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1"/>
  </p:notesMasterIdLst>
  <p:sldIdLst>
    <p:sldId id="666" r:id="rId2"/>
    <p:sldId id="368" r:id="rId3"/>
    <p:sldId id="674" r:id="rId4"/>
    <p:sldId id="647" r:id="rId5"/>
    <p:sldId id="643" r:id="rId6"/>
    <p:sldId id="644" r:id="rId7"/>
    <p:sldId id="675" r:id="rId8"/>
    <p:sldId id="648" r:id="rId9"/>
    <p:sldId id="652" r:id="rId10"/>
    <p:sldId id="683" r:id="rId11"/>
    <p:sldId id="684" r:id="rId12"/>
    <p:sldId id="653" r:id="rId13"/>
    <p:sldId id="685" r:id="rId14"/>
    <p:sldId id="654" r:id="rId15"/>
    <p:sldId id="681" r:id="rId16"/>
    <p:sldId id="655" r:id="rId17"/>
    <p:sldId id="687" r:id="rId18"/>
    <p:sldId id="656" r:id="rId19"/>
    <p:sldId id="665" r:id="rId20"/>
    <p:sldId id="676" r:id="rId21"/>
    <p:sldId id="661" r:id="rId22"/>
    <p:sldId id="663" r:id="rId23"/>
    <p:sldId id="664" r:id="rId24"/>
    <p:sldId id="667" r:id="rId25"/>
    <p:sldId id="689" r:id="rId26"/>
    <p:sldId id="690" r:id="rId27"/>
    <p:sldId id="691" r:id="rId28"/>
    <p:sldId id="668" r:id="rId29"/>
    <p:sldId id="692" r:id="rId30"/>
    <p:sldId id="657" r:id="rId31"/>
    <p:sldId id="677" r:id="rId32"/>
    <p:sldId id="669" r:id="rId33"/>
    <p:sldId id="673" r:id="rId34"/>
    <p:sldId id="670" r:id="rId35"/>
    <p:sldId id="671" r:id="rId36"/>
    <p:sldId id="672" r:id="rId37"/>
    <p:sldId id="680" r:id="rId38"/>
    <p:sldId id="682" r:id="rId39"/>
    <p:sldId id="678" r:id="rId40"/>
    <p:sldId id="662" r:id="rId41"/>
    <p:sldId id="626" r:id="rId42"/>
    <p:sldId id="627" r:id="rId43"/>
    <p:sldId id="593" r:id="rId44"/>
    <p:sldId id="679" r:id="rId45"/>
    <p:sldId id="632" r:id="rId46"/>
    <p:sldId id="635" r:id="rId47"/>
    <p:sldId id="445" r:id="rId48"/>
    <p:sldId id="636" r:id="rId49"/>
    <p:sldId id="637" r:id="rId50"/>
    <p:sldId id="587" r:id="rId51"/>
    <p:sldId id="639" r:id="rId52"/>
    <p:sldId id="479" r:id="rId53"/>
    <p:sldId id="640" r:id="rId54"/>
    <p:sldId id="285" r:id="rId55"/>
    <p:sldId id="286" r:id="rId56"/>
    <p:sldId id="616" r:id="rId57"/>
    <p:sldId id="614" r:id="rId58"/>
    <p:sldId id="619" r:id="rId59"/>
    <p:sldId id="621" r:id="rId60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0B3B873-84EB-453B-B57D-B0E4870FD640}">
          <p14:sldIdLst>
            <p14:sldId id="666"/>
            <p14:sldId id="368"/>
            <p14:sldId id="674"/>
            <p14:sldId id="647"/>
            <p14:sldId id="643"/>
            <p14:sldId id="644"/>
            <p14:sldId id="675"/>
            <p14:sldId id="648"/>
            <p14:sldId id="652"/>
            <p14:sldId id="683"/>
            <p14:sldId id="684"/>
            <p14:sldId id="653"/>
            <p14:sldId id="685"/>
            <p14:sldId id="654"/>
            <p14:sldId id="681"/>
            <p14:sldId id="655"/>
            <p14:sldId id="687"/>
            <p14:sldId id="656"/>
            <p14:sldId id="665"/>
            <p14:sldId id="676"/>
            <p14:sldId id="661"/>
            <p14:sldId id="663"/>
            <p14:sldId id="664"/>
            <p14:sldId id="667"/>
            <p14:sldId id="689"/>
            <p14:sldId id="690"/>
            <p14:sldId id="691"/>
            <p14:sldId id="668"/>
            <p14:sldId id="692"/>
            <p14:sldId id="657"/>
            <p14:sldId id="677"/>
            <p14:sldId id="669"/>
            <p14:sldId id="673"/>
            <p14:sldId id="670"/>
            <p14:sldId id="671"/>
            <p14:sldId id="672"/>
            <p14:sldId id="680"/>
            <p14:sldId id="682"/>
            <p14:sldId id="678"/>
            <p14:sldId id="662"/>
            <p14:sldId id="626"/>
            <p14:sldId id="627"/>
            <p14:sldId id="593"/>
            <p14:sldId id="679"/>
            <p14:sldId id="632"/>
            <p14:sldId id="635"/>
            <p14:sldId id="445"/>
            <p14:sldId id="636"/>
            <p14:sldId id="637"/>
            <p14:sldId id="587"/>
            <p14:sldId id="639"/>
            <p14:sldId id="479"/>
            <p14:sldId id="640"/>
            <p14:sldId id="285"/>
            <p14:sldId id="286"/>
            <p14:sldId id="616"/>
            <p14:sldId id="614"/>
            <p14:sldId id="619"/>
            <p14:sldId id="62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31FF"/>
    <a:srgbClr val="000000"/>
    <a:srgbClr val="002060"/>
    <a:srgbClr val="00B050"/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4599F94E-CEE6-441E-89CC-EB005ECD8F06}">
      <a14:m xmlns:a14="http://schemas.microsoft.com/office/drawing/2010/main">
        <m:mathPr xmlns:m="http://schemas.openxmlformats.org/officeDocument/2006/math">
          <m:brkBin m:val="before"/>
          <m:brkBinSub m:val="--"/>
        </m:mathPr>
      </a14:m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60" autoAdjust="0"/>
    <p:restoredTop sz="94175" autoAdjust="0"/>
  </p:normalViewPr>
  <p:slideViewPr>
    <p:cSldViewPr snapToGrid="0">
      <p:cViewPr varScale="1">
        <p:scale>
          <a:sx n="172" d="100"/>
          <a:sy n="172" d="100"/>
        </p:scale>
        <p:origin x="9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C0F80-6607-4BDC-9DCB-D39546E94B0B}" type="datetimeFigureOut">
              <a:rPr lang="el-GR" smtClean="0"/>
              <a:t>7/7/23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CEC25E-25DD-442A-9939-BAC3109D098C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6036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EC25E-25DD-442A-9939-BAC3109D098C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20799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CEC25E-25DD-442A-9939-BAC3109D098C}" type="slidenum">
              <a:rPr lang="el-GR" smtClean="0"/>
              <a:t>56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10046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BA68029-9404-4FD9-AEED-AC42551B94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749518"/>
            <a:ext cx="9144000" cy="1488688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LM Roman 10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8DA81AF-8045-4D66-B80D-9CD0CFD532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04275"/>
            <a:ext cx="10515600" cy="2631293"/>
          </a:xfrm>
        </p:spPr>
        <p:txBody>
          <a:bodyPr/>
          <a:lstStyle>
            <a:lvl1pPr algn="ctr">
              <a:defRPr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07A3C1ED-B612-48E4-A0DE-89EAB2F08E65}"/>
              </a:ext>
            </a:extLst>
          </p:cNvPr>
          <p:cNvSpPr txBox="1">
            <a:spLocks/>
          </p:cNvSpPr>
          <p:nvPr userDrawn="1"/>
        </p:nvSpPr>
        <p:spPr>
          <a:xfrm>
            <a:off x="2504049" y="6030350"/>
            <a:ext cx="7183902" cy="8276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b="0" i="0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2FB6852E-C5B3-492D-AB95-AA4156175F0E}"/>
              </a:ext>
            </a:extLst>
          </p:cNvPr>
          <p:cNvSpPr txBox="1">
            <a:spLocks/>
          </p:cNvSpPr>
          <p:nvPr userDrawn="1"/>
        </p:nvSpPr>
        <p:spPr>
          <a:xfrm>
            <a:off x="2420983" y="5707334"/>
            <a:ext cx="7350034" cy="1092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l-GR" b="0" i="0" dirty="0"/>
          </a:p>
        </p:txBody>
      </p:sp>
    </p:spTree>
    <p:extLst>
      <p:ext uri="{BB962C8B-B14F-4D97-AF65-F5344CB8AC3E}">
        <p14:creationId xmlns:p14="http://schemas.microsoft.com/office/powerpoint/2010/main" val="20310584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0A34F-51F8-48E3-9119-A48594E07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F71539-A3EA-4FF8-9D42-6BAAC69E41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147A1A-D240-4B88-A354-19C80AEC0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B7A9592F-66BE-4AAC-BA00-18BEC726EE68}" type="datetime1">
              <a:rPr lang="el-GR" smtClean="0"/>
              <a:pPr/>
              <a:t>7/7/23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98FE0-1859-4C72-B699-CFC903DC2F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F1D9FB-90D3-429A-81E3-F6FDFC07C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66762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6E10F-2310-405F-AE28-4E8793CAA7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DB4DCD-FAAF-45A4-A8F8-AB479C7EFD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300CC3-CEDD-4F43-893A-8C1299FF03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72F9C929-A3D9-4412-9D6D-12FB650E0447}" type="datetime1">
              <a:rPr lang="el-GR" smtClean="0"/>
              <a:pPr/>
              <a:t>7/7/23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0E231-26DB-4C9C-A92F-02A495E11A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8F979D-3D57-4667-924E-89507AA00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038726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EC6B1-F6C8-49AD-9C3C-F718DCBFF8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895441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6C254-45BA-419E-93B4-4935978ADC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634" y="1188720"/>
            <a:ext cx="11456126" cy="5499464"/>
          </a:xfrm>
        </p:spPr>
        <p:txBody>
          <a:bodyPr numCol="2"/>
          <a:lstStyle>
            <a:lvl1pPr>
              <a:defRPr b="0" i="0">
                <a:solidFill>
                  <a:schemeClr val="bg1"/>
                </a:solidFill>
                <a:latin typeface="LM Roman 10" pitchFamily="2" charset="77"/>
              </a:defRPr>
            </a:lvl1pPr>
            <a:lvl2pPr>
              <a:defRPr b="0" i="0">
                <a:solidFill>
                  <a:schemeClr val="bg1"/>
                </a:solidFill>
                <a:latin typeface="LM Roman 10" pitchFamily="2" charset="77"/>
              </a:defRPr>
            </a:lvl2pPr>
            <a:lvl3pPr>
              <a:defRPr b="0" i="0">
                <a:solidFill>
                  <a:schemeClr val="bg1"/>
                </a:solidFill>
                <a:latin typeface="LM Roman 10" pitchFamily="2" charset="77"/>
              </a:defRPr>
            </a:lvl3pPr>
            <a:lvl4pPr>
              <a:defRPr b="0" i="0">
                <a:solidFill>
                  <a:schemeClr val="bg1"/>
                </a:solidFill>
                <a:latin typeface="LM Roman 10" pitchFamily="2" charset="77"/>
              </a:defRPr>
            </a:lvl4pPr>
            <a:lvl5pPr>
              <a:defRPr b="0" i="0">
                <a:solidFill>
                  <a:schemeClr val="bg1"/>
                </a:solidFill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2722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9944-8CC4-49C5-8430-5E349D72B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76263"/>
            <a:ext cx="10515600" cy="2852737"/>
          </a:xfrm>
        </p:spPr>
        <p:txBody>
          <a:bodyPr anchor="ctr"/>
          <a:lstStyle>
            <a:lvl1pPr algn="ctr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D7B594-154E-467E-A6E6-CE6C888617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algn="ctr">
              <a:buNone/>
              <a:defRPr sz="2400" b="0" i="0">
                <a:solidFill>
                  <a:schemeClr val="bg1"/>
                </a:solidFill>
                <a:latin typeface="LM Roman 10" pitchFamily="2" charset="77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8F1FFA-C192-430C-8722-DEFF9ADA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EEE68B35-9254-41FC-9494-7A48D56ED77A}" type="datetime1">
              <a:rPr lang="el-GR" smtClean="0"/>
              <a:pPr/>
              <a:t>7/7/23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4CD163-35C8-4D9F-BC5F-F89DC64E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C8B054-AD13-4649-8B62-BB4EAF312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684093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D5AF6-6602-4EC3-84CA-F87B34843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" y="1"/>
            <a:ext cx="12192000" cy="548637"/>
          </a:xfrm>
          <a:noFill/>
          <a:effectLst/>
        </p:spPr>
        <p:txBody>
          <a:bodyPr/>
          <a:lstStyle>
            <a:lvl1pPr algn="ctr">
              <a:defRPr b="1">
                <a:solidFill>
                  <a:srgbClr val="00206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12E9A-7BD4-460D-8951-503364BB17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0" y="548639"/>
            <a:ext cx="6095999" cy="6049108"/>
          </a:xfrm>
        </p:spPr>
        <p:txBody>
          <a:bodyPr/>
          <a:lstStyle>
            <a:lvl1pPr>
              <a:defRPr b="0" i="0">
                <a:solidFill>
                  <a:srgbClr val="000000"/>
                </a:solidFill>
                <a:latin typeface="LM Roman 10" pitchFamily="2" charset="77"/>
              </a:defRPr>
            </a:lvl1pPr>
            <a:lvl2pPr>
              <a:defRPr b="0" i="0">
                <a:solidFill>
                  <a:srgbClr val="000000"/>
                </a:solidFill>
                <a:latin typeface="LM Roman 10" pitchFamily="2" charset="77"/>
              </a:defRPr>
            </a:lvl2pPr>
            <a:lvl3pPr>
              <a:defRPr b="0" i="0">
                <a:solidFill>
                  <a:srgbClr val="000000"/>
                </a:solidFill>
                <a:latin typeface="LM Roman 10" pitchFamily="2" charset="77"/>
              </a:defRPr>
            </a:lvl3pPr>
            <a:lvl4pPr>
              <a:defRPr b="0" i="0">
                <a:solidFill>
                  <a:srgbClr val="000000"/>
                </a:solidFill>
                <a:latin typeface="LM Roman 10" pitchFamily="2" charset="77"/>
              </a:defRPr>
            </a:lvl4pPr>
            <a:lvl5pPr>
              <a:defRPr b="0" i="0">
                <a:solidFill>
                  <a:srgbClr val="000000"/>
                </a:solidFill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F518D2-35F1-462C-9F4F-875D431003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548639"/>
            <a:ext cx="6095999" cy="6049108"/>
          </a:xfrm>
        </p:spPr>
        <p:txBody>
          <a:bodyPr/>
          <a:lstStyle>
            <a:lvl1pPr>
              <a:defRPr b="0" i="0">
                <a:solidFill>
                  <a:srgbClr val="000000"/>
                </a:solidFill>
                <a:latin typeface="LM Roman 10" pitchFamily="2" charset="77"/>
              </a:defRPr>
            </a:lvl1pPr>
            <a:lvl2pPr>
              <a:defRPr b="0" i="0">
                <a:solidFill>
                  <a:srgbClr val="000000"/>
                </a:solidFill>
                <a:latin typeface="LM Roman 10" pitchFamily="2" charset="77"/>
              </a:defRPr>
            </a:lvl2pPr>
            <a:lvl3pPr>
              <a:defRPr b="0" i="0">
                <a:solidFill>
                  <a:srgbClr val="000000"/>
                </a:solidFill>
                <a:latin typeface="LM Roman 10" pitchFamily="2" charset="77"/>
              </a:defRPr>
            </a:lvl3pPr>
            <a:lvl4pPr>
              <a:defRPr b="0" i="0">
                <a:solidFill>
                  <a:srgbClr val="000000"/>
                </a:solidFill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5DB8477-C725-4019-9581-2344541E4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311617" y="6597748"/>
            <a:ext cx="1880381" cy="260252"/>
          </a:xfrm>
          <a:noFill/>
        </p:spPr>
        <p:txBody>
          <a:bodyPr/>
          <a:lstStyle>
            <a:lvl1pPr>
              <a:defRPr sz="1600" b="0" i="0">
                <a:solidFill>
                  <a:schemeClr val="bg2"/>
                </a:solidFill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719833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7084B-1323-44DB-9D8C-698DA6A79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DABA5F-EBB5-4949-A521-400C4B2865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LM Roman 10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1D1291-8890-46B9-A1B6-41483821C3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871D33-1BDC-4FC9-89BB-2B1FAA3647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 i="0">
                <a:latin typeface="LM Roman 10" pitchFamily="2" charset="77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DA6767-F59F-41E1-ADD3-16901A68EE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 b="0" i="0">
                <a:latin typeface="LM Roman 10" pitchFamily="2" charset="77"/>
              </a:defRPr>
            </a:lvl1pPr>
            <a:lvl2pPr>
              <a:defRPr b="0" i="0">
                <a:latin typeface="LM Roman 10" pitchFamily="2" charset="77"/>
              </a:defRPr>
            </a:lvl2pPr>
            <a:lvl3pPr>
              <a:defRPr b="0" i="0">
                <a:latin typeface="LM Roman 10" pitchFamily="2" charset="77"/>
              </a:defRPr>
            </a:lvl3pPr>
            <a:lvl4pPr>
              <a:defRPr b="0" i="0">
                <a:latin typeface="LM Roman 10" pitchFamily="2" charset="77"/>
              </a:defRPr>
            </a:lvl4pPr>
            <a:lvl5pPr>
              <a:defRPr b="0" i="0">
                <a:latin typeface="LM Roman 10" pitchFamily="2" charset="77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E00951-DA5C-4A0D-B9C8-7A87C9630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928A3DEA-9F18-4B65-8499-DDC6134B65E3}" type="datetime1">
              <a:rPr lang="el-GR" smtClean="0"/>
              <a:pPr/>
              <a:t>7/7/23</a:t>
            </a:fld>
            <a:endParaRPr lang="el-GR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E5BEBD-F931-4315-9395-A57D7357E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010FFF-8738-4F40-BEE5-AFDF7D205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2749145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8DD81-F99D-4EFB-8E56-B7825FE407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23E15E-423C-4382-927C-794E7AFF4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FC200AC7-3CE8-4BF1-91EF-14EF52AC37AD}" type="datetime1">
              <a:rPr lang="el-GR" smtClean="0"/>
              <a:pPr/>
              <a:t>7/7/23</a:t>
            </a:fld>
            <a:endParaRPr lang="el-GR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52C46E-4E83-4B53-9F0C-F0FB92656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C31A5C5-F322-4B6B-876E-BC838EDFC1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448848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2075DC-D3EF-445E-8244-BCB086D0AE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ED14085D-C03C-42D7-9A5A-FB378F365A49}" type="datetime1">
              <a:rPr lang="el-GR" smtClean="0"/>
              <a:pPr/>
              <a:t>7/7/23</a:t>
            </a:fld>
            <a:endParaRPr lang="el-GR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69DFE9-3FD5-4776-BBCC-D369552AF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64F49DF-8F8A-45ED-99FE-D6CBE948AD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651753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6B21B-DDFA-4767-A728-94CEA0715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E5F30-5AD2-439A-887B-9F803BFCEA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 b="0" i="0">
                <a:latin typeface="LM Roman 10" pitchFamily="2" charset="77"/>
              </a:defRPr>
            </a:lvl1pPr>
            <a:lvl2pPr>
              <a:defRPr sz="2800" b="0" i="0">
                <a:latin typeface="LM Roman 10" pitchFamily="2" charset="77"/>
              </a:defRPr>
            </a:lvl2pPr>
            <a:lvl3pPr>
              <a:defRPr sz="2400" b="0" i="0">
                <a:latin typeface="LM Roman 10" pitchFamily="2" charset="77"/>
              </a:defRPr>
            </a:lvl3pPr>
            <a:lvl4pPr>
              <a:defRPr sz="2000" b="0" i="0">
                <a:latin typeface="LM Roman 10" pitchFamily="2" charset="77"/>
              </a:defRPr>
            </a:lvl4pPr>
            <a:lvl5pPr>
              <a:defRPr sz="2000" b="0" i="0">
                <a:latin typeface="LM Roman 10" pitchFamily="2" charset="77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00842F-1B0D-45CD-B3BC-3967D19D5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>
                <a:latin typeface="LM Roman 10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2296A7-3247-402D-9807-37773135F0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DA78B38F-C656-4783-A433-9015DD68EB34}" type="datetime1">
              <a:rPr lang="el-GR" smtClean="0"/>
              <a:pPr/>
              <a:t>7/7/23</a:t>
            </a:fld>
            <a:endParaRPr lang="el-G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D1A8E-455C-4E5C-91C2-A70112264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2EB041-7D74-42DB-B8FE-F163F15F9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99808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2907F4-B87D-430D-980F-300329A56F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A4C0860-8682-4451-A52D-12E9D1BA796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 b="0" i="0">
                <a:latin typeface="LM Roman 10" pitchFamily="2" charset="77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701BE6-3CFE-4716-AE36-1A0C49B182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 b="0" i="0">
                <a:latin typeface="LM Roman 10" pitchFamily="2" charset="77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A3D1C9-288D-466D-A24F-4A3742132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0CE4520F-201B-47A3-A9FF-7E3A444EFB6B}" type="datetime1">
              <a:rPr lang="el-GR" smtClean="0"/>
              <a:pPr/>
              <a:t>7/7/23</a:t>
            </a:fld>
            <a:endParaRPr lang="el-G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D9088A-88D4-4FB2-940E-B0BAAB14B1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9FAE45-993D-4208-A000-3231F859BD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51730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D8B72D-015B-45F4-A28D-12DCF5C40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E41C7-65C8-4C2D-92B9-999AF29A87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913B4E-5BB3-4A6C-A240-169C897C44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fld id="{51C8CAD8-AEEF-4E4F-BD5F-ECFB1A2F50AF}" type="datetime1">
              <a:rPr lang="el-GR" smtClean="0"/>
              <a:pPr/>
              <a:t>7/7/23</a:t>
            </a:fld>
            <a:endParaRPr lang="el-G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2A789-253B-4428-B3BA-D77AB8AEDB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r>
              <a:rPr lang="en-US" dirty="0" err="1"/>
              <a:t>Tirsi</a:t>
            </a:r>
            <a:r>
              <a:rPr lang="en-US" dirty="0"/>
              <a:t> </a:t>
            </a:r>
            <a:r>
              <a:rPr lang="en-US" dirty="0" err="1"/>
              <a:t>Prebibaj</a:t>
            </a:r>
            <a:endParaRPr lang="el-G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63529-2769-4BE9-9B03-C661991C3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LM Roman 10" pitchFamily="2" charset="77"/>
              </a:defRPr>
            </a:lvl1pPr>
          </a:lstStyle>
          <a:p>
            <a:fld id="{A8ED8B99-2640-4528-BE06-488F2B48F17D}" type="slidenum">
              <a:rPr lang="el-GR" smtClean="0"/>
              <a:pPr/>
              <a:t>‹#›</a:t>
            </a:fld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331405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M Roman Caps 10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LM Roman 10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2" Type="http://schemas.openxmlformats.org/officeDocument/2006/relationships/image" Target="../media/image20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0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0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0.png"/><Relationship Id="rId5" Type="http://schemas.openxmlformats.org/officeDocument/2006/relationships/image" Target="../media/image36.jpeg"/><Relationship Id="rId4" Type="http://schemas.openxmlformats.org/officeDocument/2006/relationships/image" Target="../media/image30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1.png"/><Relationship Id="rId7" Type="http://schemas.openxmlformats.org/officeDocument/2006/relationships/image" Target="../media/image50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1.png"/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1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21715/" TargetMode="External"/><Relationship Id="rId3" Type="http://schemas.openxmlformats.org/officeDocument/2006/relationships/hyperlink" Target="https://indico.cern.ch/event/910642/contributions/3830849" TargetMode="External"/><Relationship Id="rId7" Type="http://schemas.openxmlformats.org/officeDocument/2006/relationships/hyperlink" Target="https://indico.cern.ch/event/1104772/" TargetMode="External"/><Relationship Id="rId2" Type="http://schemas.openxmlformats.org/officeDocument/2006/relationships/hyperlink" Target="https://indico.cern.ch/event/1079560/#2-hb2021-contributions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974806/#7-what-we-learnt-from-developi" TargetMode="External"/><Relationship Id="rId5" Type="http://schemas.openxmlformats.org/officeDocument/2006/relationships/slide" Target="slide43.xml"/><Relationship Id="rId10" Type="http://schemas.openxmlformats.org/officeDocument/2006/relationships/hyperlink" Target="https://indico.cern.ch/event/1088187/" TargetMode="External"/><Relationship Id="rId4" Type="http://schemas.openxmlformats.org/officeDocument/2006/relationships/hyperlink" Target="https://indico.cern.ch/event/975301/contributions/4107125" TargetMode="External"/><Relationship Id="rId9" Type="http://schemas.openxmlformats.org/officeDocument/2006/relationships/hyperlink" Target="https://indico.cern.ch/event/1031578/#5-psb-profile-observations-evo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Relationship Id="rId6" Type="http://schemas.openxmlformats.org/officeDocument/2006/relationships/slide" Target="slide43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6.gif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gi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7.png"/><Relationship Id="rId4" Type="http://schemas.openxmlformats.org/officeDocument/2006/relationships/image" Target="../media/image7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7" Type="http://schemas.openxmlformats.org/officeDocument/2006/relationships/image" Target="../media/image128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Relationship Id="rId6" Type="http://schemas.openxmlformats.org/officeDocument/2006/relationships/slide" Target="slide43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6.png"/><Relationship Id="rId5" Type="http://schemas.openxmlformats.org/officeDocument/2006/relationships/image" Target="../media/image810.png"/><Relationship Id="rId4" Type="http://schemas.openxmlformats.org/officeDocument/2006/relationships/image" Target="../media/image134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9.png"/><Relationship Id="rId5" Type="http://schemas.openxmlformats.org/officeDocument/2006/relationships/image" Target="../media/image140.png"/><Relationship Id="rId4" Type="http://schemas.openxmlformats.org/officeDocument/2006/relationships/image" Target="../media/image139.png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5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0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ERN | Qualia Analytics">
            <a:extLst>
              <a:ext uri="{FF2B5EF4-FFF2-40B4-BE49-F238E27FC236}">
                <a16:creationId xmlns:a16="http://schemas.microsoft.com/office/drawing/2014/main" id="{4C1139B5-8D46-CD6A-FC48-525291D911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2340" y="5793174"/>
            <a:ext cx="1216003" cy="120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LS1 report: PS Booster prepares for beam | CERN">
            <a:extLst>
              <a:ext uri="{FF2B5EF4-FFF2-40B4-BE49-F238E27FC236}">
                <a16:creationId xmlns:a16="http://schemas.microsoft.com/office/drawing/2014/main" id="{7246E418-9709-9024-C7FB-C455CBF27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2">
                <a:extLst>
                  <a:ext uri="{FF2B5EF4-FFF2-40B4-BE49-F238E27FC236}">
                    <a16:creationId xmlns:a16="http://schemas.microsoft.com/office/drawing/2014/main" id="{A9B23D3B-BCD0-993A-6085-2629C1E5332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31796" y="255953"/>
                <a:ext cx="11328407" cy="1898898"/>
              </a:xfrm>
              <a:prstGeom prst="rect">
                <a:avLst/>
              </a:prstGeom>
              <a:noFill/>
              <a:effectLst>
                <a:softEdge rad="31750"/>
              </a:effectLst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400" b="0" kern="1200">
                    <a:solidFill>
                      <a:schemeClr val="bg1"/>
                    </a:solidFill>
                    <a:latin typeface="LM Roman Caps 10" pitchFamily="2" charset="77"/>
                    <a:ea typeface="+mj-ea"/>
                    <a:cs typeface="+mj-cs"/>
                  </a:defRPr>
                </a:lvl1pPr>
              </a:lstStyle>
              <a:p>
                <a:r>
                  <a:rPr lang="en-US" sz="4000" b="1" dirty="0"/>
                  <a:t>Optimization of the High-Brightness Beam Performance of the CERN PSB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40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sz="4000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4000" b="1" dirty="0"/>
                  <a:t> Injection</a:t>
                </a:r>
                <a:endParaRPr lang="el-GR" sz="4000" b="1" dirty="0"/>
              </a:p>
            </p:txBody>
          </p:sp>
        </mc:Choice>
        <mc:Fallback xmlns="">
          <p:sp>
            <p:nvSpPr>
              <p:cNvPr id="5" name="Title 2">
                <a:extLst>
                  <a:ext uri="{FF2B5EF4-FFF2-40B4-BE49-F238E27FC236}">
                    <a16:creationId xmlns:a16="http://schemas.microsoft.com/office/drawing/2014/main" id="{A9B23D3B-BCD0-993A-6085-2629C1E5332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796" y="255953"/>
                <a:ext cx="11328407" cy="1898898"/>
              </a:xfrm>
              <a:prstGeom prst="rect">
                <a:avLst/>
              </a:prstGeom>
              <a:blipFill>
                <a:blip r:embed="rId5"/>
                <a:stretch>
                  <a:fillRect t="-5333" b="-10000"/>
                </a:stretch>
              </a:blipFill>
              <a:effectLst>
                <a:softEdge rad="31750"/>
              </a:effectLst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10">
            <a:extLst>
              <a:ext uri="{FF2B5EF4-FFF2-40B4-BE49-F238E27FC236}">
                <a16:creationId xmlns:a16="http://schemas.microsoft.com/office/drawing/2014/main" id="{279F1F15-224E-04AD-8198-8AF026961B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670" y="5608935"/>
            <a:ext cx="2149631" cy="1173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ubtitle 1">
            <a:extLst>
              <a:ext uri="{FF2B5EF4-FFF2-40B4-BE49-F238E27FC236}">
                <a16:creationId xmlns:a16="http://schemas.microsoft.com/office/drawing/2014/main" id="{F66EA074-5EFC-F429-BEE7-955D9C8E5A8F}"/>
              </a:ext>
            </a:extLst>
          </p:cNvPr>
          <p:cNvSpPr txBox="1">
            <a:spLocks/>
          </p:cNvSpPr>
          <p:nvPr/>
        </p:nvSpPr>
        <p:spPr>
          <a:xfrm>
            <a:off x="6570297" y="4779819"/>
            <a:ext cx="5621703" cy="207818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LM Roman 10" pitchFamily="2" charset="77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/>
                </a:solidFill>
                <a:latin typeface="LM Roman 10" pitchFamily="2" charset="77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LM Roman 10" pitchFamily="2" charset="77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LM Roman 10" pitchFamily="2" charset="77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/>
                </a:solidFill>
                <a:latin typeface="LM Roman 10" pitchFamily="2" charset="77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err="1"/>
              <a:t>Tirsi</a:t>
            </a:r>
            <a:r>
              <a:rPr lang="en-US" sz="1800" b="1" dirty="0"/>
              <a:t> </a:t>
            </a:r>
            <a:r>
              <a:rPr lang="en-US" sz="1800" b="1" dirty="0" err="1"/>
              <a:t>Prebibaj</a:t>
            </a:r>
            <a:br>
              <a:rPr lang="en-US" sz="1800" b="1" dirty="0"/>
            </a:br>
            <a:endParaRPr lang="en-US" sz="1800" b="1" dirty="0"/>
          </a:p>
          <a:p>
            <a:r>
              <a:rPr lang="en-US" sz="1800" dirty="0"/>
              <a:t>In collaboration with:</a:t>
            </a:r>
            <a:br>
              <a:rPr lang="en-US" sz="1800" dirty="0"/>
            </a:br>
            <a:r>
              <a:rPr lang="en-US" sz="1800" dirty="0"/>
              <a:t>F. Antoniou, F. </a:t>
            </a:r>
            <a:r>
              <a:rPr lang="en-US" sz="1800" dirty="0" err="1"/>
              <a:t>Asvesta</a:t>
            </a:r>
            <a:r>
              <a:rPr lang="en-US" sz="1800" dirty="0"/>
              <a:t>, H. </a:t>
            </a:r>
            <a:r>
              <a:rPr lang="en-US" sz="1800" dirty="0" err="1"/>
              <a:t>Bartosik</a:t>
            </a:r>
            <a:r>
              <a:rPr lang="en-US" sz="1800" dirty="0"/>
              <a:t>, G. Franchetti</a:t>
            </a:r>
            <a:br>
              <a:rPr lang="en-US" sz="1800" dirty="0"/>
            </a:br>
            <a:endParaRPr lang="en-US" sz="1800" dirty="0"/>
          </a:p>
          <a:p>
            <a:r>
              <a:rPr lang="en-US" sz="1800" dirty="0"/>
              <a:t>BE Seminar</a:t>
            </a:r>
          </a:p>
          <a:p>
            <a:r>
              <a:rPr lang="en-US" sz="1800" dirty="0"/>
              <a:t>07/07/2023</a:t>
            </a:r>
          </a:p>
        </p:txBody>
      </p:sp>
      <p:pic>
        <p:nvPicPr>
          <p:cNvPr id="1028" name="Picture 4" descr="Cern Logo PNG Vectors Free Download">
            <a:extLst>
              <a:ext uri="{FF2B5EF4-FFF2-40B4-BE49-F238E27FC236}">
                <a16:creationId xmlns:a16="http://schemas.microsoft.com/office/drawing/2014/main" id="{890D86DB-8D56-A1B5-A79F-A44C02F3A7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972" y="5717169"/>
            <a:ext cx="1097759" cy="1064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55772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7B7F-54FA-79A7-BA27-CFE56B80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Preserving beam properties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31243-5D0F-827F-B0EF-A04414504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  <a:endParaRPr lang="el-GR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1DD8B7-FBF7-D0C0-D41E-EF43BA3080DB}"/>
              </a:ext>
            </a:extLst>
          </p:cNvPr>
          <p:cNvSpPr/>
          <p:nvPr/>
        </p:nvSpPr>
        <p:spPr>
          <a:xfrm>
            <a:off x="1138013" y="1099401"/>
            <a:ext cx="2909767" cy="45669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dirty="0">
                <a:solidFill>
                  <a:srgbClr val="002060"/>
                </a:solidFill>
                <a:latin typeface="LM Roman 10" pitchFamily="2" charset="77"/>
              </a:rPr>
              <a:t>Beam properties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7D2B98-AC9A-8ECE-4377-65F9E3B30D48}"/>
              </a:ext>
            </a:extLst>
          </p:cNvPr>
          <p:cNvSpPr txBox="1"/>
          <p:nvPr/>
        </p:nvSpPr>
        <p:spPr>
          <a:xfrm>
            <a:off x="938287" y="1556093"/>
            <a:ext cx="3309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Statistical properties of incoming ensemble of particles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486AE6C-2834-DDCF-F769-262B4F4CD194}"/>
              </a:ext>
            </a:extLst>
          </p:cNvPr>
          <p:cNvSpPr/>
          <p:nvPr/>
        </p:nvSpPr>
        <p:spPr>
          <a:xfrm>
            <a:off x="8144222" y="1099401"/>
            <a:ext cx="2909767" cy="4566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  <a:latin typeface="LM Roman 10" pitchFamily="2" charset="77"/>
              </a:rPr>
              <a:t>Machine properties</a:t>
            </a:r>
            <a:endParaRPr lang="en-CH" sz="2400" dirty="0">
              <a:solidFill>
                <a:srgbClr val="002060"/>
              </a:solidFill>
              <a:latin typeface="LM Roman 10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B9C1CE-2087-4E93-A32B-DB35214F5713}"/>
              </a:ext>
            </a:extLst>
          </p:cNvPr>
          <p:cNvSpPr txBox="1"/>
          <p:nvPr/>
        </p:nvSpPr>
        <p:spPr>
          <a:xfrm>
            <a:off x="7942590" y="1556093"/>
            <a:ext cx="3309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Magnets configuration (known also as </a:t>
            </a:r>
            <a:r>
              <a:rPr lang="en-CH" b="1" dirty="0">
                <a:solidFill>
                  <a:srgbClr val="0131FF"/>
                </a:solidFill>
                <a:latin typeface="LM Roman 10" pitchFamily="2" charset="77"/>
              </a:rPr>
              <a:t>machine optics</a:t>
            </a:r>
            <a:r>
              <a:rPr lang="en-CH" dirty="0">
                <a:latin typeface="LM Roman 10" pitchFamily="2" charset="77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9BBEB2-C053-4CB3-9C87-C6A13A02325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E73260-44A3-F567-A199-411321FE9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02" y="2563547"/>
            <a:ext cx="4056332" cy="36139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7758E06-53AE-2312-12E9-043135809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6367" y="2563547"/>
            <a:ext cx="4056331" cy="3613926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D3BBB47-74A8-6D00-0839-531D5290CCB3}"/>
              </a:ext>
            </a:extLst>
          </p:cNvPr>
          <p:cNvCxnSpPr>
            <a:cxnSpLocks/>
          </p:cNvCxnSpPr>
          <p:nvPr/>
        </p:nvCxnSpPr>
        <p:spPr>
          <a:xfrm>
            <a:off x="7158446" y="3204754"/>
            <a:ext cx="1619794" cy="60089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3969FE5-A025-D4E3-71DB-9A29F950EF8B}"/>
              </a:ext>
            </a:extLst>
          </p:cNvPr>
          <p:cNvSpPr txBox="1"/>
          <p:nvPr/>
        </p:nvSpPr>
        <p:spPr>
          <a:xfrm>
            <a:off x="5694199" y="2281424"/>
            <a:ext cx="214213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rgbClr val="000000"/>
                </a:solidFill>
                <a:latin typeface="LM Roman 10" pitchFamily="2" charset="77"/>
              </a:rPr>
              <a:t>Shape and orienatation of </a:t>
            </a:r>
            <a:r>
              <a:rPr lang="en-CH" dirty="0">
                <a:solidFill>
                  <a:srgbClr val="FF0000"/>
                </a:solidFill>
                <a:latin typeface="LM Roman 10" pitchFamily="2" charset="77"/>
              </a:rPr>
              <a:t>phase space lines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EB5B6B-9B77-0259-E832-7D4432F0912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12754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7B7F-54FA-79A7-BA27-CFE56B80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Preserving beam properties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31243-5D0F-827F-B0EF-A04414504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  <a:endParaRPr lang="el-GR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1DD8B7-FBF7-D0C0-D41E-EF43BA3080DB}"/>
              </a:ext>
            </a:extLst>
          </p:cNvPr>
          <p:cNvSpPr/>
          <p:nvPr/>
        </p:nvSpPr>
        <p:spPr>
          <a:xfrm>
            <a:off x="1138013" y="1099401"/>
            <a:ext cx="2909767" cy="45669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dirty="0">
                <a:solidFill>
                  <a:srgbClr val="002060"/>
                </a:solidFill>
                <a:latin typeface="LM Roman 10" pitchFamily="2" charset="77"/>
              </a:rPr>
              <a:t>Beam properties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7D2B98-AC9A-8ECE-4377-65F9E3B30D48}"/>
              </a:ext>
            </a:extLst>
          </p:cNvPr>
          <p:cNvSpPr txBox="1"/>
          <p:nvPr/>
        </p:nvSpPr>
        <p:spPr>
          <a:xfrm>
            <a:off x="938287" y="1556093"/>
            <a:ext cx="3309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Statistical properties of incoming ensemble of particles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486AE6C-2834-DDCF-F769-262B4F4CD194}"/>
              </a:ext>
            </a:extLst>
          </p:cNvPr>
          <p:cNvSpPr/>
          <p:nvPr/>
        </p:nvSpPr>
        <p:spPr>
          <a:xfrm>
            <a:off x="8144222" y="1099401"/>
            <a:ext cx="2909767" cy="4566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  <a:latin typeface="LM Roman 10" pitchFamily="2" charset="77"/>
              </a:rPr>
              <a:t>Machine properties</a:t>
            </a:r>
            <a:endParaRPr lang="en-CH" sz="2400" dirty="0">
              <a:solidFill>
                <a:srgbClr val="002060"/>
              </a:solidFill>
              <a:latin typeface="LM Roman 10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B9C1CE-2087-4E93-A32B-DB35214F5713}"/>
              </a:ext>
            </a:extLst>
          </p:cNvPr>
          <p:cNvSpPr txBox="1"/>
          <p:nvPr/>
        </p:nvSpPr>
        <p:spPr>
          <a:xfrm>
            <a:off x="7942590" y="1556093"/>
            <a:ext cx="3309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Magnets configuration (known also as </a:t>
            </a:r>
            <a:r>
              <a:rPr lang="en-CH" b="1" dirty="0">
                <a:solidFill>
                  <a:srgbClr val="0131FF"/>
                </a:solidFill>
                <a:latin typeface="LM Roman 10" pitchFamily="2" charset="77"/>
              </a:rPr>
              <a:t>machine optics</a:t>
            </a:r>
            <a:r>
              <a:rPr lang="en-CH" dirty="0">
                <a:latin typeface="LM Roman 10" pitchFamily="2" charset="77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9BBEB2-C053-4CB3-9C87-C6A13A02325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E73260-44A3-F567-A199-411321FE9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02" y="2563547"/>
            <a:ext cx="4056332" cy="36139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7758E06-53AE-2312-12E9-0431358090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6367" y="2563547"/>
            <a:ext cx="4056331" cy="36139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445F713-13FB-4683-3D1C-2078B7FB58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7835" y="2563546"/>
            <a:ext cx="4056331" cy="3613927"/>
          </a:xfrm>
          <a:prstGeom prst="rect">
            <a:avLst/>
          </a:prstGeom>
        </p:spPr>
      </p:pic>
      <p:sp>
        <p:nvSpPr>
          <p:cNvPr id="18" name="Bent Arrow 17">
            <a:extLst>
              <a:ext uri="{FF2B5EF4-FFF2-40B4-BE49-F238E27FC236}">
                <a16:creationId xmlns:a16="http://schemas.microsoft.com/office/drawing/2014/main" id="{46E6FFF8-B700-F13C-AE04-B6E4ED2403F8}"/>
              </a:ext>
            </a:extLst>
          </p:cNvPr>
          <p:cNvSpPr/>
          <p:nvPr/>
        </p:nvSpPr>
        <p:spPr>
          <a:xfrm rot="5400000">
            <a:off x="4898013" y="589149"/>
            <a:ext cx="687567" cy="2024374"/>
          </a:xfrm>
          <a:prstGeom prst="bentArrow">
            <a:avLst>
              <a:gd name="adj1" fmla="val 25000"/>
              <a:gd name="adj2" fmla="val 25000"/>
              <a:gd name="adj3" fmla="val 38071"/>
              <a:gd name="adj4" fmla="val 5518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279783E4-8BFF-6102-CDE6-79442A389662}"/>
              </a:ext>
            </a:extLst>
          </p:cNvPr>
          <p:cNvSpPr/>
          <p:nvPr/>
        </p:nvSpPr>
        <p:spPr>
          <a:xfrm rot="5400000" flipV="1">
            <a:off x="6586620" y="589148"/>
            <a:ext cx="687568" cy="2024373"/>
          </a:xfrm>
          <a:prstGeom prst="bentArrow">
            <a:avLst>
              <a:gd name="adj1" fmla="val 25000"/>
              <a:gd name="adj2" fmla="val 25000"/>
              <a:gd name="adj3" fmla="val 38071"/>
              <a:gd name="adj4" fmla="val 5518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33518B-811E-B733-9F97-5EF86BF93A4B}"/>
              </a:ext>
            </a:extLst>
          </p:cNvPr>
          <p:cNvSpPr txBox="1"/>
          <p:nvPr/>
        </p:nvSpPr>
        <p:spPr>
          <a:xfrm>
            <a:off x="4438797" y="865655"/>
            <a:ext cx="33092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  <a:latin typeface="LM Roman 10" pitchFamily="2" charset="77"/>
              </a:rPr>
              <a:t>Matched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EEDE57-B563-CF84-1367-400942268E31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290282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9 1.48148E-6 L 0.28685 1.48148E-6 " pathEditMode="relative" ptsTypes="AA">
                                      <p:cBhvr>
                                        <p:cTn id="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26 1.48148E-6 L -0.28698 1.48148E-6 " pathEditMode="relative" ptsTypes="AA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0" grpId="0" animBg="1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7B7F-54FA-79A7-BA27-CFE56B80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Preserving beam properties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31243-5D0F-827F-B0EF-A04414504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  <a:endParaRPr lang="el-GR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1DD8B7-FBF7-D0C0-D41E-EF43BA3080DB}"/>
              </a:ext>
            </a:extLst>
          </p:cNvPr>
          <p:cNvSpPr/>
          <p:nvPr/>
        </p:nvSpPr>
        <p:spPr>
          <a:xfrm>
            <a:off x="1138013" y="1099401"/>
            <a:ext cx="2909767" cy="45669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dirty="0">
                <a:solidFill>
                  <a:srgbClr val="002060"/>
                </a:solidFill>
                <a:latin typeface="LM Roman 10" pitchFamily="2" charset="77"/>
              </a:rPr>
              <a:t>Beam properties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7D2B98-AC9A-8ECE-4377-65F9E3B30D48}"/>
              </a:ext>
            </a:extLst>
          </p:cNvPr>
          <p:cNvSpPr txBox="1"/>
          <p:nvPr/>
        </p:nvSpPr>
        <p:spPr>
          <a:xfrm>
            <a:off x="938287" y="1556093"/>
            <a:ext cx="3309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Statistical properties of incoming ensemble of particles</a:t>
            </a: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C486AE6C-2834-DDCF-F769-262B4F4CD194}"/>
              </a:ext>
            </a:extLst>
          </p:cNvPr>
          <p:cNvSpPr/>
          <p:nvPr/>
        </p:nvSpPr>
        <p:spPr>
          <a:xfrm>
            <a:off x="8144222" y="1099401"/>
            <a:ext cx="2909767" cy="4566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  <a:latin typeface="LM Roman 10" pitchFamily="2" charset="77"/>
              </a:rPr>
              <a:t>Machine properties</a:t>
            </a:r>
            <a:endParaRPr lang="en-CH" sz="2400" dirty="0">
              <a:solidFill>
                <a:srgbClr val="002060"/>
              </a:solidFill>
              <a:latin typeface="LM Roman 10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B9C1CE-2087-4E93-A32B-DB35214F5713}"/>
              </a:ext>
            </a:extLst>
          </p:cNvPr>
          <p:cNvSpPr txBox="1"/>
          <p:nvPr/>
        </p:nvSpPr>
        <p:spPr>
          <a:xfrm>
            <a:off x="7942590" y="1556093"/>
            <a:ext cx="3309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Magnets configuration (known also as </a:t>
            </a:r>
            <a:r>
              <a:rPr lang="en-CH" b="1" dirty="0">
                <a:solidFill>
                  <a:srgbClr val="0131FF"/>
                </a:solidFill>
                <a:latin typeface="LM Roman 10" pitchFamily="2" charset="77"/>
              </a:rPr>
              <a:t>machine optics</a:t>
            </a:r>
            <a:r>
              <a:rPr lang="en-CH" dirty="0">
                <a:latin typeface="LM Roman 10" pitchFamily="2" charset="77"/>
              </a:rPr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9BBEB2-C053-4CB3-9C87-C6A13A02325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8" name="Bent Arrow 17">
            <a:extLst>
              <a:ext uri="{FF2B5EF4-FFF2-40B4-BE49-F238E27FC236}">
                <a16:creationId xmlns:a16="http://schemas.microsoft.com/office/drawing/2014/main" id="{46E6FFF8-B700-F13C-AE04-B6E4ED2403F8}"/>
              </a:ext>
            </a:extLst>
          </p:cNvPr>
          <p:cNvSpPr/>
          <p:nvPr/>
        </p:nvSpPr>
        <p:spPr>
          <a:xfrm rot="5400000">
            <a:off x="4898013" y="589149"/>
            <a:ext cx="687567" cy="2024374"/>
          </a:xfrm>
          <a:prstGeom prst="bentArrow">
            <a:avLst>
              <a:gd name="adj1" fmla="val 25000"/>
              <a:gd name="adj2" fmla="val 25000"/>
              <a:gd name="adj3" fmla="val 38071"/>
              <a:gd name="adj4" fmla="val 5518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0" name="Bent Arrow 19">
            <a:extLst>
              <a:ext uri="{FF2B5EF4-FFF2-40B4-BE49-F238E27FC236}">
                <a16:creationId xmlns:a16="http://schemas.microsoft.com/office/drawing/2014/main" id="{279783E4-8BFF-6102-CDE6-79442A389662}"/>
              </a:ext>
            </a:extLst>
          </p:cNvPr>
          <p:cNvSpPr/>
          <p:nvPr/>
        </p:nvSpPr>
        <p:spPr>
          <a:xfrm rot="5400000" flipV="1">
            <a:off x="6586620" y="589148"/>
            <a:ext cx="687568" cy="2024373"/>
          </a:xfrm>
          <a:prstGeom prst="bentArrow">
            <a:avLst>
              <a:gd name="adj1" fmla="val 25000"/>
              <a:gd name="adj2" fmla="val 25000"/>
              <a:gd name="adj3" fmla="val 38071"/>
              <a:gd name="adj4" fmla="val 5518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33518B-811E-B733-9F97-5EF86BF93A4B}"/>
              </a:ext>
            </a:extLst>
          </p:cNvPr>
          <p:cNvSpPr txBox="1"/>
          <p:nvPr/>
        </p:nvSpPr>
        <p:spPr>
          <a:xfrm>
            <a:off x="4438797" y="865655"/>
            <a:ext cx="33092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  <a:latin typeface="LM Roman 10" pitchFamily="2" charset="77"/>
              </a:rPr>
              <a:t>Matched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2BC4CF-FF4A-A696-AB05-99BE7010C615}"/>
              </a:ext>
            </a:extLst>
          </p:cNvPr>
          <p:cNvSpPr txBox="1"/>
          <p:nvPr/>
        </p:nvSpPr>
        <p:spPr>
          <a:xfrm>
            <a:off x="106819" y="5455012"/>
            <a:ext cx="11973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>
                <a:latin typeface="LM Roman 10" pitchFamily="2" charset="77"/>
              </a:rPr>
              <a:t>Particles perform transverse oscillations (</a:t>
            </a:r>
            <a:r>
              <a:rPr lang="en-CH" sz="2000" b="1" dirty="0">
                <a:solidFill>
                  <a:srgbClr val="0131FF"/>
                </a:solidFill>
                <a:latin typeface="LM Roman 10" pitchFamily="2" charset="77"/>
              </a:rPr>
              <a:t>betatron oscillations</a:t>
            </a:r>
            <a:r>
              <a:rPr lang="en-CH" sz="2000" dirty="0">
                <a:latin typeface="LM Roman 10" pitchFamily="2" charset="77"/>
              </a:rPr>
              <a:t>) as they circulate accelerator.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3674DBE-BB79-AC8A-C4F2-6E39A60611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86" y="2460109"/>
            <a:ext cx="10269707" cy="265610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43E9A17-BD8B-5D50-FF4C-2FAA7E093514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154903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7B7F-54FA-79A7-BA27-CFE56B80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Betatron oscillations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31243-5D0F-827F-B0EF-A04414504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6</a:t>
            </a:r>
            <a:endParaRPr lang="el-G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9BBEB2-C053-4CB3-9C87-C6A13A02325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467E3C2-BA2D-51DE-A107-425217A32D85}"/>
              </a:ext>
            </a:extLst>
          </p:cNvPr>
          <p:cNvSpPr txBox="1"/>
          <p:nvPr/>
        </p:nvSpPr>
        <p:spPr>
          <a:xfrm>
            <a:off x="1027925" y="1258200"/>
            <a:ext cx="1057979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During betatron oscillations, number (</a:t>
            </a:r>
            <a:r>
              <a:rPr lang="en-CH" sz="2400" b="1" dirty="0">
                <a:solidFill>
                  <a:srgbClr val="FF0000"/>
                </a:solidFill>
                <a:latin typeface="LM Roman 10" pitchFamily="2" charset="77"/>
              </a:rPr>
              <a:t>intensity</a:t>
            </a:r>
            <a:r>
              <a:rPr lang="en-CH" sz="2400" dirty="0">
                <a:latin typeface="LM Roman 10" pitchFamily="2" charset="77"/>
              </a:rPr>
              <a:t>) and density (</a:t>
            </a:r>
            <a:r>
              <a:rPr lang="en-CH" sz="2400" b="1" dirty="0">
                <a:solidFill>
                  <a:srgbClr val="00B050"/>
                </a:solidFill>
                <a:latin typeface="LM Roman 10" pitchFamily="2" charset="77"/>
              </a:rPr>
              <a:t>emittance</a:t>
            </a:r>
            <a:r>
              <a:rPr lang="en-CH" sz="2400" dirty="0">
                <a:latin typeface="LM Roman 10" pitchFamily="2" charset="77"/>
              </a:rPr>
              <a:t>) of particles is preserved. </a:t>
            </a:r>
          </a:p>
          <a:p>
            <a:pPr algn="ctr"/>
            <a:endParaRPr lang="en-CH" sz="2000" dirty="0">
              <a:latin typeface="LM Roman 10" pitchFamily="2" charset="77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BCDB7A2-B4BA-AB38-BC07-3C140AB5D9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286" y="2460107"/>
            <a:ext cx="10269706" cy="2656107"/>
          </a:xfrm>
          <a:prstGeom prst="rect">
            <a:avLst/>
          </a:prstGeom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EAD2AF17-F888-E471-5E86-023D5E7D13D2}"/>
              </a:ext>
            </a:extLst>
          </p:cNvPr>
          <p:cNvSpPr/>
          <p:nvPr/>
        </p:nvSpPr>
        <p:spPr>
          <a:xfrm>
            <a:off x="1747348" y="4065709"/>
            <a:ext cx="2032172" cy="369333"/>
          </a:xfrm>
          <a:custGeom>
            <a:avLst/>
            <a:gdLst>
              <a:gd name="connsiteX0" fmla="*/ 0 w 1478756"/>
              <a:gd name="connsiteY0" fmla="*/ 114300 h 507206"/>
              <a:gd name="connsiteX1" fmla="*/ 50006 w 1478756"/>
              <a:gd name="connsiteY1" fmla="*/ 64294 h 507206"/>
              <a:gd name="connsiteX2" fmla="*/ 92868 w 1478756"/>
              <a:gd name="connsiteY2" fmla="*/ 28575 h 507206"/>
              <a:gd name="connsiteX3" fmla="*/ 114300 w 1478756"/>
              <a:gd name="connsiteY3" fmla="*/ 21431 h 507206"/>
              <a:gd name="connsiteX4" fmla="*/ 157162 w 1478756"/>
              <a:gd name="connsiteY4" fmla="*/ 0 h 507206"/>
              <a:gd name="connsiteX5" fmla="*/ 285750 w 1478756"/>
              <a:gd name="connsiteY5" fmla="*/ 14288 h 507206"/>
              <a:gd name="connsiteX6" fmla="*/ 321468 w 1478756"/>
              <a:gd name="connsiteY6" fmla="*/ 28575 h 507206"/>
              <a:gd name="connsiteX7" fmla="*/ 364331 w 1478756"/>
              <a:gd name="connsiteY7" fmla="*/ 50006 h 507206"/>
              <a:gd name="connsiteX8" fmla="*/ 428625 w 1478756"/>
              <a:gd name="connsiteY8" fmla="*/ 92869 h 507206"/>
              <a:gd name="connsiteX9" fmla="*/ 450056 w 1478756"/>
              <a:gd name="connsiteY9" fmla="*/ 107156 h 507206"/>
              <a:gd name="connsiteX10" fmla="*/ 471487 w 1478756"/>
              <a:gd name="connsiteY10" fmla="*/ 114300 h 507206"/>
              <a:gd name="connsiteX11" fmla="*/ 492918 w 1478756"/>
              <a:gd name="connsiteY11" fmla="*/ 135731 h 507206"/>
              <a:gd name="connsiteX12" fmla="*/ 514350 w 1478756"/>
              <a:gd name="connsiteY12" fmla="*/ 142875 h 507206"/>
              <a:gd name="connsiteX13" fmla="*/ 535781 w 1478756"/>
              <a:gd name="connsiteY13" fmla="*/ 157163 h 507206"/>
              <a:gd name="connsiteX14" fmla="*/ 578643 w 1478756"/>
              <a:gd name="connsiteY14" fmla="*/ 200025 h 507206"/>
              <a:gd name="connsiteX15" fmla="*/ 592931 w 1478756"/>
              <a:gd name="connsiteY15" fmla="*/ 221456 h 507206"/>
              <a:gd name="connsiteX16" fmla="*/ 657225 w 1478756"/>
              <a:gd name="connsiteY16" fmla="*/ 271463 h 507206"/>
              <a:gd name="connsiteX17" fmla="*/ 707231 w 1478756"/>
              <a:gd name="connsiteY17" fmla="*/ 321469 h 507206"/>
              <a:gd name="connsiteX18" fmla="*/ 728662 w 1478756"/>
              <a:gd name="connsiteY18" fmla="*/ 335756 h 507206"/>
              <a:gd name="connsiteX19" fmla="*/ 771525 w 1478756"/>
              <a:gd name="connsiteY19" fmla="*/ 371475 h 507206"/>
              <a:gd name="connsiteX20" fmla="*/ 807243 w 1478756"/>
              <a:gd name="connsiteY20" fmla="*/ 414338 h 507206"/>
              <a:gd name="connsiteX21" fmla="*/ 828675 w 1478756"/>
              <a:gd name="connsiteY21" fmla="*/ 421481 h 507206"/>
              <a:gd name="connsiteX22" fmla="*/ 892968 w 1478756"/>
              <a:gd name="connsiteY22" fmla="*/ 471488 h 507206"/>
              <a:gd name="connsiteX23" fmla="*/ 957262 w 1478756"/>
              <a:gd name="connsiteY23" fmla="*/ 500063 h 507206"/>
              <a:gd name="connsiteX24" fmla="*/ 1014412 w 1478756"/>
              <a:gd name="connsiteY24" fmla="*/ 507206 h 507206"/>
              <a:gd name="connsiteX25" fmla="*/ 1085850 w 1478756"/>
              <a:gd name="connsiteY25" fmla="*/ 492919 h 507206"/>
              <a:gd name="connsiteX26" fmla="*/ 1128712 w 1478756"/>
              <a:gd name="connsiteY26" fmla="*/ 478631 h 507206"/>
              <a:gd name="connsiteX27" fmla="*/ 1150143 w 1478756"/>
              <a:gd name="connsiteY27" fmla="*/ 471488 h 507206"/>
              <a:gd name="connsiteX28" fmla="*/ 1214437 w 1478756"/>
              <a:gd name="connsiteY28" fmla="*/ 435769 h 507206"/>
              <a:gd name="connsiteX29" fmla="*/ 1264443 w 1478756"/>
              <a:gd name="connsiteY29" fmla="*/ 392906 h 507206"/>
              <a:gd name="connsiteX30" fmla="*/ 1285875 w 1478756"/>
              <a:gd name="connsiteY30" fmla="*/ 371475 h 507206"/>
              <a:gd name="connsiteX31" fmla="*/ 1307306 w 1478756"/>
              <a:gd name="connsiteY31" fmla="*/ 357188 h 507206"/>
              <a:gd name="connsiteX32" fmla="*/ 1357312 w 1478756"/>
              <a:gd name="connsiteY32" fmla="*/ 307181 h 507206"/>
              <a:gd name="connsiteX33" fmla="*/ 1393031 w 1478756"/>
              <a:gd name="connsiteY33" fmla="*/ 271463 h 507206"/>
              <a:gd name="connsiteX34" fmla="*/ 1428750 w 1478756"/>
              <a:gd name="connsiteY34" fmla="*/ 235744 h 507206"/>
              <a:gd name="connsiteX35" fmla="*/ 1443037 w 1478756"/>
              <a:gd name="connsiteY35" fmla="*/ 214313 h 507206"/>
              <a:gd name="connsiteX36" fmla="*/ 1464468 w 1478756"/>
              <a:gd name="connsiteY36" fmla="*/ 200025 h 507206"/>
              <a:gd name="connsiteX37" fmla="*/ 1478756 w 1478756"/>
              <a:gd name="connsiteY37" fmla="*/ 185738 h 50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78756" h="507206">
                <a:moveTo>
                  <a:pt x="0" y="114300"/>
                </a:moveTo>
                <a:cubicBezTo>
                  <a:pt x="58175" y="41581"/>
                  <a:pt x="2241" y="104098"/>
                  <a:pt x="50006" y="64294"/>
                </a:cubicBezTo>
                <a:cubicBezTo>
                  <a:pt x="73703" y="44546"/>
                  <a:pt x="66265" y="41877"/>
                  <a:pt x="92868" y="28575"/>
                </a:cubicBezTo>
                <a:cubicBezTo>
                  <a:pt x="99603" y="25207"/>
                  <a:pt x="107565" y="24799"/>
                  <a:pt x="114300" y="21431"/>
                </a:cubicBezTo>
                <a:cubicBezTo>
                  <a:pt x="169697" y="-6267"/>
                  <a:pt x="103291" y="17958"/>
                  <a:pt x="157162" y="0"/>
                </a:cubicBezTo>
                <a:cubicBezTo>
                  <a:pt x="200025" y="4763"/>
                  <a:pt x="245708" y="-1729"/>
                  <a:pt x="285750" y="14288"/>
                </a:cubicBezTo>
                <a:cubicBezTo>
                  <a:pt x="297656" y="19050"/>
                  <a:pt x="309999" y="22840"/>
                  <a:pt x="321468" y="28575"/>
                </a:cubicBezTo>
                <a:cubicBezTo>
                  <a:pt x="376858" y="56270"/>
                  <a:pt x="310468" y="32053"/>
                  <a:pt x="364331" y="50006"/>
                </a:cubicBezTo>
                <a:lnTo>
                  <a:pt x="428625" y="92869"/>
                </a:lnTo>
                <a:cubicBezTo>
                  <a:pt x="435769" y="97631"/>
                  <a:pt x="441911" y="104441"/>
                  <a:pt x="450056" y="107156"/>
                </a:cubicBezTo>
                <a:lnTo>
                  <a:pt x="471487" y="114300"/>
                </a:lnTo>
                <a:cubicBezTo>
                  <a:pt x="478631" y="121444"/>
                  <a:pt x="484512" y="130127"/>
                  <a:pt x="492918" y="135731"/>
                </a:cubicBezTo>
                <a:cubicBezTo>
                  <a:pt x="499184" y="139908"/>
                  <a:pt x="507615" y="139507"/>
                  <a:pt x="514350" y="142875"/>
                </a:cubicBezTo>
                <a:cubicBezTo>
                  <a:pt x="522029" y="146715"/>
                  <a:pt x="528637" y="152400"/>
                  <a:pt x="535781" y="157163"/>
                </a:cubicBezTo>
                <a:cubicBezTo>
                  <a:pt x="569449" y="207666"/>
                  <a:pt x="525481" y="146864"/>
                  <a:pt x="578643" y="200025"/>
                </a:cubicBezTo>
                <a:cubicBezTo>
                  <a:pt x="584714" y="206096"/>
                  <a:pt x="587227" y="215039"/>
                  <a:pt x="592931" y="221456"/>
                </a:cubicBezTo>
                <a:cubicBezTo>
                  <a:pt x="633511" y="267108"/>
                  <a:pt x="619459" y="258874"/>
                  <a:pt x="657225" y="271463"/>
                </a:cubicBezTo>
                <a:cubicBezTo>
                  <a:pt x="673894" y="288132"/>
                  <a:pt x="687617" y="308393"/>
                  <a:pt x="707231" y="321469"/>
                </a:cubicBezTo>
                <a:cubicBezTo>
                  <a:pt x="714375" y="326231"/>
                  <a:pt x="722066" y="330260"/>
                  <a:pt x="728662" y="335756"/>
                </a:cubicBezTo>
                <a:cubicBezTo>
                  <a:pt x="783661" y="381589"/>
                  <a:pt x="718319" y="336007"/>
                  <a:pt x="771525" y="371475"/>
                </a:cubicBezTo>
                <a:cubicBezTo>
                  <a:pt x="782066" y="387288"/>
                  <a:pt x="790743" y="403338"/>
                  <a:pt x="807243" y="414338"/>
                </a:cubicBezTo>
                <a:cubicBezTo>
                  <a:pt x="813509" y="418515"/>
                  <a:pt x="821531" y="419100"/>
                  <a:pt x="828675" y="421481"/>
                </a:cubicBezTo>
                <a:cubicBezTo>
                  <a:pt x="862246" y="455054"/>
                  <a:pt x="841703" y="437312"/>
                  <a:pt x="892968" y="471488"/>
                </a:cubicBezTo>
                <a:cubicBezTo>
                  <a:pt x="915743" y="486671"/>
                  <a:pt x="925880" y="496141"/>
                  <a:pt x="957262" y="500063"/>
                </a:cubicBezTo>
                <a:lnTo>
                  <a:pt x="1014412" y="507206"/>
                </a:lnTo>
                <a:cubicBezTo>
                  <a:pt x="1043381" y="502378"/>
                  <a:pt x="1059205" y="500913"/>
                  <a:pt x="1085850" y="492919"/>
                </a:cubicBezTo>
                <a:cubicBezTo>
                  <a:pt x="1100275" y="488591"/>
                  <a:pt x="1114425" y="483393"/>
                  <a:pt x="1128712" y="478631"/>
                </a:cubicBezTo>
                <a:lnTo>
                  <a:pt x="1150143" y="471488"/>
                </a:lnTo>
                <a:cubicBezTo>
                  <a:pt x="1199271" y="438736"/>
                  <a:pt x="1176716" y="448343"/>
                  <a:pt x="1214437" y="435769"/>
                </a:cubicBezTo>
                <a:cubicBezTo>
                  <a:pt x="1267608" y="382598"/>
                  <a:pt x="1200301" y="447884"/>
                  <a:pt x="1264443" y="392906"/>
                </a:cubicBezTo>
                <a:cubicBezTo>
                  <a:pt x="1272114" y="386331"/>
                  <a:pt x="1278114" y="377943"/>
                  <a:pt x="1285875" y="371475"/>
                </a:cubicBezTo>
                <a:cubicBezTo>
                  <a:pt x="1292471" y="365979"/>
                  <a:pt x="1301235" y="363259"/>
                  <a:pt x="1307306" y="357188"/>
                </a:cubicBezTo>
                <a:cubicBezTo>
                  <a:pt x="1366702" y="297792"/>
                  <a:pt x="1308860" y="339484"/>
                  <a:pt x="1357312" y="307181"/>
                </a:cubicBezTo>
                <a:cubicBezTo>
                  <a:pt x="1395419" y="250023"/>
                  <a:pt x="1345400" y="319095"/>
                  <a:pt x="1393031" y="271463"/>
                </a:cubicBezTo>
                <a:cubicBezTo>
                  <a:pt x="1440652" y="223840"/>
                  <a:pt x="1371602" y="273840"/>
                  <a:pt x="1428750" y="235744"/>
                </a:cubicBezTo>
                <a:cubicBezTo>
                  <a:pt x="1433512" y="228600"/>
                  <a:pt x="1436966" y="220384"/>
                  <a:pt x="1443037" y="214313"/>
                </a:cubicBezTo>
                <a:cubicBezTo>
                  <a:pt x="1449108" y="208242"/>
                  <a:pt x="1457764" y="205388"/>
                  <a:pt x="1464468" y="200025"/>
                </a:cubicBezTo>
                <a:cubicBezTo>
                  <a:pt x="1469727" y="195818"/>
                  <a:pt x="1473993" y="190500"/>
                  <a:pt x="1478756" y="185738"/>
                </a:cubicBezTo>
              </a:path>
            </a:pathLst>
          </a:custGeom>
          <a:noFill/>
          <a:ln w="381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D5EB09-8A2C-BA9A-3369-22A986BA945F}"/>
              </a:ext>
            </a:extLst>
          </p:cNvPr>
          <p:cNvSpPr txBox="1"/>
          <p:nvPr/>
        </p:nvSpPr>
        <p:spPr>
          <a:xfrm>
            <a:off x="2020746" y="4160579"/>
            <a:ext cx="27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7030A0"/>
                </a:solidFill>
              </a:rPr>
              <a:t>1</a:t>
            </a:r>
            <a:endParaRPr lang="en-CH" b="1" dirty="0">
              <a:solidFill>
                <a:srgbClr val="7030A0"/>
              </a:solidFill>
            </a:endParaRPr>
          </a:p>
        </p:txBody>
      </p:sp>
      <p:sp>
        <p:nvSpPr>
          <p:cNvPr id="24" name="Triangle 23">
            <a:extLst>
              <a:ext uri="{FF2B5EF4-FFF2-40B4-BE49-F238E27FC236}">
                <a16:creationId xmlns:a16="http://schemas.microsoft.com/office/drawing/2014/main" id="{12409B26-3AF9-28A4-1FC6-47D23340E188}"/>
              </a:ext>
            </a:extLst>
          </p:cNvPr>
          <p:cNvSpPr/>
          <p:nvPr/>
        </p:nvSpPr>
        <p:spPr>
          <a:xfrm rot="2549875">
            <a:off x="3715226" y="4090817"/>
            <a:ext cx="128587" cy="139524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475181F7-1F82-FA2F-1FCF-0022619112F6}"/>
              </a:ext>
            </a:extLst>
          </p:cNvPr>
          <p:cNvSpPr/>
          <p:nvPr/>
        </p:nvSpPr>
        <p:spPr>
          <a:xfrm>
            <a:off x="3917594" y="4070782"/>
            <a:ext cx="2032172" cy="369333"/>
          </a:xfrm>
          <a:custGeom>
            <a:avLst/>
            <a:gdLst>
              <a:gd name="connsiteX0" fmla="*/ 0 w 1478756"/>
              <a:gd name="connsiteY0" fmla="*/ 114300 h 507206"/>
              <a:gd name="connsiteX1" fmla="*/ 50006 w 1478756"/>
              <a:gd name="connsiteY1" fmla="*/ 64294 h 507206"/>
              <a:gd name="connsiteX2" fmla="*/ 92868 w 1478756"/>
              <a:gd name="connsiteY2" fmla="*/ 28575 h 507206"/>
              <a:gd name="connsiteX3" fmla="*/ 114300 w 1478756"/>
              <a:gd name="connsiteY3" fmla="*/ 21431 h 507206"/>
              <a:gd name="connsiteX4" fmla="*/ 157162 w 1478756"/>
              <a:gd name="connsiteY4" fmla="*/ 0 h 507206"/>
              <a:gd name="connsiteX5" fmla="*/ 285750 w 1478756"/>
              <a:gd name="connsiteY5" fmla="*/ 14288 h 507206"/>
              <a:gd name="connsiteX6" fmla="*/ 321468 w 1478756"/>
              <a:gd name="connsiteY6" fmla="*/ 28575 h 507206"/>
              <a:gd name="connsiteX7" fmla="*/ 364331 w 1478756"/>
              <a:gd name="connsiteY7" fmla="*/ 50006 h 507206"/>
              <a:gd name="connsiteX8" fmla="*/ 428625 w 1478756"/>
              <a:gd name="connsiteY8" fmla="*/ 92869 h 507206"/>
              <a:gd name="connsiteX9" fmla="*/ 450056 w 1478756"/>
              <a:gd name="connsiteY9" fmla="*/ 107156 h 507206"/>
              <a:gd name="connsiteX10" fmla="*/ 471487 w 1478756"/>
              <a:gd name="connsiteY10" fmla="*/ 114300 h 507206"/>
              <a:gd name="connsiteX11" fmla="*/ 492918 w 1478756"/>
              <a:gd name="connsiteY11" fmla="*/ 135731 h 507206"/>
              <a:gd name="connsiteX12" fmla="*/ 514350 w 1478756"/>
              <a:gd name="connsiteY12" fmla="*/ 142875 h 507206"/>
              <a:gd name="connsiteX13" fmla="*/ 535781 w 1478756"/>
              <a:gd name="connsiteY13" fmla="*/ 157163 h 507206"/>
              <a:gd name="connsiteX14" fmla="*/ 578643 w 1478756"/>
              <a:gd name="connsiteY14" fmla="*/ 200025 h 507206"/>
              <a:gd name="connsiteX15" fmla="*/ 592931 w 1478756"/>
              <a:gd name="connsiteY15" fmla="*/ 221456 h 507206"/>
              <a:gd name="connsiteX16" fmla="*/ 657225 w 1478756"/>
              <a:gd name="connsiteY16" fmla="*/ 271463 h 507206"/>
              <a:gd name="connsiteX17" fmla="*/ 707231 w 1478756"/>
              <a:gd name="connsiteY17" fmla="*/ 321469 h 507206"/>
              <a:gd name="connsiteX18" fmla="*/ 728662 w 1478756"/>
              <a:gd name="connsiteY18" fmla="*/ 335756 h 507206"/>
              <a:gd name="connsiteX19" fmla="*/ 771525 w 1478756"/>
              <a:gd name="connsiteY19" fmla="*/ 371475 h 507206"/>
              <a:gd name="connsiteX20" fmla="*/ 807243 w 1478756"/>
              <a:gd name="connsiteY20" fmla="*/ 414338 h 507206"/>
              <a:gd name="connsiteX21" fmla="*/ 828675 w 1478756"/>
              <a:gd name="connsiteY21" fmla="*/ 421481 h 507206"/>
              <a:gd name="connsiteX22" fmla="*/ 892968 w 1478756"/>
              <a:gd name="connsiteY22" fmla="*/ 471488 h 507206"/>
              <a:gd name="connsiteX23" fmla="*/ 957262 w 1478756"/>
              <a:gd name="connsiteY23" fmla="*/ 500063 h 507206"/>
              <a:gd name="connsiteX24" fmla="*/ 1014412 w 1478756"/>
              <a:gd name="connsiteY24" fmla="*/ 507206 h 507206"/>
              <a:gd name="connsiteX25" fmla="*/ 1085850 w 1478756"/>
              <a:gd name="connsiteY25" fmla="*/ 492919 h 507206"/>
              <a:gd name="connsiteX26" fmla="*/ 1128712 w 1478756"/>
              <a:gd name="connsiteY26" fmla="*/ 478631 h 507206"/>
              <a:gd name="connsiteX27" fmla="*/ 1150143 w 1478756"/>
              <a:gd name="connsiteY27" fmla="*/ 471488 h 507206"/>
              <a:gd name="connsiteX28" fmla="*/ 1214437 w 1478756"/>
              <a:gd name="connsiteY28" fmla="*/ 435769 h 507206"/>
              <a:gd name="connsiteX29" fmla="*/ 1264443 w 1478756"/>
              <a:gd name="connsiteY29" fmla="*/ 392906 h 507206"/>
              <a:gd name="connsiteX30" fmla="*/ 1285875 w 1478756"/>
              <a:gd name="connsiteY30" fmla="*/ 371475 h 507206"/>
              <a:gd name="connsiteX31" fmla="*/ 1307306 w 1478756"/>
              <a:gd name="connsiteY31" fmla="*/ 357188 h 507206"/>
              <a:gd name="connsiteX32" fmla="*/ 1357312 w 1478756"/>
              <a:gd name="connsiteY32" fmla="*/ 307181 h 507206"/>
              <a:gd name="connsiteX33" fmla="*/ 1393031 w 1478756"/>
              <a:gd name="connsiteY33" fmla="*/ 271463 h 507206"/>
              <a:gd name="connsiteX34" fmla="*/ 1428750 w 1478756"/>
              <a:gd name="connsiteY34" fmla="*/ 235744 h 507206"/>
              <a:gd name="connsiteX35" fmla="*/ 1443037 w 1478756"/>
              <a:gd name="connsiteY35" fmla="*/ 214313 h 507206"/>
              <a:gd name="connsiteX36" fmla="*/ 1464468 w 1478756"/>
              <a:gd name="connsiteY36" fmla="*/ 200025 h 507206"/>
              <a:gd name="connsiteX37" fmla="*/ 1478756 w 1478756"/>
              <a:gd name="connsiteY37" fmla="*/ 185738 h 50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78756" h="507206">
                <a:moveTo>
                  <a:pt x="0" y="114300"/>
                </a:moveTo>
                <a:cubicBezTo>
                  <a:pt x="58175" y="41581"/>
                  <a:pt x="2241" y="104098"/>
                  <a:pt x="50006" y="64294"/>
                </a:cubicBezTo>
                <a:cubicBezTo>
                  <a:pt x="73703" y="44546"/>
                  <a:pt x="66265" y="41877"/>
                  <a:pt x="92868" y="28575"/>
                </a:cubicBezTo>
                <a:cubicBezTo>
                  <a:pt x="99603" y="25207"/>
                  <a:pt x="107565" y="24799"/>
                  <a:pt x="114300" y="21431"/>
                </a:cubicBezTo>
                <a:cubicBezTo>
                  <a:pt x="169697" y="-6267"/>
                  <a:pt x="103291" y="17958"/>
                  <a:pt x="157162" y="0"/>
                </a:cubicBezTo>
                <a:cubicBezTo>
                  <a:pt x="200025" y="4763"/>
                  <a:pt x="245708" y="-1729"/>
                  <a:pt x="285750" y="14288"/>
                </a:cubicBezTo>
                <a:cubicBezTo>
                  <a:pt x="297656" y="19050"/>
                  <a:pt x="309999" y="22840"/>
                  <a:pt x="321468" y="28575"/>
                </a:cubicBezTo>
                <a:cubicBezTo>
                  <a:pt x="376858" y="56270"/>
                  <a:pt x="310468" y="32053"/>
                  <a:pt x="364331" y="50006"/>
                </a:cubicBezTo>
                <a:lnTo>
                  <a:pt x="428625" y="92869"/>
                </a:lnTo>
                <a:cubicBezTo>
                  <a:pt x="435769" y="97631"/>
                  <a:pt x="441911" y="104441"/>
                  <a:pt x="450056" y="107156"/>
                </a:cubicBezTo>
                <a:lnTo>
                  <a:pt x="471487" y="114300"/>
                </a:lnTo>
                <a:cubicBezTo>
                  <a:pt x="478631" y="121444"/>
                  <a:pt x="484512" y="130127"/>
                  <a:pt x="492918" y="135731"/>
                </a:cubicBezTo>
                <a:cubicBezTo>
                  <a:pt x="499184" y="139908"/>
                  <a:pt x="507615" y="139507"/>
                  <a:pt x="514350" y="142875"/>
                </a:cubicBezTo>
                <a:cubicBezTo>
                  <a:pt x="522029" y="146715"/>
                  <a:pt x="528637" y="152400"/>
                  <a:pt x="535781" y="157163"/>
                </a:cubicBezTo>
                <a:cubicBezTo>
                  <a:pt x="569449" y="207666"/>
                  <a:pt x="525481" y="146864"/>
                  <a:pt x="578643" y="200025"/>
                </a:cubicBezTo>
                <a:cubicBezTo>
                  <a:pt x="584714" y="206096"/>
                  <a:pt x="587227" y="215039"/>
                  <a:pt x="592931" y="221456"/>
                </a:cubicBezTo>
                <a:cubicBezTo>
                  <a:pt x="633511" y="267108"/>
                  <a:pt x="619459" y="258874"/>
                  <a:pt x="657225" y="271463"/>
                </a:cubicBezTo>
                <a:cubicBezTo>
                  <a:pt x="673894" y="288132"/>
                  <a:pt x="687617" y="308393"/>
                  <a:pt x="707231" y="321469"/>
                </a:cubicBezTo>
                <a:cubicBezTo>
                  <a:pt x="714375" y="326231"/>
                  <a:pt x="722066" y="330260"/>
                  <a:pt x="728662" y="335756"/>
                </a:cubicBezTo>
                <a:cubicBezTo>
                  <a:pt x="783661" y="381589"/>
                  <a:pt x="718319" y="336007"/>
                  <a:pt x="771525" y="371475"/>
                </a:cubicBezTo>
                <a:cubicBezTo>
                  <a:pt x="782066" y="387288"/>
                  <a:pt x="790743" y="403338"/>
                  <a:pt x="807243" y="414338"/>
                </a:cubicBezTo>
                <a:cubicBezTo>
                  <a:pt x="813509" y="418515"/>
                  <a:pt x="821531" y="419100"/>
                  <a:pt x="828675" y="421481"/>
                </a:cubicBezTo>
                <a:cubicBezTo>
                  <a:pt x="862246" y="455054"/>
                  <a:pt x="841703" y="437312"/>
                  <a:pt x="892968" y="471488"/>
                </a:cubicBezTo>
                <a:cubicBezTo>
                  <a:pt x="915743" y="486671"/>
                  <a:pt x="925880" y="496141"/>
                  <a:pt x="957262" y="500063"/>
                </a:cubicBezTo>
                <a:lnTo>
                  <a:pt x="1014412" y="507206"/>
                </a:lnTo>
                <a:cubicBezTo>
                  <a:pt x="1043381" y="502378"/>
                  <a:pt x="1059205" y="500913"/>
                  <a:pt x="1085850" y="492919"/>
                </a:cubicBezTo>
                <a:cubicBezTo>
                  <a:pt x="1100275" y="488591"/>
                  <a:pt x="1114425" y="483393"/>
                  <a:pt x="1128712" y="478631"/>
                </a:cubicBezTo>
                <a:lnTo>
                  <a:pt x="1150143" y="471488"/>
                </a:lnTo>
                <a:cubicBezTo>
                  <a:pt x="1199271" y="438736"/>
                  <a:pt x="1176716" y="448343"/>
                  <a:pt x="1214437" y="435769"/>
                </a:cubicBezTo>
                <a:cubicBezTo>
                  <a:pt x="1267608" y="382598"/>
                  <a:pt x="1200301" y="447884"/>
                  <a:pt x="1264443" y="392906"/>
                </a:cubicBezTo>
                <a:cubicBezTo>
                  <a:pt x="1272114" y="386331"/>
                  <a:pt x="1278114" y="377943"/>
                  <a:pt x="1285875" y="371475"/>
                </a:cubicBezTo>
                <a:cubicBezTo>
                  <a:pt x="1292471" y="365979"/>
                  <a:pt x="1301235" y="363259"/>
                  <a:pt x="1307306" y="357188"/>
                </a:cubicBezTo>
                <a:cubicBezTo>
                  <a:pt x="1366702" y="297792"/>
                  <a:pt x="1308860" y="339484"/>
                  <a:pt x="1357312" y="307181"/>
                </a:cubicBezTo>
                <a:cubicBezTo>
                  <a:pt x="1395419" y="250023"/>
                  <a:pt x="1345400" y="319095"/>
                  <a:pt x="1393031" y="271463"/>
                </a:cubicBezTo>
                <a:cubicBezTo>
                  <a:pt x="1440652" y="223840"/>
                  <a:pt x="1371602" y="273840"/>
                  <a:pt x="1428750" y="235744"/>
                </a:cubicBezTo>
                <a:cubicBezTo>
                  <a:pt x="1433512" y="228600"/>
                  <a:pt x="1436966" y="220384"/>
                  <a:pt x="1443037" y="214313"/>
                </a:cubicBezTo>
                <a:cubicBezTo>
                  <a:pt x="1449108" y="208242"/>
                  <a:pt x="1457764" y="205388"/>
                  <a:pt x="1464468" y="200025"/>
                </a:cubicBezTo>
                <a:cubicBezTo>
                  <a:pt x="1469727" y="195818"/>
                  <a:pt x="1473993" y="190500"/>
                  <a:pt x="1478756" y="185738"/>
                </a:cubicBezTo>
              </a:path>
            </a:pathLst>
          </a:custGeom>
          <a:noFill/>
          <a:ln w="381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Triangle 25">
            <a:extLst>
              <a:ext uri="{FF2B5EF4-FFF2-40B4-BE49-F238E27FC236}">
                <a16:creationId xmlns:a16="http://schemas.microsoft.com/office/drawing/2014/main" id="{8BDC6F45-12CC-962F-5198-225E7BA96DE6}"/>
              </a:ext>
            </a:extLst>
          </p:cNvPr>
          <p:cNvSpPr/>
          <p:nvPr/>
        </p:nvSpPr>
        <p:spPr>
          <a:xfrm rot="2549875">
            <a:off x="5885472" y="4095890"/>
            <a:ext cx="128587" cy="139524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2DE565C9-9F05-63DF-A130-56F70C4DB1BE}"/>
              </a:ext>
            </a:extLst>
          </p:cNvPr>
          <p:cNvSpPr/>
          <p:nvPr/>
        </p:nvSpPr>
        <p:spPr>
          <a:xfrm>
            <a:off x="6087840" y="4070782"/>
            <a:ext cx="2032172" cy="369333"/>
          </a:xfrm>
          <a:custGeom>
            <a:avLst/>
            <a:gdLst>
              <a:gd name="connsiteX0" fmla="*/ 0 w 1478756"/>
              <a:gd name="connsiteY0" fmla="*/ 114300 h 507206"/>
              <a:gd name="connsiteX1" fmla="*/ 50006 w 1478756"/>
              <a:gd name="connsiteY1" fmla="*/ 64294 h 507206"/>
              <a:gd name="connsiteX2" fmla="*/ 92868 w 1478756"/>
              <a:gd name="connsiteY2" fmla="*/ 28575 h 507206"/>
              <a:gd name="connsiteX3" fmla="*/ 114300 w 1478756"/>
              <a:gd name="connsiteY3" fmla="*/ 21431 h 507206"/>
              <a:gd name="connsiteX4" fmla="*/ 157162 w 1478756"/>
              <a:gd name="connsiteY4" fmla="*/ 0 h 507206"/>
              <a:gd name="connsiteX5" fmla="*/ 285750 w 1478756"/>
              <a:gd name="connsiteY5" fmla="*/ 14288 h 507206"/>
              <a:gd name="connsiteX6" fmla="*/ 321468 w 1478756"/>
              <a:gd name="connsiteY6" fmla="*/ 28575 h 507206"/>
              <a:gd name="connsiteX7" fmla="*/ 364331 w 1478756"/>
              <a:gd name="connsiteY7" fmla="*/ 50006 h 507206"/>
              <a:gd name="connsiteX8" fmla="*/ 428625 w 1478756"/>
              <a:gd name="connsiteY8" fmla="*/ 92869 h 507206"/>
              <a:gd name="connsiteX9" fmla="*/ 450056 w 1478756"/>
              <a:gd name="connsiteY9" fmla="*/ 107156 h 507206"/>
              <a:gd name="connsiteX10" fmla="*/ 471487 w 1478756"/>
              <a:gd name="connsiteY10" fmla="*/ 114300 h 507206"/>
              <a:gd name="connsiteX11" fmla="*/ 492918 w 1478756"/>
              <a:gd name="connsiteY11" fmla="*/ 135731 h 507206"/>
              <a:gd name="connsiteX12" fmla="*/ 514350 w 1478756"/>
              <a:gd name="connsiteY12" fmla="*/ 142875 h 507206"/>
              <a:gd name="connsiteX13" fmla="*/ 535781 w 1478756"/>
              <a:gd name="connsiteY13" fmla="*/ 157163 h 507206"/>
              <a:gd name="connsiteX14" fmla="*/ 578643 w 1478756"/>
              <a:gd name="connsiteY14" fmla="*/ 200025 h 507206"/>
              <a:gd name="connsiteX15" fmla="*/ 592931 w 1478756"/>
              <a:gd name="connsiteY15" fmla="*/ 221456 h 507206"/>
              <a:gd name="connsiteX16" fmla="*/ 657225 w 1478756"/>
              <a:gd name="connsiteY16" fmla="*/ 271463 h 507206"/>
              <a:gd name="connsiteX17" fmla="*/ 707231 w 1478756"/>
              <a:gd name="connsiteY17" fmla="*/ 321469 h 507206"/>
              <a:gd name="connsiteX18" fmla="*/ 728662 w 1478756"/>
              <a:gd name="connsiteY18" fmla="*/ 335756 h 507206"/>
              <a:gd name="connsiteX19" fmla="*/ 771525 w 1478756"/>
              <a:gd name="connsiteY19" fmla="*/ 371475 h 507206"/>
              <a:gd name="connsiteX20" fmla="*/ 807243 w 1478756"/>
              <a:gd name="connsiteY20" fmla="*/ 414338 h 507206"/>
              <a:gd name="connsiteX21" fmla="*/ 828675 w 1478756"/>
              <a:gd name="connsiteY21" fmla="*/ 421481 h 507206"/>
              <a:gd name="connsiteX22" fmla="*/ 892968 w 1478756"/>
              <a:gd name="connsiteY22" fmla="*/ 471488 h 507206"/>
              <a:gd name="connsiteX23" fmla="*/ 957262 w 1478756"/>
              <a:gd name="connsiteY23" fmla="*/ 500063 h 507206"/>
              <a:gd name="connsiteX24" fmla="*/ 1014412 w 1478756"/>
              <a:gd name="connsiteY24" fmla="*/ 507206 h 507206"/>
              <a:gd name="connsiteX25" fmla="*/ 1085850 w 1478756"/>
              <a:gd name="connsiteY25" fmla="*/ 492919 h 507206"/>
              <a:gd name="connsiteX26" fmla="*/ 1128712 w 1478756"/>
              <a:gd name="connsiteY26" fmla="*/ 478631 h 507206"/>
              <a:gd name="connsiteX27" fmla="*/ 1150143 w 1478756"/>
              <a:gd name="connsiteY27" fmla="*/ 471488 h 507206"/>
              <a:gd name="connsiteX28" fmla="*/ 1214437 w 1478756"/>
              <a:gd name="connsiteY28" fmla="*/ 435769 h 507206"/>
              <a:gd name="connsiteX29" fmla="*/ 1264443 w 1478756"/>
              <a:gd name="connsiteY29" fmla="*/ 392906 h 507206"/>
              <a:gd name="connsiteX30" fmla="*/ 1285875 w 1478756"/>
              <a:gd name="connsiteY30" fmla="*/ 371475 h 507206"/>
              <a:gd name="connsiteX31" fmla="*/ 1307306 w 1478756"/>
              <a:gd name="connsiteY31" fmla="*/ 357188 h 507206"/>
              <a:gd name="connsiteX32" fmla="*/ 1357312 w 1478756"/>
              <a:gd name="connsiteY32" fmla="*/ 307181 h 507206"/>
              <a:gd name="connsiteX33" fmla="*/ 1393031 w 1478756"/>
              <a:gd name="connsiteY33" fmla="*/ 271463 h 507206"/>
              <a:gd name="connsiteX34" fmla="*/ 1428750 w 1478756"/>
              <a:gd name="connsiteY34" fmla="*/ 235744 h 507206"/>
              <a:gd name="connsiteX35" fmla="*/ 1443037 w 1478756"/>
              <a:gd name="connsiteY35" fmla="*/ 214313 h 507206"/>
              <a:gd name="connsiteX36" fmla="*/ 1464468 w 1478756"/>
              <a:gd name="connsiteY36" fmla="*/ 200025 h 507206"/>
              <a:gd name="connsiteX37" fmla="*/ 1478756 w 1478756"/>
              <a:gd name="connsiteY37" fmla="*/ 185738 h 50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78756" h="507206">
                <a:moveTo>
                  <a:pt x="0" y="114300"/>
                </a:moveTo>
                <a:cubicBezTo>
                  <a:pt x="58175" y="41581"/>
                  <a:pt x="2241" y="104098"/>
                  <a:pt x="50006" y="64294"/>
                </a:cubicBezTo>
                <a:cubicBezTo>
                  <a:pt x="73703" y="44546"/>
                  <a:pt x="66265" y="41877"/>
                  <a:pt x="92868" y="28575"/>
                </a:cubicBezTo>
                <a:cubicBezTo>
                  <a:pt x="99603" y="25207"/>
                  <a:pt x="107565" y="24799"/>
                  <a:pt x="114300" y="21431"/>
                </a:cubicBezTo>
                <a:cubicBezTo>
                  <a:pt x="169697" y="-6267"/>
                  <a:pt x="103291" y="17958"/>
                  <a:pt x="157162" y="0"/>
                </a:cubicBezTo>
                <a:cubicBezTo>
                  <a:pt x="200025" y="4763"/>
                  <a:pt x="245708" y="-1729"/>
                  <a:pt x="285750" y="14288"/>
                </a:cubicBezTo>
                <a:cubicBezTo>
                  <a:pt x="297656" y="19050"/>
                  <a:pt x="309999" y="22840"/>
                  <a:pt x="321468" y="28575"/>
                </a:cubicBezTo>
                <a:cubicBezTo>
                  <a:pt x="376858" y="56270"/>
                  <a:pt x="310468" y="32053"/>
                  <a:pt x="364331" y="50006"/>
                </a:cubicBezTo>
                <a:lnTo>
                  <a:pt x="428625" y="92869"/>
                </a:lnTo>
                <a:cubicBezTo>
                  <a:pt x="435769" y="97631"/>
                  <a:pt x="441911" y="104441"/>
                  <a:pt x="450056" y="107156"/>
                </a:cubicBezTo>
                <a:lnTo>
                  <a:pt x="471487" y="114300"/>
                </a:lnTo>
                <a:cubicBezTo>
                  <a:pt x="478631" y="121444"/>
                  <a:pt x="484512" y="130127"/>
                  <a:pt x="492918" y="135731"/>
                </a:cubicBezTo>
                <a:cubicBezTo>
                  <a:pt x="499184" y="139908"/>
                  <a:pt x="507615" y="139507"/>
                  <a:pt x="514350" y="142875"/>
                </a:cubicBezTo>
                <a:cubicBezTo>
                  <a:pt x="522029" y="146715"/>
                  <a:pt x="528637" y="152400"/>
                  <a:pt x="535781" y="157163"/>
                </a:cubicBezTo>
                <a:cubicBezTo>
                  <a:pt x="569449" y="207666"/>
                  <a:pt x="525481" y="146864"/>
                  <a:pt x="578643" y="200025"/>
                </a:cubicBezTo>
                <a:cubicBezTo>
                  <a:pt x="584714" y="206096"/>
                  <a:pt x="587227" y="215039"/>
                  <a:pt x="592931" y="221456"/>
                </a:cubicBezTo>
                <a:cubicBezTo>
                  <a:pt x="633511" y="267108"/>
                  <a:pt x="619459" y="258874"/>
                  <a:pt x="657225" y="271463"/>
                </a:cubicBezTo>
                <a:cubicBezTo>
                  <a:pt x="673894" y="288132"/>
                  <a:pt x="687617" y="308393"/>
                  <a:pt x="707231" y="321469"/>
                </a:cubicBezTo>
                <a:cubicBezTo>
                  <a:pt x="714375" y="326231"/>
                  <a:pt x="722066" y="330260"/>
                  <a:pt x="728662" y="335756"/>
                </a:cubicBezTo>
                <a:cubicBezTo>
                  <a:pt x="783661" y="381589"/>
                  <a:pt x="718319" y="336007"/>
                  <a:pt x="771525" y="371475"/>
                </a:cubicBezTo>
                <a:cubicBezTo>
                  <a:pt x="782066" y="387288"/>
                  <a:pt x="790743" y="403338"/>
                  <a:pt x="807243" y="414338"/>
                </a:cubicBezTo>
                <a:cubicBezTo>
                  <a:pt x="813509" y="418515"/>
                  <a:pt x="821531" y="419100"/>
                  <a:pt x="828675" y="421481"/>
                </a:cubicBezTo>
                <a:cubicBezTo>
                  <a:pt x="862246" y="455054"/>
                  <a:pt x="841703" y="437312"/>
                  <a:pt x="892968" y="471488"/>
                </a:cubicBezTo>
                <a:cubicBezTo>
                  <a:pt x="915743" y="486671"/>
                  <a:pt x="925880" y="496141"/>
                  <a:pt x="957262" y="500063"/>
                </a:cubicBezTo>
                <a:lnTo>
                  <a:pt x="1014412" y="507206"/>
                </a:lnTo>
                <a:cubicBezTo>
                  <a:pt x="1043381" y="502378"/>
                  <a:pt x="1059205" y="500913"/>
                  <a:pt x="1085850" y="492919"/>
                </a:cubicBezTo>
                <a:cubicBezTo>
                  <a:pt x="1100275" y="488591"/>
                  <a:pt x="1114425" y="483393"/>
                  <a:pt x="1128712" y="478631"/>
                </a:cubicBezTo>
                <a:lnTo>
                  <a:pt x="1150143" y="471488"/>
                </a:lnTo>
                <a:cubicBezTo>
                  <a:pt x="1199271" y="438736"/>
                  <a:pt x="1176716" y="448343"/>
                  <a:pt x="1214437" y="435769"/>
                </a:cubicBezTo>
                <a:cubicBezTo>
                  <a:pt x="1267608" y="382598"/>
                  <a:pt x="1200301" y="447884"/>
                  <a:pt x="1264443" y="392906"/>
                </a:cubicBezTo>
                <a:cubicBezTo>
                  <a:pt x="1272114" y="386331"/>
                  <a:pt x="1278114" y="377943"/>
                  <a:pt x="1285875" y="371475"/>
                </a:cubicBezTo>
                <a:cubicBezTo>
                  <a:pt x="1292471" y="365979"/>
                  <a:pt x="1301235" y="363259"/>
                  <a:pt x="1307306" y="357188"/>
                </a:cubicBezTo>
                <a:cubicBezTo>
                  <a:pt x="1366702" y="297792"/>
                  <a:pt x="1308860" y="339484"/>
                  <a:pt x="1357312" y="307181"/>
                </a:cubicBezTo>
                <a:cubicBezTo>
                  <a:pt x="1395419" y="250023"/>
                  <a:pt x="1345400" y="319095"/>
                  <a:pt x="1393031" y="271463"/>
                </a:cubicBezTo>
                <a:cubicBezTo>
                  <a:pt x="1440652" y="223840"/>
                  <a:pt x="1371602" y="273840"/>
                  <a:pt x="1428750" y="235744"/>
                </a:cubicBezTo>
                <a:cubicBezTo>
                  <a:pt x="1433512" y="228600"/>
                  <a:pt x="1436966" y="220384"/>
                  <a:pt x="1443037" y="214313"/>
                </a:cubicBezTo>
                <a:cubicBezTo>
                  <a:pt x="1449108" y="208242"/>
                  <a:pt x="1457764" y="205388"/>
                  <a:pt x="1464468" y="200025"/>
                </a:cubicBezTo>
                <a:cubicBezTo>
                  <a:pt x="1469727" y="195818"/>
                  <a:pt x="1473993" y="190500"/>
                  <a:pt x="1478756" y="185738"/>
                </a:cubicBezTo>
              </a:path>
            </a:pathLst>
          </a:custGeom>
          <a:noFill/>
          <a:ln w="381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Triangle 27">
            <a:extLst>
              <a:ext uri="{FF2B5EF4-FFF2-40B4-BE49-F238E27FC236}">
                <a16:creationId xmlns:a16="http://schemas.microsoft.com/office/drawing/2014/main" id="{5C5D76A1-9D48-43C8-7B0B-0F32A744654D}"/>
              </a:ext>
            </a:extLst>
          </p:cNvPr>
          <p:cNvSpPr/>
          <p:nvPr/>
        </p:nvSpPr>
        <p:spPr>
          <a:xfrm rot="2549875">
            <a:off x="8055718" y="4095890"/>
            <a:ext cx="128587" cy="139524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Freeform 28">
            <a:extLst>
              <a:ext uri="{FF2B5EF4-FFF2-40B4-BE49-F238E27FC236}">
                <a16:creationId xmlns:a16="http://schemas.microsoft.com/office/drawing/2014/main" id="{A779CE0E-6327-B899-0679-9E8517C2A63F}"/>
              </a:ext>
            </a:extLst>
          </p:cNvPr>
          <p:cNvSpPr/>
          <p:nvPr/>
        </p:nvSpPr>
        <p:spPr>
          <a:xfrm>
            <a:off x="8258086" y="4070782"/>
            <a:ext cx="2032172" cy="369333"/>
          </a:xfrm>
          <a:custGeom>
            <a:avLst/>
            <a:gdLst>
              <a:gd name="connsiteX0" fmla="*/ 0 w 1478756"/>
              <a:gd name="connsiteY0" fmla="*/ 114300 h 507206"/>
              <a:gd name="connsiteX1" fmla="*/ 50006 w 1478756"/>
              <a:gd name="connsiteY1" fmla="*/ 64294 h 507206"/>
              <a:gd name="connsiteX2" fmla="*/ 92868 w 1478756"/>
              <a:gd name="connsiteY2" fmla="*/ 28575 h 507206"/>
              <a:gd name="connsiteX3" fmla="*/ 114300 w 1478756"/>
              <a:gd name="connsiteY3" fmla="*/ 21431 h 507206"/>
              <a:gd name="connsiteX4" fmla="*/ 157162 w 1478756"/>
              <a:gd name="connsiteY4" fmla="*/ 0 h 507206"/>
              <a:gd name="connsiteX5" fmla="*/ 285750 w 1478756"/>
              <a:gd name="connsiteY5" fmla="*/ 14288 h 507206"/>
              <a:gd name="connsiteX6" fmla="*/ 321468 w 1478756"/>
              <a:gd name="connsiteY6" fmla="*/ 28575 h 507206"/>
              <a:gd name="connsiteX7" fmla="*/ 364331 w 1478756"/>
              <a:gd name="connsiteY7" fmla="*/ 50006 h 507206"/>
              <a:gd name="connsiteX8" fmla="*/ 428625 w 1478756"/>
              <a:gd name="connsiteY8" fmla="*/ 92869 h 507206"/>
              <a:gd name="connsiteX9" fmla="*/ 450056 w 1478756"/>
              <a:gd name="connsiteY9" fmla="*/ 107156 h 507206"/>
              <a:gd name="connsiteX10" fmla="*/ 471487 w 1478756"/>
              <a:gd name="connsiteY10" fmla="*/ 114300 h 507206"/>
              <a:gd name="connsiteX11" fmla="*/ 492918 w 1478756"/>
              <a:gd name="connsiteY11" fmla="*/ 135731 h 507206"/>
              <a:gd name="connsiteX12" fmla="*/ 514350 w 1478756"/>
              <a:gd name="connsiteY12" fmla="*/ 142875 h 507206"/>
              <a:gd name="connsiteX13" fmla="*/ 535781 w 1478756"/>
              <a:gd name="connsiteY13" fmla="*/ 157163 h 507206"/>
              <a:gd name="connsiteX14" fmla="*/ 578643 w 1478756"/>
              <a:gd name="connsiteY14" fmla="*/ 200025 h 507206"/>
              <a:gd name="connsiteX15" fmla="*/ 592931 w 1478756"/>
              <a:gd name="connsiteY15" fmla="*/ 221456 h 507206"/>
              <a:gd name="connsiteX16" fmla="*/ 657225 w 1478756"/>
              <a:gd name="connsiteY16" fmla="*/ 271463 h 507206"/>
              <a:gd name="connsiteX17" fmla="*/ 707231 w 1478756"/>
              <a:gd name="connsiteY17" fmla="*/ 321469 h 507206"/>
              <a:gd name="connsiteX18" fmla="*/ 728662 w 1478756"/>
              <a:gd name="connsiteY18" fmla="*/ 335756 h 507206"/>
              <a:gd name="connsiteX19" fmla="*/ 771525 w 1478756"/>
              <a:gd name="connsiteY19" fmla="*/ 371475 h 507206"/>
              <a:gd name="connsiteX20" fmla="*/ 807243 w 1478756"/>
              <a:gd name="connsiteY20" fmla="*/ 414338 h 507206"/>
              <a:gd name="connsiteX21" fmla="*/ 828675 w 1478756"/>
              <a:gd name="connsiteY21" fmla="*/ 421481 h 507206"/>
              <a:gd name="connsiteX22" fmla="*/ 892968 w 1478756"/>
              <a:gd name="connsiteY22" fmla="*/ 471488 h 507206"/>
              <a:gd name="connsiteX23" fmla="*/ 957262 w 1478756"/>
              <a:gd name="connsiteY23" fmla="*/ 500063 h 507206"/>
              <a:gd name="connsiteX24" fmla="*/ 1014412 w 1478756"/>
              <a:gd name="connsiteY24" fmla="*/ 507206 h 507206"/>
              <a:gd name="connsiteX25" fmla="*/ 1085850 w 1478756"/>
              <a:gd name="connsiteY25" fmla="*/ 492919 h 507206"/>
              <a:gd name="connsiteX26" fmla="*/ 1128712 w 1478756"/>
              <a:gd name="connsiteY26" fmla="*/ 478631 h 507206"/>
              <a:gd name="connsiteX27" fmla="*/ 1150143 w 1478756"/>
              <a:gd name="connsiteY27" fmla="*/ 471488 h 507206"/>
              <a:gd name="connsiteX28" fmla="*/ 1214437 w 1478756"/>
              <a:gd name="connsiteY28" fmla="*/ 435769 h 507206"/>
              <a:gd name="connsiteX29" fmla="*/ 1264443 w 1478756"/>
              <a:gd name="connsiteY29" fmla="*/ 392906 h 507206"/>
              <a:gd name="connsiteX30" fmla="*/ 1285875 w 1478756"/>
              <a:gd name="connsiteY30" fmla="*/ 371475 h 507206"/>
              <a:gd name="connsiteX31" fmla="*/ 1307306 w 1478756"/>
              <a:gd name="connsiteY31" fmla="*/ 357188 h 507206"/>
              <a:gd name="connsiteX32" fmla="*/ 1357312 w 1478756"/>
              <a:gd name="connsiteY32" fmla="*/ 307181 h 507206"/>
              <a:gd name="connsiteX33" fmla="*/ 1393031 w 1478756"/>
              <a:gd name="connsiteY33" fmla="*/ 271463 h 507206"/>
              <a:gd name="connsiteX34" fmla="*/ 1428750 w 1478756"/>
              <a:gd name="connsiteY34" fmla="*/ 235744 h 507206"/>
              <a:gd name="connsiteX35" fmla="*/ 1443037 w 1478756"/>
              <a:gd name="connsiteY35" fmla="*/ 214313 h 507206"/>
              <a:gd name="connsiteX36" fmla="*/ 1464468 w 1478756"/>
              <a:gd name="connsiteY36" fmla="*/ 200025 h 507206"/>
              <a:gd name="connsiteX37" fmla="*/ 1478756 w 1478756"/>
              <a:gd name="connsiteY37" fmla="*/ 185738 h 5072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478756" h="507206">
                <a:moveTo>
                  <a:pt x="0" y="114300"/>
                </a:moveTo>
                <a:cubicBezTo>
                  <a:pt x="58175" y="41581"/>
                  <a:pt x="2241" y="104098"/>
                  <a:pt x="50006" y="64294"/>
                </a:cubicBezTo>
                <a:cubicBezTo>
                  <a:pt x="73703" y="44546"/>
                  <a:pt x="66265" y="41877"/>
                  <a:pt x="92868" y="28575"/>
                </a:cubicBezTo>
                <a:cubicBezTo>
                  <a:pt x="99603" y="25207"/>
                  <a:pt x="107565" y="24799"/>
                  <a:pt x="114300" y="21431"/>
                </a:cubicBezTo>
                <a:cubicBezTo>
                  <a:pt x="169697" y="-6267"/>
                  <a:pt x="103291" y="17958"/>
                  <a:pt x="157162" y="0"/>
                </a:cubicBezTo>
                <a:cubicBezTo>
                  <a:pt x="200025" y="4763"/>
                  <a:pt x="245708" y="-1729"/>
                  <a:pt x="285750" y="14288"/>
                </a:cubicBezTo>
                <a:cubicBezTo>
                  <a:pt x="297656" y="19050"/>
                  <a:pt x="309999" y="22840"/>
                  <a:pt x="321468" y="28575"/>
                </a:cubicBezTo>
                <a:cubicBezTo>
                  <a:pt x="376858" y="56270"/>
                  <a:pt x="310468" y="32053"/>
                  <a:pt x="364331" y="50006"/>
                </a:cubicBezTo>
                <a:lnTo>
                  <a:pt x="428625" y="92869"/>
                </a:lnTo>
                <a:cubicBezTo>
                  <a:pt x="435769" y="97631"/>
                  <a:pt x="441911" y="104441"/>
                  <a:pt x="450056" y="107156"/>
                </a:cubicBezTo>
                <a:lnTo>
                  <a:pt x="471487" y="114300"/>
                </a:lnTo>
                <a:cubicBezTo>
                  <a:pt x="478631" y="121444"/>
                  <a:pt x="484512" y="130127"/>
                  <a:pt x="492918" y="135731"/>
                </a:cubicBezTo>
                <a:cubicBezTo>
                  <a:pt x="499184" y="139908"/>
                  <a:pt x="507615" y="139507"/>
                  <a:pt x="514350" y="142875"/>
                </a:cubicBezTo>
                <a:cubicBezTo>
                  <a:pt x="522029" y="146715"/>
                  <a:pt x="528637" y="152400"/>
                  <a:pt x="535781" y="157163"/>
                </a:cubicBezTo>
                <a:cubicBezTo>
                  <a:pt x="569449" y="207666"/>
                  <a:pt x="525481" y="146864"/>
                  <a:pt x="578643" y="200025"/>
                </a:cubicBezTo>
                <a:cubicBezTo>
                  <a:pt x="584714" y="206096"/>
                  <a:pt x="587227" y="215039"/>
                  <a:pt x="592931" y="221456"/>
                </a:cubicBezTo>
                <a:cubicBezTo>
                  <a:pt x="633511" y="267108"/>
                  <a:pt x="619459" y="258874"/>
                  <a:pt x="657225" y="271463"/>
                </a:cubicBezTo>
                <a:cubicBezTo>
                  <a:pt x="673894" y="288132"/>
                  <a:pt x="687617" y="308393"/>
                  <a:pt x="707231" y="321469"/>
                </a:cubicBezTo>
                <a:cubicBezTo>
                  <a:pt x="714375" y="326231"/>
                  <a:pt x="722066" y="330260"/>
                  <a:pt x="728662" y="335756"/>
                </a:cubicBezTo>
                <a:cubicBezTo>
                  <a:pt x="783661" y="381589"/>
                  <a:pt x="718319" y="336007"/>
                  <a:pt x="771525" y="371475"/>
                </a:cubicBezTo>
                <a:cubicBezTo>
                  <a:pt x="782066" y="387288"/>
                  <a:pt x="790743" y="403338"/>
                  <a:pt x="807243" y="414338"/>
                </a:cubicBezTo>
                <a:cubicBezTo>
                  <a:pt x="813509" y="418515"/>
                  <a:pt x="821531" y="419100"/>
                  <a:pt x="828675" y="421481"/>
                </a:cubicBezTo>
                <a:cubicBezTo>
                  <a:pt x="862246" y="455054"/>
                  <a:pt x="841703" y="437312"/>
                  <a:pt x="892968" y="471488"/>
                </a:cubicBezTo>
                <a:cubicBezTo>
                  <a:pt x="915743" y="486671"/>
                  <a:pt x="925880" y="496141"/>
                  <a:pt x="957262" y="500063"/>
                </a:cubicBezTo>
                <a:lnTo>
                  <a:pt x="1014412" y="507206"/>
                </a:lnTo>
                <a:cubicBezTo>
                  <a:pt x="1043381" y="502378"/>
                  <a:pt x="1059205" y="500913"/>
                  <a:pt x="1085850" y="492919"/>
                </a:cubicBezTo>
                <a:cubicBezTo>
                  <a:pt x="1100275" y="488591"/>
                  <a:pt x="1114425" y="483393"/>
                  <a:pt x="1128712" y="478631"/>
                </a:cubicBezTo>
                <a:lnTo>
                  <a:pt x="1150143" y="471488"/>
                </a:lnTo>
                <a:cubicBezTo>
                  <a:pt x="1199271" y="438736"/>
                  <a:pt x="1176716" y="448343"/>
                  <a:pt x="1214437" y="435769"/>
                </a:cubicBezTo>
                <a:cubicBezTo>
                  <a:pt x="1267608" y="382598"/>
                  <a:pt x="1200301" y="447884"/>
                  <a:pt x="1264443" y="392906"/>
                </a:cubicBezTo>
                <a:cubicBezTo>
                  <a:pt x="1272114" y="386331"/>
                  <a:pt x="1278114" y="377943"/>
                  <a:pt x="1285875" y="371475"/>
                </a:cubicBezTo>
                <a:cubicBezTo>
                  <a:pt x="1292471" y="365979"/>
                  <a:pt x="1301235" y="363259"/>
                  <a:pt x="1307306" y="357188"/>
                </a:cubicBezTo>
                <a:cubicBezTo>
                  <a:pt x="1366702" y="297792"/>
                  <a:pt x="1308860" y="339484"/>
                  <a:pt x="1357312" y="307181"/>
                </a:cubicBezTo>
                <a:cubicBezTo>
                  <a:pt x="1395419" y="250023"/>
                  <a:pt x="1345400" y="319095"/>
                  <a:pt x="1393031" y="271463"/>
                </a:cubicBezTo>
                <a:cubicBezTo>
                  <a:pt x="1440652" y="223840"/>
                  <a:pt x="1371602" y="273840"/>
                  <a:pt x="1428750" y="235744"/>
                </a:cubicBezTo>
                <a:cubicBezTo>
                  <a:pt x="1433512" y="228600"/>
                  <a:pt x="1436966" y="220384"/>
                  <a:pt x="1443037" y="214313"/>
                </a:cubicBezTo>
                <a:cubicBezTo>
                  <a:pt x="1449108" y="208242"/>
                  <a:pt x="1457764" y="205388"/>
                  <a:pt x="1464468" y="200025"/>
                </a:cubicBezTo>
                <a:cubicBezTo>
                  <a:pt x="1469727" y="195818"/>
                  <a:pt x="1473993" y="190500"/>
                  <a:pt x="1478756" y="185738"/>
                </a:cubicBezTo>
              </a:path>
            </a:pathLst>
          </a:custGeom>
          <a:noFill/>
          <a:ln w="38100">
            <a:solidFill>
              <a:srgbClr val="7030A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0" name="Triangle 29">
            <a:extLst>
              <a:ext uri="{FF2B5EF4-FFF2-40B4-BE49-F238E27FC236}">
                <a16:creationId xmlns:a16="http://schemas.microsoft.com/office/drawing/2014/main" id="{7D1678A5-B6DC-9968-FBD8-1799F52A6D0C}"/>
              </a:ext>
            </a:extLst>
          </p:cNvPr>
          <p:cNvSpPr/>
          <p:nvPr/>
        </p:nvSpPr>
        <p:spPr>
          <a:xfrm rot="2549875">
            <a:off x="10225964" y="4095890"/>
            <a:ext cx="128587" cy="139524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C2AB5CC-2400-5B05-E8A4-AF34320599A5}"/>
              </a:ext>
            </a:extLst>
          </p:cNvPr>
          <p:cNvSpPr txBox="1"/>
          <p:nvPr/>
        </p:nvSpPr>
        <p:spPr>
          <a:xfrm>
            <a:off x="4149921" y="4160579"/>
            <a:ext cx="27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7030A0"/>
                </a:solidFill>
              </a:rPr>
              <a:t>2</a:t>
            </a:r>
            <a:endParaRPr lang="en-CH" b="1" dirty="0">
              <a:solidFill>
                <a:srgbClr val="7030A0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7CB202F-096E-576D-A559-80FBA5CB010D}"/>
              </a:ext>
            </a:extLst>
          </p:cNvPr>
          <p:cNvSpPr txBox="1"/>
          <p:nvPr/>
        </p:nvSpPr>
        <p:spPr>
          <a:xfrm>
            <a:off x="6182093" y="4160579"/>
            <a:ext cx="27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7030A0"/>
                </a:solidFill>
              </a:rPr>
              <a:t>3</a:t>
            </a:r>
            <a:endParaRPr lang="en-CH" b="1" dirty="0">
              <a:solidFill>
                <a:srgbClr val="7030A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599B3BD-6769-E1D5-863E-D7798C4BD453}"/>
              </a:ext>
            </a:extLst>
          </p:cNvPr>
          <p:cNvSpPr txBox="1"/>
          <p:nvPr/>
        </p:nvSpPr>
        <p:spPr>
          <a:xfrm>
            <a:off x="8559310" y="4157306"/>
            <a:ext cx="271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rgbClr val="7030A0"/>
                </a:solidFill>
              </a:rPr>
              <a:t>4</a:t>
            </a:r>
            <a:endParaRPr lang="en-CH" b="1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743C29C-B973-6ED9-783A-A5470E57392F}"/>
                  </a:ext>
                </a:extLst>
              </p:cNvPr>
              <p:cNvSpPr txBox="1"/>
              <p:nvPr/>
            </p:nvSpPr>
            <p:spPr>
              <a:xfrm>
                <a:off x="1582973" y="5489223"/>
                <a:ext cx="9469699" cy="4955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CH" sz="2400" b="1" dirty="0">
                    <a:solidFill>
                      <a:srgbClr val="7030A0"/>
                    </a:solidFill>
                    <a:latin typeface="LM Roman 10" pitchFamily="2" charset="77"/>
                  </a:rPr>
                  <a:t>Betatron tune</a:t>
                </a:r>
                <a:r>
                  <a:rPr lang="en-CH" sz="2400" dirty="0">
                    <a:latin typeface="LM Roman 10" pitchFamily="2" charset="77"/>
                  </a:rPr>
                  <a:t>: number of oscillations per turn (here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𝟒𝟓</m:t>
                    </m:r>
                  </m:oMath>
                </a14:m>
                <a:r>
                  <a:rPr lang="en-CH" sz="2400" dirty="0">
                    <a:latin typeface="LM Roman 10" pitchFamily="2" charset="77"/>
                  </a:rPr>
                  <a:t>).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743C29C-B973-6ED9-783A-A5470E5739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2973" y="5489223"/>
                <a:ext cx="9469699" cy="495520"/>
              </a:xfrm>
              <a:prstGeom prst="rect">
                <a:avLst/>
              </a:prstGeom>
              <a:blipFill>
                <a:blip r:embed="rId3"/>
                <a:stretch>
                  <a:fillRect t="-10000" r="-535" b="-2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76C58756-C2C8-7696-29ED-8D8471612ADA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68084468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3" grpId="0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/>
      <p:bldP spid="32" grpId="0"/>
      <p:bldP spid="33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DB12EF-4D2F-767D-1ADA-1F61DA8A8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Injection perturbations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2F23B8-595A-D727-488A-F85818F27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7</a:t>
            </a:r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677C4AD-D184-589E-085F-4B1DB6812644}"/>
              </a:ext>
            </a:extLst>
          </p:cNvPr>
          <p:cNvSpPr txBox="1"/>
          <p:nvPr/>
        </p:nvSpPr>
        <p:spPr>
          <a:xfrm>
            <a:off x="519092" y="729737"/>
            <a:ext cx="111495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Injection bump induces fields errors →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perturbs machine properties</a:t>
            </a:r>
            <a:r>
              <a:rPr lang="en-CH" sz="2400" dirty="0">
                <a:latin typeface="LM Roman 10" pitchFamily="2" charset="77"/>
              </a:rPr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6982FD-7930-44D4-3960-389A325A3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0787" y="2174678"/>
            <a:ext cx="2497573" cy="22251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4477DA4-EE01-A216-4569-950FE67F3B63}"/>
              </a:ext>
            </a:extLst>
          </p:cNvPr>
          <p:cNvSpPr txBox="1"/>
          <p:nvPr/>
        </p:nvSpPr>
        <p:spPr>
          <a:xfrm>
            <a:off x="1367016" y="1859753"/>
            <a:ext cx="1505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  <a:latin typeface="LM Roman 10" pitchFamily="2" charset="77"/>
              </a:rPr>
              <a:t>Mismatch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4CB493-451C-CCE9-C60F-D687A5903D28}"/>
              </a:ext>
            </a:extLst>
          </p:cNvPr>
          <p:cNvSpPr txBox="1"/>
          <p:nvPr/>
        </p:nvSpPr>
        <p:spPr>
          <a:xfrm>
            <a:off x="335414" y="4803633"/>
            <a:ext cx="109649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Perturbation increases oscillation amplitude→ </a:t>
            </a:r>
            <a:r>
              <a:rPr lang="en-CH" sz="2400" b="1" dirty="0">
                <a:solidFill>
                  <a:srgbClr val="00B050"/>
                </a:solidFill>
                <a:latin typeface="LM Roman 10" pitchFamily="2" charset="77"/>
              </a:rPr>
              <a:t>emittance growth </a:t>
            </a:r>
            <a:r>
              <a:rPr lang="en-CH" sz="2400" dirty="0">
                <a:latin typeface="LM Roman 10" pitchFamily="2" charset="77"/>
              </a:rPr>
              <a:t>and </a:t>
            </a:r>
            <a:r>
              <a:rPr lang="en-CH" sz="2400" b="1" dirty="0">
                <a:solidFill>
                  <a:srgbClr val="FF0000"/>
                </a:solidFill>
                <a:latin typeface="LM Roman 10" pitchFamily="2" charset="77"/>
              </a:rPr>
              <a:t>losses</a:t>
            </a:r>
            <a:r>
              <a:rPr lang="en-CH" sz="2400" dirty="0">
                <a:latin typeface="LM Roman 10" pitchFamily="2" charset="77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D4B7E9-75C1-979A-7401-17256C9CF6B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239A96-2DF7-7DD7-D4E8-56FEA9301272}"/>
              </a:ext>
            </a:extLst>
          </p:cNvPr>
          <p:cNvSpPr/>
          <p:nvPr/>
        </p:nvSpPr>
        <p:spPr>
          <a:xfrm>
            <a:off x="841359" y="1914158"/>
            <a:ext cx="2622693" cy="252822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B67DF52-6CE4-9AE9-3BEF-E8AB9BD2EB0D}"/>
              </a:ext>
            </a:extLst>
          </p:cNvPr>
          <p:cNvCxnSpPr>
            <a:cxnSpLocks/>
          </p:cNvCxnSpPr>
          <p:nvPr/>
        </p:nvCxnSpPr>
        <p:spPr>
          <a:xfrm flipH="1">
            <a:off x="3743569" y="1301262"/>
            <a:ext cx="2921000" cy="59905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E772B8AF-93AF-AB85-0D12-4D3CDBF2274F}"/>
              </a:ext>
            </a:extLst>
          </p:cNvPr>
          <p:cNvCxnSpPr>
            <a:cxnSpLocks/>
          </p:cNvCxnSpPr>
          <p:nvPr/>
        </p:nvCxnSpPr>
        <p:spPr>
          <a:xfrm>
            <a:off x="7932615" y="1301262"/>
            <a:ext cx="0" cy="77448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0A82136C-B0E0-77B5-854E-088C7106B5BA}"/>
              </a:ext>
            </a:extLst>
          </p:cNvPr>
          <p:cNvSpPr txBox="1"/>
          <p:nvPr/>
        </p:nvSpPr>
        <p:spPr>
          <a:xfrm>
            <a:off x="0" y="5567998"/>
            <a:ext cx="12191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dirty="0">
                <a:solidFill>
                  <a:srgbClr val="000000"/>
                </a:solidFill>
                <a:latin typeface="LM Roman 10" pitchFamily="2" charset="77"/>
              </a:rPr>
              <a:t>During bump decay, perturbations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dynamically change</a:t>
            </a:r>
            <a:r>
              <a:rPr lang="en-CH" sz="2400" dirty="0">
                <a:solidFill>
                  <a:srgbClr val="000000"/>
                </a:solidFill>
                <a:latin typeface="LM Roman 10" pitchFamily="2" charset="77"/>
              </a:rPr>
              <a:t>!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1BB1632-7341-F82A-27C5-46CBDC4D2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6364" y="2486118"/>
            <a:ext cx="7279545" cy="1882746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08EFE889-0725-663A-8D43-9F1583176B38}"/>
              </a:ext>
            </a:extLst>
          </p:cNvPr>
          <p:cNvSpPr/>
          <p:nvPr/>
        </p:nvSpPr>
        <p:spPr>
          <a:xfrm>
            <a:off x="3996364" y="2185032"/>
            <a:ext cx="7354277" cy="21822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8448EF2-B7FE-08F0-7B49-2C3EB1CB97FB}"/>
              </a:ext>
            </a:extLst>
          </p:cNvPr>
          <p:cNvSpPr txBox="1"/>
          <p:nvPr/>
        </p:nvSpPr>
        <p:spPr>
          <a:xfrm>
            <a:off x="5013611" y="2175800"/>
            <a:ext cx="583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  <a:latin typeface="LM Roman 10" pitchFamily="2" charset="77"/>
              </a:rPr>
              <a:t>Larger oscillations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13D871-0BE9-A53E-4D20-21486FBFA74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945864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1" grpId="0" animBg="1"/>
      <p:bldP spid="23" grpId="0"/>
      <p:bldP spid="28" grpId="0" animBg="1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2C2ABA-0F45-4A08-916E-6E7EF1844F9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CH" dirty="0"/>
                  <a:t>-beating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DF2C2ABA-0F45-4A08-916E-6E7EF1844F9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40909" b="-5454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5D5EDF-592B-36DF-BE60-5A5A5B0221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8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912AE32-7305-B6F3-3D56-E43792E60711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7355DE1-89FB-E444-D46C-71CE5CC22ECC}"/>
                  </a:ext>
                </a:extLst>
              </p:cNvPr>
              <p:cNvSpPr txBox="1"/>
              <p:nvPr/>
            </p:nvSpPr>
            <p:spPr>
              <a:xfrm>
                <a:off x="519093" y="840108"/>
                <a:ext cx="11149590" cy="90890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CH" sz="2400" dirty="0">
                    <a:latin typeface="LM Roman 10" pitchFamily="2" charset="77"/>
                  </a:rPr>
                  <a:t>Oscillation amplitude </a:t>
                </a:r>
                <a14:m>
                  <m:oMath xmlns:m="http://schemas.openxmlformats.org/officeDocument/2006/math">
                    <m:r>
                      <a:rPr lang="en-CH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rad>
                      <m:radPr>
                        <m:degHide m:val="on"/>
                        <m:ctrlPr>
                          <a:rPr lang="en-CH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</m:rad>
                  </m:oMath>
                </a14:m>
                <a:endParaRPr lang="en-CH" sz="2400" dirty="0">
                  <a:latin typeface="LM Roman 10" pitchFamily="2" charset="77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H" sz="2400" dirty="0">
                    <a:latin typeface="LM Roman 10" pitchFamily="2" charset="77"/>
                  </a:rPr>
                  <a:t>-function defined by machine optics  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7355DE1-89FB-E444-D46C-71CE5CC22E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93" y="840108"/>
                <a:ext cx="11149590" cy="908903"/>
              </a:xfrm>
              <a:prstGeom prst="rect">
                <a:avLst/>
              </a:prstGeom>
              <a:blipFill>
                <a:blip r:embed="rId3"/>
                <a:stretch>
                  <a:fillRect b="-1527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915A21A9-BBD1-6426-3B4E-647293D04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7688" y="2040481"/>
            <a:ext cx="7772400" cy="303192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0C681B-3F21-481C-8819-D48319AF146A}"/>
                  </a:ext>
                </a:extLst>
              </p:cNvPr>
              <p:cNvSpPr txBox="1"/>
              <p:nvPr/>
            </p:nvSpPr>
            <p:spPr>
              <a:xfrm>
                <a:off x="519093" y="5397375"/>
                <a:ext cx="11149590" cy="67646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CH" sz="2400" b="1" dirty="0">
                    <a:solidFill>
                      <a:srgbClr val="002060"/>
                    </a:solidFill>
                    <a:latin typeface="LM Roman 10" pitchFamily="2" charset="77"/>
                  </a:rPr>
                  <a:t>-beating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lit/>
                          </m:rPr>
                          <a:rPr lang="en-US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𝜹𝜷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𝜷</m:t>
                        </m:r>
                      </m:den>
                    </m:f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𝟏𝟎𝟎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(%)</m:t>
                    </m:r>
                  </m:oMath>
                </a14:m>
                <a:endParaRPr lang="en-CH" sz="2400" b="1" dirty="0">
                  <a:solidFill>
                    <a:srgbClr val="002060"/>
                  </a:solidFill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50C681B-3F21-481C-8819-D48319AF14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93" y="5397375"/>
                <a:ext cx="11149590" cy="676467"/>
              </a:xfrm>
              <a:prstGeom prst="rect">
                <a:avLst/>
              </a:prstGeom>
              <a:blipFill>
                <a:blip r:embed="rId5"/>
                <a:stretch>
                  <a:fillRect b="-727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00080BF-1135-AE3F-1D11-61A67E290630}"/>
              </a:ext>
            </a:extLst>
          </p:cNvPr>
          <p:cNvSpPr txBox="1"/>
          <p:nvPr/>
        </p:nvSpPr>
        <p:spPr>
          <a:xfrm>
            <a:off x="1121790" y="3242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AC679A-C8A9-42B4-FEC7-DE1ABB9CA1D4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79319557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E343C-B492-8E4A-C67F-EB7E4FB42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Method of measurement &amp; correction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3380C8-B8BD-9BE7-9597-BC03029B0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6DCDB8-5487-0A81-47C3-773AAA7B94E8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88BA099-C538-9338-2458-B00510B9A65F}"/>
              </a:ext>
            </a:extLst>
          </p:cNvPr>
          <p:cNvSpPr/>
          <p:nvPr/>
        </p:nvSpPr>
        <p:spPr>
          <a:xfrm>
            <a:off x="676896" y="1159233"/>
            <a:ext cx="3027597" cy="14044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Devise method from </a:t>
            </a:r>
            <a:r>
              <a:rPr lang="en-CH" sz="2000" b="1" dirty="0">
                <a:solidFill>
                  <a:srgbClr val="002060"/>
                </a:solidFill>
                <a:latin typeface="LM Roman 10" pitchFamily="2" charset="77"/>
              </a:rPr>
              <a:t>theoretical</a:t>
            </a:r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 understanding.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0FEEF6-1A12-4EA8-A377-2A3D647B3DE5}"/>
                  </a:ext>
                </a:extLst>
              </p:cNvPr>
              <p:cNvSpPr txBox="1"/>
              <p:nvPr/>
            </p:nvSpPr>
            <p:spPr>
              <a:xfrm>
                <a:off x="913610" y="2563667"/>
                <a:ext cx="255416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dirty="0">
                    <a:latin typeface="LM Roman 10" pitchFamily="2" charset="77"/>
                  </a:rPr>
                  <a:t>Modify PSB properties to dynamically compensate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H" dirty="0">
                    <a:latin typeface="LM Roman 10" pitchFamily="2" charset="77"/>
                  </a:rPr>
                  <a:t>-beating.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0FEEF6-1A12-4EA8-A377-2A3D647B3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610" y="2563667"/>
                <a:ext cx="2554167" cy="923330"/>
              </a:xfrm>
              <a:prstGeom prst="rect">
                <a:avLst/>
              </a:prstGeom>
              <a:blipFill>
                <a:blip r:embed="rId2"/>
                <a:stretch>
                  <a:fillRect l="-495" t="-4110" r="-2970" b="-821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>
            <a:extLst>
              <a:ext uri="{FF2B5EF4-FFF2-40B4-BE49-F238E27FC236}">
                <a16:creationId xmlns:a16="http://schemas.microsoft.com/office/drawing/2014/main" id="{7C30638D-DD23-BBE7-0EA4-00D0528017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1207" y="2057229"/>
            <a:ext cx="7772400" cy="30319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5C54134-CBB5-3428-62FF-02BB5EAD68FE}"/>
              </a:ext>
            </a:extLst>
          </p:cNvPr>
          <p:cNvSpPr txBox="1"/>
          <p:nvPr/>
        </p:nvSpPr>
        <p:spPr>
          <a:xfrm>
            <a:off x="5673292" y="1237610"/>
            <a:ext cx="52583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>
                <a:solidFill>
                  <a:srgbClr val="00B050"/>
                </a:solidFill>
                <a:latin typeface="LM Roman 10" pitchFamily="2" charset="77"/>
              </a:rPr>
              <a:t>Identify local quadrupole corrector magnets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A26927-5965-CD21-1688-ACBBC083EB90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6960995" y="1637720"/>
            <a:ext cx="1341466" cy="44703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0AC816F-7588-6F53-64EE-05FAC150F9C2}"/>
              </a:ext>
            </a:extLst>
          </p:cNvPr>
          <p:cNvCxnSpPr>
            <a:cxnSpLocks/>
            <a:stCxn id="4" idx="2"/>
          </p:cNvCxnSpPr>
          <p:nvPr/>
        </p:nvCxnSpPr>
        <p:spPr>
          <a:xfrm>
            <a:off x="8302461" y="1637720"/>
            <a:ext cx="1033128" cy="447037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3BEB934-2927-D410-E6C4-87F4DEA68F27}"/>
                  </a:ext>
                </a:extLst>
              </p:cNvPr>
              <p:cNvSpPr txBox="1"/>
              <p:nvPr/>
            </p:nvSpPr>
            <p:spPr>
              <a:xfrm>
                <a:off x="5446103" y="5112558"/>
                <a:ext cx="3221665" cy="101566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CH" sz="2000" dirty="0">
                    <a:solidFill>
                      <a:schemeClr val="accent3"/>
                    </a:solidFill>
                    <a:latin typeface="LM Roman 10" pitchFamily="2" charset="77"/>
                  </a:rPr>
                  <a:t>Local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H" sz="2000" dirty="0">
                    <a:solidFill>
                      <a:schemeClr val="accent3"/>
                    </a:solidFill>
                    <a:latin typeface="LM Roman 10" pitchFamily="2" charset="77"/>
                  </a:rPr>
                  <a:t>-beating measurement with k-modulation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83BEB934-2927-D410-E6C4-87F4DEA68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103" y="5112558"/>
                <a:ext cx="3221665" cy="1015663"/>
              </a:xfrm>
              <a:prstGeom prst="rect">
                <a:avLst/>
              </a:prstGeom>
              <a:blipFill>
                <a:blip r:embed="rId4"/>
                <a:stretch>
                  <a:fillRect t="-2469" b="-987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Oval 22">
            <a:extLst>
              <a:ext uri="{FF2B5EF4-FFF2-40B4-BE49-F238E27FC236}">
                <a16:creationId xmlns:a16="http://schemas.microsoft.com/office/drawing/2014/main" id="{129C2C10-4811-C50F-A6BC-1C933956F0BF}"/>
              </a:ext>
            </a:extLst>
          </p:cNvPr>
          <p:cNvSpPr/>
          <p:nvPr/>
        </p:nvSpPr>
        <p:spPr>
          <a:xfrm>
            <a:off x="6785474" y="3763996"/>
            <a:ext cx="271462" cy="278606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FF47528-374F-8EEF-5438-82A4ACE7E0E9}"/>
              </a:ext>
            </a:extLst>
          </p:cNvPr>
          <p:cNvSpPr/>
          <p:nvPr/>
        </p:nvSpPr>
        <p:spPr>
          <a:xfrm>
            <a:off x="9249540" y="3763996"/>
            <a:ext cx="271462" cy="278606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5C568FC-8AAA-DED7-6000-C5BC42E65992}"/>
              </a:ext>
            </a:extLst>
          </p:cNvPr>
          <p:cNvCxnSpPr>
            <a:cxnSpLocks/>
            <a:stCxn id="22" idx="0"/>
            <a:endCxn id="23" idx="4"/>
          </p:cNvCxnSpPr>
          <p:nvPr/>
        </p:nvCxnSpPr>
        <p:spPr>
          <a:xfrm flipH="1" flipV="1">
            <a:off x="6921205" y="4042602"/>
            <a:ext cx="135731" cy="1069956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AC95900-4823-4D2E-E820-C6B7C75B94CA}"/>
              </a:ext>
            </a:extLst>
          </p:cNvPr>
          <p:cNvCxnSpPr>
            <a:cxnSpLocks/>
            <a:stCxn id="22" idx="0"/>
            <a:endCxn id="24" idx="4"/>
          </p:cNvCxnSpPr>
          <p:nvPr/>
        </p:nvCxnSpPr>
        <p:spPr>
          <a:xfrm flipV="1">
            <a:off x="7056936" y="4042602"/>
            <a:ext cx="2328335" cy="1069956"/>
          </a:xfrm>
          <a:prstGeom prst="straightConnector1">
            <a:avLst/>
          </a:prstGeom>
          <a:ln w="38100">
            <a:solidFill>
              <a:schemeClr val="accent3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44F9DE7-395B-4EB8-619D-291AA896E458}"/>
              </a:ext>
            </a:extLst>
          </p:cNvPr>
          <p:cNvSpPr txBox="1"/>
          <p:nvPr/>
        </p:nvSpPr>
        <p:spPr>
          <a:xfrm>
            <a:off x="3414213" y="5112558"/>
            <a:ext cx="18803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>
                <a:solidFill>
                  <a:schemeClr val="accent3"/>
                </a:solidFill>
                <a:latin typeface="LM Roman 10" pitchFamily="2" charset="77"/>
              </a:rPr>
              <a:t>Interpolation to pre-defined response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09F30C7-6726-B24D-4E7D-993AF54DA03D}"/>
                  </a:ext>
                </a:extLst>
              </p:cNvPr>
              <p:cNvSpPr txBox="1"/>
              <p:nvPr/>
            </p:nvSpPr>
            <p:spPr>
              <a:xfrm>
                <a:off x="676896" y="5168430"/>
                <a:ext cx="2252582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2000" dirty="0">
                    <a:solidFill>
                      <a:schemeClr val="accent3"/>
                    </a:solidFill>
                    <a:latin typeface="LM Roman 10" pitchFamily="2" charset="77"/>
                  </a:rPr>
                  <a:t>Calculation of dynamic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H" sz="2000" dirty="0">
                    <a:solidFill>
                      <a:schemeClr val="accent3"/>
                    </a:solidFill>
                    <a:latin typeface="LM Roman 10" pitchFamily="2" charset="77"/>
                  </a:rPr>
                  <a:t>-beating correction 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09F30C7-6726-B24D-4E7D-993AF54DA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6896" y="5168430"/>
                <a:ext cx="2252582" cy="1015663"/>
              </a:xfrm>
              <a:prstGeom prst="rect">
                <a:avLst/>
              </a:prstGeom>
              <a:blipFill>
                <a:blip r:embed="rId5"/>
                <a:stretch>
                  <a:fillRect l="-1685" t="-3750" r="-5056" b="-10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Down Arrow 37">
            <a:extLst>
              <a:ext uri="{FF2B5EF4-FFF2-40B4-BE49-F238E27FC236}">
                <a16:creationId xmlns:a16="http://schemas.microsoft.com/office/drawing/2014/main" id="{C916365B-D7D6-5C07-D7BA-DE2D672A2CB6}"/>
              </a:ext>
            </a:extLst>
          </p:cNvPr>
          <p:cNvSpPr/>
          <p:nvPr/>
        </p:nvSpPr>
        <p:spPr>
          <a:xfrm rot="5400000">
            <a:off x="5329386" y="5475883"/>
            <a:ext cx="394006" cy="300586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Down Arrow 38">
            <a:extLst>
              <a:ext uri="{FF2B5EF4-FFF2-40B4-BE49-F238E27FC236}">
                <a16:creationId xmlns:a16="http://schemas.microsoft.com/office/drawing/2014/main" id="{530E2FD7-7D6A-36C1-E8A9-B8E1B1F221D4}"/>
              </a:ext>
            </a:extLst>
          </p:cNvPr>
          <p:cNvSpPr/>
          <p:nvPr/>
        </p:nvSpPr>
        <p:spPr>
          <a:xfrm rot="5400000">
            <a:off x="2915408" y="5470096"/>
            <a:ext cx="394006" cy="300586"/>
          </a:xfrm>
          <a:prstGeom prst="down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466EB9D3-3DBC-0429-D3BC-1B2C1B9F77E0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8594000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2" grpId="0"/>
      <p:bldP spid="23" grpId="0" animBg="1"/>
      <p:bldP spid="24" grpId="0" animBg="1"/>
      <p:bldP spid="36" grpId="0"/>
      <p:bldP spid="37" grpId="0"/>
      <p:bldP spid="38" grpId="0" animBg="1"/>
      <p:bldP spid="3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E343C-B492-8E4A-C67F-EB7E4FB42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Method of measurement &amp; correction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3380C8-B8BD-9BE7-9597-BC03029B0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6DCDB8-5487-0A81-47C3-773AAA7B94E8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88BA099-C538-9338-2458-B00510B9A65F}"/>
              </a:ext>
            </a:extLst>
          </p:cNvPr>
          <p:cNvSpPr/>
          <p:nvPr/>
        </p:nvSpPr>
        <p:spPr>
          <a:xfrm>
            <a:off x="676896" y="1159233"/>
            <a:ext cx="3027597" cy="14044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Devise method from </a:t>
            </a:r>
            <a:r>
              <a:rPr lang="en-CH" sz="2000" b="1" dirty="0">
                <a:solidFill>
                  <a:srgbClr val="002060"/>
                </a:solidFill>
                <a:latin typeface="LM Roman 10" pitchFamily="2" charset="77"/>
              </a:rPr>
              <a:t>theoretical</a:t>
            </a:r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 understanding.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C8CED209-EBBA-5FFE-1DAF-B01D4C5E2B53}"/>
              </a:ext>
            </a:extLst>
          </p:cNvPr>
          <p:cNvSpPr/>
          <p:nvPr/>
        </p:nvSpPr>
        <p:spPr>
          <a:xfrm>
            <a:off x="4543801" y="2531951"/>
            <a:ext cx="3027597" cy="140443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b="1" dirty="0">
                <a:solidFill>
                  <a:srgbClr val="002060"/>
                </a:solidFill>
                <a:latin typeface="LM Roman 10" pitchFamily="2" charset="77"/>
              </a:rPr>
              <a:t>Simulation</a:t>
            </a:r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 model to validate and test method.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2C82DF9-2218-D751-DE5F-B350393D65AB}"/>
              </a:ext>
            </a:extLst>
          </p:cNvPr>
          <p:cNvSpPr/>
          <p:nvPr/>
        </p:nvSpPr>
        <p:spPr>
          <a:xfrm>
            <a:off x="8300803" y="3936386"/>
            <a:ext cx="3027597" cy="140443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Apply in accelerator and see </a:t>
            </a:r>
            <a:r>
              <a:rPr lang="en-CH" sz="2000" b="1" dirty="0">
                <a:solidFill>
                  <a:srgbClr val="002060"/>
                </a:solidFill>
                <a:latin typeface="LM Roman 10" pitchFamily="2" charset="77"/>
              </a:rPr>
              <a:t>experimental</a:t>
            </a:r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 effects.</a:t>
            </a:r>
          </a:p>
        </p:txBody>
      </p:sp>
      <p:sp>
        <p:nvSpPr>
          <p:cNvPr id="11" name="Bent Arrow 10">
            <a:extLst>
              <a:ext uri="{FF2B5EF4-FFF2-40B4-BE49-F238E27FC236}">
                <a16:creationId xmlns:a16="http://schemas.microsoft.com/office/drawing/2014/main" id="{FEFBFD98-8461-32C9-9ED7-AF310CFF2B97}"/>
              </a:ext>
            </a:extLst>
          </p:cNvPr>
          <p:cNvSpPr/>
          <p:nvPr/>
        </p:nvSpPr>
        <p:spPr>
          <a:xfrm rot="16200000" flipH="1" flipV="1">
            <a:off x="4187337" y="1138482"/>
            <a:ext cx="1023813" cy="1430215"/>
          </a:xfrm>
          <a:prstGeom prst="bentArrow">
            <a:avLst>
              <a:gd name="adj1" fmla="val 26716"/>
              <a:gd name="adj2" fmla="val 30030"/>
              <a:gd name="adj3" fmla="val 31925"/>
              <a:gd name="adj4" fmla="val 36215"/>
            </a:avLst>
          </a:prstGeom>
          <a:gradFill flip="none" rotWithShape="1">
            <a:gsLst>
              <a:gs pos="25000">
                <a:schemeClr val="accent6"/>
              </a:gs>
              <a:gs pos="66000">
                <a:schemeClr val="accent5">
                  <a:lumMod val="89000"/>
                </a:schemeClr>
              </a:gs>
              <a:gs pos="86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2" name="Bent Arrow 11">
            <a:extLst>
              <a:ext uri="{FF2B5EF4-FFF2-40B4-BE49-F238E27FC236}">
                <a16:creationId xmlns:a16="http://schemas.microsoft.com/office/drawing/2014/main" id="{42B08D91-AFFE-0913-B7F1-9550D0F4C59C}"/>
              </a:ext>
            </a:extLst>
          </p:cNvPr>
          <p:cNvSpPr/>
          <p:nvPr/>
        </p:nvSpPr>
        <p:spPr>
          <a:xfrm rot="16200000" flipH="1" flipV="1">
            <a:off x="8053755" y="2612095"/>
            <a:ext cx="1023813" cy="1430215"/>
          </a:xfrm>
          <a:prstGeom prst="bentArrow">
            <a:avLst>
              <a:gd name="adj1" fmla="val 26716"/>
              <a:gd name="adj2" fmla="val 30030"/>
              <a:gd name="adj3" fmla="val 31925"/>
              <a:gd name="adj4" fmla="val 36215"/>
            </a:avLst>
          </a:prstGeom>
          <a:gradFill flip="none" rotWithShape="1">
            <a:gsLst>
              <a:gs pos="25000">
                <a:schemeClr val="accent6"/>
              </a:gs>
              <a:gs pos="66000">
                <a:schemeClr val="accent5">
                  <a:lumMod val="89000"/>
                </a:schemeClr>
              </a:gs>
              <a:gs pos="86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0FEEF6-1A12-4EA8-A377-2A3D647B3DE5}"/>
                  </a:ext>
                </a:extLst>
              </p:cNvPr>
              <p:cNvSpPr txBox="1"/>
              <p:nvPr/>
            </p:nvSpPr>
            <p:spPr>
              <a:xfrm>
                <a:off x="913610" y="2563667"/>
                <a:ext cx="2554167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dirty="0">
                    <a:latin typeface="LM Roman 10" pitchFamily="2" charset="77"/>
                  </a:rPr>
                  <a:t>Modify PSB properties to dynamically compensate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H" dirty="0">
                    <a:latin typeface="LM Roman 10" pitchFamily="2" charset="77"/>
                  </a:rPr>
                  <a:t>-beating.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A0FEEF6-1A12-4EA8-A377-2A3D647B3D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3610" y="2563667"/>
                <a:ext cx="2554167" cy="923330"/>
              </a:xfrm>
              <a:prstGeom prst="rect">
                <a:avLst/>
              </a:prstGeom>
              <a:blipFill>
                <a:blip r:embed="rId2"/>
                <a:stretch>
                  <a:fillRect l="-495" t="-4110" r="-2970" b="-821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A84F6D88-24A6-212C-B0BC-F70B42E29FD2}"/>
              </a:ext>
            </a:extLst>
          </p:cNvPr>
          <p:cNvSpPr txBox="1"/>
          <p:nvPr/>
        </p:nvSpPr>
        <p:spPr>
          <a:xfrm>
            <a:off x="4646490" y="3936386"/>
            <a:ext cx="282221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2">
                    <a:lumMod val="95000"/>
                    <a:lumOff val="5000"/>
                  </a:schemeClr>
                </a:solidFill>
                <a:latin typeface="LM Roman 10" pitchFamily="2" charset="77"/>
              </a:rPr>
              <a:t>Computationally reproduce realistic machine conditions.</a:t>
            </a:r>
            <a:endParaRPr lang="en-CH" sz="1800" dirty="0">
              <a:solidFill>
                <a:schemeClr val="tx2">
                  <a:lumMod val="95000"/>
                  <a:lumOff val="5000"/>
                </a:schemeClr>
              </a:solidFill>
              <a:latin typeface="LM Roman 10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36C4A1-6BFE-D3DB-72B3-AC4919BE62AE}"/>
              </a:ext>
            </a:extLst>
          </p:cNvPr>
          <p:cNvSpPr txBox="1"/>
          <p:nvPr/>
        </p:nvSpPr>
        <p:spPr>
          <a:xfrm>
            <a:off x="8403492" y="5340821"/>
            <a:ext cx="2822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chemeClr val="tx2">
                    <a:lumMod val="95000"/>
                    <a:lumOff val="5000"/>
                  </a:schemeClr>
                </a:solidFill>
                <a:latin typeface="LM Roman 10" pitchFamily="2" charset="77"/>
              </a:rPr>
              <a:t>Operational implementation.</a:t>
            </a:r>
            <a:endParaRPr lang="en-CH" sz="1800" dirty="0">
              <a:solidFill>
                <a:schemeClr val="tx2">
                  <a:lumMod val="95000"/>
                  <a:lumOff val="5000"/>
                </a:schemeClr>
              </a:solidFill>
              <a:latin typeface="LM Roman 10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453865-E2F8-5516-E294-1796FE71B94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735520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0AC5CF-68EC-91B5-3935-D141D4FD7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Experimental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41E244-23EE-0FA3-9E37-0829DDAE5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10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ED06A3C-8680-2F84-327E-ADE135CFA2E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59F465C-C9E8-4D22-3BA3-DAC0AEA1A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81" y="1474035"/>
            <a:ext cx="4784181" cy="321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79B9FFF1-4155-BF8C-F889-8434D243A0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038" y="1474035"/>
            <a:ext cx="4784181" cy="3242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0557D9B-DB22-5728-8E60-D2E30C81D686}"/>
              </a:ext>
            </a:extLst>
          </p:cNvPr>
          <p:cNvSpPr txBox="1"/>
          <p:nvPr/>
        </p:nvSpPr>
        <p:spPr>
          <a:xfrm>
            <a:off x="2188537" y="1115031"/>
            <a:ext cx="2486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FF0000"/>
                </a:solidFill>
                <a:latin typeface="LM Roman 10" pitchFamily="2" charset="77"/>
              </a:rPr>
              <a:t>Before correction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232D6C-0E47-5292-6AA1-4738AD886A65}"/>
              </a:ext>
            </a:extLst>
          </p:cNvPr>
          <p:cNvSpPr txBox="1"/>
          <p:nvPr/>
        </p:nvSpPr>
        <p:spPr>
          <a:xfrm>
            <a:off x="8204924" y="1115030"/>
            <a:ext cx="2486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FF0000"/>
                </a:solidFill>
                <a:latin typeface="LM Roman 10" pitchFamily="2" charset="77"/>
              </a:rPr>
              <a:t>After correction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1DAE8EBC-DAFC-A59E-08BB-C9BE6EB4C25B}"/>
                  </a:ext>
                </a:extLst>
              </p:cNvPr>
              <p:cNvSpPr/>
              <p:nvPr/>
            </p:nvSpPr>
            <p:spPr>
              <a:xfrm>
                <a:off x="1501050" y="5235327"/>
                <a:ext cx="9189899" cy="54863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tint val="66000"/>
                      <a:satMod val="160000"/>
                    </a:schemeClr>
                  </a:gs>
                  <a:gs pos="50000">
                    <a:schemeClr val="accent6">
                      <a:tint val="44500"/>
                      <a:satMod val="160000"/>
                    </a:schemeClr>
                  </a:gs>
                  <a:gs pos="100000">
                    <a:schemeClr val="accent6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CH" sz="2400" dirty="0">
                    <a:solidFill>
                      <a:srgbClr val="000000"/>
                    </a:solidFill>
                    <a:latin typeface="LM Roman 10" pitchFamily="2" charset="77"/>
                  </a:rPr>
                  <a:t>Fast and dynamic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H" sz="2400" dirty="0">
                    <a:solidFill>
                      <a:srgbClr val="000000"/>
                    </a:solidFill>
                    <a:latin typeface="LM Roman 10" pitchFamily="2" charset="77"/>
                  </a:rPr>
                  <a:t>-beating correction from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𝟑𝟎</m:t>
                    </m:r>
                    <m:r>
                      <a:rPr lang="en-US" sz="2400" b="1" i="1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CH" sz="2400" b="1" dirty="0">
                    <a:solidFill>
                      <a:srgbClr val="002060"/>
                    </a:solidFill>
                    <a:latin typeface="LM Roman 10" pitchFamily="2" charset="77"/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CH" sz="2400" dirty="0">
                    <a:solidFill>
                      <a:srgbClr val="000000"/>
                    </a:solidFill>
                    <a:latin typeface="LM Roman 10" pitchFamily="2" charset="77"/>
                  </a:rPr>
                  <a:t>.  </a:t>
                </a:r>
              </a:p>
            </p:txBody>
          </p:sp>
        </mc:Choice>
        <mc:Fallback xmlns="">
          <p:sp>
            <p:nvSpPr>
              <p:cNvPr id="12" name="Rounded Rectangle 11">
                <a:extLst>
                  <a:ext uri="{FF2B5EF4-FFF2-40B4-BE49-F238E27FC236}">
                    <a16:creationId xmlns:a16="http://schemas.microsoft.com/office/drawing/2014/main" id="{1DAE8EBC-DAFC-A59E-08BB-C9BE6EB4C25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1050" y="5235327"/>
                <a:ext cx="9189899" cy="548636"/>
              </a:xfrm>
              <a:prstGeom prst="roundRect">
                <a:avLst/>
              </a:prstGeom>
              <a:blipFill>
                <a:blip r:embed="rId4"/>
                <a:stretch>
                  <a:fillRect b="-1489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DF335B19-DE12-623E-7141-1CC563D77F1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6365482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AD66E-F0AE-E4E9-9FC8-DF9C597954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Experimental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3102F0-F710-6640-DC73-E7793FC0E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11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C3D4648-1963-AF07-85F4-8226DE59CD9E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E42F9EE-3EB9-EBF7-8ADC-B252A8267CD2}"/>
                  </a:ext>
                </a:extLst>
              </p:cNvPr>
              <p:cNvSpPr txBox="1"/>
              <p:nvPr/>
            </p:nvSpPr>
            <p:spPr>
              <a:xfrm>
                <a:off x="568413" y="750214"/>
                <a:ext cx="11050949" cy="4908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0131FF"/>
                    </a:solidFill>
                    <a:latin typeface="LM Roman 10" pitchFamily="2" charset="77"/>
                  </a:rPr>
                  <a:t>Strength of perturbation </a:t>
                </a:r>
                <a:r>
                  <a:rPr lang="en-US" sz="2400" dirty="0">
                    <a:solidFill>
                      <a:schemeClr val="tx1"/>
                    </a:solidFill>
                    <a:latin typeface="LM Roman 10" pitchFamily="2" charset="77"/>
                  </a:rPr>
                  <a:t>strongly depends on </a:t>
                </a:r>
                <a:r>
                  <a:rPr lang="en-US" sz="2400" b="1" dirty="0">
                    <a:solidFill>
                      <a:srgbClr val="FF0000"/>
                    </a:solidFill>
                    <a:latin typeface="LM Roman 10" pitchFamily="2" charset="77"/>
                  </a:rPr>
                  <a:t>betatron tunes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2400" dirty="0">
                    <a:latin typeface="LM Roman 10" pitchFamily="2" charset="77"/>
                  </a:rPr>
                  <a:t>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E42F9EE-3EB9-EBF7-8ADC-B252A8267C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413" y="750214"/>
                <a:ext cx="11050949" cy="490840"/>
              </a:xfrm>
              <a:prstGeom prst="rect">
                <a:avLst/>
              </a:prstGeom>
              <a:blipFill>
                <a:blip r:embed="rId2"/>
                <a:stretch>
                  <a:fillRect t="-10256" b="-2307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63A53699-5D71-6A4C-9E32-8D1DC343411D}"/>
                  </a:ext>
                </a:extLst>
              </p:cNvPr>
              <p:cNvSpPr/>
              <p:nvPr/>
            </p:nvSpPr>
            <p:spPr>
              <a:xfrm>
                <a:off x="1186607" y="5399058"/>
                <a:ext cx="9814560" cy="548636"/>
              </a:xfrm>
              <a:prstGeom prst="roundRect">
                <a:avLst/>
              </a:prstGeom>
              <a:gradFill flip="none" rotWithShape="1">
                <a:gsLst>
                  <a:gs pos="0">
                    <a:schemeClr val="accent6">
                      <a:tint val="66000"/>
                      <a:satMod val="160000"/>
                    </a:schemeClr>
                  </a:gs>
                  <a:gs pos="50000">
                    <a:schemeClr val="accent6">
                      <a:tint val="44500"/>
                      <a:satMod val="160000"/>
                    </a:schemeClr>
                  </a:gs>
                  <a:gs pos="100000">
                    <a:schemeClr val="accent6">
                      <a:tint val="23500"/>
                      <a:satMod val="160000"/>
                    </a:schemeClr>
                  </a:gs>
                </a:gsLst>
                <a:lin ang="27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CH" sz="2400" dirty="0">
                    <a:solidFill>
                      <a:srgbClr val="002060"/>
                    </a:solidFill>
                    <a:latin typeface="LM Roman 10" pitchFamily="2" charset="77"/>
                  </a:rPr>
                  <a:t>-beating correction </a:t>
                </a:r>
                <a:r>
                  <a:rPr lang="en-US" sz="2400" dirty="0">
                    <a:solidFill>
                      <a:schemeClr val="tx2"/>
                    </a:solidFill>
                    <a:latin typeface="LM Roman 10" pitchFamily="2" charset="77"/>
                  </a:rPr>
                  <a:t>restores intensity and emittance at high tunes.</a:t>
                </a:r>
                <a:endParaRPr lang="en-CH" sz="2400" dirty="0">
                  <a:solidFill>
                    <a:schemeClr val="tx2"/>
                  </a:solidFill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3" name="Rounded Rectangle 12">
                <a:extLst>
                  <a:ext uri="{FF2B5EF4-FFF2-40B4-BE49-F238E27FC236}">
                    <a16:creationId xmlns:a16="http://schemas.microsoft.com/office/drawing/2014/main" id="{63A53699-5D71-6A4C-9E32-8D1DC343411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6607" y="5399058"/>
                <a:ext cx="9814560" cy="548636"/>
              </a:xfrm>
              <a:prstGeom prst="roundRect">
                <a:avLst/>
              </a:prstGeom>
              <a:blipFill>
                <a:blip r:embed="rId3"/>
                <a:stretch>
                  <a:fillRect b="-1489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91D81177-BD9F-3ADE-6F53-7BCA9E5235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748" y="1793083"/>
            <a:ext cx="7956503" cy="3271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F45DCA3-5A1B-0210-38EF-C86E4751C3C1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12746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1908F-B009-CFB4-887C-33E07F70C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701749"/>
          </a:xfrm>
        </p:spPr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62A4A-4F58-F1DB-5069-EEAC3E9B3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971" y="1188719"/>
            <a:ext cx="10352058" cy="5161121"/>
          </a:xfrm>
          <a:noFill/>
        </p:spPr>
        <p:txBody>
          <a:bodyPr numCol="1">
            <a:normAutofit/>
          </a:bodyPr>
          <a:lstStyle/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r>
              <a:rPr lang="en-CH" b="1" dirty="0"/>
              <a:t>Introduction</a:t>
            </a:r>
          </a:p>
          <a:p>
            <a:pPr marL="0" indent="0">
              <a:buNone/>
            </a:pPr>
            <a:endParaRPr lang="en-CH" b="1" dirty="0"/>
          </a:p>
          <a:p>
            <a:pPr marL="0" indent="0">
              <a:buNone/>
            </a:pPr>
            <a:r>
              <a:rPr lang="en-CH" b="1" dirty="0"/>
              <a:t>Part I: injecting beam from Linac4</a:t>
            </a:r>
          </a:p>
          <a:p>
            <a:pPr marL="0" indent="0">
              <a:buNone/>
            </a:pPr>
            <a:r>
              <a:rPr lang="en-CH" b="1" dirty="0"/>
              <a:t>Part II: maintaining beam properties in PSB</a:t>
            </a:r>
          </a:p>
          <a:p>
            <a:pPr marL="0" indent="0">
              <a:buNone/>
            </a:pPr>
            <a:r>
              <a:rPr lang="en-CH" b="1" dirty="0"/>
              <a:t>Part III: pushing the limits of PSB</a:t>
            </a:r>
          </a:p>
          <a:p>
            <a:pPr marL="0" indent="0">
              <a:buNone/>
            </a:pPr>
            <a:endParaRPr lang="en-CH" b="1" dirty="0"/>
          </a:p>
          <a:p>
            <a:pPr marL="0" indent="0">
              <a:buNone/>
            </a:pPr>
            <a:r>
              <a:rPr lang="en-CH" b="1" dirty="0"/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16569435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1908F-B009-CFB4-887C-33E07F70C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701749"/>
          </a:xfrm>
        </p:spPr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62A4A-4F58-F1DB-5069-EEAC3E9B3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971" y="1188719"/>
            <a:ext cx="10352058" cy="5161121"/>
          </a:xfrm>
          <a:noFill/>
        </p:spPr>
        <p:txBody>
          <a:bodyPr numCol="1">
            <a:normAutofit/>
          </a:bodyPr>
          <a:lstStyle/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</a:p>
          <a:p>
            <a:pPr marL="0" indent="0">
              <a:buNone/>
            </a:pPr>
            <a:endParaRPr lang="en-CH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I: injecting beam from Linac4</a:t>
            </a:r>
          </a:p>
          <a:p>
            <a:pPr marL="0" indent="0">
              <a:buNone/>
            </a:pPr>
            <a:r>
              <a:rPr lang="en-CH" b="1" dirty="0"/>
              <a:t>Part II: maintaining beam properties in PSB</a:t>
            </a: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III: pushing the limits of PSB</a:t>
            </a:r>
          </a:p>
          <a:p>
            <a:pPr marL="0" indent="0">
              <a:buNone/>
            </a:pPr>
            <a:endParaRPr lang="en-CH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34904388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BAB71-2A0F-924B-8365-54EED26E0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Beam evolution after injection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A481DF-BAF8-E4D4-793B-8C951C55E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119511-2C1C-B286-30FF-076EDE710414}"/>
                  </a:ext>
                </a:extLst>
              </p:cNvPr>
              <p:cNvSpPr txBox="1"/>
              <p:nvPr/>
            </p:nvSpPr>
            <p:spPr>
              <a:xfrm>
                <a:off x="1215573" y="2663457"/>
                <a:ext cx="9756621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 algn="ctr">
                  <a:buNone/>
                </a:pPr>
                <a:r>
                  <a:rPr lang="en-US" sz="2400" dirty="0">
                    <a:solidFill>
                      <a:schemeClr val="tx1"/>
                    </a:solidFill>
                    <a:latin typeface="LM Roman 10" pitchFamily="2" charset="77"/>
                  </a:rPr>
                  <a:t>Injection effects take only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1%</m:t>
                    </m:r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LM Roman 10" pitchFamily="2" charset="77"/>
                  </a:rPr>
                  <a:t> of PSB time (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5/530</m:t>
                    </m:r>
                  </m:oMath>
                </a14:m>
                <a:r>
                  <a:rPr lang="en-CH" dirty="0">
                    <a:latin typeface="LM Roman 10" pitchFamily="2" charset="77"/>
                  </a:rPr>
                  <a:t> </a:t>
                </a:r>
                <a:r>
                  <a:rPr lang="en-CH" sz="2400" dirty="0">
                    <a:latin typeface="LM Roman 10" pitchFamily="2" charset="77"/>
                  </a:rPr>
                  <a:t>milliseconds)!</a:t>
                </a:r>
                <a:r>
                  <a:rPr lang="en-CH" dirty="0">
                    <a:latin typeface="LM Roman 10" pitchFamily="2" charset="77"/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E119511-2C1C-B286-30FF-076EDE7104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5573" y="2663457"/>
                <a:ext cx="9756621" cy="461665"/>
              </a:xfrm>
              <a:prstGeom prst="rect">
                <a:avLst/>
              </a:prstGeom>
              <a:blipFill>
                <a:blip r:embed="rId2"/>
                <a:stretch>
                  <a:fillRect t="-10526" b="-2894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AFD141A-8F67-AF46-6A04-AB81807EE503}"/>
              </a:ext>
            </a:extLst>
          </p:cNvPr>
          <p:cNvSpPr/>
          <p:nvPr/>
        </p:nvSpPr>
        <p:spPr>
          <a:xfrm>
            <a:off x="292915" y="4981176"/>
            <a:ext cx="11601939" cy="715935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Second fundamental task: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maintaining 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beam properties throughout full PSB cycle. </a:t>
            </a:r>
            <a:endParaRPr lang="en-CH" sz="2400" dirty="0">
              <a:latin typeface="LM Roman 10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396BA66-A922-43DF-93B9-BCC0A661F137}"/>
              </a:ext>
            </a:extLst>
          </p:cNvPr>
          <p:cNvSpPr txBox="1"/>
          <p:nvPr/>
        </p:nvSpPr>
        <p:spPr>
          <a:xfrm>
            <a:off x="1023512" y="1307789"/>
            <a:ext cx="101449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Field errors (like ones of injection) </a:t>
            </a:r>
            <a:r>
              <a:rPr lang="en-US" sz="2400" b="1" dirty="0">
                <a:solidFill>
                  <a:srgbClr val="002060"/>
                </a:solidFill>
                <a:latin typeface="LM Roman 10" pitchFamily="2" charset="77"/>
              </a:rPr>
              <a:t>common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 </a:t>
            </a:r>
            <a:r>
              <a:rPr lang="en-US" sz="2400" dirty="0">
                <a:latin typeface="LM Roman 10" pitchFamily="2" charset="77"/>
              </a:rPr>
              <a:t>in circular accelerators: perturb machine properties. </a:t>
            </a:r>
            <a:endParaRPr lang="en-CH" dirty="0"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BD789F-A303-D900-995F-8669052541D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B3EAA34-A358-D083-AA9A-BD3AD679F99A}"/>
              </a:ext>
            </a:extLst>
          </p:cNvPr>
          <p:cNvSpPr txBox="1"/>
          <p:nvPr/>
        </p:nvSpPr>
        <p:spPr>
          <a:xfrm>
            <a:off x="429847" y="3591484"/>
            <a:ext cx="113323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In “longer” beam storage, </a:t>
            </a:r>
            <a:r>
              <a:rPr lang="en-US" sz="2400" b="1" dirty="0">
                <a:solidFill>
                  <a:srgbClr val="FF0000"/>
                </a:solidFill>
                <a:latin typeface="LM Roman 10" pitchFamily="2" charset="77"/>
              </a:rPr>
              <a:t>space charge 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effects become important!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14931AF-1E39-E1AB-5099-E4992E1927E4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3222814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6EDB9-D7E6-0D3D-73B6-AC4EC85AA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Resonances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9BADE5-B380-8CA0-DC39-892D73ACC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13</a:t>
            </a:r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0E7517-D9E3-B0E7-B278-2F12E662A007}"/>
              </a:ext>
            </a:extLst>
          </p:cNvPr>
          <p:cNvSpPr txBox="1"/>
          <p:nvPr/>
        </p:nvSpPr>
        <p:spPr>
          <a:xfrm>
            <a:off x="338811" y="862513"/>
            <a:ext cx="1151437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dirty="0">
                <a:latin typeface="LM Roman 10" pitchFamily="2" charset="77"/>
              </a:rPr>
              <a:t>Magnetic field errors seen periodically by the beam turn-by-turn.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LM Roman 10" pitchFamily="2" charset="77"/>
              </a:rPr>
              <a:t>If </a:t>
            </a:r>
            <a:r>
              <a:rPr lang="en-US" b="1" dirty="0" err="1">
                <a:solidFill>
                  <a:srgbClr val="FF0000"/>
                </a:solidFill>
                <a:latin typeface="LM Roman 10" pitchFamily="2" charset="77"/>
              </a:rPr>
              <a:t>betatron</a:t>
            </a:r>
            <a:r>
              <a:rPr lang="en-US" b="1" dirty="0">
                <a:solidFill>
                  <a:srgbClr val="FF0000"/>
                </a:solidFill>
                <a:latin typeface="LM Roman 10" pitchFamily="2" charset="77"/>
              </a:rPr>
              <a:t> tune Q</a:t>
            </a:r>
            <a:r>
              <a:rPr lang="en-US" dirty="0">
                <a:solidFill>
                  <a:srgbClr val="FF0000"/>
                </a:solidFill>
                <a:latin typeface="LM Roman 10" pitchFamily="2" charset="77"/>
              </a:rPr>
              <a:t> </a:t>
            </a:r>
            <a:r>
              <a:rPr lang="en-US" dirty="0">
                <a:latin typeface="LM Roman 10" pitchFamily="2" charset="77"/>
              </a:rPr>
              <a:t>close to excited resonance</a:t>
            </a:r>
            <a:r>
              <a:rPr lang="en-CH" sz="1800" dirty="0"/>
              <a:t>→</a:t>
            </a:r>
            <a:r>
              <a:rPr lang="en-US" dirty="0">
                <a:latin typeface="LM Roman 10" pitchFamily="2" charset="77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LM Roman 10" pitchFamily="2" charset="77"/>
              </a:rPr>
              <a:t>resonant motion</a:t>
            </a:r>
            <a:r>
              <a:rPr lang="en-US" dirty="0">
                <a:latin typeface="LM Roman 10" pitchFamily="2" charset="77"/>
              </a:rPr>
              <a:t>. </a:t>
            </a:r>
            <a:endParaRPr lang="en-CH" sz="1400" dirty="0">
              <a:latin typeface="LM Roman 10" pitchFamily="2" charset="77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D1F87F6-4CA1-466A-A737-633F2B9F77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952" y="1915052"/>
            <a:ext cx="4236720" cy="423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4EBDF1B-9E5E-44D0-C4A3-D921D0CD2593}"/>
                  </a:ext>
                </a:extLst>
              </p:cNvPr>
              <p:cNvSpPr txBox="1"/>
              <p:nvPr/>
            </p:nvSpPr>
            <p:spPr>
              <a:xfrm>
                <a:off x="10623826" y="2260365"/>
                <a:ext cx="1229362" cy="7710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r>
                  <a:rPr lang="en-CH" sz="1400" dirty="0"/>
                  <a:t>: nr. </a:t>
                </a:r>
                <a:r>
                  <a:rPr lang="en-GB" sz="1400" dirty="0"/>
                  <a:t>o</a:t>
                </a:r>
                <a:r>
                  <a:rPr lang="en-CH" sz="1400" dirty="0"/>
                  <a:t>f oscillations in x and y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4EBDF1B-9E5E-44D0-C4A3-D921D0CD2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23826" y="2260365"/>
                <a:ext cx="1229362" cy="771045"/>
              </a:xfrm>
              <a:prstGeom prst="rect">
                <a:avLst/>
              </a:prstGeom>
              <a:blipFill>
                <a:blip r:embed="rId3"/>
                <a:stretch>
                  <a:fillRect l="-1020" b="-819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29A2A6-4DA1-CFEB-5C8C-38CCE192B2F3}"/>
                  </a:ext>
                </a:extLst>
              </p:cNvPr>
              <p:cNvSpPr txBox="1"/>
              <p:nvPr/>
            </p:nvSpPr>
            <p:spPr>
              <a:xfrm>
                <a:off x="468923" y="2404569"/>
                <a:ext cx="4847854" cy="12341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US" sz="2400" dirty="0">
                    <a:latin typeface="LM Roman 10" pitchFamily="2" charset="77"/>
                  </a:rPr>
                  <a:t>Resonance condition: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  <m:sSub>
                        <m:sSubPr>
                          <m:ctrlP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sz="24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</m:oMath>
                  </m:oMathPara>
                </a14:m>
                <a:endParaRPr lang="en-US" sz="2400" b="1" i="1" dirty="0">
                  <a:solidFill>
                    <a:srgbClr val="002060"/>
                  </a:solidFill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𝒎</m:t>
                      </m:r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𝒏</m:t>
                      </m:r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𝒑</m:t>
                      </m:r>
                      <m:r>
                        <a:rPr lang="en-US" sz="24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∈</m:t>
                      </m:r>
                      <m:r>
                        <m:rPr>
                          <m:nor/>
                        </m:rPr>
                        <a:rPr lang="en-CH" sz="2400" b="1">
                          <a:solidFill>
                            <a:srgbClr val="002060"/>
                          </a:solidFill>
                        </a:rPr>
                        <m:t>ℤ</m:t>
                      </m:r>
                    </m:oMath>
                  </m:oMathPara>
                </a14:m>
                <a:endParaRPr lang="en-CH" sz="2400" b="1" dirty="0">
                  <a:solidFill>
                    <a:srgbClr val="00206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529A2A6-4DA1-CFEB-5C8C-38CCE192B2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923" y="2404569"/>
                <a:ext cx="4847854" cy="1234184"/>
              </a:xfrm>
              <a:prstGeom prst="rect">
                <a:avLst/>
              </a:prstGeom>
              <a:blipFill>
                <a:blip r:embed="rId4"/>
                <a:stretch>
                  <a:fillRect l="-1828" t="-4082" b="-204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0">
            <a:extLst>
              <a:ext uri="{FF2B5EF4-FFF2-40B4-BE49-F238E27FC236}">
                <a16:creationId xmlns:a16="http://schemas.microsoft.com/office/drawing/2014/main" id="{7B6208DE-A756-F07A-17AA-AB2D63C6C5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8952" y="1915052"/>
            <a:ext cx="4236720" cy="423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8EC5829-4DC8-7EA7-554A-A983772166E9}"/>
              </a:ext>
            </a:extLst>
          </p:cNvPr>
          <p:cNvCxnSpPr>
            <a:cxnSpLocks/>
          </p:cNvCxnSpPr>
          <p:nvPr/>
        </p:nvCxnSpPr>
        <p:spPr>
          <a:xfrm flipH="1">
            <a:off x="9907157" y="2645888"/>
            <a:ext cx="638515" cy="0"/>
          </a:xfrm>
          <a:prstGeom prst="straightConnector1">
            <a:avLst/>
          </a:prstGeom>
          <a:ln w="381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441BAA6-2737-D7FC-D500-3BBA3CC41D28}"/>
                  </a:ext>
                </a:extLst>
              </p:cNvPr>
              <p:cNvSpPr txBox="1"/>
              <p:nvPr/>
            </p:nvSpPr>
            <p:spPr>
              <a:xfrm>
                <a:off x="468923" y="3977428"/>
                <a:ext cx="4847854" cy="12559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latin typeface="LM Roman 10" pitchFamily="2" charset="77"/>
                  </a:rPr>
                  <a:t>Resonances plotted as lines in the tune diagram </a:t>
                </a:r>
                <a:r>
                  <a:rPr lang="en-CH" sz="2400" dirty="0"/>
                  <a:t>→</a:t>
                </a:r>
                <a:r>
                  <a:rPr lang="en-US" sz="2400" dirty="0">
                    <a:latin typeface="LM Roman 10" pitchFamily="2" charset="77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e>
                    </m:d>
                  </m:oMath>
                </a14:m>
                <a:r>
                  <a:rPr lang="en-CH" sz="2400" b="1" dirty="0">
                    <a:solidFill>
                      <a:srgbClr val="002060"/>
                    </a:solidFill>
                  </a:rPr>
                  <a:t> </a:t>
                </a:r>
                <a:r>
                  <a:rPr lang="en-CH" sz="2400" dirty="0">
                    <a:solidFill>
                      <a:srgbClr val="000000"/>
                    </a:solidFill>
                  </a:rPr>
                  <a:t>needs to be </a:t>
                </a:r>
                <a:r>
                  <a:rPr lang="en-CH" sz="2400" b="1" dirty="0">
                    <a:solidFill>
                      <a:srgbClr val="0131FF"/>
                    </a:solidFill>
                  </a:rPr>
                  <a:t>far from these lines</a:t>
                </a:r>
                <a:r>
                  <a:rPr lang="en-CH" sz="2400" dirty="0">
                    <a:solidFill>
                      <a:srgbClr val="000000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E441BAA6-2737-D7FC-D500-3BBA3CC41D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923" y="3977428"/>
                <a:ext cx="4847854" cy="1255921"/>
              </a:xfrm>
              <a:prstGeom prst="rect">
                <a:avLst/>
              </a:prstGeom>
              <a:blipFill>
                <a:blip r:embed="rId6"/>
                <a:stretch>
                  <a:fillRect l="-1828" t="-3000" r="-1044" b="-1100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E161C272-8AC0-C18E-9CA2-24197FAAEEDE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F636631-F007-44BD-BD0A-FB954C85227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1179792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C6EDB9-D7E6-0D3D-73B6-AC4EC85AA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Resonances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9BADE5-B380-8CA0-DC39-892D73ACC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14</a:t>
            </a:r>
            <a:endParaRPr lang="el-GR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E99721-A02C-42B2-D813-84A910C908B9}"/>
              </a:ext>
            </a:extLst>
          </p:cNvPr>
          <p:cNvSpPr txBox="1"/>
          <p:nvPr/>
        </p:nvSpPr>
        <p:spPr>
          <a:xfrm>
            <a:off x="690924" y="977355"/>
            <a:ext cx="1080592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latin typeface="LM Roman 10" pitchFamily="2" charset="77"/>
              </a:rPr>
              <a:t>Motion near resonance is perturbed and can become unstable. </a:t>
            </a:r>
            <a:endParaRPr lang="en-CH" sz="2400" b="1" dirty="0">
              <a:solidFill>
                <a:srgbClr val="00206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5C9013-F0E0-7BBA-2334-8B236E2ACE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859" y="2671301"/>
            <a:ext cx="3460844" cy="27545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95B7BF7-CBC0-D9B1-9844-946F33CE0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5578" y="2671301"/>
            <a:ext cx="3460844" cy="27545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01EA5C-2405-2E1C-15D3-5D21358C5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3297" y="2671301"/>
            <a:ext cx="3460844" cy="275454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CDC072B-1EE0-B885-BA8D-12729925A08C}"/>
              </a:ext>
            </a:extLst>
          </p:cNvPr>
          <p:cNvSpPr txBox="1"/>
          <p:nvPr/>
        </p:nvSpPr>
        <p:spPr>
          <a:xfrm>
            <a:off x="884217" y="2024970"/>
            <a:ext cx="240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Far from resonance:</a:t>
            </a:r>
          </a:p>
          <a:p>
            <a:pPr algn="ctr"/>
            <a:r>
              <a:rPr lang="en-CH" b="1" dirty="0">
                <a:solidFill>
                  <a:srgbClr val="00B050"/>
                </a:solidFill>
                <a:latin typeface="LM Roman 10" pitchFamily="2" charset="77"/>
              </a:rPr>
              <a:t>stable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0479FE-B556-F3FC-09A8-7CF01BAC02CD}"/>
              </a:ext>
            </a:extLst>
          </p:cNvPr>
          <p:cNvSpPr txBox="1"/>
          <p:nvPr/>
        </p:nvSpPr>
        <p:spPr>
          <a:xfrm>
            <a:off x="5053478" y="2024969"/>
            <a:ext cx="240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Near resonance:</a:t>
            </a:r>
          </a:p>
          <a:p>
            <a:pPr algn="ctr"/>
            <a:r>
              <a:rPr lang="en-CH" b="1" dirty="0">
                <a:solidFill>
                  <a:schemeClr val="accent3"/>
                </a:solidFill>
                <a:latin typeface="LM Roman 10" pitchFamily="2" charset="77"/>
              </a:rPr>
              <a:t>perturbed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EEE69D-574B-8381-A3A6-8B02BFD28AB2}"/>
              </a:ext>
            </a:extLst>
          </p:cNvPr>
          <p:cNvSpPr txBox="1"/>
          <p:nvPr/>
        </p:nvSpPr>
        <p:spPr>
          <a:xfrm>
            <a:off x="9222739" y="2024969"/>
            <a:ext cx="24094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On resonance:</a:t>
            </a:r>
          </a:p>
          <a:p>
            <a:pPr algn="ctr"/>
            <a:r>
              <a:rPr lang="en-CH" b="1" dirty="0">
                <a:solidFill>
                  <a:srgbClr val="FF0000"/>
                </a:solidFill>
                <a:latin typeface="LM Roman 10" pitchFamily="2" charset="77"/>
              </a:rPr>
              <a:t>unstable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ECC976-E3E9-3252-AF29-140E2FDD277C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9EFA24C-40F3-9B13-6600-89B34BECE47D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33050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9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A321-AAE5-07C4-FEA1-0269949E3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Space charge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CBD4E-53B7-8C2A-4B03-9BE6693D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15</a:t>
            </a:r>
            <a:endParaRPr lang="el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D4059D-39B5-5CD8-F6D5-CE2662042CBE}"/>
              </a:ext>
            </a:extLst>
          </p:cNvPr>
          <p:cNvSpPr txBox="1"/>
          <p:nvPr/>
        </p:nvSpPr>
        <p:spPr>
          <a:xfrm>
            <a:off x="1023510" y="1014693"/>
            <a:ext cx="101449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Space charge induces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non-linear force 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that </a:t>
            </a:r>
            <a:r>
              <a:rPr lang="en-US" sz="2400" b="1" dirty="0">
                <a:solidFill>
                  <a:schemeClr val="accent3"/>
                </a:solidFill>
                <a:latin typeface="LM Roman 10" pitchFamily="2" charset="77"/>
              </a:rPr>
              <a:t>defocuses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 particles depending on their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transverse location 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from the center.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BE09F3-2DE9-C2CC-52FE-81ADB0465879}"/>
              </a:ext>
            </a:extLst>
          </p:cNvPr>
          <p:cNvSpPr txBox="1"/>
          <p:nvPr/>
        </p:nvSpPr>
        <p:spPr>
          <a:xfrm>
            <a:off x="340641" y="2311745"/>
            <a:ext cx="3448843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latin typeface="LM Roman 10" pitchFamily="2" charset="77"/>
              </a:rPr>
              <a:t>Defocusing induces an </a:t>
            </a:r>
            <a:r>
              <a:rPr lang="en-US" sz="2400" b="1" dirty="0">
                <a:solidFill>
                  <a:schemeClr val="accent3"/>
                </a:solidFill>
                <a:latin typeface="LM Roman 10" pitchFamily="2" charset="77"/>
              </a:rPr>
              <a:t>amplitude detuning</a:t>
            </a:r>
            <a:r>
              <a:rPr lang="en-US" sz="2400" dirty="0">
                <a:latin typeface="LM Roman 10" pitchFamily="2" charset="77"/>
              </a:rPr>
              <a:t>.</a:t>
            </a:r>
          </a:p>
          <a:p>
            <a:pPr marL="0" indent="0" algn="ctr">
              <a:buNone/>
            </a:pPr>
            <a:endParaRPr lang="en-US" sz="2400" dirty="0">
              <a:latin typeface="LM Roman 10" pitchFamily="2" charset="77"/>
            </a:endParaRPr>
          </a:p>
          <a:p>
            <a:pPr marL="0" indent="0" algn="ctr">
              <a:buNone/>
            </a:pPr>
            <a:endParaRPr lang="en-US" sz="2400" dirty="0">
              <a:latin typeface="LM Roman 10" pitchFamily="2" charset="77"/>
            </a:endParaRPr>
          </a:p>
          <a:p>
            <a:pPr marL="0" indent="0" algn="ctr">
              <a:buNone/>
            </a:pPr>
            <a:r>
              <a:rPr lang="en-US" sz="2400" dirty="0">
                <a:latin typeface="LM Roman 10" pitchFamily="2" charset="77"/>
              </a:rPr>
              <a:t>Space charge drives particles to resonances:</a:t>
            </a:r>
          </a:p>
          <a:p>
            <a:pPr marL="0" indent="0" algn="ctr">
              <a:buNone/>
            </a:pPr>
            <a:r>
              <a:rPr lang="en-CH" sz="2400" b="1" dirty="0">
                <a:solidFill>
                  <a:srgbClr val="FF0000"/>
                </a:solidFill>
                <a:latin typeface="LM Roman 10" pitchFamily="2" charset="77"/>
              </a:rPr>
              <a:t>beam degradation</a:t>
            </a:r>
            <a:r>
              <a:rPr lang="en-CH" sz="2400" dirty="0">
                <a:latin typeface="LM Roman 10" pitchFamily="2" charset="77"/>
              </a:rPr>
              <a:t>.</a:t>
            </a:r>
            <a:r>
              <a:rPr lang="en-US" sz="2400" dirty="0">
                <a:latin typeface="LM Roman 10" pitchFamily="2" charset="77"/>
              </a:rPr>
              <a:t> </a:t>
            </a:r>
          </a:p>
          <a:p>
            <a:pPr marL="0" indent="0" algn="ctr">
              <a:buNone/>
            </a:pPr>
            <a:r>
              <a:rPr lang="en-US" sz="2400" dirty="0">
                <a:latin typeface="LM Roman 10" pitchFamily="2" charset="77"/>
              </a:rPr>
              <a:t> </a:t>
            </a:r>
            <a:endParaRPr lang="en-US" sz="2400" dirty="0">
              <a:solidFill>
                <a:schemeClr val="tx1"/>
              </a:solidFill>
              <a:latin typeface="LM Roman 10" pitchFamily="2" charset="77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2BD88B1-452F-C548-81AF-716E9E413E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9093" y="2638181"/>
            <a:ext cx="3847645" cy="3205126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A308C521-65B0-A378-E522-C8C708CEE0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6963" y="2638181"/>
            <a:ext cx="3133699" cy="3133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17A2B9-73FE-CB52-666D-6998E2365ADE}"/>
              </a:ext>
            </a:extLst>
          </p:cNvPr>
          <p:cNvSpPr txBox="1"/>
          <p:nvPr/>
        </p:nvSpPr>
        <p:spPr>
          <a:xfrm>
            <a:off x="4617842" y="2268849"/>
            <a:ext cx="3540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LM Roman 10" pitchFamily="2" charset="77"/>
              </a:rPr>
              <a:t>Amplitude detuning in 1D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24F789-8DB8-4318-DA89-3104CB7F672C}"/>
              </a:ext>
            </a:extLst>
          </p:cNvPr>
          <p:cNvSpPr txBox="1"/>
          <p:nvPr/>
        </p:nvSpPr>
        <p:spPr>
          <a:xfrm>
            <a:off x="8546963" y="2268849"/>
            <a:ext cx="35403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7030A0"/>
                </a:solidFill>
                <a:latin typeface="LM Roman 10" pitchFamily="2" charset="77"/>
              </a:rPr>
              <a:t>Amplitude detuning in 2D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839CF2-6E66-2D8D-E278-AA118460970F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081E7E5-4C45-44AF-1CD7-37796E54F9C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7098971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A321-AAE5-07C4-FEA1-0269949E3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Beam degradation due to space charge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CBD4E-53B7-8C2A-4B03-9BE6693D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16</a:t>
            </a:r>
            <a:endParaRPr lang="el-G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839CF2-6E66-2D8D-E278-AA118460970F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97D9AA93-D3F1-5D09-D125-416A97C78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229" y="2591874"/>
            <a:ext cx="8511537" cy="340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6D9AD9D-664E-FD1A-6EDC-52A5B17E325A}"/>
              </a:ext>
            </a:extLst>
          </p:cNvPr>
          <p:cNvSpPr txBox="1"/>
          <p:nvPr/>
        </p:nvSpPr>
        <p:spPr>
          <a:xfrm>
            <a:off x="474900" y="807957"/>
            <a:ext cx="11237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In bunched beams, the maximum tune spread depends on the local line density. </a:t>
            </a: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57466A5C-B54E-34C6-6FC3-EC02853845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228" y="2591871"/>
            <a:ext cx="8511537" cy="340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>
            <a:extLst>
              <a:ext uri="{FF2B5EF4-FFF2-40B4-BE49-F238E27FC236}">
                <a16:creationId xmlns:a16="http://schemas.microsoft.com/office/drawing/2014/main" id="{95500ED9-8434-CA01-FD23-A786005B6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228" y="2591871"/>
            <a:ext cx="8511537" cy="340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F3DE810-408D-5A4E-1409-2E049C4BA74F}"/>
              </a:ext>
            </a:extLst>
          </p:cNvPr>
          <p:cNvSpPr txBox="1"/>
          <p:nvPr/>
        </p:nvSpPr>
        <p:spPr>
          <a:xfrm>
            <a:off x="3849623" y="1409219"/>
            <a:ext cx="6800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0131FF"/>
                </a:solidFill>
                <a:latin typeface="LM Roman 10" pitchFamily="2" charset="77"/>
              </a:rPr>
              <a:t>large</a:t>
            </a:r>
            <a:r>
              <a:rPr lang="en-CH" dirty="0">
                <a:latin typeface="LM Roman 10" pitchFamily="2" charset="77"/>
              </a:rPr>
              <a:t> line density: </a:t>
            </a:r>
            <a:r>
              <a:rPr lang="en-CH" b="1" dirty="0">
                <a:solidFill>
                  <a:srgbClr val="0131FF"/>
                </a:solidFill>
                <a:latin typeface="LM Roman 10" pitchFamily="2" charset="77"/>
              </a:rPr>
              <a:t>larger</a:t>
            </a:r>
            <a:r>
              <a:rPr lang="en-CH" dirty="0">
                <a:latin typeface="LM Roman 10" pitchFamily="2" charset="77"/>
              </a:rPr>
              <a:t> tune spread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FF0000"/>
                </a:solidFill>
                <a:latin typeface="LM Roman 10" pitchFamily="2" charset="77"/>
              </a:rPr>
              <a:t>smaller</a:t>
            </a:r>
            <a:r>
              <a:rPr lang="en-CH" dirty="0">
                <a:latin typeface="LM Roman 10" pitchFamily="2" charset="77"/>
              </a:rPr>
              <a:t> line density: </a:t>
            </a:r>
            <a:r>
              <a:rPr lang="en-CH" b="1" dirty="0">
                <a:solidFill>
                  <a:srgbClr val="FF0000"/>
                </a:solidFill>
                <a:latin typeface="LM Roman 10" pitchFamily="2" charset="77"/>
              </a:rPr>
              <a:t>smaller</a:t>
            </a:r>
            <a:r>
              <a:rPr lang="en-CH" dirty="0">
                <a:latin typeface="LM Roman 10" pitchFamily="2" charset="77"/>
              </a:rPr>
              <a:t> tune spread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00B050"/>
                </a:solidFill>
                <a:latin typeface="LM Roman 10" pitchFamily="2" charset="77"/>
              </a:rPr>
              <a:t>near the tail </a:t>
            </a:r>
            <a:r>
              <a:rPr lang="en-CH" dirty="0">
                <a:latin typeface="LM Roman 10" pitchFamily="2" charset="77"/>
              </a:rPr>
              <a:t>of the bunch, the tune spread is </a:t>
            </a:r>
            <a:r>
              <a:rPr lang="en-CH" b="1" dirty="0">
                <a:solidFill>
                  <a:srgbClr val="00B050"/>
                </a:solidFill>
                <a:latin typeface="LM Roman 10" pitchFamily="2" charset="77"/>
              </a:rPr>
              <a:t>very small</a:t>
            </a:r>
            <a:r>
              <a:rPr lang="en-CH" dirty="0">
                <a:latin typeface="LM Roman 10" pitchFamily="2" charset="77"/>
              </a:rPr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4DDD670-6C9A-9870-8198-6F2EBEE8DEE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6111031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A321-AAE5-07C4-FEA1-0269949E3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Beam degradation due to space charge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CBD4E-53B7-8C2A-4B03-9BE6693D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17</a:t>
            </a:r>
            <a:endParaRPr lang="el-G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839CF2-6E66-2D8D-E278-AA118460970F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7DF80E-7B69-F0AD-CF2C-48CA305C35E2}"/>
              </a:ext>
            </a:extLst>
          </p:cNvPr>
          <p:cNvSpPr txBox="1"/>
          <p:nvPr/>
        </p:nvSpPr>
        <p:spPr>
          <a:xfrm>
            <a:off x="300445" y="1072749"/>
            <a:ext cx="11591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Particles oscillate also in longitudinal plane (synchrotron oscillations).</a:t>
            </a:r>
          </a:p>
          <a:p>
            <a:pPr algn="ctr"/>
            <a:endParaRPr lang="en-CH" sz="2400" dirty="0">
              <a:latin typeface="LM Roman 10" pitchFamily="2" charset="77"/>
            </a:endParaRPr>
          </a:p>
          <a:p>
            <a:pPr algn="ctr"/>
            <a:r>
              <a:rPr lang="en-CH" sz="2400" dirty="0">
                <a:latin typeface="LM Roman 10" pitchFamily="2" charset="77"/>
              </a:rPr>
              <a:t>Local line density of a particle changes →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tune modulation</a:t>
            </a:r>
            <a:r>
              <a:rPr lang="en-CH" sz="2400" dirty="0">
                <a:latin typeface="LM Roman 10" pitchFamily="2" charset="77"/>
              </a:rPr>
              <a:t>.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A70D5A96-F35D-CFF4-64A8-B08D13E56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228" y="2591871"/>
            <a:ext cx="8511537" cy="340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ircular Arrow 9">
            <a:extLst>
              <a:ext uri="{FF2B5EF4-FFF2-40B4-BE49-F238E27FC236}">
                <a16:creationId xmlns:a16="http://schemas.microsoft.com/office/drawing/2014/main" id="{B461D541-9CDE-E0A8-8224-5A286571D47C}"/>
              </a:ext>
            </a:extLst>
          </p:cNvPr>
          <p:cNvSpPr/>
          <p:nvPr/>
        </p:nvSpPr>
        <p:spPr>
          <a:xfrm>
            <a:off x="3494751" y="2848743"/>
            <a:ext cx="2176272" cy="1060704"/>
          </a:xfrm>
          <a:prstGeom prst="circularArrow">
            <a:avLst>
              <a:gd name="adj1" fmla="val 3784"/>
              <a:gd name="adj2" fmla="val 442623"/>
              <a:gd name="adj3" fmla="val 20489838"/>
              <a:gd name="adj4" fmla="val 11955396"/>
              <a:gd name="adj5" fmla="val 90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1" name="Circular Arrow 10">
            <a:extLst>
              <a:ext uri="{FF2B5EF4-FFF2-40B4-BE49-F238E27FC236}">
                <a16:creationId xmlns:a16="http://schemas.microsoft.com/office/drawing/2014/main" id="{70941E93-3B5C-5055-EDC4-DD6719EA8A44}"/>
              </a:ext>
            </a:extLst>
          </p:cNvPr>
          <p:cNvSpPr/>
          <p:nvPr/>
        </p:nvSpPr>
        <p:spPr>
          <a:xfrm flipH="1" flipV="1">
            <a:off x="3494751" y="4027078"/>
            <a:ext cx="2240280" cy="1247869"/>
          </a:xfrm>
          <a:prstGeom prst="circularArrow">
            <a:avLst>
              <a:gd name="adj1" fmla="val 3784"/>
              <a:gd name="adj2" fmla="val 442623"/>
              <a:gd name="adj3" fmla="val 20489838"/>
              <a:gd name="adj4" fmla="val 11955396"/>
              <a:gd name="adj5" fmla="val 90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4" name="Circular Arrow 13">
            <a:extLst>
              <a:ext uri="{FF2B5EF4-FFF2-40B4-BE49-F238E27FC236}">
                <a16:creationId xmlns:a16="http://schemas.microsoft.com/office/drawing/2014/main" id="{91A0BAA4-9F2C-1DB3-D54A-572440CCBBEC}"/>
              </a:ext>
            </a:extLst>
          </p:cNvPr>
          <p:cNvSpPr/>
          <p:nvPr/>
        </p:nvSpPr>
        <p:spPr>
          <a:xfrm rot="18191544" flipH="1" flipV="1">
            <a:off x="8635352" y="3684275"/>
            <a:ext cx="1197568" cy="932853"/>
          </a:xfrm>
          <a:prstGeom prst="circularArrow">
            <a:avLst>
              <a:gd name="adj1" fmla="val 3784"/>
              <a:gd name="adj2" fmla="val 442623"/>
              <a:gd name="adj3" fmla="val 20489838"/>
              <a:gd name="adj4" fmla="val 11955396"/>
              <a:gd name="adj5" fmla="val 90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0" name="Circular Arrow 19">
            <a:extLst>
              <a:ext uri="{FF2B5EF4-FFF2-40B4-BE49-F238E27FC236}">
                <a16:creationId xmlns:a16="http://schemas.microsoft.com/office/drawing/2014/main" id="{CA95F534-71E2-4C31-9363-BF124634ED83}"/>
              </a:ext>
            </a:extLst>
          </p:cNvPr>
          <p:cNvSpPr/>
          <p:nvPr/>
        </p:nvSpPr>
        <p:spPr>
          <a:xfrm rot="18191544">
            <a:off x="8208254" y="3410737"/>
            <a:ext cx="1096341" cy="895409"/>
          </a:xfrm>
          <a:prstGeom prst="circularArrow">
            <a:avLst>
              <a:gd name="adj1" fmla="val 3784"/>
              <a:gd name="adj2" fmla="val 442623"/>
              <a:gd name="adj3" fmla="val 20489838"/>
              <a:gd name="adj4" fmla="val 11955396"/>
              <a:gd name="adj5" fmla="val 907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A3DDFF-7829-1914-4C6F-66B0E8607FF9}"/>
              </a:ext>
            </a:extLst>
          </p:cNvPr>
          <p:cNvSpPr txBox="1"/>
          <p:nvPr/>
        </p:nvSpPr>
        <p:spPr>
          <a:xfrm>
            <a:off x="0" y="5895590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Tune modulation leads to </a:t>
            </a:r>
            <a:r>
              <a:rPr lang="en-CH" sz="2400" b="1" dirty="0">
                <a:solidFill>
                  <a:srgbClr val="FF0000"/>
                </a:solidFill>
                <a:latin typeface="LM Roman 10" pitchFamily="2" charset="77"/>
              </a:rPr>
              <a:t>periodic resonance crossing</a:t>
            </a:r>
            <a:r>
              <a:rPr lang="en-CH" sz="2400" dirty="0">
                <a:latin typeface="LM Roman 10" pitchFamily="2" charset="77"/>
              </a:rPr>
              <a:t>: particles drift outwards.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3988866-FF40-5CE3-D7B1-2384C646BFA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65328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4" grpId="0" animBg="1"/>
      <p:bldP spid="20" grpId="0" animBg="1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6AA321-AAE5-07C4-FEA1-0269949E3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Beam degradation due to space charge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ECBD4E-53B7-8C2A-4B03-9BE6693D3B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18</a:t>
            </a:r>
            <a:endParaRPr lang="el-GR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839CF2-6E66-2D8D-E278-AA118460970F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B2303B-A2AE-294B-5827-17344F6A08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4366" y="2721820"/>
            <a:ext cx="3426563" cy="3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3047E2CE-AE12-4A27-F00F-DD8E63AB6E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1071" y="2721819"/>
            <a:ext cx="3426563" cy="3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1997CE-1BB6-FE5F-FE42-934DF53EBB49}"/>
              </a:ext>
            </a:extLst>
          </p:cNvPr>
          <p:cNvSpPr txBox="1"/>
          <p:nvPr/>
        </p:nvSpPr>
        <p:spPr>
          <a:xfrm>
            <a:off x="748937" y="1203808"/>
            <a:ext cx="49292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Low amplitude particles (beam core) interact with the resonance: </a:t>
            </a:r>
            <a:r>
              <a:rPr lang="en-CH" sz="2400" b="1" dirty="0">
                <a:solidFill>
                  <a:srgbClr val="00B050"/>
                </a:solidFill>
                <a:latin typeface="LM Roman 10" pitchFamily="2" charset="77"/>
              </a:rPr>
              <a:t>emittance growth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5583ED7-970A-D962-AFA6-68BBBE0E911D}"/>
              </a:ext>
            </a:extLst>
          </p:cNvPr>
          <p:cNvSpPr txBox="1"/>
          <p:nvPr/>
        </p:nvSpPr>
        <p:spPr>
          <a:xfrm>
            <a:off x="7276655" y="1203808"/>
            <a:ext cx="4166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High amplitude particles (beam tails) interact with the resonance: </a:t>
            </a:r>
            <a:r>
              <a:rPr lang="en-CH" sz="2400" b="1" dirty="0">
                <a:solidFill>
                  <a:srgbClr val="FF0000"/>
                </a:solidFill>
                <a:latin typeface="LM Roman 10" pitchFamily="2" charset="77"/>
              </a:rPr>
              <a:t>losses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EBABDF-40B5-D31D-F8FA-80893EC32A3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261885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3AD87-1D6A-2766-CF61-5E1436BB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Optimizations along PSB cycle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C823A-3594-7B6F-4687-FB11064F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19</a:t>
            </a:r>
            <a:endParaRPr lang="el-GR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F33A74C-AEAA-8915-E788-D5DD3FD176B7}"/>
              </a:ext>
            </a:extLst>
          </p:cNvPr>
          <p:cNvSpPr/>
          <p:nvPr/>
        </p:nvSpPr>
        <p:spPr>
          <a:xfrm>
            <a:off x="685688" y="1159233"/>
            <a:ext cx="3027597" cy="14044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Correct injection perturbations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8474648-7DA7-7F9F-3D59-998104C6B141}"/>
              </a:ext>
            </a:extLst>
          </p:cNvPr>
          <p:cNvSpPr/>
          <p:nvPr/>
        </p:nvSpPr>
        <p:spPr>
          <a:xfrm>
            <a:off x="4552593" y="2531951"/>
            <a:ext cx="3027597" cy="140443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rgbClr val="002060"/>
                </a:solidFill>
                <a:latin typeface="LM Roman 10" pitchFamily="2" charset="77"/>
              </a:rPr>
              <a:t>Minimize beam degradation due to space charge </a:t>
            </a:r>
            <a:endParaRPr lang="en-CH" sz="2000" dirty="0">
              <a:solidFill>
                <a:srgbClr val="000000"/>
              </a:solidFill>
              <a:latin typeface="LM Roman 10" pitchFamily="2" charset="77"/>
            </a:endParaRPr>
          </a:p>
        </p:txBody>
      </p:sp>
      <p:sp>
        <p:nvSpPr>
          <p:cNvPr id="9" name="Bent Arrow 8">
            <a:extLst>
              <a:ext uri="{FF2B5EF4-FFF2-40B4-BE49-F238E27FC236}">
                <a16:creationId xmlns:a16="http://schemas.microsoft.com/office/drawing/2014/main" id="{1CE29579-8467-45F4-5B6E-54C8D2E15314}"/>
              </a:ext>
            </a:extLst>
          </p:cNvPr>
          <p:cNvSpPr/>
          <p:nvPr/>
        </p:nvSpPr>
        <p:spPr>
          <a:xfrm rot="16200000" flipH="1" flipV="1">
            <a:off x="4196129" y="1138482"/>
            <a:ext cx="1023813" cy="1430215"/>
          </a:xfrm>
          <a:prstGeom prst="bentArrow">
            <a:avLst>
              <a:gd name="adj1" fmla="val 26716"/>
              <a:gd name="adj2" fmla="val 30030"/>
              <a:gd name="adj3" fmla="val 31925"/>
              <a:gd name="adj4" fmla="val 36215"/>
            </a:avLst>
          </a:prstGeom>
          <a:gradFill flip="none" rotWithShape="1">
            <a:gsLst>
              <a:gs pos="25000">
                <a:schemeClr val="accent6"/>
              </a:gs>
              <a:gs pos="66000">
                <a:schemeClr val="accent5">
                  <a:lumMod val="89000"/>
                </a:schemeClr>
              </a:gs>
              <a:gs pos="86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C9669E-D3EA-5B82-BAD2-C71656BBC6B6}"/>
                  </a:ext>
                </a:extLst>
              </p:cNvPr>
              <p:cNvSpPr txBox="1"/>
              <p:nvPr/>
            </p:nvSpPr>
            <p:spPr>
              <a:xfrm>
                <a:off x="922402" y="2563667"/>
                <a:ext cx="25541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LM Roman 10" pitchFamily="2" charset="77"/>
                  </a:rPr>
                  <a:t>Dynamically correct induced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H" sz="1800" dirty="0">
                    <a:solidFill>
                      <a:srgbClr val="000000"/>
                    </a:solidFill>
                    <a:latin typeface="LM Roman 10" pitchFamily="2" charset="77"/>
                  </a:rPr>
                  <a:t>-beating.</a:t>
                </a:r>
                <a:r>
                  <a:rPr lang="en-US" dirty="0">
                    <a:latin typeface="LM Roman 10" pitchFamily="2" charset="77"/>
                  </a:rPr>
                  <a:t> </a:t>
                </a:r>
                <a:endParaRPr lang="en-CH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C9669E-D3EA-5B82-BAD2-C71656BBC6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402" y="2563667"/>
                <a:ext cx="2554167" cy="646331"/>
              </a:xfrm>
              <a:prstGeom prst="rect">
                <a:avLst/>
              </a:prstGeom>
              <a:blipFill>
                <a:blip r:embed="rId2"/>
                <a:stretch>
                  <a:fillRect t="-5882" b="-1372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4BA30A3-BE8E-454E-5F10-C0BDBC2D858D}"/>
                  </a:ext>
                </a:extLst>
              </p:cNvPr>
              <p:cNvSpPr txBox="1"/>
              <p:nvPr/>
            </p:nvSpPr>
            <p:spPr>
              <a:xfrm>
                <a:off x="4655282" y="3936386"/>
                <a:ext cx="2822218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>
                        <a:lumMod val="95000"/>
                        <a:lumOff val="5000"/>
                      </a:schemeClr>
                    </a:solidFill>
                    <a:latin typeface="LM Roman 10" pitchFamily="2" charset="77"/>
                  </a:rPr>
                  <a:t>Adjust </a:t>
                </a:r>
                <a:r>
                  <a:rPr lang="en-US" sz="18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  <a:latin typeface="LM Roman 10" pitchFamily="2" charset="77"/>
                  </a:rPr>
                  <a:t>tunes evolution</a:t>
                </a:r>
              </a:p>
              <a:p>
                <a:pPr algn="ctr"/>
                <a:endParaRPr lang="en-US" sz="1800" dirty="0">
                  <a:solidFill>
                    <a:schemeClr val="tx2">
                      <a:lumMod val="95000"/>
                      <a:lumOff val="5000"/>
                    </a:schemeClr>
                  </a:solidFill>
                  <a:latin typeface="LM Roman 10" pitchFamily="2" charset="77"/>
                </a:endParaRPr>
              </a:p>
              <a:p>
                <a:pPr algn="ctr"/>
                <a:r>
                  <a:rPr lang="en-US" dirty="0">
                    <a:solidFill>
                      <a:schemeClr val="tx2">
                        <a:lumMod val="95000"/>
                        <a:lumOff val="5000"/>
                      </a:schemeClr>
                    </a:solidFill>
                    <a:latin typeface="LM Roman 10" pitchFamily="2" charset="77"/>
                  </a:rPr>
                  <a:t>Correct resonances (similar mechanisms that control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>
                    <a:solidFill>
                      <a:schemeClr val="tx2">
                        <a:lumMod val="95000"/>
                        <a:lumOff val="5000"/>
                      </a:schemeClr>
                    </a:solidFill>
                    <a:latin typeface="LM Roman 10" pitchFamily="2" charset="77"/>
                  </a:rPr>
                  <a:t>-beating)</a:t>
                </a:r>
              </a:p>
              <a:p>
                <a:pPr algn="ctr"/>
                <a:endParaRPr lang="en-CH" sz="1800" dirty="0">
                  <a:solidFill>
                    <a:schemeClr val="tx2">
                      <a:lumMod val="95000"/>
                      <a:lumOff val="5000"/>
                    </a:schemeClr>
                  </a:solidFill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4BA30A3-BE8E-454E-5F10-C0BDBC2D8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282" y="3936386"/>
                <a:ext cx="2822218" cy="1754326"/>
              </a:xfrm>
              <a:prstGeom prst="rect">
                <a:avLst/>
              </a:prstGeom>
              <a:blipFill>
                <a:blip r:embed="rId3"/>
                <a:stretch>
                  <a:fillRect t="-2158" r="-269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689116F0-AE0F-4DFF-34E8-7096F6DB5FFB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D115485-8CAB-16C6-0522-F9B1780F1EE3}"/>
                  </a:ext>
                </a:extLst>
              </p:cNvPr>
              <p:cNvSpPr txBox="1"/>
              <p:nvPr/>
            </p:nvSpPr>
            <p:spPr>
              <a:xfrm>
                <a:off x="11194479" y="2283644"/>
                <a:ext cx="1341799" cy="6717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</m:t>
                    </m:r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𝟗</m:t>
                    </m:r>
                  </m:oMath>
                </a14:m>
                <a:r>
                  <a:rPr lang="en-US" b="1" dirty="0">
                    <a:solidFill>
                      <a:srgbClr val="FF0000"/>
                    </a:solidFill>
                  </a:rPr>
                  <a:t> (losses)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D115485-8CAB-16C6-0522-F9B1780F1E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94479" y="2283644"/>
                <a:ext cx="1341799" cy="671787"/>
              </a:xfrm>
              <a:prstGeom prst="rect">
                <a:avLst/>
              </a:prstGeom>
              <a:blipFill>
                <a:blip r:embed="rId4"/>
                <a:stretch>
                  <a:fillRect l="-3774" b="-1320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270EACB-9018-DAF5-72FC-E281F4BFFF92}"/>
                  </a:ext>
                </a:extLst>
              </p:cNvPr>
              <p:cNvSpPr txBox="1"/>
              <p:nvPr/>
            </p:nvSpPr>
            <p:spPr>
              <a:xfrm>
                <a:off x="7929030" y="1970708"/>
                <a:ext cx="1207321" cy="394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endParaRPr lang="en-US" b="1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270EACB-9018-DAF5-72FC-E281F4BFFF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9030" y="1970708"/>
                <a:ext cx="1207321" cy="394788"/>
              </a:xfrm>
              <a:prstGeom prst="rect">
                <a:avLst/>
              </a:prstGeom>
              <a:blipFill>
                <a:blip r:embed="rId5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4">
            <a:extLst>
              <a:ext uri="{FF2B5EF4-FFF2-40B4-BE49-F238E27FC236}">
                <a16:creationId xmlns:a16="http://schemas.microsoft.com/office/drawing/2014/main" id="{D57ABA5F-1FB5-9029-0CF5-02AB9593FB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2879" y="2365496"/>
            <a:ext cx="3584752" cy="358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6DE35C8-2C96-480D-F3A6-C2A2A1ED4D62}"/>
              </a:ext>
            </a:extLst>
          </p:cNvPr>
          <p:cNvCxnSpPr>
            <a:cxnSpLocks/>
          </p:cNvCxnSpPr>
          <p:nvPr/>
        </p:nvCxnSpPr>
        <p:spPr>
          <a:xfrm>
            <a:off x="8270138" y="2765954"/>
            <a:ext cx="2924341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9BAEE25-7DE0-6E07-2144-876ABAC8088D}"/>
              </a:ext>
            </a:extLst>
          </p:cNvPr>
          <p:cNvCxnSpPr>
            <a:cxnSpLocks/>
          </p:cNvCxnSpPr>
          <p:nvPr/>
        </p:nvCxnSpPr>
        <p:spPr>
          <a:xfrm>
            <a:off x="8270138" y="5290201"/>
            <a:ext cx="2924341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C402700-3EA1-C785-8C9D-65BE87822957}"/>
              </a:ext>
            </a:extLst>
          </p:cNvPr>
          <p:cNvCxnSpPr>
            <a:cxnSpLocks/>
          </p:cNvCxnSpPr>
          <p:nvPr/>
        </p:nvCxnSpPr>
        <p:spPr>
          <a:xfrm>
            <a:off x="8460011" y="2445776"/>
            <a:ext cx="0" cy="3026664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C0B4E69-E0A4-35EB-7F17-D21675F7E84B}"/>
                  </a:ext>
                </a:extLst>
              </p:cNvPr>
              <p:cNvSpPr txBox="1"/>
              <p:nvPr/>
            </p:nvSpPr>
            <p:spPr>
              <a:xfrm>
                <a:off x="10741572" y="5479677"/>
                <a:ext cx="146680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𝟏𝟔</m:t>
                      </m:r>
                    </m:oMath>
                  </m:oMathPara>
                </a14:m>
                <a:br>
                  <a:rPr lang="en-US" b="1" dirty="0">
                    <a:solidFill>
                      <a:srgbClr val="00B050"/>
                    </a:solidFill>
                  </a:rPr>
                </a:br>
                <a:r>
                  <a:rPr lang="en-US" b="1" dirty="0">
                    <a:solidFill>
                      <a:srgbClr val="00B050"/>
                    </a:solidFill>
                  </a:rPr>
                  <a:t>(emittance growth)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C0B4E69-E0A4-35EB-7F17-D21675F7E8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41572" y="5479677"/>
                <a:ext cx="1466809" cy="923330"/>
              </a:xfrm>
              <a:prstGeom prst="rect">
                <a:avLst/>
              </a:prstGeom>
              <a:blipFill>
                <a:blip r:embed="rId7"/>
                <a:stretch>
                  <a:fillRect l="-3419" b="-945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1FC31876-8166-40A5-9A65-424C0D554BC3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5280111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2" grpId="0"/>
      <p:bldP spid="14" grpId="0"/>
      <p:bldP spid="16" grpId="0"/>
      <p:bldP spid="2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33AD87-1D6A-2766-CF61-5E1436BBBE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Optimizations along PSB cycle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C823A-3594-7B6F-4687-FB11064F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19</a:t>
            </a:r>
            <a:endParaRPr lang="el-GR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0F33A74C-AEAA-8915-E788-D5DD3FD176B7}"/>
              </a:ext>
            </a:extLst>
          </p:cNvPr>
          <p:cNvSpPr/>
          <p:nvPr/>
        </p:nvSpPr>
        <p:spPr>
          <a:xfrm>
            <a:off x="685688" y="1159233"/>
            <a:ext cx="3027597" cy="1404434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Correct injection perturbations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38474648-7DA7-7F9F-3D59-998104C6B141}"/>
              </a:ext>
            </a:extLst>
          </p:cNvPr>
          <p:cNvSpPr/>
          <p:nvPr/>
        </p:nvSpPr>
        <p:spPr>
          <a:xfrm>
            <a:off x="4552593" y="2531951"/>
            <a:ext cx="3027597" cy="140443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rgbClr val="002060"/>
                </a:solidFill>
                <a:latin typeface="LM Roman 10" pitchFamily="2" charset="77"/>
              </a:rPr>
              <a:t>Minimize beam degradation due to space charge </a:t>
            </a:r>
            <a:endParaRPr lang="en-CH" sz="2000" dirty="0">
              <a:solidFill>
                <a:srgbClr val="000000"/>
              </a:solidFill>
              <a:latin typeface="LM Roman 10" pitchFamily="2" charset="77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039B1DED-A14E-DA60-359D-50A9D1B1D11E}"/>
              </a:ext>
            </a:extLst>
          </p:cNvPr>
          <p:cNvSpPr/>
          <p:nvPr/>
        </p:nvSpPr>
        <p:spPr>
          <a:xfrm>
            <a:off x="8309595" y="3936386"/>
            <a:ext cx="3027597" cy="140443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rgbClr val="000000"/>
                </a:solidFill>
                <a:latin typeface="LM Roman 10" pitchFamily="2" charset="77"/>
              </a:rPr>
              <a:t>Apply optimal settings to machine</a:t>
            </a:r>
          </a:p>
        </p:txBody>
      </p:sp>
      <p:sp>
        <p:nvSpPr>
          <p:cNvPr id="9" name="Bent Arrow 8">
            <a:extLst>
              <a:ext uri="{FF2B5EF4-FFF2-40B4-BE49-F238E27FC236}">
                <a16:creationId xmlns:a16="http://schemas.microsoft.com/office/drawing/2014/main" id="{1CE29579-8467-45F4-5B6E-54C8D2E15314}"/>
              </a:ext>
            </a:extLst>
          </p:cNvPr>
          <p:cNvSpPr/>
          <p:nvPr/>
        </p:nvSpPr>
        <p:spPr>
          <a:xfrm rot="16200000" flipH="1" flipV="1">
            <a:off x="4196129" y="1138482"/>
            <a:ext cx="1023813" cy="1430215"/>
          </a:xfrm>
          <a:prstGeom prst="bentArrow">
            <a:avLst>
              <a:gd name="adj1" fmla="val 26716"/>
              <a:gd name="adj2" fmla="val 30030"/>
              <a:gd name="adj3" fmla="val 31925"/>
              <a:gd name="adj4" fmla="val 36215"/>
            </a:avLst>
          </a:prstGeom>
          <a:gradFill flip="none" rotWithShape="1">
            <a:gsLst>
              <a:gs pos="25000">
                <a:schemeClr val="accent6"/>
              </a:gs>
              <a:gs pos="66000">
                <a:schemeClr val="accent5">
                  <a:lumMod val="89000"/>
                </a:schemeClr>
              </a:gs>
              <a:gs pos="86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0" name="Bent Arrow 9">
            <a:extLst>
              <a:ext uri="{FF2B5EF4-FFF2-40B4-BE49-F238E27FC236}">
                <a16:creationId xmlns:a16="http://schemas.microsoft.com/office/drawing/2014/main" id="{6C8FC19C-37A1-6F7B-FABF-1C944BBC295D}"/>
              </a:ext>
            </a:extLst>
          </p:cNvPr>
          <p:cNvSpPr/>
          <p:nvPr/>
        </p:nvSpPr>
        <p:spPr>
          <a:xfrm rot="16200000" flipH="1" flipV="1">
            <a:off x="8062547" y="2612095"/>
            <a:ext cx="1023813" cy="1430215"/>
          </a:xfrm>
          <a:prstGeom prst="bentArrow">
            <a:avLst>
              <a:gd name="adj1" fmla="val 26716"/>
              <a:gd name="adj2" fmla="val 30030"/>
              <a:gd name="adj3" fmla="val 31925"/>
              <a:gd name="adj4" fmla="val 36215"/>
            </a:avLst>
          </a:prstGeom>
          <a:gradFill flip="none" rotWithShape="1">
            <a:gsLst>
              <a:gs pos="25000">
                <a:schemeClr val="accent6"/>
              </a:gs>
              <a:gs pos="66000">
                <a:schemeClr val="accent5">
                  <a:lumMod val="89000"/>
                </a:schemeClr>
              </a:gs>
              <a:gs pos="86000">
                <a:schemeClr val="accent5">
                  <a:lumMod val="75000"/>
                </a:schemeClr>
              </a:gs>
              <a:gs pos="97000">
                <a:schemeClr val="accent5">
                  <a:lumMod val="7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C9669E-D3EA-5B82-BAD2-C71656BBC6B6}"/>
                  </a:ext>
                </a:extLst>
              </p:cNvPr>
              <p:cNvSpPr txBox="1"/>
              <p:nvPr/>
            </p:nvSpPr>
            <p:spPr>
              <a:xfrm>
                <a:off x="922402" y="2563667"/>
                <a:ext cx="255416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LM Roman 10" pitchFamily="2" charset="77"/>
                  </a:rPr>
                  <a:t>Dynamically correct induced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CH" sz="1800" dirty="0">
                    <a:solidFill>
                      <a:srgbClr val="000000"/>
                    </a:solidFill>
                    <a:latin typeface="LM Roman 10" pitchFamily="2" charset="77"/>
                  </a:rPr>
                  <a:t>-beating.</a:t>
                </a:r>
                <a:r>
                  <a:rPr lang="en-US" dirty="0">
                    <a:latin typeface="LM Roman 10" pitchFamily="2" charset="77"/>
                  </a:rPr>
                  <a:t> </a:t>
                </a:r>
                <a:endParaRPr lang="en-CH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DC9669E-D3EA-5B82-BAD2-C71656BBC6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2402" y="2563667"/>
                <a:ext cx="2554167" cy="646331"/>
              </a:xfrm>
              <a:prstGeom prst="rect">
                <a:avLst/>
              </a:prstGeom>
              <a:blipFill>
                <a:blip r:embed="rId2"/>
                <a:stretch>
                  <a:fillRect t="-5882" b="-1372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4BA30A3-BE8E-454E-5F10-C0BDBC2D858D}"/>
                  </a:ext>
                </a:extLst>
              </p:cNvPr>
              <p:cNvSpPr txBox="1"/>
              <p:nvPr/>
            </p:nvSpPr>
            <p:spPr>
              <a:xfrm>
                <a:off x="4655282" y="3936386"/>
                <a:ext cx="2822218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2">
                        <a:lumMod val="95000"/>
                        <a:lumOff val="5000"/>
                      </a:schemeClr>
                    </a:solidFill>
                    <a:latin typeface="LM Roman 10" pitchFamily="2" charset="77"/>
                  </a:rPr>
                  <a:t>Adjust </a:t>
                </a:r>
                <a:r>
                  <a:rPr lang="en-US" sz="1800" dirty="0">
                    <a:solidFill>
                      <a:schemeClr val="tx2">
                        <a:lumMod val="95000"/>
                        <a:lumOff val="5000"/>
                      </a:schemeClr>
                    </a:solidFill>
                    <a:latin typeface="LM Roman 10" pitchFamily="2" charset="77"/>
                  </a:rPr>
                  <a:t>tunes evolution</a:t>
                </a:r>
              </a:p>
              <a:p>
                <a:pPr algn="ctr"/>
                <a:endParaRPr lang="en-US" sz="1800" dirty="0">
                  <a:solidFill>
                    <a:schemeClr val="tx2">
                      <a:lumMod val="95000"/>
                      <a:lumOff val="5000"/>
                    </a:schemeClr>
                  </a:solidFill>
                  <a:latin typeface="LM Roman 10" pitchFamily="2" charset="77"/>
                </a:endParaRPr>
              </a:p>
              <a:p>
                <a:pPr algn="ctr"/>
                <a:r>
                  <a:rPr lang="en-US" dirty="0">
                    <a:solidFill>
                      <a:schemeClr val="tx2">
                        <a:lumMod val="95000"/>
                        <a:lumOff val="5000"/>
                      </a:schemeClr>
                    </a:solidFill>
                    <a:latin typeface="LM Roman 10" pitchFamily="2" charset="77"/>
                  </a:rPr>
                  <a:t>Correct resonances (similar mechanisms that control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>
                    <a:solidFill>
                      <a:schemeClr val="tx2">
                        <a:lumMod val="95000"/>
                        <a:lumOff val="5000"/>
                      </a:schemeClr>
                    </a:solidFill>
                    <a:latin typeface="LM Roman 10" pitchFamily="2" charset="77"/>
                  </a:rPr>
                  <a:t>-beating)</a:t>
                </a:r>
              </a:p>
              <a:p>
                <a:pPr algn="ctr"/>
                <a:endParaRPr lang="en-CH" sz="1800" dirty="0">
                  <a:solidFill>
                    <a:schemeClr val="tx2">
                      <a:lumMod val="95000"/>
                      <a:lumOff val="5000"/>
                    </a:schemeClr>
                  </a:solidFill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54BA30A3-BE8E-454E-5F10-C0BDBC2D85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55282" y="3936386"/>
                <a:ext cx="2822218" cy="1754326"/>
              </a:xfrm>
              <a:prstGeom prst="rect">
                <a:avLst/>
              </a:prstGeom>
              <a:blipFill>
                <a:blip r:embed="rId3"/>
                <a:stretch>
                  <a:fillRect t="-2158" r="-269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3314AF42-6B0F-90BE-DC1E-C1D696588D02}"/>
              </a:ext>
            </a:extLst>
          </p:cNvPr>
          <p:cNvSpPr txBox="1"/>
          <p:nvPr/>
        </p:nvSpPr>
        <p:spPr>
          <a:xfrm>
            <a:off x="8412284" y="5340821"/>
            <a:ext cx="28222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800" dirty="0">
                <a:solidFill>
                  <a:schemeClr val="tx2">
                    <a:lumMod val="95000"/>
                    <a:lumOff val="5000"/>
                  </a:schemeClr>
                </a:solidFill>
                <a:latin typeface="LM Roman 10" pitchFamily="2" charset="77"/>
              </a:rPr>
              <a:t>Impact on brightness performance.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9116F0-AE0F-4DFF-34E8-7096F6DB5FFB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B70398F-C2C4-5C42-C661-C0EC7CE1F0E9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107624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1908F-B009-CFB4-887C-33E07F70C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701749"/>
          </a:xfrm>
        </p:spPr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62A4A-4F58-F1DB-5069-EEAC3E9B3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971" y="1188719"/>
            <a:ext cx="10352058" cy="5161121"/>
          </a:xfrm>
          <a:noFill/>
        </p:spPr>
        <p:txBody>
          <a:bodyPr numCol="1">
            <a:normAutofit/>
          </a:bodyPr>
          <a:lstStyle/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r>
              <a:rPr lang="en-CH" b="1" dirty="0"/>
              <a:t>Introduction</a:t>
            </a:r>
          </a:p>
          <a:p>
            <a:pPr marL="0" indent="0">
              <a:buNone/>
            </a:pPr>
            <a:endParaRPr lang="en-CH" b="1" dirty="0"/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I: injecting beam from Linac4</a:t>
            </a: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II: maintaining beam properties in PSB</a:t>
            </a: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III: pushing the limits of PSB</a:t>
            </a:r>
          </a:p>
          <a:p>
            <a:pPr marL="0" indent="0">
              <a:buNone/>
            </a:pPr>
            <a:endParaRPr lang="en-CH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31072960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95E5C-0D34-D49E-A8C4-AA55F802FE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Experimental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3092E8-39F2-AFD2-D268-006A10F35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20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346E5D-2864-FE21-6AF0-0A5A7DD71836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A59B18D-13F5-547F-0E4D-CEDF259BD86C}"/>
              </a:ext>
            </a:extLst>
          </p:cNvPr>
          <p:cNvSpPr/>
          <p:nvPr/>
        </p:nvSpPr>
        <p:spPr>
          <a:xfrm>
            <a:off x="2903705" y="5392923"/>
            <a:ext cx="6380359" cy="54863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2060"/>
                </a:solidFill>
                <a:latin typeface="LM Roman 10" pitchFamily="2" charset="77"/>
              </a:rPr>
              <a:t>Brightness increase </a:t>
            </a:r>
            <a:r>
              <a:rPr lang="en-US" sz="2400" b="1" dirty="0">
                <a:solidFill>
                  <a:srgbClr val="002060"/>
                </a:solidFill>
                <a:latin typeface="LM Roman 10" pitchFamily="2" charset="77"/>
              </a:rPr>
              <a:t>beyond LIU targets</a:t>
            </a:r>
            <a:r>
              <a:rPr lang="en-US" sz="2400" dirty="0">
                <a:solidFill>
                  <a:srgbClr val="002060"/>
                </a:solidFill>
                <a:latin typeface="LM Roman 10" pitchFamily="2" charset="77"/>
              </a:rPr>
              <a:t>!</a:t>
            </a:r>
            <a:endParaRPr lang="en-CH" sz="2400" dirty="0">
              <a:solidFill>
                <a:schemeClr val="tx2"/>
              </a:solidFill>
              <a:latin typeface="LM Roman 10" pitchFamily="2" charset="77"/>
            </a:endParaRP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E65CBA04-62CE-BC15-1BFF-A2CFBCF87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454" y="1075745"/>
            <a:ext cx="5720862" cy="3790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0C4483D-CB60-0E89-15F2-BD72C3E94634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83550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1908F-B009-CFB4-887C-33E07F70C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701749"/>
          </a:xfrm>
        </p:spPr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62A4A-4F58-F1DB-5069-EEAC3E9B3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971" y="1188719"/>
            <a:ext cx="10352058" cy="5161121"/>
          </a:xfrm>
          <a:noFill/>
        </p:spPr>
        <p:txBody>
          <a:bodyPr numCol="1">
            <a:normAutofit/>
          </a:bodyPr>
          <a:lstStyle/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</a:p>
          <a:p>
            <a:pPr marL="0" indent="0">
              <a:buNone/>
            </a:pPr>
            <a:endParaRPr lang="en-CH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I: injecting beam from Linac4</a:t>
            </a: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II: maintaining beam properties in PSB</a:t>
            </a:r>
          </a:p>
          <a:p>
            <a:pPr marL="0" indent="0">
              <a:buNone/>
            </a:pPr>
            <a:r>
              <a:rPr lang="en-CH" b="1" dirty="0"/>
              <a:t>Part III: pushing the limits of PSB</a:t>
            </a:r>
          </a:p>
          <a:p>
            <a:pPr marL="0" indent="0">
              <a:buNone/>
            </a:pPr>
            <a:endParaRPr lang="en-CH" b="1" dirty="0"/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658650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1E86E-C1FB-AF71-84F9-2FE75B464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Pushing the limit of PSB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53DD3-C91F-19E2-D24D-92620EE15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21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3C9FA5-F8B6-F761-0CA3-3F57BBD33C76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D92B10-C820-BBF7-02AE-2BEBE14B4445}"/>
              </a:ext>
            </a:extLst>
          </p:cNvPr>
          <p:cNvSpPr txBox="1"/>
          <p:nvPr/>
        </p:nvSpPr>
        <p:spPr>
          <a:xfrm>
            <a:off x="594229" y="1049862"/>
            <a:ext cx="10999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b="1" u="sng" dirty="0">
                <a:solidFill>
                  <a:schemeClr val="tx1"/>
                </a:solidFill>
                <a:latin typeface="LM Roman 10" pitchFamily="2" charset="77"/>
              </a:rPr>
              <a:t>So far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: PSB optimized for operation with </a:t>
            </a:r>
            <a:r>
              <a:rPr lang="en-US" sz="2400" b="1" dirty="0">
                <a:solidFill>
                  <a:srgbClr val="002060"/>
                </a:solidFill>
                <a:latin typeface="LM Roman 10" pitchFamily="2" charset="77"/>
              </a:rPr>
              <a:t>maximum brightness 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performance. </a:t>
            </a:r>
            <a:endParaRPr lang="en-CH" dirty="0">
              <a:latin typeface="LM Roman 10" pitchFamily="2" charset="77"/>
            </a:endParaRPr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A92630E7-059E-1223-486F-170B79F4208B}"/>
              </a:ext>
            </a:extLst>
          </p:cNvPr>
          <p:cNvSpPr/>
          <p:nvPr/>
        </p:nvSpPr>
        <p:spPr>
          <a:xfrm>
            <a:off x="1600650" y="5275126"/>
            <a:ext cx="8894285" cy="916311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Third fundamental task: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study space charge 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effects near the half-integer resonance.</a:t>
            </a:r>
            <a:endParaRPr lang="en-CH" sz="2400" dirty="0">
              <a:latin typeface="LM Roman 10" pitchFamily="2" charset="77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66B491-F4FB-A54E-77F4-735E652293D4}"/>
              </a:ext>
            </a:extLst>
          </p:cNvPr>
          <p:cNvSpPr txBox="1"/>
          <p:nvPr/>
        </p:nvSpPr>
        <p:spPr>
          <a:xfrm>
            <a:off x="594229" y="1717996"/>
            <a:ext cx="1099931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b="1" u="sng" dirty="0">
                <a:solidFill>
                  <a:schemeClr val="tx1"/>
                </a:solidFill>
                <a:latin typeface="LM Roman 10" pitchFamily="2" charset="77"/>
              </a:rPr>
              <a:t>Now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: explore limits of PSB by injecting above half-integer resonance.</a:t>
            </a:r>
            <a:endParaRPr lang="en-US" sz="2400" dirty="0">
              <a:latin typeface="LM Roman 10" pitchFamily="2" charset="77"/>
            </a:endParaRP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en-CH" dirty="0">
              <a:latin typeface="LM Roman 10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A07FB7-D86D-553B-BAC8-C5D42059FE95}"/>
              </a:ext>
            </a:extLst>
          </p:cNvPr>
          <p:cNvSpPr txBox="1"/>
          <p:nvPr/>
        </p:nvSpPr>
        <p:spPr>
          <a:xfrm>
            <a:off x="1915220" y="2960264"/>
            <a:ext cx="493359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LM Roman 10" pitchFamily="2" charset="77"/>
              </a:rPr>
              <a:t>Needs </a:t>
            </a:r>
            <a:r>
              <a:rPr lang="en-US" sz="2400" b="1" dirty="0">
                <a:solidFill>
                  <a:srgbClr val="FF0000"/>
                </a:solidFill>
                <a:latin typeface="LM Roman 10" pitchFamily="2" charset="77"/>
              </a:rPr>
              <a:t>understanding </a:t>
            </a:r>
            <a:r>
              <a:rPr lang="en-US" sz="2400" dirty="0">
                <a:latin typeface="LM Roman 10" pitchFamily="2" charset="77"/>
              </a:rPr>
              <a:t>of half-integer resonance effects in combination with space charge.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65FCF04-BE96-4D1A-3CD9-5A87EBAEA0A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915B87E4-E257-A978-CD25-7740B8A93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8875" y="2282159"/>
            <a:ext cx="2867905" cy="2867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5BACD4C-BAF8-9D0B-2A09-CF375703F7CF}"/>
              </a:ext>
            </a:extLst>
          </p:cNvPr>
          <p:cNvCxnSpPr>
            <a:cxnSpLocks/>
          </p:cNvCxnSpPr>
          <p:nvPr/>
        </p:nvCxnSpPr>
        <p:spPr>
          <a:xfrm>
            <a:off x="7864461" y="2635326"/>
            <a:ext cx="2341513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4EC97F4-D5FB-36F2-9BF6-5456445B3090}"/>
              </a:ext>
            </a:extLst>
          </p:cNvPr>
          <p:cNvCxnSpPr>
            <a:cxnSpLocks/>
          </p:cNvCxnSpPr>
          <p:nvPr/>
        </p:nvCxnSpPr>
        <p:spPr>
          <a:xfrm>
            <a:off x="7864461" y="4644742"/>
            <a:ext cx="2341513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E45E309E-50D6-749C-F6D6-7D38CAF6BB0B}"/>
              </a:ext>
            </a:extLst>
          </p:cNvPr>
          <p:cNvCxnSpPr>
            <a:cxnSpLocks/>
          </p:cNvCxnSpPr>
          <p:nvPr/>
        </p:nvCxnSpPr>
        <p:spPr>
          <a:xfrm>
            <a:off x="8008231" y="2338199"/>
            <a:ext cx="0" cy="2472006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Circular Arrow 20">
            <a:extLst>
              <a:ext uri="{FF2B5EF4-FFF2-40B4-BE49-F238E27FC236}">
                <a16:creationId xmlns:a16="http://schemas.microsoft.com/office/drawing/2014/main" id="{AF74A30E-62E3-B0C4-F6E4-8B1FB17B89E7}"/>
              </a:ext>
            </a:extLst>
          </p:cNvPr>
          <p:cNvSpPr/>
          <p:nvPr/>
        </p:nvSpPr>
        <p:spPr>
          <a:xfrm rot="16200000" flipV="1">
            <a:off x="9410261" y="2287175"/>
            <a:ext cx="550989" cy="653034"/>
          </a:xfrm>
          <a:prstGeom prst="circularArrow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51D5306-FAE2-4D1F-05A9-15702107C99F}"/>
                  </a:ext>
                </a:extLst>
              </p:cNvPr>
              <p:cNvSpPr txBox="1"/>
              <p:nvPr/>
            </p:nvSpPr>
            <p:spPr>
              <a:xfrm>
                <a:off x="10134430" y="2428666"/>
                <a:ext cx="1341799" cy="394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en-US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51D5306-FAE2-4D1F-05A9-15702107C9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34430" y="2428666"/>
                <a:ext cx="1341799" cy="394788"/>
              </a:xfrm>
              <a:prstGeom prst="rect">
                <a:avLst/>
              </a:prstGeom>
              <a:blipFill>
                <a:blip r:embed="rId3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392677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 animBg="1"/>
      <p:bldP spid="9" grpId="0"/>
      <p:bldP spid="10" grpId="0"/>
      <p:bldP spid="21" grpId="0" animBg="1"/>
      <p:bldP spid="22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1E86E-C1FB-AF71-84F9-2FE75B464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Half-integer resonance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53DD3-C91F-19E2-D24D-92620EE15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22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3C9FA5-F8B6-F761-0CA3-3F57BBD33C76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2B49F2F-04EC-FE07-9B09-F60EC60AD296}"/>
                  </a:ext>
                </a:extLst>
              </p:cNvPr>
              <p:cNvSpPr txBox="1"/>
              <p:nvPr/>
            </p:nvSpPr>
            <p:spPr>
              <a:xfrm>
                <a:off x="10850200" y="1936447"/>
                <a:ext cx="1341799" cy="394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𝟗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2B49F2F-04EC-FE07-9B09-F60EC60AD2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0200" y="1936447"/>
                <a:ext cx="1341799" cy="394788"/>
              </a:xfrm>
              <a:prstGeom prst="rect">
                <a:avLst/>
              </a:prstGeom>
              <a:blipFill>
                <a:blip r:embed="rId2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4">
            <a:extLst>
              <a:ext uri="{FF2B5EF4-FFF2-40B4-BE49-F238E27FC236}">
                <a16:creationId xmlns:a16="http://schemas.microsoft.com/office/drawing/2014/main" id="{EBB45B61-5490-4FFF-237E-5F230EFC5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146" y="1732817"/>
            <a:ext cx="3680751" cy="3680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34A62C4-C5FE-606C-066D-626148405842}"/>
              </a:ext>
            </a:extLst>
          </p:cNvPr>
          <p:cNvCxnSpPr>
            <a:cxnSpLocks/>
          </p:cNvCxnSpPr>
          <p:nvPr/>
        </p:nvCxnSpPr>
        <p:spPr>
          <a:xfrm>
            <a:off x="7835426" y="2151426"/>
            <a:ext cx="3014774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286C15E-8127-C5D2-34ED-236C40A53FBA}"/>
              </a:ext>
            </a:extLst>
          </p:cNvPr>
          <p:cNvSpPr txBox="1"/>
          <p:nvPr/>
        </p:nvSpPr>
        <p:spPr>
          <a:xfrm>
            <a:off x="382459" y="955446"/>
            <a:ext cx="6871688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Why</a:t>
            </a:r>
            <a:r>
              <a:rPr lang="en-CH" sz="2400" dirty="0">
                <a:latin typeface="LM Roman 10" pitchFamily="2" charset="77"/>
              </a:rPr>
              <a:t> half-integer resonance:</a:t>
            </a:r>
          </a:p>
          <a:p>
            <a:pPr marL="800100" lvl="1" indent="-342900">
              <a:buFont typeface="+mj-lt"/>
              <a:buAutoNum type="arabicPeriod"/>
            </a:pPr>
            <a:endParaRPr lang="en-CH" dirty="0">
              <a:latin typeface="LM Roman 10" pitchFamily="2" charset="77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CH" sz="2000" dirty="0">
                <a:latin typeface="LM Roman 10" pitchFamily="2" charset="77"/>
              </a:rPr>
              <a:t>Present in all circular accelerators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sz="2000" dirty="0">
                <a:latin typeface="LM Roman 10" pitchFamily="2" charset="77"/>
              </a:rPr>
              <a:t>Strong and difficult to control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sz="2000" dirty="0">
                <a:latin typeface="LM Roman 10" pitchFamily="2" charset="77"/>
              </a:rPr>
              <a:t>Bottleneck for most strong space charge machines (including PSB)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0BF40F-F3C7-28B0-D6C4-FECAA85079A9}"/>
              </a:ext>
            </a:extLst>
          </p:cNvPr>
          <p:cNvSpPr txBox="1"/>
          <p:nvPr/>
        </p:nvSpPr>
        <p:spPr>
          <a:xfrm>
            <a:off x="382457" y="3276589"/>
            <a:ext cx="687168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What</a:t>
            </a:r>
            <a:r>
              <a:rPr lang="en-CH" sz="2400" dirty="0">
                <a:latin typeface="LM Roman 10" pitchFamily="2" charset="77"/>
              </a:rPr>
              <a:t> was achieved in PSB:</a:t>
            </a:r>
          </a:p>
          <a:p>
            <a:pPr algn="ctr"/>
            <a:endParaRPr lang="en-CH" sz="2400" dirty="0">
              <a:latin typeface="LM Roman 10" pitchFamily="2" charset="77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CH" sz="2000" dirty="0">
                <a:latin typeface="LM Roman 10" pitchFamily="2" charset="77"/>
              </a:rPr>
              <a:t>Excellent </a:t>
            </a:r>
            <a:r>
              <a:rPr lang="en-CH" sz="2000" b="1" dirty="0">
                <a:solidFill>
                  <a:srgbClr val="00B050"/>
                </a:solidFill>
                <a:latin typeface="LM Roman 10" pitchFamily="2" charset="77"/>
              </a:rPr>
              <a:t>compensation</a:t>
            </a:r>
          </a:p>
          <a:p>
            <a:pPr lvl="2"/>
            <a:r>
              <a:rPr lang="en-CH" sz="2000" dirty="0">
                <a:latin typeface="LM Roman 10" pitchFamily="2" charset="77"/>
              </a:rPr>
              <a:t>	</a:t>
            </a:r>
            <a:r>
              <a:rPr lang="en-CH" dirty="0">
                <a:latin typeface="LM Roman 10" pitchFamily="2" charset="77"/>
              </a:rPr>
              <a:t>using improved techniques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sz="2000" dirty="0">
                <a:latin typeface="LM Roman 10" pitchFamily="2" charset="77"/>
              </a:rPr>
              <a:t>Controlled </a:t>
            </a:r>
            <a:r>
              <a:rPr lang="en-CH" sz="2000" b="1" dirty="0">
                <a:solidFill>
                  <a:srgbClr val="00B050"/>
                </a:solidFill>
                <a:latin typeface="LM Roman 10" pitchFamily="2" charset="77"/>
              </a:rPr>
              <a:t>excitation</a:t>
            </a:r>
          </a:p>
          <a:p>
            <a:pPr lvl="2"/>
            <a:r>
              <a:rPr lang="en-CH" sz="2000" dirty="0">
                <a:latin typeface="LM Roman 10" pitchFamily="2" charset="77"/>
              </a:rPr>
              <a:t>	by </a:t>
            </a:r>
            <a:r>
              <a:rPr lang="en-CH" dirty="0">
                <a:latin typeface="LM Roman 10" pitchFamily="2" charset="77"/>
              </a:rPr>
              <a:t>deliberately degrading compensation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CH" sz="2000" dirty="0">
                <a:latin typeface="LM Roman 10" pitchFamily="2" charset="77"/>
              </a:rPr>
              <a:t>Experimental </a:t>
            </a:r>
            <a:r>
              <a:rPr lang="en-CH" sz="2000" b="1" dirty="0">
                <a:solidFill>
                  <a:srgbClr val="00B050"/>
                </a:solidFill>
                <a:latin typeface="LM Roman 10" pitchFamily="2" charset="77"/>
              </a:rPr>
              <a:t>measurement</a:t>
            </a:r>
          </a:p>
          <a:p>
            <a:pPr lvl="2"/>
            <a:r>
              <a:rPr lang="en-US" dirty="0">
                <a:latin typeface="LM Roman 10" pitchFamily="2" charset="77"/>
              </a:rPr>
              <a:t>	by characterizing </a:t>
            </a:r>
            <a:r>
              <a:rPr lang="en-CH" dirty="0">
                <a:latin typeface="LM Roman 10" pitchFamily="2" charset="77"/>
              </a:rPr>
              <a:t>unstable region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3623CD-4B14-F112-A724-4D6F2F27A5B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960739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1E86E-C1FB-AF71-84F9-2FE75B464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Non-linear phase space topologies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53DD3-C91F-19E2-D24D-92620EE15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23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3C9FA5-F8B6-F761-0CA3-3F57BBD33C76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5CE7C0-63C9-B89C-7D41-AF8052B4BA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5928" y="2663387"/>
            <a:ext cx="3829538" cy="304799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9D3DDC-274B-0EFA-2B2B-062ECDF0A9F0}"/>
              </a:ext>
            </a:extLst>
          </p:cNvPr>
          <p:cNvSpPr txBox="1"/>
          <p:nvPr/>
        </p:nvSpPr>
        <p:spPr>
          <a:xfrm>
            <a:off x="594228" y="979523"/>
            <a:ext cx="1099931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Non-linearities (like </a:t>
            </a:r>
            <a:r>
              <a:rPr lang="en-US" sz="2400" b="1" dirty="0">
                <a:solidFill>
                  <a:srgbClr val="FF0000"/>
                </a:solidFill>
                <a:latin typeface="LM Roman 10" pitchFamily="2" charset="77"/>
              </a:rPr>
              <a:t>space charge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) create more complicated phase space structures near resonances. </a:t>
            </a:r>
            <a:endParaRPr lang="en-CH" dirty="0">
              <a:latin typeface="LM Roman 10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E9E8257-D09C-E3A1-8755-3B492979AB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534" y="2663387"/>
            <a:ext cx="3829538" cy="30479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8332BF0-E513-DE43-1489-0689F5BE3790}"/>
              </a:ext>
            </a:extLst>
          </p:cNvPr>
          <p:cNvSpPr txBox="1"/>
          <p:nvPr/>
        </p:nvSpPr>
        <p:spPr>
          <a:xfrm>
            <a:off x="1960331" y="2327550"/>
            <a:ext cx="264683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0131FF"/>
                </a:solidFill>
                <a:latin typeface="LM Roman 10" pitchFamily="2" charset="77"/>
              </a:rPr>
              <a:t>Linear phase space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CAE7C3-6FCD-9E9E-1CB8-B3D1316FD5C1}"/>
              </a:ext>
            </a:extLst>
          </p:cNvPr>
          <p:cNvSpPr txBox="1"/>
          <p:nvPr/>
        </p:nvSpPr>
        <p:spPr>
          <a:xfrm>
            <a:off x="7584833" y="2327550"/>
            <a:ext cx="29739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b="1" dirty="0">
                <a:solidFill>
                  <a:srgbClr val="0131FF"/>
                </a:solidFill>
                <a:latin typeface="LM Roman 10" pitchFamily="2" charset="77"/>
              </a:rPr>
              <a:t>Non-linear phase space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EB18D-C4F5-6539-214F-1CC2F04B617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373807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1E86E-C1FB-AF71-84F9-2FE75B464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4000" dirty="0"/>
              <a:t>Experimental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53DD3-C91F-19E2-D24D-92620EE15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24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3C9FA5-F8B6-F761-0CA3-3F57BBD33C76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D6E490AB-1D24-5FCF-1F4E-E0086B95B92A}"/>
              </a:ext>
            </a:extLst>
          </p:cNvPr>
          <p:cNvSpPr/>
          <p:nvPr/>
        </p:nvSpPr>
        <p:spPr>
          <a:xfrm>
            <a:off x="846238" y="5369877"/>
            <a:ext cx="10495300" cy="62425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LM Roman 10" pitchFamily="2" charset="77"/>
              </a:rPr>
              <a:t>Measurement of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trapping</a:t>
            </a:r>
            <a:r>
              <a:rPr lang="en-US" sz="2400" dirty="0">
                <a:solidFill>
                  <a:srgbClr val="000000"/>
                </a:solidFill>
                <a:latin typeface="LM Roman 10" pitchFamily="2" charset="77"/>
              </a:rPr>
              <a:t> in half-integer resonance due to space charge!</a:t>
            </a:r>
            <a:endParaRPr lang="en-CH" sz="2400" dirty="0">
              <a:solidFill>
                <a:srgbClr val="000000"/>
              </a:solidFill>
              <a:latin typeface="LM Roman 10" pitchFamily="2" charset="77"/>
            </a:endParaRP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AD485D97-427E-1FD0-31E3-401957CD64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0784" y="1693573"/>
            <a:ext cx="3072686" cy="3072686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BA11241-F4A9-1B87-0E40-616EE095AA9B}"/>
              </a:ext>
            </a:extLst>
          </p:cNvPr>
          <p:cNvSpPr txBox="1"/>
          <p:nvPr/>
        </p:nvSpPr>
        <p:spPr>
          <a:xfrm>
            <a:off x="596341" y="890273"/>
            <a:ext cx="10999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Adiabatic transition from linear to non-linear phase space.</a:t>
            </a:r>
            <a:endParaRPr lang="en-CH" dirty="0">
              <a:latin typeface="LM Roman 10" pitchFamily="2" charset="7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964680-E9CD-1740-CAC3-B6451CB844ED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6682DB7-DF3F-E08D-B9C7-AC04D0B3F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335" y="1824719"/>
            <a:ext cx="6681360" cy="295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BF38165-CDD7-956C-A785-0E21690D410A}"/>
              </a:ext>
            </a:extLst>
          </p:cNvPr>
          <p:cNvSpPr/>
          <p:nvPr/>
        </p:nvSpPr>
        <p:spPr>
          <a:xfrm>
            <a:off x="5879497" y="1927903"/>
            <a:ext cx="195943" cy="2154814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Curved Connector 8">
            <a:extLst>
              <a:ext uri="{FF2B5EF4-FFF2-40B4-BE49-F238E27FC236}">
                <a16:creationId xmlns:a16="http://schemas.microsoft.com/office/drawing/2014/main" id="{046E4A84-3607-878D-A96A-60AC9B985D33}"/>
              </a:ext>
            </a:extLst>
          </p:cNvPr>
          <p:cNvCxnSpPr>
            <a:cxnSpLocks/>
            <a:stCxn id="6" idx="4"/>
          </p:cNvCxnSpPr>
          <p:nvPr/>
        </p:nvCxnSpPr>
        <p:spPr>
          <a:xfrm rot="16200000" flipH="1">
            <a:off x="6642324" y="3417861"/>
            <a:ext cx="601578" cy="1931289"/>
          </a:xfrm>
          <a:prstGeom prst="curvedConnector2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76546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A1E86E-C1FB-AF71-84F9-2FE75B4646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4000" dirty="0"/>
              <a:t>Experimental results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853DD3-C91F-19E2-D24D-92620EE15E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25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3C9FA5-F8B6-F761-0CA3-3F57BBD33C76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BD8B83-9E47-63C6-68ED-EB362BF45A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301" y="2297213"/>
            <a:ext cx="3078163" cy="26321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79B4A2B-1417-9EF3-5B94-5E8C23D224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5171" y="2281035"/>
            <a:ext cx="3078163" cy="2617877"/>
          </a:xfrm>
          <a:prstGeom prst="rect">
            <a:avLst/>
          </a:prstGeom>
        </p:spPr>
      </p:pic>
      <p:sp>
        <p:nvSpPr>
          <p:cNvPr id="8" name="Circular Arrow 7">
            <a:extLst>
              <a:ext uri="{FF2B5EF4-FFF2-40B4-BE49-F238E27FC236}">
                <a16:creationId xmlns:a16="http://schemas.microsoft.com/office/drawing/2014/main" id="{7A8EDFBB-B3ED-8CD8-5F16-6C1722FAB316}"/>
              </a:ext>
            </a:extLst>
          </p:cNvPr>
          <p:cNvSpPr/>
          <p:nvPr/>
        </p:nvSpPr>
        <p:spPr>
          <a:xfrm rot="713347">
            <a:off x="2080199" y="2434353"/>
            <a:ext cx="1210275" cy="1234276"/>
          </a:xfrm>
          <a:prstGeom prst="circularArrow">
            <a:avLst>
              <a:gd name="adj1" fmla="val 3426"/>
              <a:gd name="adj2" fmla="val 796635"/>
              <a:gd name="adj3" fmla="val 20322195"/>
              <a:gd name="adj4" fmla="val 15727554"/>
              <a:gd name="adj5" fmla="val 570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  <a:latin typeface="LM Roman 10" pitchFamily="2" charset="77"/>
            </a:endParaRPr>
          </a:p>
        </p:txBody>
      </p:sp>
      <p:sp>
        <p:nvSpPr>
          <p:cNvPr id="9" name="Circular Arrow 8">
            <a:extLst>
              <a:ext uri="{FF2B5EF4-FFF2-40B4-BE49-F238E27FC236}">
                <a16:creationId xmlns:a16="http://schemas.microsoft.com/office/drawing/2014/main" id="{F1EDAA25-4606-E993-1D97-D53BAF7D76AE}"/>
              </a:ext>
            </a:extLst>
          </p:cNvPr>
          <p:cNvSpPr/>
          <p:nvPr/>
        </p:nvSpPr>
        <p:spPr>
          <a:xfrm rot="713347" flipH="1" flipV="1">
            <a:off x="1265926" y="3232173"/>
            <a:ext cx="1302819" cy="1061144"/>
          </a:xfrm>
          <a:prstGeom prst="circularArrow">
            <a:avLst>
              <a:gd name="adj1" fmla="val 3426"/>
              <a:gd name="adj2" fmla="val 796635"/>
              <a:gd name="adj3" fmla="val 20322195"/>
              <a:gd name="adj4" fmla="val 15727554"/>
              <a:gd name="adj5" fmla="val 570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  <a:latin typeface="LM Roman 10" pitchFamily="2" charset="77"/>
            </a:endParaRPr>
          </a:p>
        </p:txBody>
      </p:sp>
      <p:sp>
        <p:nvSpPr>
          <p:cNvPr id="10" name="Circular Arrow 9">
            <a:extLst>
              <a:ext uri="{FF2B5EF4-FFF2-40B4-BE49-F238E27FC236}">
                <a16:creationId xmlns:a16="http://schemas.microsoft.com/office/drawing/2014/main" id="{40C1D10A-3A99-20B0-48E8-6CE48CA674A0}"/>
              </a:ext>
            </a:extLst>
          </p:cNvPr>
          <p:cNvSpPr/>
          <p:nvPr/>
        </p:nvSpPr>
        <p:spPr>
          <a:xfrm rot="3579644">
            <a:off x="9999787" y="3139604"/>
            <a:ext cx="1210275" cy="1234276"/>
          </a:xfrm>
          <a:prstGeom prst="circularArrow">
            <a:avLst>
              <a:gd name="adj1" fmla="val 3426"/>
              <a:gd name="adj2" fmla="val 796635"/>
              <a:gd name="adj3" fmla="val 20322195"/>
              <a:gd name="adj4" fmla="val 15727554"/>
              <a:gd name="adj5" fmla="val 570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  <a:latin typeface="LM Roman 10" pitchFamily="2" charset="77"/>
            </a:endParaRPr>
          </a:p>
        </p:txBody>
      </p:sp>
      <p:sp>
        <p:nvSpPr>
          <p:cNvPr id="11" name="Circular Arrow 10">
            <a:extLst>
              <a:ext uri="{FF2B5EF4-FFF2-40B4-BE49-F238E27FC236}">
                <a16:creationId xmlns:a16="http://schemas.microsoft.com/office/drawing/2014/main" id="{6AC93A2F-1C52-01C6-FA8A-8A4A90DC5C84}"/>
              </a:ext>
            </a:extLst>
          </p:cNvPr>
          <p:cNvSpPr/>
          <p:nvPr/>
        </p:nvSpPr>
        <p:spPr>
          <a:xfrm rot="3579644" flipH="1" flipV="1">
            <a:off x="8727225" y="3203530"/>
            <a:ext cx="1209249" cy="1232397"/>
          </a:xfrm>
          <a:prstGeom prst="circularArrow">
            <a:avLst>
              <a:gd name="adj1" fmla="val 3426"/>
              <a:gd name="adj2" fmla="val 796635"/>
              <a:gd name="adj3" fmla="val 20322195"/>
              <a:gd name="adj4" fmla="val 15727554"/>
              <a:gd name="adj5" fmla="val 570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  <a:latin typeface="LM Roman 10" pitchFamily="2" charset="77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B0564E6-05ED-141A-3848-5BDEFD37919F}"/>
              </a:ext>
            </a:extLst>
          </p:cNvPr>
          <p:cNvSpPr txBox="1"/>
          <p:nvPr/>
        </p:nvSpPr>
        <p:spPr>
          <a:xfrm>
            <a:off x="8227555" y="1966504"/>
            <a:ext cx="3078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rgbClr val="002060"/>
                </a:solidFill>
                <a:latin typeface="LM Roman 10" pitchFamily="2" charset="77"/>
              </a:rPr>
              <a:t>Beam profile measurement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59511B4-EFD4-D0EF-D376-46D52714104C}"/>
              </a:ext>
            </a:extLst>
          </p:cNvPr>
          <p:cNvSpPr txBox="1"/>
          <p:nvPr/>
        </p:nvSpPr>
        <p:spPr>
          <a:xfrm>
            <a:off x="4770644" y="2207985"/>
            <a:ext cx="2360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rgbClr val="002060"/>
                </a:solidFill>
                <a:latin typeface="LM Roman 10" pitchFamily="2" charset="77"/>
              </a:rPr>
              <a:t>Phase space rotation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60AC7E-B7E6-E946-4C76-56B19EF2890B}"/>
              </a:ext>
            </a:extLst>
          </p:cNvPr>
          <p:cNvSpPr txBox="1"/>
          <p:nvPr/>
        </p:nvSpPr>
        <p:spPr>
          <a:xfrm>
            <a:off x="362889" y="1966504"/>
            <a:ext cx="3624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solidFill>
                  <a:srgbClr val="002060"/>
                </a:solidFill>
                <a:latin typeface="LM Roman 10" pitchFamily="2" charset="77"/>
              </a:rPr>
              <a:t>Rotation of resonance excitation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EE25C3C-88FA-1CA7-D403-A9600A6CAA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2346" y="2540619"/>
            <a:ext cx="2722943" cy="2167240"/>
          </a:xfrm>
          <a:prstGeom prst="rect">
            <a:avLst/>
          </a:prstGeom>
        </p:spPr>
      </p:pic>
      <p:sp>
        <p:nvSpPr>
          <p:cNvPr id="16" name="Circular Arrow 15">
            <a:extLst>
              <a:ext uri="{FF2B5EF4-FFF2-40B4-BE49-F238E27FC236}">
                <a16:creationId xmlns:a16="http://schemas.microsoft.com/office/drawing/2014/main" id="{F0F58F30-9060-D37E-F0CD-87C59CC5A7BB}"/>
              </a:ext>
            </a:extLst>
          </p:cNvPr>
          <p:cNvSpPr/>
          <p:nvPr/>
        </p:nvSpPr>
        <p:spPr>
          <a:xfrm rot="19431337">
            <a:off x="5345916" y="2673284"/>
            <a:ext cx="1210275" cy="1234276"/>
          </a:xfrm>
          <a:prstGeom prst="circularArrow">
            <a:avLst>
              <a:gd name="adj1" fmla="val 3426"/>
              <a:gd name="adj2" fmla="val 796635"/>
              <a:gd name="adj3" fmla="val 20322195"/>
              <a:gd name="adj4" fmla="val 15727554"/>
              <a:gd name="adj5" fmla="val 570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  <a:latin typeface="LM Roman 10" pitchFamily="2" charset="77"/>
            </a:endParaRPr>
          </a:p>
        </p:txBody>
      </p:sp>
      <p:sp>
        <p:nvSpPr>
          <p:cNvPr id="17" name="Circular Arrow 16">
            <a:extLst>
              <a:ext uri="{FF2B5EF4-FFF2-40B4-BE49-F238E27FC236}">
                <a16:creationId xmlns:a16="http://schemas.microsoft.com/office/drawing/2014/main" id="{34DEE5A5-BDD6-3355-6283-24A2C7C2625C}"/>
              </a:ext>
            </a:extLst>
          </p:cNvPr>
          <p:cNvSpPr/>
          <p:nvPr/>
        </p:nvSpPr>
        <p:spPr>
          <a:xfrm rot="20254407" flipH="1" flipV="1">
            <a:off x="5485264" y="3294223"/>
            <a:ext cx="1302819" cy="1061144"/>
          </a:xfrm>
          <a:prstGeom prst="circularArrow">
            <a:avLst>
              <a:gd name="adj1" fmla="val 3426"/>
              <a:gd name="adj2" fmla="val 796635"/>
              <a:gd name="adj3" fmla="val 20322195"/>
              <a:gd name="adj4" fmla="val 15727554"/>
              <a:gd name="adj5" fmla="val 570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chemeClr val="tx1"/>
              </a:solidFill>
              <a:latin typeface="LM Roman 10" pitchFamily="2" charset="77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2B6F2A5-78E5-8B5B-4BFA-22393DD43AFB}"/>
              </a:ext>
            </a:extLst>
          </p:cNvPr>
          <p:cNvSpPr/>
          <p:nvPr/>
        </p:nvSpPr>
        <p:spPr>
          <a:xfrm>
            <a:off x="1106680" y="5513769"/>
            <a:ext cx="9974412" cy="62425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LM Roman 10" pitchFamily="2" charset="77"/>
              </a:rPr>
              <a:t>Characterization of space charge effects near half-integer resonance.</a:t>
            </a:r>
            <a:endParaRPr lang="en-CH" sz="2400" dirty="0">
              <a:solidFill>
                <a:srgbClr val="000000"/>
              </a:solidFill>
              <a:latin typeface="LM Roman 10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6285DC-F6C4-78E7-BC63-63329D99B7FF}"/>
              </a:ext>
            </a:extLst>
          </p:cNvPr>
          <p:cNvSpPr txBox="1"/>
          <p:nvPr/>
        </p:nvSpPr>
        <p:spPr>
          <a:xfrm>
            <a:off x="594228" y="920441"/>
            <a:ext cx="10999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Controlling the phase space distribution by means of resonance excitation.</a:t>
            </a:r>
            <a:endParaRPr lang="en-CH" dirty="0">
              <a:latin typeface="LM Roman 10" pitchFamily="2" charset="77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C1CFBB7-E576-3077-239B-F7E8FF56A86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1410168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6" grpId="0" animBg="1"/>
      <p:bldP spid="17" grpId="0" animBg="1"/>
      <p:bldP spid="18" grpId="1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9D65B-7A81-EA68-171A-5023881F4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Benchmarking simulation models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FEC38A-FF97-C1C5-CAE4-47F1C029E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26</a:t>
            </a:r>
            <a:endParaRPr lang="el-GR" dirty="0"/>
          </a:p>
        </p:txBody>
      </p:sp>
      <p:pic>
        <p:nvPicPr>
          <p:cNvPr id="6" name="Picture 5" descr="Chart, line chart&#10;&#10;Description automatically generated">
            <a:extLst>
              <a:ext uri="{FF2B5EF4-FFF2-40B4-BE49-F238E27FC236}">
                <a16:creationId xmlns:a16="http://schemas.microsoft.com/office/drawing/2014/main" id="{5B4C11E8-A9B3-B059-802A-D4B34C92A5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6005" y="1984873"/>
            <a:ext cx="8735761" cy="31766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DC0F5C7-6DAD-F7C4-EF67-C04C65A55D00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CC6392F-C2D9-E77D-966D-8E14D9BEDFB1}"/>
              </a:ext>
            </a:extLst>
          </p:cNvPr>
          <p:cNvSpPr/>
          <p:nvPr/>
        </p:nvSpPr>
        <p:spPr>
          <a:xfrm>
            <a:off x="1106680" y="5513769"/>
            <a:ext cx="9974412" cy="62425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LM Roman 10" pitchFamily="2" charset="77"/>
              </a:rPr>
              <a:t>Excellent </a:t>
            </a:r>
            <a:r>
              <a:rPr lang="en-US" sz="2400" b="1" dirty="0">
                <a:solidFill>
                  <a:srgbClr val="0131FF"/>
                </a:solidFill>
                <a:latin typeface="LM Roman 10" pitchFamily="2" charset="77"/>
              </a:rPr>
              <a:t>agreement</a:t>
            </a:r>
            <a:r>
              <a:rPr lang="en-US" sz="2400" dirty="0">
                <a:solidFill>
                  <a:srgbClr val="000000"/>
                </a:solidFill>
                <a:latin typeface="LM Roman 10" pitchFamily="2" charset="77"/>
              </a:rPr>
              <a:t> of measurements and tracking simulations.</a:t>
            </a:r>
            <a:endParaRPr lang="en-CH" sz="2400" dirty="0">
              <a:solidFill>
                <a:srgbClr val="000000"/>
              </a:solidFill>
              <a:latin typeface="LM Roman 10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825E58-D18D-63AB-7C14-928418F5784C}"/>
              </a:ext>
            </a:extLst>
          </p:cNvPr>
          <p:cNvSpPr txBox="1"/>
          <p:nvPr/>
        </p:nvSpPr>
        <p:spPr>
          <a:xfrm>
            <a:off x="594226" y="1080229"/>
            <a:ext cx="10999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Beam losses vs. space charge when crossing half-integer resonance.</a:t>
            </a:r>
            <a:endParaRPr lang="en-CH" dirty="0">
              <a:latin typeface="LM Roman 10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D32603-59F0-43B1-5F41-40F6888FBBAF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836429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320DD-A845-1F06-CD92-688F71148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Beam brightness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8A4896-B865-1612-9A34-3573F32C4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27</a:t>
            </a:r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E198E5-CE38-88CD-F992-D469A28A7818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855D51F0-87DD-9BA2-1996-E40A330BE4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3452" y="1556249"/>
            <a:ext cx="5720863" cy="379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03816A7-1C9E-D393-C8A9-E1B78BC578E6}"/>
              </a:ext>
            </a:extLst>
          </p:cNvPr>
          <p:cNvSpPr/>
          <p:nvPr/>
        </p:nvSpPr>
        <p:spPr>
          <a:xfrm>
            <a:off x="1224940" y="5600312"/>
            <a:ext cx="9737889" cy="548636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000000"/>
                </a:solidFill>
                <a:latin typeface="LM Roman 10" pitchFamily="2" charset="77"/>
              </a:rPr>
              <a:t>Feasibility of half-integer crossing with beyond LIU brightness!</a:t>
            </a:r>
            <a:endParaRPr lang="en-CH" sz="2400" dirty="0">
              <a:solidFill>
                <a:srgbClr val="000000"/>
              </a:solidFill>
              <a:latin typeface="LM Roman 10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2C781B-A2B1-564A-B1A6-345D5C55C012}"/>
              </a:ext>
            </a:extLst>
          </p:cNvPr>
          <p:cNvSpPr txBox="1"/>
          <p:nvPr/>
        </p:nvSpPr>
        <p:spPr>
          <a:xfrm>
            <a:off x="131976" y="840593"/>
            <a:ext cx="1184006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The understanding </a:t>
            </a:r>
            <a:r>
              <a:rPr lang="en-US" sz="2400" dirty="0">
                <a:latin typeface="LM Roman 10" pitchFamily="2" charset="77"/>
              </a:rPr>
              <a:t>&amp; </a:t>
            </a:r>
            <a:r>
              <a:rPr lang="en-US" sz="2400" dirty="0">
                <a:solidFill>
                  <a:schemeClr val="tx1"/>
                </a:solidFill>
                <a:latin typeface="LM Roman 10" pitchFamily="2" charset="77"/>
              </a:rPr>
              <a:t>minimization of unwanted half-integer effects lead to the:</a:t>
            </a:r>
            <a:endParaRPr lang="en-CH" dirty="0">
              <a:latin typeface="LM Roman 10" pitchFamily="2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1DDA7B0-A21A-1B6D-D023-23C948DA264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865858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1908F-B009-CFB4-887C-33E07F70C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701749"/>
          </a:xfrm>
        </p:spPr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62A4A-4F58-F1DB-5069-EEAC3E9B3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971" y="1188719"/>
            <a:ext cx="10352058" cy="5161121"/>
          </a:xfrm>
          <a:noFill/>
        </p:spPr>
        <p:txBody>
          <a:bodyPr numCol="1">
            <a:normAutofit/>
          </a:bodyPr>
          <a:lstStyle/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</a:p>
          <a:p>
            <a:pPr marL="0" indent="0">
              <a:buNone/>
            </a:pPr>
            <a:endParaRPr lang="en-CH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I: injecting beam from Linac4</a:t>
            </a: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II: maintaining beam properties in PSB</a:t>
            </a: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III: pushing the limits of PSB</a:t>
            </a:r>
          </a:p>
          <a:p>
            <a:pPr marL="0" indent="0">
              <a:buNone/>
            </a:pPr>
            <a:endParaRPr lang="en-CH" b="1" dirty="0"/>
          </a:p>
          <a:p>
            <a:pPr marL="0" indent="0">
              <a:buNone/>
            </a:pPr>
            <a:r>
              <a:rPr lang="en-CH" b="1" dirty="0"/>
              <a:t>Conclusions </a:t>
            </a:r>
          </a:p>
        </p:txBody>
      </p:sp>
    </p:spTree>
    <p:extLst>
      <p:ext uri="{BB962C8B-B14F-4D97-AF65-F5344CB8AC3E}">
        <p14:creationId xmlns:p14="http://schemas.microsoft.com/office/powerpoint/2010/main" val="5548295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53BDE6-5110-B02F-100E-64A8766F1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</a:t>
            </a:r>
            <a:endParaRPr lang="el-GR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E5C654-3445-888A-1776-65A4AC76B181}"/>
              </a:ext>
            </a:extLst>
          </p:cNvPr>
          <p:cNvSpPr txBox="1"/>
          <p:nvPr/>
        </p:nvSpPr>
        <p:spPr>
          <a:xfrm>
            <a:off x="5104432" y="1570338"/>
            <a:ext cx="60960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LHC plans to increase collision rate.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3884A78-66B0-D1A8-FDC9-296D0E30DA30}"/>
              </a:ext>
            </a:extLst>
          </p:cNvPr>
          <p:cNvSpPr txBox="1"/>
          <p:nvPr/>
        </p:nvSpPr>
        <p:spPr>
          <a:xfrm>
            <a:off x="4724543" y="3705811"/>
            <a:ext cx="716481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CH" sz="2400" dirty="0">
                <a:latin typeface="LM Roman 10" pitchFamily="2" charset="77"/>
              </a:rPr>
              <a:t>LHC requires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brighter beams</a:t>
            </a:r>
            <a:r>
              <a:rPr lang="en-CH" sz="2400" dirty="0">
                <a:latin typeface="LM Roman 10" pitchFamily="2" charset="77"/>
              </a:rPr>
              <a:t>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CH" dirty="0">
                <a:latin typeface="LM Roman 10" pitchFamily="2" charset="77"/>
              </a:rPr>
              <a:t>More particles (i.e. higher beam </a:t>
            </a:r>
            <a:r>
              <a:rPr lang="en-CH" b="1" dirty="0">
                <a:solidFill>
                  <a:srgbClr val="FF0000"/>
                </a:solidFill>
                <a:latin typeface="LM Roman 10" pitchFamily="2" charset="77"/>
              </a:rPr>
              <a:t>intensity</a:t>
            </a:r>
            <a:r>
              <a:rPr lang="en-CH" dirty="0">
                <a:latin typeface="LM Roman 10" pitchFamily="2" charset="77"/>
              </a:rPr>
              <a:t>)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CH" dirty="0">
                <a:latin typeface="LM Roman 10" pitchFamily="2" charset="77"/>
              </a:rPr>
              <a:t>Denser particles (i.e. smaller beam </a:t>
            </a:r>
            <a:r>
              <a:rPr lang="en-CH" b="1" dirty="0">
                <a:solidFill>
                  <a:srgbClr val="00B050"/>
                </a:solidFill>
                <a:latin typeface="LM Roman 10" pitchFamily="2" charset="77"/>
              </a:rPr>
              <a:t>emittance</a:t>
            </a:r>
            <a:r>
              <a:rPr lang="en-CH" dirty="0">
                <a:latin typeface="LM Roman 10" pitchFamily="2" charset="77"/>
              </a:rPr>
              <a:t>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4F493F-5D70-2ED2-B376-AC63410A19A3}"/>
              </a:ext>
            </a:extLst>
          </p:cNvPr>
          <p:cNvSpPr txBox="1"/>
          <p:nvPr/>
        </p:nvSpPr>
        <p:spPr>
          <a:xfrm>
            <a:off x="4724543" y="5205111"/>
            <a:ext cx="716481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Font typeface="Arial" panose="020B0604020202020204" pitchFamily="34" charset="0"/>
              <a:buNone/>
            </a:pPr>
            <a:r>
              <a:rPr lang="en-CH" sz="2400" dirty="0">
                <a:latin typeface="LM Roman 10" pitchFamily="2" charset="77"/>
              </a:rPr>
              <a:t>Injectors could not satisfy LHC requirements → major </a:t>
            </a:r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upgrades within LIU project</a:t>
            </a:r>
            <a:r>
              <a:rPr lang="en-CH" sz="2400" dirty="0">
                <a:latin typeface="LM Roman 10" pitchFamily="2" charset="77"/>
              </a:rPr>
              <a:t>.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CF0CF77B-0525-4AFF-648A-AFC8F4CA05B3}"/>
              </a:ext>
            </a:extLst>
          </p:cNvPr>
          <p:cNvSpPr/>
          <p:nvPr/>
        </p:nvSpPr>
        <p:spPr>
          <a:xfrm>
            <a:off x="4431093" y="2337187"/>
            <a:ext cx="3071213" cy="456692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rgbClr val="002060"/>
                </a:solidFill>
                <a:latin typeface="LM Roman 10" pitchFamily="2" charset="77"/>
              </a:rPr>
              <a:t>Upgrade machine</a:t>
            </a:r>
            <a:endParaRPr lang="en-CH" sz="2000" dirty="0">
              <a:solidFill>
                <a:srgbClr val="002060"/>
              </a:solidFill>
              <a:latin typeface="LM Roman 10" pitchFamily="2" charset="77"/>
            </a:endParaRP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26255942-816E-EEE4-17E6-5B98487972ED}"/>
              </a:ext>
            </a:extLst>
          </p:cNvPr>
          <p:cNvSpPr/>
          <p:nvPr/>
        </p:nvSpPr>
        <p:spPr>
          <a:xfrm>
            <a:off x="8881301" y="2337187"/>
            <a:ext cx="3071213" cy="45669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000" dirty="0">
                <a:solidFill>
                  <a:srgbClr val="002060"/>
                </a:solidFill>
                <a:latin typeface="LM Roman 10" pitchFamily="2" charset="77"/>
              </a:rPr>
              <a:t>Enhance incoming beams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F7FA20C-4EB8-4545-1F6E-9C886BE41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1" y="748456"/>
            <a:ext cx="4192170" cy="5697930"/>
          </a:xfrm>
          <a:prstGeom prst="rect">
            <a:avLst/>
          </a:prstGeom>
        </p:spPr>
      </p:pic>
      <p:sp>
        <p:nvSpPr>
          <p:cNvPr id="30" name="Title 1">
            <a:extLst>
              <a:ext uri="{FF2B5EF4-FFF2-40B4-BE49-F238E27FC236}">
                <a16:creationId xmlns:a16="http://schemas.microsoft.com/office/drawing/2014/main" id="{2E0F7240-F5E6-C290-7A20-8BBE1E0D1213}"/>
              </a:ext>
            </a:extLst>
          </p:cNvPr>
          <p:cNvSpPr txBox="1">
            <a:spLocks/>
          </p:cNvSpPr>
          <p:nvPr/>
        </p:nvSpPr>
        <p:spPr>
          <a:xfrm>
            <a:off x="-4" y="48458"/>
            <a:ext cx="12192000" cy="548637"/>
          </a:xfrm>
          <a:prstGeom prst="rect">
            <a:avLst/>
          </a:prstGeom>
          <a:noFill/>
          <a:effectLst/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CH" dirty="0"/>
              <a:t>LHC Injectors Upgrade (LIU) project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49DCBEE-D53A-2F99-0B23-65273C17E9A7}"/>
              </a:ext>
            </a:extLst>
          </p:cNvPr>
          <p:cNvSpPr txBox="1"/>
          <p:nvPr/>
        </p:nvSpPr>
        <p:spPr>
          <a:xfrm>
            <a:off x="519093" y="692098"/>
            <a:ext cx="1114959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CH" sz="2400" dirty="0">
                <a:latin typeface="LM Roman 10" pitchFamily="2" charset="77"/>
              </a:rPr>
              <a:t>LHC produces particle collisions for high-energy experiments. </a:t>
            </a:r>
            <a:endParaRPr lang="en-CH" sz="2400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C1BFE19-3827-DC5E-8378-96AC75727BD9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2" name="Bent Arrow 1">
            <a:extLst>
              <a:ext uri="{FF2B5EF4-FFF2-40B4-BE49-F238E27FC236}">
                <a16:creationId xmlns:a16="http://schemas.microsoft.com/office/drawing/2014/main" id="{6DFC89FB-0138-B094-48A8-6397E8B0CB58}"/>
              </a:ext>
            </a:extLst>
          </p:cNvPr>
          <p:cNvSpPr/>
          <p:nvPr/>
        </p:nvSpPr>
        <p:spPr>
          <a:xfrm rot="10800000">
            <a:off x="7572919" y="2127843"/>
            <a:ext cx="687567" cy="608301"/>
          </a:xfrm>
          <a:prstGeom prst="bentArrow">
            <a:avLst>
              <a:gd name="adj1" fmla="val 25000"/>
              <a:gd name="adj2" fmla="val 25000"/>
              <a:gd name="adj3" fmla="val 38071"/>
              <a:gd name="adj4" fmla="val 5518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3" name="Bent Arrow 2">
            <a:extLst>
              <a:ext uri="{FF2B5EF4-FFF2-40B4-BE49-F238E27FC236}">
                <a16:creationId xmlns:a16="http://schemas.microsoft.com/office/drawing/2014/main" id="{FE733C69-5AEA-3CC3-CA9D-36EA947B0CEE}"/>
              </a:ext>
            </a:extLst>
          </p:cNvPr>
          <p:cNvSpPr/>
          <p:nvPr/>
        </p:nvSpPr>
        <p:spPr>
          <a:xfrm rot="10800000" flipH="1">
            <a:off x="8123118" y="2127843"/>
            <a:ext cx="687568" cy="608301"/>
          </a:xfrm>
          <a:prstGeom prst="bentArrow">
            <a:avLst>
              <a:gd name="adj1" fmla="val 25000"/>
              <a:gd name="adj2" fmla="val 25000"/>
              <a:gd name="adj3" fmla="val 38071"/>
              <a:gd name="adj4" fmla="val 55187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0953ADE-79AE-966E-83A7-006D1C3B92AB}"/>
              </a:ext>
            </a:extLst>
          </p:cNvPr>
          <p:cNvSpPr txBox="1"/>
          <p:nvPr/>
        </p:nvSpPr>
        <p:spPr>
          <a:xfrm>
            <a:off x="9056432" y="2821066"/>
            <a:ext cx="27209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LIU project (2019-2021)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7EC555-17F5-4B60-E44C-2DD6C084C6DF}"/>
              </a:ext>
            </a:extLst>
          </p:cNvPr>
          <p:cNvSpPr txBox="1"/>
          <p:nvPr/>
        </p:nvSpPr>
        <p:spPr>
          <a:xfrm>
            <a:off x="348783" y="4741686"/>
            <a:ext cx="17504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b="1" dirty="0">
                <a:solidFill>
                  <a:srgbClr val="FF0000"/>
                </a:solidFill>
                <a:latin typeface="LM Roman 10" pitchFamily="2" charset="77"/>
              </a:rPr>
              <a:t>(not in scale)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F82877B-8F74-B39C-EFA8-831B97EF95B2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B7103D-6C72-DF9F-4CE7-9D19B4AFB323}"/>
              </a:ext>
            </a:extLst>
          </p:cNvPr>
          <p:cNvSpPr txBox="1"/>
          <p:nvPr/>
        </p:nvSpPr>
        <p:spPr>
          <a:xfrm>
            <a:off x="4431092" y="2817004"/>
            <a:ext cx="30712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HL-LHC project (2026-2028)</a:t>
            </a:r>
          </a:p>
        </p:txBody>
      </p:sp>
    </p:spTree>
    <p:extLst>
      <p:ext uri="{BB962C8B-B14F-4D97-AF65-F5344CB8AC3E}">
        <p14:creationId xmlns:p14="http://schemas.microsoft.com/office/powerpoint/2010/main" val="9093109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0" grpId="0"/>
      <p:bldP spid="23" grpId="0"/>
      <p:bldP spid="25" grpId="0" animBg="1"/>
      <p:bldP spid="26" grpId="0" animBg="1"/>
      <p:bldP spid="2" grpId="0" animBg="1"/>
      <p:bldP spid="3" grpId="0" animBg="1"/>
      <p:bldP spid="7" grpId="0"/>
      <p:bldP spid="4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792AA-F0CF-0204-BE09-DCBD3A8A9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Conclusions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8C8EC7-D169-231F-1CF2-FCC353231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28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F9B406-18CD-9DC5-14D7-CA6C5F977864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C25DE49A-75A3-3F55-5F80-EB37E40C0A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983" y="784824"/>
            <a:ext cx="7757293" cy="581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4201BAC-5BC6-F6AD-F73C-A90ED8BE1B6F}"/>
              </a:ext>
            </a:extLst>
          </p:cNvPr>
          <p:cNvSpPr txBox="1"/>
          <p:nvPr/>
        </p:nvSpPr>
        <p:spPr>
          <a:xfrm>
            <a:off x="1068288" y="784824"/>
            <a:ext cx="100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PSB received upgrades within LIU to improve brightness performance.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D6C41BC-6473-22FA-4B22-519D8BFF1785}"/>
              </a:ext>
            </a:extLst>
          </p:cNvPr>
          <p:cNvSpPr/>
          <p:nvPr/>
        </p:nvSpPr>
        <p:spPr>
          <a:xfrm>
            <a:off x="1727047" y="4890357"/>
            <a:ext cx="9191164" cy="103843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tint val="66000"/>
                  <a:satMod val="160000"/>
                </a:schemeClr>
              </a:gs>
              <a:gs pos="50000">
                <a:schemeClr val="accent6">
                  <a:tint val="44500"/>
                  <a:satMod val="160000"/>
                </a:schemeClr>
              </a:gs>
              <a:gs pos="100000">
                <a:schemeClr val="accent6">
                  <a:tint val="23500"/>
                  <a:satMod val="160000"/>
                </a:schemeClr>
              </a:gs>
            </a:gsLst>
            <a:lin ang="27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dirty="0">
                <a:solidFill>
                  <a:srgbClr val="002060"/>
                </a:solidFill>
                <a:latin typeface="LM Roman 10" pitchFamily="2" charset="77"/>
              </a:rPr>
              <a:t>Optimized high-brightness beam performance and explored accelerator’s capabilities.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50C46F-596C-40B9-AB14-10E8535CCBD3}"/>
              </a:ext>
            </a:extLst>
          </p:cNvPr>
          <p:cNvSpPr txBox="1"/>
          <p:nvPr/>
        </p:nvSpPr>
        <p:spPr>
          <a:xfrm>
            <a:off x="671229" y="3044279"/>
            <a:ext cx="108453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000" dirty="0">
                <a:latin typeface="LM Roman 10" pitchFamily="2" charset="77"/>
              </a:rPr>
              <a:t>Space charge effects near half-integer resonance characterized experimentally for the first time:</a:t>
            </a:r>
          </a:p>
          <a:p>
            <a:pPr algn="ctr"/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Improved understanding and modelling of beam dynamics.</a:t>
            </a:r>
            <a:r>
              <a:rPr lang="en-CH" sz="2400" dirty="0">
                <a:solidFill>
                  <a:srgbClr val="0131FF"/>
                </a:solidFill>
                <a:latin typeface="LM Roman 10" pitchFamily="2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9DA633C-E162-6420-D63B-98DE1ADEE533}"/>
              </a:ext>
            </a:extLst>
          </p:cNvPr>
          <p:cNvSpPr txBox="1"/>
          <p:nvPr/>
        </p:nvSpPr>
        <p:spPr>
          <a:xfrm>
            <a:off x="128517" y="1803873"/>
            <a:ext cx="1193074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dirty="0">
                <a:latin typeface="LM Roman 10" pitchFamily="2" charset="77"/>
              </a:rPr>
              <a:t>Injection perturbations identified, measured and corrected and beam parameters optimized in PSB:</a:t>
            </a:r>
          </a:p>
          <a:p>
            <a:pPr algn="ctr"/>
            <a:r>
              <a:rPr lang="en-CH" sz="2400" b="1" dirty="0">
                <a:solidFill>
                  <a:srgbClr val="0131FF"/>
                </a:solidFill>
                <a:latin typeface="LM Roman 10" pitchFamily="2" charset="77"/>
              </a:rPr>
              <a:t>Contributed to beam brightness increase beyond LIU targets.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C01B44-B923-A2E7-4AF5-944E3CB7FEF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11022814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0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LS1 report: PS Booster prepares for beam | CERN">
            <a:extLst>
              <a:ext uri="{FF2B5EF4-FFF2-40B4-BE49-F238E27FC236}">
                <a16:creationId xmlns:a16="http://schemas.microsoft.com/office/drawing/2014/main" id="{6A848B1B-9F0A-4BD0-8652-27D808DF96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7105732-4F1A-57DF-AC56-A093174FB394}"/>
              </a:ext>
            </a:extLst>
          </p:cNvPr>
          <p:cNvSpPr txBox="1">
            <a:spLocks/>
          </p:cNvSpPr>
          <p:nvPr/>
        </p:nvSpPr>
        <p:spPr>
          <a:xfrm>
            <a:off x="838200" y="576263"/>
            <a:ext cx="10515600" cy="2852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bg1"/>
                </a:solidFill>
                <a:latin typeface="LM Roman Caps 10" pitchFamily="2" charset="77"/>
                <a:ea typeface="+mj-ea"/>
                <a:cs typeface="+mj-cs"/>
              </a:defRPr>
            </a:lvl1pPr>
          </a:lstStyle>
          <a:p>
            <a:r>
              <a:rPr lang="en-CH"/>
              <a:t>Thank you for your attention!</a:t>
            </a:r>
            <a:endParaRPr lang="en-CH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6FDDF7D-AD90-9D34-D148-6355DEC11410}"/>
              </a:ext>
            </a:extLst>
          </p:cNvPr>
          <p:cNvSpPr txBox="1">
            <a:spLocks/>
          </p:cNvSpPr>
          <p:nvPr/>
        </p:nvSpPr>
        <p:spPr>
          <a:xfrm>
            <a:off x="1136903" y="4124476"/>
            <a:ext cx="9918194" cy="1762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0" i="0" kern="1200">
                <a:solidFill>
                  <a:schemeClr val="bg1"/>
                </a:solidFill>
                <a:latin typeface="LM Roman 10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chemeClr val="tx1">
                    <a:tint val="75000"/>
                  </a:schemeClr>
                </a:solidFill>
                <a:latin typeface="LM Roman 10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LM Roman 10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LM Roman 10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LM Roman 10" pitchFamily="2" charset="77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H" sz="2000"/>
              <a:t>This work has been accomplished with the valuable contributions and assistance of:</a:t>
            </a:r>
          </a:p>
          <a:p>
            <a:br>
              <a:rPr lang="en-CH" sz="1600"/>
            </a:br>
            <a:r>
              <a:rPr lang="en-CH" sz="1600"/>
              <a:t>S. Albright, F. Antoniou, F. Asvesta, H. Bartosik, C. Bracco, A. Calia, G. Franchetti, </a:t>
            </a:r>
            <a:br>
              <a:rPr lang="en-CH" sz="1600"/>
            </a:br>
            <a:r>
              <a:rPr lang="en-CH" sz="1600"/>
              <a:t>G.P. Di Giovanni, D. Gamba, S. Kostoglou, T. Levens, K. Li, E. H. Maclean, </a:t>
            </a:r>
            <a:br>
              <a:rPr lang="en-CH" sz="1600"/>
            </a:br>
            <a:r>
              <a:rPr lang="en-CH" sz="1600"/>
              <a:t>K. Paraschou, E. Renner, F. Roncarolo, G. Rumolo, P. Skowronski, G. Sterbini, PSB OP team</a:t>
            </a:r>
            <a:r>
              <a:rPr lang="en-CH" sz="2000"/>
              <a:t> </a:t>
            </a: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22064290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1A7E4CD-ECE5-34E6-DC2D-C0C4D8199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Supporting Material</a:t>
            </a:r>
          </a:p>
        </p:txBody>
      </p:sp>
    </p:spTree>
    <p:extLst>
      <p:ext uri="{BB962C8B-B14F-4D97-AF65-F5344CB8AC3E}">
        <p14:creationId xmlns:p14="http://schemas.microsoft.com/office/powerpoint/2010/main" val="20851188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C411A-938D-465F-ADE6-6C9713EA0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521E6-6687-4173-86CD-98976CCBB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43</a:t>
            </a:fld>
            <a:endParaRPr lang="el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5B8AE15-7FB8-DC6D-872F-1A63B495BF1A}"/>
              </a:ext>
            </a:extLst>
          </p:cNvPr>
          <p:cNvSpPr txBox="1"/>
          <p:nvPr/>
        </p:nvSpPr>
        <p:spPr>
          <a:xfrm>
            <a:off x="887025" y="1228397"/>
            <a:ext cx="1041372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1</a:t>
            </a:r>
            <a:r>
              <a:rPr lang="en-US" sz="1400" dirty="0">
                <a:latin typeface="LM Roman 10" pitchFamily="2" charset="77"/>
              </a:rPr>
              <a:t>]: T. </a:t>
            </a:r>
            <a:r>
              <a:rPr lang="en-US" sz="1400" dirty="0" err="1">
                <a:latin typeface="LM Roman 10" pitchFamily="2" charset="77"/>
              </a:rPr>
              <a:t>Prebibaj</a:t>
            </a:r>
            <a:r>
              <a:rPr lang="en-US" sz="1400" dirty="0">
                <a:latin typeface="LM Roman 10" pitchFamily="2" charset="77"/>
              </a:rPr>
              <a:t> et al., Injection Chicane Beta-Beating Correction for Enhancing the Brightness of the CERN PSB Beams, HB2021 (</a:t>
            </a:r>
            <a:r>
              <a:rPr lang="en-US" sz="1400" dirty="0">
                <a:latin typeface="LM Roman 10" pitchFamily="2" charset="77"/>
                <a:hlinkClick r:id="rId2"/>
              </a:rPr>
              <a:t>MOP18</a:t>
            </a:r>
            <a:r>
              <a:rPr lang="en-US" sz="1400" dirty="0">
                <a:latin typeface="LM Roman 10" pitchFamily="2" charset="77"/>
              </a:rPr>
              <a:t>).</a:t>
            </a: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2</a:t>
            </a:r>
            <a:r>
              <a:rPr lang="en-US" sz="1400" dirty="0">
                <a:latin typeface="LM Roman 10" pitchFamily="2" charset="77"/>
              </a:rPr>
              <a:t>]: 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</a:rPr>
              <a:t>T. </a:t>
            </a:r>
            <a:r>
              <a:rPr lang="en-US" sz="1400" dirty="0" err="1">
                <a:solidFill>
                  <a:srgbClr val="000000"/>
                </a:solidFill>
                <a:effectLst/>
                <a:latin typeface="LM Roman 10" pitchFamily="2" charset="77"/>
              </a:rPr>
              <a:t>Prebibaj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</a:rPr>
              <a:t> et al., “Beta-beat correction in the PSB during injection bump decay”, Presentation at ABP Injectors</a:t>
            </a:r>
            <a:r>
              <a:rPr lang="en-US" sz="1400" dirty="0">
                <a:solidFill>
                  <a:srgbClr val="000000"/>
                </a:solidFill>
                <a:latin typeface="LM Roman 10" pitchFamily="2" charset="77"/>
              </a:rPr>
              <a:t>  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</a:rPr>
              <a:t>Working Group Meeting, CERN, Apr. 2020 [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  <a:hlinkClick r:id="rId3"/>
              </a:rPr>
              <a:t>Online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</a:rPr>
              <a:t>].</a:t>
            </a:r>
            <a:endParaRPr lang="en-US" sz="1400" dirty="0">
              <a:latin typeface="LM Roman 10" pitchFamily="2" charset="77"/>
            </a:endParaRP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3</a:t>
            </a:r>
            <a:r>
              <a:rPr lang="en-US" sz="1400" dirty="0">
                <a:latin typeface="LM Roman 10" pitchFamily="2" charset="77"/>
              </a:rPr>
              <a:t>]</a:t>
            </a:r>
            <a:r>
              <a:rPr lang="en-US" sz="1400" dirty="0">
                <a:solidFill>
                  <a:srgbClr val="000000"/>
                </a:solidFill>
                <a:latin typeface="LM Roman 10" pitchFamily="2" charset="77"/>
              </a:rPr>
              <a:t>: 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</a:rPr>
              <a:t>T. </a:t>
            </a:r>
            <a:r>
              <a:rPr lang="en-US" sz="1400" dirty="0" err="1">
                <a:solidFill>
                  <a:srgbClr val="000000"/>
                </a:solidFill>
                <a:effectLst/>
                <a:latin typeface="LM Roman 10" pitchFamily="2" charset="77"/>
              </a:rPr>
              <a:t>Prebibaj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</a:rPr>
              <a:t> et al., “Status of the k-modulation application”, Presentation at Injectors Performance Panel Meeting, CERN, Geneva, Switzerland, </a:t>
            </a:r>
            <a:r>
              <a:rPr lang="en-US" sz="1400" dirty="0">
                <a:solidFill>
                  <a:srgbClr val="000000"/>
                </a:solidFill>
                <a:latin typeface="LM Roman 10" pitchFamily="2" charset="77"/>
              </a:rPr>
              <a:t> 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</a:rPr>
              <a:t>Nov. 2020 [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  <a:hlinkClick r:id="rId4"/>
              </a:rPr>
              <a:t>Online</a:t>
            </a:r>
            <a:r>
              <a:rPr lang="en-US" sz="1400" dirty="0">
                <a:solidFill>
                  <a:srgbClr val="000000"/>
                </a:solidFill>
                <a:effectLst/>
                <a:latin typeface="LM Roman 10" pitchFamily="2" charset="77"/>
              </a:rPr>
              <a:t>].</a:t>
            </a:r>
            <a:endParaRPr lang="en-US" sz="1400" dirty="0">
              <a:latin typeface="LM Roman 10" pitchFamily="2" charset="77"/>
            </a:endParaRPr>
          </a:p>
          <a:p>
            <a:endParaRPr lang="en-US" sz="1400" dirty="0">
              <a:latin typeface="LM Roman 10" pitchFamily="2" charset="77"/>
            </a:endParaRP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rId5" action="ppaction://hlinksldjump"/>
              </a:rPr>
              <a:t>4</a:t>
            </a:r>
            <a:r>
              <a:rPr lang="en-US" sz="1400" dirty="0">
                <a:latin typeface="LM Roman 10" pitchFamily="2" charset="77"/>
              </a:rPr>
              <a:t>]: K-Modulation Application, Accelerating Python Q4 2020 Meeting (</a:t>
            </a:r>
            <a:r>
              <a:rPr lang="en-US" sz="1400" dirty="0">
                <a:latin typeface="LM Roman 10" pitchFamily="2" charset="77"/>
                <a:hlinkClick r:id="rId6"/>
              </a:rPr>
              <a:t>link</a:t>
            </a:r>
            <a:r>
              <a:rPr lang="en-US" sz="1400" dirty="0">
                <a:latin typeface="LM Roman 10" pitchFamily="2" charset="77"/>
              </a:rPr>
              <a:t>).</a:t>
            </a:r>
          </a:p>
          <a:p>
            <a:endParaRPr lang="en-US" sz="1400" dirty="0">
              <a:latin typeface="LM Roman 10" pitchFamily="2" charset="77"/>
            </a:endParaRP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5</a:t>
            </a:r>
            <a:r>
              <a:rPr lang="en-US" sz="1400" dirty="0">
                <a:latin typeface="LM Roman 10" pitchFamily="2" charset="77"/>
              </a:rPr>
              <a:t>]: </a:t>
            </a:r>
            <a:r>
              <a:rPr lang="en-US" sz="1400" dirty="0" err="1">
                <a:latin typeface="LM Roman 10" pitchFamily="2" charset="77"/>
              </a:rPr>
              <a:t>T.Prebibaj</a:t>
            </a:r>
            <a:r>
              <a:rPr lang="en-US" sz="1400" dirty="0">
                <a:latin typeface="LM Roman 10" pitchFamily="2" charset="77"/>
              </a:rPr>
              <a:t> </a:t>
            </a:r>
            <a:r>
              <a:rPr lang="en-US" sz="1400" dirty="0" err="1">
                <a:latin typeface="LM Roman 10" pitchFamily="2" charset="77"/>
              </a:rPr>
              <a:t>et.al</a:t>
            </a:r>
            <a:r>
              <a:rPr lang="en-US" sz="1400" dirty="0">
                <a:latin typeface="LM Roman 10" pitchFamily="2" charset="77"/>
              </a:rPr>
              <a:t>., Studies on the Vertical Half-Integer Resonance in the CERN PS Booster, IPAC22, June 2022 (MOPOST058).</a:t>
            </a: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6</a:t>
            </a:r>
            <a:r>
              <a:rPr lang="en-US" sz="1400" dirty="0">
                <a:latin typeface="LM Roman 10" pitchFamily="2" charset="77"/>
              </a:rPr>
              <a:t>]: PSB Half-Integer experiment, Space Charge WG Meeting 16/12/2021 (</a:t>
            </a:r>
            <a:r>
              <a:rPr lang="en-US" sz="1400" dirty="0">
                <a:latin typeface="LM Roman 10" pitchFamily="2" charset="77"/>
                <a:hlinkClick r:id="rId7"/>
              </a:rPr>
              <a:t>link</a:t>
            </a:r>
            <a:r>
              <a:rPr lang="en-US" sz="1400" dirty="0">
                <a:latin typeface="LM Roman 10" pitchFamily="2" charset="77"/>
              </a:rPr>
              <a:t>)</a:t>
            </a: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7</a:t>
            </a:r>
            <a:r>
              <a:rPr lang="en-US" sz="1400" dirty="0">
                <a:latin typeface="LM Roman 10" pitchFamily="2" charset="77"/>
              </a:rPr>
              <a:t>]: Effects of Space Charge close to the Half-Integer Resonance in the PSB, INC Section Meeting 01/02/2022 (</a:t>
            </a:r>
            <a:r>
              <a:rPr lang="en-US" sz="1400" dirty="0">
                <a:latin typeface="LM Roman 10" pitchFamily="2" charset="77"/>
                <a:hlinkClick r:id="rId8"/>
              </a:rPr>
              <a:t>link</a:t>
            </a:r>
            <a:r>
              <a:rPr lang="en-US" sz="1400" dirty="0">
                <a:latin typeface="LM Roman 10" pitchFamily="2" charset="77"/>
              </a:rPr>
              <a:t>).</a:t>
            </a: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8</a:t>
            </a:r>
            <a:r>
              <a:rPr lang="en-US" sz="1400" dirty="0">
                <a:latin typeface="LM Roman 10" pitchFamily="2" charset="77"/>
              </a:rPr>
              <a:t>]: Latest Space Charge Meeting</a:t>
            </a:r>
          </a:p>
          <a:p>
            <a:endParaRPr lang="en-US" sz="1400" dirty="0">
              <a:latin typeface="LM Roman 10" pitchFamily="2" charset="77"/>
            </a:endParaRP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9</a:t>
            </a:r>
            <a:r>
              <a:rPr lang="en-US" sz="1400" dirty="0">
                <a:latin typeface="LM Roman 10" pitchFamily="2" charset="77"/>
              </a:rPr>
              <a:t>]: G. Franchetti and I. Hofmann, “Particle Trapping by Nonlinear Resonances and Space Charge”, in </a:t>
            </a:r>
            <a:r>
              <a:rPr lang="en-US" sz="1400" dirty="0" err="1">
                <a:latin typeface="LM Roman 10" pitchFamily="2" charset="77"/>
              </a:rPr>
              <a:t>Nucl</a:t>
            </a:r>
            <a:r>
              <a:rPr lang="en-US" sz="1400" dirty="0">
                <a:latin typeface="LM Roman 10" pitchFamily="2" charset="77"/>
              </a:rPr>
              <a:t>. Instr. and Meth. A 561, 2006, pp. 195-202.</a:t>
            </a:r>
          </a:p>
          <a:p>
            <a:endParaRPr lang="en-US" sz="1400" dirty="0">
              <a:latin typeface="LM Roman 10" pitchFamily="2" charset="77"/>
            </a:endParaRP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10</a:t>
            </a:r>
            <a:r>
              <a:rPr lang="en-US" sz="1400" dirty="0">
                <a:latin typeface="LM Roman 10" pitchFamily="2" charset="77"/>
              </a:rPr>
              <a:t>]: T. </a:t>
            </a:r>
            <a:r>
              <a:rPr lang="en-US" sz="1400" dirty="0" err="1">
                <a:latin typeface="LM Roman 10" pitchFamily="2" charset="77"/>
              </a:rPr>
              <a:t>Prebibaj</a:t>
            </a:r>
            <a:r>
              <a:rPr lang="en-US" sz="1400" dirty="0">
                <a:latin typeface="LM Roman 10" pitchFamily="2" charset="77"/>
              </a:rPr>
              <a:t> </a:t>
            </a:r>
            <a:r>
              <a:rPr lang="en-US" sz="1400" dirty="0" err="1">
                <a:latin typeface="LM Roman 10" pitchFamily="2" charset="77"/>
              </a:rPr>
              <a:t>et.al</a:t>
            </a:r>
            <a:r>
              <a:rPr lang="en-US" sz="1400" dirty="0">
                <a:latin typeface="LM Roman 10" pitchFamily="2" charset="77"/>
              </a:rPr>
              <a:t>., Characterization of the Vertical Beam Tails in the CERN PS Booster, IPAC22, June 2022 (MOPOST057)</a:t>
            </a: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11</a:t>
            </a:r>
            <a:r>
              <a:rPr lang="en-US" sz="1400" dirty="0">
                <a:latin typeface="LM Roman 10" pitchFamily="2" charset="77"/>
              </a:rPr>
              <a:t>]: PSB profile observations: evolution along the cycle, Space Charge WG Meeting 22/04/2021 (</a:t>
            </a:r>
            <a:r>
              <a:rPr lang="en-US" sz="1400" dirty="0">
                <a:latin typeface="LM Roman 10" pitchFamily="2" charset="77"/>
                <a:hlinkClick r:id="rId9"/>
              </a:rPr>
              <a:t>link</a:t>
            </a:r>
            <a:r>
              <a:rPr lang="en-US" sz="1400" dirty="0">
                <a:latin typeface="LM Roman 10" pitchFamily="2" charset="77"/>
              </a:rPr>
              <a:t>).</a:t>
            </a:r>
          </a:p>
          <a:p>
            <a:r>
              <a:rPr lang="en-US" sz="1400" dirty="0">
                <a:latin typeface="LM Roman 10" pitchFamily="2" charset="77"/>
              </a:rPr>
              <a:t>[</a:t>
            </a:r>
            <a:r>
              <a:rPr lang="en-US" sz="1400" dirty="0">
                <a:latin typeface="LM Roman 10" pitchFamily="2" charset="77"/>
                <a:hlinkClick r:id="" action="ppaction://noaction"/>
              </a:rPr>
              <a:t>12</a:t>
            </a:r>
            <a:r>
              <a:rPr lang="en-US" sz="1400" dirty="0">
                <a:latin typeface="LM Roman 10" pitchFamily="2" charset="77"/>
              </a:rPr>
              <a:t>]: Wire scanner impact on the beam profile for the PSB, Space Charge WG Meeting 20/10/2021 (</a:t>
            </a:r>
            <a:r>
              <a:rPr lang="en-US" sz="1400" dirty="0">
                <a:latin typeface="LM Roman 10" pitchFamily="2" charset="77"/>
                <a:hlinkClick r:id="rId10"/>
              </a:rPr>
              <a:t>link</a:t>
            </a:r>
            <a:r>
              <a:rPr lang="en-US" sz="1400" dirty="0">
                <a:latin typeface="LM Roman 10" pitchFamily="2" charset="77"/>
              </a:rPr>
              <a:t>).</a:t>
            </a:r>
          </a:p>
          <a:p>
            <a:endParaRPr lang="en-US" sz="1400" dirty="0">
              <a:latin typeface="LM Roman 10" pitchFamily="2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8817B7-DF3C-BE7A-C767-FEAF6CAB504A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0E967FD-E3E7-41E9-EB1A-26B7423F5EB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78683598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46AC7-DF93-6803-A199-862B7A164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Tomography in the transverse plane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43481D-2FB2-EBD7-6B22-E2C050643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44</a:t>
            </a:fld>
            <a:endParaRPr lang="el-GR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4E5FD3-DB28-9EC3-35EA-46025F4AFD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627" y="1732464"/>
            <a:ext cx="4346666" cy="369669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A370063-4BD9-1213-628D-6CE10B5E78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8487" y="1478280"/>
            <a:ext cx="5637886" cy="339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2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168E3F-1CF7-8161-78FA-3D29E9476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Longitudinal motion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F22CD3-971D-D204-4918-04C6D2AF2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45</a:t>
            </a:fld>
            <a:endParaRPr lang="el-GR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AF773E-5F05-62EE-6AA1-1B02102B9762}"/>
              </a:ext>
            </a:extLst>
          </p:cNvPr>
          <p:cNvSpPr txBox="1"/>
          <p:nvPr/>
        </p:nvSpPr>
        <p:spPr>
          <a:xfrm>
            <a:off x="148278" y="2984709"/>
            <a:ext cx="41009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Beams can be </a:t>
            </a:r>
            <a:r>
              <a:rPr lang="en-CH" dirty="0">
                <a:solidFill>
                  <a:srgbClr val="002060"/>
                </a:solidFill>
                <a:latin typeface="LM Roman 10" pitchFamily="2" charset="77"/>
              </a:rPr>
              <a:t>bunched</a:t>
            </a:r>
            <a:r>
              <a:rPr lang="en-CH" dirty="0">
                <a:latin typeface="LM Roman 10" pitchFamily="2" charset="77"/>
              </a:rPr>
              <a:t> or unbunched (</a:t>
            </a:r>
            <a:r>
              <a:rPr lang="en-CH" dirty="0">
                <a:solidFill>
                  <a:srgbClr val="002060"/>
                </a:solidFill>
                <a:latin typeface="LM Roman 10" pitchFamily="2" charset="77"/>
              </a:rPr>
              <a:t>coasting</a:t>
            </a:r>
            <a:r>
              <a:rPr lang="en-CH" dirty="0">
                <a:latin typeface="LM Roman 10" pitchFamily="2" charset="77"/>
              </a:rPr>
              <a:t>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D9D4716-423D-EF59-F3BB-1477006C6B60}"/>
                  </a:ext>
                </a:extLst>
              </p:cNvPr>
              <p:cNvSpPr txBox="1"/>
              <p:nvPr/>
            </p:nvSpPr>
            <p:spPr>
              <a:xfrm>
                <a:off x="103452" y="1187771"/>
                <a:ext cx="1024665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dirty="0">
                    <a:latin typeface="LM Roman 10" pitchFamily="2" charset="77"/>
                  </a:rPr>
                  <a:t>Realistic beams are not exactly monoenergetic: they have </a:t>
                </a:r>
                <a:r>
                  <a:rPr lang="en-CH" dirty="0">
                    <a:solidFill>
                      <a:srgbClr val="002060"/>
                    </a:solidFill>
                    <a:latin typeface="LM Roman 10" pitchFamily="2" charset="77"/>
                  </a:rPr>
                  <a:t>energy (momentum) spread </a:t>
                </a:r>
                <a14:m>
                  <m:oMath xmlns:m="http://schemas.openxmlformats.org/officeDocument/2006/math">
                    <m:r>
                      <a:rPr lang="en-US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𝐄</m:t>
                    </m:r>
                    <m:r>
                      <a:rPr lang="en-US" b="1" i="0" smtClean="0">
                        <a:solidFill>
                          <a:srgbClr val="002060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US" b="1" i="1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  <m:r>
                          <a:rPr lang="en-US" b="1" i="0" smtClean="0">
                            <a:solidFill>
                              <a:srgbClr val="002060"/>
                            </a:solidFill>
                            <a:latin typeface="Cambria Math" panose="02040503050406030204" pitchFamily="18" charset="0"/>
                          </a:rPr>
                          <m:t>𝐩</m:t>
                        </m:r>
                      </m:e>
                    </m:d>
                  </m:oMath>
                </a14:m>
                <a:r>
                  <a:rPr lang="en-CH" dirty="0">
                    <a:latin typeface="LM Roman 10" pitchFamily="2" charset="77"/>
                  </a:rPr>
                  <a:t>. </a:t>
                </a: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D9D4716-423D-EF59-F3BB-1477006C6B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52" y="1187771"/>
                <a:ext cx="10246659" cy="369332"/>
              </a:xfrm>
              <a:prstGeom prst="rect">
                <a:avLst/>
              </a:prstGeom>
              <a:blipFill>
                <a:blip r:embed="rId2"/>
                <a:stretch>
                  <a:fillRect l="-371" t="-6667" b="-2333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876A54-5430-97E7-026B-4FE22DFD07AA}"/>
                  </a:ext>
                </a:extLst>
              </p:cNvPr>
              <p:cNvSpPr txBox="1"/>
              <p:nvPr/>
            </p:nvSpPr>
            <p:spPr>
              <a:xfrm>
                <a:off x="103455" y="1809241"/>
                <a:ext cx="436097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§"/>
                </a:pPr>
                <a:r>
                  <a:rPr lang="en-CH" dirty="0">
                    <a:latin typeface="LM Roman 10" pitchFamily="2" charset="77"/>
                  </a:rPr>
                  <a:t>Different sets of longitudinal variables are used: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,   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d>
                    <m:r>
                      <a:rPr lang="en-US" b="0" i="0" smtClean="0">
                        <a:latin typeface="Cambria Math" panose="02040503050406030204" pitchFamily="18" charset="0"/>
                      </a:rPr>
                      <m:t>,    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  …</m:t>
                    </m:r>
                  </m:oMath>
                </a14:m>
                <a:r>
                  <a:rPr lang="en-CH" dirty="0">
                    <a:latin typeface="LM Roman 10" pitchFamily="2" charset="77"/>
                  </a:rPr>
                  <a:t>    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3876A54-5430-97E7-026B-4FE22DFD07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455" y="1809241"/>
                <a:ext cx="4360973" cy="923330"/>
              </a:xfrm>
              <a:prstGeom prst="rect">
                <a:avLst/>
              </a:prstGeom>
              <a:blipFill>
                <a:blip r:embed="rId3"/>
                <a:stretch>
                  <a:fillRect l="-872" t="-2703" r="-1453" b="-540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8960CA39-42DC-FF99-615F-0541B049F674}"/>
              </a:ext>
            </a:extLst>
          </p:cNvPr>
          <p:cNvSpPr txBox="1"/>
          <p:nvPr/>
        </p:nvSpPr>
        <p:spPr>
          <a:xfrm>
            <a:off x="148278" y="3883178"/>
            <a:ext cx="43161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Bunched beams perform </a:t>
            </a:r>
            <a:r>
              <a:rPr lang="en-CH" dirty="0">
                <a:solidFill>
                  <a:srgbClr val="002060"/>
                </a:solidFill>
                <a:latin typeface="LM Roman 10" pitchFamily="2" charset="77"/>
              </a:rPr>
              <a:t>synchrotron oscillations </a:t>
            </a:r>
            <a:r>
              <a:rPr lang="en-CH" dirty="0">
                <a:latin typeface="LM Roman 10" pitchFamily="2" charset="77"/>
              </a:rPr>
              <a:t>in the longitudinal phase space (energy-phase oscillations).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187932-5581-F299-A0FF-CC7A895EAE98}"/>
              </a:ext>
            </a:extLst>
          </p:cNvPr>
          <p:cNvSpPr txBox="1"/>
          <p:nvPr/>
        </p:nvSpPr>
        <p:spPr>
          <a:xfrm>
            <a:off x="103452" y="5063346"/>
            <a:ext cx="102466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Transverse motion can be coupled to the longitudinal motion: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002060"/>
                </a:solidFill>
                <a:latin typeface="LM Roman 10" pitchFamily="2" charset="77"/>
              </a:rPr>
              <a:t>Dispersion</a:t>
            </a:r>
            <a:r>
              <a:rPr lang="en-CH" sz="1600" dirty="0">
                <a:latin typeface="LM Roman 10" pitchFamily="2" charset="77"/>
              </a:rPr>
              <a:t>: orbit change with energy spread.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rgbClr val="002060"/>
                </a:solidFill>
                <a:latin typeface="LM Roman 10" pitchFamily="2" charset="77"/>
              </a:rPr>
              <a:t>Chromaticity</a:t>
            </a:r>
            <a:r>
              <a:rPr lang="en-CH" sz="1600" dirty="0">
                <a:latin typeface="LM Roman 10" pitchFamily="2" charset="77"/>
              </a:rPr>
              <a:t>: tune change with energy spread.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16C2712-23D9-F2FA-61C6-5C648BC3DE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5" y="1829811"/>
            <a:ext cx="7014525" cy="335445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B5911DE-0698-B999-1EF6-AF697F190A73}"/>
              </a:ext>
            </a:extLst>
          </p:cNvPr>
          <p:cNvSpPr txBox="1"/>
          <p:nvPr/>
        </p:nvSpPr>
        <p:spPr>
          <a:xfrm>
            <a:off x="8722663" y="1631360"/>
            <a:ext cx="29311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FF0000"/>
                </a:solidFill>
                <a:latin typeface="LM Roman 10" pitchFamily="2" charset="77"/>
              </a:rPr>
              <a:t>Bunched</a:t>
            </a:r>
            <a:endParaRPr lang="en-CH" dirty="0">
              <a:solidFill>
                <a:srgbClr val="FF0000"/>
              </a:solidFill>
              <a:latin typeface="LM Roman 10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D83B5E3-3743-5FC1-078C-D3444C2B7B8F}"/>
              </a:ext>
            </a:extLst>
          </p:cNvPr>
          <p:cNvSpPr txBox="1"/>
          <p:nvPr/>
        </p:nvSpPr>
        <p:spPr>
          <a:xfrm>
            <a:off x="5244359" y="1723693"/>
            <a:ext cx="2931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endParaRPr lang="en-CH" dirty="0">
              <a:solidFill>
                <a:srgbClr val="FF0000"/>
              </a:solidFill>
              <a:latin typeface="LM Roman 10" pitchFamily="2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1252669-AA15-B6F4-5FD6-FB0788057845}"/>
              </a:ext>
            </a:extLst>
          </p:cNvPr>
          <p:cNvSpPr txBox="1"/>
          <p:nvPr/>
        </p:nvSpPr>
        <p:spPr>
          <a:xfrm>
            <a:off x="5105301" y="1631360"/>
            <a:ext cx="293110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solidFill>
                  <a:srgbClr val="FF0000"/>
                </a:solidFill>
                <a:latin typeface="LM Roman 10" pitchFamily="2" charset="77"/>
              </a:rPr>
              <a:t>Coasting</a:t>
            </a:r>
            <a:endParaRPr lang="en-CH" dirty="0">
              <a:solidFill>
                <a:srgbClr val="FF0000"/>
              </a:solidFill>
              <a:latin typeface="LM Roman 10" pitchFamily="2" charset="77"/>
            </a:endParaRPr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D6761D27-CFED-8BD6-C9A7-DC42954F496E}"/>
              </a:ext>
            </a:extLst>
          </p:cNvPr>
          <p:cNvSpPr/>
          <p:nvPr/>
        </p:nvSpPr>
        <p:spPr>
          <a:xfrm rot="10800000">
            <a:off x="10459644" y="4136704"/>
            <a:ext cx="193310" cy="113600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7030A0"/>
              </a:solidFill>
              <a:latin typeface="LM Roman 10" pitchFamily="2" charset="77"/>
            </a:endParaRPr>
          </a:p>
        </p:txBody>
      </p:sp>
      <p:sp>
        <p:nvSpPr>
          <p:cNvPr id="17" name="Triangle 16">
            <a:extLst>
              <a:ext uri="{FF2B5EF4-FFF2-40B4-BE49-F238E27FC236}">
                <a16:creationId xmlns:a16="http://schemas.microsoft.com/office/drawing/2014/main" id="{BD8237D5-FDDA-4251-ACF6-8A1E9A5955A1}"/>
              </a:ext>
            </a:extLst>
          </p:cNvPr>
          <p:cNvSpPr/>
          <p:nvPr/>
        </p:nvSpPr>
        <p:spPr>
          <a:xfrm>
            <a:off x="9710310" y="4079903"/>
            <a:ext cx="193310" cy="113600"/>
          </a:xfrm>
          <a:prstGeom prst="triangle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7030A0"/>
              </a:solidFill>
              <a:latin typeface="LM Roman 10" pitchFamily="2" charset="77"/>
            </a:endParaRPr>
          </a:p>
        </p:txBody>
      </p:sp>
      <p:sp>
        <p:nvSpPr>
          <p:cNvPr id="18" name="Triangle 17">
            <a:extLst>
              <a:ext uri="{FF2B5EF4-FFF2-40B4-BE49-F238E27FC236}">
                <a16:creationId xmlns:a16="http://schemas.microsoft.com/office/drawing/2014/main" id="{12C61AEF-440E-C718-049C-6616F17877DE}"/>
              </a:ext>
            </a:extLst>
          </p:cNvPr>
          <p:cNvSpPr/>
          <p:nvPr/>
        </p:nvSpPr>
        <p:spPr>
          <a:xfrm rot="13692150">
            <a:off x="10507351" y="4391955"/>
            <a:ext cx="193310" cy="11360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7030A0"/>
              </a:solidFill>
              <a:latin typeface="LM Roman 10" pitchFamily="2" charset="77"/>
            </a:endParaRPr>
          </a:p>
        </p:txBody>
      </p:sp>
      <p:sp>
        <p:nvSpPr>
          <p:cNvPr id="19" name="Triangle 18">
            <a:extLst>
              <a:ext uri="{FF2B5EF4-FFF2-40B4-BE49-F238E27FC236}">
                <a16:creationId xmlns:a16="http://schemas.microsoft.com/office/drawing/2014/main" id="{AE55DD2F-5749-34FA-009B-5C6C4B508516}"/>
              </a:ext>
            </a:extLst>
          </p:cNvPr>
          <p:cNvSpPr/>
          <p:nvPr/>
        </p:nvSpPr>
        <p:spPr>
          <a:xfrm rot="1830576">
            <a:off x="9562283" y="3895476"/>
            <a:ext cx="193310" cy="113600"/>
          </a:xfrm>
          <a:prstGeom prst="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7030A0"/>
              </a:solidFill>
              <a:latin typeface="LM Roman 10" pitchFamily="2" charset="77"/>
            </a:endParaRPr>
          </a:p>
        </p:txBody>
      </p:sp>
      <p:sp>
        <p:nvSpPr>
          <p:cNvPr id="20" name="Triangle 19">
            <a:extLst>
              <a:ext uri="{FF2B5EF4-FFF2-40B4-BE49-F238E27FC236}">
                <a16:creationId xmlns:a16="http://schemas.microsoft.com/office/drawing/2014/main" id="{1ECCD89D-5BBD-BAA9-6401-24F3FA06F96B}"/>
              </a:ext>
            </a:extLst>
          </p:cNvPr>
          <p:cNvSpPr/>
          <p:nvPr/>
        </p:nvSpPr>
        <p:spPr>
          <a:xfrm rot="15852579">
            <a:off x="10246945" y="4637033"/>
            <a:ext cx="193310" cy="113600"/>
          </a:xfrm>
          <a:prstGeom prst="triangle">
            <a:avLst/>
          </a:prstGeom>
          <a:solidFill>
            <a:srgbClr val="013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131FF"/>
              </a:solidFill>
              <a:latin typeface="LM Roman 10" pitchFamily="2" charset="77"/>
            </a:endParaRPr>
          </a:p>
        </p:txBody>
      </p:sp>
      <p:sp>
        <p:nvSpPr>
          <p:cNvPr id="21" name="Triangle 20">
            <a:extLst>
              <a:ext uri="{FF2B5EF4-FFF2-40B4-BE49-F238E27FC236}">
                <a16:creationId xmlns:a16="http://schemas.microsoft.com/office/drawing/2014/main" id="{75B083D6-B12F-6DE3-2F6B-8333E9857E25}"/>
              </a:ext>
            </a:extLst>
          </p:cNvPr>
          <p:cNvSpPr/>
          <p:nvPr/>
        </p:nvSpPr>
        <p:spPr>
          <a:xfrm rot="4212319">
            <a:off x="9918592" y="3574240"/>
            <a:ext cx="193310" cy="113600"/>
          </a:xfrm>
          <a:prstGeom prst="triangle">
            <a:avLst/>
          </a:prstGeom>
          <a:solidFill>
            <a:srgbClr val="013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131FF"/>
              </a:solidFill>
              <a:latin typeface="LM Roman 10" pitchFamily="2" charset="77"/>
            </a:endParaRPr>
          </a:p>
        </p:txBody>
      </p:sp>
      <p:sp>
        <p:nvSpPr>
          <p:cNvPr id="22" name="Triangle 21">
            <a:extLst>
              <a:ext uri="{FF2B5EF4-FFF2-40B4-BE49-F238E27FC236}">
                <a16:creationId xmlns:a16="http://schemas.microsoft.com/office/drawing/2014/main" id="{751A2E1D-9025-5B76-3FC1-CF186C14FFE0}"/>
              </a:ext>
            </a:extLst>
          </p:cNvPr>
          <p:cNvSpPr/>
          <p:nvPr/>
        </p:nvSpPr>
        <p:spPr>
          <a:xfrm rot="17438741">
            <a:off x="9537998" y="4686483"/>
            <a:ext cx="193310" cy="113600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131FF"/>
              </a:solidFill>
              <a:latin typeface="LM Roman 10" pitchFamily="2" charset="77"/>
            </a:endParaRPr>
          </a:p>
        </p:txBody>
      </p:sp>
      <p:sp>
        <p:nvSpPr>
          <p:cNvPr id="23" name="Triangle 22">
            <a:extLst>
              <a:ext uri="{FF2B5EF4-FFF2-40B4-BE49-F238E27FC236}">
                <a16:creationId xmlns:a16="http://schemas.microsoft.com/office/drawing/2014/main" id="{2B2076B2-E5CA-A1D6-809C-38BB850C799F}"/>
              </a:ext>
            </a:extLst>
          </p:cNvPr>
          <p:cNvSpPr/>
          <p:nvPr/>
        </p:nvSpPr>
        <p:spPr>
          <a:xfrm rot="5677616">
            <a:off x="10556298" y="3484945"/>
            <a:ext cx="193310" cy="113600"/>
          </a:xfrm>
          <a:prstGeom prst="triangle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solidFill>
                <a:srgbClr val="0131FF"/>
              </a:solidFill>
              <a:latin typeface="LM Roman 10" pitchFamily="2" charset="77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104E15-604B-833B-D305-976A24C22C9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6E9801-19A1-69A9-945F-F27E1CC349AC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35849623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1655B-BBA1-0F47-1F54-61DD4BB0F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Toy-model of 1-D resonance crossing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BBC8DC-6C92-E9C5-691C-D78C8AB2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46</a:t>
            </a:fld>
            <a:endParaRPr lang="el-GR" dirty="0"/>
          </a:p>
        </p:txBody>
      </p:sp>
      <p:pic>
        <p:nvPicPr>
          <p:cNvPr id="9" name="Picture 8" descr="Chart&#10;&#10;Description automatically generated">
            <a:extLst>
              <a:ext uri="{FF2B5EF4-FFF2-40B4-BE49-F238E27FC236}">
                <a16:creationId xmlns:a16="http://schemas.microsoft.com/office/drawing/2014/main" id="{B46F68A6-5CCA-5A38-8BA8-A53DEA4B99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65" y="1050921"/>
            <a:ext cx="7901955" cy="3292481"/>
          </a:xfrm>
          <a:prstGeom prst="rect">
            <a:avLst/>
          </a:prstGeom>
        </p:spPr>
      </p:pic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D3E60B4C-ED5C-2993-F4E7-28432DD05E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65" y="1050920"/>
            <a:ext cx="7901955" cy="3292481"/>
          </a:xfrm>
          <a:prstGeom prst="rect">
            <a:avLst/>
          </a:prstGeom>
        </p:spPr>
      </p:pic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92DA3A5C-38D1-6AB2-B33D-3DB0DAD9F2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809" y="4343401"/>
            <a:ext cx="2367065" cy="1893652"/>
          </a:xfrm>
          <a:prstGeom prst="rect">
            <a:avLst/>
          </a:prstGeom>
        </p:spPr>
      </p:pic>
      <p:pic>
        <p:nvPicPr>
          <p:cNvPr id="17" name="Picture 16" descr="Chart&#10;&#10;Description automatically generated with medium confidence">
            <a:extLst>
              <a:ext uri="{FF2B5EF4-FFF2-40B4-BE49-F238E27FC236}">
                <a16:creationId xmlns:a16="http://schemas.microsoft.com/office/drawing/2014/main" id="{DBED8423-BC1E-4C31-4E1D-E65192E7F7E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65" y="1050919"/>
            <a:ext cx="7901956" cy="329248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1CAF34C-800F-98FF-E4CC-4DAD7999C608}"/>
              </a:ext>
            </a:extLst>
          </p:cNvPr>
          <p:cNvSpPr txBox="1"/>
          <p:nvPr/>
        </p:nvSpPr>
        <p:spPr>
          <a:xfrm>
            <a:off x="8735438" y="51751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>
              <a:latin typeface="LM Roman 10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C69A5B-6F23-7E15-3D76-8C1AD69BB213}"/>
              </a:ext>
            </a:extLst>
          </p:cNvPr>
          <p:cNvSpPr txBox="1"/>
          <p:nvPr/>
        </p:nvSpPr>
        <p:spPr>
          <a:xfrm>
            <a:off x="8735438" y="1215977"/>
            <a:ext cx="3258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1-turn map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10D912-707A-D0A8-8603-7E906F3A5498}"/>
              </a:ext>
            </a:extLst>
          </p:cNvPr>
          <p:cNvSpPr txBox="1"/>
          <p:nvPr/>
        </p:nvSpPr>
        <p:spPr>
          <a:xfrm>
            <a:off x="8735438" y="1215977"/>
            <a:ext cx="325876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1-turn map + space charge kicks (amplitude detuning)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BA5B1C-EAC9-BC0A-1452-43B30142B6F8}"/>
              </a:ext>
            </a:extLst>
          </p:cNvPr>
          <p:cNvSpPr txBox="1"/>
          <p:nvPr/>
        </p:nvSpPr>
        <p:spPr>
          <a:xfrm>
            <a:off x="8735438" y="1215976"/>
            <a:ext cx="325876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1-turn map + space charge kicks (amplitude detuning) + quadrupolar error (half-integer excitation).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F1786F-FA19-A3C4-6928-66055F4FFBB2}"/>
              </a:ext>
            </a:extLst>
          </p:cNvPr>
          <p:cNvSpPr txBox="1"/>
          <p:nvPr/>
        </p:nvSpPr>
        <p:spPr>
          <a:xfrm>
            <a:off x="8735438" y="2603696"/>
            <a:ext cx="325876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Appearance of stable resonance islands.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310821-19AF-CBA4-1BE5-8A72558FB434}"/>
              </a:ext>
            </a:extLst>
          </p:cNvPr>
          <p:cNvSpPr txBox="1"/>
          <p:nvPr/>
        </p:nvSpPr>
        <p:spPr>
          <a:xfrm>
            <a:off x="8735438" y="3437418"/>
            <a:ext cx="325876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The </a:t>
            </a:r>
            <a:r>
              <a:rPr lang="en-CH" dirty="0">
                <a:solidFill>
                  <a:srgbClr val="00B050"/>
                </a:solidFill>
                <a:latin typeface="LM Roman 10" pitchFamily="2" charset="77"/>
              </a:rPr>
              <a:t>size of the islands </a:t>
            </a:r>
            <a:r>
              <a:rPr lang="en-CH" dirty="0">
                <a:latin typeface="LM Roman 10" pitchFamily="2" charset="77"/>
              </a:rPr>
              <a:t>depends on the excitation amplitude and the detuning gradient [</a:t>
            </a:r>
            <a:r>
              <a:rPr lang="en-CH" dirty="0">
                <a:latin typeface="LM Roman 10" pitchFamily="2" charset="77"/>
                <a:hlinkClick r:id="rId6" action="ppaction://hlinksldjump"/>
              </a:rPr>
              <a:t>9</a:t>
            </a:r>
            <a:r>
              <a:rPr lang="en-CH" dirty="0">
                <a:latin typeface="LM Roman 10" pitchFamily="2" charset="77"/>
              </a:rPr>
              <a:t>].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9CA40F9-5DA8-8BEE-C1F9-642A6F52B6B2}"/>
              </a:ext>
            </a:extLst>
          </p:cNvPr>
          <p:cNvSpPr/>
          <p:nvPr/>
        </p:nvSpPr>
        <p:spPr>
          <a:xfrm>
            <a:off x="5228891" y="2416305"/>
            <a:ext cx="609201" cy="42068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LM Roman 10" pitchFamily="2" charset="77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E0AC22D-92D1-47FC-F364-820532F58CDC}"/>
              </a:ext>
            </a:extLst>
          </p:cNvPr>
          <p:cNvSpPr/>
          <p:nvPr/>
        </p:nvSpPr>
        <p:spPr>
          <a:xfrm rot="16200000">
            <a:off x="2809377" y="2205965"/>
            <a:ext cx="1432750" cy="42068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LM Roman 10" pitchFamily="2" charset="77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3A0B2E3-E903-A894-C849-91E3C4F95237}"/>
              </a:ext>
            </a:extLst>
          </p:cNvPr>
          <p:cNvSpPr/>
          <p:nvPr/>
        </p:nvSpPr>
        <p:spPr>
          <a:xfrm rot="16200000">
            <a:off x="895897" y="2205965"/>
            <a:ext cx="1432750" cy="420680"/>
          </a:xfrm>
          <a:prstGeom prst="ellips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LM Roman 10" pitchFamily="2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F8135E9-3AE5-E773-4C65-9D4FC88D2303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80F3EF-76EE-E6B4-DCCD-F13255C1AC50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45278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6" grpId="0" animBg="1"/>
      <p:bldP spid="3" grpId="0" animBg="1"/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1655B-BBA1-0F47-1F54-61DD4BB0F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Toy-model of 1-D resonance crossing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BBC8DC-6C92-E9C5-691C-D78C8AB27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47</a:t>
            </a:fld>
            <a:endParaRPr lang="el-GR" dirty="0"/>
          </a:p>
        </p:txBody>
      </p:sp>
      <p:pic>
        <p:nvPicPr>
          <p:cNvPr id="15" name="Picture 14" descr="Chart, line chart&#10;&#10;Description automatically generated">
            <a:extLst>
              <a:ext uri="{FF2B5EF4-FFF2-40B4-BE49-F238E27FC236}">
                <a16:creationId xmlns:a16="http://schemas.microsoft.com/office/drawing/2014/main" id="{92DA3A5C-38D1-6AB2-B33D-3DB0DAD9F2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0809" y="4343401"/>
            <a:ext cx="2367065" cy="1893652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1CAF34C-800F-98FF-E4CC-4DAD7999C608}"/>
              </a:ext>
            </a:extLst>
          </p:cNvPr>
          <p:cNvSpPr txBox="1"/>
          <p:nvPr/>
        </p:nvSpPr>
        <p:spPr>
          <a:xfrm>
            <a:off x="8735438" y="517511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H" dirty="0">
              <a:latin typeface="LM Roman 10" pitchFamily="2" charset="77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C69A5B-6F23-7E15-3D76-8C1AD69BB213}"/>
              </a:ext>
            </a:extLst>
          </p:cNvPr>
          <p:cNvSpPr txBox="1"/>
          <p:nvPr/>
        </p:nvSpPr>
        <p:spPr>
          <a:xfrm>
            <a:off x="8735438" y="1215977"/>
            <a:ext cx="3258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1-turn map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410D912-707A-D0A8-8603-7E906F3A5498}"/>
              </a:ext>
            </a:extLst>
          </p:cNvPr>
          <p:cNvSpPr txBox="1"/>
          <p:nvPr/>
        </p:nvSpPr>
        <p:spPr>
          <a:xfrm>
            <a:off x="8735438" y="1215977"/>
            <a:ext cx="325876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1-turn map + space charge kicks (amplitude detuning)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BBA5B1C-EAC9-BC0A-1452-43B30142B6F8}"/>
              </a:ext>
            </a:extLst>
          </p:cNvPr>
          <p:cNvSpPr txBox="1"/>
          <p:nvPr/>
        </p:nvSpPr>
        <p:spPr>
          <a:xfrm>
            <a:off x="8735438" y="1215976"/>
            <a:ext cx="325876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1-turn map + space charge kicks (amplitude detuning) + quadrupolar error (half-integer excitation).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F1786F-FA19-A3C4-6928-66055F4FFBB2}"/>
              </a:ext>
            </a:extLst>
          </p:cNvPr>
          <p:cNvSpPr txBox="1"/>
          <p:nvPr/>
        </p:nvSpPr>
        <p:spPr>
          <a:xfrm>
            <a:off x="8735438" y="2603696"/>
            <a:ext cx="3258766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Appearance of stable resonance islands.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8310821-19AF-CBA4-1BE5-8A72558FB434}"/>
              </a:ext>
            </a:extLst>
          </p:cNvPr>
          <p:cNvSpPr txBox="1"/>
          <p:nvPr/>
        </p:nvSpPr>
        <p:spPr>
          <a:xfrm>
            <a:off x="8735438" y="3437418"/>
            <a:ext cx="325876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The </a:t>
            </a:r>
            <a:r>
              <a:rPr lang="en-CH" dirty="0">
                <a:solidFill>
                  <a:schemeClr val="accent6"/>
                </a:solidFill>
                <a:latin typeface="LM Roman 10" pitchFamily="2" charset="77"/>
              </a:rPr>
              <a:t>size of the islands</a:t>
            </a:r>
            <a:r>
              <a:rPr lang="en-CH" dirty="0">
                <a:latin typeface="LM Roman 10" pitchFamily="2" charset="77"/>
              </a:rPr>
              <a:t> depends on the excitation amplitude and the detuning gradient [</a:t>
            </a:r>
            <a:r>
              <a:rPr lang="en-CH" dirty="0">
                <a:latin typeface="LM Roman 10" pitchFamily="2" charset="77"/>
                <a:hlinkClick r:id="rId3" action="ppaction://hlinksldjump"/>
              </a:rPr>
              <a:t>9</a:t>
            </a:r>
            <a:r>
              <a:rPr lang="en-CH" dirty="0">
                <a:latin typeface="LM Roman 10" pitchFamily="2" charset="77"/>
              </a:rPr>
              <a:t>].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F88B45-B543-C2EE-21B7-EAD32944AF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64" y="1050917"/>
            <a:ext cx="7901954" cy="329248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C743AD-5FE8-D75D-C6EC-EB32D63A7B3A}"/>
              </a:ext>
            </a:extLst>
          </p:cNvPr>
          <p:cNvSpPr txBox="1"/>
          <p:nvPr/>
        </p:nvSpPr>
        <p:spPr>
          <a:xfrm>
            <a:off x="8827803" y="4825138"/>
            <a:ext cx="3258766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During the dynamic crossing of the resonance, the islands move towards larger amplitudes.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7E67A16-45FD-14D7-F765-0F761D437A86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F694673-EBB3-D8C4-4F5E-377E321B6CBA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337586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7FDE94-4D26-95A6-3224-73E736B89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sz="4400" dirty="0"/>
              <a:t>Stronger space charge</a:t>
            </a:r>
            <a:endParaRPr lang="en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D7E427-2CDA-9FA4-8D2D-7922BA318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48</a:t>
            </a:fld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E505B7-900C-E611-ED4D-89678B32E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0134" y="3182109"/>
            <a:ext cx="4241044" cy="3180783"/>
          </a:xfrm>
          <a:prstGeom prst="rect">
            <a:avLst/>
          </a:prstGeom>
        </p:spPr>
      </p:pic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6A0FCBAF-4616-2E76-6BEC-99877D92AD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3489015"/>
            <a:ext cx="7059168" cy="25669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99F14F-CF89-03B6-D5A8-399F8E77120F}"/>
              </a:ext>
            </a:extLst>
          </p:cNvPr>
          <p:cNvSpPr txBox="1"/>
          <p:nvPr/>
        </p:nvSpPr>
        <p:spPr>
          <a:xfrm>
            <a:off x="878232" y="802015"/>
            <a:ext cx="1043131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CH" sz="2000" dirty="0">
                <a:latin typeface="LM Roman 10" pitchFamily="2" charset="77"/>
              </a:rPr>
              <a:t>When the space charge is very strong and/or the crossing is very slow, the beam seems to get unstable both in measurements and simulations (beam is fully lost)!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sz="2000" dirty="0">
              <a:latin typeface="LM Roman 10" pitchFamily="2" charset="77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CH" sz="2000" dirty="0">
                <a:latin typeface="LM Roman 10" pitchFamily="2" charset="77"/>
              </a:rPr>
              <a:t>The exact reasons for this are not yet</a:t>
            </a:r>
            <a:r>
              <a:rPr lang="en-CH" sz="2000" dirty="0">
                <a:solidFill>
                  <a:srgbClr val="002060"/>
                </a:solidFill>
                <a:latin typeface="LM Roman 10" pitchFamily="2" charset="77"/>
              </a:rPr>
              <a:t> fully understood</a:t>
            </a:r>
            <a:r>
              <a:rPr lang="en-CH" sz="2000" dirty="0">
                <a:latin typeface="LM Roman 10" pitchFamily="2" charset="77"/>
              </a:rPr>
              <a:t>, both for measurements and simulations.</a:t>
            </a:r>
          </a:p>
          <a:p>
            <a:pPr marL="285750" indent="-285750">
              <a:buFont typeface="Wingdings" pitchFamily="2" charset="2"/>
              <a:buChar char="§"/>
            </a:pPr>
            <a:endParaRPr lang="en-CH" sz="2000" dirty="0">
              <a:latin typeface="LM Roman 10" pitchFamily="2" charset="77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n-CH" sz="2000" dirty="0">
                <a:latin typeface="LM Roman 10" pitchFamily="2" charset="77"/>
              </a:rPr>
              <a:t>Currently running simulations with other codes (X</a:t>
            </a:r>
            <a:r>
              <a:rPr lang="en-GB" sz="2000" dirty="0">
                <a:latin typeface="LM Roman 10" pitchFamily="2" charset="77"/>
              </a:rPr>
              <a:t>s</a:t>
            </a:r>
            <a:r>
              <a:rPr lang="en-CH" sz="2000" dirty="0">
                <a:latin typeface="LM Roman 10" pitchFamily="2" charset="77"/>
              </a:rPr>
              <a:t>uite, Micromap, …).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B196D96-EE8A-58CF-E7D8-3F3CDA00BF94}"/>
              </a:ext>
            </a:extLst>
          </p:cNvPr>
          <p:cNvSpPr txBox="1"/>
          <p:nvPr/>
        </p:nvSpPr>
        <p:spPr>
          <a:xfrm>
            <a:off x="10433321" y="2758194"/>
            <a:ext cx="15578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FF0000"/>
                </a:solidFill>
                <a:latin typeface="LM Roman 10" pitchFamily="2" charset="77"/>
              </a:rPr>
              <a:t>PyOrbit simulation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24867A-7817-EE49-2F3B-6AA2F4FF231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E3A5EC0-EE69-A9BE-850B-3B796DE2FC46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35812531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117F84-1B5F-488C-1D5E-373FCF914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Increasing complexity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0CFD25-CAE4-FEFF-2E44-F2BF183A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49</a:t>
            </a:fld>
            <a:endParaRPr lang="el-GR" dirty="0"/>
          </a:p>
        </p:txBody>
      </p:sp>
      <p:pic>
        <p:nvPicPr>
          <p:cNvPr id="3" name="Picture 2" descr="Chart&#10;&#10;Description automatically generated with low confidence">
            <a:extLst>
              <a:ext uri="{FF2B5EF4-FFF2-40B4-BE49-F238E27FC236}">
                <a16:creationId xmlns:a16="http://schemas.microsoft.com/office/drawing/2014/main" id="{BC6827CD-64BA-02F6-1BA6-842DDB3E4E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562" y="1378723"/>
            <a:ext cx="2128445" cy="2128445"/>
          </a:xfrm>
          <a:prstGeom prst="rect">
            <a:avLst/>
          </a:prstGeom>
        </p:spPr>
      </p:pic>
      <p:pic>
        <p:nvPicPr>
          <p:cNvPr id="4" name="Picture 3" descr="Chart, surface chart&#10;&#10;Description automatically generated">
            <a:extLst>
              <a:ext uri="{FF2B5EF4-FFF2-40B4-BE49-F238E27FC236}">
                <a16:creationId xmlns:a16="http://schemas.microsoft.com/office/drawing/2014/main" id="{CFAD20C5-FF97-11DC-1A31-8053DDB6B7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" y="1378723"/>
            <a:ext cx="2128445" cy="2128445"/>
          </a:xfrm>
          <a:prstGeom prst="rect">
            <a:avLst/>
          </a:prstGeom>
        </p:spPr>
      </p:pic>
      <p:pic>
        <p:nvPicPr>
          <p:cNvPr id="8" name="Picture 7" descr="Histogram&#10;&#10;Description automatically generated">
            <a:extLst>
              <a:ext uri="{FF2B5EF4-FFF2-40B4-BE49-F238E27FC236}">
                <a16:creationId xmlns:a16="http://schemas.microsoft.com/office/drawing/2014/main" id="{E72A6EA3-B1A6-C86C-0BCB-F9892D8AC6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2007" y="1372752"/>
            <a:ext cx="2128445" cy="212844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F83529C-E8B3-32E7-F356-266BC30CB4F2}"/>
              </a:ext>
            </a:extLst>
          </p:cNvPr>
          <p:cNvSpPr txBox="1"/>
          <p:nvPr/>
        </p:nvSpPr>
        <p:spPr>
          <a:xfrm>
            <a:off x="505767" y="1127408"/>
            <a:ext cx="1368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>
                <a:solidFill>
                  <a:srgbClr val="000000"/>
                </a:solidFill>
                <a:latin typeface="LM Roman 10" pitchFamily="2" charset="77"/>
              </a:rPr>
              <a:t>Space charge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7E52F3-8194-D8B0-76DB-F8B29A99723D}"/>
              </a:ext>
            </a:extLst>
          </p:cNvPr>
          <p:cNvSpPr txBox="1"/>
          <p:nvPr/>
        </p:nvSpPr>
        <p:spPr>
          <a:xfrm>
            <a:off x="3455039" y="606093"/>
            <a:ext cx="75622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Chromaticity induces adittional detuning.</a:t>
            </a:r>
          </a:p>
        </p:txBody>
      </p:sp>
      <p:pic>
        <p:nvPicPr>
          <p:cNvPr id="13" name="Picture 12" descr="Chart, scatter chart&#10;&#10;Description automatically generated">
            <a:extLst>
              <a:ext uri="{FF2B5EF4-FFF2-40B4-BE49-F238E27FC236}">
                <a16:creationId xmlns:a16="http://schemas.microsoft.com/office/drawing/2014/main" id="{1EA55ECE-0DBF-05F5-0172-FF7C8B438B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833" y="1455460"/>
            <a:ext cx="2320260" cy="1669535"/>
          </a:xfrm>
          <a:prstGeom prst="rect">
            <a:avLst/>
          </a:prstGeom>
        </p:spPr>
      </p:pic>
      <p:pic>
        <p:nvPicPr>
          <p:cNvPr id="15" name="Picture 14" descr="Diagram&#10;&#10;Description automatically generated">
            <a:extLst>
              <a:ext uri="{FF2B5EF4-FFF2-40B4-BE49-F238E27FC236}">
                <a16:creationId xmlns:a16="http://schemas.microsoft.com/office/drawing/2014/main" id="{385EF1F9-7E8D-4BC5-D325-EC1E96772C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8092" y="1455461"/>
            <a:ext cx="2233279" cy="178662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B80097F-64D4-0247-88A5-61CA29DDD065}"/>
              </a:ext>
            </a:extLst>
          </p:cNvPr>
          <p:cNvSpPr txBox="1"/>
          <p:nvPr/>
        </p:nvSpPr>
        <p:spPr>
          <a:xfrm>
            <a:off x="6960995" y="1118135"/>
            <a:ext cx="523100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400" dirty="0">
                <a:latin typeface="LM Roman 10" pitchFamily="2" charset="77"/>
              </a:rPr>
              <a:t>Appearance of </a:t>
            </a:r>
            <a:r>
              <a:rPr lang="en-CH" sz="1400" dirty="0">
                <a:solidFill>
                  <a:srgbClr val="002060"/>
                </a:solidFill>
                <a:latin typeface="LM Roman 10" pitchFamily="2" charset="77"/>
              </a:rPr>
              <a:t>multiple islands </a:t>
            </a:r>
            <a:r>
              <a:rPr lang="en-CH" sz="1400" dirty="0">
                <a:latin typeface="LM Roman 10" pitchFamily="2" charset="77"/>
              </a:rPr>
              <a:t>for different momentum offsets.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BB099D-F3D5-12A9-75E9-B80973C5F9C5}"/>
              </a:ext>
            </a:extLst>
          </p:cNvPr>
          <p:cNvSpPr txBox="1"/>
          <p:nvPr/>
        </p:nvSpPr>
        <p:spPr>
          <a:xfrm>
            <a:off x="2634212" y="1119075"/>
            <a:ext cx="1368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>
                <a:solidFill>
                  <a:srgbClr val="000000"/>
                </a:solidFill>
                <a:latin typeface="LM Roman 10" pitchFamily="2" charset="77"/>
              </a:rPr>
              <a:t>Chromaticity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42DFC27-0BB5-1991-7A5D-7D89AEA3E022}"/>
              </a:ext>
            </a:extLst>
          </p:cNvPr>
          <p:cNvSpPr txBox="1"/>
          <p:nvPr/>
        </p:nvSpPr>
        <p:spPr>
          <a:xfrm>
            <a:off x="4288073" y="1118135"/>
            <a:ext cx="2133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400" dirty="0">
                <a:solidFill>
                  <a:srgbClr val="000000"/>
                </a:solidFill>
                <a:latin typeface="LM Roman 10" pitchFamily="2" charset="77"/>
              </a:rPr>
              <a:t>Space charge + chroma</a:t>
            </a:r>
          </a:p>
        </p:txBody>
      </p:sp>
      <p:sp>
        <p:nvSpPr>
          <p:cNvPr id="20" name="Arrow: Right 9">
            <a:extLst>
              <a:ext uri="{FF2B5EF4-FFF2-40B4-BE49-F238E27FC236}">
                <a16:creationId xmlns:a16="http://schemas.microsoft.com/office/drawing/2014/main" id="{109C8544-EDB1-4AB0-4AFC-D163A37B850B}"/>
              </a:ext>
            </a:extLst>
          </p:cNvPr>
          <p:cNvSpPr/>
          <p:nvPr/>
        </p:nvSpPr>
        <p:spPr>
          <a:xfrm>
            <a:off x="6824354" y="2039646"/>
            <a:ext cx="448491" cy="501161"/>
          </a:xfrm>
          <a:prstGeom prst="rightArrow">
            <a:avLst/>
          </a:prstGeom>
          <a:solidFill>
            <a:srgbClr val="002060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M Roman 10" pitchFamily="2" charset="77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55B1438-BA5E-146A-6CA1-A28FA99EA87C}"/>
              </a:ext>
            </a:extLst>
          </p:cNvPr>
          <p:cNvSpPr txBox="1"/>
          <p:nvPr/>
        </p:nvSpPr>
        <p:spPr>
          <a:xfrm>
            <a:off x="505767" y="4710934"/>
            <a:ext cx="447893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400" dirty="0">
                <a:latin typeface="LM Roman 10" pitchFamily="2" charset="77"/>
              </a:rPr>
              <a:t>Beam effects change when crossing the resonance with different speeds.</a:t>
            </a:r>
          </a:p>
        </p:txBody>
      </p:sp>
      <p:pic>
        <p:nvPicPr>
          <p:cNvPr id="22" name="Picture 21" descr="Chart, line chart&#10;&#10;Description automatically generated">
            <a:extLst>
              <a:ext uri="{FF2B5EF4-FFF2-40B4-BE49-F238E27FC236}">
                <a16:creationId xmlns:a16="http://schemas.microsoft.com/office/drawing/2014/main" id="{20774894-FE22-C54F-7149-C49DEF4FF92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820" y="4225863"/>
            <a:ext cx="5922309" cy="2632137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94B9A45-693E-51F4-6087-395006023328}"/>
              </a:ext>
            </a:extLst>
          </p:cNvPr>
          <p:cNvCxnSpPr>
            <a:cxnSpLocks/>
          </p:cNvCxnSpPr>
          <p:nvPr/>
        </p:nvCxnSpPr>
        <p:spPr>
          <a:xfrm flipH="1">
            <a:off x="6285379" y="4223531"/>
            <a:ext cx="1659869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C357D99-63F2-2EF6-0881-3BB6DFCB04A9}"/>
              </a:ext>
            </a:extLst>
          </p:cNvPr>
          <p:cNvCxnSpPr>
            <a:cxnSpLocks/>
          </p:cNvCxnSpPr>
          <p:nvPr/>
        </p:nvCxnSpPr>
        <p:spPr>
          <a:xfrm>
            <a:off x="8721592" y="4221198"/>
            <a:ext cx="1692613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8A46F79-E0BC-B307-E8A6-392372B16069}"/>
              </a:ext>
            </a:extLst>
          </p:cNvPr>
          <p:cNvSpPr txBox="1"/>
          <p:nvPr/>
        </p:nvSpPr>
        <p:spPr>
          <a:xfrm>
            <a:off x="6421565" y="3854199"/>
            <a:ext cx="19066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6"/>
                </a:solidFill>
                <a:latin typeface="LM Roman 10" pitchFamily="2" charset="77"/>
              </a:rPr>
              <a:t>adiabatic region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7AA9255-9179-BFCE-CE02-5C2240BB697A}"/>
              </a:ext>
            </a:extLst>
          </p:cNvPr>
          <p:cNvSpPr txBox="1"/>
          <p:nvPr/>
        </p:nvSpPr>
        <p:spPr>
          <a:xfrm>
            <a:off x="8575679" y="3851866"/>
            <a:ext cx="24416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LM Roman 10" pitchFamily="2" charset="77"/>
              </a:rPr>
              <a:t>n</a:t>
            </a:r>
            <a:r>
              <a:rPr lang="en-CH" dirty="0">
                <a:solidFill>
                  <a:schemeClr val="accent6"/>
                </a:solidFill>
                <a:latin typeface="LM Roman 10" pitchFamily="2" charset="77"/>
              </a:rPr>
              <a:t>on-adiabatic region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860011-E28B-1536-003E-CFD22718D9C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647D67-1881-30C0-1C0F-450C390FC390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0699407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F28F9-5D8D-D1D9-D65A-5B979472B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Injectors limitations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5402F9-55C5-1B3D-6E89-417B93CE8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  <a:endParaRPr lang="el-GR" dirty="0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2C174D9-B74D-9760-055A-BCAADAA2E9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0180" y="1118046"/>
            <a:ext cx="5888061" cy="487679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2400" dirty="0">
                <a:solidFill>
                  <a:schemeClr val="tx1"/>
                </a:solidFill>
              </a:rPr>
              <a:t>LIU upgrades essential: injectors operated in their </a:t>
            </a:r>
            <a:r>
              <a:rPr lang="en-CH" sz="2400" b="1" dirty="0">
                <a:solidFill>
                  <a:srgbClr val="0131FF"/>
                </a:solidFill>
              </a:rPr>
              <a:t>brightness limit</a:t>
            </a:r>
            <a:r>
              <a:rPr lang="en-CH" sz="2400" dirty="0">
                <a:solidFill>
                  <a:schemeClr val="tx1"/>
                </a:solidFill>
              </a:rPr>
              <a:t>. </a:t>
            </a:r>
          </a:p>
          <a:p>
            <a:pPr lvl="1"/>
            <a:r>
              <a:rPr lang="en-CH" sz="1800" dirty="0">
                <a:solidFill>
                  <a:schemeClr val="tx1"/>
                </a:solidFill>
              </a:rPr>
              <a:t>Low energy accelerators (PSB, PS) mostly limited by space charge effects. </a:t>
            </a:r>
          </a:p>
          <a:p>
            <a:pPr marL="0" indent="0">
              <a:buNone/>
            </a:pPr>
            <a:br>
              <a:rPr lang="en-CH" sz="2000" dirty="0">
                <a:solidFill>
                  <a:schemeClr val="tx1"/>
                </a:solidFill>
              </a:rPr>
            </a:br>
            <a:endParaRPr lang="en-CH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CH" sz="2400" b="1" dirty="0">
                <a:solidFill>
                  <a:srgbClr val="FF0000"/>
                </a:solidFill>
              </a:rPr>
              <a:t>Space charge </a:t>
            </a:r>
            <a:r>
              <a:rPr lang="en-CH" sz="2400" dirty="0">
                <a:solidFill>
                  <a:schemeClr val="tx1"/>
                </a:solidFill>
              </a:rPr>
              <a:t>refers to the Coulomb interaction of charged particles. </a:t>
            </a:r>
          </a:p>
          <a:p>
            <a:pPr lvl="1"/>
            <a:r>
              <a:rPr lang="en-CH" sz="1800" dirty="0">
                <a:solidFill>
                  <a:schemeClr val="tx1"/>
                </a:solidFill>
              </a:rPr>
              <a:t>More particles/area </a:t>
            </a:r>
            <a:r>
              <a:rPr lang="en-CH" sz="1800" dirty="0"/>
              <a:t>→ stronger space charge.</a:t>
            </a:r>
            <a:endParaRPr lang="en-CH" sz="1800" dirty="0">
              <a:solidFill>
                <a:schemeClr val="tx1"/>
              </a:solidFill>
            </a:endParaRPr>
          </a:p>
          <a:p>
            <a:pPr marL="0" indent="0">
              <a:buNone/>
            </a:pPr>
            <a:br>
              <a:rPr lang="en-CH" sz="2000" dirty="0">
                <a:solidFill>
                  <a:schemeClr val="tx1"/>
                </a:solidFill>
              </a:rPr>
            </a:br>
            <a:endParaRPr lang="en-CH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CH" sz="2400" dirty="0">
                <a:solidFill>
                  <a:schemeClr val="tx1"/>
                </a:solidFill>
              </a:rPr>
              <a:t>Space charge reduces at higher energies </a:t>
            </a:r>
            <a:r>
              <a:rPr lang="en-CH" sz="2400" dirty="0"/>
              <a:t>→ </a:t>
            </a:r>
            <a:r>
              <a:rPr lang="en-CH" sz="2400" b="1" dirty="0">
                <a:solidFill>
                  <a:srgbClr val="0131FF"/>
                </a:solidFill>
              </a:rPr>
              <a:t>energy upgrades for PSB &amp; PS </a:t>
            </a:r>
            <a:r>
              <a:rPr lang="en-CH" sz="2400" dirty="0">
                <a:solidFill>
                  <a:schemeClr val="tx1"/>
                </a:solidFill>
              </a:rPr>
              <a:t>to double brightness for same space charge.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997573-0E20-437D-32A5-84CEFECCE998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2D9134-D1E4-A4C9-22FF-3348CE40E4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18341" y="548638"/>
            <a:ext cx="4293745" cy="38626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255A0ED-8B83-EB13-0C8A-700A05FA3A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298" y="4538103"/>
            <a:ext cx="4752522" cy="21813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B87B7D-714C-D9B3-6B13-F86C8E1A9744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0967229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C411A-938D-465F-ADE6-6C9713EA0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Increasing complexity even more: operational conditions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521E6-6687-4173-86CD-98976CCBB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50</a:t>
            </a:fld>
            <a:endParaRPr lang="el-GR" dirty="0"/>
          </a:p>
        </p:txBody>
      </p:sp>
      <p:pic>
        <p:nvPicPr>
          <p:cNvPr id="3" name="Picture 2" descr="Chart&#10;&#10;Description automatically generated with medium confidence">
            <a:extLst>
              <a:ext uri="{FF2B5EF4-FFF2-40B4-BE49-F238E27FC236}">
                <a16:creationId xmlns:a16="http://schemas.microsoft.com/office/drawing/2014/main" id="{7E0F7C85-5BEA-94E1-54EC-5367C4A35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629" y="1618928"/>
            <a:ext cx="6026640" cy="199202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384052-A557-278A-1D09-8E46ECE02DB6}"/>
              </a:ext>
            </a:extLst>
          </p:cNvPr>
          <p:cNvSpPr txBox="1"/>
          <p:nvPr/>
        </p:nvSpPr>
        <p:spPr>
          <a:xfrm>
            <a:off x="830383" y="907003"/>
            <a:ext cx="49236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Beam is accelerated: space charge constantly changes. Higher order resonances are also crossed.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3EBCA2-A06A-906A-45AF-310AC1971BD9}"/>
              </a:ext>
            </a:extLst>
          </p:cNvPr>
          <p:cNvSpPr txBox="1"/>
          <p:nvPr/>
        </p:nvSpPr>
        <p:spPr>
          <a:xfrm>
            <a:off x="7614137" y="848157"/>
            <a:ext cx="3429001" cy="646331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Half-integer is compensated but not perfectly (~3% losses).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F14A78-C0C8-769D-6CF1-D164424230C9}"/>
              </a:ext>
            </a:extLst>
          </p:cNvPr>
          <p:cNvSpPr/>
          <p:nvPr/>
        </p:nvSpPr>
        <p:spPr>
          <a:xfrm>
            <a:off x="216876" y="907003"/>
            <a:ext cx="6150708" cy="2735385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LM Roman 10" pitchFamily="2" charset="77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E21D8AB-80D5-BC5B-7203-6D9494952FF3}"/>
              </a:ext>
            </a:extLst>
          </p:cNvPr>
          <p:cNvSpPr/>
          <p:nvPr/>
        </p:nvSpPr>
        <p:spPr>
          <a:xfrm>
            <a:off x="7542823" y="848156"/>
            <a:ext cx="3594100" cy="2939772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LM Roman 10" pitchFamily="2" charset="77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AEC43B-5B32-81D2-05EB-0038AE610111}"/>
              </a:ext>
            </a:extLst>
          </p:cNvPr>
          <p:cNvSpPr txBox="1"/>
          <p:nvPr/>
        </p:nvSpPr>
        <p:spPr>
          <a:xfrm>
            <a:off x="830383" y="4735705"/>
            <a:ext cx="3245339" cy="923330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Chromaticity cannot be corrected in both planes simultaneously.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B3BF00A-1A67-5CB0-9548-0E0756C2D14E}"/>
              </a:ext>
            </a:extLst>
          </p:cNvPr>
          <p:cNvSpPr/>
          <p:nvPr/>
        </p:nvSpPr>
        <p:spPr>
          <a:xfrm>
            <a:off x="830383" y="4554556"/>
            <a:ext cx="3245339" cy="951384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LM Roman 10" pitchFamily="2" charset="77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237F9D3-F379-1997-CD43-787269FB88F9}"/>
              </a:ext>
            </a:extLst>
          </p:cNvPr>
          <p:cNvSpPr/>
          <p:nvPr/>
        </p:nvSpPr>
        <p:spPr>
          <a:xfrm>
            <a:off x="4965244" y="4087446"/>
            <a:ext cx="6652847" cy="2386397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LM Roman 10" pitchFamily="2" charset="77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5A0AD9-ED0D-AB3D-7816-5A938DF40B64}"/>
              </a:ext>
            </a:extLst>
          </p:cNvPr>
          <p:cNvSpPr txBox="1"/>
          <p:nvPr/>
        </p:nvSpPr>
        <p:spPr>
          <a:xfrm>
            <a:off x="5071323" y="4322880"/>
            <a:ext cx="1633449" cy="2031325"/>
          </a:xfrm>
          <a:prstGeom prst="rect">
            <a:avLst/>
          </a:prstGeom>
          <a:noFill/>
          <a:ln w="38100"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Beam is bunched and goes from double harmonic to single harmonic.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78B5238-30AF-49BF-19FB-794B616A5B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4772" y="4246255"/>
            <a:ext cx="2404563" cy="213222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5753F3D3-C597-C43B-5645-D68D087847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9335" y="4219377"/>
            <a:ext cx="2404563" cy="21218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418A786-8F72-9714-981D-CF37D52EBB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3255" y="1558483"/>
            <a:ext cx="2550763" cy="20770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BE79C3F-6A0A-277B-BA31-0D8F982D5F2A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7D3AB74-F8A3-D59E-7CC1-78DD064E34DA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74544448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FC411A-938D-465F-ADE6-6C9713EA0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Modelling beam tails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521E6-6687-4173-86CD-98976CCBB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51</a:t>
            </a:fld>
            <a:endParaRPr lang="el-G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24CD688-4368-5013-3EB1-18A187EA4C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4484" y="3938931"/>
            <a:ext cx="3263093" cy="26588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2EDD58A-E611-321C-DC66-0603C30829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0305" y="777758"/>
            <a:ext cx="3331453" cy="265881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186AF71-FC4C-7FA5-6E8F-BAC2AB4A12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597" y="3938931"/>
            <a:ext cx="3263093" cy="262045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C2FE2FC-2181-4478-8C27-D164EDFE7D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8597" y="777758"/>
            <a:ext cx="3254043" cy="262045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C9CA282-F76E-D628-7A69-3192BD969A74}"/>
                  </a:ext>
                </a:extLst>
              </p:cNvPr>
              <p:cNvSpPr txBox="1"/>
              <p:nvPr/>
            </p:nvSpPr>
            <p:spPr>
              <a:xfrm>
                <a:off x="4205175" y="2189856"/>
                <a:ext cx="3815825" cy="138307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H" sz="2000" dirty="0">
                    <a:latin typeface="LM Roman 10" pitchFamily="2" charset="77"/>
                  </a:rPr>
                  <a:t>Generalized Gaussian function [</a:t>
                </a:r>
                <a:r>
                  <a:rPr lang="en-US" sz="2000" dirty="0">
                    <a:latin typeface="LM Roman 10" pitchFamily="2" charset="77"/>
                    <a:hlinkClick r:id="rId6" action="ppaction://hlinksldjump"/>
                  </a:rPr>
                  <a:t>5</a:t>
                </a:r>
                <a:r>
                  <a:rPr lang="en-CH" sz="2000" dirty="0">
                    <a:latin typeface="LM Roman 10" pitchFamily="2" charset="77"/>
                  </a:rPr>
                  <a:t>]:</a:t>
                </a:r>
                <a:endParaRPr lang="en-US" sz="2000" dirty="0">
                  <a:latin typeface="LM Roman 10" pitchFamily="2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sz="1800" b="1" i="1" smtClean="0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𝑮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𝒙</m:t>
                          </m:r>
                          <m: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  <m: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l-GR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</m:e>
                      </m:d>
                      <m:r>
                        <a:rPr lang="en-US" sz="1800" b="1" i="1">
                          <a:solidFill>
                            <a:srgbClr val="00206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sz="18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l-GR" sz="18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𝜷</m:t>
                              </m:r>
                            </m:e>
                          </m:rad>
                        </m:num>
                        <m:den>
                          <m:sSub>
                            <m:sSubPr>
                              <m:ctrlPr>
                                <a:rPr lang="en-US" sz="18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8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𝑪</m:t>
                              </m:r>
                            </m:e>
                            <m:sub>
                              <m:r>
                                <a:rPr lang="en-US" sz="18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𝒒</m:t>
                              </m:r>
                            </m:sub>
                          </m:sSub>
                        </m:den>
                      </m:f>
                      <m:sSub>
                        <m:sSubPr>
                          <m:ctrlP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𝒆</m:t>
                          </m:r>
                        </m:e>
                        <m:sub>
                          <m: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𝒒</m:t>
                          </m:r>
                        </m:sub>
                      </m:sSub>
                      <m:d>
                        <m:dPr>
                          <m:ctrlP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l-GR" sz="1800" b="1" i="1">
                              <a:solidFill>
                                <a:srgbClr val="002060"/>
                              </a:solidFill>
                              <a:latin typeface="Cambria Math" panose="02040503050406030204" pitchFamily="18" charset="0"/>
                            </a:rPr>
                            <m:t>𝜷</m:t>
                          </m:r>
                          <m:sSup>
                            <m:sSupPr>
                              <m:ctrlPr>
                                <a:rPr lang="en-US" sz="18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lang="en-US" sz="1800" b="1" i="1">
                                  <a:solidFill>
                                    <a:srgbClr val="002060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CH" sz="20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C9CA282-F76E-D628-7A69-3192BD969A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5175" y="2189856"/>
                <a:ext cx="3815825" cy="1383071"/>
              </a:xfrm>
              <a:prstGeom prst="rect">
                <a:avLst/>
              </a:prstGeom>
              <a:blipFill>
                <a:blip r:embed="rId7"/>
                <a:stretch>
                  <a:fillRect l="-1993" t="-27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6E7360AF-20F5-A6C2-8A1E-5FD58F9CDDAB}"/>
              </a:ext>
            </a:extLst>
          </p:cNvPr>
          <p:cNvSpPr txBox="1"/>
          <p:nvPr/>
        </p:nvSpPr>
        <p:spPr>
          <a:xfrm>
            <a:off x="3797466" y="3938931"/>
            <a:ext cx="463124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2000" dirty="0">
                <a:latin typeface="LM Roman 10" pitchFamily="2" charset="77"/>
              </a:rPr>
              <a:t>Used in the past to model non-Gaussian profiles in the LHC [</a:t>
            </a:r>
            <a:r>
              <a:rPr lang="en-US" sz="2000" dirty="0">
                <a:latin typeface="LM Roman 10" pitchFamily="2" charset="77"/>
                <a:hlinkClick r:id="rId6" action="ppaction://hlinksldjump"/>
              </a:rPr>
              <a:t>6</a:t>
            </a:r>
            <a:r>
              <a:rPr lang="en-CH" sz="2000" dirty="0">
                <a:latin typeface="LM Roman 10" pitchFamily="2" charset="77"/>
              </a:rPr>
              <a:t>].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A7C42F-02E4-D449-A498-375F3419090B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799B44-B1BD-AF09-888B-717AB3244218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24887016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9B92CC-2414-75AF-3630-5564772FD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3200" dirty="0"/>
              <a:t>Profile measurement when beam is unstable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32A768-D38C-CDEF-001D-DB15ED36B5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52</a:t>
            </a:fld>
            <a:endParaRPr lang="el-GR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85580E-8D16-0292-AE62-1B15E34B8E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633" y="1616820"/>
            <a:ext cx="4809123" cy="393592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811504E-2CBA-B79E-83D7-1639F8F0BF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8212" y="1616820"/>
            <a:ext cx="4822155" cy="39359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647648F-E53A-A27F-F2D0-9ADCA91816C6}"/>
              </a:ext>
            </a:extLst>
          </p:cNvPr>
          <p:cNvSpPr txBox="1"/>
          <p:nvPr/>
        </p:nvSpPr>
        <p:spPr>
          <a:xfrm>
            <a:off x="1167319" y="898062"/>
            <a:ext cx="3842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WS measurement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713CAE-D144-A5BA-4063-F522FF8C7490}"/>
              </a:ext>
            </a:extLst>
          </p:cNvPr>
          <p:cNvSpPr txBox="1"/>
          <p:nvPr/>
        </p:nvSpPr>
        <p:spPr>
          <a:xfrm>
            <a:off x="7169224" y="898062"/>
            <a:ext cx="3842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Simulating the WS in PyOrbit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23323F-F2DC-A09E-CF66-4AADA86B83D4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BD446E-270B-88D8-CE87-389A15A8EDF1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90676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431A95-9AFF-E6C3-2CC1-059CAD034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 Effects of chromaticity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1B352B-1FEA-268F-534C-AE12AA431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53</a:t>
            </a:fld>
            <a:endParaRPr lang="el-GR" dirty="0"/>
          </a:p>
        </p:txBody>
      </p:sp>
      <p:pic>
        <p:nvPicPr>
          <p:cNvPr id="7" name="Picture 6" descr="Chart, scatter chart&#10;&#10;Description automatically generated">
            <a:extLst>
              <a:ext uri="{FF2B5EF4-FFF2-40B4-BE49-F238E27FC236}">
                <a16:creationId xmlns:a16="http://schemas.microsoft.com/office/drawing/2014/main" id="{3E9E22D4-6FCB-18D3-20E3-234C0825C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258" y="1111102"/>
            <a:ext cx="7375453" cy="335247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DFACAE1-4D7F-E7EC-8BDD-62A18836D544}"/>
              </a:ext>
            </a:extLst>
          </p:cNvPr>
          <p:cNvSpPr txBox="1"/>
          <p:nvPr/>
        </p:nvSpPr>
        <p:spPr>
          <a:xfrm>
            <a:off x="2961482" y="5026045"/>
            <a:ext cx="55850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LM Roman 10" pitchFamily="2" charset="77"/>
              </a:rPr>
              <a:t>With non-zero chromaticity: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More losses (the beam loss region increases).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CH" dirty="0">
                <a:latin typeface="LM Roman 10" pitchFamily="2" charset="77"/>
              </a:rPr>
              <a:t>Beam not unstable for very strong space charge.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CE2D86-93BA-9197-C95F-5FE8A4331602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70D0E8-CBA2-C401-CAD7-DC851944E3CB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40604201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F4477-D478-419F-85F4-710396C0D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Modeling the Wire Scanner scattering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18F6A-4FC0-4357-BEF8-854D38EF0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54</a:t>
            </a:fld>
            <a:endParaRPr lang="el-GR" dirty="0"/>
          </a:p>
        </p:txBody>
      </p:sp>
      <p:pic>
        <p:nvPicPr>
          <p:cNvPr id="6" name="Picture 5" descr="Histogram&#10;&#10;Description automatically generated with medium confidence">
            <a:extLst>
              <a:ext uri="{FF2B5EF4-FFF2-40B4-BE49-F238E27FC236}">
                <a16:creationId xmlns:a16="http://schemas.microsoft.com/office/drawing/2014/main" id="{A853CE9C-C672-47CE-9215-B45281A3AE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73" y="1468280"/>
            <a:ext cx="5653139" cy="323036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0800940-B45C-4E92-A5ED-A459EC2C2ADB}"/>
              </a:ext>
            </a:extLst>
          </p:cNvPr>
          <p:cNvSpPr/>
          <p:nvPr/>
        </p:nvSpPr>
        <p:spPr>
          <a:xfrm>
            <a:off x="3129364" y="2654806"/>
            <a:ext cx="57373" cy="127434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M Roman 10" pitchFamily="2" charset="77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D59FAEDD-42E3-4FF5-82C1-EE0B609E6B18}"/>
              </a:ext>
            </a:extLst>
          </p:cNvPr>
          <p:cNvCxnSpPr>
            <a:cxnSpLocks/>
          </p:cNvCxnSpPr>
          <p:nvPr/>
        </p:nvCxnSpPr>
        <p:spPr>
          <a:xfrm>
            <a:off x="2887657" y="3779682"/>
            <a:ext cx="241707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DD499D-B296-4C55-AA07-A481B41BDF1A}"/>
                  </a:ext>
                </a:extLst>
              </p:cNvPr>
              <p:cNvSpPr txBox="1"/>
              <p:nvPr/>
            </p:nvSpPr>
            <p:spPr>
              <a:xfrm>
                <a:off x="1528867" y="3578863"/>
                <a:ext cx="1424732" cy="52322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LM Roman 10" pitchFamily="2" charset="77"/>
                  </a:rPr>
                  <a:t>wire width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e>
                      <m:sub>
                        <m: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sub>
                    </m:sSub>
                  </m:oMath>
                </a14:m>
                <a:r>
                  <a:rPr lang="en-US" sz="1400" dirty="0">
                    <a:solidFill>
                      <a:srgbClr val="FF0000"/>
                    </a:solidFill>
                    <a:latin typeface="LM Roman 10" pitchFamily="2" charset="77"/>
                  </a:rPr>
                  <a:t>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DDD499D-B296-4C55-AA07-A481B41BDF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8867" y="3578863"/>
                <a:ext cx="1424732" cy="523220"/>
              </a:xfrm>
              <a:prstGeom prst="rect">
                <a:avLst/>
              </a:prstGeom>
              <a:blipFill>
                <a:blip r:embed="rId3"/>
                <a:stretch>
                  <a:fillRect l="-885" t="-2326" b="-9302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05F7A65-1129-4888-AD6A-4DCA230D2355}"/>
                  </a:ext>
                </a:extLst>
              </p:cNvPr>
              <p:cNvSpPr txBox="1"/>
              <p:nvPr/>
            </p:nvSpPr>
            <p:spPr>
              <a:xfrm>
                <a:off x="1705138" y="2325767"/>
                <a:ext cx="1367359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>
                    <a:solidFill>
                      <a:srgbClr val="FF0000"/>
                    </a:solidFill>
                    <a:latin typeface="LM Roman 10" pitchFamily="2" charset="77"/>
                  </a:rPr>
                  <a:t>apply wire kick</a:t>
                </a:r>
                <a:r>
                  <a:rPr lang="el-GR" sz="1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14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l-GR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l-GR" sz="1400" b="1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𝚯</m:t>
                                </m:r>
                              </m:e>
                              <m:sub>
                                <m:r>
                                  <a:rPr lang="en-US" sz="1400" b="1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𝑹𝑴𝑺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sz="1400" dirty="0">
                  <a:solidFill>
                    <a:srgbClr val="FF0000"/>
                  </a:solidFill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05F7A65-1129-4888-AD6A-4DCA230D23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5138" y="2325767"/>
                <a:ext cx="1367359" cy="523220"/>
              </a:xfrm>
              <a:prstGeom prst="rect">
                <a:avLst/>
              </a:prstGeom>
              <a:blipFill>
                <a:blip r:embed="rId4"/>
                <a:stretch>
                  <a:fillRect l="-1852" t="-2381" b="-9524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rrow: Right 10">
            <a:extLst>
              <a:ext uri="{FF2B5EF4-FFF2-40B4-BE49-F238E27FC236}">
                <a16:creationId xmlns:a16="http://schemas.microsoft.com/office/drawing/2014/main" id="{D59E2368-C658-416C-B1FC-F55947B23BEC}"/>
              </a:ext>
            </a:extLst>
          </p:cNvPr>
          <p:cNvSpPr/>
          <p:nvPr/>
        </p:nvSpPr>
        <p:spPr>
          <a:xfrm rot="10800000">
            <a:off x="2702816" y="2637338"/>
            <a:ext cx="369681" cy="150857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LM Roman 10" pitchFamily="2" charset="77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01FB6F6-238A-4B31-A484-FE0505D627B0}"/>
              </a:ext>
            </a:extLst>
          </p:cNvPr>
          <p:cNvCxnSpPr>
            <a:cxnSpLocks/>
          </p:cNvCxnSpPr>
          <p:nvPr/>
        </p:nvCxnSpPr>
        <p:spPr>
          <a:xfrm flipH="1">
            <a:off x="3186737" y="3779682"/>
            <a:ext cx="297481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166AA1D-F296-4727-8B05-467AABC58EF8}"/>
              </a:ext>
            </a:extLst>
          </p:cNvPr>
          <p:cNvSpPr txBox="1"/>
          <p:nvPr/>
        </p:nvSpPr>
        <p:spPr>
          <a:xfrm>
            <a:off x="377967" y="768195"/>
            <a:ext cx="5718031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LM Roman 10" pitchFamily="2" charset="77"/>
              </a:rPr>
              <a:t>Apply the </a:t>
            </a:r>
            <a:r>
              <a:rPr lang="en-US" dirty="0">
                <a:solidFill>
                  <a:srgbClr val="002060"/>
                </a:solidFill>
                <a:latin typeface="LM Roman 10" pitchFamily="2" charset="77"/>
              </a:rPr>
              <a:t>scattering kicks </a:t>
            </a:r>
            <a:r>
              <a:rPr lang="en-US" dirty="0">
                <a:latin typeface="LM Roman 10" pitchFamily="2" charset="77"/>
              </a:rPr>
              <a:t>to the particles of the initial distribution that are within the </a:t>
            </a:r>
            <a:r>
              <a:rPr lang="en-US" dirty="0">
                <a:solidFill>
                  <a:srgbClr val="002060"/>
                </a:solidFill>
                <a:latin typeface="LM Roman 10" pitchFamily="2" charset="77"/>
              </a:rPr>
              <a:t>wire width slice</a:t>
            </a:r>
            <a:r>
              <a:rPr lang="en-US" dirty="0">
                <a:latin typeface="LM Roman 10" pitchFamily="2" charset="77"/>
              </a:rPr>
              <a:t>: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DF87C01-75C6-4ADC-99A5-5B5FFA91F05D}"/>
              </a:ext>
            </a:extLst>
          </p:cNvPr>
          <p:cNvSpPr txBox="1"/>
          <p:nvPr/>
        </p:nvSpPr>
        <p:spPr>
          <a:xfrm>
            <a:off x="1305203" y="5189665"/>
            <a:ext cx="3366477" cy="40011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LM Roman 10" pitchFamily="2" charset="77"/>
              </a:rPr>
              <a:t>Track particles for one turn.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BE622BF-822E-4996-9445-4146C165E070}"/>
                  </a:ext>
                </a:extLst>
              </p:cNvPr>
              <p:cNvSpPr txBox="1"/>
              <p:nvPr/>
            </p:nvSpPr>
            <p:spPr>
              <a:xfrm>
                <a:off x="1152802" y="6160256"/>
                <a:ext cx="3671277" cy="402931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LM Roman 10" pitchFamily="2" charset="77"/>
                  </a:rPr>
                  <a:t>Displace the wire according to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</m:oMath>
                </a14:m>
                <a:r>
                  <a:rPr lang="en-US" dirty="0">
                    <a:latin typeface="LM Roman 10" pitchFamily="2" charset="77"/>
                  </a:rPr>
                  <a:t>.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BE622BF-822E-4996-9445-4146C165E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2802" y="6160256"/>
                <a:ext cx="3671277" cy="402931"/>
              </a:xfrm>
              <a:prstGeom prst="rect">
                <a:avLst/>
              </a:prstGeom>
              <a:blipFill>
                <a:blip r:embed="rId5"/>
                <a:stretch>
                  <a:fillRect r="-683" b="-14286"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Connector: Elbow 18">
            <a:extLst>
              <a:ext uri="{FF2B5EF4-FFF2-40B4-BE49-F238E27FC236}">
                <a16:creationId xmlns:a16="http://schemas.microsoft.com/office/drawing/2014/main" id="{5D792802-1AFA-4824-8DCB-04118E48AB14}"/>
              </a:ext>
            </a:extLst>
          </p:cNvPr>
          <p:cNvCxnSpPr>
            <a:cxnSpLocks/>
            <a:stCxn id="15" idx="1"/>
            <a:endCxn id="13" idx="1"/>
          </p:cNvCxnSpPr>
          <p:nvPr/>
        </p:nvCxnSpPr>
        <p:spPr>
          <a:xfrm rot="10800000">
            <a:off x="377968" y="1091362"/>
            <a:ext cx="774835" cy="5270361"/>
          </a:xfrm>
          <a:prstGeom prst="bentConnector3">
            <a:avLst>
              <a:gd name="adj1" fmla="val 129503"/>
            </a:avLst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D8F9767A-FBB3-41DE-BB3D-BD3DD7CFEE03}"/>
              </a:ext>
            </a:extLst>
          </p:cNvPr>
          <p:cNvCxnSpPr>
            <a:cxnSpLocks/>
          </p:cNvCxnSpPr>
          <p:nvPr/>
        </p:nvCxnSpPr>
        <p:spPr>
          <a:xfrm flipH="1">
            <a:off x="2988441" y="4698644"/>
            <a:ext cx="1" cy="49102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97B024C-1B0A-4B69-9A25-86D80D243A8D}"/>
              </a:ext>
            </a:extLst>
          </p:cNvPr>
          <p:cNvCxnSpPr>
            <a:cxnSpLocks/>
            <a:stCxn id="14" idx="2"/>
            <a:endCxn id="15" idx="0"/>
          </p:cNvCxnSpPr>
          <p:nvPr/>
        </p:nvCxnSpPr>
        <p:spPr>
          <a:xfrm flipH="1">
            <a:off x="2988441" y="5589775"/>
            <a:ext cx="1" cy="57048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75F4663B-D3F5-4E5E-8DEB-A95EF1E71D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689" y="2240437"/>
            <a:ext cx="5223098" cy="2984627"/>
          </a:xfrm>
          <a:prstGeom prst="rect">
            <a:avLst/>
          </a:prstGeom>
        </p:spPr>
      </p:pic>
      <p:sp>
        <p:nvSpPr>
          <p:cNvPr id="38" name="Right Brace 37">
            <a:extLst>
              <a:ext uri="{FF2B5EF4-FFF2-40B4-BE49-F238E27FC236}">
                <a16:creationId xmlns:a16="http://schemas.microsoft.com/office/drawing/2014/main" id="{7321E898-1B6B-4306-9293-AB5D53BD3A05}"/>
              </a:ext>
            </a:extLst>
          </p:cNvPr>
          <p:cNvSpPr/>
          <p:nvPr/>
        </p:nvSpPr>
        <p:spPr>
          <a:xfrm>
            <a:off x="6085925" y="671660"/>
            <a:ext cx="695325" cy="6056214"/>
          </a:xfrm>
          <a:prstGeom prst="rightBrace">
            <a:avLst>
              <a:gd name="adj1" fmla="val 8333"/>
              <a:gd name="adj2" fmla="val 49433"/>
            </a:avLst>
          </a:prstGeom>
          <a:ln w="38100">
            <a:solidFill>
              <a:srgbClr val="00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0FC376-DF01-4F70-A8DB-B2021ED4076E}"/>
              </a:ext>
            </a:extLst>
          </p:cNvPr>
          <p:cNvSpPr txBox="1"/>
          <p:nvPr/>
        </p:nvSpPr>
        <p:spPr>
          <a:xfrm>
            <a:off x="7397341" y="1030609"/>
            <a:ext cx="4352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LM Roman 10" pitchFamily="2" charset="77"/>
              </a:rPr>
              <a:t>Final distribution</a:t>
            </a:r>
            <a:r>
              <a:rPr lang="en-US" dirty="0">
                <a:latin typeface="LM Roman 10" pitchFamily="2" charset="77"/>
              </a:rPr>
              <a:t>: larger beam size because of the scattering.</a:t>
            </a:r>
            <a:endParaRPr lang="el-GR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E205F68-E8CF-4384-9B45-443AA53514E0}"/>
              </a:ext>
            </a:extLst>
          </p:cNvPr>
          <p:cNvSpPr txBox="1"/>
          <p:nvPr/>
        </p:nvSpPr>
        <p:spPr>
          <a:xfrm>
            <a:off x="7485256" y="5646601"/>
            <a:ext cx="4352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LM Roman 10" pitchFamily="2" charset="77"/>
              </a:rPr>
              <a:t>Note that</a:t>
            </a:r>
            <a:r>
              <a:rPr lang="en-US" dirty="0">
                <a:latin typeface="LM Roman 10" pitchFamily="2" charset="77"/>
              </a:rPr>
              <a:t>: simulation model independent of the beam intensity.</a:t>
            </a:r>
            <a:endParaRPr lang="el-G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2149AD7-0C63-2948-A3D5-711D69CA2AD9}"/>
              </a:ext>
            </a:extLst>
          </p:cNvPr>
          <p:cNvSpPr txBox="1"/>
          <p:nvPr/>
        </p:nvSpPr>
        <p:spPr>
          <a:xfrm rot="16200000">
            <a:off x="-277272" y="4513978"/>
            <a:ext cx="11847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LM Roman 10" pitchFamily="2" charset="77"/>
              </a:rPr>
              <a:t>Repeat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74736C-B484-71E5-3667-CD07D5C841D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457344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1" grpId="0" animBg="1"/>
      <p:bldP spid="13" grpId="0" animBg="1"/>
      <p:bldP spid="14" grpId="0" animBg="1"/>
      <p:bldP spid="15" grpId="0" animBg="1"/>
      <p:bldP spid="38" grpId="0" animBg="1"/>
      <p:bldP spid="39" grpId="0"/>
      <p:bldP spid="43" grpId="0"/>
      <p:bldP spid="1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2F4477-D478-419F-85F4-710396C0D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Modeling the Wire Scanner scattering</a:t>
            </a:r>
            <a:endParaRPr lang="el-G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918F6A-4FC0-4357-BEF8-854D38EF0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D8B99-2640-4528-BE06-488F2B48F17D}" type="slidenum">
              <a:rPr lang="el-GR" smtClean="0"/>
              <a:pPr/>
              <a:t>55</a:t>
            </a:fld>
            <a:endParaRPr lang="el-GR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40FC376-DF01-4F70-A8DB-B2021ED4076E}"/>
              </a:ext>
            </a:extLst>
          </p:cNvPr>
          <p:cNvSpPr txBox="1"/>
          <p:nvPr/>
        </p:nvSpPr>
        <p:spPr>
          <a:xfrm>
            <a:off x="476249" y="763339"/>
            <a:ext cx="109823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LM Roman 10" pitchFamily="2" charset="77"/>
              </a:rPr>
              <a:t>WS signal is proportional to the number of scattered particles</a:t>
            </a:r>
            <a:r>
              <a:rPr lang="en-US" dirty="0">
                <a:latin typeface="LM Roman 10" pitchFamily="2" charset="77"/>
              </a:rPr>
              <a:t> → measured distribution (</a:t>
            </a:r>
            <a:r>
              <a:rPr lang="en-US" dirty="0">
                <a:solidFill>
                  <a:schemeClr val="accent6"/>
                </a:solidFill>
                <a:latin typeface="LM Roman 10" pitchFamily="2" charset="77"/>
              </a:rPr>
              <a:t>green</a:t>
            </a:r>
            <a:r>
              <a:rPr lang="en-US" dirty="0">
                <a:latin typeface="LM Roman 10" pitchFamily="2" charset="77"/>
              </a:rPr>
              <a:t>) is between the initial and the final distribution </a:t>
            </a:r>
            <a:endParaRPr lang="el-GR" dirty="0"/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84E5056B-3EEB-43F2-9C4E-D4E96F3F1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694" y="1443043"/>
            <a:ext cx="6809190" cy="3890965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D4DF042-1CFA-4592-B4DE-3B547E664E43}"/>
              </a:ext>
            </a:extLst>
          </p:cNvPr>
          <p:cNvCxnSpPr>
            <a:cxnSpLocks/>
          </p:cNvCxnSpPr>
          <p:nvPr/>
        </p:nvCxnSpPr>
        <p:spPr>
          <a:xfrm flipV="1">
            <a:off x="3005138" y="5527128"/>
            <a:ext cx="5376862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A1C4750-1CDD-4073-A6BD-F3ADADCFE15B}"/>
              </a:ext>
            </a:extLst>
          </p:cNvPr>
          <p:cNvSpPr txBox="1"/>
          <p:nvPr/>
        </p:nvSpPr>
        <p:spPr>
          <a:xfrm>
            <a:off x="3084311" y="5157796"/>
            <a:ext cx="57661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LM Roman 10" pitchFamily="2" charset="77"/>
              </a:rPr>
              <a:t>Scan from “negative” to “positive” (left to right)</a:t>
            </a:r>
            <a:endParaRPr lang="el-GR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CB66A8F-7CA4-4045-A19F-A86D3DDC9D1D}"/>
              </a:ext>
            </a:extLst>
          </p:cNvPr>
          <p:cNvSpPr txBox="1"/>
          <p:nvPr/>
        </p:nvSpPr>
        <p:spPr>
          <a:xfrm>
            <a:off x="476248" y="5720248"/>
            <a:ext cx="109823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LM Roman 10" pitchFamily="2" charset="77"/>
              </a:rPr>
              <a:t>In the first few turns of the scan, the </a:t>
            </a:r>
            <a:r>
              <a:rPr lang="en-US" dirty="0">
                <a:solidFill>
                  <a:srgbClr val="002060"/>
                </a:solidFill>
                <a:latin typeface="LM Roman 10" pitchFamily="2" charset="77"/>
              </a:rPr>
              <a:t>WS signal coincides with the initial distribution</a:t>
            </a:r>
            <a:r>
              <a:rPr lang="en-US" dirty="0">
                <a:latin typeface="LM Roman 10" pitchFamily="2" charset="77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latin typeface="LM Roman 10" pitchFamily="2" charset="77"/>
              </a:rPr>
              <a:t>As the scan progresses, the particles are being scattered: towards the last turns of the scan, the </a:t>
            </a:r>
            <a:r>
              <a:rPr lang="en-US" dirty="0">
                <a:solidFill>
                  <a:srgbClr val="002060"/>
                </a:solidFill>
                <a:latin typeface="LM Roman 10" pitchFamily="2" charset="77"/>
              </a:rPr>
              <a:t>WS signal coincides with the final distribution</a:t>
            </a:r>
            <a:r>
              <a:rPr lang="en-US" dirty="0">
                <a:solidFill>
                  <a:srgbClr val="000000"/>
                </a:solidFill>
                <a:latin typeface="LM Roman 10" pitchFamily="2" charset="77"/>
              </a:rPr>
              <a:t> </a:t>
            </a:r>
            <a:r>
              <a:rPr lang="en-US" dirty="0">
                <a:latin typeface="LM Roman 10" pitchFamily="2" charset="77"/>
              </a:rPr>
              <a:t>→ </a:t>
            </a:r>
            <a:r>
              <a:rPr lang="en-US" dirty="0">
                <a:solidFill>
                  <a:schemeClr val="accent6"/>
                </a:solidFill>
                <a:latin typeface="LM Roman 10" pitchFamily="2" charset="77"/>
              </a:rPr>
              <a:t>asymmetric measured profile (WS Signal)</a:t>
            </a:r>
            <a:endParaRPr lang="el-GR" dirty="0">
              <a:solidFill>
                <a:schemeClr val="accent6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400B1A-8A8E-B2AE-2B01-2B483965A3A1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60FE5F8-38CB-6D94-FAAB-3C1843E3A76A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2868334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20" grpId="0"/>
      <p:bldP spid="26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792AA-F0CF-0204-BE09-DCBD3A8A9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Shape of the particle distributions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8C8EC7-D169-231F-1CF2-FCC353231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12</a:t>
            </a:r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4F3CC0-EA6B-8032-5DE4-DCA57D6DEB7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F9B406-18CD-9DC5-14D7-CA6C5F977864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AC54371-B49B-61FE-6EBF-51D7CE25CD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916" y="2686140"/>
            <a:ext cx="2451989" cy="2121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18FB40C-1337-085C-1525-F77C1085A6B8}"/>
              </a:ext>
            </a:extLst>
          </p:cNvPr>
          <p:cNvSpPr txBox="1"/>
          <p:nvPr/>
        </p:nvSpPr>
        <p:spPr>
          <a:xfrm>
            <a:off x="375916" y="2224475"/>
            <a:ext cx="20579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200" dirty="0">
                <a:latin typeface="LM Roman 10" pitchFamily="2" charset="77"/>
              </a:rPr>
              <a:t>Modelling beam profiles’ shape with q-Gaussian function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3D1D0C-D202-9D92-3B63-329C9E226BEE}"/>
                  </a:ext>
                </a:extLst>
              </p:cNvPr>
              <p:cNvSpPr txBox="1"/>
              <p:nvPr/>
            </p:nvSpPr>
            <p:spPr>
              <a:xfrm>
                <a:off x="2750515" y="4038420"/>
                <a:ext cx="88332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1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1100" b="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CH" sz="1100" dirty="0">
                    <a:solidFill>
                      <a:srgbClr val="7030A0"/>
                    </a:solidFill>
                    <a:latin typeface="LM Roman 10" pitchFamily="2" charset="77"/>
                  </a:rPr>
                  <a:t> Gaussian shape</a:t>
                </a:r>
                <a:br>
                  <a:rPr lang="en-CH" sz="1100" dirty="0">
                    <a:solidFill>
                      <a:srgbClr val="7030A0"/>
                    </a:solidFill>
                    <a:latin typeface="LM Roman 10" pitchFamily="2" charset="77"/>
                  </a:rPr>
                </a:br>
                <a:r>
                  <a:rPr lang="en-CH" sz="1100" dirty="0">
                    <a:solidFill>
                      <a:srgbClr val="7030A0"/>
                    </a:solidFill>
                    <a:latin typeface="LM Roman 10" pitchFamily="2" charset="77"/>
                  </a:rPr>
                  <a:t>Desirable!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53D1D0C-D202-9D92-3B63-329C9E226B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0515" y="4038420"/>
                <a:ext cx="883325" cy="769441"/>
              </a:xfrm>
              <a:prstGeom prst="rect">
                <a:avLst/>
              </a:prstGeom>
              <a:blipFill>
                <a:blip r:embed="rId4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5EAB73D-B169-35AF-D5EA-E9D4CA2C1CE0}"/>
                  </a:ext>
                </a:extLst>
              </p:cNvPr>
              <p:cNvSpPr txBox="1"/>
              <p:nvPr/>
            </p:nvSpPr>
            <p:spPr>
              <a:xfrm>
                <a:off x="2681706" y="2397321"/>
                <a:ext cx="101809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sz="11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=1.6</m:t>
                    </m:r>
                  </m:oMath>
                </a14:m>
                <a:r>
                  <a:rPr lang="en-CH" sz="1100" dirty="0">
                    <a:solidFill>
                      <a:srgbClr val="FF0000"/>
                    </a:solidFill>
                    <a:latin typeface="LM Roman 10" pitchFamily="2" charset="77"/>
                  </a:rPr>
                  <a:t> Overpopulated tails</a:t>
                </a:r>
              </a:p>
              <a:p>
                <a:pPr algn="ctr"/>
                <a:r>
                  <a:rPr lang="en-CH" sz="1100" dirty="0">
                    <a:solidFill>
                      <a:srgbClr val="FF0000"/>
                    </a:solidFill>
                    <a:latin typeface="LM Roman 10" pitchFamily="2" charset="77"/>
                  </a:rPr>
                  <a:t>Undesirable!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5EAB73D-B169-35AF-D5EA-E9D4CA2C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1706" y="2397321"/>
                <a:ext cx="1018094" cy="769441"/>
              </a:xfrm>
              <a:prstGeom prst="rect">
                <a:avLst/>
              </a:prstGeom>
              <a:blipFill>
                <a:blip r:embed="rId5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18970F06-7640-0FCD-F5BC-179CB47B9F9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83832" y="2513046"/>
            <a:ext cx="6639132" cy="26363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6A6D6D6-2E6D-B849-D14E-A14793ADDD72}"/>
              </a:ext>
            </a:extLst>
          </p:cNvPr>
          <p:cNvSpPr txBox="1"/>
          <p:nvPr/>
        </p:nvSpPr>
        <p:spPr>
          <a:xfrm>
            <a:off x="4300939" y="1610996"/>
            <a:ext cx="69508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Experimental study on interplay between space charge and resonances on shape of particle distributions.</a:t>
            </a:r>
            <a:endParaRPr lang="en-CH" sz="1600" dirty="0">
              <a:latin typeface="LM Roman 10" pitchFamily="2" charset="77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65C7524C-554C-1AD0-009E-3FB7AC719F5B}"/>
              </a:ext>
            </a:extLst>
          </p:cNvPr>
          <p:cNvCxnSpPr>
            <a:cxnSpLocks/>
          </p:cNvCxnSpPr>
          <p:nvPr/>
        </p:nvCxnSpPr>
        <p:spPr>
          <a:xfrm>
            <a:off x="5422375" y="5225950"/>
            <a:ext cx="2514331" cy="0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4DA57F0-F566-D9BE-755F-17E9FAD5C1ED}"/>
              </a:ext>
            </a:extLst>
          </p:cNvPr>
          <p:cNvCxnSpPr>
            <a:cxnSpLocks/>
          </p:cNvCxnSpPr>
          <p:nvPr/>
        </p:nvCxnSpPr>
        <p:spPr>
          <a:xfrm flipV="1">
            <a:off x="9847138" y="2842702"/>
            <a:ext cx="0" cy="1105188"/>
          </a:xfrm>
          <a:prstGeom prst="straightConnector1">
            <a:avLst/>
          </a:prstGeom>
          <a:ln w="5715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D371068-8C46-A8F5-68D1-20E5BF24DCEF}"/>
              </a:ext>
            </a:extLst>
          </p:cNvPr>
          <p:cNvSpPr txBox="1"/>
          <p:nvPr/>
        </p:nvSpPr>
        <p:spPr>
          <a:xfrm>
            <a:off x="6132909" y="5203277"/>
            <a:ext cx="10929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B050"/>
                </a:solidFill>
                <a:latin typeface="LM Roman 10" pitchFamily="2" charset="77"/>
              </a:rPr>
              <a:t>S</a:t>
            </a:r>
            <a:r>
              <a:rPr lang="en-CH" sz="1100" dirty="0">
                <a:solidFill>
                  <a:srgbClr val="00B050"/>
                </a:solidFill>
                <a:latin typeface="LM Roman 10" pitchFamily="2" charset="77"/>
              </a:rPr>
              <a:t>tatic tune scan</a:t>
            </a:r>
          </a:p>
        </p:txBody>
      </p:sp>
    </p:spTree>
    <p:extLst>
      <p:ext uri="{BB962C8B-B14F-4D97-AF65-F5344CB8AC3E}">
        <p14:creationId xmlns:p14="http://schemas.microsoft.com/office/powerpoint/2010/main" val="42154321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2" grpId="0"/>
      <p:bldP spid="19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5FEE8-55ED-F073-3D77-BFCD3B6FC1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Operational implementation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EB1AA9-AD26-14AC-B1D8-775FB53E6D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9</a:t>
            </a:r>
            <a:endParaRPr lang="el-G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002635-E4E4-95A4-28A7-B6F03535D795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EBCFDD-1CC1-6159-5F75-F87887288979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63E6449C-36B5-A14A-1907-D947D83DB7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469" y="869236"/>
            <a:ext cx="7357179" cy="478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21969BD-0246-DBDD-C224-E2DEDC80E41D}"/>
              </a:ext>
            </a:extLst>
          </p:cNvPr>
          <p:cNvSpPr txBox="1"/>
          <p:nvPr/>
        </p:nvSpPr>
        <p:spPr>
          <a:xfrm>
            <a:off x="342900" y="2218976"/>
            <a:ext cx="3856151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LM Roman 10" pitchFamily="2" charset="77"/>
              </a:rPr>
              <a:t>Applicability of the method with respect to the:</a:t>
            </a:r>
          </a:p>
          <a:p>
            <a:endParaRPr lang="en-CH" dirty="0">
              <a:latin typeface="LM Roman 10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LM Roman 10" pitchFamily="2" charset="77"/>
              </a:rPr>
              <a:t>available instrumentation of the PSB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CH" sz="1600" dirty="0">
              <a:latin typeface="LM Roman 10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CH" sz="1600" dirty="0">
                <a:latin typeface="LM Roman 10" pitchFamily="2" charset="77"/>
              </a:rPr>
              <a:t>hardware and software infrastructure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latin typeface="LM Roman 10" pitchFamily="2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LM Roman 10" pitchFamily="2" charset="77"/>
              </a:rPr>
              <a:t>t</a:t>
            </a:r>
            <a:r>
              <a:rPr lang="en-CH" sz="1600" dirty="0">
                <a:latin typeface="LM Roman 10" pitchFamily="2" charset="77"/>
              </a:rPr>
              <a:t>echnical limitations</a:t>
            </a:r>
          </a:p>
        </p:txBody>
      </p:sp>
    </p:spTree>
    <p:extLst>
      <p:ext uri="{BB962C8B-B14F-4D97-AF65-F5344CB8AC3E}">
        <p14:creationId xmlns:p14="http://schemas.microsoft.com/office/powerpoint/2010/main" val="28100710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792AA-F0CF-0204-BE09-DCBD3A8A9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3200" dirty="0"/>
              <a:t>Half-integer resonance compensation and excitation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8C8EC7-D169-231F-1CF2-FCC353231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4F3CC0-EA6B-8032-5DE4-DCA57D6DEB7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F9B406-18CD-9DC5-14D7-CA6C5F977864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709DAC-1D8B-41FC-E9D7-75B714B916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6782" y="1595265"/>
            <a:ext cx="6803654" cy="1855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9FD024FF-0818-0E4E-2A33-1BF18BBB5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7600" y="3717413"/>
            <a:ext cx="2589825" cy="1710262"/>
          </a:xfrm>
          <a:prstGeom prst="rect">
            <a:avLst/>
          </a:prstGeom>
          <a:noFill/>
          <a:ln w="571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>
            <a:extLst>
              <a:ext uri="{FF2B5EF4-FFF2-40B4-BE49-F238E27FC236}">
                <a16:creationId xmlns:a16="http://schemas.microsoft.com/office/drawing/2014/main" id="{3D7F6236-61F2-355F-AAEC-FF52B846D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199" y="3717413"/>
            <a:ext cx="2589825" cy="1710262"/>
          </a:xfrm>
          <a:prstGeom prst="rect">
            <a:avLst/>
          </a:prstGeom>
          <a:noFill/>
          <a:ln w="5715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F3931BE-F3EF-0A46-F12F-4ED9E006DF11}"/>
              </a:ext>
            </a:extLst>
          </p:cNvPr>
          <p:cNvSpPr txBox="1"/>
          <p:nvPr/>
        </p:nvSpPr>
        <p:spPr>
          <a:xfrm>
            <a:off x="301323" y="1516565"/>
            <a:ext cx="4794125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rgbClr val="002060"/>
                </a:solidFill>
                <a:latin typeface="LM Roman 10" pitchFamily="2" charset="77"/>
              </a:rPr>
              <a:t>Resonance compensation: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400" dirty="0">
                <a:latin typeface="LM Roman 10" pitchFamily="2" charset="77"/>
              </a:rPr>
              <a:t>Experimentally, using orthogonal quadrupole correctors.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400" dirty="0">
                <a:latin typeface="LM Roman 10" pitchFamily="2" charset="77"/>
              </a:rPr>
              <a:t>Traditional techniques rely on crossing the resonance and monitoring the beam losses.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rgbClr val="002060"/>
                </a:solidFill>
                <a:latin typeface="LM Roman 10" pitchFamily="2" charset="77"/>
              </a:rPr>
              <a:t>Improved techniques were found </a:t>
            </a:r>
            <a:r>
              <a:rPr lang="en-CH" sz="1400" dirty="0">
                <a:latin typeface="LM Roman 10" pitchFamily="2" charset="77"/>
              </a:rPr>
              <a:t>that rely on the deformation of the shape of particle distribution (more sensitive!).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sz="1400" dirty="0">
              <a:latin typeface="LM Roman 10" pitchFamily="2" charset="77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sz="1400" dirty="0">
              <a:latin typeface="LM Roman 10" pitchFamily="2" charset="77"/>
            </a:endParaRPr>
          </a:p>
          <a:p>
            <a:r>
              <a:rPr lang="en-CH" dirty="0">
                <a:solidFill>
                  <a:srgbClr val="002060"/>
                </a:solidFill>
                <a:latin typeface="LM Roman 10" pitchFamily="2" charset="77"/>
              </a:rPr>
              <a:t>Resonance controlled excitation: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400" dirty="0">
                <a:latin typeface="LM Roman 10" pitchFamily="2" charset="77"/>
              </a:rPr>
              <a:t>In terms of deliberately degrading the compensation scheme.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CH" sz="1400" dirty="0">
              <a:latin typeface="LM Roman 10" pitchFamily="2" charset="77"/>
            </a:endParaRPr>
          </a:p>
          <a:p>
            <a:endParaRPr lang="en-CH" sz="1400" dirty="0">
              <a:latin typeface="LM Roman 10" pitchFamily="2" charset="77"/>
            </a:endParaRPr>
          </a:p>
          <a:p>
            <a:r>
              <a:rPr lang="en-CH" dirty="0">
                <a:solidFill>
                  <a:srgbClr val="002060"/>
                </a:solidFill>
                <a:latin typeface="LM Roman 10" pitchFamily="2" charset="77"/>
              </a:rPr>
              <a:t>Resonance width measurement: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CH" sz="1400" dirty="0">
                <a:latin typeface="LM Roman 10" pitchFamily="2" charset="77"/>
              </a:rPr>
              <a:t>Finding methods to experimentally measure </a:t>
            </a:r>
            <a:r>
              <a:rPr lang="en-CH" sz="1400" dirty="0">
                <a:solidFill>
                  <a:srgbClr val="002060"/>
                </a:solidFill>
                <a:latin typeface="LM Roman 10" pitchFamily="2" charset="77"/>
              </a:rPr>
              <a:t>how large is the unstable region</a:t>
            </a:r>
            <a:r>
              <a:rPr lang="en-CH" sz="1400" dirty="0">
                <a:latin typeface="LM Roman 10" pitchFamily="2" charset="77"/>
              </a:rPr>
              <a:t> of the resonance.</a:t>
            </a:r>
          </a:p>
          <a:p>
            <a:endParaRPr lang="en-CH" sz="1400" dirty="0">
              <a:latin typeface="LM Roman 10" pitchFamily="2" charset="77"/>
            </a:endParaRPr>
          </a:p>
          <a:p>
            <a:endParaRPr lang="en-CH" sz="1400" dirty="0">
              <a:latin typeface="LM Roman 10" pitchFamily="2" charset="77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38FA2D0-C157-6C8A-4897-50112FE3CB0B}"/>
              </a:ext>
            </a:extLst>
          </p:cNvPr>
          <p:cNvSpPr/>
          <p:nvPr/>
        </p:nvSpPr>
        <p:spPr>
          <a:xfrm>
            <a:off x="10224981" y="2364025"/>
            <a:ext cx="173272" cy="749989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LM Roman 10" pitchFamily="2" charset="77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035CC47-A973-1C77-8C4F-41328F7BD178}"/>
              </a:ext>
            </a:extLst>
          </p:cNvPr>
          <p:cNvSpPr/>
          <p:nvPr/>
        </p:nvSpPr>
        <p:spPr>
          <a:xfrm>
            <a:off x="11579764" y="1744908"/>
            <a:ext cx="252919" cy="1317445"/>
          </a:xfrm>
          <a:prstGeom prst="ellipse">
            <a:avLst/>
          </a:prstGeom>
          <a:noFill/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>
              <a:latin typeface="LM Roman 10" pitchFamily="2" charset="77"/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7CD21CF-87B5-111B-B6EC-8DE3C4F0F6FC}"/>
              </a:ext>
            </a:extLst>
          </p:cNvPr>
          <p:cNvCxnSpPr>
            <a:cxnSpLocks/>
            <a:stCxn id="14" idx="4"/>
          </p:cNvCxnSpPr>
          <p:nvPr/>
        </p:nvCxnSpPr>
        <p:spPr>
          <a:xfrm>
            <a:off x="11706224" y="3062353"/>
            <a:ext cx="0" cy="560140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09C0AEB-7948-78AA-1B2F-61C92F0F6BC3}"/>
              </a:ext>
            </a:extLst>
          </p:cNvPr>
          <p:cNvCxnSpPr>
            <a:cxnSpLocks/>
          </p:cNvCxnSpPr>
          <p:nvPr/>
        </p:nvCxnSpPr>
        <p:spPr>
          <a:xfrm flipH="1">
            <a:off x="9031450" y="2739019"/>
            <a:ext cx="1193531" cy="957043"/>
          </a:xfrm>
          <a:prstGeom prst="straightConnector1">
            <a:avLst/>
          </a:prstGeom>
          <a:ln w="57150">
            <a:solidFill>
              <a:srgbClr val="00206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8760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E792AA-F0CF-0204-BE09-DCBD3A8A9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Universal scalling diagrams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8C8EC7-D169-231F-1CF2-FCC353231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A4F3CC0-EA6B-8032-5DE4-DCA57D6DEB78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PhD defense 2023</a:t>
            </a:r>
            <a:endParaRPr lang="el-GR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F9B406-18CD-9DC5-14D7-CA6C5F977864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176C7F98-D04A-B748-9B87-71149DAC0F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872" y="1818173"/>
            <a:ext cx="6078881" cy="368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9352B5-38AE-4592-F06D-F0F9E2E5B6CC}"/>
                  </a:ext>
                </a:extLst>
              </p:cNvPr>
              <p:cNvSpPr txBox="1"/>
              <p:nvPr/>
            </p:nvSpPr>
            <p:spPr>
              <a:xfrm>
                <a:off x="414709" y="2179567"/>
                <a:ext cx="4739757" cy="32267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dirty="0">
                    <a:latin typeface="LM Roman 10" pitchFamily="2" charset="77"/>
                  </a:rPr>
                  <a:t>Systematic scans on the half-integer dynamic crossing:</a:t>
                </a:r>
              </a:p>
              <a:p>
                <a:endParaRPr lang="en-CH" dirty="0">
                  <a:latin typeface="LM Roman 10" pitchFamily="2" charset="77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LM Roman 10" pitchFamily="2" charset="77"/>
                  </a:rPr>
                  <a:t>T</a:t>
                </a:r>
                <a:r>
                  <a:rPr lang="en-CH" sz="1600" dirty="0">
                    <a:latin typeface="LM Roman 10" pitchFamily="2" charset="77"/>
                  </a:rPr>
                  <a:t>ransmission: fraction of particles that survive the crossing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H" sz="1600" dirty="0">
                  <a:latin typeface="LM Roman 10" pitchFamily="2" charset="77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𝛿</m:t>
                    </m:r>
                    <m:sSubSup>
                      <m:sSub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𝑆𝐶</m:t>
                        </m:r>
                      </m:sup>
                    </m:sSubSup>
                  </m:oMath>
                </a14:m>
                <a:r>
                  <a:rPr lang="en-CH" sz="1600" dirty="0">
                    <a:latin typeface="LM Roman 10" pitchFamily="2" charset="77"/>
                  </a:rPr>
                  <a:t>: maximum space charge tune spread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H" sz="1600" dirty="0">
                  <a:latin typeface="LM Roman 10" pitchFamily="2" charset="77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𝑡𝑢𝑟𝑛</m:t>
                    </m:r>
                  </m:oMath>
                </a14:m>
                <a:r>
                  <a:rPr lang="en-CH" sz="1600" dirty="0">
                    <a:latin typeface="LM Roman 10" pitchFamily="2" charset="77"/>
                  </a:rPr>
                  <a:t>: vertical tune change over one turn (“crossing speed”).</a:t>
                </a:r>
              </a:p>
              <a:p>
                <a:endParaRPr lang="en-CH" dirty="0">
                  <a:latin typeface="LM Roman 10" pitchFamily="2" charset="77"/>
                </a:endParaRPr>
              </a:p>
              <a:p>
                <a:endParaRPr lang="en-CH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E9352B5-38AE-4592-F06D-F0F9E2E5B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709" y="2179567"/>
                <a:ext cx="4739757" cy="3226781"/>
              </a:xfrm>
              <a:prstGeom prst="rect">
                <a:avLst/>
              </a:prstGeom>
              <a:blipFill>
                <a:blip r:embed="rId3"/>
                <a:stretch>
                  <a:fillRect l="-1067" t="-784" r="-18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838358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F28F9-5D8D-D1D9-D65A-5B979472B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PSB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5402F9-55C5-1B3D-6E89-417B93CE8C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12C174D9-B74D-9760-055A-BCAADAA2E93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297450" y="1837231"/>
                <a:ext cx="11717466" cy="413195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CH" sz="2400" dirty="0">
                    <a:solidFill>
                      <a:schemeClr val="tx1"/>
                    </a:solidFill>
                  </a:rPr>
                  <a:t>PSB energy upgrade achieved by:</a:t>
                </a:r>
              </a:p>
              <a:p>
                <a:pPr lvl="1"/>
                <a:r>
                  <a:rPr lang="en-CH" sz="1800" dirty="0">
                    <a:solidFill>
                      <a:schemeClr val="tx1"/>
                    </a:solidFill>
                  </a:rPr>
                  <a:t>Replacement of Linac2 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50</m:t>
                    </m:r>
                  </m:oMath>
                </a14:m>
                <a:r>
                  <a:rPr lang="en-CH" sz="1800" dirty="0">
                    <a:solidFill>
                      <a:schemeClr val="tx1"/>
                    </a:solidFill>
                  </a:rPr>
                  <a:t> MeV) by </a:t>
                </a:r>
                <a:r>
                  <a:rPr lang="en-CH" sz="1800" b="1" dirty="0">
                    <a:solidFill>
                      <a:srgbClr val="0131FF"/>
                    </a:solidFill>
                  </a:rPr>
                  <a:t>Linac4 (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𝟏𝟔𝟎</m:t>
                    </m:r>
                  </m:oMath>
                </a14:m>
                <a:r>
                  <a:rPr lang="en-CH" sz="1800" b="1" dirty="0">
                    <a:solidFill>
                      <a:srgbClr val="0131FF"/>
                    </a:solidFill>
                  </a:rPr>
                  <a:t> MeV)</a:t>
                </a:r>
                <a:r>
                  <a:rPr lang="en-CH" sz="1800" dirty="0">
                    <a:solidFill>
                      <a:schemeClr val="tx1"/>
                    </a:solidFill>
                  </a:rPr>
                  <a:t>.</a:t>
                </a:r>
                <a:endParaRPr lang="en-CH" sz="1800" b="1" dirty="0">
                  <a:solidFill>
                    <a:srgbClr val="0131FF"/>
                  </a:solidFill>
                </a:endParaRPr>
              </a:p>
              <a:p>
                <a:pPr lvl="1"/>
                <a:r>
                  <a:rPr lang="en-CH" sz="1800" dirty="0">
                    <a:solidFill>
                      <a:schemeClr val="tx1"/>
                    </a:solidFill>
                  </a:rPr>
                  <a:t>Magnets power supply and extraction upgrade (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1.4</m:t>
                    </m:r>
                  </m:oMath>
                </a14:m>
                <a:r>
                  <a:rPr lang="en-CH" sz="1800" dirty="0">
                    <a:solidFill>
                      <a:schemeClr val="tx1"/>
                    </a:solidFill>
                  </a:rPr>
                  <a:t> GeV to </a:t>
                </a:r>
                <a14:m>
                  <m:oMath xmlns:m="http://schemas.openxmlformats.org/officeDocument/2006/math">
                    <m:r>
                      <a:rPr lang="en-US" sz="1800" b="1" i="1" smtClean="0">
                        <a:solidFill>
                          <a:srgbClr val="0131FF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CH" sz="1800" b="1" dirty="0">
                    <a:solidFill>
                      <a:srgbClr val="0131FF"/>
                    </a:solidFill>
                  </a:rPr>
                  <a:t> GeV</a:t>
                </a:r>
                <a:r>
                  <a:rPr lang="en-CH" sz="1800" dirty="0">
                    <a:solidFill>
                      <a:schemeClr val="tx1"/>
                    </a:solidFill>
                  </a:rPr>
                  <a:t>).</a:t>
                </a:r>
              </a:p>
              <a:p>
                <a:pPr marL="0" indent="0">
                  <a:buNone/>
                </a:pPr>
                <a:endParaRPr lang="en-CH" sz="2000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CH" sz="2400" dirty="0">
                    <a:solidFill>
                      <a:schemeClr val="tx1"/>
                    </a:solidFill>
                  </a:rPr>
                  <a:t>Linac4 accelerates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H" sz="2400" dirty="0">
                    <a:solidFill>
                      <a:schemeClr val="tx1"/>
                    </a:solidFill>
                  </a:rPr>
                  <a:t>: new charge-exchange injection for PSB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H" sz="2400" dirty="0">
                    <a:solidFill>
                      <a:schemeClr val="tx1"/>
                    </a:solidFill>
                  </a:rPr>
                  <a:t>). </a:t>
                </a: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12C174D9-B74D-9760-055A-BCAADAA2E9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297450" y="1837231"/>
                <a:ext cx="11717466" cy="4131950"/>
              </a:xfrm>
              <a:blipFill>
                <a:blip r:embed="rId2"/>
                <a:stretch>
                  <a:fillRect l="-866" t="-214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4">
            <a:extLst>
              <a:ext uri="{FF2B5EF4-FFF2-40B4-BE49-F238E27FC236}">
                <a16:creationId xmlns:a16="http://schemas.microsoft.com/office/drawing/2014/main" id="{6F1394B4-063A-66B8-8551-C547EB61D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1899" y="950893"/>
            <a:ext cx="2843017" cy="1946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5769540-E7D3-737A-B517-FA06525A668A}"/>
                  </a:ext>
                </a:extLst>
              </p:cNvPr>
              <p:cNvSpPr txBox="1"/>
              <p:nvPr/>
            </p:nvSpPr>
            <p:spPr>
              <a:xfrm>
                <a:off x="297450" y="1005645"/>
                <a:ext cx="11388903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CH" sz="2400" dirty="0">
                    <a:solidFill>
                      <a:schemeClr val="tx1"/>
                    </a:solidFill>
                    <a:latin typeface="LM Roman 10" pitchFamily="2" charset="77"/>
                  </a:rPr>
                  <a:t>PSB: small, circular,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H" sz="2400" dirty="0">
                    <a:solidFill>
                      <a:schemeClr val="tx1"/>
                    </a:solidFill>
                    <a:latin typeface="LM Roman 10" pitchFamily="2" charset="77"/>
                  </a:rPr>
                  <a:t> accelerator with 4 identical rings.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75769540-E7D3-737A-B517-FA06525A66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7450" y="1005645"/>
                <a:ext cx="11388903" cy="461665"/>
              </a:xfrm>
              <a:prstGeom prst="rect">
                <a:avLst/>
              </a:prstGeom>
              <a:blipFill>
                <a:blip r:embed="rId4"/>
                <a:stretch>
                  <a:fillRect l="-891" t="-10811" b="-29730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37507B85-3D19-4D52-3F10-68AEFC862BD2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BFA7E11-AC75-89AE-274C-348BB7A54F24}"/>
              </a:ext>
            </a:extLst>
          </p:cNvPr>
          <p:cNvSpPr/>
          <p:nvPr/>
        </p:nvSpPr>
        <p:spPr>
          <a:xfrm>
            <a:off x="765310" y="5090900"/>
            <a:ext cx="10657156" cy="761455"/>
          </a:xfrm>
          <a:prstGeom prst="round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5400000" scaled="1"/>
            <a:tileRect/>
          </a:gra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r>
              <a:rPr lang="en-CH" sz="2400" dirty="0">
                <a:solidFill>
                  <a:schemeClr val="tx1"/>
                </a:solidFill>
                <a:latin typeface="LM Roman 10" pitchFamily="2" charset="77"/>
              </a:rPr>
              <a:t>New effects to study, new challenges to overcome: </a:t>
            </a:r>
            <a:r>
              <a:rPr lang="en-CH" sz="2400" b="1" dirty="0">
                <a:solidFill>
                  <a:srgbClr val="FF0000"/>
                </a:solidFill>
                <a:latin typeface="LM Roman 10" pitchFamily="2" charset="77"/>
              </a:rPr>
              <a:t>need of optimizations!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9268FB-AA3E-A559-8A1D-C6ABD830C4B6}"/>
                  </a:ext>
                </a:extLst>
              </p:cNvPr>
              <p:cNvSpPr txBox="1"/>
              <p:nvPr/>
            </p:nvSpPr>
            <p:spPr>
              <a:xfrm>
                <a:off x="853055" y="4461458"/>
                <a:ext cx="1048166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CH" sz="2400" dirty="0">
                    <a:solidFill>
                      <a:schemeClr val="tx1"/>
                    </a:solidFill>
                    <a:latin typeface="LM Roman 10" pitchFamily="2" charset="77"/>
                  </a:rPr>
                  <a:t>First time </a:t>
                </a:r>
                <a:r>
                  <a:rPr lang="en-CH" sz="2400" b="1" dirty="0">
                    <a:solidFill>
                      <a:srgbClr val="0131FF"/>
                    </a:solidFill>
                    <a:latin typeface="LM Roman 10" pitchFamily="2" charset="77"/>
                  </a:rPr>
                  <a:t>injection of Linac4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b="1" i="1" smtClean="0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rgbClr val="0131FF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H" sz="2400" b="1" dirty="0">
                    <a:solidFill>
                      <a:srgbClr val="0131FF"/>
                    </a:solidFill>
                    <a:latin typeface="LM Roman 10" pitchFamily="2" charset="77"/>
                  </a:rPr>
                  <a:t> </a:t>
                </a:r>
                <a:r>
                  <a:rPr lang="en-CH" sz="2400" dirty="0">
                    <a:solidFill>
                      <a:schemeClr val="tx1"/>
                    </a:solidFill>
                    <a:latin typeface="LM Roman 10" pitchFamily="2" charset="77"/>
                  </a:rPr>
                  <a:t>in entirely </a:t>
                </a:r>
                <a:r>
                  <a:rPr lang="en-CH" sz="2400" b="1" dirty="0">
                    <a:solidFill>
                      <a:srgbClr val="0131FF"/>
                    </a:solidFill>
                    <a:latin typeface="LM Roman 10" pitchFamily="2" charset="77"/>
                  </a:rPr>
                  <a:t>upgraded PSB</a:t>
                </a:r>
                <a:r>
                  <a:rPr lang="en-CH" sz="2400" dirty="0">
                    <a:solidFill>
                      <a:schemeClr val="tx1"/>
                    </a:solidFill>
                    <a:latin typeface="LM Roman 10" pitchFamily="2" charset="77"/>
                  </a:rPr>
                  <a:t>: </a:t>
                </a:r>
                <a:endParaRPr lang="en-CH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19268FB-AA3E-A559-8A1D-C6ABD830C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055" y="4461458"/>
                <a:ext cx="10481666" cy="461665"/>
              </a:xfrm>
              <a:prstGeom prst="rect">
                <a:avLst/>
              </a:prstGeom>
              <a:blipFill>
                <a:blip r:embed="rId5"/>
                <a:stretch>
                  <a:fillRect t="-13514" b="-2702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70AE2EC3-582B-EFC3-E791-089AA1BE92C7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6129585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/>
      <p:bldP spid="14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1908F-B009-CFB4-887C-33E07F70C3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583" y="0"/>
            <a:ext cx="10609217" cy="701749"/>
          </a:xfrm>
        </p:spPr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862A4A-4F58-F1DB-5069-EEAC3E9B3B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9971" y="1188719"/>
            <a:ext cx="10352058" cy="5161121"/>
          </a:xfrm>
          <a:noFill/>
        </p:spPr>
        <p:txBody>
          <a:bodyPr numCol="1">
            <a:normAutofit/>
          </a:bodyPr>
          <a:lstStyle/>
          <a:p>
            <a:pPr marL="0" indent="0">
              <a:buNone/>
            </a:pPr>
            <a:endParaRPr lang="en-CH" sz="1800" dirty="0"/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Introduction</a:t>
            </a:r>
          </a:p>
          <a:p>
            <a:pPr marL="0" indent="0">
              <a:buNone/>
            </a:pPr>
            <a:endParaRPr lang="en-CH" b="1" dirty="0"/>
          </a:p>
          <a:p>
            <a:pPr marL="0" indent="0">
              <a:buNone/>
            </a:pPr>
            <a:r>
              <a:rPr lang="en-CH" b="1" dirty="0"/>
              <a:t>Part I: injecting beam from Linac4</a:t>
            </a: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II: maintaining beam properties in PSB</a:t>
            </a: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Part III: pushing the limits of PSB</a:t>
            </a:r>
          </a:p>
          <a:p>
            <a:pPr marL="0" indent="0">
              <a:buNone/>
            </a:pPr>
            <a:endParaRPr lang="en-CH" b="1" dirty="0">
              <a:solidFill>
                <a:schemeClr val="accent1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en-CH" b="1" dirty="0">
                <a:solidFill>
                  <a:schemeClr val="accent1">
                    <a:lumMod val="50000"/>
                  </a:schemeClr>
                </a:solidFill>
              </a:rPr>
              <a:t>Conclusions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83C665F-5C21-454A-0CF1-67CAD6D0FA1F}"/>
              </a:ext>
            </a:extLst>
          </p:cNvPr>
          <p:cNvCxnSpPr>
            <a:cxnSpLocks/>
          </p:cNvCxnSpPr>
          <p:nvPr/>
        </p:nvCxnSpPr>
        <p:spPr>
          <a:xfrm>
            <a:off x="9557657" y="2670628"/>
            <a:ext cx="0" cy="140062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06EA3C81-C93C-E157-8D83-70A21A400F86}"/>
              </a:ext>
            </a:extLst>
          </p:cNvPr>
          <p:cNvSpPr txBox="1"/>
          <p:nvPr/>
        </p:nvSpPr>
        <p:spPr>
          <a:xfrm>
            <a:off x="9686346" y="2845949"/>
            <a:ext cx="16674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M Roman 10" pitchFamily="2" charset="77"/>
              </a:rPr>
              <a:t>From PSB </a:t>
            </a:r>
            <a:r>
              <a:rPr lang="en-CH" b="1" dirty="0">
                <a:solidFill>
                  <a:schemeClr val="bg1"/>
                </a:solidFill>
                <a:latin typeface="LM Roman 10" pitchFamily="2" charset="77"/>
              </a:rPr>
              <a:t>injection to extraction</a:t>
            </a:r>
          </a:p>
        </p:txBody>
      </p:sp>
    </p:spTree>
    <p:extLst>
      <p:ext uri="{BB962C8B-B14F-4D97-AF65-F5344CB8AC3E}">
        <p14:creationId xmlns:p14="http://schemas.microsoft.com/office/powerpoint/2010/main" val="13321120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E24CE1-E385-DAF1-0703-F96542D0BD0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CH" dirty="0"/>
                  <a:t> injection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E24CE1-E385-DAF1-0703-F96542D0BD0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40909" b="-5454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385D25-7337-062E-B235-5CA9C3B90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  <a:endParaRPr lang="el-G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2DD372-B4E7-3BA4-7164-54C1DD286A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928" y="900175"/>
            <a:ext cx="6692070" cy="3333361"/>
          </a:xfrm>
          <a:prstGeom prst="rect">
            <a:avLst/>
          </a:prstGeom>
          <a:ln w="76200"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61D745-AD5D-ED92-F847-192812E90672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E387BA3-900A-E0B0-DBD3-0BC6B99498AA}"/>
                  </a:ext>
                </a:extLst>
              </p:cNvPr>
              <p:cNvSpPr txBox="1"/>
              <p:nvPr/>
            </p:nvSpPr>
            <p:spPr>
              <a:xfrm>
                <a:off x="99944" y="1012646"/>
                <a:ext cx="5511502" cy="32316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:r>
                  <a:rPr lang="en-CH" sz="2400" dirty="0">
                    <a:solidFill>
                      <a:schemeClr val="tx1"/>
                    </a:solidFill>
                    <a:latin typeface="LM Roman 10" pitchFamily="2" charset="77"/>
                  </a:rPr>
                  <a:t>Charge-exchange injection system:</a:t>
                </a:r>
                <a:endParaRPr lang="en-CH" sz="2400" dirty="0">
                  <a:latin typeface="LM Roman 10" pitchFamily="2" charset="77"/>
                </a:endParaRPr>
              </a:p>
              <a:p>
                <a:pPr lvl="1"/>
                <a:endParaRPr lang="en-US" i="1" dirty="0">
                  <a:latin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𝑯</m:t>
                        </m:r>
                      </m:e>
                      <m:sup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CH" dirty="0">
                    <a:solidFill>
                      <a:schemeClr val="tx1"/>
                    </a:solidFill>
                    <a:latin typeface="LM Roman 10" pitchFamily="2" charset="77"/>
                  </a:rPr>
                  <a:t>by crossing </a:t>
                </a:r>
                <a:r>
                  <a:rPr lang="en-CH" b="1" dirty="0">
                    <a:solidFill>
                      <a:srgbClr val="7030A0"/>
                    </a:solidFill>
                    <a:latin typeface="LM Roman 10" pitchFamily="2" charset="77"/>
                  </a:rPr>
                  <a:t>thin foil</a:t>
                </a:r>
                <a:r>
                  <a:rPr lang="en-CH" dirty="0">
                    <a:solidFill>
                      <a:schemeClr val="bg2"/>
                    </a:solidFill>
                    <a:latin typeface="LM Roman 10" pitchFamily="2" charset="77"/>
                  </a:rPr>
                  <a:t>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H" dirty="0">
                    <a:latin typeface="LM Roman 10" pitchFamily="2" charset="77"/>
                  </a:rPr>
                  <a:t>Local </a:t>
                </a:r>
                <a:r>
                  <a:rPr lang="en-CH" b="1" dirty="0">
                    <a:solidFill>
                      <a:srgbClr val="00B050"/>
                    </a:solidFill>
                    <a:latin typeface="LM Roman 10" pitchFamily="2" charset="77"/>
                  </a:rPr>
                  <a:t>magnets</a:t>
                </a:r>
                <a:r>
                  <a:rPr lang="en-CH" dirty="0">
                    <a:latin typeface="LM Roman 10" pitchFamily="2" charset="77"/>
                  </a:rPr>
                  <a:t> put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H" b="1" dirty="0">
                    <a:solidFill>
                      <a:srgbClr val="0131FF"/>
                    </a:solidFill>
                    <a:latin typeface="LM Roman 10" pitchFamily="2" charset="77"/>
                  </a:rPr>
                  <a:t> </a:t>
                </a:r>
                <a:r>
                  <a:rPr lang="en-CH" dirty="0">
                    <a:latin typeface="LM Roman 10" pitchFamily="2" charset="77"/>
                  </a:rPr>
                  <a:t>in orbit around PSB.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H" dirty="0">
                  <a:latin typeface="LM Roman 10" pitchFamily="2" charset="77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H" dirty="0">
                    <a:latin typeface="LM Roman 10" pitchFamily="2" charset="77"/>
                  </a:rPr>
                  <a:t>Design of local </a:t>
                </a:r>
                <a:r>
                  <a:rPr lang="en-CH" b="1" dirty="0">
                    <a:solidFill>
                      <a:srgbClr val="00B050"/>
                    </a:solidFill>
                    <a:latin typeface="LM Roman 10" pitchFamily="2" charset="77"/>
                  </a:rPr>
                  <a:t>orbit bump </a:t>
                </a:r>
                <a:r>
                  <a:rPr lang="en-CH" dirty="0">
                    <a:latin typeface="LM Roman 10" pitchFamily="2" charset="77"/>
                  </a:rPr>
                  <a:t>allows multi-turn injection: </a:t>
                </a:r>
                <a:r>
                  <a:rPr lang="en-CH" b="1" dirty="0">
                    <a:solidFill>
                      <a:srgbClr val="0131FF"/>
                    </a:solidFill>
                    <a:latin typeface="LM Roman 10" pitchFamily="2" charset="77"/>
                  </a:rPr>
                  <a:t>more</a:t>
                </a:r>
                <a:r>
                  <a:rPr lang="en-CH" dirty="0">
                    <a:latin typeface="LM Roman 10" pitchFamily="2" charset="77"/>
                  </a:rPr>
                  <a:t> and </a:t>
                </a:r>
                <a:r>
                  <a:rPr lang="en-CH" b="1" dirty="0">
                    <a:solidFill>
                      <a:srgbClr val="0131FF"/>
                    </a:solidFill>
                    <a:latin typeface="LM Roman 10" pitchFamily="2" charset="77"/>
                  </a:rPr>
                  <a:t>denser</a:t>
                </a:r>
                <a:r>
                  <a:rPr lang="en-CH" dirty="0">
                    <a:latin typeface="LM Roman 10" pitchFamily="2" charset="77"/>
                  </a:rPr>
                  <a:t> particles!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CH" dirty="0">
                  <a:latin typeface="LM Roman 10" pitchFamily="2" charset="77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CH" dirty="0">
                    <a:latin typeface="LM Roman 10" pitchFamily="2" charset="77"/>
                  </a:rPr>
                  <a:t>Local bump dynamically decays to zero after injection. 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E387BA3-900A-E0B0-DBD3-0BC6B99498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44" y="1012646"/>
                <a:ext cx="5511502" cy="3231654"/>
              </a:xfrm>
              <a:prstGeom prst="rect">
                <a:avLst/>
              </a:prstGeom>
              <a:blipFill>
                <a:blip r:embed="rId4"/>
                <a:stretch>
                  <a:fillRect l="-1606" t="-1563" r="-459" b="-1563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474BFBE6-3A9F-822F-51F8-5857F7D56FF9}"/>
              </a:ext>
            </a:extLst>
          </p:cNvPr>
          <p:cNvSpPr/>
          <p:nvPr/>
        </p:nvSpPr>
        <p:spPr>
          <a:xfrm>
            <a:off x="8757921" y="2275840"/>
            <a:ext cx="914400" cy="138176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A0EAB84-7839-CBA3-31F3-B3D90D9489C8}"/>
              </a:ext>
            </a:extLst>
          </p:cNvPr>
          <p:cNvSpPr/>
          <p:nvPr/>
        </p:nvSpPr>
        <p:spPr>
          <a:xfrm>
            <a:off x="9287584" y="1019462"/>
            <a:ext cx="891729" cy="536544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987B3EA-5A71-CF32-4299-B3F7C4C89603}"/>
              </a:ext>
            </a:extLst>
          </p:cNvPr>
          <p:cNvSpPr/>
          <p:nvPr/>
        </p:nvSpPr>
        <p:spPr>
          <a:xfrm>
            <a:off x="10739791" y="1043607"/>
            <a:ext cx="891729" cy="536544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7CF69F8-FF9D-FB9D-CA36-CD72C238E370}"/>
              </a:ext>
            </a:extLst>
          </p:cNvPr>
          <p:cNvSpPr/>
          <p:nvPr/>
        </p:nvSpPr>
        <p:spPr>
          <a:xfrm>
            <a:off x="6759307" y="1015246"/>
            <a:ext cx="891729" cy="536544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323E24B9-CE01-047D-DAA8-212586C6CAB3}"/>
              </a:ext>
            </a:extLst>
          </p:cNvPr>
          <p:cNvSpPr/>
          <p:nvPr/>
        </p:nvSpPr>
        <p:spPr>
          <a:xfrm>
            <a:off x="8211514" y="1039391"/>
            <a:ext cx="891729" cy="536544"/>
          </a:xfrm>
          <a:prstGeom prst="ellipse">
            <a:avLst/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ADE4D180-06B7-D40C-7C14-2434D04A9FB6}"/>
                  </a:ext>
                </a:extLst>
              </p:cNvPr>
              <p:cNvSpPr/>
              <p:nvPr/>
            </p:nvSpPr>
            <p:spPr>
              <a:xfrm>
                <a:off x="812309" y="4899990"/>
                <a:ext cx="10567381" cy="1057835"/>
              </a:xfrm>
              <a:prstGeom prst="roundRect">
                <a:avLst/>
              </a:prstGeom>
              <a:gradFill flip="none" rotWithShape="1">
                <a:gsLst>
                  <a:gs pos="0">
                    <a:srgbClr val="FF0000">
                      <a:tint val="66000"/>
                      <a:satMod val="160000"/>
                    </a:srgbClr>
                  </a:gs>
                  <a:gs pos="50000">
                    <a:srgbClr val="FF0000">
                      <a:tint val="44500"/>
                      <a:satMod val="160000"/>
                    </a:srgbClr>
                  </a:gs>
                  <a:gs pos="100000">
                    <a:srgbClr val="FF0000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solidFill>
                      <a:schemeClr val="tx1"/>
                    </a:solidFill>
                    <a:latin typeface="LM Roman 10" pitchFamily="2" charset="77"/>
                  </a:rPr>
                  <a:t>First fundamental task: </a:t>
                </a:r>
                <a:r>
                  <a:rPr lang="en-US" sz="2400" b="1" dirty="0">
                    <a:solidFill>
                      <a:srgbClr val="0131FF"/>
                    </a:solidFill>
                    <a:latin typeface="LM Roman 10" pitchFamily="2" charset="77"/>
                  </a:rPr>
                  <a:t>preserving beam properties </a:t>
                </a:r>
                <a:r>
                  <a:rPr lang="en-US" sz="2400" dirty="0">
                    <a:solidFill>
                      <a:schemeClr val="tx1"/>
                    </a:solidFill>
                    <a:latin typeface="LM Roman 10" pitchFamily="2" charset="77"/>
                  </a:rPr>
                  <a:t>(intensity and emittance) during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/>
                    </a:solidFill>
                    <a:latin typeface="LM Roman 10" pitchFamily="2" charset="77"/>
                  </a:rPr>
                  <a:t> injection. </a:t>
                </a:r>
                <a:endParaRPr lang="en-CH" sz="2400" dirty="0">
                  <a:latin typeface="LM Roman 10" pitchFamily="2" charset="77"/>
                </a:endParaRPr>
              </a:p>
            </p:txBody>
          </p:sp>
        </mc:Choice>
        <mc:Fallback xmlns=""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ADE4D180-06B7-D40C-7C14-2434D04A9FB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2309" y="4899990"/>
                <a:ext cx="10567381" cy="1057835"/>
              </a:xfrm>
              <a:prstGeom prst="roundRect">
                <a:avLst/>
              </a:prstGeom>
              <a:blipFill>
                <a:blip r:embed="rId5"/>
                <a:stretch>
                  <a:fillRect b="-1149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8D2CAF85-F5E8-C322-B4A1-AD32263BC777}"/>
              </a:ext>
            </a:extLst>
          </p:cNvPr>
          <p:cNvCxnSpPr>
            <a:cxnSpLocks/>
          </p:cNvCxnSpPr>
          <p:nvPr/>
        </p:nvCxnSpPr>
        <p:spPr>
          <a:xfrm flipV="1">
            <a:off x="10240859" y="1477108"/>
            <a:ext cx="0" cy="931983"/>
          </a:xfrm>
          <a:prstGeom prst="straightConnector1">
            <a:avLst/>
          </a:prstGeom>
          <a:ln w="76200">
            <a:solidFill>
              <a:srgbClr val="0131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724516D-8F92-E0CC-21D7-496422A719B6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151725548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  <p:bldP spid="4" grpId="0" animBg="1"/>
      <p:bldP spid="9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E7B7F-54FA-79A7-BA27-CFE56B80A6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Preserving beam properties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631243-5D0F-827F-B0EF-A04414504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5</a:t>
            </a:r>
            <a:endParaRPr lang="el-GR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B1DD8B7-FBF7-D0C0-D41E-EF43BA3080DB}"/>
              </a:ext>
            </a:extLst>
          </p:cNvPr>
          <p:cNvSpPr/>
          <p:nvPr/>
        </p:nvSpPr>
        <p:spPr>
          <a:xfrm>
            <a:off x="1138013" y="1099401"/>
            <a:ext cx="2909767" cy="456692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400" dirty="0">
                <a:solidFill>
                  <a:srgbClr val="002060"/>
                </a:solidFill>
                <a:latin typeface="LM Roman 10" pitchFamily="2" charset="77"/>
              </a:rPr>
              <a:t>Beam properties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7D2B98-AC9A-8ECE-4377-65F9E3B30D48}"/>
              </a:ext>
            </a:extLst>
          </p:cNvPr>
          <p:cNvSpPr txBox="1"/>
          <p:nvPr/>
        </p:nvSpPr>
        <p:spPr>
          <a:xfrm>
            <a:off x="938287" y="1556093"/>
            <a:ext cx="330921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dirty="0">
                <a:latin typeface="LM Roman 10" pitchFamily="2" charset="77"/>
              </a:rPr>
              <a:t>Statistical properties of incoming ensemble of particles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19BBEB2-C053-4CB3-9C87-C6A13A023255}"/>
              </a:ext>
            </a:extLst>
          </p:cNvPr>
          <p:cNvSpPr txBox="1"/>
          <p:nvPr/>
        </p:nvSpPr>
        <p:spPr>
          <a:xfrm>
            <a:off x="5226782" y="6581000"/>
            <a:ext cx="17342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LM Roman 10" pitchFamily="2" charset="77"/>
              </a:rPr>
              <a:t>tirsi.prebibaj@cern.ch</a:t>
            </a:r>
            <a:endParaRPr lang="el-GR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AE73260-44A3-F567-A199-411321FE9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302" y="2563547"/>
            <a:ext cx="4056332" cy="3613927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C63E491-CCE5-6D50-BE19-BC0A5FDF5621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2841635" y="3797059"/>
            <a:ext cx="1963541" cy="60494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D4575BC-B4EC-AC6F-98AB-959831B3E3A1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2751909" y="4217333"/>
            <a:ext cx="2053267" cy="18466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0BCE78A-FD82-7832-9321-52BEEC02DB9E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2751909" y="4401999"/>
            <a:ext cx="2053267" cy="236922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09F8DD0-51C5-31C7-FED0-C88E59E9422A}"/>
              </a:ext>
            </a:extLst>
          </p:cNvPr>
          <p:cNvCxnSpPr>
            <a:cxnSpLocks/>
            <a:stCxn id="23" idx="1"/>
            <a:endCxn id="24" idx="4"/>
          </p:cNvCxnSpPr>
          <p:nvPr/>
        </p:nvCxnSpPr>
        <p:spPr>
          <a:xfrm flipH="1">
            <a:off x="2369954" y="4401999"/>
            <a:ext cx="2435222" cy="658024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779B0FB-32FF-6F2B-B7B2-1FDD53C10FCF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3329852" y="4101673"/>
            <a:ext cx="1475324" cy="300326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9F4B802-0699-CAD7-F839-2E7B06B9A4E8}"/>
              </a:ext>
            </a:extLst>
          </p:cNvPr>
          <p:cNvCxnSpPr>
            <a:cxnSpLocks/>
            <a:stCxn id="23" idx="1"/>
          </p:cNvCxnSpPr>
          <p:nvPr/>
        </p:nvCxnSpPr>
        <p:spPr>
          <a:xfrm flipH="1" flipV="1">
            <a:off x="2072640" y="4377591"/>
            <a:ext cx="2732536" cy="2440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C0D8899-9B25-1BC0-4C31-1D506E2FEA7D}"/>
              </a:ext>
            </a:extLst>
          </p:cNvPr>
          <p:cNvCxnSpPr>
            <a:cxnSpLocks/>
            <a:stCxn id="23" idx="1"/>
            <a:endCxn id="24" idx="6"/>
          </p:cNvCxnSpPr>
          <p:nvPr/>
        </p:nvCxnSpPr>
        <p:spPr>
          <a:xfrm flipH="1">
            <a:off x="2970192" y="4401999"/>
            <a:ext cx="1834984" cy="146987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626BD6E-681D-6B30-ED71-809B429A908A}"/>
                  </a:ext>
                </a:extLst>
              </p:cNvPr>
              <p:cNvSpPr txBox="1"/>
              <p:nvPr/>
            </p:nvSpPr>
            <p:spPr>
              <a:xfrm>
                <a:off x="4805176" y="4217333"/>
                <a:ext cx="173421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𝒃</m:t>
                        </m:r>
                      </m:sub>
                    </m:sSub>
                  </m:oMath>
                </a14:m>
                <a:r>
                  <a:rPr lang="en-CH" b="1" dirty="0"/>
                  <a:t> </a:t>
                </a:r>
                <a:r>
                  <a:rPr lang="en-CH" b="1" dirty="0">
                    <a:solidFill>
                      <a:srgbClr val="FF0000"/>
                    </a:solidFill>
                    <a:latin typeface="LM Roman 10" pitchFamily="2" charset="77"/>
                  </a:rPr>
                  <a:t>(intensity)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B626BD6E-681D-6B30-ED71-809B429A90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5176" y="4217333"/>
                <a:ext cx="1734213" cy="369332"/>
              </a:xfrm>
              <a:prstGeom prst="rect">
                <a:avLst/>
              </a:prstGeom>
              <a:blipFill>
                <a:blip r:embed="rId3"/>
                <a:stretch>
                  <a:fillRect t="-10345" r="-2174" b="-24138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Oval 23">
            <a:extLst>
              <a:ext uri="{FF2B5EF4-FFF2-40B4-BE49-F238E27FC236}">
                <a16:creationId xmlns:a16="http://schemas.microsoft.com/office/drawing/2014/main" id="{38191C4A-D440-3112-C0BF-636971E45A6C}"/>
              </a:ext>
            </a:extLst>
          </p:cNvPr>
          <p:cNvSpPr/>
          <p:nvPr/>
        </p:nvSpPr>
        <p:spPr>
          <a:xfrm rot="940849">
            <a:off x="2107005" y="3775875"/>
            <a:ext cx="879555" cy="1308497"/>
          </a:xfrm>
          <a:prstGeom prst="ellipse">
            <a:avLst/>
          </a:prstGeom>
          <a:solidFill>
            <a:srgbClr val="00B050">
              <a:alpha val="67843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9863A46-6C51-39EE-F22B-D8E515427F65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2841635" y="4746923"/>
            <a:ext cx="1963541" cy="11380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2E2880B-8205-699F-1825-DC5AE62F72DF}"/>
                  </a:ext>
                </a:extLst>
              </p:cNvPr>
              <p:cNvSpPr txBox="1"/>
              <p:nvPr/>
            </p:nvSpPr>
            <p:spPr>
              <a:xfrm>
                <a:off x="4805176" y="4663329"/>
                <a:ext cx="1981228" cy="3947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CH" b="1" dirty="0"/>
                  <a:t> </a:t>
                </a:r>
                <a:r>
                  <a:rPr lang="en-CH" b="1" dirty="0">
                    <a:solidFill>
                      <a:srgbClr val="00B050"/>
                    </a:solidFill>
                    <a:latin typeface="LM Roman 10" pitchFamily="2" charset="77"/>
                  </a:rPr>
                  <a:t>(emittance)</a:t>
                </a: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2E2880B-8205-699F-1825-DC5AE62F72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5176" y="4663329"/>
                <a:ext cx="1981228" cy="394788"/>
              </a:xfrm>
              <a:prstGeom prst="rect">
                <a:avLst/>
              </a:prstGeom>
              <a:blipFill>
                <a:blip r:embed="rId4"/>
                <a:stretch>
                  <a:fillRect t="-6250" b="-1562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DB23AE8C-78DC-1CD5-ED0E-3FABB9530B03}"/>
              </a:ext>
            </a:extLst>
          </p:cNvPr>
          <p:cNvCxnSpPr>
            <a:cxnSpLocks/>
          </p:cNvCxnSpPr>
          <p:nvPr/>
        </p:nvCxnSpPr>
        <p:spPr>
          <a:xfrm>
            <a:off x="2211977" y="2917372"/>
            <a:ext cx="629658" cy="0"/>
          </a:xfrm>
          <a:prstGeom prst="straightConnector1">
            <a:avLst/>
          </a:prstGeom>
          <a:ln w="57150">
            <a:solidFill>
              <a:schemeClr val="accent3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EDF1BD3-9B98-618D-47DC-FEE82AA16D08}"/>
                  </a:ext>
                </a:extLst>
              </p:cNvPr>
              <p:cNvSpPr txBox="1"/>
              <p:nvPr/>
            </p:nvSpPr>
            <p:spPr>
              <a:xfrm>
                <a:off x="2788948" y="2597976"/>
                <a:ext cx="2728686" cy="39478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3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CH" b="1" dirty="0">
                    <a:solidFill>
                      <a:schemeClr val="accent3"/>
                    </a:solidFill>
                  </a:rPr>
                  <a:t> </a:t>
                </a:r>
                <a:r>
                  <a:rPr lang="en-CH" b="1" dirty="0">
                    <a:solidFill>
                      <a:schemeClr val="accent3"/>
                    </a:solidFill>
                    <a:latin typeface="LM Roman 10" pitchFamily="2" charset="77"/>
                  </a:rPr>
                  <a:t>(beam size)</a:t>
                </a: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EDF1BD3-9B98-618D-47DC-FEE82AA16D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8948" y="2597976"/>
                <a:ext cx="2728686" cy="394788"/>
              </a:xfrm>
              <a:prstGeom prst="rect">
                <a:avLst/>
              </a:prstGeom>
              <a:blipFill>
                <a:blip r:embed="rId5"/>
                <a:stretch>
                  <a:fillRect t="-6250" b="-1562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TextBox 50">
            <a:extLst>
              <a:ext uri="{FF2B5EF4-FFF2-40B4-BE49-F238E27FC236}">
                <a16:creationId xmlns:a16="http://schemas.microsoft.com/office/drawing/2014/main" id="{05BCE488-275E-C64D-BCDC-399F56BD0E5C}"/>
              </a:ext>
            </a:extLst>
          </p:cNvPr>
          <p:cNvSpPr txBox="1"/>
          <p:nvPr/>
        </p:nvSpPr>
        <p:spPr>
          <a:xfrm>
            <a:off x="-2" y="6597748"/>
            <a:ext cx="3201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M Roman 10" pitchFamily="2" charset="77"/>
              </a:rPr>
              <a:t>BE Seminar 07/07/23</a:t>
            </a:r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5385632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23" grpId="0"/>
      <p:bldP spid="24" grpId="0" animBg="1"/>
      <p:bldP spid="26" grpId="0"/>
      <p:bldP spid="50" grpId="0"/>
    </p:bldLst>
  </p:timing>
</p:sld>
</file>

<file path=ppt/theme/theme1.xml><?xml version="1.0" encoding="utf-8"?>
<a:theme xmlns:a="http://schemas.openxmlformats.org/drawingml/2006/main" name="Office Theme">
  <a:themeElements>
    <a:clrScheme name="thesis_colors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FFFF00"/>
      </a:accent2>
      <a:accent3>
        <a:srgbClr val="ED7D31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50206</TotalTime>
  <Words>3325</Words>
  <Application>Microsoft Macintosh PowerPoint</Application>
  <PresentationFormat>Widescreen</PresentationFormat>
  <Paragraphs>552</Paragraphs>
  <Slides>59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7" baseType="lpstr">
      <vt:lpstr>Arial</vt:lpstr>
      <vt:lpstr>Calibri</vt:lpstr>
      <vt:lpstr>Cambria Math</vt:lpstr>
      <vt:lpstr>Garamond</vt:lpstr>
      <vt:lpstr>LM Roman 10</vt:lpstr>
      <vt:lpstr>LM Roman Caps 10</vt:lpstr>
      <vt:lpstr>Wingdings</vt:lpstr>
      <vt:lpstr>Office Theme</vt:lpstr>
      <vt:lpstr>PowerPoint Presentation</vt:lpstr>
      <vt:lpstr>Overview</vt:lpstr>
      <vt:lpstr>Overview</vt:lpstr>
      <vt:lpstr>PowerPoint Presentation</vt:lpstr>
      <vt:lpstr>Injectors limitations</vt:lpstr>
      <vt:lpstr>PSB upgrades</vt:lpstr>
      <vt:lpstr>Overview</vt:lpstr>
      <vt:lpstr>H^- injection</vt:lpstr>
      <vt:lpstr>Preserving beam properties</vt:lpstr>
      <vt:lpstr>Preserving beam properties</vt:lpstr>
      <vt:lpstr>Preserving beam properties</vt:lpstr>
      <vt:lpstr>Preserving beam properties</vt:lpstr>
      <vt:lpstr>Betatron oscillations</vt:lpstr>
      <vt:lpstr>Injection perturbations</vt:lpstr>
      <vt:lpstr>β-beating</vt:lpstr>
      <vt:lpstr>Method of measurement &amp; correction</vt:lpstr>
      <vt:lpstr>Method of measurement &amp; correction</vt:lpstr>
      <vt:lpstr>Experimental results</vt:lpstr>
      <vt:lpstr>Experimental results</vt:lpstr>
      <vt:lpstr>Overview</vt:lpstr>
      <vt:lpstr>Beam evolution after injection</vt:lpstr>
      <vt:lpstr>Resonances</vt:lpstr>
      <vt:lpstr>Resonances</vt:lpstr>
      <vt:lpstr>Space charge</vt:lpstr>
      <vt:lpstr>Beam degradation due to space charge</vt:lpstr>
      <vt:lpstr>Beam degradation due to space charge</vt:lpstr>
      <vt:lpstr>Beam degradation due to space charge</vt:lpstr>
      <vt:lpstr>Optimizations along PSB cycle</vt:lpstr>
      <vt:lpstr>Optimizations along PSB cycle</vt:lpstr>
      <vt:lpstr>Experimental results</vt:lpstr>
      <vt:lpstr>Overview</vt:lpstr>
      <vt:lpstr>Pushing the limit of PSB</vt:lpstr>
      <vt:lpstr>Half-integer resonance</vt:lpstr>
      <vt:lpstr>Non-linear phase space topologies</vt:lpstr>
      <vt:lpstr>Experimental results</vt:lpstr>
      <vt:lpstr>Experimental results</vt:lpstr>
      <vt:lpstr>Benchmarking simulation models</vt:lpstr>
      <vt:lpstr>Beam brightness</vt:lpstr>
      <vt:lpstr>Overview</vt:lpstr>
      <vt:lpstr>Conclusions</vt:lpstr>
      <vt:lpstr>PowerPoint Presentation</vt:lpstr>
      <vt:lpstr>Supporting Material</vt:lpstr>
      <vt:lpstr>References</vt:lpstr>
      <vt:lpstr>Tomography in the transverse plane</vt:lpstr>
      <vt:lpstr>Longitudinal motion</vt:lpstr>
      <vt:lpstr>Toy-model of 1-D resonance crossing</vt:lpstr>
      <vt:lpstr>Toy-model of 1-D resonance crossing</vt:lpstr>
      <vt:lpstr>Stronger space charge</vt:lpstr>
      <vt:lpstr>Increasing complexity</vt:lpstr>
      <vt:lpstr>Increasing complexity even more: operational conditions</vt:lpstr>
      <vt:lpstr>Modelling beam tails</vt:lpstr>
      <vt:lpstr>Profile measurement when beam is unstable</vt:lpstr>
      <vt:lpstr> Effects of chromaticity</vt:lpstr>
      <vt:lpstr>Modeling the Wire Scanner scattering</vt:lpstr>
      <vt:lpstr>Modeling the Wire Scanner scattering</vt:lpstr>
      <vt:lpstr>Shape of the particle distributions</vt:lpstr>
      <vt:lpstr>Operational implementation</vt:lpstr>
      <vt:lpstr>Half-integer resonance compensation and excitation</vt:lpstr>
      <vt:lpstr>Universal scalling diagrams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Chicane Beta-Beating Correction for Enhancing the Brightness of the CERN PSB Beams</dc:title>
  <cp:lastModifiedBy>Tirsi Prebibaj</cp:lastModifiedBy>
  <cp:revision>767</cp:revision>
  <dcterms:created xsi:type="dcterms:W3CDTF">2019-09-01T21:36:22Z</dcterms:created>
  <dcterms:modified xsi:type="dcterms:W3CDTF">2023-07-07T13:45:09Z</dcterms:modified>
</cp:coreProperties>
</file>