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4" r:id="rId3"/>
    <p:sldMasterId id="2147483860" r:id="rId4"/>
    <p:sldMasterId id="2147483872" r:id="rId5"/>
  </p:sldMasterIdLst>
  <p:notesMasterIdLst>
    <p:notesMasterId r:id="rId32"/>
  </p:notesMasterIdLst>
  <p:handoutMasterIdLst>
    <p:handoutMasterId r:id="rId33"/>
  </p:handoutMasterIdLst>
  <p:sldIdLst>
    <p:sldId id="467" r:id="rId6"/>
    <p:sldId id="349" r:id="rId7"/>
    <p:sldId id="500" r:id="rId8"/>
    <p:sldId id="472" r:id="rId9"/>
    <p:sldId id="499" r:id="rId10"/>
    <p:sldId id="510" r:id="rId11"/>
    <p:sldId id="509" r:id="rId12"/>
    <p:sldId id="504" r:id="rId13"/>
    <p:sldId id="508" r:id="rId14"/>
    <p:sldId id="506" r:id="rId15"/>
    <p:sldId id="474" r:id="rId16"/>
    <p:sldId id="496" r:id="rId17"/>
    <p:sldId id="514" r:id="rId18"/>
    <p:sldId id="481" r:id="rId19"/>
    <p:sldId id="511" r:id="rId20"/>
    <p:sldId id="516" r:id="rId21"/>
    <p:sldId id="480" r:id="rId22"/>
    <p:sldId id="507" r:id="rId23"/>
    <p:sldId id="501" r:id="rId24"/>
    <p:sldId id="502" r:id="rId25"/>
    <p:sldId id="517" r:id="rId26"/>
    <p:sldId id="515" r:id="rId27"/>
    <p:sldId id="503" r:id="rId28"/>
    <p:sldId id="486" r:id="rId29"/>
    <p:sldId id="313" r:id="rId30"/>
    <p:sldId id="334" r:id="rId31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5E4A084-A2C0-4C93-A14E-18071013A954}">
          <p14:sldIdLst>
            <p14:sldId id="467"/>
            <p14:sldId id="349"/>
            <p14:sldId id="500"/>
            <p14:sldId id="472"/>
            <p14:sldId id="499"/>
            <p14:sldId id="510"/>
            <p14:sldId id="509"/>
            <p14:sldId id="504"/>
            <p14:sldId id="508"/>
            <p14:sldId id="506"/>
            <p14:sldId id="474"/>
            <p14:sldId id="496"/>
            <p14:sldId id="514"/>
            <p14:sldId id="481"/>
            <p14:sldId id="511"/>
            <p14:sldId id="516"/>
            <p14:sldId id="480"/>
            <p14:sldId id="507"/>
            <p14:sldId id="501"/>
            <p14:sldId id="502"/>
            <p14:sldId id="517"/>
            <p14:sldId id="515"/>
            <p14:sldId id="503"/>
            <p14:sldId id="486"/>
          </p14:sldIdLst>
        </p14:section>
        <p14:section name="Section sans titre" id="{710F8AB0-73BF-455C-82A0-F1E452CA7572}">
          <p14:sldIdLst>
            <p14:sldId id="313"/>
            <p14:sldId id="3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ois Richard" initials="F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FF0000"/>
    <a:srgbClr val="1A1AC0"/>
    <a:srgbClr val="FFFFFF"/>
    <a:srgbClr val="692F6A"/>
    <a:srgbClr val="FC9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2" autoAdjust="0"/>
    <p:restoredTop sz="85049" autoAdjust="0"/>
  </p:normalViewPr>
  <p:slideViewPr>
    <p:cSldViewPr snapToGrid="0">
      <p:cViewPr varScale="1">
        <p:scale>
          <a:sx n="66" d="100"/>
          <a:sy n="66" d="100"/>
        </p:scale>
        <p:origin x="658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86" y="1435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290" y="-91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F80AD5A-0816-474A-8F84-24A93FFA0DFF}" type="datetimeFigureOut">
              <a:rPr lang="fr-FR" smtClean="0"/>
              <a:t>13/09/2023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05B2476-472D-4676-82E9-92B12DAE45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923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F36D2F6-90FE-41C9-9CF3-FEACFBFD6A8A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57FFAB0-7E94-4E93-9125-A43D6D89BC6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7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Maj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335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10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23972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11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383904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Get better image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12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61263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13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991237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14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0392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15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96991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4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FFAB0-7E94-4E93-9125-A43D6D89BC62}" type="slidenum">
              <a:rPr kumimoji="0" lang="en-GB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904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8313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better images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17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459994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18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58532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19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70294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1pPr>
            <a:lvl2pPr marL="705511" indent="-271350"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2pPr>
            <a:lvl3pPr marL="1085401" indent="-217080"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3pPr>
            <a:lvl4pPr marL="1519561" indent="-217080"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4pPr>
            <a:lvl5pPr marL="1953721" indent="-217080"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5pPr>
            <a:lvl6pPr marL="2387882" indent="-217080" defTabSz="42662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6pPr>
            <a:lvl7pPr marL="2822041" indent="-217080" defTabSz="42662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7pPr>
            <a:lvl8pPr marL="3256202" indent="-217080" defTabSz="42662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8pPr>
            <a:lvl9pPr marL="3690362" indent="-217080" defTabSz="42662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fld id="{D9A451C3-D056-445B-ADCB-1B4EE632FE2C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2</a:t>
            </a:fld>
            <a:endParaRPr lang="en-GB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1039106" y="778043"/>
            <a:ext cx="4940588" cy="375649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6833" tIns="43416" rIns="86833" bIns="43416" anchor="ctr"/>
          <a:lstStyle>
            <a:lvl1pPr eaLnBrk="0"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endParaRPr lang="fr-FR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/>
          </p:nvPr>
        </p:nvSpPr>
        <p:spPr>
          <a:xfrm>
            <a:off x="709632" y="4861253"/>
            <a:ext cx="5578660" cy="450262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The excess at m = 100 GeV exhibits</a:t>
            </a:r>
          </a:p>
          <a:p>
            <a:r>
              <a:rPr lang="en-US" baseline="0" dirty="0" smtClean="0"/>
              <a:t>a p-value of 50% (58%) for the compatibility across  final states (data-taking years).</a:t>
            </a:r>
          </a:p>
          <a:p>
            <a:r>
              <a:rPr lang="en-US" baseline="0" dirty="0" smtClean="0"/>
              <a:t>the best fit value of the product of the cross section with the branching fraction for</a:t>
            </a:r>
          </a:p>
          <a:p>
            <a:r>
              <a:rPr lang="en-US" baseline="0" dirty="0" smtClean="0"/>
              <a:t>the decay into  leptons is gg B( ! ) = (7.8 ± 3.9</a:t>
            </a:r>
          </a:p>
          <a:p>
            <a:r>
              <a:rPr lang="en-US" baseline="0" dirty="0" smtClean="0"/>
              <a:t>3.1) </a:t>
            </a:r>
            <a:r>
              <a:rPr lang="en-US" baseline="0" dirty="0" err="1" smtClean="0"/>
              <a:t>pb</a:t>
            </a:r>
            <a:r>
              <a:rPr lang="en-US" baseline="0" dirty="0" smtClean="0"/>
              <a:t>.</a:t>
            </a:r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20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406843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21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955450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22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49103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23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286306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24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616835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FFAB0-7E94-4E93-9125-A43D6D89BC6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130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1pPr>
            <a:lvl2pPr marL="705511" indent="-271350"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2pPr>
            <a:lvl3pPr marL="1085401" indent="-217080"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3pPr>
            <a:lvl4pPr marL="1519561" indent="-217080"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4pPr>
            <a:lvl5pPr marL="1953721" indent="-217080" eaLnBrk="0"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5pPr>
            <a:lvl6pPr marL="2387882" indent="-217080" defTabSz="42662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6pPr>
            <a:lvl7pPr marL="2822041" indent="-217080" defTabSz="42662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7pPr>
            <a:lvl8pPr marL="3256202" indent="-217080" defTabSz="42662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8pPr>
            <a:lvl9pPr marL="3690362" indent="-217080" defTabSz="42662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25115" algn="l"/>
                <a:tab pos="851739" algn="l"/>
                <a:tab pos="1278360" algn="l"/>
                <a:tab pos="1704984" algn="l"/>
                <a:tab pos="2131605" algn="l"/>
                <a:tab pos="2558229" algn="l"/>
                <a:tab pos="2984852" algn="l"/>
                <a:tab pos="3411476" algn="l"/>
                <a:tab pos="3838097" algn="l"/>
                <a:tab pos="4264721" algn="l"/>
                <a:tab pos="4691342" algn="l"/>
                <a:tab pos="5117966" algn="l"/>
                <a:tab pos="5544588" algn="l"/>
                <a:tab pos="5971211" algn="l"/>
                <a:tab pos="6397833" algn="l"/>
                <a:tab pos="6824457" algn="l"/>
                <a:tab pos="7251078" algn="l"/>
                <a:tab pos="7677703" algn="l"/>
                <a:tab pos="8104325" algn="l"/>
                <a:tab pos="8530948" algn="l"/>
              </a:tabLst>
              <a:defRPr sz="13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defTabSz="990478" eaLnBrk="1">
              <a:defRPr/>
            </a:pPr>
            <a:fld id="{26018B67-5886-4CA6-9BE9-66600119C498}" type="slidenum">
              <a:rPr lang="en-GB">
                <a:solidFill>
                  <a:srgbClr val="000000"/>
                </a:solidFill>
                <a:latin typeface="Times New Roman" pitchFamily="18" charset="0"/>
              </a:rPr>
              <a:pPr defTabSz="990478" eaLnBrk="1">
                <a:defRPr/>
              </a:pPr>
              <a:t>3</a:t>
            </a:fld>
            <a:endParaRPr lang="en-GB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1039106" y="778043"/>
            <a:ext cx="4940588" cy="375649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6833" tIns="43416" rIns="86833" bIns="43416" anchor="ctr"/>
          <a:lstStyle>
            <a:lvl1pPr eaLnBrk="0"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defTabSz="449219" eaLnBrk="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defRPr/>
            </a:pPr>
            <a:endParaRPr lang="fr-FR" sz="1500">
              <a:solidFill>
                <a:srgbClr val="FFFFFF"/>
              </a:solidFill>
            </a:endParaRP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/>
          </p:nvPr>
        </p:nvSpPr>
        <p:spPr>
          <a:xfrm>
            <a:off x="709632" y="4861253"/>
            <a:ext cx="5578660" cy="450262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659954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 </a:t>
            </a:r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4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1588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5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44531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6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398522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7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25172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8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16633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90478">
              <a:defRPr/>
            </a:pPr>
            <a:fld id="{E57FFAB0-7E94-4E93-9125-A43D6D89BC6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90478">
                <a:defRPr/>
              </a:pPr>
              <a:t>9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60476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3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3" y="360204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11/03/2016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820899" y="6356361"/>
            <a:ext cx="4669971" cy="365125"/>
          </a:xfrm>
        </p:spPr>
        <p:txBody>
          <a:bodyPr/>
          <a:lstStyle/>
          <a:p>
            <a:r>
              <a:rPr lang="nl-NL" dirty="0" smtClean="0"/>
              <a:t>S. GASCON-SHOTKIN  Les Rencontres de </a:t>
            </a:r>
            <a:r>
              <a:rPr lang="nl-NL" dirty="0" err="1" smtClean="0"/>
              <a:t>physique</a:t>
            </a:r>
            <a:r>
              <a:rPr lang="nl-NL" dirty="0" smtClean="0"/>
              <a:t> de la </a:t>
            </a:r>
            <a:r>
              <a:rPr lang="nl-NL" dirty="0" err="1" smtClean="0"/>
              <a:t>Vallee</a:t>
            </a:r>
            <a:r>
              <a:rPr lang="nl-NL" dirty="0" smtClean="0"/>
              <a:t> </a:t>
            </a:r>
            <a:r>
              <a:rPr lang="nl-NL" dirty="0" err="1" smtClean="0"/>
              <a:t>d’Aoste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968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8C8B1-B8E5-4FBE-B394-B1AEA705DF8D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991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7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7"/>
            <a:ext cx="773429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E8BFF-0959-4D6C-B2EF-FDB3ABDF8CE4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615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>
          <a:xfrm>
            <a:off x="696961" y="816566"/>
            <a:ext cx="1105920" cy="829527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Gascon-Shotkin HCP2012 University of Tokyo November 18-20  2012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C8527-53DF-4270-A53E-A4FB039F370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903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3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3" y="360204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11/03/2016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820899" y="6356361"/>
            <a:ext cx="4669971" cy="365125"/>
          </a:xfrm>
        </p:spPr>
        <p:txBody>
          <a:bodyPr/>
          <a:lstStyle/>
          <a:p>
            <a:r>
              <a:rPr lang="nl-NL" dirty="0" smtClean="0">
                <a:solidFill>
                  <a:prstClr val="black">
                    <a:tint val="75000"/>
                  </a:prstClr>
                </a:solidFill>
              </a:rPr>
              <a:t>S. GASCON-SHOTKIN  Les Rencontres de </a:t>
            </a:r>
            <a:r>
              <a:rPr lang="nl-NL" dirty="0" err="1" smtClean="0">
                <a:solidFill>
                  <a:prstClr val="black">
                    <a:tint val="75000"/>
                  </a:prstClr>
                </a:solidFill>
              </a:rPr>
              <a:t>physique</a:t>
            </a:r>
            <a:r>
              <a:rPr lang="nl-NL" dirty="0" smtClean="0">
                <a:solidFill>
                  <a:prstClr val="black">
                    <a:tint val="75000"/>
                  </a:prstClr>
                </a:solidFill>
              </a:rPr>
              <a:t> de la </a:t>
            </a:r>
            <a:r>
              <a:rPr lang="nl-NL" dirty="0" err="1" smtClean="0">
                <a:solidFill>
                  <a:prstClr val="black">
                    <a:tint val="75000"/>
                  </a:prstClr>
                </a:solidFill>
              </a:rPr>
              <a:t>Vallee</a:t>
            </a:r>
            <a:r>
              <a:rPr lang="nl-NL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nl-NL" dirty="0" err="1" smtClean="0">
                <a:solidFill>
                  <a:prstClr val="black">
                    <a:tint val="75000"/>
                  </a:prstClr>
                </a:solidFill>
              </a:rPr>
              <a:t>d’Aoste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484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387F-FC61-418B-A55D-B926B60270E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30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12D9-7EA0-4E50-AE8D-82D2F662D21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416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6A47-7E7F-463A-8D8A-13DF6A9E4D8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246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91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6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B2A7-A88B-4FD3-8A5F-91F77016A80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195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7CE3-CFDE-43F2-A5A8-6A7530A1BA6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8579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65690-9102-4C66-9F30-02345EFA8F9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01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387F-FC61-418B-A55D-B926B60270EA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906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3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0331-3957-400A-A439-6BAE15BE238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063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3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9635-C6F9-40C9-A19A-EE90661253D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4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8C8B1-B8E5-4FBE-B394-B1AEA705DF8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2902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7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7"/>
            <a:ext cx="773429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E8BFF-0959-4D6C-B2EF-FDB3ABDF8CE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754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3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3" y="360204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11/03/2016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820899" y="6356361"/>
            <a:ext cx="4669971" cy="365125"/>
          </a:xfrm>
        </p:spPr>
        <p:txBody>
          <a:bodyPr/>
          <a:lstStyle/>
          <a:p>
            <a:r>
              <a:rPr lang="nl-NL" dirty="0" smtClean="0">
                <a:solidFill>
                  <a:prstClr val="black">
                    <a:tint val="75000"/>
                  </a:prstClr>
                </a:solidFill>
              </a:rPr>
              <a:t>S. GASCON-SHOTKIN  Les Rencontres de </a:t>
            </a:r>
            <a:r>
              <a:rPr lang="nl-NL" dirty="0" err="1" smtClean="0">
                <a:solidFill>
                  <a:prstClr val="black">
                    <a:tint val="75000"/>
                  </a:prstClr>
                </a:solidFill>
              </a:rPr>
              <a:t>physique</a:t>
            </a:r>
            <a:r>
              <a:rPr lang="nl-NL" dirty="0" smtClean="0">
                <a:solidFill>
                  <a:prstClr val="black">
                    <a:tint val="75000"/>
                  </a:prstClr>
                </a:solidFill>
              </a:rPr>
              <a:t> de la </a:t>
            </a:r>
            <a:r>
              <a:rPr lang="nl-NL" dirty="0" err="1" smtClean="0">
                <a:solidFill>
                  <a:prstClr val="black">
                    <a:tint val="75000"/>
                  </a:prstClr>
                </a:solidFill>
              </a:rPr>
              <a:t>Vallee</a:t>
            </a:r>
            <a:r>
              <a:rPr lang="nl-NL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nl-NL" dirty="0" err="1" smtClean="0">
                <a:solidFill>
                  <a:prstClr val="black">
                    <a:tint val="75000"/>
                  </a:prstClr>
                </a:solidFill>
              </a:rPr>
              <a:t>d’Aoste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27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387F-FC61-418B-A55D-B926B60270E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665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12D9-7EA0-4E50-AE8D-82D2F662D21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2791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6A47-7E7F-463A-8D8A-13DF6A9E4D8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188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91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6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B2A7-A88B-4FD3-8A5F-91F77016A80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881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7CE3-CFDE-43F2-A5A8-6A7530A1BA6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65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12D9-7EA0-4E50-AE8D-82D2F662D210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2205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65690-9102-4C66-9F30-02345EFA8F9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201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3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0331-3957-400A-A439-6BAE15BE238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31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3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9635-C6F9-40C9-A19A-EE90661253D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561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8C8B1-B8E5-4FBE-B394-B1AEA705DF8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62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7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7"/>
            <a:ext cx="773429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E8BFF-0959-4D6C-B2EF-FDB3ABDF8CE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5161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11/03/2016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820886" y="6356351"/>
            <a:ext cx="4669971" cy="365125"/>
          </a:xfrm>
        </p:spPr>
        <p:txBody>
          <a:bodyPr/>
          <a:lstStyle/>
          <a:p>
            <a:r>
              <a:rPr lang="nl-NL" dirty="0" smtClean="0"/>
              <a:t>S. GASCON-SHOTKIN  Les Rencontres de </a:t>
            </a:r>
            <a:r>
              <a:rPr lang="nl-NL" dirty="0" err="1" smtClean="0"/>
              <a:t>physique</a:t>
            </a:r>
            <a:r>
              <a:rPr lang="nl-NL" dirty="0" smtClean="0"/>
              <a:t> de la </a:t>
            </a:r>
            <a:r>
              <a:rPr lang="nl-NL" dirty="0" err="1" smtClean="0"/>
              <a:t>Vallee</a:t>
            </a:r>
            <a:r>
              <a:rPr lang="nl-NL" dirty="0" smtClean="0"/>
              <a:t> </a:t>
            </a:r>
            <a:r>
              <a:rPr lang="nl-NL" dirty="0" err="1" smtClean="0"/>
              <a:t>d’Aoste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671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387F-FC61-418B-A55D-B926B60270EA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168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12D9-7EA0-4E50-AE8D-82D2F662D210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18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6A47-7E7F-463A-8D8A-13DF6A9E4D80}" type="datetime1">
              <a:rPr lang="en-GB" smtClean="0"/>
              <a:t>13/09/2023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9179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6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B2A7-A88B-4FD3-8A5F-91F77016A80A}" type="datetime1">
              <a:rPr lang="en-GB" smtClean="0"/>
              <a:t>13/09/2023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06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C6A47-7E7F-463A-8D8A-13DF6A9E4D80}" type="datetime1">
              <a:rPr lang="en-GB" smtClean="0"/>
              <a:t>13/09/2023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5957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7CE3-CFDE-43F2-A5A8-6A7530A1BA6C}" type="datetime1">
              <a:rPr lang="en-GB" smtClean="0"/>
              <a:t>13/09/2023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8859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65690-9102-4C66-9F30-02345EFA8F96}" type="datetime1">
              <a:rPr lang="en-GB" smtClean="0"/>
              <a:t>13/09/2023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6146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0331-3957-400A-A439-6BAE15BE238A}" type="datetime1">
              <a:rPr lang="en-GB" smtClean="0"/>
              <a:t>13/09/2023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0634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9635-C6F9-40C9-A19A-EE90661253D9}" type="datetime1">
              <a:rPr lang="en-GB" smtClean="0"/>
              <a:t>13/09/2023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4754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8C8B1-B8E5-4FBE-B394-B1AEA705DF8D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0922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29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E8BFF-0959-4D6C-B2EF-FDB3ABDF8CE4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2044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1" b="7388"/>
          <a:stretch>
            <a:fillRect/>
          </a:stretch>
        </p:blipFill>
        <p:spPr bwMode="auto">
          <a:xfrm>
            <a:off x="1132800" y="6"/>
            <a:ext cx="913920" cy="78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>
          <a:xfrm>
            <a:off x="696961" y="816566"/>
            <a:ext cx="1105920" cy="829527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Gascon-Shotkin HCP2012 University of Tokyo November 18-20  2012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C8527-53DF-4270-A53E-A4FB039F370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682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91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6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3B2A7-A88B-4FD3-8A5F-91F77016A80A}" type="datetime1">
              <a:rPr lang="en-GB" smtClean="0"/>
              <a:t>13/09/2023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743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7CE3-CFDE-43F2-A5A8-6A7530A1BA6C}" type="datetime1">
              <a:rPr lang="en-GB" smtClean="0"/>
              <a:t>13/09/2023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68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65690-9102-4C66-9F30-02345EFA8F96}" type="datetime1">
              <a:rPr lang="en-GB" smtClean="0"/>
              <a:t>13/09/2023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23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3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A0331-3957-400A-A439-6BAE15BE238A}" type="datetime1">
              <a:rPr lang="en-GB" smtClean="0"/>
              <a:t>13/09/2023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14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3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49635-C6F9-40C9-A19A-EE90661253D9}" type="datetime1">
              <a:rPr lang="en-GB" smtClean="0"/>
              <a:t>13/09/2023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17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3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3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2" y="63563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AD095-515A-4F7B-9471-E63BE18AB8CA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3" y="635636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36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6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3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3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2" y="63563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AD095-515A-4F7B-9471-E63BE18AB8C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3" y="635636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74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3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3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2" y="63563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AD095-515A-4F7B-9471-E63BE18AB8C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13/09/2023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3" y="635636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>
                <a:solidFill>
                  <a:prstClr val="black">
                    <a:tint val="75000"/>
                  </a:prstClr>
                </a:solidFill>
              </a:rPr>
              <a:t>F. Richard GDR November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2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AD095-515A-4F7B-9471-E63BE18AB8CA}" type="datetime1">
              <a:rPr lang="en-GB" smtClean="0"/>
              <a:t>13/09/2023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F. Richard GDR November 2015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BCC52-54C2-4A43-AB59-DB8B18261A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568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8647" y="273629"/>
            <a:ext cx="10838399" cy="104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7" y="1604330"/>
            <a:ext cx="10838399" cy="4713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608642" y="6499408"/>
            <a:ext cx="696959" cy="299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34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Wingdings" pitchFamily="2" charset="2"/>
              <a:buNone/>
              <a:defRPr/>
            </a:pPr>
            <a:endParaRPr lang="en-GB" sz="1400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305606" y="6591575"/>
            <a:ext cx="9667201" cy="299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34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Wingdings" pitchFamily="2" charset="2"/>
              <a:buNone/>
              <a:defRPr/>
            </a:pPr>
            <a:r>
              <a:rPr lang="en-US" sz="1400"/>
              <a:t>S. Gascon-Shotkin HCP2012 University of Tokyo November 18-20  2012</a:t>
            </a:r>
            <a:endParaRPr lang="en-GB" sz="1400"/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631366" y="6591575"/>
            <a:ext cx="474241" cy="299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34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 defTabSz="449263" fontAlgn="base" hangingPunct="0">
              <a:spcBef>
                <a:spcPct val="0"/>
              </a:spcBef>
              <a:spcAft>
                <a:spcPct val="0"/>
              </a:spcAft>
              <a:buSzPct val="45000"/>
              <a:buFont typeface="Wingdings" pitchFamily="2" charset="2"/>
              <a:buNone/>
              <a:defRPr/>
            </a:pPr>
            <a:fld id="{A7B32B8A-CCD2-432F-BB9A-271F00A2DFF2}" type="slidenum">
              <a:rPr lang="en-GB" sz="1400"/>
              <a:pPr defTabSz="449263" fontAlgn="base" hangingPunct="0">
                <a:spcBef>
                  <a:spcPct val="0"/>
                </a:spcBef>
                <a:spcAft>
                  <a:spcPct val="0"/>
                </a:spcAft>
                <a:buSzPct val="45000"/>
                <a:buFont typeface="Wingdings" pitchFamily="2" charset="2"/>
                <a:buNone/>
                <a:defRPr/>
              </a:pPr>
              <a:t>‹N°›</a:t>
            </a:fld>
            <a:endParaRPr lang="en-GB" sz="1400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" y="-33124"/>
            <a:ext cx="1102080" cy="82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4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8" r="14650"/>
          <a:stretch>
            <a:fillRect/>
          </a:stretch>
        </p:blipFill>
        <p:spPr bwMode="auto">
          <a:xfrm>
            <a:off x="11608320" y="-33119"/>
            <a:ext cx="583680" cy="475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 userDrawn="1"/>
        </p:nvPicPr>
        <p:blipFill>
          <a:blip r:embed="rId5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5286" y="-15841"/>
            <a:ext cx="973441" cy="439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007" y="423404"/>
            <a:ext cx="1583999" cy="39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68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</p:sldLayoutIdLst>
  <p:hf hd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5pPr>
      <a:lvl6pPr marL="457200" algn="ctr" defTabSz="449263" rtl="0" fontAlgn="base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6pPr>
      <a:lvl7pPr marL="914400" algn="ctr" defTabSz="449263" rtl="0" fontAlgn="base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7pPr>
      <a:lvl8pPr marL="1371600" algn="ctr" defTabSz="449263" rtl="0" fontAlgn="base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8pPr>
      <a:lvl9pPr marL="1828800" algn="ctr" defTabSz="449263" rtl="0" fontAlgn="base">
        <a:spcBef>
          <a:spcPct val="0"/>
        </a:spcBef>
        <a:spcAft>
          <a:spcPct val="0"/>
        </a:spcAft>
        <a:buClr>
          <a:srgbClr val="FFFFFF"/>
        </a:buClr>
        <a:buSzPct val="45000"/>
        <a:buFont typeface="Wingdings" pitchFamily="2" charset="2"/>
        <a:defRPr sz="4400">
          <a:solidFill>
            <a:srgbClr val="FFFFFF"/>
          </a:solidFill>
          <a:latin typeface="Arial" pitchFamily="34" charset="0"/>
        </a:defRPr>
      </a:lvl9pPr>
    </p:titleStyle>
    <p:bodyStyle>
      <a:lvl1pPr marL="323850" indent="-288925" algn="l" defTabSz="449263" rtl="0" eaLnBrk="0" fontAlgn="base" hangingPunct="0">
        <a:spcBef>
          <a:spcPct val="0"/>
        </a:spcBef>
        <a:spcAft>
          <a:spcPts val="1425"/>
        </a:spcAft>
        <a:buClr>
          <a:srgbClr val="FFFFFF"/>
        </a:buClr>
        <a:buSzPct val="45000"/>
        <a:buFont typeface="Wingdings" pitchFamily="2" charset="2"/>
        <a:buChar char="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55650" indent="-228600" algn="l" defTabSz="449263" rtl="0" eaLnBrk="0" fontAlgn="base" hangingPunct="0">
        <a:spcBef>
          <a:spcPct val="0"/>
        </a:spcBef>
        <a:spcAft>
          <a:spcPts val="1138"/>
        </a:spcAft>
        <a:buClr>
          <a:srgbClr val="FFFFFF"/>
        </a:buClr>
        <a:buSzPct val="75000"/>
        <a:buFont typeface="Symbol" pitchFamily="18" charset="2"/>
        <a:buChar char=""/>
        <a:defRPr sz="2800">
          <a:solidFill>
            <a:srgbClr val="FFFFFF"/>
          </a:solidFill>
          <a:latin typeface="+mn-lt"/>
        </a:defRPr>
      </a:lvl2pPr>
      <a:lvl3pPr marL="1187450" indent="-141288" algn="l" defTabSz="449263" rtl="0" eaLnBrk="0" fontAlgn="base" hangingPunct="0">
        <a:spcBef>
          <a:spcPct val="0"/>
        </a:spcBef>
        <a:spcAft>
          <a:spcPts val="850"/>
        </a:spcAft>
        <a:buClr>
          <a:srgbClr val="FFFFFF"/>
        </a:buClr>
        <a:buSzPct val="45000"/>
        <a:buFont typeface="Wingdings" pitchFamily="2" charset="2"/>
        <a:buChar char=""/>
        <a:defRPr sz="2400">
          <a:solidFill>
            <a:srgbClr val="FFFFFF"/>
          </a:solidFill>
          <a:latin typeface="+mn-lt"/>
        </a:defRPr>
      </a:lvl3pPr>
      <a:lvl4pPr marL="1619250" indent="-115888" algn="l" defTabSz="449263" rtl="0" eaLnBrk="0" fontAlgn="base" hangingPunct="0">
        <a:spcBef>
          <a:spcPct val="0"/>
        </a:spcBef>
        <a:spcAft>
          <a:spcPts val="575"/>
        </a:spcAft>
        <a:buClr>
          <a:srgbClr val="FFFFFF"/>
        </a:buClr>
        <a:buSzPct val="75000"/>
        <a:buFont typeface="Symbol" pitchFamily="18" charset="2"/>
        <a:buChar char=""/>
        <a:defRPr sz="2000">
          <a:solidFill>
            <a:srgbClr val="FFFFFF"/>
          </a:solidFill>
          <a:latin typeface="+mn-lt"/>
        </a:defRPr>
      </a:lvl4pPr>
      <a:lvl5pPr marL="2057400" indent="-193675" algn="l" defTabSz="449263" rtl="0" eaLnBrk="0" fontAlgn="base" hangingPunct="0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5pPr>
      <a:lvl6pPr marL="2514600" indent="-193675" algn="l" defTabSz="449263" rtl="0" fontAlgn="base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6pPr>
      <a:lvl7pPr marL="2971800" indent="-193675" algn="l" defTabSz="449263" rtl="0" fontAlgn="base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7pPr>
      <a:lvl8pPr marL="3429000" indent="-193675" algn="l" defTabSz="449263" rtl="0" fontAlgn="base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8pPr>
      <a:lvl9pPr marL="3886200" indent="-193675" algn="l" defTabSz="449263" rtl="0" fontAlgn="base">
        <a:spcBef>
          <a:spcPct val="0"/>
        </a:spcBef>
        <a:spcAft>
          <a:spcPts val="288"/>
        </a:spcAft>
        <a:buClr>
          <a:srgbClr val="FFFFFF"/>
        </a:buClr>
        <a:buSzPct val="45000"/>
        <a:buFont typeface="Wingdings" pitchFamily="2" charset="2"/>
        <a:buChar char=""/>
        <a:defRPr sz="2000">
          <a:solidFill>
            <a:srgbClr val="FFFFFF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4.png"/><Relationship Id="rId5" Type="http://schemas.openxmlformats.org/officeDocument/2006/relationships/hyperlink" Target="http://cms-results.web.cern.ch/cms-results/public-results/preliminary-results/HIG-20-002/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9.png"/><Relationship Id="rId5" Type="http://schemas.openxmlformats.org/officeDocument/2006/relationships/hyperlink" Target="http://cms-results.web.cern.ch/cms-results/public-results/preliminary-results/HIG-20-002/" TargetMode="External"/><Relationship Id="rId4" Type="http://schemas.openxmlformats.org/officeDocument/2006/relationships/image" Target="../media/image3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1.emf"/><Relationship Id="rId5" Type="http://schemas.openxmlformats.org/officeDocument/2006/relationships/hyperlink" Target="http://cms-results.web.cern.ch/cms-results/public-results/preliminary-results/HIG-20-002/" TargetMode="External"/><Relationship Id="rId4" Type="http://schemas.openxmlformats.org/officeDocument/2006/relationships/image" Target="../media/image4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://cms-results.web.cern.ch/cms-results/public-results/preliminary-results/HIG-20-002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cms-results.web.cern.ch/cms-results/public-results/preliminary-results/HIG-20-002/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4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7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hyperlink" Target="http://cms-results.web.cern.ch/cms-results/public-results/preliminary-results/HIG-20-002/" TargetMode="External"/><Relationship Id="rId9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7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dx.doi.org/10.1016/j.physletb.2019.03.064" TargetMode="External"/><Relationship Id="rId5" Type="http://schemas.openxmlformats.org/officeDocument/2006/relationships/image" Target="../media/image54.png"/><Relationship Id="rId4" Type="http://schemas.openxmlformats.org/officeDocument/2006/relationships/hyperlink" Target="http://cms-results.web.cern.ch/cms-results/public-results/preliminary-results/HIG-20-002/" TargetMode="External"/><Relationship Id="rId9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cms-results.web.cern.ch/cms-results/public-results/preliminary-results/HIG-20-002/" TargetMode="Externa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9.png"/><Relationship Id="rId4" Type="http://schemas.openxmlformats.org/officeDocument/2006/relationships/hyperlink" Target="http://cms-results.web.cern.ch/cms-results/public-results/preliminary-results/HIG-20-002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emf"/><Relationship Id="rId5" Type="http://schemas.openxmlformats.org/officeDocument/2006/relationships/image" Target="../media/image7.png"/><Relationship Id="rId4" Type="http://schemas.openxmlformats.org/officeDocument/2006/relationships/hyperlink" Target="http://cms-results.web.cern.ch/cms-results/public-results/preliminary-results/HIG-20-002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hyperlink" Target="http://dx.doi.org/10.1007/JHEP07(2023)073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2.emf"/><Relationship Id="rId5" Type="http://schemas.openxmlformats.org/officeDocument/2006/relationships/hyperlink" Target="http://cms-results.web.cern.ch/cms-results/public-results/preliminary-results/HIG-20-002/" TargetMode="Externa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3.png"/><Relationship Id="rId5" Type="http://schemas.openxmlformats.org/officeDocument/2006/relationships/image" Target="../media/image39.png"/><Relationship Id="rId4" Type="http://schemas.openxmlformats.org/officeDocument/2006/relationships/hyperlink" Target="http://cms-results.web.cern.ch/cms-results/public-results/preliminary-results/HIG-20-002/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7.png"/><Relationship Id="rId7" Type="http://schemas.openxmlformats.org/officeDocument/2006/relationships/image" Target="../media/image6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5.emf"/><Relationship Id="rId5" Type="http://schemas.openxmlformats.org/officeDocument/2006/relationships/image" Target="../media/image64.png"/><Relationship Id="rId4" Type="http://schemas.openxmlformats.org/officeDocument/2006/relationships/hyperlink" Target="http://cms-results.web.cern.ch/cms-results/public-results/preliminary-results/HIG-20-002/" TargetMode="External"/><Relationship Id="rId9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7.png"/><Relationship Id="rId7" Type="http://schemas.openxmlformats.org/officeDocument/2006/relationships/image" Target="../media/image70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hyperlink" Target="http://cms-results.web.cern.ch/cms-results/public-results/preliminary-results/HIG-20-002/" TargetMode="External"/><Relationship Id="rId9" Type="http://schemas.openxmlformats.org/officeDocument/2006/relationships/image" Target="../media/image72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twiki.cern.ch/twiki/bin/view/CMSPublic/LumiPublicResults" TargetMode="External"/><Relationship Id="rId3" Type="http://schemas.openxmlformats.org/officeDocument/2006/relationships/image" Target="../media/image73.emf"/><Relationship Id="rId7" Type="http://schemas.openxmlformats.org/officeDocument/2006/relationships/hyperlink" Target="https://hilumilhc.web.cern.ch/content/lhc-baseline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2.gif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cms-results.web.cern.ch/cms-results/public-results/preliminary-results/HIG-20-002/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://cms-results.web.cern.ch/cms-results/public-results/preliminary-results/HIG-20-002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2.png"/><Relationship Id="rId5" Type="http://schemas.openxmlformats.org/officeDocument/2006/relationships/hyperlink" Target="http://cms-results.web.cern.ch/cms-results/public-results/preliminary-results/HIG-20-002/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hyperlink" Target="http://cms-results.web.cern.ch/cms-results/public-results/preliminary-results/HIG-20-002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1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7.png"/><Relationship Id="rId5" Type="http://schemas.openxmlformats.org/officeDocument/2006/relationships/hyperlink" Target="http://cms-results.web.cern.ch/cms-results/public-results/preliminary-results/HIG-20-002/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0.png"/><Relationship Id="rId5" Type="http://schemas.openxmlformats.org/officeDocument/2006/relationships/hyperlink" Target="http://cms-results.web.cern.ch/cms-results/public-results/preliminary-results/HIG-20-002/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136534" y="4624696"/>
            <a:ext cx="99189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Suzanne GASCON-SHOTKIN</a:t>
            </a:r>
          </a:p>
          <a:p>
            <a:pPr algn="ctr"/>
            <a:r>
              <a:rPr lang="fr-FR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IP2I </a:t>
            </a:r>
            <a:r>
              <a:rPr lang="fr-FR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Lyon (IN2P3-CNRS)/Université Claude Bernard Lyon </a:t>
            </a:r>
            <a:r>
              <a:rPr lang="fr-FR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  <a:p>
            <a:pPr algn="ctr"/>
            <a:endParaRPr lang="fr-FR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1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015315" y="6148530"/>
            <a:ext cx="6096001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Collider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Cross Talk</a:t>
            </a:r>
            <a:endParaRPr lang="fr-FR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GB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CERN, Sept. 14</a:t>
            </a:r>
            <a:r>
              <a:rPr lang="en-GB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" y="851812"/>
            <a:ext cx="12192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Search 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for a low-mass resonance in </a:t>
            </a:r>
            <a:r>
              <a:rPr lang="en-US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diphotons</a:t>
            </a: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with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CMS</a:t>
            </a:r>
            <a:endParaRPr lang="fr-FR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213" y="2875918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28" r="14650"/>
          <a:stretch>
            <a:fillRect/>
          </a:stretch>
        </p:blipFill>
        <p:spPr bwMode="auto">
          <a:xfrm>
            <a:off x="6109722" y="3216734"/>
            <a:ext cx="482600" cy="52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6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934" y="3235784"/>
            <a:ext cx="80486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9423" y="2894020"/>
            <a:ext cx="991673" cy="9511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80960" y="3855748"/>
            <a:ext cx="73647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Based on CMS-PAS-HIG-20-002</a:t>
            </a:r>
            <a:endParaRPr lang="fr-FR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444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786" y="5597939"/>
            <a:ext cx="4693920" cy="99441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Background Model fits by event class for 2018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328228" y="65068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108069" y="5982688"/>
            <a:ext cx="6480974" cy="505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Background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modeling (discrete profiling): 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Sums of continuous functions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(different families/orders) with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DCB+exponential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(normalization floating)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108069" y="5556372"/>
            <a:ext cx="5773264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Background model fit,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stat.uncertainties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only, 2018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5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87810" y="5336329"/>
            <a:ext cx="36327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Best-fit </a:t>
            </a:r>
            <a:r>
              <a:rPr lang="en-US" sz="1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background </a:t>
            </a:r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functions  w/</a:t>
            </a:r>
            <a:r>
              <a:rPr lang="en-US" sz="1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DCB+exponential</a:t>
            </a:r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fractions </a:t>
            </a:r>
            <a:endParaRPr lang="fr-FR" sz="11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49" y="1373180"/>
            <a:ext cx="2859716" cy="274333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17" y="1413412"/>
            <a:ext cx="2859716" cy="274333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574" y="1474665"/>
            <a:ext cx="2859716" cy="274333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175" y="1493629"/>
            <a:ext cx="2859716" cy="2743332"/>
          </a:xfrm>
          <a:prstGeom prst="rect">
            <a:avLst/>
          </a:prstGeom>
        </p:spPr>
      </p:pic>
      <p:sp>
        <p:nvSpPr>
          <p:cNvPr id="20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898100" y="6651000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85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SM-like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(70 GeV&lt;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&lt;110 GeV)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CMS-PAS-HIG-20-002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122" y="1945362"/>
            <a:ext cx="4422604" cy="4389764"/>
          </a:xfrm>
          <a:prstGeom prst="rect">
            <a:avLst/>
          </a:prstGeom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200563" y="1041357"/>
            <a:ext cx="5773264" cy="424125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Observed and expected 95% CL UL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on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X B  relative to SM-like expectation (production processes assumed in SM proportions)  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5632204" y="1183174"/>
            <a:ext cx="6480974" cy="10312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Observed absolute 95% CL UL on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X B between 15-73 fb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http://cms-results.web.cern.ch/cms-results/public-results/preliminary-results/HIG-20-002/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696" y="1988348"/>
            <a:ext cx="4501991" cy="4319111"/>
          </a:xfrm>
          <a:prstGeom prst="rect">
            <a:avLst/>
          </a:prstGeom>
        </p:spPr>
      </p:pic>
      <p:sp>
        <p:nvSpPr>
          <p:cNvPr id="12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479905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86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SM-like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(70 GeV&lt;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&lt;110 GeV)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CMS-PAS-HIG-20-002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463" y="1603784"/>
            <a:ext cx="4597757" cy="4356923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143942" y="1025314"/>
            <a:ext cx="5773264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Observed local p-values for 2016, </a:t>
            </a:r>
            <a:r>
              <a:rPr lang="en-US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2017,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2018</a:t>
            </a:r>
            <a:r>
              <a:rPr lang="en-US" sz="2000" dirty="0" smtClean="0">
                <a:solidFill>
                  <a:srgbClr val="1A1A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and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combination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349926" y="5928912"/>
            <a:ext cx="5773264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Modest excess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with ~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2.9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local (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1.3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global) significance at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=95.4 GeV, more data needed to conclude!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http://cms-results.web.cern.ch/cms-results/public-results/preliminary-results/HIG-20-002/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9256" y="1616701"/>
            <a:ext cx="4590031" cy="433792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051251" y="991796"/>
            <a:ext cx="42679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S/(S+B)-weighted m</a:t>
            </a:r>
            <a:r>
              <a:rPr lang="en-US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distribution with S+B fit for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</a:t>
            </a:r>
            <a:r>
              <a:rPr lang="en-US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=95.4 GeV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4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5197535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82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sz="36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distributions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with S+B fit for 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</a:t>
            </a:r>
            <a:r>
              <a:rPr lang="en-US" sz="36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=95.4 GeV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</a:b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30569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CMS-PAS-HIG-20-002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http://cms-results.web.cern.ch/cms-results/public-results/preliminary-results/HIG-20-002/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51251" y="991796"/>
            <a:ext cx="42679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S/(S+B)-weighted m</a:t>
            </a:r>
            <a:r>
              <a:rPr lang="en-US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distribution with S+B fit for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</a:t>
            </a:r>
            <a:r>
              <a:rPr lang="en-US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=95.4 GeV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637" y="1616701"/>
            <a:ext cx="4289574" cy="411499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400259" y="961316"/>
            <a:ext cx="42679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Unweighted m</a:t>
            </a:r>
            <a:r>
              <a:rPr lang="en-US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distribution with S+B fit for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</a:t>
            </a:r>
            <a:r>
              <a:rPr lang="en-US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=95.4 GeV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639" y="1694804"/>
            <a:ext cx="4289574" cy="4114999"/>
          </a:xfrm>
          <a:prstGeom prst="rect">
            <a:avLst/>
          </a:prstGeom>
        </p:spPr>
      </p:pic>
      <p:sp>
        <p:nvSpPr>
          <p:cNvPr id="12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827146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80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SM-like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(70 GeV&lt;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&lt;110 GeV)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15837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CMS-PAS-HIG-20-002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14" y="2162259"/>
            <a:ext cx="3199113" cy="296954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8604" y="2162259"/>
            <a:ext cx="3139869" cy="292511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6699" y="2168699"/>
            <a:ext cx="3110247" cy="296214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81384" y="2162260"/>
            <a:ext cx="3199113" cy="2888087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3859" y="1258729"/>
            <a:ext cx="11253499" cy="424125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Observed and expected 95% CL limits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on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X B by production process (integrated over all event classes) </a:t>
            </a: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335666" y="5415971"/>
            <a:ext cx="2782938" cy="6774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100% production via gluon-induced processes (ggH,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ttbarH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in SM proportions)</a:t>
            </a:r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3462757" y="5406324"/>
            <a:ext cx="2782938" cy="6774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100% production via fermion-induced processes (VBF, VH in SM proportions)</a:t>
            </a:r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6258473" y="5396674"/>
            <a:ext cx="3024423" cy="6774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100% production via VBF</a:t>
            </a: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9258245" y="5352306"/>
            <a:ext cx="3024423" cy="6774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100% production via VH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88538" y="638143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http://cms-results.web.cern.ch/cms-results/public-results/preliminary-results/HIG-20-002/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688538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4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  <p:bldP spid="14" grpId="0" build="p"/>
      <p:bldP spid="15" grpId="0" build="p"/>
      <p:bldP spid="1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Observed </a:t>
            </a:r>
            <a:r>
              <a:rPr 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and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expected 95% CL limits on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X 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by year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15837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CMS-PAS-HIG-20-002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4688538" y="638143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http://cms-results.web.cern.ch/cms-results/public-results/preliminary-results/HIG-20-002/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8" y="1170466"/>
            <a:ext cx="2859716" cy="274333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8" y="3857532"/>
            <a:ext cx="3001328" cy="2879408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206" y="1101131"/>
            <a:ext cx="2859716" cy="2743332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206" y="3857532"/>
            <a:ext cx="2859716" cy="2743332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564" y="1177669"/>
            <a:ext cx="2859716" cy="2743332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564" y="3902338"/>
            <a:ext cx="3001328" cy="2879408"/>
          </a:xfrm>
          <a:prstGeom prst="rect">
            <a:avLst/>
          </a:prstGeom>
        </p:spPr>
      </p:pic>
      <p:sp>
        <p:nvSpPr>
          <p:cNvPr id="14" name="Espace réservé du contenu 2"/>
          <p:cNvSpPr txBox="1">
            <a:spLocks/>
          </p:cNvSpPr>
          <p:nvPr/>
        </p:nvSpPr>
        <p:spPr>
          <a:xfrm>
            <a:off x="143942" y="1025314"/>
            <a:ext cx="1349192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2016 </a:t>
            </a:r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3386786" y="1015664"/>
            <a:ext cx="1349192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2017 </a:t>
            </a: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6988447" y="1017592"/>
            <a:ext cx="1349192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2018 </a:t>
            </a:r>
          </a:p>
        </p:txBody>
      </p:sp>
      <p:sp>
        <p:nvSpPr>
          <p:cNvPr id="19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576181" y="6633437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74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 build="p"/>
      <p:bldP spid="1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Comparisons to prior result: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Effect of DY suppression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530254" y="25973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88538" y="638143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" y="1792225"/>
            <a:ext cx="3001328" cy="287940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9196" y="4981935"/>
            <a:ext cx="2785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>
                <a:hlinkClick r:id="rId6"/>
              </a:rPr>
              <a:t>Phys. </a:t>
            </a:r>
            <a:r>
              <a:rPr lang="fr-FR" i="1" dirty="0" err="1">
                <a:hlinkClick r:id="rId6"/>
              </a:rPr>
              <a:t>Lett</a:t>
            </a:r>
            <a:r>
              <a:rPr lang="fr-FR" i="1" dirty="0">
                <a:hlinkClick r:id="rId6"/>
              </a:rPr>
              <a:t>. B 793 (2019) 320</a:t>
            </a:r>
            <a:endParaRPr lang="fr-FR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065" y="1792225"/>
            <a:ext cx="3001328" cy="2879408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157" y="1846076"/>
            <a:ext cx="2859716" cy="274333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726" y="1819501"/>
            <a:ext cx="2859716" cy="274333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392659" y="4940239"/>
            <a:ext cx="2501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363585" y="4902846"/>
            <a:ext cx="2785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>
                <a:hlinkClick r:id="rId6"/>
              </a:rPr>
              <a:t>Phys. </a:t>
            </a:r>
            <a:r>
              <a:rPr lang="fr-FR" i="1" dirty="0" err="1">
                <a:hlinkClick r:id="rId6"/>
              </a:rPr>
              <a:t>Lett</a:t>
            </a:r>
            <a:r>
              <a:rPr lang="fr-FR" i="1" dirty="0">
                <a:hlinkClick r:id="rId6"/>
              </a:rPr>
              <a:t>. B 793 (2019) 320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9413429" y="4884296"/>
            <a:ext cx="2501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19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688538" y="6605242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65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SM-like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(70 GeV&lt;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&lt;110 GeV)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38989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314" y="1393858"/>
            <a:ext cx="5810947" cy="39254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2786" y="1406993"/>
            <a:ext cx="4780638" cy="39048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3807" y="5262004"/>
            <a:ext cx="4330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for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11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event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classes :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                                                 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c</a:t>
            </a:r>
            <a:r>
              <a:rPr lang="en-US" sz="20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 compatibility probability: 68%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50763" y="983724"/>
            <a:ext cx="7380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‘Signal’ strengths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m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fixing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=95.4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GeV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72786" y="5180800"/>
            <a:ext cx="39650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for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the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3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years                                 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c</a:t>
            </a:r>
            <a:r>
              <a:rPr lang="en-US" sz="20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compatibility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probability:  6%                                     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92314" y="6090253"/>
            <a:ext cx="93081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First search for new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diphoton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resonances in this mass range with full LHC Run 2 data!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88538" y="638143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http://cms-results.web.cern.ch/cms-results/public-results/preliminary-results/HIG-20-002/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422032" y="6598046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64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Expected numbers of SM-like signal and background events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-4080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88538" y="638143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http://cms-results.web.cern.ch/cms-results/public-results/preliminary-results/HIG-20-002/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14" y="1112591"/>
            <a:ext cx="10557034" cy="5280660"/>
          </a:xfrm>
          <a:prstGeom prst="rect">
            <a:avLst/>
          </a:prstGeom>
        </p:spPr>
      </p:pic>
      <p:sp>
        <p:nvSpPr>
          <p:cNvPr id="9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688538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22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图片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6" y="2"/>
            <a:ext cx="9212580" cy="69094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8241171" y="1126701"/>
            <a:ext cx="3820319" cy="42412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Event recorded in 2018 selected by the analysis:  VBF class</a:t>
            </a:r>
          </a:p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 photons and 2 jets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2152" y="1104759"/>
            <a:ext cx="2953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(credit event display</a:t>
            </a:r>
            <a:r>
              <a:rPr lang="en-US" sz="1400" dirty="0">
                <a:solidFill>
                  <a:schemeClr val="bg1"/>
                </a:solidFill>
              </a:rPr>
              <a:t>: Tom </a:t>
            </a:r>
            <a:r>
              <a:rPr lang="en-US" sz="1400" dirty="0" smtClean="0">
                <a:solidFill>
                  <a:schemeClr val="bg1"/>
                </a:solidFill>
              </a:rPr>
              <a:t>McCauley)  </a:t>
            </a:r>
            <a:endParaRPr lang="fr-FR" sz="1400" dirty="0">
              <a:solidFill>
                <a:schemeClr val="bg1"/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flipH="1" flipV="1">
            <a:off x="5613722" y="1689904"/>
            <a:ext cx="3437681" cy="61345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1770927" y="2303362"/>
            <a:ext cx="7280476" cy="38196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5925312" y="2303362"/>
            <a:ext cx="4486656" cy="209795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4572000" y="2303362"/>
            <a:ext cx="5864352" cy="308550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641500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latin typeface="Times New Roman" pitchFamily="18" charset="0"/>
              </a:rPr>
              <a:t>S. Gascon-</a:t>
            </a:r>
            <a:r>
              <a:rPr lang="en-US" sz="1000" dirty="0" err="1" smtClean="0">
                <a:latin typeface="Times New Roman" pitchFamily="18" charset="0"/>
              </a:rPr>
              <a:t>Shotkin</a:t>
            </a:r>
            <a:r>
              <a:rPr lang="en-US" sz="1000" dirty="0" smtClean="0">
                <a:latin typeface="Times New Roman" pitchFamily="18" charset="0"/>
              </a:rPr>
              <a:t> </a:t>
            </a:r>
            <a:r>
              <a:rPr lang="en-US" sz="1000" dirty="0">
                <a:latin typeface="Times New Roman" pitchFamily="18" charset="0"/>
              </a:rPr>
              <a:t> </a:t>
            </a:r>
            <a:r>
              <a:rPr lang="en-US" sz="1000" dirty="0" smtClean="0"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latin typeface="Times New Roman" pitchFamily="18" charset="0"/>
              </a:rPr>
              <a:t> Sept. 14 </a:t>
            </a:r>
            <a:r>
              <a:rPr lang="en-US" sz="1000" dirty="0" smtClean="0">
                <a:latin typeface="Times New Roman" pitchFamily="18" charset="0"/>
              </a:rPr>
              <a:t>2023</a:t>
            </a:r>
            <a:endParaRPr lang="en-GB" sz="10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9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9"/>
          <p:cNvSpPr>
            <a:spLocks noChangeArrowheads="1"/>
          </p:cNvSpPr>
          <p:nvPr/>
        </p:nvSpPr>
        <p:spPr bwMode="auto">
          <a:xfrm>
            <a:off x="2263681" y="162738"/>
            <a:ext cx="1701107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Outline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6400" y="604998"/>
            <a:ext cx="8451800" cy="563231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buSzTx/>
            </a:pPr>
            <a:endParaRPr lang="fr-FR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>
              <a:buSzTx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</a:p>
          <a:p>
            <a:pPr>
              <a:buSzTx/>
              <a:buFont typeface="Wingdings" pitchFamily="2" charset="2"/>
              <a:buBlip>
                <a:blip r:embed="rId3"/>
              </a:buBlip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 “Search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for a standard model-like Higgs boson in the mass range between 70 and 110 GeV in the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diphoton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final state in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proton-proton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collisions at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√s=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13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TeV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”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Full LHC Run 2 data!</a:t>
            </a:r>
          </a:p>
          <a:p>
            <a:pPr>
              <a:buSzTx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>
              <a:buBlip>
                <a:blip r:embed="rId3"/>
              </a:buBlip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CMS-PAS-HIG-20-002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://cms-results.web.cern.ch/cms-results/public-results/preliminary-results/HIG-20-002/</a:t>
            </a: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Tx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>
              <a:buSzTx/>
              <a:buFont typeface="Wingdings" pitchFamily="2" charset="2"/>
              <a:buBlip>
                <a:blip r:embed="rId3"/>
              </a:buBlip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Presented for the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first time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at                        EW</a:t>
            </a:r>
          </a:p>
          <a:p>
            <a:pPr>
              <a:buSzTx/>
              <a:buFont typeface="Wingdings" pitchFamily="2" charset="2"/>
              <a:buBlip>
                <a:blip r:embed="rId3"/>
              </a:buBlip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Motivation</a:t>
            </a:r>
          </a:p>
          <a:p>
            <a:pPr>
              <a:buSzTx/>
              <a:buFont typeface="Wingdings" pitchFamily="2" charset="2"/>
              <a:buBlip>
                <a:blip r:embed="rId3"/>
              </a:buBlip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Analysis strategy, event selection, changes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wrt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previous publication</a:t>
            </a:r>
          </a:p>
          <a:p>
            <a:pPr>
              <a:buSzTx/>
              <a:buFont typeface="Wingdings" pitchFamily="2" charset="2"/>
              <a:buBlip>
                <a:blip r:embed="rId3"/>
              </a:buBlip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Signal and background modeling</a:t>
            </a:r>
          </a:p>
          <a:p>
            <a:pPr>
              <a:buSzTx/>
              <a:buFont typeface="Wingdings" pitchFamily="2" charset="2"/>
              <a:buBlip>
                <a:blip r:embed="rId3"/>
              </a:buBlip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Results</a:t>
            </a:r>
          </a:p>
          <a:p>
            <a:pPr>
              <a:buSzTx/>
              <a:buFont typeface="Wingdings" pitchFamily="2" charset="2"/>
              <a:buBlip>
                <a:blip r:embed="rId3"/>
              </a:buBlip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Comparison with ATLAS results</a:t>
            </a:r>
          </a:p>
          <a:p>
            <a:pPr>
              <a:buSzTx/>
              <a:buFont typeface="Wingdings" pitchFamily="2" charset="2"/>
              <a:buBlip>
                <a:blip r:embed="rId3"/>
              </a:buBlip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First theoretical interpretations</a:t>
            </a:r>
          </a:p>
          <a:p>
            <a:pPr>
              <a:buBlip>
                <a:blip r:embed="rId3"/>
              </a:buBlip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Conclusions and perspectives</a:t>
            </a:r>
            <a:endParaRPr lang="fr-FR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  <a:p>
            <a:pPr>
              <a:buSzTx/>
              <a:buFont typeface="Wingdings" pitchFamily="2" charset="2"/>
              <a:buBlip>
                <a:blip r:embed="rId3"/>
              </a:buBlip>
            </a:pPr>
            <a:r>
              <a:rPr lang="fr-FR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fr-FR" sz="20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</a:rPr>
              <a:t>Acknowledgements</a:t>
            </a:r>
            <a:endParaRPr lang="fr-FR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4101" name="Espace réservé du pied de page 2"/>
          <p:cNvSpPr>
            <a:spLocks noGrp="1"/>
          </p:cNvSpPr>
          <p:nvPr>
            <p:ph type="ftr" sz="quarter" idx="15"/>
          </p:nvPr>
        </p:nvSpPr>
        <p:spPr>
          <a:xfrm>
            <a:off x="3542356" y="6540358"/>
            <a:ext cx="5382124" cy="44191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02" name="Espace réservé du numéro de diapositive 3"/>
          <p:cNvSpPr>
            <a:spLocks noGrp="1"/>
          </p:cNvSpPr>
          <p:nvPr>
            <p:ph type="sldNum" sz="quarter" idx="16"/>
          </p:nvPr>
        </p:nvSpPr>
        <p:spPr>
          <a:xfrm>
            <a:off x="9067800" y="6492875"/>
            <a:ext cx="27432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fld id="{2856FF22-7F1A-40C3-88EB-CF992608C2B0}" type="slidenum">
              <a:rPr lang="en-GB" smtClean="0">
                <a:solidFill>
                  <a:srgbClr val="FFFFFF"/>
                </a:solidFill>
                <a:latin typeface="Times New Roman" pitchFamily="18" charset="0"/>
              </a:rPr>
              <a:pPr eaLnBrk="1"/>
              <a:t>2</a:t>
            </a:fld>
            <a:endParaRPr lang="en-GB" dirty="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8" name="Espace réservé du numéro de diapositive 5"/>
          <p:cNvSpPr txBox="1">
            <a:spLocks/>
          </p:cNvSpPr>
          <p:nvPr/>
        </p:nvSpPr>
        <p:spPr>
          <a:xfrm>
            <a:off x="8763000" y="6508761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/>
              <a:t>                                             </a:t>
            </a:r>
            <a:fld id="{4D9BCC52-54C2-4A43-AB59-DB8B18261A9B}" type="slidenum">
              <a:rPr lang="en-GB" sz="1200" smtClean="0"/>
              <a:pPr/>
              <a:t>2</a:t>
            </a:fld>
            <a:endParaRPr lang="en-GB" sz="12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32" y="146717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2493" y="1229102"/>
            <a:ext cx="3039414" cy="288486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577764" y="3575905"/>
            <a:ext cx="25779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Credit: CMS 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Low-Mass </a:t>
            </a:r>
            <a:r>
              <a:rPr lang="en-US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200" dirty="0" err="1" smtClean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</a:t>
            </a:r>
            <a:r>
              <a:rPr lang="en-US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723" y="3140704"/>
            <a:ext cx="1190625" cy="885825"/>
          </a:xfrm>
          <a:prstGeom prst="rect">
            <a:avLst/>
          </a:prstGeom>
          <a:solidFill>
            <a:schemeClr val="bg1">
              <a:alpha val="63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8174979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803" y="1756860"/>
            <a:ext cx="4201859" cy="405384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Two other CMS Excesses……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6306857" y="1149650"/>
            <a:ext cx="2303742" cy="424125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MSSM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H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5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Espace réservé du contenu 2"/>
          <p:cNvSpPr txBox="1">
            <a:spLocks/>
          </p:cNvSpPr>
          <p:nvPr/>
        </p:nvSpPr>
        <p:spPr>
          <a:xfrm>
            <a:off x="316992" y="1146531"/>
            <a:ext cx="4332971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X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YH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bb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CMS-PAS-HIG-21-011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    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7722" y="1664079"/>
            <a:ext cx="4976396" cy="3554569"/>
          </a:xfrm>
          <a:prstGeom prst="rect">
            <a:avLst/>
          </a:prstGeom>
        </p:spPr>
      </p:pic>
      <p:sp>
        <p:nvSpPr>
          <p:cNvPr id="28" name="Google Shape;207;g769ced61e6_0_24"/>
          <p:cNvSpPr/>
          <p:nvPr/>
        </p:nvSpPr>
        <p:spPr>
          <a:xfrm>
            <a:off x="1687720" y="1887091"/>
            <a:ext cx="1079236" cy="208776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1600"/>
              <a:defRPr/>
            </a:pPr>
            <a:r>
              <a:rPr lang="fr-FR" sz="1000" kern="0" dirty="0" smtClean="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CMS-HIG-21-011 </a:t>
            </a:r>
            <a:endParaRPr sz="1000" kern="0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177722" y="5645529"/>
            <a:ext cx="38743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2000" b="1" kern="0" dirty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3.8 (2.6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)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MS PGothic" panose="020B0600070205080204" pitchFamily="34" charset="-128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Symbol" panose="05050102010706020507" pitchFamily="18" charset="2"/>
                <a:ea typeface="MS PGothic" panose="020B0600070205080204" pitchFamily="34" charset="-128"/>
                <a:cs typeface="Tahoma" panose="020B0604030504040204" pitchFamily="34" charset="0"/>
                <a:sym typeface="Wingdings" panose="05000000000000000000" pitchFamily="2" charset="2"/>
              </a:rPr>
              <a:t>s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MS PGothic" panose="020B0600070205080204" pitchFamily="34" charset="-128"/>
                <a:cs typeface="Arial Narrow" panose="020B0606020202030204" pitchFamily="34" charset="0"/>
                <a:sym typeface="Wingdings" panose="05000000000000000000" pitchFamily="2" charset="2"/>
              </a:rPr>
              <a:t> 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local (</a:t>
            </a:r>
            <a:r>
              <a:rPr lang="fr-FR" altLang="fr-FR" sz="2000" b="1" kern="0" dirty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global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) for </a:t>
            </a:r>
            <a:r>
              <a:rPr lang="fr-FR" altLang="fr-FR" sz="2000" b="1" kern="0" dirty="0" err="1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m</a:t>
            </a:r>
            <a:r>
              <a:rPr lang="fr-FR" altLang="fr-FR" sz="2000" b="1" kern="0" baseline="-25000" dirty="0" err="1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X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=650, </a:t>
            </a:r>
            <a:r>
              <a:rPr lang="fr-FR" altLang="fr-FR" sz="2000" b="1" kern="0" dirty="0" err="1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m</a:t>
            </a:r>
            <a:r>
              <a:rPr lang="fr-FR" altLang="fr-FR" sz="2000" b="1" kern="0" baseline="-25000" dirty="0" err="1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Y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=90 </a:t>
            </a:r>
            <a:r>
              <a:rPr lang="fr-FR" altLang="fr-FR" sz="2000" b="1" kern="0" dirty="0" err="1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GeV</a:t>
            </a:r>
            <a:endParaRPr lang="fr-FR" sz="2000" b="1" dirty="0">
              <a:solidFill>
                <a:srgbClr val="FF0000"/>
              </a:solidFill>
              <a:latin typeface="Arial"/>
              <a:ea typeface="DejaVu Sans"/>
              <a:cs typeface="DejaVu Sans"/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 flipH="1" flipV="1">
            <a:off x="2674393" y="4073478"/>
            <a:ext cx="1284135" cy="163429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4" name="Rectangle 3"/>
          <p:cNvSpPr/>
          <p:nvPr/>
        </p:nvSpPr>
        <p:spPr>
          <a:xfrm>
            <a:off x="8281052" y="1146531"/>
            <a:ext cx="1986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>
                <a:hlinkClick r:id="rId7"/>
              </a:rPr>
              <a:t>JHEP 07 (2023) 073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7474890" y="5797929"/>
            <a:ext cx="38743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3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Symbol" panose="05050102010706020507" pitchFamily="18" charset="2"/>
                <a:ea typeface="MS PGothic" panose="020B0600070205080204" pitchFamily="34" charset="-128"/>
                <a:cs typeface="Tahoma" panose="020B0604030504040204" pitchFamily="34" charset="0"/>
                <a:sym typeface="Wingdings" panose="05000000000000000000" pitchFamily="2" charset="2"/>
              </a:rPr>
              <a:t>s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MS PGothic" panose="020B0600070205080204" pitchFamily="34" charset="-128"/>
                <a:cs typeface="Arial Narrow" panose="020B0606020202030204" pitchFamily="34" charset="0"/>
                <a:sym typeface="Wingdings" panose="05000000000000000000" pitchFamily="2" charset="2"/>
              </a:rPr>
              <a:t> 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local for </a:t>
            </a:r>
            <a:r>
              <a:rPr lang="fr-FR" altLang="fr-FR" sz="2000" b="1" kern="0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m</a:t>
            </a:r>
            <a:r>
              <a:rPr lang="fr-FR" altLang="fr-FR" sz="2000" b="1" kern="0" baseline="-25000" dirty="0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f</a:t>
            </a:r>
            <a:r>
              <a:rPr lang="fr-FR" altLang="fr-FR" sz="2000" b="1" kern="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=100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fr-FR" altLang="fr-FR" sz="2000" b="1" kern="0" dirty="0" err="1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GeV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,</a:t>
            </a:r>
          </a:p>
          <a:p>
            <a:r>
              <a:rPr lang="fr-FR" altLang="fr-FR" sz="2000" b="1" kern="0" dirty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2.6 (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2.3)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s </a:t>
            </a:r>
            <a:r>
              <a:rPr lang="fr-FR" altLang="fr-FR" sz="2000" b="1" kern="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for m</a:t>
            </a:r>
            <a:r>
              <a:rPr lang="fr-FR" altLang="fr-FR" sz="2000" b="1" kern="0" baseline="-25000" dirty="0" smtClean="0">
                <a:solidFill>
                  <a:srgbClr val="FF0000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f</a:t>
            </a:r>
            <a:r>
              <a:rPr lang="fr-FR" altLang="fr-FR" sz="2000" b="1" kern="0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=95</a:t>
            </a:r>
            <a:r>
              <a:rPr lang="fr-FR" altLang="fr-FR" sz="2000" b="1" kern="0" dirty="0" smtClean="0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</a:t>
            </a:r>
            <a:r>
              <a:rPr lang="fr-FR" altLang="fr-FR" sz="2000" b="1" kern="0" dirty="0" err="1">
                <a:solidFill>
                  <a:srgbClr val="FF0000"/>
                </a:solidFill>
                <a:latin typeface="Arial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GeV</a:t>
            </a:r>
            <a:endParaRPr lang="fr-FR" altLang="fr-FR" sz="2000" b="1" kern="0" dirty="0" smtClean="0">
              <a:solidFill>
                <a:srgbClr val="FF0000"/>
              </a:solidFill>
              <a:latin typeface="Arial"/>
              <a:ea typeface="Tahoma" panose="020B0604030504040204" pitchFamily="34" charset="0"/>
              <a:cs typeface="Tahoma" panose="020B0604030504040204" pitchFamily="34" charset="0"/>
              <a:sym typeface="Wingdings" panose="05000000000000000000" pitchFamily="2" charset="2"/>
            </a:endParaRPr>
          </a:p>
          <a:p>
            <a:endParaRPr lang="fr-FR" sz="2000" b="1" dirty="0">
              <a:solidFill>
                <a:srgbClr val="FF0000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22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451285" y="6638688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8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SM-like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(70 GeV&lt;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&lt;110 GeV)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4852962" y="1126701"/>
            <a:ext cx="7130687" cy="424125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ATLAS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‘model-dependent’ results:  ATLAS-CONF-2023-035 (2016+2017)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8" y="1485785"/>
            <a:ext cx="5626949" cy="5398338"/>
          </a:xfrm>
          <a:prstGeom prst="rect">
            <a:avLst/>
          </a:prstGeom>
        </p:spPr>
      </p:pic>
      <p:sp>
        <p:nvSpPr>
          <p:cNvPr id="24" name="Espace réservé du contenu 2"/>
          <p:cNvSpPr txBox="1">
            <a:spLocks/>
          </p:cNvSpPr>
          <p:nvPr/>
        </p:nvSpPr>
        <p:spPr>
          <a:xfrm>
            <a:off x="845822" y="1146531"/>
            <a:ext cx="3604258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These results  compared with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2839" y="1470398"/>
            <a:ext cx="6480810" cy="4743926"/>
          </a:xfrm>
          <a:prstGeom prst="rect">
            <a:avLst/>
          </a:prstGeom>
        </p:spPr>
      </p:pic>
      <p:sp>
        <p:nvSpPr>
          <p:cNvPr id="15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5430235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53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SM-like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(70 GeV&lt;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&lt;110 GeV)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4852962" y="1126701"/>
            <a:ext cx="7130687" cy="424125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Former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ATLAS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results:  ATLAS-CONF-2018-025 (2016+2017)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6962468" y="4250147"/>
            <a:ext cx="2857894" cy="505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Limit on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fiducial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s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XB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415" y="1499331"/>
            <a:ext cx="3669030" cy="2710815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>
            <a:lum bright="-20000" contrast="36000"/>
          </a:blip>
          <a:stretch>
            <a:fillRect/>
          </a:stretch>
        </p:blipFill>
        <p:spPr>
          <a:xfrm>
            <a:off x="7564519" y="4694038"/>
            <a:ext cx="1677000" cy="353833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7">
            <a:lum bright="-20000" contrast="36000"/>
          </a:blip>
          <a:stretch>
            <a:fillRect/>
          </a:stretch>
        </p:blipFill>
        <p:spPr>
          <a:xfrm>
            <a:off x="6718150" y="5054991"/>
            <a:ext cx="4231200" cy="604734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928" y="1549489"/>
            <a:ext cx="3691890" cy="2569845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86" y="1540444"/>
            <a:ext cx="4501991" cy="4319111"/>
          </a:xfrm>
          <a:prstGeom prst="rect">
            <a:avLst/>
          </a:prstGeom>
        </p:spPr>
      </p:pic>
      <p:sp>
        <p:nvSpPr>
          <p:cNvPr id="23" name="Espace réservé du contenu 2"/>
          <p:cNvSpPr txBox="1">
            <a:spLocks/>
          </p:cNvSpPr>
          <p:nvPr/>
        </p:nvSpPr>
        <p:spPr>
          <a:xfrm>
            <a:off x="451593" y="6056494"/>
            <a:ext cx="3796316" cy="10312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Observed absolute 95% CL UL on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total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X B between 15-73 fb</a:t>
            </a:r>
          </a:p>
        </p:txBody>
      </p:sp>
      <p:sp>
        <p:nvSpPr>
          <p:cNvPr id="24" name="Espace réservé du contenu 2"/>
          <p:cNvSpPr txBox="1">
            <a:spLocks/>
          </p:cNvSpPr>
          <p:nvPr/>
        </p:nvSpPr>
        <p:spPr>
          <a:xfrm>
            <a:off x="845823" y="1146531"/>
            <a:ext cx="2036640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These results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26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966042" y="6597698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15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23" grpId="0" build="p"/>
      <p:bldP spid="2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SM-like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(70 GeV&lt;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&lt;110 GeV)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Espace réservé du contenu 2"/>
          <p:cNvSpPr txBox="1">
            <a:spLocks/>
          </p:cNvSpPr>
          <p:nvPr/>
        </p:nvSpPr>
        <p:spPr>
          <a:xfrm>
            <a:off x="2557040" y="6175152"/>
            <a:ext cx="5290839" cy="10312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Model types similar to those in 2HDM</a:t>
            </a:r>
          </a:p>
        </p:txBody>
      </p:sp>
      <p:sp>
        <p:nvSpPr>
          <p:cNvPr id="24" name="Espace réservé du contenu 2"/>
          <p:cNvSpPr txBox="1">
            <a:spLocks/>
          </p:cNvSpPr>
          <p:nvPr/>
        </p:nvSpPr>
        <p:spPr>
          <a:xfrm>
            <a:off x="416689" y="1146531"/>
            <a:ext cx="11421743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First theoretical interpretation of these results: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arXiv 2303.12018 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Biekoetter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Heinemeyer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Weiglein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): 2HDM + complex singlet model (S2HDM) compatible with excesses at ~95 GeV for m</a:t>
            </a:r>
            <a:r>
              <a:rPr lang="en-US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(this analysis) and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bb</a:t>
            </a:r>
            <a:r>
              <a:rPr lang="en-US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(LEP) for Types II and IV, also with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CMS,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arXiv:2208.02717,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subm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. JHEP) for Type IV  (points in agreement with all experimental and theoretical bounds)</a:t>
            </a:r>
          </a:p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Model contains 3 CP-even (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</a:t>
            </a:r>
            <a:r>
              <a:rPr lang="en-US" sz="20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1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, h</a:t>
            </a:r>
            <a:r>
              <a:rPr lang="en-US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, h</a:t>
            </a:r>
            <a:r>
              <a:rPr lang="en-US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3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), 1 CP-odd (A) neutral, 2 charged (H</a:t>
            </a:r>
            <a:r>
              <a:rPr lang="en-US" sz="2000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+-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) and 1 DM (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c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) scalars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1362" y="5702702"/>
            <a:ext cx="3734616" cy="122574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94" y="2917684"/>
            <a:ext cx="2807594" cy="297502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7"/>
          <a:srcRect r="2351"/>
          <a:stretch/>
        </p:blipFill>
        <p:spPr>
          <a:xfrm>
            <a:off x="2774113" y="2804648"/>
            <a:ext cx="3139008" cy="293638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16786" y="2786030"/>
            <a:ext cx="3245476" cy="291320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8274" y="2710420"/>
            <a:ext cx="3214567" cy="2897747"/>
          </a:xfrm>
          <a:prstGeom prst="rect">
            <a:avLst/>
          </a:prstGeom>
        </p:spPr>
      </p:pic>
      <p:sp>
        <p:nvSpPr>
          <p:cNvPr id="18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3456150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00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/>
      <p:bldP spid="2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9791" y="3651079"/>
            <a:ext cx="8860665" cy="302009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096" y="3823319"/>
            <a:ext cx="3474887" cy="2606165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-1" y="-212972"/>
            <a:ext cx="136833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       Conclusions and Perspectives</a:t>
            </a:r>
            <a:endParaRPr kumimoji="0" lang="en-GB" sz="4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7" name="Espace réservé du contenu 7"/>
          <p:cNvSpPr>
            <a:spLocks noGrp="1"/>
          </p:cNvSpPr>
          <p:nvPr>
            <p:ph sz="half" idx="1"/>
          </p:nvPr>
        </p:nvSpPr>
        <p:spPr>
          <a:xfrm>
            <a:off x="-81170" y="1076446"/>
            <a:ext cx="12273170" cy="229912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Blip>
                <a:blip r:embed="rId5"/>
              </a:buBlip>
            </a:pPr>
            <a:r>
              <a:rPr lang="en-US" sz="2000" dirty="0" smtClean="0">
                <a:solidFill>
                  <a:srgbClr val="5B9BD5">
                    <a:lumMod val="50000"/>
                  </a:srgbClr>
                </a:solidFill>
                <a:latin typeface="Arial" pitchFamily="34" charset="0"/>
              </a:rPr>
              <a:t> 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Presented  new CMS search for additional low-mass </a:t>
            </a:r>
            <a:r>
              <a:rPr lang="en-US" sz="2000" dirty="0" smtClean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SM-like </a:t>
            </a:r>
            <a:r>
              <a:rPr lang="en-US" sz="2000" dirty="0" err="1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dirty="0" err="1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2000" dirty="0" err="1">
                <a:solidFill>
                  <a:srgbClr val="5B9BD5">
                    <a:lumMod val="50000"/>
                  </a:srgbClr>
                </a:solidFill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(70 GeV&lt;</a:t>
            </a:r>
            <a:r>
              <a:rPr lang="en-US" sz="2000" dirty="0" err="1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mH</a:t>
            </a:r>
            <a:r>
              <a:rPr lang="en-US" sz="20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&lt;110 </a:t>
            </a:r>
            <a:r>
              <a:rPr lang="en-US" sz="2000" dirty="0" smtClean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GeV)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full LHC Run 2 data: No evidence for the existence of extra Higgs bosons found so far</a:t>
            </a:r>
            <a:endParaRPr lang="en-US" sz="2000" dirty="0" smtClean="0">
              <a:solidFill>
                <a:srgbClr val="5B9BD5">
                  <a:lumMod val="50000"/>
                </a:srgbClr>
              </a:solidFill>
              <a:latin typeface="Arial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Blip>
                <a:blip r:embed="rId5"/>
              </a:buBlip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Modest excess at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gg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=95.4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GeV with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2.9</a:t>
            </a:r>
            <a:r>
              <a:rPr lang="en-US" sz="2000" dirty="0" smtClean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(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</a:t>
            </a:r>
            <a:r>
              <a:rPr lang="en-US" sz="2000" dirty="0" smtClean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global)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significance.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Blip>
                <a:blip r:embed="rId5"/>
              </a:buBlip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US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diphoton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resonance search in this mass range with full LHC Run 2 data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Blip>
                <a:blip r:embed="rId5"/>
              </a:buBlip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(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data is needed to conclude on the nature of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excess</a:t>
            </a:r>
            <a:endParaRPr lang="en-US" sz="2000" dirty="0">
              <a:solidFill>
                <a:srgbClr val="5B9BD5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26706" cy="726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376194" y="6572750"/>
            <a:ext cx="39210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7"/>
              </a:rPr>
              <a:t>https://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7"/>
              </a:rPr>
              <a:t>hilumilhc.web.cern.ch/content/lhc-baseline</a:t>
            </a:r>
            <a:endParaRPr kumimoji="0" lang="fr-FR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8731" y="4664437"/>
            <a:ext cx="12153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2022~2016</a:t>
            </a:r>
            <a:endParaRPr lang="fr-FR" sz="1400" dirty="0"/>
          </a:p>
        </p:txBody>
      </p:sp>
      <p:sp>
        <p:nvSpPr>
          <p:cNvPr id="9" name="Ellipse 8"/>
          <p:cNvSpPr/>
          <p:nvPr/>
        </p:nvSpPr>
        <p:spPr>
          <a:xfrm>
            <a:off x="1649055" y="3998199"/>
            <a:ext cx="1680735" cy="6662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2443898" y="3761452"/>
            <a:ext cx="496189" cy="2738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2951518" y="3761452"/>
            <a:ext cx="5363426" cy="11397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numéro de diapositive 5"/>
          <p:cNvSpPr txBox="1">
            <a:spLocks/>
          </p:cNvSpPr>
          <p:nvPr/>
        </p:nvSpPr>
        <p:spPr>
          <a:xfrm>
            <a:off x="9440759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defRPr/>
              </a:pPr>
              <a:t>24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3677" y="6383989"/>
            <a:ext cx="32120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accent1">
                    <a:lumMod val="50000"/>
                  </a:schemeClr>
                </a:solidFill>
                <a:hlinkClick r:id="rId8"/>
              </a:rPr>
              <a:t>https://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hlinkClick r:id="rId8"/>
              </a:rPr>
              <a:t>twiki.cern.ch/twiki/bin/view/CMSPublic/LumiPublicResults</a:t>
            </a:r>
            <a:endParaRPr lang="fr-FR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7651369" y="6671175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3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2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8335" y="-179175"/>
            <a:ext cx="10515600" cy="1325563"/>
          </a:xfrm>
        </p:spPr>
        <p:txBody>
          <a:bodyPr/>
          <a:lstStyle/>
          <a:p>
            <a:r>
              <a:rPr lang="fr-FR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Acknowledgements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>
          <a:xfrm>
            <a:off x="5001275" y="0"/>
            <a:ext cx="6588745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Th. </a:t>
            </a:r>
            <a:r>
              <a:rPr lang="fr-FR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Biekoetter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C. </a:t>
            </a:r>
            <a:r>
              <a:rPr lang="fr-FR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Caillol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FR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Canelli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A. </a:t>
            </a:r>
            <a:r>
              <a:rPr lang="fr-FR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DeWit</a:t>
            </a: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L. </a:t>
            </a:r>
            <a:r>
              <a:rPr lang="fr-FR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Finco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Hayes, S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FR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Heinemeyer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FR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Lethuillier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H. </a:t>
            </a:r>
            <a:r>
              <a:rPr lang="fr-FR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Mei</a:t>
            </a: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M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FR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Pierini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Salerno, M</a:t>
            </a: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A. </a:t>
            </a:r>
            <a:r>
              <a:rPr lang="fr-FR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Shahzad</a:t>
            </a: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J. </a:t>
            </a:r>
            <a:r>
              <a:rPr lang="fr-FR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Steggemann</a:t>
            </a:r>
            <a:r>
              <a:rPr lang="fr-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J. 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Tao, G. </a:t>
            </a:r>
            <a:r>
              <a:rPr lang="fr-FR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Weiglein</a:t>
            </a:r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CCT organizers!</a:t>
            </a:r>
            <a:endParaRPr lang="fr-FR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r-FR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/>
              <a:t>25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335" y="942943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468331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latin typeface="Times New Roman" pitchFamily="18" charset="0"/>
              </a:rPr>
              <a:t>S. Gascon-</a:t>
            </a:r>
            <a:r>
              <a:rPr lang="en-US" sz="1000" dirty="0" err="1" smtClean="0">
                <a:latin typeface="Times New Roman" pitchFamily="18" charset="0"/>
              </a:rPr>
              <a:t>Shotkin</a:t>
            </a:r>
            <a:r>
              <a:rPr lang="en-US" sz="1000" dirty="0" smtClean="0">
                <a:latin typeface="Times New Roman" pitchFamily="18" charset="0"/>
              </a:rPr>
              <a:t> </a:t>
            </a:r>
            <a:r>
              <a:rPr lang="en-US" sz="1000" dirty="0">
                <a:latin typeface="Times New Roman" pitchFamily="18" charset="0"/>
              </a:rPr>
              <a:t> </a:t>
            </a:r>
            <a:r>
              <a:rPr lang="en-US" sz="1000" dirty="0" smtClean="0"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latin typeface="Times New Roman" pitchFamily="18" charset="0"/>
              </a:rPr>
              <a:t> Sept. 14 </a:t>
            </a:r>
            <a:r>
              <a:rPr lang="en-US" sz="1000" dirty="0" smtClean="0">
                <a:latin typeface="Times New Roman" pitchFamily="18" charset="0"/>
              </a:rPr>
              <a:t>2023</a:t>
            </a:r>
            <a:endParaRPr lang="en-GB" sz="10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7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70858" y="376012"/>
            <a:ext cx="10515600" cy="1325563"/>
          </a:xfrm>
        </p:spPr>
        <p:txBody>
          <a:bodyPr/>
          <a:lstStyle/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Backup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BCC52-54C2-4A43-AB59-DB8B18261A9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55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1" y="-33118"/>
            <a:ext cx="12191999" cy="9541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Motivation for low-mass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diphoton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searches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6606" name="Rectangle 14"/>
          <p:cNvSpPr>
            <a:spLocks noChangeArrowheads="1"/>
          </p:cNvSpPr>
          <p:nvPr/>
        </p:nvSpPr>
        <p:spPr bwMode="auto">
          <a:xfrm>
            <a:off x="101758" y="593770"/>
            <a:ext cx="6182400" cy="1261884"/>
          </a:xfrm>
          <a:prstGeom prst="rect">
            <a:avLst/>
          </a:prstGeom>
          <a:solidFill>
            <a:srgbClr val="9933FF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Final LEP SM Higgs boson search results: &gt;2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s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excess at </a:t>
            </a:r>
            <a:r>
              <a:rPr kumimoji="0" lang="en-US" sz="1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m</a:t>
            </a:r>
            <a:r>
              <a:rPr kumimoji="0" lang="en-US" sz="19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= 98 GeV. Has contributed to sustained interest by both theorists and experimentalists in the possibility of additional low-mass (pseudo-) scalars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630" name="Espace réservé du numéro de diapositive 2"/>
          <p:cNvSpPr>
            <a:spLocks noGrp="1"/>
          </p:cNvSpPr>
          <p:nvPr>
            <p:ph type="sldNum" sz="quarter" idx="16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4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F9469C3E-2E00-47D7-BEF0-97A97CFEA8E4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34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49000"/>
                    </a14:imgEffect>
                    <a14:imgEffect>
                      <a14:brightnessContrast bright="-12000" contras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31" y="2451483"/>
            <a:ext cx="5385601" cy="372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90605" y="2104292"/>
            <a:ext cx="3890809" cy="338554"/>
          </a:xfrm>
          <a:prstGeom prst="rect">
            <a:avLst/>
          </a:prstGeom>
          <a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1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 wrap="none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LEPHWG, Phys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fr-F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Lett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B565:61-75,2003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169152" y="593770"/>
            <a:ext cx="6009607" cy="1261884"/>
          </a:xfrm>
          <a:prstGeom prst="rect">
            <a:avLst/>
          </a:prstGeom>
          <a:solidFill>
            <a:srgbClr val="9933FF">
              <a:alpha val="8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Much theoretical activity since then:  Numerous BSM models allow a resonance with m&lt;125 GeV coexisting with the Higgs boson discovered in 2012 GeV (generalized 2HDM, NMSSM,</a:t>
            </a: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Higgs triplet….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13" name="Ellipse 12"/>
          <p:cNvSpPr/>
          <p:nvPr/>
        </p:nvSpPr>
        <p:spPr bwMode="auto">
          <a:xfrm>
            <a:off x="2271859" y="3695116"/>
            <a:ext cx="1495591" cy="829527"/>
          </a:xfrm>
          <a:prstGeom prst="ellipse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endParaRPr kumimoji="0" lang="fr-FR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128" y="2507928"/>
            <a:ext cx="4294251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7025128" y="2112929"/>
            <a:ext cx="4294251" cy="338554"/>
          </a:xfrm>
          <a:prstGeom prst="rect">
            <a:avLst/>
          </a:prstGeom>
          <a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1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marL="0" marR="0" lvl="0" indent="0" algn="l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J. Fan et al., Chinese Phys. C </a:t>
            </a: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38 073101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Espace réservé du pied de page 2"/>
          <p:cNvSpPr>
            <a:spLocks noGrp="1"/>
          </p:cNvSpPr>
          <p:nvPr>
            <p:ph type="ftr" sz="quarter" idx="15"/>
          </p:nvPr>
        </p:nvSpPr>
        <p:spPr>
          <a:xfrm>
            <a:off x="3542356" y="6540358"/>
            <a:ext cx="5382124" cy="44191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latin typeface="Times New Roman" pitchFamily="18" charset="0"/>
              </a:rPr>
              <a:t>S. Gascon-</a:t>
            </a:r>
            <a:r>
              <a:rPr lang="en-US" sz="1000" dirty="0" err="1" smtClean="0">
                <a:latin typeface="Times New Roman" pitchFamily="18" charset="0"/>
              </a:rPr>
              <a:t>Shotkin</a:t>
            </a:r>
            <a:r>
              <a:rPr lang="en-US" sz="1000" dirty="0" smtClean="0">
                <a:latin typeface="Times New Roman" pitchFamily="18" charset="0"/>
              </a:rPr>
              <a:t> </a:t>
            </a:r>
            <a:r>
              <a:rPr lang="en-US" sz="1000" dirty="0">
                <a:latin typeface="Times New Roman" pitchFamily="18" charset="0"/>
              </a:rPr>
              <a:t> </a:t>
            </a:r>
            <a:r>
              <a:rPr lang="en-US" sz="1000" dirty="0" smtClean="0"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latin typeface="Times New Roman" pitchFamily="18" charset="0"/>
              </a:rPr>
              <a:t> Sept. 14 </a:t>
            </a:r>
            <a:r>
              <a:rPr lang="en-US" sz="1000" dirty="0" smtClean="0">
                <a:latin typeface="Times New Roman" pitchFamily="18" charset="0"/>
              </a:rPr>
              <a:t>2023</a:t>
            </a:r>
            <a:endParaRPr lang="en-GB" sz="10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59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6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606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74956" y="986775"/>
            <a:ext cx="9197243" cy="5883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Search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for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narrow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signal peak over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smoothly-falling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background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(direct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, reducible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+ jet,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jet+jet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processes) except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for relic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Zee</a:t>
            </a:r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Event reconstruction/selection,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ID techniques (BDTs), signal and data-driven background modeling with discrete profiling method inherited from SM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H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analysis</a:t>
            </a:r>
            <a:endParaRPr lang="en-US" sz="2000" dirty="0" smtClean="0">
              <a:solidFill>
                <a:srgbClr val="FF0000"/>
              </a:solidFill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Major changes </a:t>
            </a:r>
            <a:r>
              <a:rPr lang="en-US" sz="2000" dirty="0" smtClean="0">
                <a:solidFill>
                  <a:srgbClr val="0070C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wrt prior version </a:t>
            </a:r>
            <a:r>
              <a:rPr lang="en-US" sz="1600" dirty="0" smtClean="0">
                <a:solidFill>
                  <a:srgbClr val="0070C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(PLB </a:t>
            </a:r>
            <a:r>
              <a:rPr lang="en-US" sz="1600" dirty="0">
                <a:solidFill>
                  <a:srgbClr val="0070C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793 (2019) </a:t>
            </a:r>
            <a:r>
              <a:rPr lang="en-US" sz="1600" dirty="0" smtClean="0">
                <a:solidFill>
                  <a:srgbClr val="0070C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320) </a:t>
            </a:r>
            <a:r>
              <a:rPr lang="en-US" sz="2000" dirty="0" smtClean="0">
                <a:solidFill>
                  <a:srgbClr val="0070C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(2012+2016 data):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Kinematic event selection BDT </a:t>
            </a:r>
            <a:r>
              <a:rPr lang="en-US" sz="2000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en-US" sz="2000" dirty="0" err="1" smtClean="0">
                <a:solidFill>
                  <a:srgbClr val="0070C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70C0"/>
                </a:solidFill>
              </a:rPr>
              <a:t>T</a:t>
            </a:r>
            <a:r>
              <a:rPr lang="en-US" sz="2000" dirty="0" smtClean="0">
                <a:solidFill>
                  <a:srgbClr val="0070C0"/>
                </a:solidFill>
              </a:rPr>
              <a:t>/</a:t>
            </a:r>
            <a:r>
              <a:rPr lang="en-US" sz="2000" dirty="0" err="1" smtClean="0">
                <a:solidFill>
                  <a:srgbClr val="0070C0"/>
                </a:solidFill>
              </a:rPr>
              <a:t>m</a:t>
            </a:r>
            <a:r>
              <a:rPr lang="en-US" sz="2000" b="1" baseline="-25000" dirty="0" err="1" smtClean="0">
                <a:solidFill>
                  <a:srgbClr val="0070C0"/>
                </a:solidFill>
                <a:latin typeface="Symbol" pitchFamily="18" charset="2"/>
              </a:rPr>
              <a:t>gg</a:t>
            </a:r>
            <a:r>
              <a:rPr lang="en-US" sz="2000" dirty="0">
                <a:solidFill>
                  <a:srgbClr val="0070C0"/>
                </a:solidFill>
                <a:latin typeface="Arial"/>
              </a:rPr>
              <a:t>, </a:t>
            </a:r>
            <a:r>
              <a:rPr lang="en-US" sz="2000" b="1" dirty="0">
                <a:solidFill>
                  <a:srgbClr val="0070C0"/>
                </a:solidFill>
                <a:latin typeface="Symbol" pitchFamily="18" charset="2"/>
              </a:rPr>
              <a:t>h , </a:t>
            </a:r>
            <a:r>
              <a:rPr lang="en-US" sz="2000" dirty="0" smtClean="0">
                <a:solidFill>
                  <a:srgbClr val="0070C0"/>
                </a:solidFill>
              </a:rPr>
              <a:t>cos</a:t>
            </a:r>
            <a:r>
              <a:rPr lang="en-US" sz="2000" dirty="0" smtClean="0">
                <a:solidFill>
                  <a:srgbClr val="0070C0"/>
                </a:solidFill>
                <a:latin typeface="Arial"/>
              </a:rPr>
              <a:t>(</a:t>
            </a:r>
            <a:r>
              <a:rPr lang="en-US" sz="2000" b="1" dirty="0" smtClean="0">
                <a:solidFill>
                  <a:srgbClr val="0070C0"/>
                </a:solidFill>
                <a:latin typeface="Symbol" pitchFamily="18" charset="2"/>
              </a:rPr>
              <a:t>f</a:t>
            </a:r>
            <a:r>
              <a:rPr lang="en-US" sz="2000" b="1" baseline="-25000" dirty="0" smtClean="0">
                <a:solidFill>
                  <a:srgbClr val="0070C0"/>
                </a:solidFill>
                <a:latin typeface="Symbol" pitchFamily="18" charset="2"/>
              </a:rPr>
              <a:t>1</a:t>
            </a:r>
            <a:r>
              <a:rPr lang="en-US" sz="2000" b="1" dirty="0" smtClean="0">
                <a:solidFill>
                  <a:srgbClr val="0070C0"/>
                </a:solidFill>
                <a:latin typeface="Symbol" pitchFamily="18" charset="2"/>
              </a:rPr>
              <a:t>-f</a:t>
            </a:r>
            <a:r>
              <a:rPr lang="en-US" sz="2000" b="1" baseline="-25000" dirty="0" smtClean="0">
                <a:solidFill>
                  <a:srgbClr val="0070C0"/>
                </a:solidFill>
                <a:latin typeface="Symbol" pitchFamily="18" charset="2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latin typeface="Symbol" pitchFamily="18" charset="2"/>
              </a:rPr>
              <a:t>), </a:t>
            </a:r>
            <a:r>
              <a:rPr lang="en-US" sz="2000" dirty="0">
                <a:solidFill>
                  <a:srgbClr val="0070C0"/>
                </a:solidFill>
              </a:rPr>
              <a:t>both </a:t>
            </a:r>
            <a:r>
              <a:rPr lang="en-US" sz="2000" dirty="0" err="1">
                <a:solidFill>
                  <a:srgbClr val="0070C0"/>
                </a:solidFill>
              </a:rPr>
              <a:t>PhotonID</a:t>
            </a:r>
            <a:r>
              <a:rPr lang="en-US" sz="2000" dirty="0">
                <a:solidFill>
                  <a:srgbClr val="0070C0"/>
                </a:solidFill>
              </a:rPr>
              <a:t> BDT outputs, mass resolution </a:t>
            </a:r>
            <a:r>
              <a:rPr lang="en-US" sz="2000" dirty="0" err="1">
                <a:solidFill>
                  <a:srgbClr val="0070C0"/>
                </a:solidFill>
              </a:rPr>
              <a:t>wrt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correct </a:t>
            </a:r>
            <a:r>
              <a:rPr lang="en-US" sz="2000" dirty="0">
                <a:solidFill>
                  <a:srgbClr val="0070C0"/>
                </a:solidFill>
              </a:rPr>
              <a:t>and incorrect vertices, vertex </a:t>
            </a:r>
            <a:r>
              <a:rPr lang="en-US" sz="2000" dirty="0" smtClean="0">
                <a:solidFill>
                  <a:srgbClr val="0070C0"/>
                </a:solidFill>
              </a:rPr>
              <a:t>probability</a:t>
            </a:r>
            <a:r>
              <a:rPr lang="en-US" sz="2000" dirty="0" smtClean="0">
                <a:solidFill>
                  <a:srgbClr val="FF0000"/>
                </a:solidFill>
              </a:rPr>
              <a:t>)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reoptimized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events categorized for low-mass case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Electron/relic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ee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veto </a:t>
            </a:r>
            <a:r>
              <a:rPr lang="en-US" sz="2000" dirty="0" smtClean="0">
                <a:solidFill>
                  <a:srgbClr val="FF0000"/>
                </a:solidFill>
              </a:rPr>
              <a:t>(based on pixel detector hits)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reinforced with:</a:t>
            </a:r>
          </a:p>
          <a:p>
            <a:pPr marL="1143000" lvl="2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Rejection of photon candidates also reconstructed as electrons</a:t>
            </a:r>
          </a:p>
          <a:p>
            <a:pPr marL="1143000" lvl="2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Maximum value of ln (</a:t>
            </a:r>
            <a:r>
              <a:rPr lang="en-US" sz="2000" dirty="0" smtClean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sz="2000" dirty="0" smtClean="0">
                <a:solidFill>
                  <a:srgbClr val="0070C0"/>
                </a:solidFill>
              </a:rPr>
              <a:t>p</a:t>
            </a:r>
            <a:r>
              <a:rPr lang="en-US" sz="2000" baseline="-25000" dirty="0" smtClean="0">
                <a:solidFill>
                  <a:srgbClr val="0070C0"/>
                </a:solidFill>
              </a:rPr>
              <a:t>T</a:t>
            </a:r>
            <a:r>
              <a:rPr lang="en-US" sz="2000" baseline="30000" dirty="0" smtClean="0">
                <a:solidFill>
                  <a:srgbClr val="0070C0"/>
                </a:solidFill>
              </a:rPr>
              <a:t>2</a:t>
            </a:r>
            <a:r>
              <a:rPr lang="en-US" sz="2000" dirty="0" smtClean="0">
                <a:solidFill>
                  <a:srgbClr val="0070C0"/>
                </a:solidFill>
              </a:rPr>
              <a:t>/GeV</a:t>
            </a:r>
            <a:r>
              <a:rPr lang="en-US" sz="2000" baseline="30000" dirty="0" smtClean="0">
                <a:solidFill>
                  <a:srgbClr val="0070C0"/>
                </a:solidFill>
              </a:rPr>
              <a:t>2</a:t>
            </a:r>
            <a:r>
              <a:rPr lang="en-US" sz="2000" dirty="0" smtClean="0">
                <a:solidFill>
                  <a:srgbClr val="0070C0"/>
                </a:solidFill>
              </a:rPr>
              <a:t>)[tracks in chosen vertex] as function of </a:t>
            </a:r>
            <a:r>
              <a:rPr lang="en-US" sz="2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000" baseline="-25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000" baseline="-25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endParaRPr lang="en-US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2017/18: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Events with additional jets selected for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class targeting VBF process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2016: data reanalyzed with improved calibration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Major systematic uncertainties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:  </a:t>
            </a: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per-photon energy resolution &lt;20</a:t>
            </a: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%, renormalization </a:t>
            </a: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and factorization </a:t>
            </a: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scales&lt;14%, UE </a:t>
            </a: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modeling &lt;27%, PS&lt;16</a:t>
            </a: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%,  </a:t>
            </a: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JES corrections  </a:t>
            </a: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(VBF </a:t>
            </a:r>
            <a:r>
              <a:rPr lang="en-US" sz="2000" dirty="0">
                <a:solidFill>
                  <a:srgbClr val="0070C0"/>
                </a:solidFill>
                <a:sym typeface="Wingdings" panose="05000000000000000000" pitchFamily="2" charset="2"/>
              </a:rPr>
              <a:t>class) &lt;16</a:t>
            </a:r>
            <a:r>
              <a:rPr lang="en-US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%.</a:t>
            </a:r>
            <a:endParaRPr lang="en-US" sz="2000" dirty="0">
              <a:solidFill>
                <a:srgbClr val="0070C0"/>
              </a:solidFill>
              <a:sym typeface="Wingdings" panose="05000000000000000000" pitchFamily="2" charset="2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SM-like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(70 GeV&lt;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&lt;110 GeV)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432718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1979" y="3388493"/>
            <a:ext cx="3155324" cy="320941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432718" y="8395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CMS-PAS-HIG-20-002</a:t>
            </a:r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7242048" y="4097438"/>
            <a:ext cx="3742327" cy="6539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>
            <a:off x="9171460" y="465204"/>
            <a:ext cx="3002702" cy="2880499"/>
            <a:chOff x="9171460" y="465204"/>
            <a:chExt cx="3002702" cy="288049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1460" y="465204"/>
              <a:ext cx="3002702" cy="2880499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9677483" y="2707589"/>
              <a:ext cx="15568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PLB </a:t>
              </a:r>
              <a:r>
                <a:rPr lang="en-US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793 (2019) </a:t>
              </a:r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320</a:t>
              </a:r>
              <a:endPara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" name="Connecteur droit avec flèche 7"/>
          <p:cNvCxnSpPr/>
          <p:nvPr/>
        </p:nvCxnSpPr>
        <p:spPr>
          <a:xfrm flipV="1">
            <a:off x="7559040" y="2040293"/>
            <a:ext cx="1472939" cy="7196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640546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400" dirty="0">
                <a:solidFill>
                  <a:srgbClr val="5B9BD5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http://cms-results.web.cern.ch/cms-results/public-results/preliminary-results/HIG-20-002/</a:t>
            </a:r>
            <a:endParaRPr 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2732234" y="939457"/>
            <a:ext cx="6005406" cy="5760998"/>
            <a:chOff x="2732234" y="939457"/>
            <a:chExt cx="6005406" cy="5760998"/>
          </a:xfrm>
        </p:grpSpPr>
        <p:grpSp>
          <p:nvGrpSpPr>
            <p:cNvPr id="18" name="Groupe 17"/>
            <p:cNvGrpSpPr>
              <a:grpSpLocks noChangeAspect="1"/>
            </p:cNvGrpSpPr>
            <p:nvPr/>
          </p:nvGrpSpPr>
          <p:grpSpPr>
            <a:xfrm>
              <a:off x="2732234" y="939457"/>
              <a:ext cx="6005406" cy="5760998"/>
              <a:chOff x="9171460" y="465204"/>
              <a:chExt cx="3002702" cy="2880499"/>
            </a:xfrm>
          </p:grpSpPr>
          <p:pic>
            <p:nvPicPr>
              <p:cNvPr id="19" name="Image 1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71460" y="465204"/>
                <a:ext cx="3002702" cy="2880499"/>
              </a:xfrm>
              <a:prstGeom prst="rect">
                <a:avLst/>
              </a:prstGeom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9677483" y="2707589"/>
                <a:ext cx="1239282" cy="200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PLB </a:t>
                </a:r>
                <a:r>
                  <a: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793 (2019) 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320</a:t>
                </a:r>
                <a:endPara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5471619" y="2662220"/>
              <a:ext cx="260199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Excess @ </a:t>
              </a:r>
              <a:r>
                <a:rPr lang="en-US" sz="1400" dirty="0" err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400" baseline="-25000" dirty="0" err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sz="14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=95.3, 2.8(1.3)</a:t>
              </a:r>
              <a:r>
                <a:rPr lang="en-US" sz="1400" dirty="0" smtClean="0">
                  <a:solidFill>
                    <a:srgbClr val="FF0000"/>
                  </a:solidFill>
                  <a:latin typeface="Symbol" panose="05050102010706020507" pitchFamily="18" charset="2"/>
                  <a:cs typeface="Arial" panose="020B0604020202020204" pitchFamily="34" charset="0"/>
                </a:rPr>
                <a:t>s </a:t>
              </a:r>
            </a:p>
            <a:p>
              <a:r>
                <a:rPr lang="en-US" sz="1400" dirty="0" smtClean="0">
                  <a:solidFill>
                    <a:srgbClr val="FF0000"/>
                  </a:solidFill>
                  <a:cs typeface="Arial" panose="020B0604020202020204" pitchFamily="34" charset="0"/>
                </a:rPr>
                <a:t>local (global)</a:t>
              </a:r>
              <a:endParaRPr lang="en-US" sz="1400" dirty="0">
                <a:solidFill>
                  <a:srgbClr val="FF00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2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81554" y="6663565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01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Suppressing the DY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e+e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- background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328228" y="65068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153" y="1407323"/>
            <a:ext cx="3601593" cy="3455289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362" y="1407322"/>
            <a:ext cx="3601593" cy="3455289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282" y="1339409"/>
            <a:ext cx="3601593" cy="3455289"/>
          </a:xfrm>
          <a:prstGeom prst="rect">
            <a:avLst/>
          </a:prstGeom>
        </p:spPr>
      </p:pic>
      <p:sp>
        <p:nvSpPr>
          <p:cNvPr id="20" name="Espace réservé du contenu 2"/>
          <p:cNvSpPr txBox="1">
            <a:spLocks/>
          </p:cNvSpPr>
          <p:nvPr/>
        </p:nvSpPr>
        <p:spPr>
          <a:xfrm>
            <a:off x="4313450" y="5088447"/>
            <a:ext cx="3308505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sym typeface="Wingdings" panose="05000000000000000000" pitchFamily="2" charset="2"/>
              </a:rPr>
              <a:t>Signal,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sym typeface="Wingdings" panose="05000000000000000000" pitchFamily="2" charset="2"/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sym typeface="Wingdings" panose="05000000000000000000" pitchFamily="2" charset="2"/>
              </a:rPr>
              <a:t>H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sym typeface="Wingdings" panose="05000000000000000000" pitchFamily="2" charset="2"/>
              </a:rPr>
              <a:t>=90 GeV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9253664" y="5088447"/>
            <a:ext cx="2143291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sym typeface="Wingdings" panose="05000000000000000000" pitchFamily="2" charset="2"/>
              </a:rPr>
              <a:t>DY MC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4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081724" y="6637043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19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786" y="5597939"/>
            <a:ext cx="4693920" cy="99441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SM-like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gg 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(70 GeV&lt;</a:t>
            </a:r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</a:t>
            </a:r>
            <a:r>
              <a:rPr lang="en-US" sz="36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H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&lt;110 GeV)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328228" y="65068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200563" y="1041357"/>
            <a:ext cx="5773264" cy="424125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Signal modeling (sum of Gaussian functions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):  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ggH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, 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ttbarH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, VBF, VH production processes present in SM proportions,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‘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SM-like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’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from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LHC Higgs WG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endParaRPr lang="en-US" sz="2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108069" y="5982688"/>
            <a:ext cx="6480974" cy="505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Background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modeling (discrete profiling): 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Sums of continuous functions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(different families/orders) with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DCB+exponential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(normalization floating)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5971718" y="1025314"/>
            <a:ext cx="5773264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Background model fit,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stat.uncertainties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only, 2018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5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8" y="2005271"/>
            <a:ext cx="4501991" cy="398621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496" y="1397879"/>
            <a:ext cx="4289574" cy="41149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587810" y="5336329"/>
            <a:ext cx="36327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Best-fit </a:t>
            </a:r>
            <a:r>
              <a:rPr lang="en-US" sz="1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background </a:t>
            </a:r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functions  w/</a:t>
            </a:r>
            <a:r>
              <a:rPr lang="en-US" sz="1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DCB+exponential</a:t>
            </a:r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fractions </a:t>
            </a:r>
            <a:endParaRPr lang="fr-FR" sz="1100" dirty="0"/>
          </a:p>
        </p:txBody>
      </p:sp>
      <p:sp>
        <p:nvSpPr>
          <p:cNvPr id="15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838412" y="6679270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04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1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Signal Efficiencies X Acceptances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328228" y="65068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4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3180"/>
            <a:ext cx="4201859" cy="4031171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530" y="1444066"/>
            <a:ext cx="4201859" cy="403117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788" y="1492835"/>
            <a:ext cx="4201859" cy="4031171"/>
          </a:xfrm>
          <a:prstGeom prst="rect">
            <a:avLst/>
          </a:prstGeom>
        </p:spPr>
      </p:pic>
      <p:sp>
        <p:nvSpPr>
          <p:cNvPr id="11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4503054" y="6656530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1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786" y="5597939"/>
            <a:ext cx="4693920" cy="99441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Background Model fits by event class for 2016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328228" y="65068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108069" y="5982688"/>
            <a:ext cx="6480974" cy="505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Background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modeling (discrete profiling): 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Sums of continuous functions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(different families/orders) with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DCB+exponential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(normalization floating)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108069" y="5597939"/>
            <a:ext cx="5773264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Background model fit,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stat.uncertainties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only, 2016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5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87810" y="5336329"/>
            <a:ext cx="36327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Best-fit </a:t>
            </a:r>
            <a:r>
              <a:rPr lang="en-US" sz="1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background </a:t>
            </a:r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functions  w/</a:t>
            </a:r>
            <a:r>
              <a:rPr lang="en-US" sz="1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DCB+exponential</a:t>
            </a:r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fractions </a:t>
            </a:r>
            <a:endParaRPr lang="fr-FR" sz="11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9" y="1132251"/>
            <a:ext cx="4289574" cy="411499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752" y="1150148"/>
            <a:ext cx="4289574" cy="4114999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749" y="1127536"/>
            <a:ext cx="4289574" cy="4114999"/>
          </a:xfrm>
          <a:prstGeom prst="rect">
            <a:avLst/>
          </a:prstGeom>
        </p:spPr>
      </p:pic>
      <p:sp>
        <p:nvSpPr>
          <p:cNvPr id="19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5116513" y="6633002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291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786" y="5597939"/>
            <a:ext cx="4693920" cy="99441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314" y="-212972"/>
            <a:ext cx="11360944" cy="1325563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Background Model fits by event class for 2017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328228" y="65068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9BCC52-54C2-4A43-AB59-DB8B18261A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3" y="126079"/>
            <a:ext cx="908051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432718" y="282541"/>
            <a:ext cx="27592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CMS-PAS-HIG-20-002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108069" y="5982688"/>
            <a:ext cx="6480974" cy="505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Background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modeling (discrete profiling): 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Sums of continuous functions 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(different families/orders) with </a:t>
            </a:r>
            <a:r>
              <a:rPr lang="en-US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DCB+exponential</a:t>
            </a: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(normalization floating)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108069" y="5578251"/>
            <a:ext cx="5773264" cy="424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Background model fit,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stat.uncertainties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only, 2017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49963" y="662785"/>
            <a:ext cx="80253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5"/>
              </a:rPr>
              <a:t>http://cms-results.web.cern.ch/cms-results/public-results/preliminary-results/HIG-20-002/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87810" y="5336329"/>
            <a:ext cx="36327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Best-fit </a:t>
            </a:r>
            <a:r>
              <a:rPr lang="en-US" sz="1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background </a:t>
            </a:r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functions  w/</a:t>
            </a:r>
            <a:r>
              <a:rPr lang="en-US" sz="11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DCB+exponential</a:t>
            </a:r>
            <a:r>
              <a:rPr lang="en-US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fractions </a:t>
            </a:r>
            <a:endParaRPr lang="fr-FR" sz="1100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9" y="1219200"/>
            <a:ext cx="2859716" cy="274333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802" y="1220777"/>
            <a:ext cx="2859716" cy="274333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137" y="1225362"/>
            <a:ext cx="2859716" cy="274333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378" y="1232172"/>
            <a:ext cx="3001328" cy="2879408"/>
          </a:xfrm>
          <a:prstGeom prst="rect">
            <a:avLst/>
          </a:prstGeom>
        </p:spPr>
      </p:pic>
      <p:sp>
        <p:nvSpPr>
          <p:cNvPr id="20" name="Espace réservé du pied de page 2"/>
          <p:cNvSpPr>
            <a:spLocks noGrp="1"/>
          </p:cNvSpPr>
          <p:nvPr>
            <p:ph type="ftr" sz="quarter" idx="4294967295"/>
          </p:nvPr>
        </p:nvSpPr>
        <p:spPr>
          <a:xfrm>
            <a:off x="5209110" y="6642384"/>
            <a:ext cx="5382124" cy="4419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Symbol" pitchFamily="18" charset="2"/>
              </a:defRPr>
            </a:lvl9pPr>
          </a:lstStyle>
          <a:p>
            <a:pPr eaLnBrk="1"/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S. Gascon-</a:t>
            </a:r>
            <a:r>
              <a:rPr lang="en-US" sz="1000" dirty="0" err="1" smtClean="0">
                <a:solidFill>
                  <a:schemeClr val="tx1"/>
                </a:solidFill>
                <a:latin typeface="Times New Roman" pitchFamily="18" charset="0"/>
              </a:rPr>
              <a:t>Shotkin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Collider  Cross Talk CERN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 Sept. 14 </a:t>
            </a:r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</a:rPr>
              <a:t>2023</a:t>
            </a:r>
            <a:endParaRPr lang="en-GB" sz="1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899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3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4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Modèle par défaut">
  <a:themeElements>
    <a:clrScheme name="1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ymbol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ymbol" pitchFamily="18" charset="2"/>
          </a:defRPr>
        </a:defPPr>
      </a:lstStyle>
    </a:lnDef>
  </a:objectDefaults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120732</TotalTime>
  <Words>1955</Words>
  <Application>Microsoft Office PowerPoint</Application>
  <PresentationFormat>Grand écran</PresentationFormat>
  <Paragraphs>259</Paragraphs>
  <Slides>26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26</vt:i4>
      </vt:variant>
    </vt:vector>
  </HeadingPairs>
  <TitlesOfParts>
    <vt:vector size="41" baseType="lpstr">
      <vt:lpstr>MS PGothic</vt:lpstr>
      <vt:lpstr>Arial</vt:lpstr>
      <vt:lpstr>Arial Narrow</vt:lpstr>
      <vt:lpstr>Calibri</vt:lpstr>
      <vt:lpstr>Calibri Light</vt:lpstr>
      <vt:lpstr>DejaVu Sans</vt:lpstr>
      <vt:lpstr>Symbol</vt:lpstr>
      <vt:lpstr>Tahoma</vt:lpstr>
      <vt:lpstr>Times New Roman</vt:lpstr>
      <vt:lpstr>Wingdings</vt:lpstr>
      <vt:lpstr>Thème Office</vt:lpstr>
      <vt:lpstr>1_Thème Office</vt:lpstr>
      <vt:lpstr>2_Thème Office</vt:lpstr>
      <vt:lpstr>14_Thème Office</vt:lpstr>
      <vt:lpstr>2_Modèle par défaut</vt:lpstr>
      <vt:lpstr>Présentation PowerPoint</vt:lpstr>
      <vt:lpstr>Présentation PowerPoint</vt:lpstr>
      <vt:lpstr>Présentation PowerPoint</vt:lpstr>
      <vt:lpstr>                   SM-like Hgg (70 GeV&lt;mH&lt;110 GeV) </vt:lpstr>
      <vt:lpstr>                   Suppressing the DY e+e- background </vt:lpstr>
      <vt:lpstr>                   SM-like Hgg (70 GeV&lt;mH&lt;110 GeV) </vt:lpstr>
      <vt:lpstr>                   Signal Efficiencies X Acceptances </vt:lpstr>
      <vt:lpstr>       Background Model fits by event class for 2016 </vt:lpstr>
      <vt:lpstr>       Background Model fits by event class for 2017 </vt:lpstr>
      <vt:lpstr>       Background Model fits by event class for 2018 </vt:lpstr>
      <vt:lpstr>                   SM-like Hgg (70 GeV&lt;mH&lt;110 GeV) </vt:lpstr>
      <vt:lpstr>                   SM-like Hgg (70 GeV&lt;mH&lt;110 GeV) </vt:lpstr>
      <vt:lpstr>                   mgg distributions with S+B fit for mH =95.4 GeV  </vt:lpstr>
      <vt:lpstr>                   SM-like Hgg (70 GeV&lt;mH&lt;110 GeV) </vt:lpstr>
      <vt:lpstr>   Observed and expected 95% CL limits on s X B by year </vt:lpstr>
      <vt:lpstr> Comparisons to prior result:  Effect of DY suppression </vt:lpstr>
      <vt:lpstr>                   SM-like Hgg (70 GeV&lt;mH&lt;110 GeV) </vt:lpstr>
      <vt:lpstr>  Expected numbers of SM-like signal and background events  </vt:lpstr>
      <vt:lpstr>Présentation PowerPoint</vt:lpstr>
      <vt:lpstr>   Two other CMS Excesses…… </vt:lpstr>
      <vt:lpstr>                   SM-like Hgg (70 GeV&lt;mH&lt;110 GeV) </vt:lpstr>
      <vt:lpstr>                   SM-like Hgg (70 GeV&lt;mH&lt;110 GeV) </vt:lpstr>
      <vt:lpstr>                   SM-like Hgg (70 GeV&lt;mH&lt;110 GeV) </vt:lpstr>
      <vt:lpstr>Présentation PowerPoint</vt:lpstr>
      <vt:lpstr>Acknowledgements</vt:lpstr>
      <vt:lpstr>Backup</vt:lpstr>
    </vt:vector>
  </TitlesOfParts>
  <Company>CNRS/LAL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Diboson at LHC ?</dc:title>
  <dc:creator>Francois Richard</dc:creator>
  <cp:lastModifiedBy>Susan Gascon</cp:lastModifiedBy>
  <cp:revision>2316</cp:revision>
  <cp:lastPrinted>2023-04-25T06:42:12Z</cp:lastPrinted>
  <dcterms:created xsi:type="dcterms:W3CDTF">2015-06-25T13:12:30Z</dcterms:created>
  <dcterms:modified xsi:type="dcterms:W3CDTF">2023-09-14T05:58:40Z</dcterms:modified>
</cp:coreProperties>
</file>