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4"/>
  </p:notesMasterIdLst>
  <p:handoutMasterIdLst>
    <p:handoutMasterId r:id="rId35"/>
  </p:handoutMasterIdLst>
  <p:sldIdLst>
    <p:sldId id="646" r:id="rId5"/>
    <p:sldId id="724" r:id="rId6"/>
    <p:sldId id="723" r:id="rId7"/>
    <p:sldId id="1352" r:id="rId8"/>
    <p:sldId id="1357" r:id="rId9"/>
    <p:sldId id="1358" r:id="rId10"/>
    <p:sldId id="740" r:id="rId11"/>
    <p:sldId id="1360" r:id="rId12"/>
    <p:sldId id="1359" r:id="rId13"/>
    <p:sldId id="739" r:id="rId14"/>
    <p:sldId id="1355" r:id="rId15"/>
    <p:sldId id="710" r:id="rId16"/>
    <p:sldId id="743" r:id="rId17"/>
    <p:sldId id="1356" r:id="rId18"/>
    <p:sldId id="742" r:id="rId19"/>
    <p:sldId id="613" r:id="rId20"/>
    <p:sldId id="1362" r:id="rId21"/>
    <p:sldId id="1361" r:id="rId22"/>
    <p:sldId id="1400" r:id="rId23"/>
    <p:sldId id="745" r:id="rId24"/>
    <p:sldId id="648" r:id="rId25"/>
    <p:sldId id="1399" r:id="rId26"/>
    <p:sldId id="602" r:id="rId27"/>
    <p:sldId id="612" r:id="rId28"/>
    <p:sldId id="719" r:id="rId29"/>
    <p:sldId id="700" r:id="rId30"/>
    <p:sldId id="705" r:id="rId31"/>
    <p:sldId id="721" r:id="rId32"/>
    <p:sldId id="707" r:id="rId33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75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53" autoAdjust="0"/>
    <p:restoredTop sz="96846" autoAdjust="0"/>
  </p:normalViewPr>
  <p:slideViewPr>
    <p:cSldViewPr snapToGrid="0">
      <p:cViewPr varScale="1">
        <p:scale>
          <a:sx n="110" d="100"/>
          <a:sy n="110" d="100"/>
        </p:scale>
        <p:origin x="224" y="17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900"/>
    </p:cViewPr>
  </p:sorterViewPr>
  <p:notesViewPr>
    <p:cSldViewPr snapToGrid="0">
      <p:cViewPr varScale="1">
        <p:scale>
          <a:sx n="71" d="100"/>
          <a:sy n="71" d="100"/>
        </p:scale>
        <p:origin x="2573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E68CFD3-7E09-4284-9CFD-F8567B30581E}" type="datetime1">
              <a:rPr lang="ru-RU" smtClean="0"/>
              <a:t>13.09.2023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3A36C10-A9D4-4995-9BAF-95FBD77A724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218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E689B8-04D7-4075-BEA1-7F546872758D}" type="datetime1">
              <a:rPr lang="ru-RU" smtClean="0"/>
              <a:pPr/>
              <a:t>13.09.2023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3AEF9EC-8318-4FF6-847E-A85BBD2B7E49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8319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3AEF9EC-8318-4FF6-847E-A85BBD2B7E49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32999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23071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68513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AAA76AF-7E7E-461B-96E3-EC2634A32A2A}" type="slidenum">
              <a:rPr lang="ru-RU" altLang="ru-RU" sz="1400" smtClean="0"/>
              <a:pPr>
                <a:spcBef>
                  <a:spcPct val="0"/>
                </a:spcBef>
              </a:pPr>
              <a:t>12</a:t>
            </a:fld>
            <a:endParaRPr lang="ru-RU" altLang="ru-RU" sz="1400"/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73113"/>
            <a:ext cx="6661150" cy="37480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1225" y="4741863"/>
            <a:ext cx="4987925" cy="44116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7589" name="Text Box 3"/>
          <p:cNvSpPr txBox="1">
            <a:spLocks noChangeArrowheads="1"/>
          </p:cNvSpPr>
          <p:nvPr/>
        </p:nvSpPr>
        <p:spPr bwMode="auto">
          <a:xfrm>
            <a:off x="3862388" y="9375775"/>
            <a:ext cx="2949575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60" tIns="0" rIns="936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90B00FC1-20FC-4897-9DC9-49E96D08CBC4}" type="slidenum">
              <a:rPr lang="en-GB" altLang="ru-RU" sz="1300">
                <a:latin typeface="Arial Narrow" panose="020B0606020202030204" pitchFamily="34" charset="0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ru-RU" sz="130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4438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22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88596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30694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AAA76AF-7E7E-461B-96E3-EC2634A32A2A}" type="slidenum">
              <a:rPr lang="ru-RU" altLang="ru-RU" sz="1400" smtClean="0"/>
              <a:pPr>
                <a:spcBef>
                  <a:spcPct val="0"/>
                </a:spcBef>
              </a:pPr>
              <a:t>16</a:t>
            </a:fld>
            <a:endParaRPr lang="ru-RU" altLang="ru-RU" sz="1400"/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73113"/>
            <a:ext cx="6661150" cy="37480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1225" y="4741863"/>
            <a:ext cx="4987925" cy="44116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7589" name="Text Box 3"/>
          <p:cNvSpPr txBox="1">
            <a:spLocks noChangeArrowheads="1"/>
          </p:cNvSpPr>
          <p:nvPr/>
        </p:nvSpPr>
        <p:spPr bwMode="auto">
          <a:xfrm>
            <a:off x="3862388" y="9375775"/>
            <a:ext cx="2949575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60" tIns="0" rIns="936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90B00FC1-20FC-4897-9DC9-49E96D08CBC4}" type="slidenum">
              <a:rPr lang="en-GB" altLang="ru-RU" sz="1300">
                <a:latin typeface="Arial Narrow" panose="020B0606020202030204" pitchFamily="34" charset="0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ru-RU" sz="130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9449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5184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66213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8427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525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06882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76742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6974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B8EE13A-97C2-4632-A3D7-47D4AD74A017}" type="slidenum">
              <a:rPr lang="ru-RU" altLang="ru-RU" sz="1400" smtClean="0"/>
              <a:pPr>
                <a:spcBef>
                  <a:spcPct val="0"/>
                </a:spcBef>
              </a:pPr>
              <a:t>23</a:t>
            </a:fld>
            <a:endParaRPr lang="ru-RU" altLang="ru-RU" sz="1400"/>
          </a:p>
        </p:txBody>
      </p:sp>
      <p:sp>
        <p:nvSpPr>
          <p:cNvPr id="993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73113"/>
            <a:ext cx="6661150" cy="37480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93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1225" y="4741863"/>
            <a:ext cx="4987925" cy="44116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345721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AAA76AF-7E7E-461B-96E3-EC2634A32A2A}" type="slidenum">
              <a:rPr lang="ru-RU" altLang="ru-RU" sz="1400" smtClean="0"/>
              <a:pPr>
                <a:spcBef>
                  <a:spcPct val="0"/>
                </a:spcBef>
              </a:pPr>
              <a:t>24</a:t>
            </a:fld>
            <a:endParaRPr lang="ru-RU" altLang="ru-RU" sz="1400"/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73113"/>
            <a:ext cx="6661150" cy="37480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1225" y="4741863"/>
            <a:ext cx="4987925" cy="44116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7589" name="Text Box 3"/>
          <p:cNvSpPr txBox="1">
            <a:spLocks noChangeArrowheads="1"/>
          </p:cNvSpPr>
          <p:nvPr/>
        </p:nvSpPr>
        <p:spPr bwMode="auto">
          <a:xfrm>
            <a:off x="3862388" y="9375775"/>
            <a:ext cx="2949575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60" tIns="0" rIns="936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90B00FC1-20FC-4897-9DC9-49E96D08CBC4}" type="slidenum">
              <a:rPr lang="en-GB" altLang="ru-RU" sz="1300">
                <a:latin typeface="Arial Narrow" panose="020B0606020202030204" pitchFamily="34" charset="0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GB" altLang="ru-RU" sz="130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952434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286684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5357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AAA76AF-7E7E-461B-96E3-EC2634A32A2A}" type="slidenum">
              <a:rPr lang="ru-RU" altLang="ru-RU" sz="1400" smtClean="0"/>
              <a:pPr>
                <a:spcBef>
                  <a:spcPct val="0"/>
                </a:spcBef>
              </a:pPr>
              <a:t>27</a:t>
            </a:fld>
            <a:endParaRPr lang="ru-RU" altLang="ru-RU" sz="1400"/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73113"/>
            <a:ext cx="6661150" cy="37480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1225" y="4741863"/>
            <a:ext cx="4987925" cy="44116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7589" name="Text Box 3"/>
          <p:cNvSpPr txBox="1">
            <a:spLocks noChangeArrowheads="1"/>
          </p:cNvSpPr>
          <p:nvPr/>
        </p:nvSpPr>
        <p:spPr bwMode="auto">
          <a:xfrm>
            <a:off x="3862388" y="9375775"/>
            <a:ext cx="2949575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60" tIns="0" rIns="936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90B00FC1-20FC-4897-9DC9-49E96D08CBC4}" type="slidenum">
              <a:rPr lang="en-GB" altLang="ru-RU" sz="1300">
                <a:latin typeface="Arial Narrow" panose="020B0606020202030204" pitchFamily="34" charset="0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27</a:t>
            </a:fld>
            <a:endParaRPr lang="en-GB" altLang="ru-RU" sz="130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2304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AAA76AF-7E7E-461B-96E3-EC2634A32A2A}" type="slidenum">
              <a:rPr lang="ru-RU" altLang="ru-RU" sz="1400" smtClean="0"/>
              <a:pPr>
                <a:spcBef>
                  <a:spcPct val="0"/>
                </a:spcBef>
              </a:pPr>
              <a:t>28</a:t>
            </a:fld>
            <a:endParaRPr lang="ru-RU" altLang="ru-RU" sz="1400"/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73113"/>
            <a:ext cx="6661150" cy="37480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1225" y="4741863"/>
            <a:ext cx="4987925" cy="44116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7589" name="Text Box 3"/>
          <p:cNvSpPr txBox="1">
            <a:spLocks noChangeArrowheads="1"/>
          </p:cNvSpPr>
          <p:nvPr/>
        </p:nvSpPr>
        <p:spPr bwMode="auto">
          <a:xfrm>
            <a:off x="3862388" y="9375775"/>
            <a:ext cx="2949575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60" tIns="0" rIns="936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90B00FC1-20FC-4897-9DC9-49E96D08CBC4}" type="slidenum">
              <a:rPr lang="en-GB" altLang="ru-RU" sz="1300">
                <a:latin typeface="Arial Narrow" panose="020B0606020202030204" pitchFamily="34" charset="0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28</a:t>
            </a:fld>
            <a:endParaRPr lang="en-GB" altLang="ru-RU" sz="130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7759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2AAA76AF-7E7E-461B-96E3-EC2634A32A2A}" type="slidenum">
              <a:rPr lang="ru-RU" altLang="ru-RU" sz="1400" smtClean="0"/>
              <a:pPr>
                <a:spcBef>
                  <a:spcPct val="0"/>
                </a:spcBef>
              </a:pPr>
              <a:t>29</a:t>
            </a:fld>
            <a:endParaRPr lang="ru-RU" altLang="ru-RU" sz="1400"/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4613" y="773113"/>
            <a:ext cx="6661150" cy="37480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1225" y="4741863"/>
            <a:ext cx="4987925" cy="4411662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7589" name="Text Box 3"/>
          <p:cNvSpPr txBox="1">
            <a:spLocks noChangeArrowheads="1"/>
          </p:cNvSpPr>
          <p:nvPr/>
        </p:nvSpPr>
        <p:spPr bwMode="auto">
          <a:xfrm>
            <a:off x="3862388" y="9375775"/>
            <a:ext cx="2949575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360" tIns="0" rIns="936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fld id="{90B00FC1-20FC-4897-9DC9-49E96D08CBC4}" type="slidenum">
              <a:rPr lang="en-GB" altLang="ru-RU" sz="1300">
                <a:latin typeface="Arial Narrow" panose="020B0606020202030204" pitchFamily="34" charset="0"/>
              </a:rPr>
              <a:pPr algn="r">
                <a:spcBef>
                  <a:spcPct val="0"/>
                </a:spcBef>
                <a:buClrTx/>
                <a:buFontTx/>
                <a:buNone/>
              </a:pPr>
              <a:t>29</a:t>
            </a:fld>
            <a:endParaRPr lang="en-GB" altLang="ru-RU" sz="130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139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803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7184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9532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574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83765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93356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AEF9EC-8318-4FF6-847E-A85BBD2B7E49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4387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61254"/>
            <a:ext cx="8226490" cy="3083767"/>
          </a:xfrm>
        </p:spPr>
        <p:txBody>
          <a:bodyPr rtlCol="0" anchor="b">
            <a:normAutofit/>
          </a:bodyPr>
          <a:lstStyle>
            <a:lvl1pPr algn="l">
              <a:lnSpc>
                <a:spcPct val="80000"/>
              </a:lnSpc>
              <a:defRPr sz="720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" y="3386585"/>
            <a:ext cx="8229600" cy="1371600"/>
          </a:xfrm>
        </p:spPr>
        <p:txBody>
          <a:bodyPr rtlCol="0"/>
          <a:lstStyle>
            <a:lvl1pPr marL="0" indent="0" algn="l">
              <a:spcBef>
                <a:spcPts val="1200"/>
              </a:spcBef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hidden">
          <a:xfrm>
            <a:off x="0" y="0"/>
            <a:ext cx="7315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2712" y="457200"/>
            <a:ext cx="3602736" cy="155448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>
          <a:xfrm>
            <a:off x="0" y="-1"/>
            <a:ext cx="7315200" cy="6858000"/>
          </a:xfrm>
        </p:spPr>
        <p:txBody>
          <a:bodyPr tIns="4572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Замещающий текст 3"/>
          <p:cNvSpPr>
            <a:spLocks noGrp="1"/>
          </p:cNvSpPr>
          <p:nvPr>
            <p:ph type="body" sz="half" idx="2"/>
          </p:nvPr>
        </p:nvSpPr>
        <p:spPr>
          <a:xfrm>
            <a:off x="7982712" y="2101850"/>
            <a:ext cx="3602736" cy="1828800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noProof="0"/>
              <a:t>M. Savina                55th Meeting of the PAC for Particle Physics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06B2B4-496B-40A6-8168-01288BBE6F8E}" type="datetime1">
              <a:rPr lang="ru-RU" noProof="0" smtClean="0"/>
              <a:t>13.09.2023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50680" y="365125"/>
            <a:ext cx="1645920" cy="581183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5400" y="365125"/>
            <a:ext cx="7624664" cy="5811838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noProof="0"/>
              <a:t>M. Savina                55th Meeting of the PAC for Particle Physics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D38DEF3-878F-42D0-B093-BF612823828F}" type="datetime1">
              <a:rPr lang="ru-RU" noProof="0" smtClean="0"/>
              <a:t>13.09.2023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noProof="0"/>
              <a:t>M. Savina                55th Meeting of the PAC for Particle Physics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4728AC0-BF8D-47BA-B5C9-3149097FC9BB}" type="datetime1">
              <a:rPr lang="ru-RU" noProof="0" smtClean="0"/>
              <a:t>13.09.2023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65176"/>
            <a:ext cx="8229600" cy="3081528"/>
          </a:xfrm>
        </p:spPr>
        <p:txBody>
          <a:bodyPr rtlCol="0" anchor="b">
            <a:normAutofit/>
          </a:bodyPr>
          <a:lstStyle>
            <a:lvl1pPr>
              <a:defRPr sz="54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612648" y="3388268"/>
            <a:ext cx="8229600" cy="1371600"/>
          </a:xfrm>
        </p:spPr>
        <p:txBody>
          <a:bodyPr rtlCol="0"/>
          <a:lstStyle>
            <a:lvl1pPr marL="0" indent="0">
              <a:spcBef>
                <a:spcPts val="120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noProof="0"/>
              <a:t>M. Savina                55th Meeting of the PAC for Particle Physics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2F477FA-D391-4699-85FB-08995B5F64BD}" type="datetime1">
              <a:rPr lang="ru-RU" noProof="0" smtClean="0"/>
              <a:t>13.09.2023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5401" y="1828800"/>
            <a:ext cx="4572000" cy="4348163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4599" y="1828800"/>
            <a:ext cx="4572000" cy="4348163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noProof="0"/>
              <a:t>M. Savina                55th Meeting of the PAC for Particle Physics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82E327B-8411-4CA3-B05C-35C8AF49C574}" type="datetime1">
              <a:rPr lang="ru-RU" noProof="0" smtClean="0"/>
              <a:t>13.09.2023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8448" y="1627258"/>
            <a:ext cx="4572000" cy="6858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8448" y="2373284"/>
            <a:ext cx="4572000" cy="384048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Замещающий текст 4"/>
          <p:cNvSpPr>
            <a:spLocks noGrp="1"/>
          </p:cNvSpPr>
          <p:nvPr>
            <p:ph type="body" sz="quarter" idx="3"/>
          </p:nvPr>
        </p:nvSpPr>
        <p:spPr>
          <a:xfrm>
            <a:off x="6327648" y="1627258"/>
            <a:ext cx="4572000" cy="6858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7648" y="2373284"/>
            <a:ext cx="4572000" cy="384048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noProof="0"/>
              <a:t>M. Savina                55th Meeting of the PAC for Particle Physics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C146FA-DBC2-44A0-8120-55ED1A083AFB}" type="datetime1">
              <a:rPr lang="ru-RU" noProof="0" smtClean="0"/>
              <a:t>13.09.2023</a:t>
            </a:fld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noProof="0"/>
              <a:t>M. Savina                55th Meeting of the PAC for Particle Physics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328253-F1D2-4100-82CA-91FFD2C49248}" type="datetime1">
              <a:rPr lang="ru-RU" noProof="0" smtClean="0"/>
              <a:t>13.09.2023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609599" y="6519965"/>
            <a:ext cx="8373036" cy="228600"/>
          </a:xfrm>
        </p:spPr>
        <p:txBody>
          <a:bodyPr rtlCol="0"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r>
              <a:rPr lang="en-US"/>
              <a:t>M. Savina                55th Meeting of the PAC for Particle Physics</a:t>
            </a:r>
            <a:endParaRPr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9099177" y="6519965"/>
            <a:ext cx="1302124" cy="228600"/>
          </a:xfrm>
        </p:spPr>
        <p:txBody>
          <a:bodyPr rtlCol="0"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9CAE66AA-B173-4080-ABE5-0ABD0F737EA3}" type="datetime1">
              <a:rPr lang="ru-RU" smtClean="0"/>
              <a:t>13.09.2023</a:t>
            </a:fld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 rtlCol="0"/>
          <a:lstStyle>
            <a:lvl1pPr>
              <a:defRPr sz="1600">
                <a:solidFill>
                  <a:schemeClr val="tx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r>
              <a:rPr lang="en-US" dirty="0"/>
              <a:t>/40</a:t>
            </a: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>
            <a:off x="304800" y="6454589"/>
            <a:ext cx="1141827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rtl="0"/>
            <a:r>
              <a:rPr lang="en-US" noProof="0"/>
              <a:t>M. Savina                55th Meeting of the PAC for Particle Physics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rtl="0"/>
            <a:fld id="{CD294CCA-018E-4259-849D-B17360D4DE46}" type="datetime1">
              <a:rPr lang="ru-RU" noProof="0" smtClean="0"/>
              <a:t>13.09.2023</a:t>
            </a:fld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r>
              <a:rPr lang="en-US" dirty="0"/>
              <a:t>/40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678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 bwMode="hidden">
          <a:xfrm>
            <a:off x="0" y="0"/>
            <a:ext cx="7315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330" y="457200"/>
            <a:ext cx="3603070" cy="155448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490" y="685800"/>
            <a:ext cx="6102220" cy="54864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Замещающий текст 3"/>
          <p:cNvSpPr>
            <a:spLocks noGrp="1"/>
          </p:cNvSpPr>
          <p:nvPr>
            <p:ph type="body" sz="half" idx="2"/>
          </p:nvPr>
        </p:nvSpPr>
        <p:spPr>
          <a:xfrm>
            <a:off x="7979330" y="2101850"/>
            <a:ext cx="3603070" cy="1828800"/>
          </a:xfrm>
        </p:spPr>
        <p:txBody>
          <a:bodyPr rtlCol="0"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US" noProof="0"/>
              <a:t>M. Savina                55th Meeting of the PAC for Particle Physics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179B05-1936-408E-AF07-5BC1C5966BE6}" type="datetime1">
              <a:rPr lang="ru-RU" noProof="0" smtClean="0"/>
              <a:t>13.09.2023</a:t>
            </a:fld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362303"/>
            <a:ext cx="9601200" cy="10699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95400" y="1828799"/>
            <a:ext cx="9601200" cy="4348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09600" y="6385492"/>
            <a:ext cx="6099048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/>
                </a:solidFill>
              </a:defRPr>
            </a:lvl1pPr>
          </a:lstStyle>
          <a:p>
            <a:pPr rtl="0"/>
            <a:r>
              <a:rPr lang="en-US" noProof="0"/>
              <a:t>M. Savina                55th Meeting of the PAC for Particle Physics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419253" y="6385492"/>
            <a:ext cx="982047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pPr rtl="0"/>
            <a:fld id="{ECDDD733-A5DB-4337-B2DF-55BAEE2138CE}" type="datetime1">
              <a:rPr lang="ru-RU" noProof="0" smtClean="0"/>
              <a:t>13.09.2023</a:t>
            </a:fld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53532" y="6385492"/>
            <a:ext cx="828868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fld id="{E31375A4-56A4-47D6-9801-1991572033F7}" type="slidenum">
              <a:rPr lang="ru-RU" smtClean="0"/>
              <a:pPr/>
              <a:t>‹#›</a:t>
            </a:fld>
            <a:r>
              <a:rPr lang="en-US" dirty="0"/>
              <a:t>/40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Relationship Id="rId9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38.emf"/><Relationship Id="rId7" Type="http://schemas.openxmlformats.org/officeDocument/2006/relationships/image" Target="../media/image4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10" Type="http://schemas.openxmlformats.org/officeDocument/2006/relationships/image" Target="../media/image44.png"/><Relationship Id="rId4" Type="http://schemas.openxmlformats.org/officeDocument/2006/relationships/image" Target="../media/image39.emf"/><Relationship Id="rId9" Type="http://schemas.openxmlformats.org/officeDocument/2006/relationships/image" Target="../media/image4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4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2.png"/><Relationship Id="rId7" Type="http://schemas.openxmlformats.org/officeDocument/2006/relationships/image" Target="../media/image4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11" Type="http://schemas.openxmlformats.org/officeDocument/2006/relationships/image" Target="../media/image52.png"/><Relationship Id="rId5" Type="http://schemas.openxmlformats.org/officeDocument/2006/relationships/image" Target="../media/image47.png"/><Relationship Id="rId10" Type="http://schemas.openxmlformats.org/officeDocument/2006/relationships/image" Target="../media/image51.png"/><Relationship Id="rId4" Type="http://schemas.openxmlformats.org/officeDocument/2006/relationships/image" Target="../media/image46.png"/><Relationship Id="rId9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4" Type="http://schemas.openxmlformats.org/officeDocument/2006/relationships/image" Target="../media/image5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emf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6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emf"/><Relationship Id="rId5" Type="http://schemas.openxmlformats.org/officeDocument/2006/relationships/image" Target="../media/image60.emf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6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66.emf"/><Relationship Id="rId4" Type="http://schemas.openxmlformats.org/officeDocument/2006/relationships/image" Target="../media/image6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CMSPublic/PhysicsResultsEXO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arxiv.org/abs/1901.04040" TargetMode="External"/><Relationship Id="rId4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emf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11" Type="http://schemas.openxmlformats.org/officeDocument/2006/relationships/image" Target="../media/image17.emf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emf"/><Relationship Id="rId4" Type="http://schemas.openxmlformats.org/officeDocument/2006/relationships/image" Target="../media/image10.png"/><Relationship Id="rId9" Type="http://schemas.openxmlformats.org/officeDocument/2006/relationships/image" Target="../media/image15.emf"/><Relationship Id="rId1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2.png"/><Relationship Id="rId7" Type="http://schemas.openxmlformats.org/officeDocument/2006/relationships/image" Target="../media/image2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10.png"/><Relationship Id="rId8" Type="http://schemas.openxmlformats.org/officeDocument/2006/relationships/image" Target="../media/image26.png"/><Relationship Id="rId3" Type="http://schemas.openxmlformats.org/officeDocument/2006/relationships/image" Target="../media/image6.emf"/><Relationship Id="rId7" Type="http://schemas.openxmlformats.org/officeDocument/2006/relationships/image" Target="../media/image33.jpg"/><Relationship Id="rId12" Type="http://schemas.openxmlformats.org/officeDocument/2006/relationships/image" Target="../media/image30.png"/><Relationship Id="rId1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3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14" Type="http://schemas.openxmlformats.org/officeDocument/2006/relationships/image" Target="../media/image320.png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g"/><Relationship Id="rId13" Type="http://schemas.openxmlformats.org/officeDocument/2006/relationships/image" Target="../media/image310.png"/><Relationship Id="rId18" Type="http://schemas.openxmlformats.org/officeDocument/2006/relationships/image" Target="../media/image26.png"/><Relationship Id="rId3" Type="http://schemas.openxmlformats.org/officeDocument/2006/relationships/image" Target="../media/image6.emf"/><Relationship Id="rId7" Type="http://schemas.openxmlformats.org/officeDocument/2006/relationships/image" Target="../media/image35.emf"/><Relationship Id="rId12" Type="http://schemas.openxmlformats.org/officeDocument/2006/relationships/image" Target="../media/image30.png"/><Relationship Id="rId1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5" Type="http://schemas.openxmlformats.org/officeDocument/2006/relationships/image" Target="../media/image33.png"/><Relationship Id="rId10" Type="http://schemas.openxmlformats.org/officeDocument/2006/relationships/image" Target="../media/image28.png"/><Relationship Id="rId4" Type="http://schemas.openxmlformats.org/officeDocument/2006/relationships/image" Target="../media/image22.png"/><Relationship Id="rId14" Type="http://schemas.openxmlformats.org/officeDocument/2006/relationships/image" Target="../media/image320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4654" y="1440705"/>
            <a:ext cx="10708005" cy="755277"/>
          </a:xfrm>
        </p:spPr>
        <p:txBody>
          <a:bodyPr rtlCol="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dirty="0">
                <a:cs typeface="Arial" panose="020B0604020202020204" pitchFamily="34" charset="0"/>
              </a:rPr>
              <a:t>Dark matter searches at CMS</a:t>
            </a:r>
            <a:endParaRPr lang="ru-RU" sz="3600" dirty="0"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168" y="2123365"/>
            <a:ext cx="5873784" cy="2378985"/>
          </a:xfrm>
        </p:spPr>
        <p:txBody>
          <a:bodyPr rtlCol="0">
            <a:normAutofit/>
          </a:bodyPr>
          <a:lstStyle/>
          <a:p>
            <a:pPr algn="ctr" rtl="0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solidFill>
                  <a:srgbClr val="92D050"/>
                </a:solidFill>
                <a:latin typeface="+mj-lt"/>
                <a:cs typeface="Arial" panose="020B0604020202020204" pitchFamily="34" charset="0"/>
              </a:rPr>
              <a:t>Maria </a:t>
            </a:r>
            <a:r>
              <a:rPr lang="en-US" sz="2000" dirty="0" err="1">
                <a:solidFill>
                  <a:srgbClr val="92D050"/>
                </a:solidFill>
                <a:latin typeface="+mj-lt"/>
                <a:cs typeface="Arial" panose="020B0604020202020204" pitchFamily="34" charset="0"/>
              </a:rPr>
              <a:t>Savina</a:t>
            </a:r>
            <a:r>
              <a:rPr lang="en-US" sz="2000" dirty="0">
                <a:solidFill>
                  <a:srgbClr val="92D050"/>
                </a:solidFill>
                <a:latin typeface="+mj-lt"/>
                <a:cs typeface="Arial" panose="020B0604020202020204" pitchFamily="34" charset="0"/>
              </a:rPr>
              <a:t>, JINR, </a:t>
            </a:r>
            <a:r>
              <a:rPr lang="en-US" sz="2000" dirty="0" err="1">
                <a:solidFill>
                  <a:srgbClr val="92D050"/>
                </a:solidFill>
                <a:latin typeface="+mj-lt"/>
                <a:cs typeface="Arial" panose="020B0604020202020204" pitchFamily="34" charset="0"/>
              </a:rPr>
              <a:t>Dubna</a:t>
            </a:r>
            <a:r>
              <a:rPr lang="en-US" sz="2000" dirty="0">
                <a:solidFill>
                  <a:srgbClr val="92D050"/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pPr algn="ctr" rtl="0">
              <a:lnSpc>
                <a:spcPct val="150000"/>
              </a:lnSpc>
              <a:spcBef>
                <a:spcPts val="0"/>
              </a:spcBef>
            </a:pPr>
            <a:r>
              <a:rPr lang="en-US" sz="2000" dirty="0">
                <a:solidFill>
                  <a:srgbClr val="92D050"/>
                </a:solidFill>
                <a:latin typeface="+mj-lt"/>
                <a:cs typeface="Arial" panose="020B0604020202020204" pitchFamily="34" charset="0"/>
              </a:rPr>
              <a:t>on behalf of  the CMS Collaboration</a:t>
            </a:r>
            <a:endParaRPr lang="ru-RU" sz="2000" dirty="0">
              <a:solidFill>
                <a:srgbClr val="92D050"/>
              </a:solidFill>
              <a:latin typeface="+mj-lt"/>
              <a:cs typeface="Arial" panose="020B0604020202020204" pitchFamily="34" charset="0"/>
            </a:endParaRPr>
          </a:p>
          <a:p>
            <a:pPr algn="ctr" rtl="0">
              <a:lnSpc>
                <a:spcPct val="150000"/>
              </a:lnSpc>
              <a:spcBef>
                <a:spcPts val="0"/>
              </a:spcBef>
            </a:pPr>
            <a:r>
              <a:rPr lang="en-US" sz="2000" u="sng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Maria.Savina@cern.ch</a:t>
            </a:r>
            <a:endParaRPr lang="ru-RU" sz="2000" u="sng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  <a:p>
            <a:pPr algn="ctr" rtl="0">
              <a:lnSpc>
                <a:spcPct val="150000"/>
              </a:lnSpc>
              <a:spcBef>
                <a:spcPts val="0"/>
              </a:spcBef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rtl="0">
              <a:lnSpc>
                <a:spcPct val="150000"/>
              </a:lnSpc>
              <a:spcBef>
                <a:spcPts val="0"/>
              </a:spcBef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 descr="ΕΚΠΑ: Τομέας Πυρηνικής &amp; Στοιχειωδών Σωματιδίων - Ομάδα &lt;strong&gt;CMS&lt;/strong&gt;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92" y="76185"/>
            <a:ext cx="1251422" cy="1251422"/>
          </a:xfrm>
          <a:prstGeom prst="rect">
            <a:avLst/>
          </a:prstGeom>
        </p:spPr>
      </p:pic>
      <p:pic>
        <p:nvPicPr>
          <p:cNvPr id="13" name="Рисунок 12" descr="Joint Institute for Nuclear Research - Wikipedi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705" y="53035"/>
            <a:ext cx="1981195" cy="12967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8124D6-5C02-A628-99DD-82D286BBA9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7972" y="3640266"/>
            <a:ext cx="3642261" cy="3101983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CE8FCDC0-0BAF-6869-71A5-9D48DFEAFF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4885" y="2931817"/>
            <a:ext cx="2694315" cy="2844000"/>
          </a:xfrm>
          <a:prstGeom prst="rect">
            <a:avLst/>
          </a:prstGeom>
        </p:spPr>
      </p:pic>
      <p:pic>
        <p:nvPicPr>
          <p:cNvPr id="8" name="Picture 5">
            <a:extLst>
              <a:ext uri="{FF2B5EF4-FFF2-40B4-BE49-F238E27FC236}">
                <a16:creationId xmlns:a16="http://schemas.microsoft.com/office/drawing/2014/main" id="{35163BBE-EC8B-8A78-1C52-F7041F8D47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274" y="2958198"/>
            <a:ext cx="3013961" cy="2059540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02A37E1B-566A-39D7-09AC-CABF72BBE9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37427" y="4833620"/>
            <a:ext cx="2633940" cy="1905616"/>
          </a:xfrm>
          <a:prstGeom prst="rect">
            <a:avLst/>
          </a:prstGeom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9F930D35-56E7-DA55-A458-231DF8C661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01566" y="5293942"/>
            <a:ext cx="2815042" cy="144157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B7D5B6-1130-6424-64B7-372C41A79108}"/>
              </a:ext>
            </a:extLst>
          </p:cNvPr>
          <p:cNvSpPr txBox="1"/>
          <p:nvPr/>
        </p:nvSpPr>
        <p:spPr>
          <a:xfrm>
            <a:off x="1917422" y="250389"/>
            <a:ext cx="76626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</a:rPr>
              <a:t>Conference on High Energy Physics,</a:t>
            </a:r>
          </a:p>
          <a:p>
            <a:pPr algn="ctr"/>
            <a:r>
              <a:rPr lang="en-US" sz="3200" dirty="0">
                <a:solidFill>
                  <a:schemeClr val="accent1"/>
                </a:solidFill>
              </a:rPr>
              <a:t>Yerevan, Armenia, 11-14 September 2023</a:t>
            </a:r>
            <a:endParaRPr lang="ru-RU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938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9/27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4BD900A-8D71-4E68-8052-8DF99998F5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023" y="985011"/>
            <a:ext cx="2856023" cy="18102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D3F2B4-C64F-47BB-92A6-E2C748257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110" y="2902028"/>
            <a:ext cx="2512228" cy="3355373"/>
          </a:xfrm>
          <a:prstGeom prst="rect">
            <a:avLst/>
          </a:prstGeom>
        </p:spPr>
      </p:pic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F7FB3C4E-42A8-FCC1-4A86-097884BE5463}"/>
              </a:ext>
            </a:extLst>
          </p:cNvPr>
          <p:cNvGrpSpPr/>
          <p:nvPr/>
        </p:nvGrpSpPr>
        <p:grpSpPr>
          <a:xfrm>
            <a:off x="4502168" y="2067812"/>
            <a:ext cx="2796349" cy="4166439"/>
            <a:chOff x="4189649" y="2067812"/>
            <a:chExt cx="2796349" cy="416643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A013381-EF56-4503-A143-5FC3FD08A3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91343" y="2067812"/>
              <a:ext cx="2794655" cy="333937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AF190E7-7D28-4CA2-B7F3-A675B22598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89649" y="5400757"/>
              <a:ext cx="2794656" cy="833494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BB0D407-2A80-4E89-A1FA-C3EC978CC8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0314" y="2069389"/>
            <a:ext cx="4203876" cy="41931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70307AB-AB86-C21F-97C4-F986D86BD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D2E635-AD33-5A6B-1CFC-372C5FBA3AB7}"/>
              </a:ext>
            </a:extLst>
          </p:cNvPr>
          <p:cNvSpPr txBox="1"/>
          <p:nvPr/>
        </p:nvSpPr>
        <p:spPr>
          <a:xfrm>
            <a:off x="9650811" y="785378"/>
            <a:ext cx="2273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JHEP 06 (2022) 156</a:t>
            </a:r>
          </a:p>
          <a:p>
            <a:r>
              <a:rPr lang="en-US" dirty="0">
                <a:solidFill>
                  <a:srgbClr val="92D050"/>
                </a:solidFill>
              </a:rPr>
              <a:t>CMS EXO-19-020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4A599F-84A3-0AA0-BCFB-27B4912F53C6}"/>
              </a:ext>
            </a:extLst>
          </p:cNvPr>
          <p:cNvSpPr txBox="1"/>
          <p:nvPr/>
        </p:nvSpPr>
        <p:spPr>
          <a:xfrm>
            <a:off x="1483185" y="165043"/>
            <a:ext cx="965681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Resonant production of strongly coupled DM for </a:t>
            </a:r>
            <a:r>
              <a:rPr lang="en-US" sz="2600" dirty="0" err="1">
                <a:solidFill>
                  <a:schemeClr val="accent1"/>
                </a:solidFill>
              </a:rPr>
              <a:t>semivisible</a:t>
            </a:r>
            <a:r>
              <a:rPr lang="en-US" sz="2600" dirty="0">
                <a:solidFill>
                  <a:schemeClr val="accent1"/>
                </a:solidFill>
              </a:rPr>
              <a:t> jets</a:t>
            </a:r>
            <a:endParaRPr lang="ru-RU" sz="2600" dirty="0">
              <a:solidFill>
                <a:schemeClr val="accent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6157493-E54C-BDE4-A89A-998AD7E75573}"/>
              </a:ext>
            </a:extLst>
          </p:cNvPr>
          <p:cNvSpPr txBox="1"/>
          <p:nvPr/>
        </p:nvSpPr>
        <p:spPr>
          <a:xfrm>
            <a:off x="3334818" y="759133"/>
            <a:ext cx="61061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Hidden valley concept, hidden  sector, new non-abelian </a:t>
            </a:r>
          </a:p>
          <a:p>
            <a:r>
              <a:rPr lang="en-US" dirty="0"/>
              <a:t>symmetries in DS, strongly interacting DM (“dark QCD”), </a:t>
            </a:r>
          </a:p>
          <a:p>
            <a:r>
              <a:rPr lang="en-US" dirty="0"/>
              <a:t>vector mediator Z’. A large-scale suppression of SM/DM</a:t>
            </a:r>
          </a:p>
          <a:p>
            <a:r>
              <a:rPr lang="en-US" dirty="0"/>
              <a:t>interactions, “</a:t>
            </a:r>
            <a:r>
              <a:rPr lang="en-US" dirty="0" err="1"/>
              <a:t>semivisible</a:t>
            </a:r>
            <a:r>
              <a:rPr lang="en-US" dirty="0"/>
              <a:t>” jet substructure</a:t>
            </a:r>
            <a:endParaRPr lang="ru-RU" dirty="0"/>
          </a:p>
        </p:txBody>
      </p:sp>
      <p:sp>
        <p:nvSpPr>
          <p:cNvPr id="18" name="Двойная стрелка вверх/вниз 17">
            <a:extLst>
              <a:ext uri="{FF2B5EF4-FFF2-40B4-BE49-F238E27FC236}">
                <a16:creationId xmlns:a16="http://schemas.microsoft.com/office/drawing/2014/main" id="{3D22A5DF-9479-65D9-6491-56AD6ECA8559}"/>
              </a:ext>
            </a:extLst>
          </p:cNvPr>
          <p:cNvSpPr/>
          <p:nvPr/>
        </p:nvSpPr>
        <p:spPr>
          <a:xfrm rot="5400000">
            <a:off x="3456444" y="3002711"/>
            <a:ext cx="396703" cy="1405546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5A2D6F2-5DEA-DDDE-884F-8753A0FBAB96}"/>
              </a:ext>
            </a:extLst>
          </p:cNvPr>
          <p:cNvSpPr txBox="1"/>
          <p:nvPr/>
        </p:nvSpPr>
        <p:spPr>
          <a:xfrm>
            <a:off x="3100494" y="2840744"/>
            <a:ext cx="1257075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semi-</a:t>
            </a:r>
          </a:p>
          <a:p>
            <a:r>
              <a:rPr lang="en-US" dirty="0"/>
              <a:t>visible jets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DM part </a:t>
            </a:r>
          </a:p>
          <a:p>
            <a:r>
              <a:rPr lang="en-US" dirty="0"/>
              <a:t>(visible) +</a:t>
            </a:r>
            <a:endParaRPr lang="en-US" sz="800" dirty="0"/>
          </a:p>
          <a:p>
            <a:endParaRPr lang="en-US" sz="800" dirty="0"/>
          </a:p>
          <a:p>
            <a:r>
              <a:rPr lang="en-US" dirty="0"/>
              <a:t>SM part </a:t>
            </a:r>
          </a:p>
          <a:p>
            <a:r>
              <a:rPr lang="en-US" dirty="0"/>
              <a:t>(invisible)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9BCE2526-258E-E3C5-173E-D5A07A51A4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70433" y="5667721"/>
            <a:ext cx="3633648" cy="720962"/>
          </a:xfrm>
          <a:prstGeom prst="rect">
            <a:avLst/>
          </a:prstGeom>
          <a:solidFill>
            <a:srgbClr val="FFFF00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9FE609D-B883-38B6-E050-B1F22B1E6617}"/>
                  </a:ext>
                </a:extLst>
              </p:cNvPr>
              <p:cNvSpPr txBox="1"/>
              <p:nvPr/>
            </p:nvSpPr>
            <p:spPr>
              <a:xfrm>
                <a:off x="3017935" y="5371958"/>
                <a:ext cx="1549078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err="1">
                    <a:solidFill>
                      <a:srgbClr val="FFFF00"/>
                    </a:solidFill>
                  </a:rPr>
                  <a:t>xsec</a:t>
                </a:r>
                <a:r>
                  <a:rPr lang="en-US" i="1" dirty="0">
                    <a:solidFill>
                      <a:srgbClr val="FFFF00"/>
                    </a:solidFill>
                  </a:rPr>
                  <a:t>., </a:t>
                </a:r>
                <a:r>
                  <a:rPr lang="en-US" i="1" dirty="0" err="1">
                    <a:solidFill>
                      <a:srgbClr val="FFFF00"/>
                    </a:solidFill>
                  </a:rPr>
                  <a:t>m</a:t>
                </a:r>
                <a:r>
                  <a:rPr lang="en-US" i="1" baseline="-25000" dirty="0" err="1">
                    <a:solidFill>
                      <a:srgbClr val="FFFF00"/>
                    </a:solidFill>
                  </a:rPr>
                  <a:t>Z</a:t>
                </a:r>
                <a:r>
                  <a:rPr lang="en-US" i="1" baseline="-25000" dirty="0">
                    <a:solidFill>
                      <a:srgbClr val="FFFF00"/>
                    </a:solidFill>
                  </a:rPr>
                  <a:t>’</a:t>
                </a:r>
                <a:r>
                  <a:rPr lang="en-US" i="1" dirty="0">
                    <a:solidFill>
                      <a:srgbClr val="FFFF00"/>
                    </a:solidFill>
                  </a:rPr>
                  <a:t>,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𝑑𝑎𝑟𝑘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FFFF0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𝑑𝑎𝑟𝑘</m:t>
                        </m:r>
                      </m:sub>
                    </m:sSub>
                  </m:oMath>
                </a14:m>
                <a:r>
                  <a:rPr lang="en-US" i="1" baseline="-25000" dirty="0">
                    <a:solidFill>
                      <a:srgbClr val="FFFF00"/>
                    </a:solidFill>
                  </a:rPr>
                  <a:t>, </a:t>
                </a:r>
              </a:p>
              <a:p>
                <a:r>
                  <a:rPr lang="en-US" i="1" dirty="0" err="1">
                    <a:solidFill>
                      <a:srgbClr val="FFFF00"/>
                    </a:solidFill>
                  </a:rPr>
                  <a:t>r</a:t>
                </a:r>
                <a:r>
                  <a:rPr lang="en-US" i="1" baseline="-25000" dirty="0" err="1">
                    <a:solidFill>
                      <a:srgbClr val="FFFF00"/>
                    </a:solidFill>
                  </a:rPr>
                  <a:t>inv</a:t>
                </a:r>
                <a:endParaRPr lang="ru-RU" i="1" baseline="-250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9FE609D-B883-38B6-E050-B1F22B1E66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935" y="5371958"/>
                <a:ext cx="1549078" cy="923330"/>
              </a:xfrm>
              <a:prstGeom prst="rect">
                <a:avLst/>
              </a:prstGeom>
              <a:blipFill>
                <a:blip r:embed="rId10"/>
                <a:stretch>
                  <a:fillRect l="-3252" t="-2703" b="-108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Нижний колонтитул 16">
            <a:extLst>
              <a:ext uri="{FF2B5EF4-FFF2-40B4-BE49-F238E27FC236}">
                <a16:creationId xmlns:a16="http://schemas.microsoft.com/office/drawing/2014/main" id="{8FCEAA64-7F45-1831-00B2-E87259F20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4" name="Дата 15">
            <a:extLst>
              <a:ext uri="{FF2B5EF4-FFF2-40B4-BE49-F238E27FC236}">
                <a16:creationId xmlns:a16="http://schemas.microsoft.com/office/drawing/2014/main" id="{3582B5A2-03D7-4FDD-B4C6-88CE3001F5A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0267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3185" y="165043"/>
            <a:ext cx="965681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Resonant production of strongly coupled DM for </a:t>
            </a:r>
            <a:r>
              <a:rPr lang="en-US" sz="2600" dirty="0" err="1">
                <a:solidFill>
                  <a:schemeClr val="accent1"/>
                </a:solidFill>
              </a:rPr>
              <a:t>semivisible</a:t>
            </a:r>
            <a:r>
              <a:rPr lang="en-US" sz="2600" dirty="0">
                <a:solidFill>
                  <a:schemeClr val="accent1"/>
                </a:solidFill>
              </a:rPr>
              <a:t> jets</a:t>
            </a:r>
            <a:endParaRPr lang="ru-RU" sz="2600" dirty="0">
              <a:solidFill>
                <a:schemeClr val="accent1"/>
              </a:solidFill>
            </a:endParaRPr>
          </a:p>
        </p:txBody>
      </p: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10/27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AF190E7-7D28-4CA2-B7F3-A675B2259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697" y="4506054"/>
            <a:ext cx="2542478" cy="75828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7B9A901-1A0D-4BDA-B7F7-928F6B9381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18" y="1761556"/>
            <a:ext cx="11999585" cy="414216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B64FFB-8A36-3F85-4589-2A34B76E9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7B6FCE-0FF2-37C8-3A04-79D2D097469D}"/>
              </a:ext>
            </a:extLst>
          </p:cNvPr>
          <p:cNvSpPr txBox="1"/>
          <p:nvPr/>
        </p:nvSpPr>
        <p:spPr>
          <a:xfrm>
            <a:off x="9766164" y="807530"/>
            <a:ext cx="2273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JHEP 06 (2022) 156</a:t>
            </a:r>
          </a:p>
          <a:p>
            <a:r>
              <a:rPr lang="en-US" dirty="0">
                <a:solidFill>
                  <a:srgbClr val="92D050"/>
                </a:solidFill>
              </a:rPr>
              <a:t>CMS EXO-19-020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C8B6B0-00CE-1F24-15A7-DD558C82DFF9}"/>
              </a:ext>
            </a:extLst>
          </p:cNvPr>
          <p:cNvSpPr txBox="1"/>
          <p:nvPr/>
        </p:nvSpPr>
        <p:spPr>
          <a:xfrm>
            <a:off x="1280929" y="746159"/>
            <a:ext cx="77829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first CMS study of jet </a:t>
            </a:r>
            <a:r>
              <a:rPr lang="en-US" dirty="0" err="1"/>
              <a:t>ivsisible</a:t>
            </a:r>
            <a:r>
              <a:rPr lang="en-US" dirty="0"/>
              <a:t>  contribution with dark sector I</a:t>
            </a:r>
          </a:p>
          <a:p>
            <a:r>
              <a:rPr lang="en-US" dirty="0" err="1"/>
              <a:t>nterpretation</a:t>
            </a:r>
            <a:r>
              <a:rPr lang="en-US" dirty="0"/>
              <a:t>. </a:t>
            </a:r>
            <a:r>
              <a:rPr lang="en-US" sz="800" dirty="0"/>
              <a:t> </a:t>
            </a:r>
            <a:r>
              <a:rPr lang="en-US" dirty="0"/>
              <a:t>The fraction </a:t>
            </a:r>
            <a:r>
              <a:rPr lang="en-US" dirty="0" err="1"/>
              <a:t>r</a:t>
            </a:r>
            <a:r>
              <a:rPr lang="en-US" baseline="-25000" dirty="0" err="1"/>
              <a:t>inv</a:t>
            </a:r>
            <a:r>
              <a:rPr lang="en-US" dirty="0"/>
              <a:t> of stable invisible dark hadrons in between </a:t>
            </a:r>
          </a:p>
          <a:p>
            <a:r>
              <a:rPr lang="en-US" dirty="0"/>
              <a:t>0 (</a:t>
            </a:r>
            <a:r>
              <a:rPr lang="en-US" dirty="0" err="1"/>
              <a:t>dijet</a:t>
            </a:r>
            <a:r>
              <a:rPr lang="en-US" dirty="0"/>
              <a:t>, small MET)</a:t>
            </a:r>
            <a:r>
              <a:rPr lang="en-US" sz="800" dirty="0"/>
              <a:t>  </a:t>
            </a:r>
            <a:r>
              <a:rPr lang="en-US" dirty="0"/>
              <a:t>and 1 (large MET) 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095663-BBB1-E34B-0582-B41C1874CF9A}"/>
              </a:ext>
            </a:extLst>
          </p:cNvPr>
          <p:cNvSpPr txBox="1"/>
          <p:nvPr/>
        </p:nvSpPr>
        <p:spPr>
          <a:xfrm>
            <a:off x="5383643" y="6023983"/>
            <a:ext cx="67350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See also backup for LLP dark showers – emerging jet signature</a:t>
            </a:r>
            <a:endParaRPr lang="ru-RU" dirty="0"/>
          </a:p>
        </p:txBody>
      </p:sp>
      <p:sp>
        <p:nvSpPr>
          <p:cNvPr id="4" name="Нижний колонтитул 16">
            <a:extLst>
              <a:ext uri="{FF2B5EF4-FFF2-40B4-BE49-F238E27FC236}">
                <a16:creationId xmlns:a16="http://schemas.microsoft.com/office/drawing/2014/main" id="{AC7D2D62-F15A-B99B-C9BD-7F1F0FD32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7" name="Дата 15">
            <a:extLst>
              <a:ext uri="{FF2B5EF4-FFF2-40B4-BE49-F238E27FC236}">
                <a16:creationId xmlns:a16="http://schemas.microsoft.com/office/drawing/2014/main" id="{E176022B-8D7F-572F-8DF8-AD160F6603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46460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3034476" y="3549615"/>
            <a:ext cx="5820978" cy="484041"/>
          </a:xfrm>
          <a:prstGeom prst="roundRect">
            <a:avLst/>
          </a:prstGeom>
          <a:solidFill>
            <a:schemeClr val="bg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11/27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33814" y="96140"/>
                <a:ext cx="7576690" cy="4818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1"/>
                    </a:solidFill>
                  </a:rPr>
                  <a:t> 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Dark Higgs model, resolved decay of s(W</a:t>
                </a:r>
                <a:r>
                  <a:rPr lang="en-US" sz="2400" baseline="30000" dirty="0">
                    <a:solidFill>
                      <a:schemeClr val="accent1"/>
                    </a:solidFill>
                  </a:rPr>
                  <a:t>+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W</a:t>
                </a:r>
                <a:r>
                  <a:rPr lang="en-US" sz="2400" baseline="30000" dirty="0">
                    <a:solidFill>
                      <a:schemeClr val="accent1"/>
                    </a:solidFill>
                  </a:rPr>
                  <a:t>-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) +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𝑚𝑖𝑠</m:t>
                        </m:r>
                        <m:r>
                          <a:rPr lang="en-US" sz="2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accent1"/>
                    </a:solidFill>
                  </a:rPr>
                  <a:t> </a:t>
                </a:r>
                <a:endParaRPr lang="ru-RU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814" y="96140"/>
                <a:ext cx="7576690" cy="481863"/>
              </a:xfrm>
              <a:prstGeom prst="rect">
                <a:avLst/>
              </a:prstGeom>
              <a:blipFill>
                <a:blip r:embed="rId4"/>
                <a:stretch>
                  <a:fillRect l="-334" t="-5128" b="-307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027802" y="1186184"/>
                <a:ext cx="6029086" cy="22467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/>
                  <a:t>“Double portal”: both “dark </a:t>
                </a:r>
                <a:r>
                  <a:rPr lang="en-US" dirty="0" err="1"/>
                  <a:t>higgs</a:t>
                </a:r>
                <a:r>
                  <a:rPr lang="en-US" dirty="0"/>
                  <a:t>” </a:t>
                </a:r>
                <a:r>
                  <a:rPr lang="en-US" dirty="0">
                    <a:solidFill>
                      <a:srgbClr val="FFC000"/>
                    </a:solidFill>
                  </a:rPr>
                  <a:t>s</a:t>
                </a:r>
                <a:r>
                  <a:rPr lang="en-US" dirty="0"/>
                  <a:t> and massive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 dirty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  <m:sup>
                        <m:r>
                          <a:rPr lang="en-US" i="1" dirty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0" i="0" dirty="0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r>
                  <a:rPr lang="en-US" dirty="0"/>
                  <a:t>      coupled to SM. </a:t>
                </a:r>
              </a:p>
              <a:p>
                <a:endParaRPr lang="en-US" sz="800" dirty="0"/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/>
                  <a:t>A new </a:t>
                </a:r>
                <a:r>
                  <a:rPr lang="en-US" dirty="0" err="1"/>
                  <a:t>higgs</a:t>
                </a:r>
                <a:r>
                  <a:rPr lang="en-US" dirty="0"/>
                  <a:t> state is weakly mixed with SM h, </a:t>
                </a:r>
              </a:p>
              <a:p>
                <a:r>
                  <a:rPr lang="en-US" dirty="0"/>
                  <a:t>     a new U(1)’ </a:t>
                </a:r>
                <a:r>
                  <a:rPr lang="en-US" dirty="0">
                    <a:sym typeface="Wingdings" panose="05000000000000000000" pitchFamily="2" charset="2"/>
                  </a:rPr>
                  <a:t> SSB(s)  massive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  <m:sup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</m:oMath>
                </a14:m>
                <a:r>
                  <a:rPr lang="en-US" dirty="0"/>
                  <a:t> coupled to quarks </a:t>
                </a:r>
              </a:p>
              <a:p>
                <a:r>
                  <a:rPr lang="en-US" dirty="0"/>
                  <a:t>     only</a:t>
                </a:r>
                <a:endParaRPr lang="en-US" sz="800" dirty="0"/>
              </a:p>
              <a:p>
                <a:endParaRPr lang="ru-RU" sz="800" dirty="0">
                  <a:solidFill>
                    <a:srgbClr val="D07530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D07530"/>
                    </a:solidFill>
                  </a:rPr>
                  <a:t>s </a:t>
                </a:r>
                <a:r>
                  <a:rPr lang="en-US" dirty="0">
                    <a:solidFill>
                      <a:srgbClr val="D07530"/>
                    </a:solidFill>
                    <a:sym typeface="Wingdings" panose="05000000000000000000" pitchFamily="2" charset="2"/>
                  </a:rPr>
                  <a:t> W</a:t>
                </a:r>
                <a:r>
                  <a:rPr lang="en-US" baseline="30000" dirty="0">
                    <a:solidFill>
                      <a:srgbClr val="D07530"/>
                    </a:solidFill>
                    <a:sym typeface="Wingdings" panose="05000000000000000000" pitchFamily="2" charset="2"/>
                  </a:rPr>
                  <a:t>+</a:t>
                </a:r>
                <a:r>
                  <a:rPr lang="en-US" dirty="0">
                    <a:solidFill>
                      <a:srgbClr val="D07530"/>
                    </a:solidFill>
                    <a:sym typeface="Wingdings" panose="05000000000000000000" pitchFamily="2" charset="2"/>
                  </a:rPr>
                  <a:t>W</a:t>
                </a:r>
                <a:r>
                  <a:rPr lang="en-US" baseline="30000" dirty="0">
                    <a:solidFill>
                      <a:srgbClr val="D07530"/>
                    </a:solidFill>
                    <a:sym typeface="Wingdings" panose="05000000000000000000" pitchFamily="2" charset="2"/>
                  </a:rPr>
                  <a:t>-</a:t>
                </a:r>
                <a:r>
                  <a:rPr lang="en-US" dirty="0">
                    <a:solidFill>
                      <a:srgbClr val="D07530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en-US" dirty="0">
                    <a:solidFill>
                      <a:srgbClr val="D07530"/>
                    </a:solidFill>
                  </a:rPr>
                  <a:t>decay dominates at large s mass values </a:t>
                </a:r>
              </a:p>
              <a:p>
                <a:endParaRPr lang="ru-RU" sz="16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7802" y="1186184"/>
                <a:ext cx="6029086" cy="2246769"/>
              </a:xfrm>
              <a:prstGeom prst="rect">
                <a:avLst/>
              </a:prstGeom>
              <a:blipFill>
                <a:blip r:embed="rId5"/>
                <a:stretch>
                  <a:fillRect l="-630" t="-11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031488" y="3570749"/>
                <a:ext cx="5732018" cy="3938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Model parameters : </a:t>
                </a:r>
                <a:r>
                  <a:rPr lang="en-US" i="1" dirty="0" err="1">
                    <a:solidFill>
                      <a:srgbClr val="FFFF00"/>
                    </a:solidFill>
                  </a:rPr>
                  <a:t>m</a:t>
                </a:r>
                <a:r>
                  <a:rPr lang="en-US" i="1" baseline="-25000" dirty="0" err="1">
                    <a:solidFill>
                      <a:srgbClr val="FFFF00"/>
                    </a:solidFill>
                  </a:rPr>
                  <a:t>s</a:t>
                </a:r>
                <a:r>
                  <a:rPr lang="en-US" i="1" dirty="0">
                    <a:solidFill>
                      <a:srgbClr val="FFFF00"/>
                    </a:solidFill>
                  </a:rPr>
                  <a:t>, </a:t>
                </a:r>
                <a:r>
                  <a:rPr lang="en-US" i="1" dirty="0" err="1">
                    <a:solidFill>
                      <a:srgbClr val="FFFF00"/>
                    </a:solidFill>
                  </a:rPr>
                  <a:t>m</a:t>
                </a:r>
                <a:r>
                  <a:rPr lang="en-US" i="1" baseline="-25000" dirty="0" err="1">
                    <a:solidFill>
                      <a:srgbClr val="FFFF00"/>
                    </a:solidFill>
                  </a:rPr>
                  <a:t>Z</a:t>
                </a:r>
                <a:r>
                  <a:rPr lang="en-US" i="1" baseline="-25000" dirty="0">
                    <a:solidFill>
                      <a:srgbClr val="FFFF00"/>
                    </a:solidFill>
                  </a:rPr>
                  <a:t>’</a:t>
                </a:r>
                <a:r>
                  <a:rPr lang="en-US" i="1" dirty="0">
                    <a:solidFill>
                      <a:srgbClr val="FFFF0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i="1" dirty="0">
                    <a:solidFill>
                      <a:srgbClr val="FFFF00"/>
                    </a:solidFill>
                  </a:rPr>
                  <a:t>, </a:t>
                </a:r>
                <a:r>
                  <a:rPr lang="en-US" i="1" dirty="0" err="1">
                    <a:solidFill>
                      <a:srgbClr val="FFFF00"/>
                    </a:solidFill>
                  </a:rPr>
                  <a:t>g</a:t>
                </a:r>
                <a:r>
                  <a:rPr lang="en-US" i="1" baseline="-25000" dirty="0" err="1">
                    <a:solidFill>
                      <a:srgbClr val="FFFF00"/>
                    </a:solidFill>
                  </a:rPr>
                  <a:t>q</a:t>
                </a:r>
                <a:r>
                  <a:rPr lang="en-US" i="1" dirty="0">
                    <a:solidFill>
                      <a:srgbClr val="FFFF00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sub>
                    </m:sSub>
                  </m:oMath>
                </a14:m>
                <a:r>
                  <a:rPr lang="en-US" i="1" baseline="-25000" dirty="0">
                    <a:solidFill>
                      <a:srgbClr val="FFFF00"/>
                    </a:solidFill>
                  </a:rPr>
                  <a:t>, </a:t>
                </a:r>
                <a:r>
                  <a:rPr lang="en-US" i="1" dirty="0">
                    <a:solidFill>
                      <a:srgbClr val="FFFF00"/>
                    </a:solidFill>
                  </a:rPr>
                  <a:t>sin</a:t>
                </a:r>
                <a:r>
                  <a:rPr lang="el-GR" i="1" dirty="0">
                    <a:solidFill>
                      <a:srgbClr val="FFFF00"/>
                    </a:solidFill>
                  </a:rPr>
                  <a:t>θ</a:t>
                </a:r>
                <a:r>
                  <a:rPr lang="en-US" i="1" dirty="0">
                    <a:solidFill>
                      <a:srgbClr val="FFFF00"/>
                    </a:solidFill>
                  </a:rPr>
                  <a:t> </a:t>
                </a:r>
                <a:r>
                  <a:rPr lang="en-US" i="1" dirty="0"/>
                  <a:t>(h–s mix.)</a:t>
                </a:r>
                <a:endParaRPr lang="ru-RU" i="1" baseline="-25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1488" y="3570749"/>
                <a:ext cx="5732018" cy="393890"/>
              </a:xfrm>
              <a:prstGeom prst="rect">
                <a:avLst/>
              </a:prstGeom>
              <a:blipFill>
                <a:blip r:embed="rId6"/>
                <a:stretch>
                  <a:fillRect l="-883" t="-9677" b="-1612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04247" y="365057"/>
            <a:ext cx="2909579" cy="233796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7296" y="3366706"/>
            <a:ext cx="2688085" cy="29893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7296" y="949299"/>
            <a:ext cx="2688085" cy="2356944"/>
          </a:xfrm>
          <a:prstGeom prst="rect">
            <a:avLst/>
          </a:prstGeom>
        </p:spPr>
      </p:pic>
      <p:cxnSp>
        <p:nvCxnSpPr>
          <p:cNvPr id="15" name="Прямая со стрелкой 14"/>
          <p:cNvCxnSpPr>
            <a:cxnSpLocks/>
          </p:cNvCxnSpPr>
          <p:nvPr/>
        </p:nvCxnSpPr>
        <p:spPr>
          <a:xfrm flipV="1">
            <a:off x="8312175" y="1228882"/>
            <a:ext cx="2441357" cy="1611742"/>
          </a:xfrm>
          <a:prstGeom prst="straightConnector1">
            <a:avLst/>
          </a:prstGeom>
          <a:ln w="38100">
            <a:solidFill>
              <a:srgbClr val="D0753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трелка вправо 16"/>
          <p:cNvSpPr/>
          <p:nvPr/>
        </p:nvSpPr>
        <p:spPr>
          <a:xfrm>
            <a:off x="4817045" y="451517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9467244" y="1542191"/>
            <a:ext cx="18069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arXiv:1701.08780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5998721" y="4629875"/>
            <a:ext cx="23134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CMS-PAS-EXO-20-012</a:t>
            </a:r>
            <a:endParaRPr lang="ru-RU" sz="1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32192" y="5299658"/>
            <a:ext cx="3890034" cy="56598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27569" y="2774420"/>
            <a:ext cx="3286257" cy="3607944"/>
          </a:xfrm>
          <a:prstGeom prst="rect">
            <a:avLst/>
          </a:prstGeom>
        </p:spPr>
      </p:pic>
      <p:sp>
        <p:nvSpPr>
          <p:cNvPr id="3" name="Нижний колонтитул 16">
            <a:extLst>
              <a:ext uri="{FF2B5EF4-FFF2-40B4-BE49-F238E27FC236}">
                <a16:creationId xmlns:a16="http://schemas.microsoft.com/office/drawing/2014/main" id="{D72F15CB-80A5-F77B-9B84-10D5F0162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14" name="Дата 15">
            <a:extLst>
              <a:ext uri="{FF2B5EF4-FFF2-40B4-BE49-F238E27FC236}">
                <a16:creationId xmlns:a16="http://schemas.microsoft.com/office/drawing/2014/main" id="{83AF0D14-C412-797B-11B8-8A82134AF91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1975637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12/27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BFC02CA-13B8-4FE6-B72D-D3F505B4B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1280" y="548105"/>
            <a:ext cx="8412480" cy="58521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4129E7-0633-8E4D-C830-1B995A10C46C}"/>
                  </a:ext>
                </a:extLst>
              </p:cNvPr>
              <p:cNvSpPr txBox="1"/>
              <p:nvPr/>
            </p:nvSpPr>
            <p:spPr>
              <a:xfrm>
                <a:off x="2406089" y="37153"/>
                <a:ext cx="7576690" cy="4818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1"/>
                    </a:solidFill>
                  </a:rPr>
                  <a:t> 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Dark Higgs model, resolved decay of s(W</a:t>
                </a:r>
                <a:r>
                  <a:rPr lang="en-US" sz="2400" baseline="30000" dirty="0">
                    <a:solidFill>
                      <a:schemeClr val="accent1"/>
                    </a:solidFill>
                  </a:rPr>
                  <a:t>+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W</a:t>
                </a:r>
                <a:r>
                  <a:rPr lang="en-US" sz="2400" baseline="30000" dirty="0">
                    <a:solidFill>
                      <a:schemeClr val="accent1"/>
                    </a:solidFill>
                  </a:rPr>
                  <a:t>-</a:t>
                </a:r>
                <a:r>
                  <a:rPr lang="en-US" sz="2400" dirty="0">
                    <a:solidFill>
                      <a:schemeClr val="accent1"/>
                    </a:solidFill>
                  </a:rPr>
                  <a:t>) +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𝑚𝑖𝑠</m:t>
                        </m:r>
                        <m:r>
                          <a:rPr lang="en-US" sz="2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p>
                    </m:sSubSup>
                  </m:oMath>
                </a14:m>
                <a:r>
                  <a:rPr lang="en-US" sz="2000" dirty="0">
                    <a:solidFill>
                      <a:schemeClr val="accent1"/>
                    </a:solidFill>
                  </a:rPr>
                  <a:t> </a:t>
                </a:r>
                <a:endParaRPr lang="ru-RU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A4129E7-0633-8E4D-C830-1B995A10C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6089" y="37153"/>
                <a:ext cx="7576690" cy="481863"/>
              </a:xfrm>
              <a:prstGeom prst="rect">
                <a:avLst/>
              </a:prstGeom>
              <a:blipFill>
                <a:blip r:embed="rId4"/>
                <a:stretch>
                  <a:fillRect l="-502" t="-5128" b="-3076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>
            <a:extLst>
              <a:ext uri="{FF2B5EF4-FFF2-40B4-BE49-F238E27FC236}">
                <a16:creationId xmlns:a16="http://schemas.microsoft.com/office/drawing/2014/main" id="{FF046C00-F46C-9A77-AA34-EE8713694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3D1977-F2B3-42CA-9C52-AF26A6662E79}"/>
              </a:ext>
            </a:extLst>
          </p:cNvPr>
          <p:cNvSpPr txBox="1"/>
          <p:nvPr/>
        </p:nvSpPr>
        <p:spPr>
          <a:xfrm>
            <a:off x="4993049" y="3279059"/>
            <a:ext cx="2470548" cy="369332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CMS PAS EXO-21-012</a:t>
            </a:r>
          </a:p>
        </p:txBody>
      </p:sp>
      <p:sp>
        <p:nvSpPr>
          <p:cNvPr id="2" name="Нижний колонтитул 16">
            <a:extLst>
              <a:ext uri="{FF2B5EF4-FFF2-40B4-BE49-F238E27FC236}">
                <a16:creationId xmlns:a16="http://schemas.microsoft.com/office/drawing/2014/main" id="{6C1716C3-5FBE-DB8C-7EC3-58FA1B4CB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5" name="Дата 15">
            <a:extLst>
              <a:ext uri="{FF2B5EF4-FFF2-40B4-BE49-F238E27FC236}">
                <a16:creationId xmlns:a16="http://schemas.microsoft.com/office/drawing/2014/main" id="{A3978E93-9A3E-10A9-C144-4E1A2F0928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2853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0172" y="123828"/>
            <a:ext cx="576311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Search for dark photons, prompt/LLP</a:t>
            </a:r>
            <a:endParaRPr lang="ru-RU" sz="2600" dirty="0">
              <a:solidFill>
                <a:schemeClr val="accent1"/>
              </a:solidFill>
            </a:endParaRPr>
          </a:p>
        </p:txBody>
      </p: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13/27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1EA03F5-B834-53F1-E94D-DA6CAD01B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3" name="Группа 2">
            <a:extLst>
              <a:ext uri="{FF2B5EF4-FFF2-40B4-BE49-F238E27FC236}">
                <a16:creationId xmlns:a16="http://schemas.microsoft.com/office/drawing/2014/main" id="{AB041AEC-2C58-2699-9793-90E6C19E6417}"/>
              </a:ext>
            </a:extLst>
          </p:cNvPr>
          <p:cNvGrpSpPr/>
          <p:nvPr/>
        </p:nvGrpSpPr>
        <p:grpSpPr>
          <a:xfrm>
            <a:off x="238497" y="829143"/>
            <a:ext cx="11754210" cy="5548036"/>
            <a:chOff x="212120" y="1099038"/>
            <a:chExt cx="11754210" cy="5548036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C316C4BC-4C1D-81E5-01DF-488EB7422D7D}"/>
                </a:ext>
              </a:extLst>
            </p:cNvPr>
            <p:cNvGrpSpPr/>
            <p:nvPr/>
          </p:nvGrpSpPr>
          <p:grpSpPr>
            <a:xfrm>
              <a:off x="212120" y="1099038"/>
              <a:ext cx="11754210" cy="5548036"/>
              <a:chOff x="80236" y="1106320"/>
              <a:chExt cx="12017980" cy="5646262"/>
            </a:xfrm>
          </p:grpSpPr>
          <p:pic>
            <p:nvPicPr>
              <p:cNvPr id="18" name="Рисунок 17">
                <a:extLst>
                  <a:ext uri="{FF2B5EF4-FFF2-40B4-BE49-F238E27FC236}">
                    <a16:creationId xmlns:a16="http://schemas.microsoft.com/office/drawing/2014/main" id="{E1C78C3A-881A-B2AD-04F9-E0B0ADD7E7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237" y="1106320"/>
                <a:ext cx="12017979" cy="5646262"/>
              </a:xfrm>
              <a:prstGeom prst="rect">
                <a:avLst/>
              </a:prstGeom>
            </p:spPr>
          </p:pic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F63453F9-1990-F547-1D7B-80B65CA3CB79}"/>
                  </a:ext>
                </a:extLst>
              </p:cNvPr>
              <p:cNvSpPr/>
              <p:nvPr/>
            </p:nvSpPr>
            <p:spPr>
              <a:xfrm>
                <a:off x="720969" y="1106320"/>
                <a:ext cx="914400" cy="3165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DD2EFB3D-6BF4-4974-F563-9EF2A4421532}"/>
                  </a:ext>
                </a:extLst>
              </p:cNvPr>
              <p:cNvSpPr/>
              <p:nvPr/>
            </p:nvSpPr>
            <p:spPr>
              <a:xfrm rot="5400000">
                <a:off x="-218702" y="2361708"/>
                <a:ext cx="914400" cy="3165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0AF9DD72-6FF6-F8E7-5DE8-99ADAF502236}"/>
                </a:ext>
              </a:extLst>
            </p:cNvPr>
            <p:cNvSpPr/>
            <p:nvPr/>
          </p:nvSpPr>
          <p:spPr>
            <a:xfrm>
              <a:off x="2910254" y="3314700"/>
              <a:ext cx="2769577" cy="3244362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2FF6A74-133A-2883-AEB5-B98FAC9D0EE9}"/>
                </a:ext>
              </a:extLst>
            </p:cNvPr>
            <p:cNvSpPr txBox="1"/>
            <p:nvPr/>
          </p:nvSpPr>
          <p:spPr>
            <a:xfrm>
              <a:off x="5679831" y="3130034"/>
              <a:ext cx="6639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1">
                      <a:lumMod val="75000"/>
                    </a:schemeClr>
                  </a:solidFill>
                </a:rPr>
                <a:t>LLP</a:t>
              </a:r>
              <a:endParaRPr lang="ru-RU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8C21839-241A-21C0-ED12-8201CB8900A4}"/>
                </a:ext>
              </a:extLst>
            </p:cNvPr>
            <p:cNvSpPr txBox="1"/>
            <p:nvPr/>
          </p:nvSpPr>
          <p:spPr>
            <a:xfrm>
              <a:off x="574451" y="1271555"/>
              <a:ext cx="32720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</a:rPr>
                <a:t>The coupling to SM particles </a:t>
              </a:r>
            </a:p>
            <a:p>
              <a:r>
                <a:rPr lang="en-US" dirty="0">
                  <a:solidFill>
                    <a:srgbClr val="C00000"/>
                  </a:solidFill>
                </a:rPr>
                <a:t>proportional to electric charge</a:t>
              </a:r>
              <a:endParaRPr lang="ru-RU" dirty="0">
                <a:solidFill>
                  <a:srgbClr val="C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60F4E14-0026-0E39-AEF4-F16336D2D9C6}"/>
                    </a:ext>
                  </a:extLst>
                </p:cNvPr>
                <p:cNvSpPr txBox="1"/>
                <p:nvPr/>
              </p:nvSpPr>
              <p:spPr>
                <a:xfrm>
                  <a:off x="7781754" y="1410055"/>
                  <a:ext cx="3947684" cy="372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rgbClr val="C00000"/>
                      </a:solidFill>
                    </a:rPr>
                    <a:t>1 or 2 loops: naively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en-U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r>
                        <a:rPr lang="en-U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r>
                        <a:rPr lang="en-US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≲</m:t>
                      </m:r>
                      <m:sSup>
                        <m:sSupPr>
                          <m:ctrlPr>
                            <a:rPr lang="en-US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a14:m>
                  <a:endParaRPr lang="ru-RU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81754" y="1410055"/>
                  <a:ext cx="3947684" cy="372410"/>
                </a:xfrm>
                <a:prstGeom prst="rect">
                  <a:avLst/>
                </a:prstGeom>
                <a:blipFill>
                  <a:blip r:embed="rId5"/>
                  <a:stretch>
                    <a:fillRect l="-1391" t="-6557" b="-2623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74AC5927-0D95-DC61-3B97-E95D9398BB85}"/>
                    </a:ext>
                  </a:extLst>
                </p:cNvPr>
                <p:cNvSpPr txBox="1"/>
                <p:nvPr/>
              </p:nvSpPr>
              <p:spPr>
                <a:xfrm>
                  <a:off x="5108330" y="1835059"/>
                  <a:ext cx="1425198" cy="37555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sSup>
                          <m:sSup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𝝐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𝑬𝑴</m:t>
                            </m:r>
                          </m:sub>
                        </m:sSub>
                      </m:oMath>
                    </m:oMathPara>
                  </a14:m>
                  <a:endParaRPr lang="ru-RU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8330" y="1835059"/>
                  <a:ext cx="1425198" cy="37555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Нижний колонтитул 16">
            <a:extLst>
              <a:ext uri="{FF2B5EF4-FFF2-40B4-BE49-F238E27FC236}">
                <a16:creationId xmlns:a16="http://schemas.microsoft.com/office/drawing/2014/main" id="{187C94ED-2E32-D820-FF92-08B9E3105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6" name="Дата 15">
            <a:extLst>
              <a:ext uri="{FF2B5EF4-FFF2-40B4-BE49-F238E27FC236}">
                <a16:creationId xmlns:a16="http://schemas.microsoft.com/office/drawing/2014/main" id="{2EAEF939-0643-5723-F1E8-012DDA5632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9475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9692" y="109435"/>
            <a:ext cx="723627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Search for prompt GeV-scale dimuon resonance</a:t>
            </a:r>
            <a:endParaRPr lang="ru-RU" sz="2600" dirty="0">
              <a:solidFill>
                <a:schemeClr val="accent1"/>
              </a:solidFill>
            </a:endParaRPr>
          </a:p>
        </p:txBody>
      </p: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14/27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5504B5-3D9E-4C39-95EF-7F3FA09AFD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02" y="698383"/>
            <a:ext cx="3342107" cy="17114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321868-C191-47DE-811B-671BE71B92A8}"/>
              </a:ext>
            </a:extLst>
          </p:cNvPr>
          <p:cNvSpPr txBox="1"/>
          <p:nvPr/>
        </p:nvSpPr>
        <p:spPr>
          <a:xfrm>
            <a:off x="8983433" y="762421"/>
            <a:ext cx="2475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PAS EXP-21-005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1EA03F5-B834-53F1-E94D-DA6CAD01B5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062B31-9B27-49C4-972A-4506CA245D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5802" y="2479946"/>
            <a:ext cx="10571356" cy="39363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2C8FAB-5FC9-4A9F-8ADB-7E29584DB1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081" y="2456796"/>
            <a:ext cx="10571356" cy="410623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B12EED3-E42D-FF2C-F049-CB14FED86648}"/>
              </a:ext>
            </a:extLst>
          </p:cNvPr>
          <p:cNvSpPr txBox="1"/>
          <p:nvPr/>
        </p:nvSpPr>
        <p:spPr>
          <a:xfrm>
            <a:off x="8984890" y="1235391"/>
            <a:ext cx="33421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See also backup for Higgs</a:t>
            </a:r>
            <a:r>
              <a:rPr lang="en-US" dirty="0">
                <a:solidFill>
                  <a:srgbClr val="92D050"/>
                </a:solidFill>
                <a:sym typeface="Wingdings" pitchFamily="2" charset="2"/>
              </a:rPr>
              <a:t></a:t>
            </a:r>
          </a:p>
          <a:p>
            <a:r>
              <a:rPr lang="en-US" dirty="0">
                <a:solidFill>
                  <a:srgbClr val="92D050"/>
                </a:solidFill>
                <a:sym typeface="Wingdings" pitchFamily="2" charset="2"/>
              </a:rPr>
              <a:t>displaced muon pair analyses, </a:t>
            </a:r>
          </a:p>
          <a:p>
            <a:r>
              <a:rPr lang="en-US" dirty="0">
                <a:solidFill>
                  <a:srgbClr val="92D050"/>
                </a:solidFill>
                <a:sym typeface="Wingdings" pitchFamily="2" charset="2"/>
              </a:rPr>
              <a:t>CMS PAS EXO-20-014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92D1ED-31A6-C2BE-FC3E-57F1BEB9726E}"/>
              </a:ext>
            </a:extLst>
          </p:cNvPr>
          <p:cNvSpPr txBox="1"/>
          <p:nvPr/>
        </p:nvSpPr>
        <p:spPr>
          <a:xfrm>
            <a:off x="4398379" y="761350"/>
            <a:ext cx="455605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minimal dark photon model and</a:t>
            </a:r>
            <a:endParaRPr lang="en-US" sz="800" dirty="0"/>
          </a:p>
          <a:p>
            <a:pPr marL="285750" indent="-285750">
              <a:buFont typeface="Wingdings" pitchFamily="2" charset="2"/>
              <a:buChar char="ü"/>
            </a:pPr>
            <a:endParaRPr lang="en-US" sz="8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light scalar decay to dimuon (2HDM+S)</a:t>
            </a:r>
            <a:endParaRPr lang="en-US" sz="800" dirty="0"/>
          </a:p>
          <a:p>
            <a:pPr marL="285750" indent="-285750">
              <a:buFont typeface="Wingdings" pitchFamily="2" charset="2"/>
              <a:buChar char="ü"/>
            </a:pPr>
            <a:endParaRPr lang="en-US" sz="800" dirty="0"/>
          </a:p>
          <a:p>
            <a:r>
              <a:rPr lang="en-US" sz="800" dirty="0"/>
              <a:t>  </a:t>
            </a:r>
            <a:r>
              <a:rPr lang="en-US" dirty="0"/>
              <a:t>    interpretations</a:t>
            </a:r>
            <a:endParaRPr lang="ru-RU" dirty="0"/>
          </a:p>
        </p:txBody>
      </p:sp>
      <p:sp>
        <p:nvSpPr>
          <p:cNvPr id="19" name="Oval 50179">
            <a:extLst>
              <a:ext uri="{FF2B5EF4-FFF2-40B4-BE49-F238E27FC236}">
                <a16:creationId xmlns:a16="http://schemas.microsoft.com/office/drawing/2014/main" id="{27737F50-BF70-E4EB-F2AF-73B97FCA3EDF}"/>
              </a:ext>
            </a:extLst>
          </p:cNvPr>
          <p:cNvSpPr/>
          <p:nvPr/>
        </p:nvSpPr>
        <p:spPr>
          <a:xfrm>
            <a:off x="9972072" y="5914663"/>
            <a:ext cx="1582183" cy="605301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92D050"/>
              </a:solidFill>
            </a:endParaRPr>
          </a:p>
        </p:txBody>
      </p:sp>
      <p:sp>
        <p:nvSpPr>
          <p:cNvPr id="3" name="Нижний колонтитул 16">
            <a:extLst>
              <a:ext uri="{FF2B5EF4-FFF2-40B4-BE49-F238E27FC236}">
                <a16:creationId xmlns:a16="http://schemas.microsoft.com/office/drawing/2014/main" id="{55787FED-FC1F-8A3E-4244-668C15D12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8" name="Дата 15">
            <a:extLst>
              <a:ext uri="{FF2B5EF4-FFF2-40B4-BE49-F238E27FC236}">
                <a16:creationId xmlns:a16="http://schemas.microsoft.com/office/drawing/2014/main" id="{70676DD6-E7D4-7CC5-D67A-FA0A168D31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32919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15/27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07668" y="83035"/>
            <a:ext cx="6865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Dark sector with </a:t>
            </a:r>
            <a:r>
              <a:rPr lang="en-US" sz="2400" dirty="0">
                <a:solidFill>
                  <a:srgbClr val="FFFF00"/>
                </a:solidFill>
              </a:rPr>
              <a:t>L</a:t>
            </a:r>
            <a:r>
              <a:rPr lang="en-US" sz="2400" dirty="0">
                <a:solidFill>
                  <a:schemeClr val="accent1"/>
                </a:solidFill>
              </a:rPr>
              <a:t>ong-</a:t>
            </a:r>
            <a:r>
              <a:rPr lang="en-US" sz="2400" dirty="0">
                <a:solidFill>
                  <a:srgbClr val="FFFF00"/>
                </a:solidFill>
              </a:rPr>
              <a:t>L</a:t>
            </a:r>
            <a:r>
              <a:rPr lang="en-US" sz="2400" dirty="0">
                <a:solidFill>
                  <a:schemeClr val="accent1"/>
                </a:solidFill>
              </a:rPr>
              <a:t>ived </a:t>
            </a:r>
            <a:r>
              <a:rPr lang="en-US" sz="2400" dirty="0">
                <a:solidFill>
                  <a:srgbClr val="FFFF00"/>
                </a:solidFill>
              </a:rPr>
              <a:t>P</a:t>
            </a:r>
            <a:r>
              <a:rPr lang="en-US" sz="2400" dirty="0">
                <a:solidFill>
                  <a:schemeClr val="accent1"/>
                </a:solidFill>
              </a:rPr>
              <a:t>articles at the LHC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73650" y="401615"/>
            <a:ext cx="26661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LLP White Paper: </a:t>
            </a:r>
          </a:p>
          <a:p>
            <a:r>
              <a:rPr lang="en-US" dirty="0">
                <a:solidFill>
                  <a:srgbClr val="92D050"/>
                </a:solidFill>
              </a:rPr>
              <a:t>arXiv:1903.04497</a:t>
            </a:r>
          </a:p>
          <a:p>
            <a:endParaRPr lang="en-US" dirty="0">
              <a:solidFill>
                <a:srgbClr val="92D050"/>
              </a:solidFill>
            </a:endParaRPr>
          </a:p>
          <a:p>
            <a:r>
              <a:rPr lang="en-US" dirty="0">
                <a:solidFill>
                  <a:srgbClr val="92D050"/>
                </a:solidFill>
              </a:rPr>
              <a:t>LLP theory motivations:</a:t>
            </a:r>
          </a:p>
          <a:p>
            <a:r>
              <a:rPr lang="en-US" dirty="0">
                <a:solidFill>
                  <a:srgbClr val="92D050"/>
                </a:solidFill>
              </a:rPr>
              <a:t> arXiv:1806.07396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7194" y="577887"/>
            <a:ext cx="6983281" cy="57950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0404" y="864968"/>
            <a:ext cx="2232019" cy="5529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LLP:</a:t>
            </a:r>
            <a:r>
              <a:rPr lang="en-US" dirty="0"/>
              <a:t> </a:t>
            </a:r>
          </a:p>
          <a:p>
            <a:r>
              <a:rPr lang="en-US" sz="1700" dirty="0"/>
              <a:t>a proper lifetime c</a:t>
            </a:r>
            <a:r>
              <a:rPr lang="el-GR" sz="1700" dirty="0"/>
              <a:t>τ</a:t>
            </a:r>
            <a:r>
              <a:rPr lang="en-US" sz="1700" baseline="-25000" dirty="0"/>
              <a:t>0</a:t>
            </a:r>
            <a:r>
              <a:rPr lang="en-US" sz="1700" dirty="0"/>
              <a:t> is greater than or comparable to the characteristic size of the (sub)detectors</a:t>
            </a:r>
          </a:p>
          <a:p>
            <a:endParaRPr lang="en-US" sz="17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700" dirty="0"/>
              <a:t>small c</a:t>
            </a:r>
            <a:r>
              <a:rPr lang="el-GR" sz="1700" dirty="0"/>
              <a:t>τ</a:t>
            </a:r>
            <a:r>
              <a:rPr lang="en-US" sz="1700" baseline="-25000" dirty="0"/>
              <a:t>0</a:t>
            </a:r>
            <a:r>
              <a:rPr lang="en-US" sz="1700" dirty="0"/>
              <a:t> that </a:t>
            </a:r>
          </a:p>
          <a:p>
            <a:r>
              <a:rPr lang="en-US" sz="1700" dirty="0"/>
              <a:t>comparable to the</a:t>
            </a:r>
          </a:p>
          <a:p>
            <a:r>
              <a:rPr lang="en-US" sz="1700" dirty="0"/>
              <a:t>inner tracker size, no</a:t>
            </a:r>
          </a:p>
          <a:p>
            <a:r>
              <a:rPr lang="en-US" sz="1700" dirty="0"/>
              <a:t>displaced tracks </a:t>
            </a:r>
            <a:r>
              <a:rPr lang="en-US" sz="1700" dirty="0">
                <a:sym typeface="Wingdings" panose="05000000000000000000" pitchFamily="2" charset="2"/>
              </a:rPr>
              <a:t></a:t>
            </a:r>
            <a:endParaRPr lang="en-US" sz="1700" dirty="0"/>
          </a:p>
          <a:p>
            <a:r>
              <a:rPr lang="en-US" sz="1700" dirty="0"/>
              <a:t>“standard” prompt decay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700" dirty="0">
              <a:solidFill>
                <a:srgbClr val="FFFF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700" dirty="0">
                <a:solidFill>
                  <a:srgbClr val="FFFF00"/>
                </a:solidFill>
              </a:rPr>
              <a:t>intermediate c</a:t>
            </a:r>
            <a:r>
              <a:rPr lang="el-GR" sz="1700" dirty="0">
                <a:solidFill>
                  <a:srgbClr val="FFFF00"/>
                </a:solidFill>
              </a:rPr>
              <a:t>τ</a:t>
            </a:r>
            <a:r>
              <a:rPr lang="en-US" sz="1700" baseline="-25000" dirty="0">
                <a:solidFill>
                  <a:srgbClr val="FFFF00"/>
                </a:solidFill>
              </a:rPr>
              <a:t>0 </a:t>
            </a:r>
            <a:r>
              <a:rPr lang="en-US" sz="1700" dirty="0">
                <a:solidFill>
                  <a:srgbClr val="FFFF00"/>
                </a:solidFill>
                <a:sym typeface="Wingdings" panose="05000000000000000000" pitchFamily="2" charset="2"/>
              </a:rPr>
              <a:t> LLP</a:t>
            </a:r>
            <a:r>
              <a:rPr lang="en-US" sz="1700" baseline="-25000" dirty="0">
                <a:solidFill>
                  <a:srgbClr val="FFFF00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700" baseline="-25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700" dirty="0"/>
              <a:t>very large/infinite</a:t>
            </a:r>
          </a:p>
          <a:p>
            <a:r>
              <a:rPr lang="en-US" sz="1700" dirty="0"/>
              <a:t>large c</a:t>
            </a:r>
            <a:r>
              <a:rPr lang="el-GR" sz="1700" dirty="0"/>
              <a:t>τ</a:t>
            </a:r>
            <a:r>
              <a:rPr lang="en-US" sz="1700" baseline="-25000" dirty="0"/>
              <a:t>0 </a:t>
            </a:r>
            <a:r>
              <a:rPr lang="en-US" sz="1700" dirty="0">
                <a:sym typeface="Wingdings" panose="05000000000000000000" pitchFamily="2" charset="2"/>
              </a:rPr>
              <a:t> stable particles, “standard” MET </a:t>
            </a:r>
            <a:r>
              <a:rPr lang="en-US" dirty="0">
                <a:sym typeface="Wingdings" panose="05000000000000000000" pitchFamily="2" charset="2"/>
              </a:rPr>
              <a:t>signatures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3650" y="2468951"/>
            <a:ext cx="2347415" cy="232175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73650" y="4866575"/>
            <a:ext cx="2509520" cy="14800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37680" y="2052310"/>
            <a:ext cx="1619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displaced jets </a:t>
            </a:r>
            <a:endParaRPr lang="ru-RU" dirty="0"/>
          </a:p>
        </p:txBody>
      </p:sp>
      <p:sp>
        <p:nvSpPr>
          <p:cNvPr id="3" name="Нижний колонтитул 16">
            <a:extLst>
              <a:ext uri="{FF2B5EF4-FFF2-40B4-BE49-F238E27FC236}">
                <a16:creationId xmlns:a16="http://schemas.microsoft.com/office/drawing/2014/main" id="{F350F04B-A377-CE71-CFD2-1D9CCE240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7" name="Дата 15">
            <a:extLst>
              <a:ext uri="{FF2B5EF4-FFF2-40B4-BE49-F238E27FC236}">
                <a16:creationId xmlns:a16="http://schemas.microsoft.com/office/drawing/2014/main" id="{FC43F034-F916-1484-93CA-729F1FCC14D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9605088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16/27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FE77AA-B7EF-4635-B384-6E1EE76569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281" y="893296"/>
            <a:ext cx="2552302" cy="18465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C046B6E-7D34-7C45-050D-3790156A6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7" y="57785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566800-067C-A0ED-3E9A-2C5B18E8F57B}"/>
              </a:ext>
            </a:extLst>
          </p:cNvPr>
          <p:cNvSpPr txBox="1"/>
          <p:nvPr/>
        </p:nvSpPr>
        <p:spPr>
          <a:xfrm>
            <a:off x="2858426" y="122770"/>
            <a:ext cx="563167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LLP decays in the CMS Muon system</a:t>
            </a:r>
            <a:endParaRPr lang="ru-RU" sz="26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D2FEE6-4451-91AD-23B3-78239E978873}"/>
              </a:ext>
            </a:extLst>
          </p:cNvPr>
          <p:cNvSpPr txBox="1"/>
          <p:nvPr/>
        </p:nvSpPr>
        <p:spPr>
          <a:xfrm>
            <a:off x="9351670" y="557338"/>
            <a:ext cx="2552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CMS PAS EXO-21-008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290AC0-0458-752A-D5CA-D979FD0F18A7}"/>
              </a:ext>
            </a:extLst>
          </p:cNvPr>
          <p:cNvSpPr txBox="1"/>
          <p:nvPr/>
        </p:nvSpPr>
        <p:spPr>
          <a:xfrm>
            <a:off x="3361223" y="1007001"/>
            <a:ext cx="819024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A unique technique for LLP decays reconstruction in the muon system </a:t>
            </a: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Sensitivity to long lived scalars with masses between 0.4 and 55 GeV</a:t>
            </a: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Decays in hadronic showers (</a:t>
            </a:r>
            <a:r>
              <a:rPr lang="en-US" dirty="0" err="1"/>
              <a:t>bbbar</a:t>
            </a:r>
            <a:r>
              <a:rPr lang="en-US" dirty="0"/>
              <a:t>, </a:t>
            </a:r>
            <a:r>
              <a:rPr lang="en-US" dirty="0" err="1"/>
              <a:t>ddbar</a:t>
            </a:r>
            <a:r>
              <a:rPr lang="en-US" dirty="0"/>
              <a:t>, K</a:t>
            </a:r>
            <a:r>
              <a:rPr lang="en-US" baseline="30000" dirty="0"/>
              <a:t>+</a:t>
            </a:r>
            <a:r>
              <a:rPr lang="en-US" dirty="0"/>
              <a:t>K</a:t>
            </a:r>
            <a:r>
              <a:rPr lang="en-US" baseline="30000" dirty="0"/>
              <a:t>-</a:t>
            </a:r>
            <a:r>
              <a:rPr lang="en-US" dirty="0"/>
              <a:t>, K</a:t>
            </a:r>
            <a:r>
              <a:rPr lang="en-US" baseline="30000" dirty="0"/>
              <a:t>0</a:t>
            </a:r>
            <a:r>
              <a:rPr lang="en-US" dirty="0"/>
              <a:t>K</a:t>
            </a:r>
            <a:r>
              <a:rPr lang="en-US" baseline="30000" dirty="0"/>
              <a:t>0</a:t>
            </a:r>
            <a:r>
              <a:rPr lang="en-US" dirty="0"/>
              <a:t> , 2π, 2τ, 2γ etc.)</a:t>
            </a: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Interpretations for dark showers and twin Higgs models</a:t>
            </a:r>
          </a:p>
          <a:p>
            <a:endParaRPr lang="ru-RU" dirty="0"/>
          </a:p>
        </p:txBody>
      </p:sp>
      <p:sp>
        <p:nvSpPr>
          <p:cNvPr id="2" name="Нижний колонтитул 16">
            <a:extLst>
              <a:ext uri="{FF2B5EF4-FFF2-40B4-BE49-F238E27FC236}">
                <a16:creationId xmlns:a16="http://schemas.microsoft.com/office/drawing/2014/main" id="{9AC335C0-8E37-1A36-5886-5C8586EA9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5" name="Дата 15">
            <a:extLst>
              <a:ext uri="{FF2B5EF4-FFF2-40B4-BE49-F238E27FC236}">
                <a16:creationId xmlns:a16="http://schemas.microsoft.com/office/drawing/2014/main" id="{3BFED092-0A74-088E-C93F-55B09BA095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79726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16/27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FE77AA-B7EF-4635-B384-6E1EE76569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281" y="893296"/>
            <a:ext cx="2552302" cy="18465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C046B6E-7D34-7C45-050D-3790156A6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7" y="57785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566800-067C-A0ED-3E9A-2C5B18E8F57B}"/>
              </a:ext>
            </a:extLst>
          </p:cNvPr>
          <p:cNvSpPr txBox="1"/>
          <p:nvPr/>
        </p:nvSpPr>
        <p:spPr>
          <a:xfrm>
            <a:off x="2858426" y="122770"/>
            <a:ext cx="563167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LLP decays in the CMS Muon system</a:t>
            </a:r>
            <a:endParaRPr lang="ru-RU" sz="26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D2FEE6-4451-91AD-23B3-78239E978873}"/>
              </a:ext>
            </a:extLst>
          </p:cNvPr>
          <p:cNvSpPr txBox="1"/>
          <p:nvPr/>
        </p:nvSpPr>
        <p:spPr>
          <a:xfrm>
            <a:off x="9351670" y="557338"/>
            <a:ext cx="2552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CMS PAS EXO-21-008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290AC0-0458-752A-D5CA-D979FD0F18A7}"/>
              </a:ext>
            </a:extLst>
          </p:cNvPr>
          <p:cNvSpPr txBox="1"/>
          <p:nvPr/>
        </p:nvSpPr>
        <p:spPr>
          <a:xfrm>
            <a:off x="3361223" y="1007001"/>
            <a:ext cx="8190249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A unique technique for LLP decays reconstruction in the muon system </a:t>
            </a: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Sensitivity to long lived scalars with masses between 0.4 and 55 GeV</a:t>
            </a: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Decays in hadronic showers (</a:t>
            </a:r>
            <a:r>
              <a:rPr lang="en-US" dirty="0" err="1"/>
              <a:t>bbbar</a:t>
            </a:r>
            <a:r>
              <a:rPr lang="en-US" dirty="0"/>
              <a:t>, </a:t>
            </a:r>
            <a:r>
              <a:rPr lang="en-US" dirty="0" err="1"/>
              <a:t>ddbar</a:t>
            </a:r>
            <a:r>
              <a:rPr lang="en-US" dirty="0"/>
              <a:t>, K</a:t>
            </a:r>
            <a:r>
              <a:rPr lang="en-US" baseline="30000" dirty="0"/>
              <a:t>+</a:t>
            </a:r>
            <a:r>
              <a:rPr lang="en-US" dirty="0"/>
              <a:t>K</a:t>
            </a:r>
            <a:r>
              <a:rPr lang="en-US" baseline="30000" dirty="0"/>
              <a:t>-</a:t>
            </a:r>
            <a:r>
              <a:rPr lang="en-US" dirty="0"/>
              <a:t>, K</a:t>
            </a:r>
            <a:r>
              <a:rPr lang="en-US" baseline="30000" dirty="0"/>
              <a:t>0</a:t>
            </a:r>
            <a:r>
              <a:rPr lang="en-US" dirty="0"/>
              <a:t>K</a:t>
            </a:r>
            <a:r>
              <a:rPr lang="en-US" baseline="30000" dirty="0"/>
              <a:t>0</a:t>
            </a:r>
            <a:r>
              <a:rPr lang="en-US" dirty="0"/>
              <a:t> , 2π, 2τ, 2γ etc.)</a:t>
            </a: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endParaRPr lang="en-US" sz="800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Interpretations for dark showers and twin Higgs models</a:t>
            </a:r>
          </a:p>
          <a:p>
            <a:endParaRPr lang="ru-RU" dirty="0"/>
          </a:p>
        </p:txBody>
      </p:sp>
      <p:pic>
        <p:nvPicPr>
          <p:cNvPr id="8" name="Picture 22">
            <a:extLst>
              <a:ext uri="{FF2B5EF4-FFF2-40B4-BE49-F238E27FC236}">
                <a16:creationId xmlns:a16="http://schemas.microsoft.com/office/drawing/2014/main" id="{BFF7EBB0-A1DD-900C-D354-BCA3471A44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150" y="2838701"/>
            <a:ext cx="3959438" cy="3814580"/>
          </a:xfrm>
          <a:prstGeom prst="rect">
            <a:avLst/>
          </a:prstGeom>
        </p:spPr>
      </p:pic>
      <p:pic>
        <p:nvPicPr>
          <p:cNvPr id="13" name="Picture 24">
            <a:extLst>
              <a:ext uri="{FF2B5EF4-FFF2-40B4-BE49-F238E27FC236}">
                <a16:creationId xmlns:a16="http://schemas.microsoft.com/office/drawing/2014/main" id="{88E354CD-96E0-D203-ED3D-186BAC2244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98756" y="2835995"/>
            <a:ext cx="4053101" cy="3840438"/>
          </a:xfrm>
          <a:prstGeom prst="rect">
            <a:avLst/>
          </a:prstGeom>
        </p:spPr>
      </p:pic>
      <p:pic>
        <p:nvPicPr>
          <p:cNvPr id="15" name="Picture 17">
            <a:extLst>
              <a:ext uri="{FF2B5EF4-FFF2-40B4-BE49-F238E27FC236}">
                <a16:creationId xmlns:a16="http://schemas.microsoft.com/office/drawing/2014/main" id="{A36F7C69-F303-2D59-EA30-40E0ACBD51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40282" y="2842433"/>
            <a:ext cx="3966246" cy="3858075"/>
          </a:xfrm>
          <a:prstGeom prst="rect">
            <a:avLst/>
          </a:prstGeom>
        </p:spPr>
      </p:pic>
      <p:sp>
        <p:nvSpPr>
          <p:cNvPr id="2" name="Нижний колонтитул 16">
            <a:extLst>
              <a:ext uri="{FF2B5EF4-FFF2-40B4-BE49-F238E27FC236}">
                <a16:creationId xmlns:a16="http://schemas.microsoft.com/office/drawing/2014/main" id="{87929BF4-AD8D-B7F5-50F2-7CE2E052B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5" name="Дата 15">
            <a:extLst>
              <a:ext uri="{FF2B5EF4-FFF2-40B4-BE49-F238E27FC236}">
                <a16:creationId xmlns:a16="http://schemas.microsoft.com/office/drawing/2014/main" id="{40DD7144-6FCB-DE14-ECAA-59BAF88400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6081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5817" y="101601"/>
            <a:ext cx="86581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Search for inelastic DM with two displaced muons + MET</a:t>
            </a:r>
            <a:endParaRPr lang="ru-RU" sz="2600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4698FD-6B85-4AC5-A530-27ED34F6FC88}"/>
              </a:ext>
            </a:extLst>
          </p:cNvPr>
          <p:cNvSpPr txBox="1"/>
          <p:nvPr/>
        </p:nvSpPr>
        <p:spPr>
          <a:xfrm>
            <a:off x="10095426" y="621344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CMS EXO-20-010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5744B2A5-E0CB-6C9A-0564-1BD822C2C0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590" y="1170169"/>
            <a:ext cx="6341355" cy="2523600"/>
          </a:xfrm>
          <a:prstGeom prst="rect">
            <a:avLst/>
          </a:prstGeom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BFEB87A2-F664-AD41-8B7A-45793F626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7" y="57785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075D34-EC91-EE5E-1AC3-852813673D98}"/>
              </a:ext>
            </a:extLst>
          </p:cNvPr>
          <p:cNvSpPr txBox="1"/>
          <p:nvPr/>
        </p:nvSpPr>
        <p:spPr>
          <a:xfrm>
            <a:off x="2189996" y="3997784"/>
            <a:ext cx="82113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The first LHC search of such a type – mixed LLP + MET signature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FFFF00"/>
                </a:solidFill>
              </a:rPr>
              <a:t>A pair of displaced muons (soft, collimated)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rgbClr val="00B0F0"/>
                </a:solidFill>
              </a:rPr>
              <a:t>Large MET collimated with muons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solidFill>
                  <a:schemeClr val="accent1"/>
                </a:solidFill>
              </a:rPr>
              <a:t>IS energetic jet as a tag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2E83CC-CE3C-ABCD-6A1D-F3FC3AB0CAB2}"/>
              </a:ext>
            </a:extLst>
          </p:cNvPr>
          <p:cNvSpPr txBox="1"/>
          <p:nvPr/>
        </p:nvSpPr>
        <p:spPr>
          <a:xfrm>
            <a:off x="6782762" y="1185078"/>
            <a:ext cx="5357557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Inelastic DM – dark photon A’ (</a:t>
            </a:r>
            <a:r>
              <a:rPr lang="en-US" dirty="0">
                <a:solidFill>
                  <a:srgbClr val="FFC000"/>
                </a:solidFill>
              </a:rPr>
              <a:t>m</a:t>
            </a:r>
            <a:r>
              <a:rPr lang="en-US" baseline="-25000" dirty="0">
                <a:solidFill>
                  <a:srgbClr val="FFC000"/>
                </a:solidFill>
              </a:rPr>
              <a:t>A</a:t>
            </a:r>
            <a:r>
              <a:rPr lang="en-US" baseline="-25000" dirty="0"/>
              <a:t>’</a:t>
            </a:r>
            <a:r>
              <a:rPr lang="en-US" dirty="0"/>
              <a:t>, kinematic</a:t>
            </a:r>
            <a:endParaRPr lang="en-US" sz="500" dirty="0"/>
          </a:p>
          <a:p>
            <a:pPr marL="285750" indent="-285750">
              <a:buFont typeface="Wingdings" pitchFamily="2" charset="2"/>
              <a:buChar char="Ø"/>
            </a:pPr>
            <a:endParaRPr lang="en-US" sz="500" dirty="0"/>
          </a:p>
          <a:p>
            <a:r>
              <a:rPr lang="en-US" sz="500" dirty="0"/>
              <a:t>    </a:t>
            </a:r>
            <a:r>
              <a:rPr lang="en-US" dirty="0"/>
              <a:t>    mixing </a:t>
            </a:r>
            <a:r>
              <a:rPr lang="en-US" dirty="0" err="1">
                <a:solidFill>
                  <a:srgbClr val="FFC000"/>
                </a:solidFill>
              </a:rPr>
              <a:t>ε</a:t>
            </a:r>
            <a:r>
              <a:rPr lang="en-US" dirty="0"/>
              <a:t>),  and two closely degenerated by mass</a:t>
            </a:r>
            <a:endParaRPr lang="en-US" sz="500" dirty="0"/>
          </a:p>
          <a:p>
            <a:r>
              <a:rPr lang="en-US" sz="500" dirty="0"/>
              <a:t> </a:t>
            </a:r>
          </a:p>
          <a:p>
            <a:r>
              <a:rPr lang="en-US" dirty="0"/>
              <a:t>     DM states (mass splitting </a:t>
            </a:r>
            <a:r>
              <a:rPr lang="en-US" dirty="0" err="1">
                <a:solidFill>
                  <a:srgbClr val="FFC000"/>
                </a:solidFill>
              </a:rPr>
              <a:t>Δ</a:t>
            </a:r>
            <a:r>
              <a:rPr lang="en-US" dirty="0"/>
              <a:t>, mass of χ</a:t>
            </a:r>
            <a:r>
              <a:rPr lang="en-US" baseline="-25000" dirty="0"/>
              <a:t>1</a:t>
            </a:r>
            <a:r>
              <a:rPr lang="en-US" dirty="0"/>
              <a:t> </a:t>
            </a:r>
            <a:r>
              <a:rPr lang="en-US" dirty="0">
                <a:solidFill>
                  <a:srgbClr val="FFC000"/>
                </a:solidFill>
              </a:rPr>
              <a:t>m</a:t>
            </a:r>
            <a:r>
              <a:rPr lang="en-US" baseline="-25000" dirty="0">
                <a:solidFill>
                  <a:srgbClr val="FFC000"/>
                </a:solidFill>
              </a:rPr>
              <a:t>1</a:t>
            </a:r>
            <a:r>
              <a:rPr lang="en-US" dirty="0"/>
              <a:t>), </a:t>
            </a:r>
            <a:endParaRPr lang="en-US" sz="500" dirty="0"/>
          </a:p>
          <a:p>
            <a:endParaRPr lang="en-US" sz="500" dirty="0"/>
          </a:p>
          <a:p>
            <a:r>
              <a:rPr lang="en-US" sz="500" dirty="0"/>
              <a:t>  </a:t>
            </a:r>
            <a:r>
              <a:rPr lang="en-US" dirty="0"/>
              <a:t>    LLP χ</a:t>
            </a:r>
            <a:r>
              <a:rPr lang="en-US" baseline="-25000" dirty="0"/>
              <a:t>2</a:t>
            </a:r>
            <a:r>
              <a:rPr lang="en-US" dirty="0"/>
              <a:t>( lifetime </a:t>
            </a:r>
            <a:r>
              <a:rPr lang="en-US" dirty="0" err="1">
                <a:solidFill>
                  <a:srgbClr val="FFC000"/>
                </a:solidFill>
              </a:rPr>
              <a:t>cτ</a:t>
            </a:r>
            <a:r>
              <a:rPr lang="en-US" dirty="0"/>
              <a:t>), dark gauge-fermion </a:t>
            </a:r>
            <a:endParaRPr lang="en-US" sz="500" dirty="0"/>
          </a:p>
          <a:p>
            <a:endParaRPr lang="en-US" sz="500" dirty="0"/>
          </a:p>
          <a:p>
            <a:r>
              <a:rPr lang="en-US" sz="500" dirty="0"/>
              <a:t>    </a:t>
            </a:r>
            <a:r>
              <a:rPr lang="en-US" dirty="0"/>
              <a:t>   coupling  </a:t>
            </a:r>
            <a:r>
              <a:rPr lang="en-US" dirty="0">
                <a:solidFill>
                  <a:srgbClr val="FFC000"/>
                </a:solidFill>
              </a:rPr>
              <a:t>α</a:t>
            </a:r>
            <a:r>
              <a:rPr lang="en-US" baseline="-25000" dirty="0">
                <a:solidFill>
                  <a:srgbClr val="FFC000"/>
                </a:solidFill>
              </a:rPr>
              <a:t>D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CC2C46-A516-FF99-C5B0-2E01AED49063}"/>
              </a:ext>
            </a:extLst>
          </p:cNvPr>
          <p:cNvSpPr txBox="1"/>
          <p:nvPr/>
        </p:nvSpPr>
        <p:spPr>
          <a:xfrm>
            <a:off x="3854368" y="2792902"/>
            <a:ext cx="1404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10-40% of m</a:t>
            </a:r>
            <a:r>
              <a:rPr lang="en-US" sz="1600" baseline="-25000" dirty="0">
                <a:solidFill>
                  <a:srgbClr val="FF0000"/>
                </a:solidFill>
              </a:rPr>
              <a:t>1</a:t>
            </a:r>
            <a:endParaRPr lang="ru-RU" sz="1600" baseline="-25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3CE06C6-C997-C4CF-DB43-11A65CAE7516}"/>
                  </a:ext>
                </a:extLst>
              </p:cNvPr>
              <p:cNvSpPr txBox="1"/>
              <p:nvPr/>
            </p:nvSpPr>
            <p:spPr>
              <a:xfrm>
                <a:off x="9882761" y="2922346"/>
                <a:ext cx="1846018" cy="5845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2000" b="0" i="1" smtClean="0">
                          <a:solidFill>
                            <a:srgbClr val="FFFF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solidFill>
                                    <a:srgbClr val="FFFF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solidFill>
                                        <a:srgbClr val="FF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sz="2000" b="0" i="1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000" b="0" i="1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p>
                                      <m:r>
                                        <a:rPr lang="en-US" sz="2000" b="0" i="1" smtClean="0">
                                          <a:solidFill>
                                            <a:srgbClr val="FFFF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solidFill>
                                <a:srgbClr val="FFFF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ru-RU" sz="20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3CE06C6-C997-C4CF-DB43-11A65CAE75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2761" y="2922346"/>
                <a:ext cx="1846018" cy="584584"/>
              </a:xfrm>
              <a:prstGeom prst="rect">
                <a:avLst/>
              </a:prstGeom>
              <a:blipFill>
                <a:blip r:embed="rId5"/>
                <a:stretch>
                  <a:fillRect l="-2740" r="-685" b="-148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5F6E2DCE-3F15-E71A-54A5-11782A81AFCD}"/>
              </a:ext>
            </a:extLst>
          </p:cNvPr>
          <p:cNvSpPr txBox="1"/>
          <p:nvPr/>
        </p:nvSpPr>
        <p:spPr>
          <a:xfrm>
            <a:off x="6800393" y="3075198"/>
            <a:ext cx="294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The interaction strength</a:t>
            </a:r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FD4E56B5-B70C-A611-89DE-A322D8F6AA94}"/>
              </a:ext>
            </a:extLst>
          </p:cNvPr>
          <p:cNvSpPr/>
          <p:nvPr/>
        </p:nvSpPr>
        <p:spPr>
          <a:xfrm>
            <a:off x="3669792" y="2063758"/>
            <a:ext cx="646176" cy="633984"/>
          </a:xfrm>
          <a:prstGeom prst="ellipse">
            <a:avLst/>
          </a:prstGeom>
          <a:noFill/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extLst>
              <a:ext uri="{FF2B5EF4-FFF2-40B4-BE49-F238E27FC236}">
                <a16:creationId xmlns:a16="http://schemas.microsoft.com/office/drawing/2014/main" id="{472E4B80-2DBD-2DBA-987B-DF84971DBCCA}"/>
              </a:ext>
            </a:extLst>
          </p:cNvPr>
          <p:cNvSpPr/>
          <p:nvPr/>
        </p:nvSpPr>
        <p:spPr>
          <a:xfrm>
            <a:off x="6096000" y="1170169"/>
            <a:ext cx="591211" cy="1622733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>
            <a:extLst>
              <a:ext uri="{FF2B5EF4-FFF2-40B4-BE49-F238E27FC236}">
                <a16:creationId xmlns:a16="http://schemas.microsoft.com/office/drawing/2014/main" id="{DCE0C546-B0E4-251F-322B-8E95E456539C}"/>
              </a:ext>
            </a:extLst>
          </p:cNvPr>
          <p:cNvSpPr/>
          <p:nvPr/>
        </p:nvSpPr>
        <p:spPr>
          <a:xfrm>
            <a:off x="3854367" y="3219872"/>
            <a:ext cx="2211821" cy="338554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>
            <a:extLst>
              <a:ext uri="{FF2B5EF4-FFF2-40B4-BE49-F238E27FC236}">
                <a16:creationId xmlns:a16="http://schemas.microsoft.com/office/drawing/2014/main" id="{13FEFAAD-0097-1EA4-41DD-B00A2BA75430}"/>
              </a:ext>
            </a:extLst>
          </p:cNvPr>
          <p:cNvSpPr/>
          <p:nvPr/>
        </p:nvSpPr>
        <p:spPr>
          <a:xfrm>
            <a:off x="1927716" y="3134528"/>
            <a:ext cx="914400" cy="473897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06CCC0-AD12-580D-93C1-CDC45EB1A9B0}"/>
              </a:ext>
            </a:extLst>
          </p:cNvPr>
          <p:cNvSpPr txBox="1"/>
          <p:nvPr/>
        </p:nvSpPr>
        <p:spPr>
          <a:xfrm>
            <a:off x="3659295" y="1662444"/>
            <a:ext cx="6046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LLP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Нижний колонтитул 16">
            <a:extLst>
              <a:ext uri="{FF2B5EF4-FFF2-40B4-BE49-F238E27FC236}">
                <a16:creationId xmlns:a16="http://schemas.microsoft.com/office/drawing/2014/main" id="{683C8EC8-DB8B-0E1A-269C-9D74C302B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17" name="Дата 15">
            <a:extLst>
              <a:ext uri="{FF2B5EF4-FFF2-40B4-BE49-F238E27FC236}">
                <a16:creationId xmlns:a16="http://schemas.microsoft.com/office/drawing/2014/main" id="{65B50CEB-6CE0-5691-E377-59E6989D16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  <p:sp>
        <p:nvSpPr>
          <p:cNvPr id="19" name="Номер слайда 1">
            <a:extLst>
              <a:ext uri="{FF2B5EF4-FFF2-40B4-BE49-F238E27FC236}">
                <a16:creationId xmlns:a16="http://schemas.microsoft.com/office/drawing/2014/main" id="{845B576D-208B-FBDA-A498-0EE29F52C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17/27</a:t>
            </a:r>
          </a:p>
        </p:txBody>
      </p:sp>
    </p:spTree>
    <p:extLst>
      <p:ext uri="{BB962C8B-B14F-4D97-AF65-F5344CB8AC3E}">
        <p14:creationId xmlns:p14="http://schemas.microsoft.com/office/powerpoint/2010/main" val="349030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3" grpId="0" animBg="1"/>
      <p:bldP spid="14" grpId="0" animBg="1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4350" y="114133"/>
            <a:ext cx="1954381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Talk outline</a:t>
            </a:r>
            <a:endParaRPr lang="ru-RU" sz="2600" dirty="0">
              <a:solidFill>
                <a:schemeClr val="accent1"/>
              </a:solidFill>
            </a:endParaRPr>
          </a:p>
        </p:txBody>
      </p:sp>
      <p:sp>
        <p:nvSpPr>
          <p:cNvPr id="9" name="Дата 15"/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2/27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73F8AA-DDC2-B8B3-D9BB-75864CCF5F59}"/>
              </a:ext>
            </a:extLst>
          </p:cNvPr>
          <p:cNvSpPr txBox="1"/>
          <p:nvPr/>
        </p:nvSpPr>
        <p:spPr>
          <a:xfrm>
            <a:off x="636605" y="810221"/>
            <a:ext cx="11091498" cy="54938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spcBef>
                <a:spcPct val="0"/>
              </a:spcBef>
              <a:buClrTx/>
              <a:buFont typeface="Wingdings" pitchFamily="2" charset="2"/>
              <a:buChar char="ü"/>
            </a:pPr>
            <a:r>
              <a:rPr lang="en-US" sz="2000" dirty="0"/>
              <a:t>Simplified dark matter models: </a:t>
            </a:r>
            <a:r>
              <a:rPr lang="en-US" altLang="ru-RU" sz="2000" b="0" dirty="0">
                <a:solidFill>
                  <a:srgbClr val="FFFF00"/>
                </a:solidFill>
                <a:latin typeface="+mj-lt"/>
                <a:cs typeface="Arial" panose="020B0604020202020204" pitchFamily="34" charset="0"/>
              </a:rPr>
              <a:t>DM portals </a:t>
            </a: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(DM particles + mediators, “simplified models” </a:t>
            </a:r>
          </a:p>
          <a:p>
            <a:pPr>
              <a:spcBef>
                <a:spcPct val="0"/>
              </a:spcBef>
              <a:buClrTx/>
            </a:pPr>
            <a:r>
              <a:rPr lang="en-US" altLang="ru-RU" sz="2000" dirty="0">
                <a:latin typeface="+mj-lt"/>
                <a:cs typeface="Arial" panose="020B0604020202020204" pitchFamily="34" charset="0"/>
              </a:rPr>
              <a:t>       </a:t>
            </a: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of  DM/SM interaction)</a:t>
            </a:r>
          </a:p>
          <a:p>
            <a:endParaRPr lang="en-US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/>
              <a:t>  </a:t>
            </a:r>
            <a:r>
              <a:rPr lang="en-US" sz="2000" u="sng" dirty="0"/>
              <a:t>Prompt DM production</a:t>
            </a:r>
            <a:r>
              <a:rPr lang="en-US" sz="2000" dirty="0"/>
              <a:t>:</a:t>
            </a:r>
            <a:endParaRPr lang="en-US" sz="800" dirty="0"/>
          </a:p>
          <a:p>
            <a:r>
              <a:rPr lang="en-US" sz="800" dirty="0"/>
              <a:t>     </a:t>
            </a:r>
          </a:p>
          <a:p>
            <a:r>
              <a:rPr lang="en-US" sz="2000" dirty="0"/>
              <a:t>       </a:t>
            </a:r>
            <a:r>
              <a:rPr lang="en-US" sz="2000" dirty="0">
                <a:solidFill>
                  <a:srgbClr val="92D050"/>
                </a:solidFill>
              </a:rPr>
              <a:t>CMS HIG-21-007 </a:t>
            </a:r>
            <a:r>
              <a:rPr lang="en-US" sz="2000" dirty="0"/>
              <a:t>– invisible Higgs decay</a:t>
            </a:r>
            <a:endParaRPr lang="en-US" sz="300" dirty="0"/>
          </a:p>
          <a:p>
            <a:endParaRPr lang="en-US" sz="300" dirty="0"/>
          </a:p>
          <a:p>
            <a:r>
              <a:rPr lang="en-US" sz="2000" dirty="0"/>
              <a:t>       </a:t>
            </a:r>
            <a:r>
              <a:rPr lang="en-US" sz="2000" dirty="0">
                <a:solidFill>
                  <a:srgbClr val="92D050"/>
                </a:solidFill>
              </a:rPr>
              <a:t>CMS PAS HIG-22-003 </a:t>
            </a:r>
            <a:r>
              <a:rPr lang="en-US" sz="2000" dirty="0"/>
              <a:t>– exotic Higgs decays into a Za(a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/>
              <a:t>2 gamma)</a:t>
            </a:r>
            <a:endParaRPr lang="en-US" sz="300" dirty="0"/>
          </a:p>
          <a:p>
            <a:endParaRPr lang="en-US" sz="300" dirty="0"/>
          </a:p>
          <a:p>
            <a:r>
              <a:rPr lang="en-US" sz="2000" dirty="0"/>
              <a:t>       </a:t>
            </a:r>
            <a:r>
              <a:rPr lang="en-US" sz="2000" dirty="0">
                <a:solidFill>
                  <a:srgbClr val="92D050"/>
                </a:solidFill>
              </a:rPr>
              <a:t>CMS PAS EXO-21-005 </a:t>
            </a:r>
            <a:r>
              <a:rPr lang="en-US" sz="2000" dirty="0"/>
              <a:t>– prompt GeV-scale dimuon resonance</a:t>
            </a:r>
            <a:endParaRPr lang="en-US" sz="300" dirty="0"/>
          </a:p>
          <a:p>
            <a:endParaRPr lang="en-US" sz="300" dirty="0"/>
          </a:p>
          <a:p>
            <a:r>
              <a:rPr lang="en-US" sz="2000" dirty="0"/>
              <a:t>       </a:t>
            </a:r>
            <a:r>
              <a:rPr lang="en-US" sz="2000" dirty="0">
                <a:solidFill>
                  <a:srgbClr val="92D050"/>
                </a:solidFill>
              </a:rPr>
              <a:t>CMS EXO-19-020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92D050"/>
                </a:solidFill>
              </a:rPr>
              <a:t>JHEP 06 (2022) 156</a:t>
            </a:r>
            <a:r>
              <a:rPr lang="en-US" sz="2000" dirty="0"/>
              <a:t> – resonant production of strongly coupled DM with </a:t>
            </a:r>
          </a:p>
          <a:p>
            <a:r>
              <a:rPr lang="en-US" sz="2000" dirty="0"/>
              <a:t>       </a:t>
            </a:r>
            <a:r>
              <a:rPr lang="en-US" sz="2000" dirty="0" err="1"/>
              <a:t>semivisible</a:t>
            </a:r>
            <a:r>
              <a:rPr lang="en-US" sz="2000" dirty="0"/>
              <a:t> jets  </a:t>
            </a:r>
            <a:endParaRPr lang="en-US" sz="300" dirty="0"/>
          </a:p>
          <a:p>
            <a:endParaRPr lang="en-US" sz="300" dirty="0"/>
          </a:p>
          <a:p>
            <a:r>
              <a:rPr lang="en-US" sz="2000" dirty="0"/>
              <a:t>       </a:t>
            </a:r>
            <a:r>
              <a:rPr lang="en-US" sz="2000" dirty="0">
                <a:solidFill>
                  <a:srgbClr val="92D050"/>
                </a:solidFill>
              </a:rPr>
              <a:t>CMS PAS EXO-21-012</a:t>
            </a:r>
            <a:r>
              <a:rPr lang="en-US" sz="2000" dirty="0"/>
              <a:t> – DM production with a WW pair   </a:t>
            </a:r>
          </a:p>
          <a:p>
            <a:endParaRPr lang="en-US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/>
              <a:t>  </a:t>
            </a:r>
            <a:r>
              <a:rPr lang="en-US" sz="2000" u="sng" dirty="0"/>
              <a:t>LLP signatures:</a:t>
            </a:r>
            <a:endParaRPr lang="en-US" sz="800" u="sng" dirty="0"/>
          </a:p>
          <a:p>
            <a:pPr marL="285750" indent="-285750">
              <a:buFont typeface="Wingdings" pitchFamily="2" charset="2"/>
              <a:buChar char="ü"/>
            </a:pPr>
            <a:endParaRPr lang="en-US" sz="800" dirty="0"/>
          </a:p>
          <a:p>
            <a:r>
              <a:rPr lang="en-US" sz="2000" dirty="0"/>
              <a:t>      </a:t>
            </a:r>
            <a:r>
              <a:rPr lang="en-US" sz="2000" dirty="0">
                <a:solidFill>
                  <a:srgbClr val="92D050"/>
                </a:solidFill>
              </a:rPr>
              <a:t>CMS PAS EXO-21-008 </a:t>
            </a:r>
            <a:r>
              <a:rPr lang="en-US" sz="2000" dirty="0"/>
              <a:t>– long lived decays in the muon system</a:t>
            </a:r>
            <a:endParaRPr lang="en-US" sz="300" dirty="0"/>
          </a:p>
          <a:p>
            <a:endParaRPr lang="en-US" sz="300" dirty="0"/>
          </a:p>
          <a:p>
            <a:r>
              <a:rPr lang="en-US" sz="2000" dirty="0"/>
              <a:t>      </a:t>
            </a:r>
            <a:r>
              <a:rPr lang="en-US" sz="2000" dirty="0">
                <a:solidFill>
                  <a:srgbClr val="92D050"/>
                </a:solidFill>
              </a:rPr>
              <a:t>CMS EXO-20-010 </a:t>
            </a:r>
            <a:r>
              <a:rPr lang="en-US" sz="2000" dirty="0"/>
              <a:t>– inelastic dark matter with two displaced muons</a:t>
            </a:r>
          </a:p>
          <a:p>
            <a:endParaRPr lang="en-US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dirty="0"/>
              <a:t>  Summary and outlook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062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18/27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0F576A-2E8F-4698-92C4-411482E251B6}"/>
              </a:ext>
            </a:extLst>
          </p:cNvPr>
          <p:cNvSpPr txBox="1"/>
          <p:nvPr/>
        </p:nvSpPr>
        <p:spPr>
          <a:xfrm>
            <a:off x="9732258" y="1491665"/>
            <a:ext cx="2042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EXO-20-010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E75874-4CED-45A6-9E94-74E5CEF67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095" y="983790"/>
            <a:ext cx="5174166" cy="465005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BC06792-630C-4B9B-A904-35E1D2D3A6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0315" y="2149737"/>
            <a:ext cx="4751783" cy="38968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D6CC78C-4A2B-433C-9C34-5B39B6B1A4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5793" y="2134773"/>
            <a:ext cx="4657177" cy="3896822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34B6B099-A961-44D3-E2F5-64A511063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7" y="57785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EDC5CA-01E1-1707-F6F0-D2C94D8FD8D7}"/>
              </a:ext>
            </a:extLst>
          </p:cNvPr>
          <p:cNvSpPr txBox="1"/>
          <p:nvPr/>
        </p:nvSpPr>
        <p:spPr>
          <a:xfrm>
            <a:off x="1965817" y="101601"/>
            <a:ext cx="865813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Search for inelastic DM with two displaced muons + MET</a:t>
            </a:r>
            <a:endParaRPr lang="ru-RU" sz="2600" dirty="0">
              <a:solidFill>
                <a:schemeClr val="accent1"/>
              </a:solidFill>
            </a:endParaRPr>
          </a:p>
        </p:txBody>
      </p:sp>
      <p:sp>
        <p:nvSpPr>
          <p:cNvPr id="2" name="Нижний колонтитул 16">
            <a:extLst>
              <a:ext uri="{FF2B5EF4-FFF2-40B4-BE49-F238E27FC236}">
                <a16:creationId xmlns:a16="http://schemas.microsoft.com/office/drawing/2014/main" id="{73DA28E6-3ADF-AABA-9366-D93C7BE6F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6" name="Дата 15">
            <a:extLst>
              <a:ext uri="{FF2B5EF4-FFF2-40B4-BE49-F238E27FC236}">
                <a16:creationId xmlns:a16="http://schemas.microsoft.com/office/drawing/2014/main" id="{5434C409-9F0F-D938-57FD-B52B8D9690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6189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7874" y="98013"/>
            <a:ext cx="589456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Summary and outlook on DM searches</a:t>
            </a:r>
            <a:endParaRPr lang="ru-RU" sz="260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4775" y="1301247"/>
            <a:ext cx="1140248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/>
              <a:t> Wide variety and an extensive list of analyses on DM and hidden sector at  CMS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/>
              <a:t> Still no signals of new DM particles/mediator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000" dirty="0"/>
              <a:t> Further development of an analysis (scouting triggers , new signatures like </a:t>
            </a:r>
            <a:r>
              <a:rPr lang="en-US" sz="2000" dirty="0" err="1"/>
              <a:t>semivisible</a:t>
            </a:r>
            <a:r>
              <a:rPr lang="en-US" sz="2000" dirty="0"/>
              <a:t> jets, </a:t>
            </a:r>
            <a:endParaRPr lang="en-US" sz="9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900" dirty="0"/>
          </a:p>
          <a:p>
            <a:r>
              <a:rPr lang="en-US" sz="2000" dirty="0"/>
              <a:t>      novel prompt/LLP reconstruction algorithms) and related theory/simplified model approaches,</a:t>
            </a:r>
            <a:r>
              <a:rPr lang="en-US" sz="900" dirty="0"/>
              <a:t> </a:t>
            </a:r>
          </a:p>
          <a:p>
            <a:endParaRPr lang="en-US" sz="900" dirty="0"/>
          </a:p>
          <a:p>
            <a:r>
              <a:rPr lang="en-US" sz="900" dirty="0"/>
              <a:t>     </a:t>
            </a:r>
            <a:r>
              <a:rPr lang="en-US" sz="2000" dirty="0"/>
              <a:t>    new interaction channels, new frameworks</a:t>
            </a:r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                               CMS analyses summary on DM</a:t>
            </a:r>
            <a:r>
              <a:rPr lang="ru-RU" sz="2000" dirty="0"/>
              <a:t> </a:t>
            </a:r>
            <a:r>
              <a:rPr lang="en-US" sz="2000" dirty="0"/>
              <a:t>search and much more: </a:t>
            </a:r>
          </a:p>
          <a:p>
            <a:pPr lvl="1"/>
            <a:endParaRPr lang="en-US" sz="2000" dirty="0"/>
          </a:p>
          <a:p>
            <a:pPr lvl="3"/>
            <a:r>
              <a:rPr lang="en-US" sz="2000" dirty="0">
                <a:hlinkClick r:id="rId3"/>
              </a:rPr>
              <a:t>https://twiki.cern.ch/twiki/bin/view/CMSPublic/PhysicsResultsEXO</a:t>
            </a:r>
            <a:endParaRPr lang="ru-RU" sz="2000" dirty="0"/>
          </a:p>
        </p:txBody>
      </p: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19/27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B266E24-E265-6BF2-7CCC-0A5F97E8C1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7" y="57785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Нижний колонтитул 16">
            <a:extLst>
              <a:ext uri="{FF2B5EF4-FFF2-40B4-BE49-F238E27FC236}">
                <a16:creationId xmlns:a16="http://schemas.microsoft.com/office/drawing/2014/main" id="{46A8943A-B9A3-9293-3A5E-B387B95DC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6" name="Дата 15">
            <a:extLst>
              <a:ext uri="{FF2B5EF4-FFF2-40B4-BE49-F238E27FC236}">
                <a16:creationId xmlns:a16="http://schemas.microsoft.com/office/drawing/2014/main" id="{8A761C54-9A93-0872-957D-7EAC514A4E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0412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4360D23-1DEA-2A3D-72E7-0ECF2FA818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112" y="251062"/>
            <a:ext cx="8567928" cy="64259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CFD847-9B11-49E9-80F8-069201BD5EC0}"/>
              </a:ext>
            </a:extLst>
          </p:cNvPr>
          <p:cNvSpPr txBox="1"/>
          <p:nvPr/>
        </p:nvSpPr>
        <p:spPr>
          <a:xfrm>
            <a:off x="3726852" y="5875020"/>
            <a:ext cx="5192447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There’s no point in describing what’s happening, 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so I’ll just write: we’re fine</a:t>
            </a:r>
          </a:p>
        </p:txBody>
      </p:sp>
    </p:spTree>
    <p:extLst>
      <p:ext uri="{BB962C8B-B14F-4D97-AF65-F5344CB8AC3E}">
        <p14:creationId xmlns:p14="http://schemas.microsoft.com/office/powerpoint/2010/main" val="287970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ext Box 1"/>
          <p:cNvSpPr txBox="1">
            <a:spLocks noChangeArrowheads="1"/>
          </p:cNvSpPr>
          <p:nvPr/>
        </p:nvSpPr>
        <p:spPr bwMode="auto">
          <a:xfrm>
            <a:off x="1849438" y="2383156"/>
            <a:ext cx="9222694" cy="92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3333CC"/>
                </a:solidFill>
                <a:latin typeface="Arial" panose="020B0604020202020204" pitchFamily="34" charset="0"/>
                <a:cs typeface="PingFang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3300"/>
                </a:solidFill>
                <a:latin typeface="Arial" panose="020B0604020202020204" pitchFamily="34" charset="0"/>
                <a:cs typeface="PingFang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PingFang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00FF"/>
                </a:solidFill>
                <a:latin typeface="Arial" panose="020B0604020202020204" pitchFamily="34" charset="0"/>
                <a:cs typeface="PingFang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ru-RU" sz="5400" b="0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Thank you for your attention!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7" y="57785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89E2EB1A-0928-45AB-B0CD-250A87A19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21/27</a:t>
            </a:r>
          </a:p>
        </p:txBody>
      </p:sp>
      <p:sp>
        <p:nvSpPr>
          <p:cNvPr id="3" name="Нижний колонтитул 16">
            <a:extLst>
              <a:ext uri="{FF2B5EF4-FFF2-40B4-BE49-F238E27FC236}">
                <a16:creationId xmlns:a16="http://schemas.microsoft.com/office/drawing/2014/main" id="{391F209F-498B-CBEC-5D49-08A978088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4" name="Дата 15">
            <a:extLst>
              <a:ext uri="{FF2B5EF4-FFF2-40B4-BE49-F238E27FC236}">
                <a16:creationId xmlns:a16="http://schemas.microsoft.com/office/drawing/2014/main" id="{1E93E6D3-D269-5593-0858-E50521848B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117486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22/27</a:t>
            </a: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3546158" y="2088516"/>
            <a:ext cx="4452158" cy="92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3333CC"/>
                </a:solidFill>
                <a:latin typeface="Arial" panose="020B0604020202020204" pitchFamily="34" charset="0"/>
                <a:cs typeface="PingFang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3300"/>
                </a:solidFill>
                <a:latin typeface="Arial" panose="020B0604020202020204" pitchFamily="34" charset="0"/>
                <a:cs typeface="PingFang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PingFang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00FF"/>
                </a:solidFill>
                <a:latin typeface="Arial" panose="020B0604020202020204" pitchFamily="34" charset="0"/>
                <a:cs typeface="PingFang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ru-RU" sz="5400" b="0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Backup slides</a:t>
            </a:r>
          </a:p>
        </p:txBody>
      </p:sp>
      <p:sp>
        <p:nvSpPr>
          <p:cNvPr id="3" name="Нижний колонтитул 16">
            <a:extLst>
              <a:ext uri="{FF2B5EF4-FFF2-40B4-BE49-F238E27FC236}">
                <a16:creationId xmlns:a16="http://schemas.microsoft.com/office/drawing/2014/main" id="{AA7ECD88-82D8-983B-F316-27F4EE50A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4" name="Дата 15">
            <a:extLst>
              <a:ext uri="{FF2B5EF4-FFF2-40B4-BE49-F238E27FC236}">
                <a16:creationId xmlns:a16="http://schemas.microsoft.com/office/drawing/2014/main" id="{48663AD6-42C3-BF1A-7B5D-451C29F5CE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871931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407174" y="5665023"/>
            <a:ext cx="10123171" cy="473561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1863" y="114307"/>
            <a:ext cx="997901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Spin of DM mediator: Higgs/gauge (or both) portals to dark matter</a:t>
            </a:r>
            <a:endParaRPr lang="ru-RU" sz="2600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38479" y="582775"/>
                <a:ext cx="11304493" cy="5538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1"/>
                    </a:solidFill>
                  </a:rPr>
                  <a:t>Higgs portal: </a:t>
                </a:r>
                <a:r>
                  <a:rPr lang="en-US" dirty="0"/>
                  <a:t>DM interacts with our world only through coupling with the Higgs sector </a:t>
                </a:r>
                <a:r>
                  <a:rPr lang="en-US" dirty="0">
                    <a:sym typeface="Wingdings" panose="05000000000000000000" pitchFamily="2" charset="2"/>
                  </a:rPr>
                  <a:t></a:t>
                </a:r>
                <a:r>
                  <a:rPr lang="en-US" dirty="0"/>
                  <a:t> </a:t>
                </a:r>
              </a:p>
              <a:p>
                <a:r>
                  <a:rPr lang="en-US" dirty="0"/>
                  <a:t>                                 </a:t>
                </a:r>
                <a:r>
                  <a:rPr lang="en-US" u="sng" dirty="0"/>
                  <a:t>special importance</a:t>
                </a:r>
                <a:r>
                  <a:rPr lang="ru-RU" u="sng" dirty="0"/>
                  <a:t> </a:t>
                </a:r>
                <a:r>
                  <a:rPr lang="en-US" u="sng" dirty="0"/>
                  <a:t>of Higgs connected studies </a:t>
                </a:r>
              </a:p>
              <a:p>
                <a:endParaRPr lang="en-US" dirty="0"/>
              </a:p>
              <a:p>
                <a:r>
                  <a:rPr lang="en-US" dirty="0"/>
                  <a:t>Additional </a:t>
                </a:r>
                <a:r>
                  <a:rPr lang="en-US" dirty="0" err="1"/>
                  <a:t>higgs</a:t>
                </a:r>
                <a:r>
                  <a:rPr lang="en-US" dirty="0"/>
                  <a:t> bosons needed to accommodate DM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an extended Higgs sector</a:t>
                </a:r>
                <a:r>
                  <a:rPr lang="en-US" dirty="0">
                    <a:sym typeface="Wingdings" panose="05000000000000000000" pitchFamily="2" charset="2"/>
                  </a:rPr>
                  <a:t>. How to extend?</a:t>
                </a:r>
              </a:p>
              <a:p>
                <a:endParaRPr lang="en-US" sz="1600" dirty="0">
                  <a:solidFill>
                    <a:schemeClr val="accent1"/>
                  </a:solidFill>
                  <a:sym typeface="Wingdings" panose="05000000000000000000" pitchFamily="2" charset="2"/>
                </a:endParaRPr>
              </a:p>
              <a:p>
                <a:r>
                  <a:rPr lang="en-US" sz="160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SM style…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ym typeface="Wingdings" panose="05000000000000000000" pitchFamily="2" charset="2"/>
                  </a:rPr>
                  <a:t>SM + one singlet (real/complex) – </a:t>
                </a:r>
                <a:r>
                  <a:rPr lang="en-US" sz="1600" dirty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SM + S</a:t>
                </a:r>
                <a:r>
                  <a:rPr lang="en-US" sz="1600" dirty="0">
                    <a:sym typeface="Wingdings" panose="05000000000000000000" pitchFamily="2" charset="2"/>
                  </a:rPr>
                  <a:t>, the simplest singlet-doublet model (the doublet corresponds to the SM)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ym typeface="Wingdings" panose="05000000000000000000" pitchFamily="2" charset="2"/>
                  </a:rPr>
                  <a:t>SM + one doublet (real/complex) – </a:t>
                </a:r>
                <a:r>
                  <a:rPr lang="en-US" sz="1600" dirty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2H</a:t>
                </a:r>
                <a:r>
                  <a:rPr lang="en-US" sz="1600" dirty="0">
                    <a:sym typeface="Wingdings" panose="05000000000000000000" pitchFamily="2" charset="2"/>
                  </a:rPr>
                  <a:t>(iggs)</a:t>
                </a:r>
                <a:r>
                  <a:rPr lang="en-US" sz="1600" dirty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D</a:t>
                </a:r>
                <a:r>
                  <a:rPr lang="en-US" sz="1600" dirty="0">
                    <a:sym typeface="Wingdings" panose="05000000000000000000" pitchFamily="2" charset="2"/>
                  </a:rPr>
                  <a:t>(</a:t>
                </a:r>
                <a:r>
                  <a:rPr lang="en-US" sz="1600" dirty="0" err="1">
                    <a:sym typeface="Wingdings" panose="05000000000000000000" pitchFamily="2" charset="2"/>
                  </a:rPr>
                  <a:t>oublet</a:t>
                </a:r>
                <a:r>
                  <a:rPr lang="en-US" sz="1600" dirty="0">
                    <a:sym typeface="Wingdings" panose="05000000000000000000" pitchFamily="2" charset="2"/>
                  </a:rPr>
                  <a:t>)</a:t>
                </a:r>
                <a:r>
                  <a:rPr lang="en-US" sz="1600" dirty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M</a:t>
                </a:r>
                <a:r>
                  <a:rPr lang="en-US" sz="1600" dirty="0">
                    <a:sym typeface="Wingdings" panose="05000000000000000000" pitchFamily="2" charset="2"/>
                  </a:rPr>
                  <a:t>(</a:t>
                </a:r>
                <a:r>
                  <a:rPr lang="en-US" sz="1600" dirty="0" err="1">
                    <a:sym typeface="Wingdings" panose="05000000000000000000" pitchFamily="2" charset="2"/>
                  </a:rPr>
                  <a:t>odel</a:t>
                </a:r>
                <a:r>
                  <a:rPr lang="en-US" sz="1600" dirty="0">
                    <a:sym typeface="Wingdings" panose="05000000000000000000" pitchFamily="2" charset="2"/>
                  </a:rPr>
                  <a:t>), flavor conserving 4 types (type II – MSSM), 5 physical states</a:t>
                </a:r>
                <a:r>
                  <a:rPr lang="en-US" sz="1600" dirty="0">
                    <a:solidFill>
                      <a:srgbClr val="92D050"/>
                    </a:solidFill>
                    <a:sym typeface="Wingdings" panose="05000000000000000000" pitchFamily="2" charset="2"/>
                  </a:rPr>
                  <a:t>: h, H (CP-even), A (CP-odd),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𝐻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+/−</m:t>
                        </m:r>
                      </m:sup>
                    </m:sSup>
                  </m:oMath>
                </a14:m>
                <a:r>
                  <a:rPr lang="en-US" sz="1600" dirty="0">
                    <a:sym typeface="Wingdings" panose="05000000000000000000" pitchFamily="2" charset="2"/>
                  </a:rPr>
                  <a:t> ; h–H mixing, “the </a:t>
                </a:r>
                <a:r>
                  <a:rPr lang="en-US" sz="1600" dirty="0" err="1">
                    <a:sym typeface="Wingdings" panose="05000000000000000000" pitchFamily="2" charset="2"/>
                  </a:rPr>
                  <a:t>aligment</a:t>
                </a:r>
                <a:r>
                  <a:rPr lang="en-US" sz="1600" dirty="0">
                    <a:sym typeface="Wingdings" panose="05000000000000000000" pitchFamily="2" charset="2"/>
                  </a:rPr>
                  <a:t> (decoupling) limit”  h</a:t>
                </a:r>
                <a:r>
                  <a:rPr lang="en-US" sz="1600" baseline="-25000" dirty="0">
                    <a:sym typeface="Wingdings" panose="05000000000000000000" pitchFamily="2" charset="2"/>
                  </a:rPr>
                  <a:t>125 </a:t>
                </a:r>
                <a:r>
                  <a:rPr lang="en-US" sz="1600" dirty="0">
                    <a:sym typeface="Wingdings" panose="05000000000000000000" pitchFamily="2" charset="2"/>
                  </a:rPr>
                  <a:t>= h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ym typeface="Wingdings" panose="05000000000000000000" pitchFamily="2" charset="2"/>
                  </a:rPr>
                  <a:t>SM + doublet + scalar singlet (r/c) – </a:t>
                </a:r>
                <a:r>
                  <a:rPr lang="en-US" sz="1600" dirty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2HDM+S</a:t>
                </a:r>
                <a:r>
                  <a:rPr lang="en-US" sz="1600" dirty="0">
                    <a:sym typeface="Wingdings" panose="05000000000000000000" pitchFamily="2" charset="2"/>
                  </a:rPr>
                  <a:t> or </a:t>
                </a:r>
                <a:r>
                  <a:rPr lang="en-US" sz="1600" dirty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N</a:t>
                </a:r>
                <a:r>
                  <a:rPr lang="en-US" sz="1600" dirty="0">
                    <a:sym typeface="Wingdings" panose="05000000000000000000" pitchFamily="2" charset="2"/>
                  </a:rPr>
                  <a:t>(</a:t>
                </a:r>
                <a:r>
                  <a:rPr lang="en-US" sz="1600" dirty="0" err="1">
                    <a:sym typeface="Wingdings" panose="05000000000000000000" pitchFamily="2" charset="2"/>
                  </a:rPr>
                  <a:t>ext</a:t>
                </a:r>
                <a:r>
                  <a:rPr lang="en-US" sz="1600" dirty="0">
                    <a:sym typeface="Wingdings" panose="05000000000000000000" pitchFamily="2" charset="2"/>
                  </a:rPr>
                  <a:t>/non-minimal)</a:t>
                </a:r>
                <a:r>
                  <a:rPr lang="en-US" sz="1600" dirty="0">
                    <a:solidFill>
                      <a:srgbClr val="FFC000"/>
                    </a:solidFill>
                    <a:sym typeface="Wingdings" panose="05000000000000000000" pitchFamily="2" charset="2"/>
                  </a:rPr>
                  <a:t>2HDM</a:t>
                </a:r>
                <a:r>
                  <a:rPr lang="en-US" sz="1600" dirty="0">
                    <a:sym typeface="Wingdings" panose="05000000000000000000" pitchFamily="2" charset="2"/>
                  </a:rPr>
                  <a:t>, flavor conserving 4 types (type II – NMSSM), 7 physical states, one is the </a:t>
                </a:r>
                <a:r>
                  <a:rPr lang="en-US" sz="1600" dirty="0" err="1">
                    <a:sym typeface="Wingdings" panose="05000000000000000000" pitchFamily="2" charset="2"/>
                  </a:rPr>
                  <a:t>pseudoscalar</a:t>
                </a:r>
                <a:r>
                  <a:rPr lang="en-US" sz="1600" dirty="0">
                    <a:sym typeface="Wingdings" panose="05000000000000000000" pitchFamily="2" charset="2"/>
                  </a:rPr>
                  <a:t>  2HDM+a in the simplified description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600" dirty="0">
                    <a:sym typeface="Wingdings" panose="05000000000000000000" pitchFamily="2" charset="2"/>
                  </a:rPr>
                  <a:t>SM + 2 doublets – 3HDM etc.</a:t>
                </a:r>
              </a:p>
              <a:p>
                <a:endParaRPr lang="en-US" sz="1600" dirty="0">
                  <a:sym typeface="Wingdings" panose="05000000000000000000" pitchFamily="2" charset="2"/>
                </a:endParaRPr>
              </a:p>
              <a:p>
                <a:r>
                  <a:rPr lang="en-US" sz="160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and non-SM style </a:t>
                </a:r>
                <a:r>
                  <a:rPr lang="en-US" sz="1600" dirty="0">
                    <a:sym typeface="Wingdings" panose="05000000000000000000" pitchFamily="2" charset="2"/>
                  </a:rPr>
                  <a:t>(SM: </a:t>
                </a:r>
                <a:r>
                  <a:rPr lang="en-US" sz="1600" dirty="0" err="1">
                    <a:sym typeface="Wingdings" panose="05000000000000000000" pitchFamily="2" charset="2"/>
                  </a:rPr>
                  <a:t>isosinglet</a:t>
                </a:r>
                <a:r>
                  <a:rPr lang="en-US" sz="1600" dirty="0">
                    <a:sym typeface="Wingdings" panose="05000000000000000000" pitchFamily="2" charset="2"/>
                  </a:rPr>
                  <a:t> and </a:t>
                </a:r>
                <a:r>
                  <a:rPr lang="en-US" sz="1600" dirty="0" err="1">
                    <a:sym typeface="Wingdings" panose="05000000000000000000" pitchFamily="2" charset="2"/>
                  </a:rPr>
                  <a:t>isodoublet</a:t>
                </a:r>
                <a:r>
                  <a:rPr lang="en-US" sz="1600" dirty="0">
                    <a:sym typeface="Wingdings" panose="05000000000000000000" pitchFamily="2" charset="2"/>
                  </a:rPr>
                  <a:t> reps. under SU(2) weak symmetry group). Then how?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sz="1600" dirty="0" err="1">
                    <a:sym typeface="Wingdings" panose="05000000000000000000" pitchFamily="2" charset="2"/>
                  </a:rPr>
                  <a:t>isotriplet</a:t>
                </a:r>
                <a:r>
                  <a:rPr lang="en-US" sz="1600" dirty="0">
                    <a:sym typeface="Wingdings" panose="05000000000000000000" pitchFamily="2" charset="2"/>
                  </a:rPr>
                  <a:t> representations of SU(3) for Higgs fields (</a:t>
                </a:r>
                <a:r>
                  <a:rPr lang="en-US" sz="1600" dirty="0" err="1">
                    <a:sym typeface="Wingdings" panose="05000000000000000000" pitchFamily="2" charset="2"/>
                  </a:rPr>
                  <a:t>Georgi-Machacek</a:t>
                </a:r>
                <a:r>
                  <a:rPr lang="en-US" sz="1600" dirty="0">
                    <a:sym typeface="Wingdings" panose="05000000000000000000" pitchFamily="2" charset="2"/>
                  </a:rPr>
                  <a:t> model etc.)…</a:t>
                </a:r>
              </a:p>
              <a:p>
                <a:r>
                  <a:rPr lang="en-US" sz="1600" dirty="0">
                    <a:sym typeface="Wingdings" panose="05000000000000000000" pitchFamily="2" charset="2"/>
                  </a:rPr>
                  <a:t>                 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endParaRPr lang="en-US" sz="1600" dirty="0">
                  <a:sym typeface="Wingdings" panose="05000000000000000000" pitchFamily="2" charset="2"/>
                </a:endParaRPr>
              </a:p>
              <a:p>
                <a:r>
                  <a:rPr lang="en-US" sz="160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Bright experimental signatures: </a:t>
                </a:r>
                <a:r>
                  <a:rPr lang="en-US" sz="1600" dirty="0">
                    <a:sym typeface="Wingdings" panose="05000000000000000000" pitchFamily="2" charset="2"/>
                  </a:rPr>
                  <a:t>extra Higgs states, neutral and (doubly)charged, CP-odd and CP-even ones, lighter and heavier than the SM Higgs h</a:t>
                </a:r>
                <a:r>
                  <a:rPr lang="en-US" sz="1600" baseline="-25000" dirty="0">
                    <a:sym typeface="Wingdings" panose="05000000000000000000" pitchFamily="2" charset="2"/>
                  </a:rPr>
                  <a:t>125</a:t>
                </a:r>
              </a:p>
              <a:p>
                <a:endParaRPr lang="en-US" sz="1600" baseline="-25000" dirty="0">
                  <a:sym typeface="Wingdings" panose="05000000000000000000" pitchFamily="2" charset="2"/>
                </a:endParaRPr>
              </a:p>
              <a:p>
                <a:endParaRPr lang="en-US" sz="1600" baseline="-25000" dirty="0">
                  <a:solidFill>
                    <a:schemeClr val="accent1"/>
                  </a:solidFill>
                  <a:sym typeface="Wingdings" panose="05000000000000000000" pitchFamily="2" charset="2"/>
                </a:endParaRPr>
              </a:p>
              <a:p>
                <a:r>
                  <a:rPr lang="en-US" dirty="0">
                    <a:sym typeface="Wingdings" panose="05000000000000000000" pitchFamily="2" charset="2"/>
                  </a:rPr>
                  <a:t>               Also: gauge portal  the (axial)vector mediator and double portal  both vector + scalar mediators </a:t>
                </a:r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479" y="582775"/>
                <a:ext cx="11304493" cy="5538952"/>
              </a:xfrm>
              <a:prstGeom prst="rect">
                <a:avLst/>
              </a:prstGeom>
              <a:blipFill>
                <a:blip r:embed="rId3"/>
                <a:stretch>
                  <a:fillRect l="-539" t="-771" b="-8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155155"/>
          </a:xfrm>
        </p:spPr>
        <p:txBody>
          <a:bodyPr/>
          <a:lstStyle/>
          <a:p>
            <a:r>
              <a:rPr lang="en-US" dirty="0"/>
              <a:t>23/27</a:t>
            </a:r>
          </a:p>
        </p:txBody>
      </p:sp>
      <p:sp>
        <p:nvSpPr>
          <p:cNvPr id="4" name="Нижний колонтитул 16">
            <a:extLst>
              <a:ext uri="{FF2B5EF4-FFF2-40B4-BE49-F238E27FC236}">
                <a16:creationId xmlns:a16="http://schemas.microsoft.com/office/drawing/2014/main" id="{AA081B0E-4EA9-F8FD-B4CA-99A47938D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5" name="Дата 15">
            <a:extLst>
              <a:ext uri="{FF2B5EF4-FFF2-40B4-BE49-F238E27FC236}">
                <a16:creationId xmlns:a16="http://schemas.microsoft.com/office/drawing/2014/main" id="{066D1467-12ED-54F2-04A0-AB7322E89B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61270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45001" y="208053"/>
            <a:ext cx="614783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07CB98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SDM models and prompt DM signatures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rgbClr val="07CB98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Таблица 2"/>
              <p:cNvGraphicFramePr>
                <a:graphicFrameLocks noGrp="1"/>
              </p:cNvGraphicFramePr>
              <p:nvPr/>
            </p:nvGraphicFramePr>
            <p:xfrm>
              <a:off x="176008" y="2390012"/>
              <a:ext cx="5856941" cy="2695964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1769036">
                      <a:extLst>
                        <a:ext uri="{9D8B030D-6E8A-4147-A177-3AD203B41FA5}">
                          <a16:colId xmlns:a16="http://schemas.microsoft.com/office/drawing/2014/main" val="1089694351"/>
                        </a:ext>
                      </a:extLst>
                    </a:gridCol>
                    <a:gridCol w="4087905">
                      <a:extLst>
                        <a:ext uri="{9D8B030D-6E8A-4147-A177-3AD203B41FA5}">
                          <a16:colId xmlns:a16="http://schemas.microsoft.com/office/drawing/2014/main" val="1015582484"/>
                        </a:ext>
                      </a:extLst>
                    </a:gridCol>
                  </a:tblGrid>
                  <a:tr h="426979"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V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>
                              <a:solidFill>
                                <a:srgbClr val="92D050"/>
                              </a:solidFill>
                            </a:rPr>
                            <a:t>ector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dirty="0"/>
                            <a:t>/A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>
                              <a:solidFill>
                                <a:srgbClr val="92D050"/>
                              </a:solidFill>
                            </a:rPr>
                            <a:t>xial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dirty="0"/>
                            <a:t>V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>
                              <a:solidFill>
                                <a:srgbClr val="92D050"/>
                              </a:solidFill>
                            </a:rPr>
                            <a:t>ector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endParaRPr lang="ru-RU" sz="1200" b="0" dirty="0">
                            <a:solidFill>
                              <a:srgbClr val="92D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b="0" dirty="0" err="1"/>
                            <a:t>dijet</a:t>
                          </a:r>
                          <a:r>
                            <a:rPr lang="en-US" sz="1600" b="0" dirty="0"/>
                            <a:t> (</a:t>
                          </a:r>
                          <a:r>
                            <a:rPr lang="en-US" sz="1600" b="0" dirty="0" err="1"/>
                            <a:t>dilepton</a:t>
                          </a:r>
                          <a:r>
                            <a:rPr lang="en-US" sz="1600" b="0" dirty="0"/>
                            <a:t>), </a:t>
                          </a:r>
                          <a:r>
                            <a:rPr lang="en-US" sz="1600" b="0" dirty="0" err="1"/>
                            <a:t>diboson</a:t>
                          </a:r>
                          <a:r>
                            <a:rPr lang="en-US" sz="1600" b="0" baseline="0" dirty="0"/>
                            <a:t> </a:t>
                          </a:r>
                          <a:r>
                            <a:rPr lang="en-US" sz="1600" b="0" i="1" baseline="0" dirty="0" err="1"/>
                            <a:t>hW</a:t>
                          </a:r>
                          <a:r>
                            <a:rPr lang="en-US" sz="1600" b="0" i="1" baseline="0" dirty="0"/>
                            <a:t>/Z </a:t>
                          </a:r>
                          <a:r>
                            <a:rPr lang="en-US" sz="1600" b="0" i="0" baseline="0" dirty="0"/>
                            <a:t>pair</a:t>
                          </a:r>
                          <a:r>
                            <a:rPr lang="en-US" sz="1600" b="0" baseline="0" dirty="0"/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dirty="0"/>
                            <a:t> resonance</a:t>
                          </a:r>
                          <a:endParaRPr lang="ru-RU" sz="16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584203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/>
                            <a:t>V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dirty="0" err="1">
                              <a:solidFill>
                                <a:srgbClr val="92D050"/>
                              </a:solidFill>
                            </a:rPr>
                            <a:t>ector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dirty="0"/>
                            <a:t>F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dirty="0" err="1">
                              <a:solidFill>
                                <a:srgbClr val="92D050"/>
                              </a:solidFill>
                            </a:rPr>
                            <a:t>lavour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dirty="0"/>
                            <a:t>C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</a:rPr>
                            <a:t>(changing)</a:t>
                          </a:r>
                          <a:endParaRPr lang="ru-RU" sz="1200" baseline="-25000" dirty="0">
                            <a:solidFill>
                              <a:srgbClr val="92D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US" sz="16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ea typeface="+mn-ea"/>
                              <a:cs typeface="+mn-cs"/>
                            </a:rPr>
                            <a:t>t</a:t>
                          </a:r>
                          <a:r>
                            <a:rPr kumimoji="0" lang="en-US" sz="1600" b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ea typeface="+mn-ea"/>
                              <a:cs typeface="+mn-cs"/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kumimoji="0" lang="en-US" sz="1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US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kumimoji="0" lang="en-US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kumimoji="0" lang="en-US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𝑚𝑖𝑠</m:t>
                                  </m:r>
                                  <m:r>
                                    <a:rPr kumimoji="0" lang="en-US" sz="16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𝑠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dirty="0"/>
                            <a:t>, same-sign </a:t>
                          </a:r>
                          <a:r>
                            <a:rPr lang="en-US" sz="1600" i="1" dirty="0" err="1"/>
                            <a:t>tt</a:t>
                          </a:r>
                          <a:endParaRPr lang="ru-RU" sz="1600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935170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V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(</a:t>
                          </a:r>
                          <a:r>
                            <a:rPr lang="en-US" sz="1200" dirty="0" err="1">
                              <a:solidFill>
                                <a:srgbClr val="92D050"/>
                              </a:solidFill>
                              <a:latin typeface="+mn-lt"/>
                            </a:rPr>
                            <a:t>ector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)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B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(</a:t>
                          </a:r>
                          <a:r>
                            <a:rPr lang="en-US" sz="1200" dirty="0" err="1">
                              <a:solidFill>
                                <a:srgbClr val="92D050"/>
                              </a:solidFill>
                              <a:latin typeface="+mn-lt"/>
                            </a:rPr>
                            <a:t>aryon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-number)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C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(</a:t>
                          </a:r>
                          <a:r>
                            <a:rPr lang="en-US" sz="1200" dirty="0" err="1">
                              <a:solidFill>
                                <a:srgbClr val="92D050"/>
                              </a:solidFill>
                              <a:latin typeface="+mn-lt"/>
                            </a:rPr>
                            <a:t>harged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)</a:t>
                          </a:r>
                          <a:endParaRPr lang="ru-RU" sz="1200" dirty="0">
                            <a:solidFill>
                              <a:srgbClr val="92D050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i="1" u="none" dirty="0">
                              <a:solidFill>
                                <a:schemeClr val="tx1"/>
                              </a:solidFill>
                            </a:rPr>
                            <a:t>h</a:t>
                          </a:r>
                          <a:r>
                            <a:rPr lang="en-US" sz="1600" u="none" dirty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u="none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u="none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l-GR" sz="1600" i="1" u="none" dirty="0">
                              <a:solidFill>
                                <a:schemeClr val="tx1"/>
                              </a:solidFill>
                            </a:rPr>
                            <a:t>γγ</a:t>
                          </a:r>
                          <a:r>
                            <a:rPr lang="en-US" sz="1600" i="1" u="none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l-GR" sz="1600" i="1" u="none" dirty="0">
                              <a:solidFill>
                                <a:schemeClr val="tx1"/>
                              </a:solidFill>
                            </a:rPr>
                            <a:t>ττ</a:t>
                          </a:r>
                          <a:r>
                            <a:rPr lang="en-US" sz="1600" u="none" dirty="0">
                              <a:solidFill>
                                <a:schemeClr val="tx1"/>
                              </a:solidFill>
                            </a:rPr>
                            <a:t>) 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𝑚𝑖𝑠</m:t>
                                  </m:r>
                                  <m:r>
                                    <a:rPr lang="en-US" sz="1600" b="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bSup>
                            </m:oMath>
                          </a14:m>
                          <a:endParaRPr lang="ru-RU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105391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2HDM</a:t>
                          </a:r>
                          <a:r>
                            <a:rPr lang="en-US" sz="1600" i="1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sub>
                                <m:sup>
                                  <m:r>
                                    <a:rPr lang="en-US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dirty="0"/>
                            <a:t> 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</a:rPr>
                            <a:t>(vector</a:t>
                          </a:r>
                          <a:r>
                            <a:rPr lang="en-US" sz="1200" baseline="0" dirty="0">
                              <a:solidFill>
                                <a:srgbClr val="92D050"/>
                              </a:solidFill>
                            </a:rPr>
                            <a:t> 2HDM based</a:t>
                          </a:r>
                          <a:r>
                            <a:rPr lang="en-US" sz="1200" dirty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endParaRPr lang="ru-RU" sz="1200" dirty="0">
                            <a:solidFill>
                              <a:srgbClr val="92D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1" u="none" dirty="0">
                              <a:solidFill>
                                <a:schemeClr val="tx1"/>
                              </a:solidFill>
                            </a:rPr>
                            <a:t>h</a:t>
                          </a:r>
                          <a:r>
                            <a:rPr lang="en-US" sz="1600" u="none" dirty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u="none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u="none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l-GR" sz="1600" i="1" u="none" dirty="0">
                              <a:solidFill>
                                <a:schemeClr val="tx1"/>
                              </a:solidFill>
                            </a:rPr>
                            <a:t>γγ</a:t>
                          </a:r>
                          <a:r>
                            <a:rPr lang="en-US" sz="1600" i="1" u="none" dirty="0">
                              <a:solidFill>
                                <a:schemeClr val="tx1"/>
                              </a:solidFill>
                            </a:rPr>
                            <a:t>/</a:t>
                          </a:r>
                          <a:r>
                            <a:rPr lang="el-GR" sz="1600" i="1" u="none" dirty="0">
                              <a:solidFill>
                                <a:schemeClr val="tx1"/>
                              </a:solidFill>
                            </a:rPr>
                            <a:t>ττ</a:t>
                          </a:r>
                          <a:r>
                            <a:rPr lang="en-US" sz="1600" u="none" dirty="0">
                              <a:solidFill>
                                <a:schemeClr val="tx1"/>
                              </a:solidFill>
                            </a:rPr>
                            <a:t>) 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𝑚𝑖𝑠</m:t>
                                  </m:r>
                                  <m:r>
                                    <a:rPr lang="en-US" sz="1600" b="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dirty="0"/>
                            <a:t>, </a:t>
                          </a:r>
                          <a:r>
                            <a:rPr lang="en-US" sz="1600" dirty="0" err="1"/>
                            <a:t>diboson</a:t>
                          </a:r>
                          <a:r>
                            <a:rPr lang="en-US" sz="1600" dirty="0"/>
                            <a:t> </a:t>
                          </a:r>
                          <a:r>
                            <a:rPr lang="en-US" sz="1600" b="0" i="1" baseline="0" dirty="0"/>
                            <a:t>W/Z/h </a:t>
                          </a:r>
                          <a:r>
                            <a:rPr lang="en-US" sz="1600" b="0" i="0" baseline="0" dirty="0"/>
                            <a:t>pairs,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dirty="0"/>
                            <a:t> resonance</a:t>
                          </a:r>
                          <a:endParaRPr lang="ru-RU" sz="1600" b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43247392"/>
                      </a:ext>
                    </a:extLst>
                  </a:tr>
                  <a:tr h="384627">
                    <a:tc>
                      <a:txBody>
                        <a:bodyPr/>
                        <a:lstStyle/>
                        <a:p>
                          <a:r>
                            <a:rPr lang="en-US" sz="1600" i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Dark</a:t>
                          </a:r>
                          <a:r>
                            <a:rPr lang="en-US" sz="1600" i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:r>
                            <a:rPr lang="en-US" sz="1600" i="0" baseline="0" dirty="0" err="1">
                              <a:solidFill>
                                <a:schemeClr val="tx1"/>
                              </a:solidFill>
                              <a:latin typeface="+mn-lt"/>
                            </a:rPr>
                            <a:t>higgs</a:t>
                          </a:r>
                          <a:r>
                            <a:rPr lang="en-US" sz="1600" i="0" baseline="0" dirty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sub>
                                <m:sup>
                                  <m:r>
                                    <a:rPr lang="en-US" sz="1600" i="1" dirty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dirty="0"/>
                            <a:t>+s</a:t>
                          </a:r>
                          <a:endParaRPr lang="ru-RU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i="1" u="none" dirty="0">
                              <a:solidFill>
                                <a:schemeClr val="tx1"/>
                              </a:solidFill>
                            </a:rPr>
                            <a:t>s</a:t>
                          </a:r>
                          <a:r>
                            <a:rPr lang="en-US" sz="1600" u="none" dirty="0">
                              <a:solidFill>
                                <a:schemeClr val="tx1"/>
                              </a:solidFill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u="none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u="none" dirty="0">
                              <a:solidFill>
                                <a:schemeClr val="tx1"/>
                              </a:solidFill>
                            </a:rPr>
                            <a:t>) 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𝑚𝑖𝑠</m:t>
                                  </m:r>
                                  <m:r>
                                    <a:rPr lang="en-US" sz="1600" b="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bSup>
                            </m:oMath>
                          </a14:m>
                          <a:endParaRPr lang="ru-RU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793354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94003601"/>
                  </p:ext>
                </p:extLst>
              </p:nvPr>
            </p:nvGraphicFramePr>
            <p:xfrm>
              <a:off x="176008" y="2390012"/>
              <a:ext cx="5856941" cy="2695964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1769036">
                      <a:extLst>
                        <a:ext uri="{9D8B030D-6E8A-4147-A177-3AD203B41FA5}">
                          <a16:colId xmlns:a16="http://schemas.microsoft.com/office/drawing/2014/main" val="1089694351"/>
                        </a:ext>
                      </a:extLst>
                    </a:gridCol>
                    <a:gridCol w="4087905">
                      <a:extLst>
                        <a:ext uri="{9D8B030D-6E8A-4147-A177-3AD203B41FA5}">
                          <a16:colId xmlns:a16="http://schemas.microsoft.com/office/drawing/2014/main" val="1015582484"/>
                        </a:ext>
                      </a:extLst>
                    </a:gridCol>
                  </a:tblGrid>
                  <a:tr h="590233"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/>
                            <a:t>V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 smtClean="0">
                              <a:solidFill>
                                <a:srgbClr val="92D050"/>
                              </a:solidFill>
                            </a:rPr>
                            <a:t>ector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dirty="0" smtClean="0"/>
                            <a:t>/A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 smtClean="0">
                              <a:solidFill>
                                <a:srgbClr val="92D050"/>
                              </a:solidFill>
                            </a:rPr>
                            <a:t>xial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dirty="0" smtClean="0"/>
                            <a:t>V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 smtClean="0">
                              <a:solidFill>
                                <a:srgbClr val="92D050"/>
                              </a:solidFill>
                            </a:rPr>
                            <a:t>ector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endParaRPr lang="ru-RU" sz="1200" b="0" dirty="0">
                            <a:solidFill>
                              <a:srgbClr val="92D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43517" t="-3093" r="-447" b="-3670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58420323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/>
                            <a:t>V</a:t>
                          </a:r>
                          <a:r>
                            <a:rPr lang="en-US" sz="1200" dirty="0" smtClean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dirty="0" err="1" smtClean="0">
                              <a:solidFill>
                                <a:srgbClr val="92D050"/>
                              </a:solidFill>
                            </a:rPr>
                            <a:t>ector</a:t>
                          </a:r>
                          <a:r>
                            <a:rPr lang="en-US" sz="1200" dirty="0" smtClean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dirty="0" smtClean="0"/>
                            <a:t>F</a:t>
                          </a:r>
                          <a:r>
                            <a:rPr lang="en-US" sz="1200" dirty="0" smtClean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dirty="0" err="1" smtClean="0">
                              <a:solidFill>
                                <a:srgbClr val="92D050"/>
                              </a:solidFill>
                            </a:rPr>
                            <a:t>lavour</a:t>
                          </a:r>
                          <a:r>
                            <a:rPr lang="en-US" sz="1200" dirty="0" smtClean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dirty="0" smtClean="0"/>
                            <a:t>C</a:t>
                          </a:r>
                          <a:r>
                            <a:rPr lang="en-US" sz="1200" dirty="0" smtClean="0">
                              <a:solidFill>
                                <a:srgbClr val="92D050"/>
                              </a:solidFill>
                            </a:rPr>
                            <a:t>(changing)</a:t>
                          </a:r>
                          <a:endParaRPr lang="ru-RU" sz="1200" baseline="-25000" dirty="0">
                            <a:solidFill>
                              <a:srgbClr val="92D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43517" t="-117647" r="-447" b="-3188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93517086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V</a:t>
                          </a:r>
                          <a:r>
                            <a:rPr lang="en-US" sz="1200" dirty="0" smtClean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(</a:t>
                          </a:r>
                          <a:r>
                            <a:rPr lang="en-US" sz="1200" dirty="0" err="1" smtClean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ector</a:t>
                          </a:r>
                          <a:r>
                            <a:rPr lang="en-US" sz="1200" dirty="0" smtClean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)</a:t>
                          </a: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B</a:t>
                          </a:r>
                          <a:r>
                            <a:rPr lang="en-US" sz="1200" dirty="0" smtClean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(</a:t>
                          </a:r>
                          <a:r>
                            <a:rPr lang="en-US" sz="1200" dirty="0" err="1" smtClean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aryon</a:t>
                          </a:r>
                          <a:r>
                            <a:rPr lang="en-US" sz="1200" dirty="0" smtClean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-number)</a:t>
                          </a:r>
                          <a:r>
                            <a:rPr lang="en-US" sz="1600" dirty="0" smtClean="0">
                              <a:solidFill>
                                <a:schemeClr val="tx1"/>
                              </a:solidFill>
                              <a:latin typeface="+mn-lt"/>
                            </a:rPr>
                            <a:t>C</a:t>
                          </a:r>
                          <a:r>
                            <a:rPr lang="en-US" sz="1200" dirty="0" smtClean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(</a:t>
                          </a:r>
                          <a:r>
                            <a:rPr lang="en-US" sz="1200" dirty="0" err="1" smtClean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harged</a:t>
                          </a:r>
                          <a:r>
                            <a:rPr lang="en-US" sz="1200" dirty="0" smtClean="0">
                              <a:solidFill>
                                <a:srgbClr val="92D050"/>
                              </a:solidFill>
                              <a:latin typeface="+mn-lt"/>
                            </a:rPr>
                            <a:t>)</a:t>
                          </a:r>
                          <a:endParaRPr lang="ru-RU" sz="1200" dirty="0">
                            <a:solidFill>
                              <a:srgbClr val="92D050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43517" t="-194737" r="-447" b="-18526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10539178"/>
                      </a:ext>
                    </a:extLst>
                  </a:tr>
                  <a:tr h="62382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344" t="-271845" r="-231615" b="-708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43517" t="-271845" r="-447" b="-708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43247392"/>
                      </a:ext>
                    </a:extLst>
                  </a:tr>
                  <a:tr h="38462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344" t="-607937" r="-231615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43517" t="-607937" r="-447" b="-158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793354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1290917" y="1655793"/>
            <a:ext cx="2908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(axial)vector mediator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43166" y="1655793"/>
            <a:ext cx="312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The (pseudo)scalar mediator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Таблица 10"/>
              <p:cNvGraphicFramePr>
                <a:graphicFrameLocks noGrp="1"/>
              </p:cNvGraphicFramePr>
              <p:nvPr/>
            </p:nvGraphicFramePr>
            <p:xfrm>
              <a:off x="6499722" y="2403942"/>
              <a:ext cx="5600837" cy="2306743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2069790">
                      <a:extLst>
                        <a:ext uri="{9D8B030D-6E8A-4147-A177-3AD203B41FA5}">
                          <a16:colId xmlns:a16="http://schemas.microsoft.com/office/drawing/2014/main" val="3408815922"/>
                        </a:ext>
                      </a:extLst>
                    </a:gridCol>
                    <a:gridCol w="3531047">
                      <a:extLst>
                        <a:ext uri="{9D8B030D-6E8A-4147-A177-3AD203B41FA5}">
                          <a16:colId xmlns:a16="http://schemas.microsoft.com/office/drawing/2014/main" val="1637851770"/>
                        </a:ext>
                      </a:extLst>
                    </a:gridCol>
                  </a:tblGrid>
                  <a:tr h="641111"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S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>
                              <a:solidFill>
                                <a:srgbClr val="92D050"/>
                              </a:solidFill>
                            </a:rPr>
                            <a:t>calar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dirty="0"/>
                            <a:t>/PS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>
                              <a:solidFill>
                                <a:srgbClr val="92D050"/>
                              </a:solidFill>
                            </a:rPr>
                            <a:t>eudoscalar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endParaRPr lang="ru-RU" sz="1200" b="0" dirty="0">
                            <a:solidFill>
                              <a:srgbClr val="92D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>
                              <a:solidFill>
                                <a:schemeClr val="tx1"/>
                              </a:solidFill>
                            </a:rPr>
                            <a:t>jet/V/h</a:t>
                          </a:r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𝑚𝑖𝑠</m:t>
                                  </m:r>
                                  <m:r>
                                    <a:rPr lang="en-US" sz="1600" b="1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dirty="0">
                              <a:solidFill>
                                <a:schemeClr val="tx1"/>
                              </a:solidFill>
                            </a:rPr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dirty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u="none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dirty="0"/>
                            <a:t>) resonance,</a:t>
                          </a:r>
                          <a:r>
                            <a:rPr lang="en-US" sz="1600" b="1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dirty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u="none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dirty="0"/>
                            <a:t>)</a:t>
                          </a:r>
                          <a:r>
                            <a:rPr lang="en-US" sz="1600" b="1" dirty="0"/>
                            <a:t>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𝑚𝑖𝑠</m:t>
                                  </m:r>
                                  <m:r>
                                    <a:rPr lang="en-US" sz="1600" b="1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b="1" dirty="0"/>
                            <a:t>, </a:t>
                          </a:r>
                          <a:r>
                            <a:rPr lang="en-US" sz="1600" b="0" i="1" dirty="0"/>
                            <a:t>h</a:t>
                          </a:r>
                          <a:r>
                            <a:rPr lang="en-US" sz="1600" b="0" i="1" dirty="0">
                              <a:sym typeface="Wingdings" panose="05000000000000000000" pitchFamily="2" charset="2"/>
                            </a:rPr>
                            <a:t> </a:t>
                          </a:r>
                          <a:r>
                            <a:rPr lang="en-US" sz="1600" b="0" i="1" dirty="0" err="1">
                              <a:sym typeface="Wingdings" panose="05000000000000000000" pitchFamily="2" charset="2"/>
                            </a:rPr>
                            <a:t>inv</a:t>
                          </a:r>
                          <a:r>
                            <a:rPr lang="en-US" sz="1600" b="0" i="1" dirty="0">
                              <a:sym typeface="Wingdings" panose="05000000000000000000" pitchFamily="2" charset="2"/>
                            </a:rPr>
                            <a:t>, X </a:t>
                          </a:r>
                          <a:r>
                            <a:rPr lang="en-US" sz="1600" b="0" i="1" dirty="0" err="1">
                              <a:sym typeface="Wingdings" panose="05000000000000000000" pitchFamily="2" charset="2"/>
                            </a:rPr>
                            <a:t>hh</a:t>
                          </a:r>
                          <a:endParaRPr lang="en-US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40610096"/>
                      </a:ext>
                    </a:extLst>
                  </a:tr>
                  <a:tr h="367861"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S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>
                              <a:solidFill>
                                <a:srgbClr val="92D050"/>
                              </a:solidFill>
                            </a:rPr>
                            <a:t>calar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dirty="0"/>
                            <a:t>C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>
                              <a:solidFill>
                                <a:srgbClr val="92D050"/>
                              </a:solidFill>
                            </a:rPr>
                            <a:t>olor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dirty="0"/>
                            <a:t>C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>
                              <a:solidFill>
                                <a:srgbClr val="92D050"/>
                              </a:solidFill>
                            </a:rPr>
                            <a:t>harged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baseline="-25000" dirty="0"/>
                            <a:t>b</a:t>
                          </a:r>
                          <a:endParaRPr lang="ru-RU" sz="1600" b="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600" i="1" u="none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r>
                                <a:rPr lang="en-US" sz="1600" b="0" i="1" u="none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600" b="0" i="1" u="none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u="none" dirty="0">
                              <a:solidFill>
                                <a:schemeClr val="tx1"/>
                              </a:solidFill>
                            </a:rPr>
                            <a:t>) 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𝑚𝑖𝑠</m:t>
                                  </m:r>
                                  <m:r>
                                    <a:rPr lang="en-US" sz="1600" b="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bSup>
                            </m:oMath>
                          </a14:m>
                          <a:endParaRPr lang="ru-RU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76264708"/>
                      </a:ext>
                    </a:extLst>
                  </a:tr>
                  <a:tr h="367861">
                    <a:tc>
                      <a:txBody>
                        <a:bodyPr/>
                        <a:lstStyle/>
                        <a:p>
                          <a:r>
                            <a:rPr lang="en-US" sz="1600" b="0" dirty="0" err="1"/>
                            <a:t>SCC</a:t>
                          </a:r>
                          <a:r>
                            <a:rPr lang="en-US" sz="1600" b="0" baseline="-25000" dirty="0" err="1"/>
                            <a:t>t</a:t>
                          </a:r>
                          <a:endParaRPr lang="ru-RU" sz="1600" b="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600" i="1" u="none" dirty="0">
                              <a:solidFill>
                                <a:schemeClr val="tx1"/>
                              </a:solidFill>
                            </a:rPr>
                            <a:t>t(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u="none" dirty="0">
                              <a:solidFill>
                                <a:schemeClr val="tx1"/>
                              </a:solidFill>
                            </a:rPr>
                            <a:t>) 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𝑚𝑖𝑠</m:t>
                                  </m:r>
                                  <m:r>
                                    <a:rPr lang="en-US" sz="1600" b="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bSup>
                            </m:oMath>
                          </a14:m>
                          <a:endParaRPr lang="ru-RU" sz="1600" b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74076866"/>
                      </a:ext>
                    </a:extLst>
                  </a:tr>
                  <a:tr h="923707">
                    <a:tc>
                      <a:txBody>
                        <a:bodyPr/>
                        <a:lstStyle/>
                        <a:p>
                          <a:r>
                            <a:rPr lang="en-US" sz="1600" b="0" dirty="0"/>
                            <a:t>2HDM+a 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>
                              <a:solidFill>
                                <a:srgbClr val="92D050"/>
                              </a:solidFill>
                            </a:rPr>
                            <a:t>pseudoscalar</a:t>
                          </a:r>
                          <a:r>
                            <a:rPr lang="en-US" sz="1200" b="0" dirty="0">
                              <a:solidFill>
                                <a:srgbClr val="92D050"/>
                              </a:solidFill>
                            </a:rPr>
                            <a:t> 2HDM based)</a:t>
                          </a:r>
                          <a:endParaRPr lang="ru-RU" sz="1200" b="0" dirty="0">
                            <a:solidFill>
                              <a:srgbClr val="92D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i="1" u="none" dirty="0">
                              <a:solidFill>
                                <a:schemeClr val="tx1"/>
                              </a:solidFill>
                            </a:rPr>
                            <a:t>h</a:t>
                          </a:r>
                          <a:r>
                            <a:rPr lang="en-US" sz="1600" u="none" dirty="0">
                              <a:solidFill>
                                <a:schemeClr val="tx1"/>
                              </a:solidFill>
                            </a:rPr>
                            <a:t>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</m:t>
                                  </m:r>
                                  <m:r>
                                    <a:rPr lang="en-US" sz="1600" b="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b="1" dirty="0"/>
                            <a:t>, </a:t>
                          </a:r>
                          <a:r>
                            <a:rPr lang="en-US" sz="1600" b="0" i="1" dirty="0"/>
                            <a:t>Z(</a:t>
                          </a:r>
                          <a:r>
                            <a:rPr lang="en-US" sz="1600" b="0" i="1" dirty="0" err="1"/>
                            <a:t>ll</a:t>
                          </a:r>
                          <a:r>
                            <a:rPr lang="en-US" sz="1600" b="0" i="1" dirty="0"/>
                            <a:t>)/V(</a:t>
                          </a:r>
                          <a:r>
                            <a:rPr lang="en-US" sz="1600" b="0" i="1" dirty="0" err="1"/>
                            <a:t>qq</a:t>
                          </a:r>
                          <a:r>
                            <a:rPr lang="en-US" sz="1600" b="0" i="1" dirty="0"/>
                            <a:t>’)/Z(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i="1" dirty="0"/>
                            <a:t>)+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𝑚𝑖𝑠</m:t>
                                  </m:r>
                                  <m:r>
                                    <a:rPr lang="en-US" sz="1600" b="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b="1" dirty="0"/>
                            <a:t>, 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0" i="1" dirty="0"/>
                            <a:t>h</a:t>
                          </a:r>
                          <a:r>
                            <a:rPr lang="en-US" sz="1600" b="0" i="1" dirty="0">
                              <a:sym typeface="Wingdings" panose="05000000000000000000" pitchFamily="2" charset="2"/>
                            </a:rPr>
                            <a:t> </a:t>
                          </a:r>
                          <a:r>
                            <a:rPr lang="en-US" sz="1600" b="0" i="1" dirty="0" err="1">
                              <a:sym typeface="Wingdings" panose="05000000000000000000" pitchFamily="2" charset="2"/>
                            </a:rPr>
                            <a:t>inv</a:t>
                          </a:r>
                          <a:r>
                            <a:rPr lang="en-US" sz="1600" b="0" i="1" dirty="0">
                              <a:sym typeface="Wingdings" panose="05000000000000000000" pitchFamily="2" charset="2"/>
                            </a:rPr>
                            <a:t>, X </a:t>
                          </a:r>
                          <a:r>
                            <a:rPr lang="en-US" sz="1600" b="0" i="1" dirty="0" err="1">
                              <a:sym typeface="Wingdings" panose="05000000000000000000" pitchFamily="2" charset="2"/>
                            </a:rPr>
                            <a:t>hh</a:t>
                          </a:r>
                          <a:r>
                            <a:rPr lang="en-US" sz="1600" b="0" i="1" dirty="0">
                              <a:sym typeface="Wingdings" panose="05000000000000000000" pitchFamily="2" charset="2"/>
                            </a:rPr>
                            <a:t>, </a:t>
                          </a:r>
                          <a:r>
                            <a:rPr lang="en-US" sz="1600" b="0" i="0" dirty="0" err="1">
                              <a:sym typeface="Wingdings" panose="05000000000000000000" pitchFamily="2" charset="2"/>
                            </a:rPr>
                            <a:t>diboson</a:t>
                          </a:r>
                          <a:r>
                            <a:rPr lang="en-US" sz="1600" b="0" i="1" dirty="0">
                              <a:sym typeface="Wingdings" panose="05000000000000000000" pitchFamily="2" charset="2"/>
                            </a:rPr>
                            <a:t> </a:t>
                          </a:r>
                          <a:r>
                            <a:rPr lang="en-US" sz="1600" b="0" i="1" dirty="0" err="1">
                              <a:sym typeface="Wingdings" panose="05000000000000000000" pitchFamily="2" charset="2"/>
                            </a:rPr>
                            <a:t>Zh</a:t>
                          </a:r>
                          <a:r>
                            <a:rPr lang="en-US" sz="1600" b="0" i="1" dirty="0">
                              <a:sym typeface="Wingdings" panose="05000000000000000000" pitchFamily="2" charset="2"/>
                            </a:rPr>
                            <a:t>(+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u="none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i="1" dirty="0">
                              <a:sym typeface="Wingdings" panose="05000000000000000000" pitchFamily="2" charset="2"/>
                            </a:rPr>
                            <a:t>),</a:t>
                          </a:r>
                          <a:endParaRPr lang="en-US" sz="1600" b="1" dirty="0"/>
                        </a:p>
                        <a:p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dirty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u="none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dirty="0"/>
                            <a:t>) resonance,</a:t>
                          </a:r>
                          <a:r>
                            <a:rPr lang="en-US" sz="1600" b="1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dirty="0"/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u="none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sz="1600" b="0" dirty="0"/>
                            <a:t>)</a:t>
                          </a:r>
                          <a:r>
                            <a:rPr lang="en-US" sz="1600" b="1" dirty="0"/>
                            <a:t>+</a:t>
                          </a: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60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sub>
                                <m:sup>
                                  <m:r>
                                    <a:rPr lang="en-US" sz="1600" i="1" u="none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𝑚𝑖𝑠</m:t>
                                  </m:r>
                                  <m:r>
                                    <a:rPr lang="en-US" sz="1600" b="0" i="1" u="none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sz="1600" b="1" dirty="0"/>
                            <a:t>,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bar>
                              <m:r>
                                <a:rPr lang="en-US" sz="16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bar>
                                <m:barPr>
                                  <m:pos m:val="top"/>
                                  <m:ctrlP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bar>
                            </m:oMath>
                          </a14:m>
                          <a:endParaRPr lang="ru-RU" sz="1600" b="0" i="1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065874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Таблица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5197663"/>
                  </p:ext>
                </p:extLst>
              </p:nvPr>
            </p:nvGraphicFramePr>
            <p:xfrm>
              <a:off x="6499722" y="2403942"/>
              <a:ext cx="5600837" cy="2306743"/>
            </p:xfrm>
            <a:graphic>
              <a:graphicData uri="http://schemas.openxmlformats.org/drawingml/2006/table">
                <a:tbl>
                  <a:tblPr firstRow="1" bandRow="1">
                    <a:tableStyleId>{BC89EF96-8CEA-46FF-86C4-4CE0E7609802}</a:tableStyleId>
                  </a:tblPr>
                  <a:tblGrid>
                    <a:gridCol w="2069790">
                      <a:extLst>
                        <a:ext uri="{9D8B030D-6E8A-4147-A177-3AD203B41FA5}">
                          <a16:colId xmlns:a16="http://schemas.microsoft.com/office/drawing/2014/main" val="3408815922"/>
                        </a:ext>
                      </a:extLst>
                    </a:gridCol>
                    <a:gridCol w="3531047">
                      <a:extLst>
                        <a:ext uri="{9D8B030D-6E8A-4147-A177-3AD203B41FA5}">
                          <a16:colId xmlns:a16="http://schemas.microsoft.com/office/drawing/2014/main" val="1637851770"/>
                        </a:ext>
                      </a:extLst>
                    </a:gridCol>
                  </a:tblGrid>
                  <a:tr h="646303"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/>
                            <a:t>S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 smtClean="0">
                              <a:solidFill>
                                <a:srgbClr val="92D050"/>
                              </a:solidFill>
                            </a:rPr>
                            <a:t>calar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dirty="0" smtClean="0"/>
                            <a:t>/PS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 smtClean="0">
                              <a:solidFill>
                                <a:srgbClr val="92D050"/>
                              </a:solidFill>
                            </a:rPr>
                            <a:t>eudoscalar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endParaRPr lang="ru-RU" sz="1200" b="0" dirty="0">
                            <a:solidFill>
                              <a:srgbClr val="92D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4"/>
                          <a:stretch>
                            <a:fillRect l="-58895" t="-2830" r="-691" b="-2669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0610096"/>
                      </a:ext>
                    </a:extLst>
                  </a:tr>
                  <a:tr h="368872"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/>
                            <a:t>S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 smtClean="0">
                              <a:solidFill>
                                <a:srgbClr val="92D050"/>
                              </a:solidFill>
                            </a:rPr>
                            <a:t>calar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dirty="0" smtClean="0"/>
                            <a:t>C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 smtClean="0">
                              <a:solidFill>
                                <a:srgbClr val="92D050"/>
                              </a:solidFill>
                            </a:rPr>
                            <a:t>olor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dirty="0" smtClean="0"/>
                            <a:t>C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 smtClean="0">
                              <a:solidFill>
                                <a:srgbClr val="92D050"/>
                              </a:solidFill>
                            </a:rPr>
                            <a:t>harged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)</a:t>
                          </a:r>
                          <a:r>
                            <a:rPr lang="en-US" sz="1600" b="0" baseline="-25000" dirty="0" smtClean="0"/>
                            <a:t>b</a:t>
                          </a:r>
                          <a:endParaRPr lang="ru-RU" sz="1600" b="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4"/>
                          <a:stretch>
                            <a:fillRect l="-58895" t="-178689" r="-691" b="-3639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76264708"/>
                      </a:ext>
                    </a:extLst>
                  </a:tr>
                  <a:tr h="367861">
                    <a:tc>
                      <a:txBody>
                        <a:bodyPr/>
                        <a:lstStyle/>
                        <a:p>
                          <a:r>
                            <a:rPr lang="en-US" sz="1600" b="0" dirty="0" err="1" smtClean="0"/>
                            <a:t>SCC</a:t>
                          </a:r>
                          <a:r>
                            <a:rPr lang="en-US" sz="1600" b="0" baseline="-25000" dirty="0" err="1" smtClean="0"/>
                            <a:t>t</a:t>
                          </a:r>
                          <a:endParaRPr lang="ru-RU" sz="1600" b="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4"/>
                          <a:stretch>
                            <a:fillRect l="-58895" t="-283333" r="-691" b="-27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74076866"/>
                      </a:ext>
                    </a:extLst>
                  </a:tr>
                  <a:tr h="923707">
                    <a:tc>
                      <a:txBody>
                        <a:bodyPr/>
                        <a:lstStyle/>
                        <a:p>
                          <a:r>
                            <a:rPr lang="en-US" sz="1600" b="0" dirty="0" smtClean="0"/>
                            <a:t>2HDM+a 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(</a:t>
                          </a:r>
                          <a:r>
                            <a:rPr lang="en-US" sz="1200" b="0" dirty="0" err="1" smtClean="0">
                              <a:solidFill>
                                <a:srgbClr val="92D050"/>
                              </a:solidFill>
                            </a:rPr>
                            <a:t>pseudoscalar</a:t>
                          </a:r>
                          <a:r>
                            <a:rPr lang="en-US" sz="1200" b="0" dirty="0" smtClean="0">
                              <a:solidFill>
                                <a:srgbClr val="92D050"/>
                              </a:solidFill>
                            </a:rPr>
                            <a:t> 2HDM based)</a:t>
                          </a:r>
                          <a:endParaRPr lang="ru-RU" sz="1200" b="0" dirty="0">
                            <a:solidFill>
                              <a:srgbClr val="92D05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4"/>
                          <a:stretch>
                            <a:fillRect l="-58895" t="-151316" r="-691" b="-65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06587480"/>
                      </a:ext>
                    </a:extLst>
                  </a:tr>
                </a:tbl>
              </a:graphicData>
            </a:graphic>
          </p:graphicFrame>
        </mc:Fallback>
      </mc:AlternateContent>
      <p:cxnSp>
        <p:nvCxnSpPr>
          <p:cNvPr id="14" name="Прямая соединительная линия 13"/>
          <p:cNvCxnSpPr/>
          <p:nvPr/>
        </p:nvCxnSpPr>
        <p:spPr>
          <a:xfrm>
            <a:off x="6266335" y="1642041"/>
            <a:ext cx="0" cy="3763677"/>
          </a:xfrm>
          <a:prstGeom prst="line">
            <a:avLst/>
          </a:prstGeom>
          <a:ln w="19050">
            <a:solidFill>
              <a:srgbClr val="FFC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1048870" y="5639055"/>
            <a:ext cx="108114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A key: separation/reinterpretation and a wide complementary search with all available signatures  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36" y="921574"/>
            <a:ext cx="8566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eorgia"/>
                <a:ea typeface="+mn-ea"/>
                <a:cs typeface="+mn-cs"/>
              </a:rPr>
              <a:t>Generalized or model specific search, combinations of visible and MET signatures 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eorgia"/>
              <a:ea typeface="+mn-ea"/>
              <a:cs typeface="+mn-cs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" y="13775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24/27</a:t>
            </a:r>
          </a:p>
        </p:txBody>
      </p:sp>
      <p:sp>
        <p:nvSpPr>
          <p:cNvPr id="4" name="Нижний колонтитул 16">
            <a:extLst>
              <a:ext uri="{FF2B5EF4-FFF2-40B4-BE49-F238E27FC236}">
                <a16:creationId xmlns:a16="http://schemas.microsoft.com/office/drawing/2014/main" id="{09983E15-AFEB-38E1-D0F0-A3979A657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7" name="Дата 15">
            <a:extLst>
              <a:ext uri="{FF2B5EF4-FFF2-40B4-BE49-F238E27FC236}">
                <a16:creationId xmlns:a16="http://schemas.microsoft.com/office/drawing/2014/main" id="{986054AB-5D83-F48D-F1A2-995EFAF862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0637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25/27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0F2335F-A90D-43FC-8A32-76853DBE56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458" y="837153"/>
            <a:ext cx="7245300" cy="5457611"/>
          </a:xfrm>
          <a:prstGeom prst="rect">
            <a:avLst/>
          </a:prstGeom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0C9B907-5F10-449C-B6B2-CFD149176668}"/>
              </a:ext>
            </a:extLst>
          </p:cNvPr>
          <p:cNvSpPr/>
          <p:nvPr/>
        </p:nvSpPr>
        <p:spPr>
          <a:xfrm>
            <a:off x="8327520" y="652487"/>
            <a:ext cx="3746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hlinkClick r:id="rId5"/>
              </a:rPr>
              <a:t>https://arxiv.org/abs/1901.04040</a:t>
            </a:r>
            <a:r>
              <a:rPr lang="ru-RU" dirty="0"/>
              <a:t> 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353989" y="169202"/>
            <a:ext cx="6239137" cy="53497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/>
              <a:t>Inelastic dark matter at the LHC/LLP                                        </a:t>
            </a:r>
            <a:endParaRPr lang="ru-RU" sz="2600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8117840" y="848122"/>
            <a:ext cx="3801685" cy="2031325"/>
            <a:chOff x="8117840" y="746522"/>
            <a:chExt cx="3801685" cy="2031325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8117840" y="955040"/>
              <a:ext cx="3801685" cy="1645920"/>
            </a:xfrm>
            <a:prstGeom prst="round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72373" y="746522"/>
              <a:ext cx="3647152" cy="20313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rgbClr val="7030A0"/>
                  </a:solidFill>
                </a:rPr>
                <a:t>Dark photon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en-US" dirty="0">
                <a:solidFill>
                  <a:srgbClr val="7030A0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rgbClr val="7030A0"/>
                  </a:solidFill>
                </a:rPr>
                <a:t>Heavy neutral leptons (quarks)</a:t>
              </a:r>
            </a:p>
            <a:p>
              <a:endParaRPr lang="en-US" dirty="0">
                <a:solidFill>
                  <a:srgbClr val="7030A0"/>
                </a:solidFill>
              </a:endParaRP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rgbClr val="7030A0"/>
                  </a:solidFill>
                </a:rPr>
                <a:t>Dark GB and/or Higgs(</a:t>
              </a:r>
              <a:r>
                <a:rPr lang="en-US" dirty="0" err="1">
                  <a:solidFill>
                    <a:srgbClr val="7030A0"/>
                  </a:solidFill>
                </a:rPr>
                <a:t>es</a:t>
              </a:r>
              <a:r>
                <a:rPr lang="en-US" dirty="0">
                  <a:solidFill>
                    <a:srgbClr val="7030A0"/>
                  </a:solidFill>
                </a:rPr>
                <a:t>)…</a:t>
              </a:r>
            </a:p>
            <a:p>
              <a:pPr algn="ctr"/>
              <a:endParaRPr lang="en-US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8169291" y="2753586"/>
            <a:ext cx="3801685" cy="923330"/>
            <a:chOff x="8117840" y="2865884"/>
            <a:chExt cx="3801685" cy="92333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8117841" y="2986365"/>
              <a:ext cx="3801684" cy="681396"/>
            </a:xfrm>
            <a:prstGeom prst="round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117840" y="2865884"/>
              <a:ext cx="364715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dirty="0">
                  <a:solidFill>
                    <a:schemeClr val="accent6">
                      <a:lumMod val="75000"/>
                    </a:schemeClr>
                  </a:solidFill>
                </a:rPr>
                <a:t>Higgs/GB/gluon/SUSY portals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7865703" y="3490547"/>
            <a:ext cx="3769072" cy="2862322"/>
            <a:chOff x="7935248" y="3414934"/>
            <a:chExt cx="3769072" cy="2862322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8575039" y="3591821"/>
              <a:ext cx="3129281" cy="266797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35248" y="3414934"/>
              <a:ext cx="3647152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  <a:p>
              <a:pPr marL="1200150" lvl="2" indent="-285750">
                <a:buFont typeface="Wingdings" panose="05000000000000000000" pitchFamily="2" charset="2"/>
                <a:buChar char="ü"/>
              </a:pPr>
              <a:r>
                <a:rPr lang="en-US" dirty="0"/>
                <a:t>(Asymmetric DM/</a:t>
              </a:r>
            </a:p>
            <a:p>
              <a:pPr lvl="2"/>
              <a:r>
                <a:rPr lang="en-US" dirty="0"/>
                <a:t>     </a:t>
              </a:r>
              <a:r>
                <a:rPr lang="en-US" dirty="0" err="1"/>
                <a:t>Baryogenesis</a:t>
              </a:r>
              <a:r>
                <a:rPr lang="en-US" dirty="0"/>
                <a:t>)</a:t>
              </a:r>
            </a:p>
            <a:p>
              <a:pPr marL="1657350" lvl="3" indent="-285750">
                <a:buFont typeface="Wingdings" panose="05000000000000000000" pitchFamily="2" charset="2"/>
                <a:buChar char="§"/>
              </a:pPr>
              <a:r>
                <a:rPr lang="ru-RU" dirty="0"/>
                <a:t>     </a:t>
              </a:r>
              <a:r>
                <a:rPr lang="en-US" dirty="0"/>
                <a:t>Dark SUSY</a:t>
              </a:r>
            </a:p>
            <a:p>
              <a:pPr marL="1657350" lvl="3" indent="-285750">
                <a:buFont typeface="Wingdings" panose="05000000000000000000" pitchFamily="2" charset="2"/>
                <a:buChar char="§"/>
              </a:pPr>
              <a:r>
                <a:rPr lang="ru-RU" dirty="0"/>
                <a:t>     </a:t>
              </a:r>
              <a:r>
                <a:rPr lang="en-US" dirty="0"/>
                <a:t>Dark QCD</a:t>
              </a:r>
              <a:endParaRPr lang="ru-RU" dirty="0"/>
            </a:p>
            <a:p>
              <a:pPr marL="1200150" lvl="2" indent="-285750">
                <a:buFont typeface="Wingdings" panose="05000000000000000000" pitchFamily="2" charset="2"/>
                <a:buChar char="ü"/>
              </a:pPr>
              <a:endParaRPr lang="en-US" dirty="0"/>
            </a:p>
            <a:p>
              <a:pPr marL="1200150" lvl="2" indent="-285750">
                <a:buFont typeface="Wingdings" panose="05000000000000000000" pitchFamily="2" charset="2"/>
                <a:buChar char="ü"/>
              </a:pPr>
              <a:r>
                <a:rPr lang="en-US" dirty="0"/>
                <a:t>Twin Higgs</a:t>
              </a:r>
            </a:p>
            <a:p>
              <a:pPr lvl="2"/>
              <a:endParaRPr lang="en-US" dirty="0"/>
            </a:p>
            <a:p>
              <a:pPr marL="1200150" lvl="2" indent="-285750">
                <a:buFont typeface="Wingdings" panose="05000000000000000000" pitchFamily="2" charset="2"/>
                <a:buChar char="ü"/>
              </a:pPr>
              <a:r>
                <a:rPr lang="en-US" dirty="0"/>
                <a:t>ALPs (CP-violation)…</a:t>
              </a:r>
            </a:p>
            <a:p>
              <a:endParaRPr lang="ru-RU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896692" y="5752652"/>
            <a:ext cx="9397124" cy="461665"/>
          </a:xfrm>
          <a:prstGeom prst="rect">
            <a:avLst/>
          </a:prstGeom>
          <a:solidFill>
            <a:schemeClr val="accent5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DS: small couplings, compressed spectra, large hierarchy </a:t>
            </a:r>
            <a:r>
              <a:rPr lang="en-US" sz="2400" dirty="0">
                <a:sym typeface="Wingdings" panose="05000000000000000000" pitchFamily="2" charset="2"/>
              </a:rPr>
              <a:t> large c</a:t>
            </a:r>
            <a:r>
              <a:rPr lang="el-GR" sz="2400" dirty="0">
                <a:sym typeface="Wingdings" panose="05000000000000000000" pitchFamily="2" charset="2"/>
              </a:rPr>
              <a:t>τ</a:t>
            </a:r>
            <a:r>
              <a:rPr lang="en-US" sz="2400" dirty="0"/>
              <a:t> </a:t>
            </a:r>
            <a:endParaRPr lang="ru-RU" sz="2400" dirty="0"/>
          </a:p>
        </p:txBody>
      </p:sp>
      <p:sp>
        <p:nvSpPr>
          <p:cNvPr id="7" name="Нижний колонтитул 16">
            <a:extLst>
              <a:ext uri="{FF2B5EF4-FFF2-40B4-BE49-F238E27FC236}">
                <a16:creationId xmlns:a16="http://schemas.microsoft.com/office/drawing/2014/main" id="{43CD668D-BEE9-983D-D103-D9BD8E7EF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8" name="Дата 15">
            <a:extLst>
              <a:ext uri="{FF2B5EF4-FFF2-40B4-BE49-F238E27FC236}">
                <a16:creationId xmlns:a16="http://schemas.microsoft.com/office/drawing/2014/main" id="{BF4B2F27-A27A-CE14-3DF2-019C8CA057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016204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26/27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98863" y="105316"/>
            <a:ext cx="434445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Emerging jets/dark showers</a:t>
            </a:r>
            <a:endParaRPr lang="ru-RU" sz="2600" dirty="0">
              <a:solidFill>
                <a:schemeClr val="accent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315" y="231837"/>
            <a:ext cx="3898146" cy="44764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4822" y="4843513"/>
            <a:ext cx="60340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92D050"/>
                </a:solidFill>
              </a:rPr>
              <a:t>One of the most striking DM-targeted signatures </a:t>
            </a:r>
          </a:p>
          <a:p>
            <a:r>
              <a:rPr lang="en-US" dirty="0">
                <a:solidFill>
                  <a:srgbClr val="92D050"/>
                </a:solidFill>
              </a:rPr>
              <a:t>     (Dark QCD </a:t>
            </a:r>
            <a:r>
              <a:rPr lang="en-US" dirty="0">
                <a:solidFill>
                  <a:srgbClr val="92D050"/>
                </a:solidFill>
                <a:sym typeface="Wingdings" panose="05000000000000000000" pitchFamily="2" charset="2"/>
              </a:rPr>
              <a:t> dark showers</a:t>
            </a:r>
            <a:r>
              <a:rPr lang="en-US" dirty="0">
                <a:solidFill>
                  <a:srgbClr val="92D050"/>
                </a:solidFill>
              </a:rPr>
              <a:t>)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 Tracks start near the edge of the tracker, in the </a:t>
            </a:r>
          </a:p>
          <a:p>
            <a:r>
              <a:rPr lang="en-US" dirty="0"/>
              <a:t>       ECAL and HCAL and even in the inner muon stations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135" y="1132434"/>
            <a:ext cx="4577545" cy="181161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5135" y="3024914"/>
            <a:ext cx="4592785" cy="33060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981747" y="691890"/>
            <a:ext cx="13612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Dark QCD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3" name="Нижний колонтитул 16">
            <a:extLst>
              <a:ext uri="{FF2B5EF4-FFF2-40B4-BE49-F238E27FC236}">
                <a16:creationId xmlns:a16="http://schemas.microsoft.com/office/drawing/2014/main" id="{E6CC4004-1D7D-E861-F5C7-E92224690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4" name="Дата 15">
            <a:extLst>
              <a:ext uri="{FF2B5EF4-FFF2-40B4-BE49-F238E27FC236}">
                <a16:creationId xmlns:a16="http://schemas.microsoft.com/office/drawing/2014/main" id="{7D3B6968-F24B-A59E-4ECA-E5AE4E95FB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5539190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27/27</a:t>
            </a:r>
          </a:p>
        </p:txBody>
      </p:sp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1142206" y="1"/>
            <a:ext cx="9805988" cy="58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</a:tabLst>
              <a:defRPr sz="3200" b="1">
                <a:solidFill>
                  <a:srgbClr val="3333CC"/>
                </a:solidFill>
                <a:latin typeface="Arial" panose="020B0604020202020204" pitchFamily="34" charset="0"/>
                <a:cs typeface="PingFang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</a:tabLst>
              <a:defRPr sz="2800">
                <a:solidFill>
                  <a:srgbClr val="FF3300"/>
                </a:solidFill>
                <a:latin typeface="Arial" panose="020B0604020202020204" pitchFamily="34" charset="0"/>
                <a:cs typeface="PingFang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PingFang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</a:tabLst>
              <a:defRPr sz="2000">
                <a:solidFill>
                  <a:srgbClr val="FF00FF"/>
                </a:solidFill>
                <a:latin typeface="Arial" panose="020B0604020202020204" pitchFamily="34" charset="0"/>
                <a:cs typeface="PingFang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9pPr>
          </a:lstStyle>
          <a:p>
            <a:pPr algn="ctr">
              <a:spcBef>
                <a:spcPct val="0"/>
              </a:spcBef>
              <a:buClrTx/>
            </a:pPr>
            <a:r>
              <a:rPr lang="en-US" altLang="ru-RU" sz="2600" b="0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Higgs decay to dark photons: displaced muon jets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78231" y="785378"/>
            <a:ext cx="2574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CMS-PAS-EXO-20-014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651" y="1408079"/>
            <a:ext cx="3107483" cy="176583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5651" y="3899803"/>
            <a:ext cx="3107483" cy="18942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3744" y="536933"/>
            <a:ext cx="5781216" cy="5981521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4534828" y="352769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95263" y="3236383"/>
            <a:ext cx="2459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Z–Z</a:t>
            </a:r>
            <a:r>
              <a:rPr lang="en-US" baseline="-25000" dirty="0"/>
              <a:t>D </a:t>
            </a:r>
            <a:r>
              <a:rPr lang="en-US" dirty="0"/>
              <a:t> conversion, </a:t>
            </a:r>
            <a:r>
              <a:rPr lang="el-GR" dirty="0">
                <a:solidFill>
                  <a:srgbClr val="FFFF00"/>
                </a:solidFill>
              </a:rPr>
              <a:t>ε</a:t>
            </a:r>
            <a:r>
              <a:rPr lang="en-US" baseline="30000" dirty="0">
                <a:solidFill>
                  <a:srgbClr val="FFFF00"/>
                </a:solidFill>
              </a:rPr>
              <a:t>2</a:t>
            </a:r>
            <a:r>
              <a:rPr lang="en-US" dirty="0"/>
              <a:t>  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95263" y="5856544"/>
            <a:ext cx="3507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Higgs – dark </a:t>
            </a:r>
            <a:r>
              <a:rPr lang="en-US" dirty="0" err="1"/>
              <a:t>higgs</a:t>
            </a:r>
            <a:r>
              <a:rPr lang="en-US" dirty="0"/>
              <a:t> conversion, </a:t>
            </a:r>
            <a:r>
              <a:rPr lang="el-GR" dirty="0">
                <a:solidFill>
                  <a:srgbClr val="FFFF00"/>
                </a:solidFill>
              </a:rPr>
              <a:t>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" name="Нижний колонтитул 16">
            <a:extLst>
              <a:ext uri="{FF2B5EF4-FFF2-40B4-BE49-F238E27FC236}">
                <a16:creationId xmlns:a16="http://schemas.microsoft.com/office/drawing/2014/main" id="{1A84E367-600A-6DEB-ADE4-C56A8D45A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13" name="Дата 15">
            <a:extLst>
              <a:ext uri="{FF2B5EF4-FFF2-40B4-BE49-F238E27FC236}">
                <a16:creationId xmlns:a16="http://schemas.microsoft.com/office/drawing/2014/main" id="{413E1BA5-2A9B-CD6F-4E1E-897F840455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925471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5615" y="136153"/>
            <a:ext cx="7192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1"/>
                </a:solidFill>
              </a:rPr>
              <a:t>Portals to DM: DM particle(s) + mediator(s)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5" name="Cloud 4">
            <a:extLst>
              <a:ext uri="{FF2B5EF4-FFF2-40B4-BE49-F238E27FC236}">
                <a16:creationId xmlns:a16="http://schemas.microsoft.com/office/drawing/2014/main" id="{6273DB82-9FBA-4307-B6AC-65B462036D44}"/>
              </a:ext>
            </a:extLst>
          </p:cNvPr>
          <p:cNvSpPr/>
          <p:nvPr/>
        </p:nvSpPr>
        <p:spPr>
          <a:xfrm>
            <a:off x="461393" y="2262930"/>
            <a:ext cx="3305263" cy="2332140"/>
          </a:xfrm>
          <a:prstGeom prst="cloud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loud 5">
            <a:extLst>
              <a:ext uri="{FF2B5EF4-FFF2-40B4-BE49-F238E27FC236}">
                <a16:creationId xmlns:a16="http://schemas.microsoft.com/office/drawing/2014/main" id="{E4E893A5-CCCB-438A-9C20-68D72A35F032}"/>
              </a:ext>
            </a:extLst>
          </p:cNvPr>
          <p:cNvSpPr/>
          <p:nvPr/>
        </p:nvSpPr>
        <p:spPr>
          <a:xfrm>
            <a:off x="6352892" y="1235543"/>
            <a:ext cx="5492569" cy="4529002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1"/>
                </a:solidFill>
              </a:ln>
              <a:solidFill>
                <a:srgbClr val="00B0F0"/>
              </a:solidFill>
            </a:endParaRPr>
          </a:p>
        </p:txBody>
      </p:sp>
      <p:sp>
        <p:nvSpPr>
          <p:cNvPr id="9" name="Arrow: Left-Right 8">
            <a:extLst>
              <a:ext uri="{FF2B5EF4-FFF2-40B4-BE49-F238E27FC236}">
                <a16:creationId xmlns:a16="http://schemas.microsoft.com/office/drawing/2014/main" id="{739D95B0-03E4-4557-8A9E-13A130C16435}"/>
              </a:ext>
            </a:extLst>
          </p:cNvPr>
          <p:cNvSpPr/>
          <p:nvPr/>
        </p:nvSpPr>
        <p:spPr>
          <a:xfrm>
            <a:off x="3265656" y="3074086"/>
            <a:ext cx="4077254" cy="55048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A5EE287-5BC0-4AA8-BE2A-0FA5A73EDCDD}"/>
              </a:ext>
            </a:extLst>
          </p:cNvPr>
          <p:cNvSpPr txBox="1"/>
          <p:nvPr/>
        </p:nvSpPr>
        <p:spPr>
          <a:xfrm>
            <a:off x="4145937" y="2704754"/>
            <a:ext cx="229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mediator: </a:t>
            </a:r>
            <a:r>
              <a:rPr lang="en-US" i="1" dirty="0"/>
              <a:t>S</a:t>
            </a:r>
            <a:r>
              <a:rPr lang="en-US" i="1" baseline="-25000" dirty="0"/>
              <a:t>med</a:t>
            </a:r>
            <a:r>
              <a:rPr lang="en-US" dirty="0"/>
              <a:t>, </a:t>
            </a:r>
            <a:r>
              <a:rPr lang="en-US" i="1" dirty="0"/>
              <a:t>M</a:t>
            </a:r>
            <a:r>
              <a:rPr lang="en-US" i="1" baseline="-25000" dirty="0"/>
              <a:t>med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142B655-7BAC-4673-8957-1125B2DA2235}"/>
              </a:ext>
            </a:extLst>
          </p:cNvPr>
          <p:cNvSpPr txBox="1"/>
          <p:nvPr/>
        </p:nvSpPr>
        <p:spPr>
          <a:xfrm>
            <a:off x="4454554" y="3518138"/>
            <a:ext cx="1465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S=0,1/2, 1…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F048A1-AFD5-477B-97F5-D2F1FF53306B}"/>
              </a:ext>
            </a:extLst>
          </p:cNvPr>
          <p:cNvSpPr txBox="1"/>
          <p:nvPr/>
        </p:nvSpPr>
        <p:spPr>
          <a:xfrm>
            <a:off x="851068" y="2830203"/>
            <a:ext cx="20249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/>
              <a:t>Visible sector: SM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H, q, l, G, V…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1E2CBE-82C4-49C1-A848-ACD8E973E4BE}"/>
              </a:ext>
            </a:extLst>
          </p:cNvPr>
          <p:cNvSpPr txBox="1"/>
          <p:nvPr/>
        </p:nvSpPr>
        <p:spPr>
          <a:xfrm>
            <a:off x="8399043" y="2752629"/>
            <a:ext cx="21419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/>
              <a:t>Hidden sector: DM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Φ, S..,</a:t>
            </a:r>
            <a:r>
              <a:rPr lang="el-GR" dirty="0"/>
              <a:t>Ψ</a:t>
            </a:r>
            <a:r>
              <a:rPr lang="en-US" dirty="0"/>
              <a:t>.., V’…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B3CBD02-811F-449B-B4ED-F90EB47E9CA6}"/>
              </a:ext>
            </a:extLst>
          </p:cNvPr>
          <p:cNvGrpSpPr/>
          <p:nvPr/>
        </p:nvGrpSpPr>
        <p:grpSpPr>
          <a:xfrm>
            <a:off x="8229893" y="3214296"/>
            <a:ext cx="3397271" cy="820545"/>
            <a:chOff x="3484828" y="5282589"/>
            <a:chExt cx="3397271" cy="820545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CDCC82FD-72EC-4592-8A52-8C92999156DC}"/>
                </a:ext>
              </a:extLst>
            </p:cNvPr>
            <p:cNvSpPr/>
            <p:nvPr/>
          </p:nvSpPr>
          <p:spPr>
            <a:xfrm>
              <a:off x="3484828" y="5282589"/>
              <a:ext cx="3241964" cy="82054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6346A94-EA69-4A6F-9643-5ED05619B877}"/>
                </a:ext>
              </a:extLst>
            </p:cNvPr>
            <p:cNvSpPr txBox="1"/>
            <p:nvPr/>
          </p:nvSpPr>
          <p:spPr>
            <a:xfrm>
              <a:off x="3569974" y="5295546"/>
              <a:ext cx="3312125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only one/a few DM particle(s):</a:t>
              </a:r>
            </a:p>
            <a:p>
              <a:r>
                <a:rPr lang="en-US" dirty="0"/>
                <a:t> </a:t>
              </a:r>
              <a:r>
                <a:rPr lang="en-US" i="1" dirty="0"/>
                <a:t>S</a:t>
              </a:r>
              <a:r>
                <a:rPr lang="en-US" i="1" baseline="-25000" dirty="0"/>
                <a:t>DM </a:t>
              </a:r>
              <a:r>
                <a:rPr lang="en-US" dirty="0"/>
                <a:t> = 0, ½, 1…, </a:t>
              </a:r>
              <a:r>
                <a:rPr lang="en-US" i="1" dirty="0"/>
                <a:t>M</a:t>
              </a:r>
              <a:r>
                <a:rPr lang="en-US" i="1" baseline="-25000" dirty="0"/>
                <a:t>DM</a:t>
              </a:r>
              <a:endParaRPr lang="en-US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C53DF23-274F-4AB8-9676-7FCC02AE8D6D}"/>
              </a:ext>
            </a:extLst>
          </p:cNvPr>
          <p:cNvGrpSpPr/>
          <p:nvPr/>
        </p:nvGrpSpPr>
        <p:grpSpPr>
          <a:xfrm>
            <a:off x="2436414" y="3015013"/>
            <a:ext cx="910383" cy="687791"/>
            <a:chOff x="3168073" y="5144655"/>
            <a:chExt cx="910383" cy="687791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7D61758-42FE-4C93-9B6C-3AC762455439}"/>
                </a:ext>
              </a:extLst>
            </p:cNvPr>
            <p:cNvSpPr/>
            <p:nvPr/>
          </p:nvSpPr>
          <p:spPr>
            <a:xfrm>
              <a:off x="3168073" y="5144655"/>
              <a:ext cx="812800" cy="6877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19932BE-6C7F-4F9D-8A7F-E0098F63D964}"/>
                </a:ext>
              </a:extLst>
            </p:cNvPr>
            <p:cNvSpPr txBox="1"/>
            <p:nvPr/>
          </p:nvSpPr>
          <p:spPr>
            <a:xfrm>
              <a:off x="3265656" y="5260354"/>
              <a:ext cx="81280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1" dirty="0">
                  <a:solidFill>
                    <a:srgbClr val="002060"/>
                  </a:solidFill>
                </a:rPr>
                <a:t>g</a:t>
              </a:r>
              <a:r>
                <a:rPr lang="en-US" i="1" baseline="-25000" dirty="0">
                  <a:solidFill>
                    <a:srgbClr val="002060"/>
                  </a:solidFill>
                </a:rPr>
                <a:t>f,V,H</a:t>
              </a:r>
              <a:endParaRPr lang="en-US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A732F4-9F99-4AA0-A276-CE5178ABFBE0}"/>
              </a:ext>
            </a:extLst>
          </p:cNvPr>
          <p:cNvGrpSpPr/>
          <p:nvPr/>
        </p:nvGrpSpPr>
        <p:grpSpPr>
          <a:xfrm>
            <a:off x="7417093" y="3052071"/>
            <a:ext cx="812800" cy="687791"/>
            <a:chOff x="7181273" y="5551907"/>
            <a:chExt cx="812800" cy="68779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962720E-6D76-4926-8DD1-0A2675048D62}"/>
                </a:ext>
              </a:extLst>
            </p:cNvPr>
            <p:cNvSpPr/>
            <p:nvPr/>
          </p:nvSpPr>
          <p:spPr>
            <a:xfrm>
              <a:off x="7181273" y="5551907"/>
              <a:ext cx="812800" cy="68779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92B599C-02E8-4FAC-9976-9ECA060373B5}"/>
                </a:ext>
              </a:extLst>
            </p:cNvPr>
            <p:cNvSpPr txBox="1"/>
            <p:nvPr/>
          </p:nvSpPr>
          <p:spPr>
            <a:xfrm>
              <a:off x="7278255" y="5672277"/>
              <a:ext cx="61883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i="1" dirty="0" err="1">
                  <a:solidFill>
                    <a:schemeClr val="accent6">
                      <a:lumMod val="75000"/>
                    </a:schemeClr>
                  </a:solidFill>
                </a:rPr>
                <a:t>g</a:t>
              </a:r>
              <a:r>
                <a:rPr lang="en-US" i="1" baseline="-25000" dirty="0" err="1">
                  <a:solidFill>
                    <a:schemeClr val="accent6">
                      <a:lumMod val="75000"/>
                    </a:schemeClr>
                  </a:solidFill>
                </a:rPr>
                <a:t>DM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207238CC-87A8-448F-9E19-4492EB259926}"/>
              </a:ext>
            </a:extLst>
          </p:cNvPr>
          <p:cNvSpPr txBox="1"/>
          <p:nvPr/>
        </p:nvSpPr>
        <p:spPr>
          <a:xfrm>
            <a:off x="726931" y="5596615"/>
            <a:ext cx="10386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Model free parameters: </a:t>
            </a:r>
          </a:p>
          <a:p>
            <a:r>
              <a:rPr lang="en-US" dirty="0">
                <a:solidFill>
                  <a:srgbClr val="FFFF00"/>
                </a:solidFill>
              </a:rPr>
              <a:t>a mass of mediator(s) and DM particle(s), couplings to the visible and hidden sector, mixing angle(s) </a:t>
            </a:r>
          </a:p>
        </p:txBody>
      </p:sp>
      <p:sp>
        <p:nvSpPr>
          <p:cNvPr id="7" name="Номер слайда 1">
            <a:extLst>
              <a:ext uri="{FF2B5EF4-FFF2-40B4-BE49-F238E27FC236}">
                <a16:creationId xmlns:a16="http://schemas.microsoft.com/office/drawing/2014/main" id="{106D1C04-894E-13DE-F802-776EA42A7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3/27</a:t>
            </a:r>
          </a:p>
        </p:txBody>
      </p:sp>
      <p:sp>
        <p:nvSpPr>
          <p:cNvPr id="8" name="Нижний колонтитул 16">
            <a:extLst>
              <a:ext uri="{FF2B5EF4-FFF2-40B4-BE49-F238E27FC236}">
                <a16:creationId xmlns:a16="http://schemas.microsoft.com/office/drawing/2014/main" id="{49DA16F8-7D32-7A68-2D06-E0B249EB3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18" name="Дата 15">
            <a:extLst>
              <a:ext uri="{FF2B5EF4-FFF2-40B4-BE49-F238E27FC236}">
                <a16:creationId xmlns:a16="http://schemas.microsoft.com/office/drawing/2014/main" id="{562BF606-4A37-0E42-1984-24B56C69D0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7455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">
            <a:extLst>
              <a:ext uri="{FF2B5EF4-FFF2-40B4-BE49-F238E27FC236}">
                <a16:creationId xmlns:a16="http://schemas.microsoft.com/office/drawing/2014/main" id="{4DD23F03-8E6E-4DA6-98A4-CB12C4929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401" y="35745"/>
            <a:ext cx="9770921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3333CC"/>
                </a:solidFill>
                <a:latin typeface="Arial" panose="020B0604020202020204" pitchFamily="34" charset="0"/>
                <a:cs typeface="PingFang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3300"/>
                </a:solidFill>
                <a:latin typeface="Arial" panose="020B0604020202020204" pitchFamily="34" charset="0"/>
                <a:cs typeface="PingFang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PingFang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00FF"/>
                </a:solidFill>
                <a:latin typeface="Arial" panose="020B0604020202020204" pitchFamily="34" charset="0"/>
                <a:cs typeface="PingFang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ru-RU" sz="2800" b="0" dirty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Prompt DM signatures, examples  (see backup for a full list):</a:t>
            </a: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E7C1DF39-996C-4ED8-B98C-D8EAFDAA2B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909" y="786142"/>
            <a:ext cx="5696091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3333CC"/>
                </a:solidFill>
                <a:latin typeface="Arial" panose="020B0604020202020204" pitchFamily="34" charset="0"/>
                <a:cs typeface="PingFang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3300"/>
                </a:solidFill>
                <a:latin typeface="Arial" panose="020B0604020202020204" pitchFamily="34" charset="0"/>
                <a:cs typeface="PingFang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PingFang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00FF"/>
                </a:solidFill>
                <a:latin typeface="Arial" panose="020B0604020202020204" pitchFamily="34" charset="0"/>
                <a:cs typeface="PingFang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9pPr>
          </a:lstStyle>
          <a:p>
            <a:pPr marL="457200" indent="-457200">
              <a:spcBef>
                <a:spcPct val="0"/>
              </a:spcBef>
              <a:buClrTx/>
              <a:buFont typeface="Wingdings" pitchFamily="2" charset="2"/>
              <a:buChar char="ü"/>
            </a:pPr>
            <a:r>
              <a:rPr lang="en-US" altLang="ru-RU" sz="2000" b="0" u="sng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fully visible </a:t>
            </a: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(a new resonance </a:t>
            </a:r>
          </a:p>
          <a:p>
            <a:pPr>
              <a:spcBef>
                <a:spcPct val="0"/>
              </a:spcBef>
              <a:buClrTx/>
            </a:pP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      in </a:t>
            </a:r>
            <a:r>
              <a:rPr lang="en-US" altLang="ru-RU" sz="2000" b="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dijet</a:t>
            </a: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/dilepton/</a:t>
            </a:r>
            <a:r>
              <a:rPr lang="en-US" altLang="ru-RU" sz="2000" b="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diboson</a:t>
            </a: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etc. spectra) </a:t>
            </a:r>
          </a:p>
        </p:txBody>
      </p:sp>
      <p:sp>
        <p:nvSpPr>
          <p:cNvPr id="5" name="Text Box 1">
            <a:extLst>
              <a:ext uri="{FF2B5EF4-FFF2-40B4-BE49-F238E27FC236}">
                <a16:creationId xmlns:a16="http://schemas.microsoft.com/office/drawing/2014/main" id="{2A6162C9-619F-4662-BECF-55458B195D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1899" y="745132"/>
            <a:ext cx="4420098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3333CC"/>
                </a:solidFill>
                <a:latin typeface="Arial" panose="020B0604020202020204" pitchFamily="34" charset="0"/>
                <a:cs typeface="PingFang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3300"/>
                </a:solidFill>
                <a:latin typeface="Arial" panose="020B0604020202020204" pitchFamily="34" charset="0"/>
                <a:cs typeface="PingFang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PingFang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00FF"/>
                </a:solidFill>
                <a:latin typeface="Arial" panose="020B0604020202020204" pitchFamily="34" charset="0"/>
                <a:cs typeface="PingFang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9pPr>
          </a:lstStyle>
          <a:p>
            <a:pPr marL="457200" indent="-457200">
              <a:spcBef>
                <a:spcPct val="0"/>
              </a:spcBef>
              <a:buClrTx/>
              <a:buFont typeface="Wingdings" pitchFamily="2" charset="2"/>
              <a:buChar char="ü"/>
            </a:pPr>
            <a:r>
              <a:rPr lang="en-US" altLang="ru-RU" sz="2000" b="0" u="sng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MET</a:t>
            </a: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 - decay to DM particle pair </a:t>
            </a:r>
          </a:p>
          <a:p>
            <a:pPr>
              <a:spcBef>
                <a:spcPct val="0"/>
              </a:spcBef>
              <a:buClrTx/>
            </a:pP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      (+ a visible “tag”</a:t>
            </a:r>
          </a:p>
        </p:txBody>
      </p:sp>
      <p:sp>
        <p:nvSpPr>
          <p:cNvPr id="7" name="Text Box 1">
            <a:extLst>
              <a:ext uri="{FF2B5EF4-FFF2-40B4-BE49-F238E27FC236}">
                <a16:creationId xmlns:a16="http://schemas.microsoft.com/office/drawing/2014/main" id="{8D81EBDB-3F04-4695-9B36-4E1BCCDD8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0782" y="4213027"/>
            <a:ext cx="8566613" cy="101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3333CC"/>
                </a:solidFill>
                <a:latin typeface="Arial" panose="020B0604020202020204" pitchFamily="34" charset="0"/>
                <a:cs typeface="PingFang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3300"/>
                </a:solidFill>
                <a:latin typeface="Arial" panose="020B0604020202020204" pitchFamily="34" charset="0"/>
                <a:cs typeface="PingFang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PingFang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00FF"/>
                </a:solidFill>
                <a:latin typeface="Arial" panose="020B0604020202020204" pitchFamily="34" charset="0"/>
                <a:cs typeface="PingFang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9pPr>
          </a:lstStyle>
          <a:p>
            <a:pPr marL="457200" indent="-457200">
              <a:spcBef>
                <a:spcPct val="0"/>
              </a:spcBef>
              <a:buClrTx/>
              <a:buFont typeface="Wingdings" pitchFamily="2" charset="2"/>
              <a:buChar char="ü"/>
            </a:pPr>
            <a:r>
              <a:rPr lang="en-US" altLang="ru-RU" sz="2000" b="0" u="sng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non-standard properties </a:t>
            </a: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of SM particles </a:t>
            </a:r>
          </a:p>
          <a:p>
            <a:pPr>
              <a:spcBef>
                <a:spcPct val="0"/>
              </a:spcBef>
              <a:buClrTx/>
            </a:pP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      (</a:t>
            </a:r>
            <a:r>
              <a:rPr lang="en-US" altLang="ru-RU" sz="2000" b="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higgs</a:t>
            </a: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sector – </a:t>
            </a:r>
            <a:r>
              <a:rPr lang="en-US" altLang="ru-RU" sz="2000" b="0" dirty="0" err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higgs</a:t>
            </a: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boson pair production, </a:t>
            </a:r>
          </a:p>
          <a:p>
            <a:pPr>
              <a:spcBef>
                <a:spcPct val="0"/>
              </a:spcBef>
              <a:buClrTx/>
            </a:pP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      h</a:t>
            </a:r>
            <a:r>
              <a:rPr lang="en-US" altLang="ru-RU" sz="2000" b="0" baseline="-250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125  </a:t>
            </a: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to invisible…) </a:t>
            </a:r>
          </a:p>
        </p:txBody>
      </p:sp>
      <p:sp>
        <p:nvSpPr>
          <p:cNvPr id="8" name="Text Box 1">
            <a:extLst>
              <a:ext uri="{FF2B5EF4-FFF2-40B4-BE49-F238E27FC236}">
                <a16:creationId xmlns:a16="http://schemas.microsoft.com/office/drawing/2014/main" id="{72DD541B-22BD-4F12-9E4D-6C1FECC5A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6099" y="4997760"/>
            <a:ext cx="3499974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rgbClr val="3333CC"/>
                </a:solidFill>
                <a:latin typeface="Arial" panose="020B0604020202020204" pitchFamily="34" charset="0"/>
                <a:cs typeface="PingFang SC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FF3300"/>
                </a:solidFill>
                <a:latin typeface="Arial" panose="020B0604020202020204" pitchFamily="34" charset="0"/>
                <a:cs typeface="PingFang SC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PingFang SC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FF00FF"/>
                </a:solidFill>
                <a:latin typeface="Arial" panose="020B0604020202020204" pitchFamily="34" charset="0"/>
                <a:cs typeface="PingFang SC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rgbClr val="009999"/>
                </a:solidFill>
                <a:latin typeface="Arial" panose="020B0604020202020204" pitchFamily="34" charset="0"/>
                <a:cs typeface="PingFang SC" charset="0"/>
              </a:defRPr>
            </a:lvl9pPr>
          </a:lstStyle>
          <a:p>
            <a:pPr marL="457200" indent="-457200">
              <a:spcBef>
                <a:spcPct val="0"/>
              </a:spcBef>
              <a:buClrTx/>
              <a:buFont typeface="Wingdings" pitchFamily="2" charset="2"/>
              <a:buChar char="ü"/>
            </a:pPr>
            <a:r>
              <a:rPr lang="en-US" altLang="ru-RU" sz="2000" b="0" u="sng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flavor violating </a:t>
            </a:r>
            <a:r>
              <a:rPr lang="en-US" altLang="ru-RU" sz="20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processes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A1186D4-A2A2-2ACB-7F9A-256BDEF80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5478" y="1586965"/>
            <a:ext cx="2697604" cy="113855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07624B6-3E38-F975-6FF3-5AF0030C52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4737" y="1596582"/>
            <a:ext cx="1717260" cy="11075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0CB013E-E054-4075-A85E-CCEDCF55394A}"/>
              </a:ext>
            </a:extLst>
          </p:cNvPr>
          <p:cNvSpPr txBox="1"/>
          <p:nvPr/>
        </p:nvSpPr>
        <p:spPr>
          <a:xfrm>
            <a:off x="9177372" y="1050465"/>
            <a:ext cx="2576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X(=jet/gamma/Z/H)</a:t>
            </a:r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515C82A-35BE-B1CA-7571-3427C79FEE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0266" y="3323307"/>
            <a:ext cx="1830380" cy="1047826"/>
          </a:xfrm>
          <a:prstGeom prst="rect">
            <a:avLst/>
          </a:prstGeom>
        </p:spPr>
      </p:pic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EE411348-4091-127D-AF5F-DE81453BDBB6}"/>
              </a:ext>
            </a:extLst>
          </p:cNvPr>
          <p:cNvCxnSpPr>
            <a:cxnSpLocks/>
          </p:cNvCxnSpPr>
          <p:nvPr/>
        </p:nvCxnSpPr>
        <p:spPr>
          <a:xfrm>
            <a:off x="6005117" y="729205"/>
            <a:ext cx="106308" cy="5996142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D2373AB9-C444-620B-8FD2-AEAF7E9166C7}"/>
              </a:ext>
            </a:extLst>
          </p:cNvPr>
          <p:cNvCxnSpPr>
            <a:cxnSpLocks/>
          </p:cNvCxnSpPr>
          <p:nvPr/>
        </p:nvCxnSpPr>
        <p:spPr>
          <a:xfrm>
            <a:off x="6121805" y="4868575"/>
            <a:ext cx="5967696" cy="4448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E729E46C-D75D-B31A-774A-47595321C474}"/>
              </a:ext>
            </a:extLst>
          </p:cNvPr>
          <p:cNvGrpSpPr/>
          <p:nvPr/>
        </p:nvGrpSpPr>
        <p:grpSpPr>
          <a:xfrm>
            <a:off x="6258764" y="5562104"/>
            <a:ext cx="5837216" cy="1096085"/>
            <a:chOff x="438579" y="1024180"/>
            <a:chExt cx="6886240" cy="1477159"/>
          </a:xfrm>
        </p:grpSpPr>
        <p:pic>
          <p:nvPicPr>
            <p:cNvPr id="25" name="Рисунок 24">
              <a:extLst>
                <a:ext uri="{FF2B5EF4-FFF2-40B4-BE49-F238E27FC236}">
                  <a16:creationId xmlns:a16="http://schemas.microsoft.com/office/drawing/2014/main" id="{73F107AE-F542-6AA2-8080-664EC5F4E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8579" y="1042408"/>
              <a:ext cx="6886240" cy="1396897"/>
            </a:xfrm>
            <a:prstGeom prst="rect">
              <a:avLst/>
            </a:prstGeom>
          </p:spPr>
        </p:pic>
        <p:sp>
          <p:nvSpPr>
            <p:cNvPr id="26" name="Овал 25">
              <a:extLst>
                <a:ext uri="{FF2B5EF4-FFF2-40B4-BE49-F238E27FC236}">
                  <a16:creationId xmlns:a16="http://schemas.microsoft.com/office/drawing/2014/main" id="{ECB84FF0-4430-CC08-AB23-3F98CC3F6A2B}"/>
                </a:ext>
              </a:extLst>
            </p:cNvPr>
            <p:cNvSpPr/>
            <p:nvPr/>
          </p:nvSpPr>
          <p:spPr>
            <a:xfrm>
              <a:off x="2191727" y="2124689"/>
              <a:ext cx="372179" cy="376611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>
              <a:extLst>
                <a:ext uri="{FF2B5EF4-FFF2-40B4-BE49-F238E27FC236}">
                  <a16:creationId xmlns:a16="http://schemas.microsoft.com/office/drawing/2014/main" id="{EDE5BAE4-21A2-ECC8-FC65-07F1CB7166CB}"/>
                </a:ext>
              </a:extLst>
            </p:cNvPr>
            <p:cNvSpPr/>
            <p:nvPr/>
          </p:nvSpPr>
          <p:spPr>
            <a:xfrm>
              <a:off x="2260329" y="1044240"/>
              <a:ext cx="377845" cy="338554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>
              <a:extLst>
                <a:ext uri="{FF2B5EF4-FFF2-40B4-BE49-F238E27FC236}">
                  <a16:creationId xmlns:a16="http://schemas.microsoft.com/office/drawing/2014/main" id="{3449F657-5A97-52EE-9FAC-3F6946A795D5}"/>
                </a:ext>
              </a:extLst>
            </p:cNvPr>
            <p:cNvSpPr/>
            <p:nvPr/>
          </p:nvSpPr>
          <p:spPr>
            <a:xfrm>
              <a:off x="6942978" y="1632203"/>
              <a:ext cx="381841" cy="335210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>
              <a:extLst>
                <a:ext uri="{FF2B5EF4-FFF2-40B4-BE49-F238E27FC236}">
                  <a16:creationId xmlns:a16="http://schemas.microsoft.com/office/drawing/2014/main" id="{259851EC-EE3A-89DF-1356-9DB14F9E7C42}"/>
                </a:ext>
              </a:extLst>
            </p:cNvPr>
            <p:cNvSpPr/>
            <p:nvPr/>
          </p:nvSpPr>
          <p:spPr>
            <a:xfrm>
              <a:off x="6942978" y="1044240"/>
              <a:ext cx="381841" cy="332966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>
              <a:extLst>
                <a:ext uri="{FF2B5EF4-FFF2-40B4-BE49-F238E27FC236}">
                  <a16:creationId xmlns:a16="http://schemas.microsoft.com/office/drawing/2014/main" id="{9A7B5EAF-78E9-6923-8B8B-E9318E9B28FA}"/>
                </a:ext>
              </a:extLst>
            </p:cNvPr>
            <p:cNvSpPr/>
            <p:nvPr/>
          </p:nvSpPr>
          <p:spPr>
            <a:xfrm>
              <a:off x="4542060" y="2160491"/>
              <a:ext cx="370600" cy="340848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>
              <a:extLst>
                <a:ext uri="{FF2B5EF4-FFF2-40B4-BE49-F238E27FC236}">
                  <a16:creationId xmlns:a16="http://schemas.microsoft.com/office/drawing/2014/main" id="{392AB1BF-1E8D-94F9-33F1-603ADEE8F123}"/>
                </a:ext>
              </a:extLst>
            </p:cNvPr>
            <p:cNvSpPr/>
            <p:nvPr/>
          </p:nvSpPr>
          <p:spPr>
            <a:xfrm>
              <a:off x="4998513" y="1024180"/>
              <a:ext cx="372388" cy="331719"/>
            </a:xfrm>
            <a:prstGeom prst="ellipse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2412260-3998-97C2-7C0B-0235C8460349}"/>
                </a:ext>
              </a:extLst>
            </p:cNvPr>
            <p:cNvSpPr txBox="1"/>
            <p:nvPr/>
          </p:nvSpPr>
          <p:spPr>
            <a:xfrm>
              <a:off x="3384958" y="1210723"/>
              <a:ext cx="8242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on-shell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EF7C7E7-B5B5-11D5-C8CD-769E03CED944}"/>
                </a:ext>
              </a:extLst>
            </p:cNvPr>
            <p:cNvSpPr txBox="1"/>
            <p:nvPr/>
          </p:nvSpPr>
          <p:spPr>
            <a:xfrm>
              <a:off x="5408719" y="1454830"/>
              <a:ext cx="8338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off-shell</a:t>
              </a:r>
              <a:endParaRPr lang="ru-RU" sz="1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BAD44A28-4C67-0CE4-3666-C3B9D89266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00431" y="5593116"/>
            <a:ext cx="1931337" cy="101693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26D3105-2AAA-8AB1-5047-A302E6EB6C96}"/>
              </a:ext>
            </a:extLst>
          </p:cNvPr>
          <p:cNvSpPr txBox="1"/>
          <p:nvPr/>
        </p:nvSpPr>
        <p:spPr>
          <a:xfrm>
            <a:off x="6628587" y="6263343"/>
            <a:ext cx="5229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MET</a:t>
            </a:r>
            <a:endParaRPr lang="ru-RU" sz="1200" dirty="0">
              <a:solidFill>
                <a:srgbClr val="FF00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F4C411F-6EB8-0D68-7662-908C03037DDB}"/>
              </a:ext>
            </a:extLst>
          </p:cNvPr>
          <p:cNvSpPr txBox="1"/>
          <p:nvPr/>
        </p:nvSpPr>
        <p:spPr>
          <a:xfrm>
            <a:off x="8767294" y="6321093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Visible, </a:t>
            </a:r>
            <a:r>
              <a:rPr lang="en-US" sz="1200" dirty="0" err="1">
                <a:solidFill>
                  <a:srgbClr val="FF0000"/>
                </a:solidFill>
              </a:rPr>
              <a:t>sst</a:t>
            </a:r>
            <a:endParaRPr lang="ru-RU" sz="1200" dirty="0">
              <a:solidFill>
                <a:srgbClr val="FF0000"/>
              </a:solidFill>
            </a:endParaRPr>
          </a:p>
        </p:txBody>
      </p:sp>
      <p:grpSp>
        <p:nvGrpSpPr>
          <p:cNvPr id="38" name="Группа 37">
            <a:extLst>
              <a:ext uri="{FF2B5EF4-FFF2-40B4-BE49-F238E27FC236}">
                <a16:creationId xmlns:a16="http://schemas.microsoft.com/office/drawing/2014/main" id="{B007314B-4A75-25AA-31EF-B9DFC5BA5FA1}"/>
              </a:ext>
            </a:extLst>
          </p:cNvPr>
          <p:cNvGrpSpPr/>
          <p:nvPr/>
        </p:nvGrpSpPr>
        <p:grpSpPr>
          <a:xfrm>
            <a:off x="4019977" y="2565892"/>
            <a:ext cx="1953982" cy="1458354"/>
            <a:chOff x="540339" y="4200849"/>
            <a:chExt cx="2070781" cy="1819673"/>
          </a:xfrm>
        </p:grpSpPr>
        <p:grpSp>
          <p:nvGrpSpPr>
            <p:cNvPr id="39" name="Группа 38">
              <a:extLst>
                <a:ext uri="{FF2B5EF4-FFF2-40B4-BE49-F238E27FC236}">
                  <a16:creationId xmlns:a16="http://schemas.microsoft.com/office/drawing/2014/main" id="{A9D6D981-36E9-21AD-377F-4F1EE8496AC1}"/>
                </a:ext>
              </a:extLst>
            </p:cNvPr>
            <p:cNvGrpSpPr/>
            <p:nvPr/>
          </p:nvGrpSpPr>
          <p:grpSpPr>
            <a:xfrm>
              <a:off x="540339" y="4200849"/>
              <a:ext cx="2070781" cy="1819673"/>
              <a:chOff x="9646962" y="416424"/>
              <a:chExt cx="2213140" cy="1982386"/>
            </a:xfrm>
          </p:grpSpPr>
          <p:pic>
            <p:nvPicPr>
              <p:cNvPr id="41" name="Рисунок 40">
                <a:extLst>
                  <a:ext uri="{FF2B5EF4-FFF2-40B4-BE49-F238E27FC236}">
                    <a16:creationId xmlns:a16="http://schemas.microsoft.com/office/drawing/2014/main" id="{83AA541D-EF26-8550-CD11-3664E89D7A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646962" y="416424"/>
                <a:ext cx="2213140" cy="1982386"/>
              </a:xfrm>
              <a:prstGeom prst="rect">
                <a:avLst/>
              </a:prstGeom>
            </p:spPr>
          </p:pic>
          <p:sp>
            <p:nvSpPr>
              <p:cNvPr id="42" name="Овал 41">
                <a:extLst>
                  <a:ext uri="{FF2B5EF4-FFF2-40B4-BE49-F238E27FC236}">
                    <a16:creationId xmlns:a16="http://schemas.microsoft.com/office/drawing/2014/main" id="{7B0DB1A0-4AF8-CC8D-E872-CF15D3FF959C}"/>
                  </a:ext>
                </a:extLst>
              </p:cNvPr>
              <p:cNvSpPr/>
              <p:nvPr/>
            </p:nvSpPr>
            <p:spPr>
              <a:xfrm>
                <a:off x="11009280" y="1269566"/>
                <a:ext cx="271989" cy="32652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Овал 42">
                <a:extLst>
                  <a:ext uri="{FF2B5EF4-FFF2-40B4-BE49-F238E27FC236}">
                    <a16:creationId xmlns:a16="http://schemas.microsoft.com/office/drawing/2014/main" id="{D38C653A-4A41-20F6-0849-BEF56CED8A36}"/>
                  </a:ext>
                </a:extLst>
              </p:cNvPr>
              <p:cNvSpPr/>
              <p:nvPr/>
            </p:nvSpPr>
            <p:spPr>
              <a:xfrm>
                <a:off x="10176388" y="1278531"/>
                <a:ext cx="303352" cy="31755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CB3884D5-8A4E-8283-8B7B-EB85A82F0324}"/>
                  </a:ext>
                </a:extLst>
              </p:cNvPr>
              <p:cNvSpPr txBox="1"/>
              <p:nvPr/>
            </p:nvSpPr>
            <p:spPr>
              <a:xfrm>
                <a:off x="11249532" y="1222951"/>
                <a:ext cx="363457" cy="3801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solidFill>
                      <a:srgbClr val="FF0000"/>
                    </a:solidFill>
                    <a:latin typeface="Calibri" panose="020F0502020204030204" pitchFamily="34" charset="0"/>
                  </a:rPr>
                  <a:t>g</a:t>
                </a:r>
                <a:r>
                  <a:rPr lang="en-US" baseline="-25000" dirty="0" err="1">
                    <a:solidFill>
                      <a:srgbClr val="FF0000"/>
                    </a:solidFill>
                    <a:latin typeface="Calibri" panose="020F0502020204030204" pitchFamily="34" charset="0"/>
                  </a:rPr>
                  <a:t>q</a:t>
                </a:r>
                <a:endParaRPr lang="ru-RU" baseline="-25000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2D82A835-D9D9-4E1A-4D0B-C60BE9BD9959}"/>
                  </a:ext>
                </a:extLst>
              </p:cNvPr>
              <p:cNvSpPr txBox="1"/>
              <p:nvPr/>
            </p:nvSpPr>
            <p:spPr>
              <a:xfrm>
                <a:off x="9815185" y="1231911"/>
                <a:ext cx="363457" cy="3801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solidFill>
                      <a:srgbClr val="FF0000"/>
                    </a:solidFill>
                    <a:latin typeface="Calibri" panose="020F0502020204030204" pitchFamily="34" charset="0"/>
                  </a:rPr>
                  <a:t>g</a:t>
                </a:r>
                <a:r>
                  <a:rPr lang="en-US" baseline="-25000" dirty="0" err="1">
                    <a:solidFill>
                      <a:srgbClr val="FF0000"/>
                    </a:solidFill>
                    <a:latin typeface="Calibri" panose="020F0502020204030204" pitchFamily="34" charset="0"/>
                  </a:rPr>
                  <a:t>q</a:t>
                </a:r>
                <a:endParaRPr lang="ru-RU" baseline="-25000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41DB756-ACA2-5870-94C6-02BA3056968C}"/>
                </a:ext>
              </a:extLst>
            </p:cNvPr>
            <p:cNvSpPr txBox="1"/>
            <p:nvPr/>
          </p:nvSpPr>
          <p:spPr>
            <a:xfrm>
              <a:off x="1228205" y="4349639"/>
              <a:ext cx="622428" cy="3489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chemeClr val="accent5">
                      <a:lumMod val="75000"/>
                    </a:schemeClr>
                  </a:solidFill>
                  <a:latin typeface="Calibri" panose="020F0502020204030204" pitchFamily="34" charset="0"/>
                </a:rPr>
                <a:t>V/VA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 </a:t>
              </a:r>
              <a:endParaRPr lang="ru-RU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</p:grpSp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27DF0558-1542-085F-FDEE-2EAA31B91BE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20730" y="2862172"/>
            <a:ext cx="1990024" cy="1674770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BE7CD79B-3DB4-9816-EA64-9F7F06FEE81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865" y="5526867"/>
            <a:ext cx="2088716" cy="1095166"/>
          </a:xfrm>
          <a:prstGeom prst="rect">
            <a:avLst/>
          </a:prstGeom>
        </p:spPr>
      </p:pic>
      <p:cxnSp>
        <p:nvCxnSpPr>
          <p:cNvPr id="50" name="Прямая соединительная линия 49">
            <a:extLst>
              <a:ext uri="{FF2B5EF4-FFF2-40B4-BE49-F238E27FC236}">
                <a16:creationId xmlns:a16="http://schemas.microsoft.com/office/drawing/2014/main" id="{5F4A3955-E43C-9EC8-AAE3-6A81F5508614}"/>
              </a:ext>
            </a:extLst>
          </p:cNvPr>
          <p:cNvCxnSpPr/>
          <p:nvPr/>
        </p:nvCxnSpPr>
        <p:spPr>
          <a:xfrm>
            <a:off x="236311" y="4132164"/>
            <a:ext cx="575489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7B27BF31-37D7-CCD0-AAE0-3E3CDB1BC097}"/>
              </a:ext>
            </a:extLst>
          </p:cNvPr>
          <p:cNvSpPr txBox="1"/>
          <p:nvPr/>
        </p:nvSpPr>
        <p:spPr>
          <a:xfrm>
            <a:off x="3088030" y="1557131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 tops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4" name="Рисунок 53">
            <a:extLst>
              <a:ext uri="{FF2B5EF4-FFF2-40B4-BE49-F238E27FC236}">
                <a16:creationId xmlns:a16="http://schemas.microsoft.com/office/drawing/2014/main" id="{4B91C6B6-5D1A-09F9-1409-7F8039C3507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122237" y="2961487"/>
            <a:ext cx="2070153" cy="1603941"/>
          </a:xfrm>
          <a:prstGeom prst="rect">
            <a:avLst/>
          </a:prstGeom>
        </p:spPr>
      </p:pic>
      <p:pic>
        <p:nvPicPr>
          <p:cNvPr id="56" name="Picture 2">
            <a:extLst>
              <a:ext uri="{FF2B5EF4-FFF2-40B4-BE49-F238E27FC236}">
                <a16:creationId xmlns:a16="http://schemas.microsoft.com/office/drawing/2014/main" id="{0E22FBF2-26B1-AC0C-5151-C71916CD971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46" y="2205318"/>
            <a:ext cx="2602191" cy="1623116"/>
          </a:xfrm>
          <a:prstGeom prst="rect">
            <a:avLst/>
          </a:prstGeom>
        </p:spPr>
      </p:pic>
      <p:pic>
        <p:nvPicPr>
          <p:cNvPr id="57" name="Рисунок 56">
            <a:extLst>
              <a:ext uri="{FF2B5EF4-FFF2-40B4-BE49-F238E27FC236}">
                <a16:creationId xmlns:a16="http://schemas.microsoft.com/office/drawing/2014/main" id="{6588A3BF-0927-2D5A-BAD6-6C03B602F0F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32248" y="5311733"/>
            <a:ext cx="1984500" cy="1324466"/>
          </a:xfrm>
          <a:prstGeom prst="rect">
            <a:avLst/>
          </a:prstGeom>
        </p:spPr>
      </p:pic>
      <p:pic>
        <p:nvPicPr>
          <p:cNvPr id="51" name="Рисунок 50">
            <a:extLst>
              <a:ext uri="{FF2B5EF4-FFF2-40B4-BE49-F238E27FC236}">
                <a16:creationId xmlns:a16="http://schemas.microsoft.com/office/drawing/2014/main" id="{76702AE4-8A64-0480-F659-10C58F8706F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385172" y="1613850"/>
            <a:ext cx="1638373" cy="1398877"/>
          </a:xfrm>
          <a:prstGeom prst="rect">
            <a:avLst/>
          </a:prstGeom>
        </p:spPr>
      </p:pic>
      <p:pic>
        <p:nvPicPr>
          <p:cNvPr id="58" name="Рисунок 57">
            <a:extLst>
              <a:ext uri="{FF2B5EF4-FFF2-40B4-BE49-F238E27FC236}">
                <a16:creationId xmlns:a16="http://schemas.microsoft.com/office/drawing/2014/main" id="{27A305F5-F4EA-03D9-0AC1-F1794A6E1FA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294179" y="5319453"/>
            <a:ext cx="1731700" cy="131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34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1971" y="75588"/>
            <a:ext cx="868218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Combination of h</a:t>
            </a:r>
            <a:r>
              <a:rPr lang="en-US" sz="2600" baseline="-25000" dirty="0">
                <a:solidFill>
                  <a:schemeClr val="accent1"/>
                </a:solidFill>
              </a:rPr>
              <a:t>125</a:t>
            </a:r>
            <a:r>
              <a:rPr lang="en-US" sz="2600" dirty="0">
                <a:solidFill>
                  <a:schemeClr val="accent1"/>
                </a:solidFill>
              </a:rPr>
              <a:t> </a:t>
            </a:r>
            <a:r>
              <a:rPr lang="en-US" sz="2600" dirty="0">
                <a:solidFill>
                  <a:schemeClr val="accent1"/>
                </a:solidFill>
                <a:sym typeface="Wingdings" pitchFamily="2" charset="2"/>
              </a:rPr>
              <a:t> invisible searches for ttbar and VH</a:t>
            </a:r>
            <a:endParaRPr lang="ru-RU" sz="2600" dirty="0">
              <a:solidFill>
                <a:schemeClr val="accent1"/>
              </a:solidFill>
            </a:endParaRPr>
          </a:p>
        </p:txBody>
      </p:sp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5/27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271F35-0189-AFD9-6C4A-35363715B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14CA4D-589F-40F4-CDDE-30221EAEAC44}"/>
              </a:ext>
            </a:extLst>
          </p:cNvPr>
          <p:cNvSpPr txBox="1"/>
          <p:nvPr/>
        </p:nvSpPr>
        <p:spPr>
          <a:xfrm>
            <a:off x="9022079" y="1005748"/>
            <a:ext cx="3118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CMS HIG-21-007,</a:t>
            </a:r>
          </a:p>
          <a:p>
            <a:r>
              <a:rPr lang="en-US" dirty="0"/>
              <a:t>arXiv:2303.01214 [hep-ex]</a:t>
            </a:r>
          </a:p>
        </p:txBody>
      </p: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0231A058-F758-2116-A04A-B440F5008113}"/>
              </a:ext>
            </a:extLst>
          </p:cNvPr>
          <p:cNvGrpSpPr/>
          <p:nvPr/>
        </p:nvGrpSpPr>
        <p:grpSpPr>
          <a:xfrm>
            <a:off x="2774466" y="586744"/>
            <a:ext cx="5611916" cy="1720931"/>
            <a:chOff x="451883" y="982448"/>
            <a:chExt cx="7279840" cy="2561549"/>
          </a:xfrm>
        </p:grpSpPr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id="{B053F1FF-8756-E419-49AC-29B9A5531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241" y="1041213"/>
              <a:ext cx="7223482" cy="2502784"/>
            </a:xfrm>
            <a:prstGeom prst="rect">
              <a:avLst/>
            </a:prstGeom>
            <a:solidFill>
              <a:schemeClr val="tx1"/>
            </a:solidFill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3C4322-7309-CF28-5C70-5ED1532AD382}"/>
                </a:ext>
              </a:extLst>
            </p:cNvPr>
            <p:cNvSpPr txBox="1"/>
            <p:nvPr/>
          </p:nvSpPr>
          <p:spPr>
            <a:xfrm>
              <a:off x="451883" y="982448"/>
              <a:ext cx="3134122" cy="503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</a:rPr>
                <a:t>resolved/boosted </a:t>
              </a:r>
              <a:r>
                <a:rPr lang="en-US" sz="1600" dirty="0" err="1">
                  <a:solidFill>
                    <a:srgbClr val="C00000"/>
                  </a:solidFill>
                </a:rPr>
                <a:t>ttbarH</a:t>
              </a:r>
              <a:endParaRPr lang="ru-RU" sz="16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" name="Picture 7">
            <a:extLst>
              <a:ext uri="{FF2B5EF4-FFF2-40B4-BE49-F238E27FC236}">
                <a16:creationId xmlns:a16="http://schemas.microsoft.com/office/drawing/2014/main" id="{A62E3DD0-D629-A9FA-2238-CA4011E660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2206" y="2381975"/>
            <a:ext cx="4059941" cy="3971681"/>
          </a:xfrm>
          <a:prstGeom prst="rect">
            <a:avLst/>
          </a:prstGeom>
        </p:spPr>
      </p:pic>
      <p:pic>
        <p:nvPicPr>
          <p:cNvPr id="24" name="Picture 12">
            <a:extLst>
              <a:ext uri="{FF2B5EF4-FFF2-40B4-BE49-F238E27FC236}">
                <a16:creationId xmlns:a16="http://schemas.microsoft.com/office/drawing/2014/main" id="{3B4E4ECC-F055-03DC-69DE-C60918BB08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3019" y="2387878"/>
            <a:ext cx="3971681" cy="3971681"/>
          </a:xfrm>
          <a:prstGeom prst="rect">
            <a:avLst/>
          </a:prstGeom>
        </p:spPr>
      </p:pic>
      <p:sp>
        <p:nvSpPr>
          <p:cNvPr id="4" name="Нижний колонтитул 16">
            <a:extLst>
              <a:ext uri="{FF2B5EF4-FFF2-40B4-BE49-F238E27FC236}">
                <a16:creationId xmlns:a16="http://schemas.microsoft.com/office/drawing/2014/main" id="{83DC0DE3-920F-03D9-A5F9-111ECD244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5" name="Дата 15">
            <a:extLst>
              <a:ext uri="{FF2B5EF4-FFF2-40B4-BE49-F238E27FC236}">
                <a16:creationId xmlns:a16="http://schemas.microsoft.com/office/drawing/2014/main" id="{E5E4B161-4B4A-6CAC-918B-E997689ED4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91996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6/27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5213CB-E4C9-8805-27E1-CE68BC627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5C00D20A-B375-4877-9286-B73A951EBC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008" y="5666728"/>
            <a:ext cx="4683512" cy="6021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ECD5018-AAB8-D74F-FDB7-30A248521B52}"/>
              </a:ext>
            </a:extLst>
          </p:cNvPr>
          <p:cNvSpPr txBox="1"/>
          <p:nvPr/>
        </p:nvSpPr>
        <p:spPr>
          <a:xfrm>
            <a:off x="9499823" y="232648"/>
            <a:ext cx="2507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HIG-21-007</a:t>
            </a:r>
          </a:p>
          <a:p>
            <a:r>
              <a:rPr lang="en-US" dirty="0"/>
              <a:t>ATLAS HIGG-2021-05</a:t>
            </a: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084010-1F8C-0F77-AEFA-EA8825863CD5}"/>
              </a:ext>
            </a:extLst>
          </p:cNvPr>
          <p:cNvSpPr txBox="1"/>
          <p:nvPr/>
        </p:nvSpPr>
        <p:spPr>
          <a:xfrm>
            <a:off x="2511185" y="109588"/>
            <a:ext cx="633218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Combination of h</a:t>
            </a:r>
            <a:r>
              <a:rPr lang="en-US" sz="2600" baseline="-25000" dirty="0">
                <a:solidFill>
                  <a:schemeClr val="accent1"/>
                </a:solidFill>
              </a:rPr>
              <a:t>125</a:t>
            </a:r>
            <a:r>
              <a:rPr lang="en-US" sz="2600" dirty="0">
                <a:solidFill>
                  <a:schemeClr val="accent1"/>
                </a:solidFill>
              </a:rPr>
              <a:t> </a:t>
            </a:r>
            <a:r>
              <a:rPr lang="en-US" sz="2600" dirty="0">
                <a:solidFill>
                  <a:schemeClr val="accent1"/>
                </a:solidFill>
                <a:sym typeface="Wingdings" pitchFamily="2" charset="2"/>
              </a:rPr>
              <a:t> invisible searches</a:t>
            </a:r>
            <a:endParaRPr lang="ru-RU" sz="2600" dirty="0">
              <a:solidFill>
                <a:schemeClr val="accent1"/>
              </a:solidFill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90BA115-4C8E-446C-BABA-18294FBD19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1143" y="904711"/>
            <a:ext cx="5642071" cy="46162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526573D-28B0-4A82-8790-23334B82C0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644" y="985735"/>
            <a:ext cx="4975642" cy="4415883"/>
          </a:xfrm>
          <a:prstGeom prst="rect">
            <a:avLst/>
          </a:prstGeom>
        </p:spPr>
      </p:pic>
      <p:pic>
        <p:nvPicPr>
          <p:cNvPr id="5" name="Picture 24">
            <a:extLst>
              <a:ext uri="{FF2B5EF4-FFF2-40B4-BE49-F238E27FC236}">
                <a16:creationId xmlns:a16="http://schemas.microsoft.com/office/drawing/2014/main" id="{666532F4-A0D6-20D6-AD5F-4466AD6500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5335" y="999776"/>
            <a:ext cx="6635758" cy="4415882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428CD91-7D68-187C-547D-2D906535C3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41578" y="1051628"/>
            <a:ext cx="6699515" cy="4364030"/>
          </a:xfrm>
          <a:prstGeom prst="rect">
            <a:avLst/>
          </a:prstGeom>
        </p:spPr>
      </p:pic>
      <p:sp>
        <p:nvSpPr>
          <p:cNvPr id="4" name="Нижний колонтитул 16">
            <a:extLst>
              <a:ext uri="{FF2B5EF4-FFF2-40B4-BE49-F238E27FC236}">
                <a16:creationId xmlns:a16="http://schemas.microsoft.com/office/drawing/2014/main" id="{8C5E2153-F686-CB8A-8A4B-413963D52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6" name="Дата 15">
            <a:extLst>
              <a:ext uri="{FF2B5EF4-FFF2-40B4-BE49-F238E27FC236}">
                <a16:creationId xmlns:a16="http://schemas.microsoft.com/office/drawing/2014/main" id="{A00D32F2-D549-9A85-B688-8E5C36D419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12417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7/27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61F233-DBAC-4EBF-97ED-BC09FD5787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83" y="1177358"/>
            <a:ext cx="4053187" cy="276967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9DAE229-EDAC-491F-B2E3-0D6DA418A76F}"/>
              </a:ext>
            </a:extLst>
          </p:cNvPr>
          <p:cNvSpPr txBox="1"/>
          <p:nvPr/>
        </p:nvSpPr>
        <p:spPr>
          <a:xfrm>
            <a:off x="9585657" y="625181"/>
            <a:ext cx="2497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PAS HIG-22-003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B5D9EE-5C7A-38EA-8161-BD670A8BB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2CB829-94BC-E3E9-922A-429C1D321083}"/>
              </a:ext>
            </a:extLst>
          </p:cNvPr>
          <p:cNvSpPr txBox="1"/>
          <p:nvPr/>
        </p:nvSpPr>
        <p:spPr>
          <a:xfrm>
            <a:off x="4347727" y="1008520"/>
            <a:ext cx="7597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first search of such type for axion-like particles (ALPs) at the LHC. Pseudoscalar portal, the light enough ALP,  Z</a:t>
            </a:r>
            <a:r>
              <a:rPr lang="en-US" baseline="30000" dirty="0"/>
              <a:t>0</a:t>
            </a:r>
            <a:r>
              <a:rPr lang="en-US" dirty="0"/>
              <a:t>-ALPs interactions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F773AF-4349-73FF-C196-EF7352EDA069}"/>
              </a:ext>
            </a:extLst>
          </p:cNvPr>
          <p:cNvSpPr txBox="1"/>
          <p:nvPr/>
        </p:nvSpPr>
        <p:spPr>
          <a:xfrm>
            <a:off x="2800551" y="132738"/>
            <a:ext cx="723467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Exotic </a:t>
            </a:r>
            <a:r>
              <a:rPr lang="en-US" sz="2600" dirty="0" err="1">
                <a:solidFill>
                  <a:schemeClr val="accent1"/>
                </a:solidFill>
              </a:rPr>
              <a:t>higgs</a:t>
            </a:r>
            <a:r>
              <a:rPr lang="en-US" sz="2600" dirty="0">
                <a:solidFill>
                  <a:schemeClr val="accent1"/>
                </a:solidFill>
              </a:rPr>
              <a:t> decays h </a:t>
            </a:r>
            <a:r>
              <a:rPr lang="en-US" sz="2600" dirty="0">
                <a:solidFill>
                  <a:schemeClr val="accent1"/>
                </a:solidFill>
                <a:sym typeface="Wingdings" pitchFamily="2" charset="2"/>
              </a:rPr>
              <a:t> Za, Z </a:t>
            </a:r>
            <a:r>
              <a:rPr lang="en-US" sz="2600" dirty="0" err="1">
                <a:solidFill>
                  <a:schemeClr val="accent1"/>
                </a:solidFill>
                <a:sym typeface="Wingdings" pitchFamily="2" charset="2"/>
              </a:rPr>
              <a:t>ll</a:t>
            </a:r>
            <a:r>
              <a:rPr lang="en-US" sz="2600" dirty="0">
                <a:solidFill>
                  <a:schemeClr val="accent1"/>
                </a:solidFill>
                <a:sym typeface="Wingdings" pitchFamily="2" charset="2"/>
              </a:rPr>
              <a:t>, a 2 gamma</a:t>
            </a:r>
            <a:endParaRPr lang="ru-RU" sz="2600" dirty="0">
              <a:solidFill>
                <a:schemeClr val="accent1"/>
              </a:solidFill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B4F492EA-39A3-7203-F9FA-7B84750C03B7}"/>
              </a:ext>
            </a:extLst>
          </p:cNvPr>
          <p:cNvGrpSpPr/>
          <p:nvPr/>
        </p:nvGrpSpPr>
        <p:grpSpPr>
          <a:xfrm>
            <a:off x="1460033" y="4975395"/>
            <a:ext cx="8412482" cy="1066654"/>
            <a:chOff x="1008273" y="1700808"/>
            <a:chExt cx="7826807" cy="902064"/>
          </a:xfrm>
        </p:grpSpPr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095F5E2F-971C-5AAE-F017-C71D583DB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8273" y="1700808"/>
              <a:ext cx="1115455" cy="902064"/>
            </a:xfrm>
            <a:prstGeom prst="rect">
              <a:avLst/>
            </a:prstGeom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1D12C70B-0C6B-FA0A-E9E5-382AAC16C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23728" y="1700808"/>
              <a:ext cx="6711352" cy="902064"/>
            </a:xfrm>
            <a:prstGeom prst="rect">
              <a:avLst/>
            </a:prstGeom>
          </p:spPr>
        </p:pic>
      </p:grp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15589A68-110B-E6DA-9F35-1DB0F06FBF0C}"/>
              </a:ext>
            </a:extLst>
          </p:cNvPr>
          <p:cNvGrpSpPr/>
          <p:nvPr/>
        </p:nvGrpSpPr>
        <p:grpSpPr>
          <a:xfrm>
            <a:off x="5052068" y="1907132"/>
            <a:ext cx="2121493" cy="2066920"/>
            <a:chOff x="1372208" y="4575174"/>
            <a:chExt cx="2121493" cy="2066920"/>
          </a:xfrm>
        </p:grpSpPr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id="{684B852E-E075-7830-C2A7-783EC79E2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2208" y="4575174"/>
              <a:ext cx="2121493" cy="206692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DC37A245-157D-8153-9A7D-348E66D2BA7B}"/>
                    </a:ext>
                  </a:extLst>
                </p:cNvPr>
                <p:cNvSpPr txBox="1"/>
                <p:nvPr/>
              </p:nvSpPr>
              <p:spPr>
                <a:xfrm>
                  <a:off x="1475656" y="4846081"/>
                  <a:ext cx="255455" cy="311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ru-RU" sz="200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50198" name="TextBox 5019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5656" y="4846081"/>
                  <a:ext cx="255455" cy="311111"/>
                </a:xfrm>
                <a:prstGeom prst="rect">
                  <a:avLst/>
                </a:prstGeom>
                <a:blipFill>
                  <a:blip r:embed="rId12"/>
                  <a:stretch>
                    <a:fillRect l="-30952" r="-52381" b="-35294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9E70B75-0727-558D-3CEC-77090D300A88}"/>
                    </a:ext>
                  </a:extLst>
                </p:cNvPr>
                <p:cNvSpPr txBox="1"/>
                <p:nvPr/>
              </p:nvSpPr>
              <p:spPr>
                <a:xfrm>
                  <a:off x="3098562" y="4753245"/>
                  <a:ext cx="216149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50200" name="TextBox 5019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98562" y="4753245"/>
                  <a:ext cx="216149" cy="307777"/>
                </a:xfrm>
                <a:prstGeom prst="rect">
                  <a:avLst/>
                </a:prstGeom>
                <a:blipFill>
                  <a:blip r:embed="rId13"/>
                  <a:stretch>
                    <a:fillRect l="-25000" r="-38889" b="-3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D267D98-834A-5561-032A-AB9CD32E2E2E}"/>
                    </a:ext>
                  </a:extLst>
                </p:cNvPr>
                <p:cNvSpPr txBox="1"/>
                <p:nvPr/>
              </p:nvSpPr>
              <p:spPr>
                <a:xfrm>
                  <a:off x="1541328" y="5977135"/>
                  <a:ext cx="255455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ru-RU" sz="2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50201" name="TextBox 502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1328" y="5977135"/>
                  <a:ext cx="255455" cy="307777"/>
                </a:xfrm>
                <a:prstGeom prst="rect">
                  <a:avLst/>
                </a:prstGeom>
                <a:blipFill>
                  <a:blip r:embed="rId14"/>
                  <a:stretch>
                    <a:fillRect l="-30952" r="-30952" b="-37255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BF4EF02-B56E-C124-3741-91C9DE6DAC14}"/>
                    </a:ext>
                  </a:extLst>
                </p:cNvPr>
                <p:cNvSpPr txBox="1"/>
                <p:nvPr/>
              </p:nvSpPr>
              <p:spPr>
                <a:xfrm>
                  <a:off x="3125233" y="6049257"/>
                  <a:ext cx="216149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ru-RU" sz="2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50203" name="TextBox 5020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5233" y="6049257"/>
                  <a:ext cx="216149" cy="307777"/>
                </a:xfrm>
                <a:prstGeom prst="rect">
                  <a:avLst/>
                </a:prstGeom>
                <a:blipFill>
                  <a:blip r:embed="rId15"/>
                  <a:stretch>
                    <a:fillRect l="-25714" r="-25714" b="-2745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6BB4B23-B63C-0BE7-3452-8DA25E91F8F1}"/>
                </a:ext>
              </a:extLst>
            </p:cNvPr>
            <p:cNvSpPr txBox="1"/>
            <p:nvPr/>
          </p:nvSpPr>
          <p:spPr>
            <a:xfrm>
              <a:off x="2160300" y="533363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A</a:t>
              </a:r>
              <a:endParaRPr lang="ru-RU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11990225-CF80-4FB2-4DB0-8F08B0C68ECD}"/>
              </a:ext>
            </a:extLst>
          </p:cNvPr>
          <p:cNvGrpSpPr/>
          <p:nvPr/>
        </p:nvGrpSpPr>
        <p:grpSpPr>
          <a:xfrm>
            <a:off x="8628330" y="2120773"/>
            <a:ext cx="2372621" cy="1361834"/>
            <a:chOff x="5528569" y="5003303"/>
            <a:chExt cx="2372621" cy="1361834"/>
          </a:xfrm>
        </p:grpSpPr>
        <p:pic>
          <p:nvPicPr>
            <p:cNvPr id="31" name="Рисунок 30">
              <a:extLst>
                <a:ext uri="{FF2B5EF4-FFF2-40B4-BE49-F238E27FC236}">
                  <a16:creationId xmlns:a16="http://schemas.microsoft.com/office/drawing/2014/main" id="{8D46B968-E4EA-AC85-2051-5F70E920E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8569" y="5009354"/>
              <a:ext cx="2372621" cy="135578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585D641-C2FC-7A15-CE8A-5213C85E8997}"/>
                    </a:ext>
                  </a:extLst>
                </p:cNvPr>
                <p:cNvSpPr txBox="1"/>
                <p:nvPr/>
              </p:nvSpPr>
              <p:spPr>
                <a:xfrm>
                  <a:off x="5879512" y="5009354"/>
                  <a:ext cx="255455" cy="311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ru-RU" sz="200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79512" y="5009354"/>
                  <a:ext cx="255455" cy="311111"/>
                </a:xfrm>
                <a:prstGeom prst="rect">
                  <a:avLst/>
                </a:prstGeom>
                <a:blipFill>
                  <a:blip r:embed="rId17"/>
                  <a:stretch>
                    <a:fillRect l="-30952" r="-52381" b="-37255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14F48BF-BC7E-B6E7-7C7E-484DCC4E2BD8}"/>
                    </a:ext>
                  </a:extLst>
                </p:cNvPr>
                <p:cNvSpPr txBox="1"/>
                <p:nvPr/>
              </p:nvSpPr>
              <p:spPr>
                <a:xfrm>
                  <a:off x="7447434" y="5003303"/>
                  <a:ext cx="216149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47434" y="5003303"/>
                  <a:ext cx="216149" cy="307777"/>
                </a:xfrm>
                <a:prstGeom prst="rect">
                  <a:avLst/>
                </a:prstGeom>
                <a:blipFill>
                  <a:blip r:embed="rId8"/>
                  <a:stretch>
                    <a:fillRect l="-25714" r="-40000" b="-2745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DBA24203-279C-9E24-8AB5-1018452D3AC4}"/>
                    </a:ext>
                  </a:extLst>
                </p:cNvPr>
                <p:cNvSpPr txBox="1"/>
                <p:nvPr/>
              </p:nvSpPr>
              <p:spPr>
                <a:xfrm>
                  <a:off x="5879512" y="5977136"/>
                  <a:ext cx="255455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ru-RU" sz="2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79512" y="5977136"/>
                  <a:ext cx="255455" cy="307777"/>
                </a:xfrm>
                <a:prstGeom prst="rect">
                  <a:avLst/>
                </a:prstGeom>
                <a:blipFill>
                  <a:blip r:embed="rId9"/>
                  <a:stretch>
                    <a:fillRect l="-30952" r="-33333" b="-37255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F4ED753-1249-DF38-EC91-D0A0ECF801E8}"/>
                    </a:ext>
                  </a:extLst>
                </p:cNvPr>
                <p:cNvSpPr txBox="1"/>
                <p:nvPr/>
              </p:nvSpPr>
              <p:spPr>
                <a:xfrm>
                  <a:off x="7380187" y="5951606"/>
                  <a:ext cx="216149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ru-RU" sz="2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0187" y="5951606"/>
                  <a:ext cx="216149" cy="307777"/>
                </a:xfrm>
                <a:prstGeom prst="rect">
                  <a:avLst/>
                </a:prstGeom>
                <a:blipFill>
                  <a:blip r:embed="rId10"/>
                  <a:stretch>
                    <a:fillRect l="-25714" r="-25714" b="-3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Стрелка вправо 35">
            <a:extLst>
              <a:ext uri="{FF2B5EF4-FFF2-40B4-BE49-F238E27FC236}">
                <a16:creationId xmlns:a16="http://schemas.microsoft.com/office/drawing/2014/main" id="{87DDC16A-BAE1-1FDB-5F4E-71538B49210D}"/>
              </a:ext>
            </a:extLst>
          </p:cNvPr>
          <p:cNvSpPr/>
          <p:nvPr/>
        </p:nvSpPr>
        <p:spPr>
          <a:xfrm>
            <a:off x="7431909" y="255628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63A42EE-0E9B-A24E-7CB3-F575FDD2174A}"/>
              </a:ext>
            </a:extLst>
          </p:cNvPr>
          <p:cNvSpPr txBox="1"/>
          <p:nvPr/>
        </p:nvSpPr>
        <p:spPr>
          <a:xfrm>
            <a:off x="9557149" y="2227575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EFT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5E848A7-97B5-F28F-B13D-FC65D98305E9}"/>
              </a:ext>
            </a:extLst>
          </p:cNvPr>
          <p:cNvSpPr txBox="1"/>
          <p:nvPr/>
        </p:nvSpPr>
        <p:spPr>
          <a:xfrm>
            <a:off x="1448136" y="4424663"/>
            <a:ext cx="865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i</a:t>
            </a:r>
            <a:r>
              <a:rPr lang="en-US" dirty="0"/>
              <a:t> are Wilson coefficients in the EFT approach that describe the ALP/SM couplings </a:t>
            </a:r>
            <a:endParaRPr lang="ru-RU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B291BEC-0577-5317-10FF-6A8C37B1ADA4}"/>
              </a:ext>
            </a:extLst>
          </p:cNvPr>
          <p:cNvSpPr txBox="1"/>
          <p:nvPr/>
        </p:nvSpPr>
        <p:spPr>
          <a:xfrm>
            <a:off x="5472785" y="1859750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propagator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Нижний колонтитул 16">
            <a:extLst>
              <a:ext uri="{FF2B5EF4-FFF2-40B4-BE49-F238E27FC236}">
                <a16:creationId xmlns:a16="http://schemas.microsoft.com/office/drawing/2014/main" id="{F3752D06-565C-7F1D-7C7B-50ACFF827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4" name="Дата 15">
            <a:extLst>
              <a:ext uri="{FF2B5EF4-FFF2-40B4-BE49-F238E27FC236}">
                <a16:creationId xmlns:a16="http://schemas.microsoft.com/office/drawing/2014/main" id="{2AD229C2-7B78-6D91-50DC-EE1A435B9A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710244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7/27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61F233-DBAC-4EBF-97ED-BC09FD5787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83" y="1177358"/>
            <a:ext cx="4053187" cy="276967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9DAE229-EDAC-491F-B2E3-0D6DA418A76F}"/>
              </a:ext>
            </a:extLst>
          </p:cNvPr>
          <p:cNvSpPr txBox="1"/>
          <p:nvPr/>
        </p:nvSpPr>
        <p:spPr>
          <a:xfrm>
            <a:off x="9585657" y="625181"/>
            <a:ext cx="2497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PAS HIG-22-003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B5D9EE-5C7A-38EA-8161-BD670A8BB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2CB829-94BC-E3E9-922A-429C1D321083}"/>
              </a:ext>
            </a:extLst>
          </p:cNvPr>
          <p:cNvSpPr txBox="1"/>
          <p:nvPr/>
        </p:nvSpPr>
        <p:spPr>
          <a:xfrm>
            <a:off x="4347727" y="1008520"/>
            <a:ext cx="7597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first search of such type for axion-like particles (ALPs) at the LHC. Pseudoscalar portal, the light enough ALP,  Z</a:t>
            </a:r>
            <a:r>
              <a:rPr lang="en-US" baseline="30000" dirty="0"/>
              <a:t>0</a:t>
            </a:r>
            <a:r>
              <a:rPr lang="en-US" dirty="0"/>
              <a:t>-ALPs interactions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F773AF-4349-73FF-C196-EF7352EDA069}"/>
              </a:ext>
            </a:extLst>
          </p:cNvPr>
          <p:cNvSpPr txBox="1"/>
          <p:nvPr/>
        </p:nvSpPr>
        <p:spPr>
          <a:xfrm>
            <a:off x="2800551" y="132738"/>
            <a:ext cx="723467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Exotic </a:t>
            </a:r>
            <a:r>
              <a:rPr lang="en-US" sz="2600" dirty="0" err="1">
                <a:solidFill>
                  <a:schemeClr val="accent1"/>
                </a:solidFill>
              </a:rPr>
              <a:t>higgs</a:t>
            </a:r>
            <a:r>
              <a:rPr lang="en-US" sz="2600" dirty="0">
                <a:solidFill>
                  <a:schemeClr val="accent1"/>
                </a:solidFill>
              </a:rPr>
              <a:t> decays h </a:t>
            </a:r>
            <a:r>
              <a:rPr lang="en-US" sz="2600" dirty="0">
                <a:solidFill>
                  <a:schemeClr val="accent1"/>
                </a:solidFill>
                <a:sym typeface="Wingdings" pitchFamily="2" charset="2"/>
              </a:rPr>
              <a:t> Za, Z </a:t>
            </a:r>
            <a:r>
              <a:rPr lang="en-US" sz="2600" dirty="0" err="1">
                <a:solidFill>
                  <a:schemeClr val="accent1"/>
                </a:solidFill>
                <a:sym typeface="Wingdings" pitchFamily="2" charset="2"/>
              </a:rPr>
              <a:t>ll</a:t>
            </a:r>
            <a:r>
              <a:rPr lang="en-US" sz="2600" dirty="0">
                <a:solidFill>
                  <a:schemeClr val="accent1"/>
                </a:solidFill>
                <a:sym typeface="Wingdings" pitchFamily="2" charset="2"/>
              </a:rPr>
              <a:t>, a 2 gamma</a:t>
            </a:r>
            <a:endParaRPr lang="ru-RU" sz="2600" dirty="0">
              <a:solidFill>
                <a:schemeClr val="accent1"/>
              </a:solidFill>
            </a:endParaRP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B4F492EA-39A3-7203-F9FA-7B84750C03B7}"/>
              </a:ext>
            </a:extLst>
          </p:cNvPr>
          <p:cNvGrpSpPr/>
          <p:nvPr/>
        </p:nvGrpSpPr>
        <p:grpSpPr>
          <a:xfrm>
            <a:off x="1460033" y="4975395"/>
            <a:ext cx="8412482" cy="1066654"/>
            <a:chOff x="1008273" y="1700808"/>
            <a:chExt cx="7826807" cy="902064"/>
          </a:xfrm>
        </p:grpSpPr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095F5E2F-971C-5AAE-F017-C71D583DB64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08273" y="1700808"/>
              <a:ext cx="1115455" cy="902064"/>
            </a:xfrm>
            <a:prstGeom prst="rect">
              <a:avLst/>
            </a:prstGeom>
          </p:spPr>
        </p:pic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1D12C70B-0C6B-FA0A-E9E5-382AAC16C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123728" y="1700808"/>
              <a:ext cx="6711352" cy="902064"/>
            </a:xfrm>
            <a:prstGeom prst="rect">
              <a:avLst/>
            </a:prstGeom>
          </p:spPr>
        </p:pic>
      </p:grp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B86488A-07CD-CB6C-B592-CE2F2D31A5C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46551" y="1275516"/>
            <a:ext cx="1025815" cy="552362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2" name="Овал 21">
            <a:extLst>
              <a:ext uri="{FF2B5EF4-FFF2-40B4-BE49-F238E27FC236}">
                <a16:creationId xmlns:a16="http://schemas.microsoft.com/office/drawing/2014/main" id="{E4E5F5A7-E717-F8DE-A786-628FFF875F88}"/>
              </a:ext>
            </a:extLst>
          </p:cNvPr>
          <p:cNvSpPr/>
          <p:nvPr/>
        </p:nvSpPr>
        <p:spPr>
          <a:xfrm rot="3129223">
            <a:off x="2494704" y="2459544"/>
            <a:ext cx="908257" cy="3646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3" name="Группа 22">
            <a:extLst>
              <a:ext uri="{FF2B5EF4-FFF2-40B4-BE49-F238E27FC236}">
                <a16:creationId xmlns:a16="http://schemas.microsoft.com/office/drawing/2014/main" id="{15589A68-110B-E6DA-9F35-1DB0F06FBF0C}"/>
              </a:ext>
            </a:extLst>
          </p:cNvPr>
          <p:cNvGrpSpPr/>
          <p:nvPr/>
        </p:nvGrpSpPr>
        <p:grpSpPr>
          <a:xfrm>
            <a:off x="5052068" y="1907132"/>
            <a:ext cx="2121493" cy="2066920"/>
            <a:chOff x="1372208" y="4575174"/>
            <a:chExt cx="2121493" cy="2066920"/>
          </a:xfrm>
        </p:grpSpPr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id="{684B852E-E075-7830-C2A7-783EC79E2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2208" y="4575174"/>
              <a:ext cx="2121493" cy="206692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DC37A245-157D-8153-9A7D-348E66D2BA7B}"/>
                    </a:ext>
                  </a:extLst>
                </p:cNvPr>
                <p:cNvSpPr txBox="1"/>
                <p:nvPr/>
              </p:nvSpPr>
              <p:spPr>
                <a:xfrm>
                  <a:off x="1475656" y="4846081"/>
                  <a:ext cx="255455" cy="311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ru-RU" sz="200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50198" name="TextBox 5019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5656" y="4846081"/>
                  <a:ext cx="255455" cy="311111"/>
                </a:xfrm>
                <a:prstGeom prst="rect">
                  <a:avLst/>
                </a:prstGeom>
                <a:blipFill>
                  <a:blip r:embed="rId12"/>
                  <a:stretch>
                    <a:fillRect l="-30952" r="-52381" b="-35294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F9E70B75-0727-558D-3CEC-77090D300A88}"/>
                    </a:ext>
                  </a:extLst>
                </p:cNvPr>
                <p:cNvSpPr txBox="1"/>
                <p:nvPr/>
              </p:nvSpPr>
              <p:spPr>
                <a:xfrm>
                  <a:off x="3098562" y="4753245"/>
                  <a:ext cx="216149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50200" name="TextBox 5019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98562" y="4753245"/>
                  <a:ext cx="216149" cy="307777"/>
                </a:xfrm>
                <a:prstGeom prst="rect">
                  <a:avLst/>
                </a:prstGeom>
                <a:blipFill>
                  <a:blip r:embed="rId13"/>
                  <a:stretch>
                    <a:fillRect l="-25000" r="-38889" b="-3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6D267D98-834A-5561-032A-AB9CD32E2E2E}"/>
                    </a:ext>
                  </a:extLst>
                </p:cNvPr>
                <p:cNvSpPr txBox="1"/>
                <p:nvPr/>
              </p:nvSpPr>
              <p:spPr>
                <a:xfrm>
                  <a:off x="1541328" y="5977135"/>
                  <a:ext cx="255455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ru-RU" sz="2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50201" name="TextBox 5020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41328" y="5977135"/>
                  <a:ext cx="255455" cy="307777"/>
                </a:xfrm>
                <a:prstGeom prst="rect">
                  <a:avLst/>
                </a:prstGeom>
                <a:blipFill>
                  <a:blip r:embed="rId14"/>
                  <a:stretch>
                    <a:fillRect l="-30952" r="-30952" b="-37255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8BF4EF02-B56E-C124-3741-91C9DE6DAC14}"/>
                    </a:ext>
                  </a:extLst>
                </p:cNvPr>
                <p:cNvSpPr txBox="1"/>
                <p:nvPr/>
              </p:nvSpPr>
              <p:spPr>
                <a:xfrm>
                  <a:off x="3125233" y="6049257"/>
                  <a:ext cx="216149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ru-RU" sz="2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50203" name="TextBox 5020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5233" y="6049257"/>
                  <a:ext cx="216149" cy="307777"/>
                </a:xfrm>
                <a:prstGeom prst="rect">
                  <a:avLst/>
                </a:prstGeom>
                <a:blipFill>
                  <a:blip r:embed="rId15"/>
                  <a:stretch>
                    <a:fillRect l="-25714" r="-25714" b="-2745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6BB4B23-B63C-0BE7-3452-8DA25E91F8F1}"/>
                </a:ext>
              </a:extLst>
            </p:cNvPr>
            <p:cNvSpPr txBox="1"/>
            <p:nvPr/>
          </p:nvSpPr>
          <p:spPr>
            <a:xfrm>
              <a:off x="2160300" y="533363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solidFill>
                    <a:srgbClr val="FF0000"/>
                  </a:solidFill>
                </a:rPr>
                <a:t>A</a:t>
              </a:r>
              <a:endParaRPr lang="ru-RU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11990225-CF80-4FB2-4DB0-8F08B0C68ECD}"/>
              </a:ext>
            </a:extLst>
          </p:cNvPr>
          <p:cNvGrpSpPr/>
          <p:nvPr/>
        </p:nvGrpSpPr>
        <p:grpSpPr>
          <a:xfrm>
            <a:off x="8628330" y="2120773"/>
            <a:ext cx="2372621" cy="1361834"/>
            <a:chOff x="5528569" y="5003303"/>
            <a:chExt cx="2372621" cy="1361834"/>
          </a:xfrm>
        </p:grpSpPr>
        <p:pic>
          <p:nvPicPr>
            <p:cNvPr id="31" name="Рисунок 30">
              <a:extLst>
                <a:ext uri="{FF2B5EF4-FFF2-40B4-BE49-F238E27FC236}">
                  <a16:creationId xmlns:a16="http://schemas.microsoft.com/office/drawing/2014/main" id="{8D46B968-E4EA-AC85-2051-5F70E920E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8569" y="5009354"/>
              <a:ext cx="2372621" cy="135578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5585D641-C2FC-7A15-CE8A-5213C85E8997}"/>
                    </a:ext>
                  </a:extLst>
                </p:cNvPr>
                <p:cNvSpPr txBox="1"/>
                <p:nvPr/>
              </p:nvSpPr>
              <p:spPr>
                <a:xfrm>
                  <a:off x="5879512" y="5009354"/>
                  <a:ext cx="255455" cy="31111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ru-RU" sz="200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79512" y="5009354"/>
                  <a:ext cx="255455" cy="311111"/>
                </a:xfrm>
                <a:prstGeom prst="rect">
                  <a:avLst/>
                </a:prstGeom>
                <a:blipFill>
                  <a:blip r:embed="rId17"/>
                  <a:stretch>
                    <a:fillRect l="-30952" r="-52381" b="-37255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14F48BF-BC7E-B6E7-7C7E-484DCC4E2BD8}"/>
                    </a:ext>
                  </a:extLst>
                </p:cNvPr>
                <p:cNvSpPr txBox="1"/>
                <p:nvPr/>
              </p:nvSpPr>
              <p:spPr>
                <a:xfrm>
                  <a:off x="7447434" y="5003303"/>
                  <a:ext cx="216149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ru-RU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lang="ru-RU" sz="2000" dirty="0"/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47434" y="5003303"/>
                  <a:ext cx="216149" cy="307777"/>
                </a:xfrm>
                <a:prstGeom prst="rect">
                  <a:avLst/>
                </a:prstGeom>
                <a:blipFill>
                  <a:blip r:embed="rId18"/>
                  <a:stretch>
                    <a:fillRect l="-25714" r="-40000" b="-27451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DBA24203-279C-9E24-8AB5-1018452D3AC4}"/>
                    </a:ext>
                  </a:extLst>
                </p:cNvPr>
                <p:cNvSpPr txBox="1"/>
                <p:nvPr/>
              </p:nvSpPr>
              <p:spPr>
                <a:xfrm>
                  <a:off x="5879512" y="5977136"/>
                  <a:ext cx="255455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ru-RU" sz="2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60" name="TextBox 5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79512" y="5977136"/>
                  <a:ext cx="255455" cy="307777"/>
                </a:xfrm>
                <a:prstGeom prst="rect">
                  <a:avLst/>
                </a:prstGeom>
                <a:blipFill>
                  <a:blip r:embed="rId9"/>
                  <a:stretch>
                    <a:fillRect l="-30952" r="-33333" b="-37255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EF4ED753-1249-DF38-EC91-D0A0ECF801E8}"/>
                    </a:ext>
                  </a:extLst>
                </p:cNvPr>
                <p:cNvSpPr txBox="1"/>
                <p:nvPr/>
              </p:nvSpPr>
              <p:spPr>
                <a:xfrm>
                  <a:off x="7380187" y="5951606"/>
                  <a:ext cx="216149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ru-RU" sz="2000" dirty="0">
                    <a:solidFill>
                      <a:srgbClr val="7030A0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0187" y="5951606"/>
                  <a:ext cx="216149" cy="307777"/>
                </a:xfrm>
                <a:prstGeom prst="rect">
                  <a:avLst/>
                </a:prstGeom>
                <a:blipFill>
                  <a:blip r:embed="rId10"/>
                  <a:stretch>
                    <a:fillRect l="-25714" r="-25714" b="-30000"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6" name="Стрелка вправо 35">
            <a:extLst>
              <a:ext uri="{FF2B5EF4-FFF2-40B4-BE49-F238E27FC236}">
                <a16:creationId xmlns:a16="http://schemas.microsoft.com/office/drawing/2014/main" id="{87DDC16A-BAE1-1FDB-5F4E-71538B49210D}"/>
              </a:ext>
            </a:extLst>
          </p:cNvPr>
          <p:cNvSpPr/>
          <p:nvPr/>
        </p:nvSpPr>
        <p:spPr>
          <a:xfrm>
            <a:off x="7431909" y="255628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63A42EE-0E9B-A24E-7CB3-F575FDD2174A}"/>
              </a:ext>
            </a:extLst>
          </p:cNvPr>
          <p:cNvSpPr txBox="1"/>
          <p:nvPr/>
        </p:nvSpPr>
        <p:spPr>
          <a:xfrm>
            <a:off x="9557149" y="2227575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EFT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5E848A7-97B5-F28F-B13D-FC65D98305E9}"/>
              </a:ext>
            </a:extLst>
          </p:cNvPr>
          <p:cNvSpPr txBox="1"/>
          <p:nvPr/>
        </p:nvSpPr>
        <p:spPr>
          <a:xfrm>
            <a:off x="1448136" y="4424663"/>
            <a:ext cx="8651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baseline="-25000" dirty="0"/>
              <a:t>i</a:t>
            </a:r>
            <a:r>
              <a:rPr lang="en-US" dirty="0"/>
              <a:t> are Wilson coefficients in the EFT approach that describe the ALP/SM couplings </a:t>
            </a:r>
            <a:endParaRPr lang="ru-RU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B291BEC-0577-5317-10FF-6A8C37B1ADA4}"/>
              </a:ext>
            </a:extLst>
          </p:cNvPr>
          <p:cNvSpPr txBox="1"/>
          <p:nvPr/>
        </p:nvSpPr>
        <p:spPr>
          <a:xfrm>
            <a:off x="5472785" y="1859750"/>
            <a:ext cx="1317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propagator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Нижний колонтитул 16">
            <a:extLst>
              <a:ext uri="{FF2B5EF4-FFF2-40B4-BE49-F238E27FC236}">
                <a16:creationId xmlns:a16="http://schemas.microsoft.com/office/drawing/2014/main" id="{AFD84B7F-FAD2-AC8C-B441-62EC07D61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4" name="Дата 15">
            <a:extLst>
              <a:ext uri="{FF2B5EF4-FFF2-40B4-BE49-F238E27FC236}">
                <a16:creationId xmlns:a16="http://schemas.microsoft.com/office/drawing/2014/main" id="{EFE3E6A3-4056-DEEB-53E4-EC70BD7D74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4013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1">
            <a:extLst>
              <a:ext uri="{FF2B5EF4-FFF2-40B4-BE49-F238E27FC236}">
                <a16:creationId xmlns:a16="http://schemas.microsoft.com/office/drawing/2014/main" id="{45CDFC0D-53B2-4775-A3CA-38928B774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53532" y="6519965"/>
            <a:ext cx="828868" cy="228600"/>
          </a:xfrm>
        </p:spPr>
        <p:txBody>
          <a:bodyPr/>
          <a:lstStyle/>
          <a:p>
            <a:r>
              <a:rPr lang="en-US" dirty="0"/>
              <a:t>8/27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9DAE229-EDAC-491F-B2E3-0D6DA418A76F}"/>
              </a:ext>
            </a:extLst>
          </p:cNvPr>
          <p:cNvSpPr txBox="1"/>
          <p:nvPr/>
        </p:nvSpPr>
        <p:spPr>
          <a:xfrm>
            <a:off x="406049" y="1225246"/>
            <a:ext cx="2497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CMS PAS HIG-22-003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B5D9EE-5C7A-38EA-8161-BD670A8BB6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7" y="37153"/>
            <a:ext cx="736124" cy="7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79C891-D954-2A71-BD3A-FC181E53E65E}"/>
              </a:ext>
            </a:extLst>
          </p:cNvPr>
          <p:cNvSpPr txBox="1"/>
          <p:nvPr/>
        </p:nvSpPr>
        <p:spPr>
          <a:xfrm>
            <a:off x="2800551" y="132738"/>
            <a:ext cx="723467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accent1"/>
                </a:solidFill>
              </a:rPr>
              <a:t>Exotic </a:t>
            </a:r>
            <a:r>
              <a:rPr lang="en-US" sz="2600" dirty="0" err="1">
                <a:solidFill>
                  <a:schemeClr val="accent1"/>
                </a:solidFill>
              </a:rPr>
              <a:t>higgs</a:t>
            </a:r>
            <a:r>
              <a:rPr lang="en-US" sz="2600" dirty="0">
                <a:solidFill>
                  <a:schemeClr val="accent1"/>
                </a:solidFill>
              </a:rPr>
              <a:t> decays h </a:t>
            </a:r>
            <a:r>
              <a:rPr lang="en-US" sz="2600" dirty="0">
                <a:solidFill>
                  <a:schemeClr val="accent1"/>
                </a:solidFill>
                <a:sym typeface="Wingdings" pitchFamily="2" charset="2"/>
              </a:rPr>
              <a:t> Za, Z </a:t>
            </a:r>
            <a:r>
              <a:rPr lang="en-US" sz="2600" dirty="0" err="1">
                <a:solidFill>
                  <a:schemeClr val="accent1"/>
                </a:solidFill>
                <a:sym typeface="Wingdings" pitchFamily="2" charset="2"/>
              </a:rPr>
              <a:t>ll</a:t>
            </a:r>
            <a:r>
              <a:rPr lang="en-US" sz="2600" dirty="0">
                <a:solidFill>
                  <a:schemeClr val="accent1"/>
                </a:solidFill>
                <a:sym typeface="Wingdings" pitchFamily="2" charset="2"/>
              </a:rPr>
              <a:t>, a 2 gamma</a:t>
            </a:r>
            <a:endParaRPr lang="ru-RU" sz="2600" dirty="0">
              <a:solidFill>
                <a:schemeClr val="accent1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9720058-74A7-DE47-1D59-98B6116C9B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344" y="1785752"/>
            <a:ext cx="5653921" cy="410967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0B7261F1-70A8-6FBF-52D3-C866B7803F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15934" y="1854172"/>
            <a:ext cx="5751975" cy="404125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4A3ED4-5E4E-A3AB-056D-F9F736E4EC8A}"/>
              </a:ext>
            </a:extLst>
          </p:cNvPr>
          <p:cNvSpPr txBox="1"/>
          <p:nvPr/>
        </p:nvSpPr>
        <p:spPr>
          <a:xfrm>
            <a:off x="6627197" y="992082"/>
            <a:ext cx="4392549" cy="89255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Limit on                  , when ALP decays</a:t>
            </a:r>
            <a:endParaRPr lang="en-US" sz="800" dirty="0">
              <a:solidFill>
                <a:schemeClr val="bg1"/>
              </a:solidFill>
            </a:endParaRPr>
          </a:p>
          <a:p>
            <a:r>
              <a:rPr lang="en-US" sz="800" dirty="0">
                <a:solidFill>
                  <a:schemeClr val="bg1"/>
                </a:solidFill>
              </a:rPr>
              <a:t> </a:t>
            </a:r>
          </a:p>
          <a:p>
            <a:r>
              <a:rPr lang="en-US" sz="2000" dirty="0">
                <a:solidFill>
                  <a:schemeClr val="bg1"/>
                </a:solidFill>
              </a:rPr>
              <a:t>exclusively in a diphoton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Λ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is large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36E8FD0-BDBE-00BC-179C-AC1A5E894C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10569" y="892596"/>
            <a:ext cx="1063041" cy="572407"/>
          </a:xfrm>
          <a:prstGeom prst="rect">
            <a:avLst/>
          </a:prstGeom>
          <a:noFill/>
        </p:spPr>
      </p:pic>
      <p:cxnSp>
        <p:nvCxnSpPr>
          <p:cNvPr id="19" name="Прямая со стрелкой 18">
            <a:extLst>
              <a:ext uri="{FF2B5EF4-FFF2-40B4-BE49-F238E27FC236}">
                <a16:creationId xmlns:a16="http://schemas.microsoft.com/office/drawing/2014/main" id="{848406F6-A062-E67B-E35D-190D64C3879E}"/>
              </a:ext>
            </a:extLst>
          </p:cNvPr>
          <p:cNvCxnSpPr>
            <a:cxnSpLocks/>
          </p:cNvCxnSpPr>
          <p:nvPr/>
        </p:nvCxnSpPr>
        <p:spPr>
          <a:xfrm flipH="1">
            <a:off x="8461094" y="1922565"/>
            <a:ext cx="312516" cy="2348493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ижний колонтитул 16">
            <a:extLst>
              <a:ext uri="{FF2B5EF4-FFF2-40B4-BE49-F238E27FC236}">
                <a16:creationId xmlns:a16="http://schemas.microsoft.com/office/drawing/2014/main" id="{C85AE746-B207-92B1-2506-1593C6C0E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5426" y="6519966"/>
            <a:ext cx="8906270" cy="223902"/>
          </a:xfrm>
        </p:spPr>
        <p:txBody>
          <a:bodyPr/>
          <a:lstStyle/>
          <a:p>
            <a:r>
              <a:rPr lang="fi-FI" dirty="0"/>
              <a:t>M. Savina, BLTP JINR, Russia	             Conference on </a:t>
            </a:r>
            <a:r>
              <a:rPr lang="fi-FI" dirty="0" err="1"/>
              <a:t>High</a:t>
            </a:r>
            <a:r>
              <a:rPr lang="fi-FI" dirty="0"/>
              <a:t> Energy </a:t>
            </a:r>
            <a:r>
              <a:rPr lang="fi-FI" dirty="0" err="1"/>
              <a:t>Physics</a:t>
            </a:r>
            <a:r>
              <a:rPr lang="fi-FI" dirty="0"/>
              <a:t>, </a:t>
            </a:r>
            <a:r>
              <a:rPr lang="fi-FI" dirty="0" err="1"/>
              <a:t>Yerevan</a:t>
            </a:r>
            <a:r>
              <a:rPr lang="fi-FI" dirty="0"/>
              <a:t>, Armenia </a:t>
            </a:r>
            <a:endParaRPr lang="en-US" dirty="0"/>
          </a:p>
        </p:txBody>
      </p:sp>
      <p:sp>
        <p:nvSpPr>
          <p:cNvPr id="4" name="Дата 15">
            <a:extLst>
              <a:ext uri="{FF2B5EF4-FFF2-40B4-BE49-F238E27FC236}">
                <a16:creationId xmlns:a16="http://schemas.microsoft.com/office/drawing/2014/main" id="{5EF15454-5086-EE68-9805-DA01E5C68C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411696" y="6519965"/>
            <a:ext cx="1302124" cy="228600"/>
          </a:xfrm>
        </p:spPr>
        <p:txBody>
          <a:bodyPr/>
          <a:lstStyle/>
          <a:p>
            <a:r>
              <a:rPr lang="en-US" dirty="0"/>
              <a:t>12</a:t>
            </a:r>
            <a:r>
              <a:rPr lang="ru-RU" dirty="0"/>
              <a:t>.0</a:t>
            </a:r>
            <a:r>
              <a:rPr lang="en-US" dirty="0"/>
              <a:t>9</a:t>
            </a:r>
            <a:r>
              <a:rPr lang="ru-RU" dirty="0"/>
              <a:t>.202</a:t>
            </a:r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0158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Шлифованный металл 16 х 9">
  <a:themeElements>
    <a:clrScheme name="Другая 5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92D050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3892161_TF03030981.potx" id="{A9F9FE2A-D2B8-4BB9-A3DB-5B4410328550}" vid="{4F97FC31-6800-4C43-B147-47BB4AC3F0B5}"/>
    </a:ext>
  </a:extLst>
</a:theme>
</file>

<file path=ppt/theme/theme2.xml><?xml version="1.0" encoding="utf-8"?>
<a:theme xmlns:a="http://schemas.openxmlformats.org/drawingml/2006/main" name="Тема Offic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A16170-AED4-43FB-90C7-1F1653EBFAC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961EA76-1630-4788-A629-8FDAFC9205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1C05A15-2C36-4B2C-9ED7-7313D59409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34010</TotalTime>
  <Words>2770</Words>
  <Application>Microsoft Macintosh PowerPoint</Application>
  <PresentationFormat>Широкоэкранный</PresentationFormat>
  <Paragraphs>432</Paragraphs>
  <Slides>29</Slides>
  <Notes>29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7" baseType="lpstr">
      <vt:lpstr>Arial</vt:lpstr>
      <vt:lpstr>Arial Narrow</vt:lpstr>
      <vt:lpstr>Calibri</vt:lpstr>
      <vt:lpstr>Cambria Math</vt:lpstr>
      <vt:lpstr>Georgia</vt:lpstr>
      <vt:lpstr>Times New Roman</vt:lpstr>
      <vt:lpstr>Wingdings</vt:lpstr>
      <vt:lpstr>Шлифованный металл 16 х 9</vt:lpstr>
      <vt:lpstr>Dark matter searches at CMS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Сергей Шматов</dc:creator>
  <cp:lastModifiedBy>Microsoft Office User</cp:lastModifiedBy>
  <cp:revision>1391</cp:revision>
  <dcterms:created xsi:type="dcterms:W3CDTF">2020-05-10T23:13:59Z</dcterms:created>
  <dcterms:modified xsi:type="dcterms:W3CDTF">2023-09-13T14:10:26Z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