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314" r:id="rId4"/>
    <p:sldId id="283" r:id="rId5"/>
    <p:sldId id="258" r:id="rId6"/>
    <p:sldId id="284" r:id="rId7"/>
    <p:sldId id="259" r:id="rId8"/>
    <p:sldId id="294" r:id="rId9"/>
    <p:sldId id="295" r:id="rId10"/>
    <p:sldId id="296" r:id="rId11"/>
    <p:sldId id="287" r:id="rId12"/>
    <p:sldId id="337" r:id="rId13"/>
    <p:sldId id="338" r:id="rId14"/>
    <p:sldId id="339" r:id="rId15"/>
    <p:sldId id="286" r:id="rId16"/>
    <p:sldId id="288" r:id="rId17"/>
    <p:sldId id="290" r:id="rId18"/>
    <p:sldId id="291" r:id="rId19"/>
    <p:sldId id="292" r:id="rId20"/>
    <p:sldId id="293" r:id="rId21"/>
    <p:sldId id="260" r:id="rId22"/>
    <p:sldId id="297" r:id="rId23"/>
    <p:sldId id="298" r:id="rId24"/>
    <p:sldId id="299" r:id="rId25"/>
    <p:sldId id="300" r:id="rId26"/>
    <p:sldId id="302" r:id="rId27"/>
    <p:sldId id="334" r:id="rId28"/>
    <p:sldId id="335" r:id="rId29"/>
    <p:sldId id="336" r:id="rId30"/>
    <p:sldId id="304" r:id="rId31"/>
    <p:sldId id="312" r:id="rId32"/>
    <p:sldId id="311" r:id="rId33"/>
    <p:sldId id="307" r:id="rId34"/>
    <p:sldId id="261" r:id="rId35"/>
    <p:sldId id="308" r:id="rId36"/>
    <p:sldId id="313" r:id="rId37"/>
    <p:sldId id="309" r:id="rId38"/>
    <p:sldId id="310" r:id="rId39"/>
    <p:sldId id="305" r:id="rId40"/>
    <p:sldId id="264" r:id="rId41"/>
    <p:sldId id="306" r:id="rId42"/>
    <p:sldId id="262" r:id="rId43"/>
    <p:sldId id="320" r:id="rId44"/>
    <p:sldId id="315" r:id="rId45"/>
    <p:sldId id="316" r:id="rId46"/>
    <p:sldId id="317" r:id="rId47"/>
    <p:sldId id="318" r:id="rId48"/>
    <p:sldId id="319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28" r:id="rId57"/>
    <p:sldId id="329" r:id="rId58"/>
    <p:sldId id="330" r:id="rId59"/>
    <p:sldId id="331" r:id="rId60"/>
    <p:sldId id="332" r:id="rId61"/>
    <p:sldId id="333" r:id="rId6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ecture 1" id="{A31F860C-FEBF-594C-8408-492EDB346D07}">
          <p14:sldIdLst>
            <p14:sldId id="256"/>
            <p14:sldId id="257"/>
            <p14:sldId id="314"/>
            <p14:sldId id="283"/>
            <p14:sldId id="258"/>
            <p14:sldId id="284"/>
            <p14:sldId id="259"/>
            <p14:sldId id="294"/>
            <p14:sldId id="295"/>
            <p14:sldId id="296"/>
            <p14:sldId id="287"/>
            <p14:sldId id="337"/>
            <p14:sldId id="338"/>
            <p14:sldId id="339"/>
            <p14:sldId id="286"/>
            <p14:sldId id="288"/>
            <p14:sldId id="290"/>
            <p14:sldId id="291"/>
            <p14:sldId id="292"/>
            <p14:sldId id="293"/>
            <p14:sldId id="260"/>
            <p14:sldId id="297"/>
            <p14:sldId id="298"/>
            <p14:sldId id="299"/>
            <p14:sldId id="300"/>
            <p14:sldId id="302"/>
            <p14:sldId id="334"/>
            <p14:sldId id="335"/>
            <p14:sldId id="336"/>
            <p14:sldId id="304"/>
            <p14:sldId id="312"/>
            <p14:sldId id="311"/>
            <p14:sldId id="307"/>
            <p14:sldId id="261"/>
            <p14:sldId id="308"/>
            <p14:sldId id="313"/>
            <p14:sldId id="309"/>
            <p14:sldId id="310"/>
            <p14:sldId id="305"/>
            <p14:sldId id="264"/>
            <p14:sldId id="306"/>
            <p14:sldId id="262"/>
            <p14:sldId id="320"/>
            <p14:sldId id="315"/>
            <p14:sldId id="316"/>
            <p14:sldId id="317"/>
            <p14:sldId id="318"/>
            <p14:sldId id="319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</p14:sldIdLst>
        </p14:section>
        <p14:section name="Lecture 2" id="{9002AADA-4B21-604C-A702-2728106E1033}">
          <p14:sldIdLst/>
        </p14:section>
        <p14:section name="Lecture 3" id="{CEA1F2C6-4A46-274B-95F7-955787B04D1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99"/>
    <p:restoredTop sz="96341"/>
  </p:normalViewPr>
  <p:slideViewPr>
    <p:cSldViewPr snapToGrid="0" snapToObjects="1">
      <p:cViewPr varScale="1">
        <p:scale>
          <a:sx n="109" d="100"/>
          <a:sy n="109" d="100"/>
        </p:scale>
        <p:origin x="200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23149-A7D7-A849-8CDC-0838795A37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4387403" cy="4135437"/>
          </a:xfrm>
        </p:spPr>
        <p:txBody>
          <a:bodyPr anchor="t" anchorCtr="0"/>
          <a:lstStyle>
            <a:lvl1pPr algn="l">
              <a:defRPr sz="6000" b="0" i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ACEA4E-C8AE-E790-3CA2-2CF3F4BCD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11402" y="1122363"/>
            <a:ext cx="4756597" cy="4135437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25D85-F84F-F794-F24D-08A30592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8188C-4419-5598-3644-5570D43E9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6FEB2-5BDA-66C9-B786-D9F39EBF2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93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D872C-D4FC-04DF-CDFC-76C607910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23F6FA-D00F-59AE-FAC9-3169051C68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84F89-C08A-7126-52F7-C605D24C5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A1B740-51B1-FC1B-9BB0-A0B8D9A41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16EDF-DDA5-FA4B-1997-82E6A931D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95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1E1E5E-3E3D-4BCB-611B-24A0F4F85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D468A-0499-7112-760A-77A482873D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95F36-57EB-7D13-C11D-03AE9E52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14F21-FD24-FBF9-D4C6-080FEDCA1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415EC-C17E-C326-4E3A-3C7E24D2C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2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2ABDF-F1FB-D416-07FD-96C6B11B9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accent1">
                    <a:lumMod val="75000"/>
                  </a:schemeClr>
                </a:solidFill>
                <a:latin typeface="Franklin Gothic Demi" panose="020B06030201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7E233-432E-E28A-FB13-5AD4CAE84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8AA00-3453-03CF-C424-A5BF08C8C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59C27-5ADD-10FF-0C5B-8976F8481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D98CA-7320-AD90-58D3-4FAFB2763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29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52738-F115-9956-0011-594146008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9BCF65-D997-3C79-4F94-09314A04F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D19D8-9F28-CA33-CA8B-61B90D454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59D75-57E9-4D0F-2C27-5B4BD6D56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8D996-C0E4-5AAF-9DFB-EE679CA1E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01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6B8B6-C3B0-0EAB-C135-1D6F79679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C5EC7-6152-5F3C-F895-C62862B57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12171D-5CC4-5080-000B-253673EA32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AAD2FD-9C5F-33FA-C784-B0C26B76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D12E3C-55B5-30C6-DFD6-C3C35DD67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43877-EBEE-D509-CA37-EFB094127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17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B82EE-8E3C-F07E-85C9-C791E4585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F861C7-37F3-300D-E93D-70EA45DFE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857ED6-1FA4-A0CF-AB02-7768D8AB38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F05516-818D-D8AB-0021-93CD5A7544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B1566A-6218-BA4A-1B68-B20BADA9AE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305EEB-C87B-2235-444E-33CA30536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044A48-AEA4-79B7-04D7-D5312F734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2B0408-83C5-6AD6-0116-178C30B6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9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95FC6-F4B4-3FC3-DB96-5AE300777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0195D3-F2FC-036E-762A-540CCA86E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A16443-EABF-822C-0A2E-3E6D38041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CF6BFC-2CC8-72CB-2328-C7C2A53D7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0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3923EA-8EDB-8F21-EBD8-F1B9BB90B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301EA1-55C5-A920-51FB-5829FF223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2D397-2202-EA60-9CF2-91F0FB14B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95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6D6B7-D688-FA42-867F-638063B08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0B2CE-2885-ED10-42FD-EE9488A09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ADA222-D8DD-CC27-F81C-BE8F3FD771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3E7E91-DA6B-27BF-7271-FB964916A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55E74-F339-2B9F-0507-2ACA38F41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580CE7-BDBE-24A5-9900-82F84BF19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3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6380F-0D1E-596F-034C-53E67E89B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2B898D-C659-AF03-B932-3A027FD0E3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A98EFE-B22E-0D88-DB9D-B2CB0F272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B28062-0C76-E4AF-3D7E-2E1B7E67C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E1250B-1446-FC9B-9AF0-463D84D6C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27C6C8-2CC6-A5E2-F71D-1A7D53745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19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43C67B-4142-081B-0EE7-75E46424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B286B7-6BBD-453B-41F9-C53E1933E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9B3C7-EFCE-56FF-94DB-F7AD7E99BE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E36D3-EA3A-CD41-AEC5-B5D61EA692C9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BC5DB-1723-8A18-4EF3-7674430EC5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64F68-FCF8-2D5F-FE2C-6D389DAB90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51311/files/Circ_Op_Angl_No11_Rev0.pdf" TargetMode="External"/><Relationship Id="rId2" Type="http://schemas.openxmlformats.org/officeDocument/2006/relationships/hyperlink" Target="https://gdpr.eu/tag/gdpr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eek.org/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81F7F-F9CA-DF61-8580-EAFD5C5F1C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Detection 1</a:t>
            </a:r>
            <a:br>
              <a:rPr lang="en-US" dirty="0"/>
            </a:br>
            <a:br>
              <a:rPr lang="en-US" dirty="0"/>
            </a:br>
            <a:r>
              <a:rPr lang="en-US" sz="4000" dirty="0"/>
              <a:t>Logging and Traceability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who, what, when, where, how</a:t>
            </a:r>
            <a:br>
              <a:rPr lang="en-US" sz="4000" dirty="0"/>
            </a:br>
            <a:r>
              <a:rPr lang="en-US" sz="4000" dirty="0"/>
              <a:t>… why?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800907-1A2D-311E-9679-8522535C41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b" anchorCtr="0"/>
          <a:lstStyle/>
          <a:p>
            <a:pPr algn="r"/>
            <a:r>
              <a:rPr lang="en-US" dirty="0"/>
              <a:t>David Crooks</a:t>
            </a:r>
          </a:p>
          <a:p>
            <a:pPr algn="r"/>
            <a:r>
              <a:rPr lang="en-US" dirty="0"/>
              <a:t>UKRI STFC</a:t>
            </a:r>
          </a:p>
          <a:p>
            <a:pPr algn="r"/>
            <a:r>
              <a:rPr lang="en-US" dirty="0"/>
              <a:t>EGI CSIRT/IRIS Security team</a:t>
            </a:r>
          </a:p>
          <a:p>
            <a:pPr algn="r"/>
            <a:r>
              <a:rPr lang="en-US" sz="2000" dirty="0" err="1"/>
              <a:t>david.crooks@stfc.ac.uk</a:t>
            </a:r>
            <a:endParaRPr lang="en-US" sz="2000" dirty="0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0B7117D-938A-B89D-186C-F3A6D1D32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9068" y="5717786"/>
            <a:ext cx="996067" cy="1020969"/>
          </a:xfrm>
          <a:prstGeom prst="rect">
            <a:avLst/>
          </a:prstGeom>
        </p:spPr>
      </p:pic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39BB5226-F290-26EE-AE08-624CE8BE8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5982" y="5754663"/>
            <a:ext cx="936657" cy="9366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EE8186-FCD3-DAE9-B3C9-1AF33E7BD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1463" y="5717786"/>
            <a:ext cx="2352981" cy="1010412"/>
          </a:xfrm>
          <a:prstGeom prst="rect">
            <a:avLst/>
          </a:prstGeom>
          <a:solidFill>
            <a:schemeClr val="bg1">
              <a:alpha val="74909"/>
            </a:schemeClr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2A25B1-44D2-66A1-3C0E-E46687C48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9665" y="5667898"/>
            <a:ext cx="1285876" cy="10459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38C94D-3FCD-2F34-138C-89D60038C6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1630" y="5723588"/>
            <a:ext cx="1161402" cy="99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333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System logs</a:t>
            </a:r>
          </a:p>
          <a:p>
            <a:endParaRPr lang="en-US" dirty="0"/>
          </a:p>
          <a:p>
            <a:r>
              <a:rPr lang="en-US" dirty="0"/>
              <a:t>Give us an understanding of the </a:t>
            </a:r>
            <a:r>
              <a:rPr lang="en-US" dirty="0" err="1"/>
              <a:t>behaviour</a:t>
            </a:r>
            <a:r>
              <a:rPr lang="en-US" dirty="0"/>
              <a:t> of the system itself</a:t>
            </a:r>
          </a:p>
          <a:p>
            <a:pPr lvl="1"/>
            <a:r>
              <a:rPr lang="en-US" dirty="0"/>
              <a:t>Direct access via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System </a:t>
            </a:r>
            <a:r>
              <a:rPr lang="en-US" dirty="0" err="1"/>
              <a:t>behaviour</a:t>
            </a:r>
            <a:endParaRPr lang="en-US" dirty="0"/>
          </a:p>
          <a:p>
            <a:pPr lvl="1"/>
            <a:r>
              <a:rPr lang="en-US" dirty="0"/>
              <a:t>Auditing over time</a:t>
            </a:r>
          </a:p>
          <a:p>
            <a:pPr lvl="1"/>
            <a:endParaRPr lang="en-US" dirty="0"/>
          </a:p>
          <a:p>
            <a:r>
              <a:rPr lang="en-US" dirty="0"/>
              <a:t>(Paths will be for RHEL Distros)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301838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audit.log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A52E4A-C9D3-91AF-DBCA-D2134749DE7D}"/>
              </a:ext>
            </a:extLst>
          </p:cNvPr>
          <p:cNvSpPr txBox="1"/>
          <p:nvPr/>
        </p:nvSpPr>
        <p:spPr>
          <a:xfrm>
            <a:off x="136467" y="2884546"/>
            <a:ext cx="66612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type=USER_AUTH msg=audit(1655751006.984:3758):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pubkey_auth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rport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=35186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hostname=?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terminal=?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type=USER_AUTH msg=audit(1655751006.984:3759):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msg='op=key algo=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ssh-rsa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size=4096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fp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=SHA256:48:43:a1:08:47:36:a3:69:1a:d0:72:24:58:f3:e3:07:7d:99:ce:0b:bd:d5:cd:fb:10:bc:37:18:cf:f8:4a:a4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rport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=35186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hostname=?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terminal=?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type=USER_ACCT msg=audit(1655751006.994:3760):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PAM:accounting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grantors=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pam_unix,pam_localuser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hostname=X.Y.Z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type=CRYPTO_KEY_USER msg=audit(1655751006.994:3761):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msg='op=destroy kind=session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fp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=? direction=both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=26348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=74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rport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=35186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6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lport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=22 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hostname=?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terminal=?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type=USER_AUTH msg=audit(1655751006.996:3762):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msg='op=success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hostname=?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6 terminal=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type=CRED_ACQ msg=audit(1655751006.996:3763):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PAM:setcred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grantors=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pam_env,pam_unix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hostname=X.Y.Z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type=LOGIN msg=audit(1655751006.996:3764):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subj=system_u:system_r:sshd_t:s0-s0:c0.c1023 old-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=1000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tty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=(none) old-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=215 res=1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type=USER_ROLE_CHANGE msg=audit(1655751007.128:3765):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=1000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=215 subj=system_u:system_r:sshd_t:s0-s0:c0.c1023 msg='pam: default-context=unconfined_u:unconfined_r:unconfined_t:s0-s0:c0.c1023 selected-context=unconfined_u:unconfined_r:unconfined_t:s0-s0:c0.c1023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hostname=X.Y.Z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type=USER_START msg=audit(1655751007.145:3766):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=1000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=215 subj=system_u:system_r:sshd_t:s0-s0:c0.c1023 msg='op=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PAM:session_open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grantors=pam_selinux,pam_loginuid,pam_selinux,pam_namespace,pam_keyinit,pam_keyinit,pam_limits,pam_systemd,pam_unix,pam_lastlog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hostname=X.Y.Z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6 terminal=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res=success'</a:t>
            </a:r>
          </a:p>
          <a:p>
            <a:endParaRPr lang="en-US" sz="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412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audit.log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/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aureport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can be used to get summary information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862980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audit.log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3A7B5CB8-8341-A6A6-B299-680C95C2C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627" y="3014518"/>
            <a:ext cx="3662022" cy="329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01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 err="1"/>
              <a:t>Auditbeat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Part of the </a:t>
            </a:r>
            <a:r>
              <a:rPr lang="en-US" dirty="0" err="1"/>
              <a:t>elasticsearch</a:t>
            </a:r>
            <a:r>
              <a:rPr lang="en-US" dirty="0"/>
              <a:t> Beats set of tools that can also extract and effectively parse audit data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3976541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/var/log/messages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Records global log messages, system notifications including those during boot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39793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/var/log/secure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Records successes and failures for users using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dirty="0"/>
              <a:t> to access the system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405328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/var/log/secure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Jun 19 22:18:36 hostname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sshd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[26877]: Accepted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publickey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for user from A.B.C.D port 60096 ssh2: RSA SHA256:…</a:t>
            </a:r>
          </a:p>
          <a:p>
            <a:pPr marL="0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200" dirty="0"/>
              <a:t>Success!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76944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/var/log/secure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Jun 20 19:08:58 hostname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sshd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[7555]: Invalid user admin from A.B.C.D port 36844</a:t>
            </a:r>
          </a:p>
          <a:p>
            <a:pPr marL="0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3407356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/var/log/secure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Jun 20 19:08:58 hostname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sshd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[7555]: Invalid user admin from A.B.C.D port 36844</a:t>
            </a:r>
          </a:p>
          <a:p>
            <a:pPr marL="0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r">
              <a:buNone/>
            </a:pPr>
            <a:r>
              <a:rPr lang="en-US" sz="9600" dirty="0">
                <a:latin typeface="Courier New" panose="02070309020205020404" pitchFamily="49" charset="0"/>
                <a:cs typeface="Courier New" panose="02070309020205020404" pitchFamily="49" charset="0"/>
              </a:rPr>
              <a:t>🧐</a:t>
            </a:r>
            <a:endParaRPr lang="en-US" sz="9600" dirty="0"/>
          </a:p>
          <a:p>
            <a:pPr marL="0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002020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F65EC-959E-AB43-FEFA-5A8E1AC9E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47512-A6E3-1F91-BADC-250D5250E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Logging basics</a:t>
            </a:r>
          </a:p>
          <a:p>
            <a:r>
              <a:rPr lang="en-US" dirty="0"/>
              <a:t>Central logging</a:t>
            </a:r>
          </a:p>
          <a:p>
            <a:r>
              <a:rPr lang="en-US" dirty="0"/>
              <a:t>Data Protection</a:t>
            </a:r>
          </a:p>
          <a:p>
            <a:r>
              <a:rPr lang="en-US" dirty="0"/>
              <a:t>Network logging</a:t>
            </a:r>
          </a:p>
        </p:txBody>
      </p:sp>
    </p:spTree>
    <p:extLst>
      <p:ext uri="{BB962C8B-B14F-4D97-AF65-F5344CB8AC3E}">
        <p14:creationId xmlns:p14="http://schemas.microsoft.com/office/powerpoint/2010/main" val="1174362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/var/log/secure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… this is why you harden your systems (although only a </a:t>
            </a:r>
            <a:r>
              <a:rPr lang="en-US" i="1" dirty="0"/>
              <a:t>real</a:t>
            </a:r>
            <a:r>
              <a:rPr lang="en-US" dirty="0"/>
              <a:t> problem if they succeed)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primary source of checking for malicious access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Unless?</a:t>
            </a:r>
          </a:p>
          <a:p>
            <a:pPr marL="0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772670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successful attacker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Gains access via a weak password (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password2023-2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Installs a compiler, builds some code…</a:t>
            </a:r>
          </a:p>
          <a:p>
            <a:endParaRPr lang="en-US" dirty="0"/>
          </a:p>
          <a:p>
            <a:r>
              <a:rPr lang="en-US" dirty="0"/>
              <a:t>… hides their tracks by truncating the logs</a:t>
            </a:r>
          </a:p>
        </p:txBody>
      </p:sp>
    </p:spTree>
    <p:extLst>
      <p:ext uri="{BB962C8B-B14F-4D97-AF65-F5344CB8AC3E}">
        <p14:creationId xmlns:p14="http://schemas.microsoft.com/office/powerpoint/2010/main" val="2035290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logging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Logs are data</a:t>
            </a:r>
          </a:p>
          <a:p>
            <a:endParaRPr lang="en-US" dirty="0"/>
          </a:p>
          <a:p>
            <a:r>
              <a:rPr lang="en-US" dirty="0"/>
              <a:t>Vulnerable to deletion or corruption</a:t>
            </a:r>
          </a:p>
          <a:p>
            <a:endParaRPr lang="en-US" dirty="0"/>
          </a:p>
          <a:p>
            <a:r>
              <a:rPr lang="en-US" dirty="0"/>
              <a:t>Back them up!</a:t>
            </a:r>
          </a:p>
        </p:txBody>
      </p:sp>
    </p:spTree>
    <p:extLst>
      <p:ext uri="{BB962C8B-B14F-4D97-AF65-F5344CB8AC3E}">
        <p14:creationId xmlns:p14="http://schemas.microsoft.com/office/powerpoint/2010/main" val="28977511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logging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25B440E-8A57-B014-42C4-C1616C36B558}"/>
              </a:ext>
            </a:extLst>
          </p:cNvPr>
          <p:cNvGrpSpPr/>
          <p:nvPr/>
        </p:nvGrpSpPr>
        <p:grpSpPr>
          <a:xfrm>
            <a:off x="1583737" y="2217104"/>
            <a:ext cx="1465545" cy="338203"/>
            <a:chOff x="1796679" y="2204579"/>
            <a:chExt cx="1465545" cy="33820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3087C9F-EFC9-FD4B-213D-2AEF8F3E0F6A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F79F222-33C9-B606-4262-CCDAE414EC67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94471D-A0FD-F67A-CE0A-0FED925117D3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320C59C-865B-F143-E733-9AED328AF911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0BF183D-EB1D-71FB-40F0-9E8F8D58EF9B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C653272-AF9D-62E0-C4F9-7060ECE307B8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B2011A5-F95C-78A7-BAB2-5E704FF64C35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B930A71-5622-F97F-FB56-9786A6C8CF8B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2B0346C-411E-AE54-5939-AE96B8EEA1AE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33FD2C-CDC6-AF74-B845-965901449449}"/>
              </a:ext>
            </a:extLst>
          </p:cNvPr>
          <p:cNvGrpSpPr/>
          <p:nvPr/>
        </p:nvGrpSpPr>
        <p:grpSpPr>
          <a:xfrm>
            <a:off x="1583737" y="3106773"/>
            <a:ext cx="1465545" cy="338203"/>
            <a:chOff x="1796679" y="2204579"/>
            <a:chExt cx="1465545" cy="33820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80B1B1-56C6-8250-B1F2-E1C78EDA73DA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8D215E8-949C-9740-46ED-435CC2DA216D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A7A37EE-8C6C-A870-AF66-D2521D6A6A96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7A2B74B-6566-8F75-D975-53FE349BE153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6FD9551-C446-B981-0A4C-C394DCDAFF1C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533CB83-D21C-7134-34C0-BFC253064488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EB084E9-865F-8501-94C4-53360A67E84F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14D28F5-58A3-D36A-6870-5154858F4AB2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FFE1212-240F-88A4-36F5-27E5BB313BAD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DA21C3C-DFA9-D716-02E9-ABE6E8E0D1E2}"/>
              </a:ext>
            </a:extLst>
          </p:cNvPr>
          <p:cNvGrpSpPr/>
          <p:nvPr/>
        </p:nvGrpSpPr>
        <p:grpSpPr>
          <a:xfrm>
            <a:off x="1583736" y="3996442"/>
            <a:ext cx="1465545" cy="338203"/>
            <a:chOff x="1796679" y="2204579"/>
            <a:chExt cx="1465545" cy="338203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1C42ABF-4AF3-513C-9161-565AC42059BE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9B5EBD-D7E8-A17F-E760-5D11270EB06C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EC8FFAA-CEBF-B645-CF09-E0B7D58DCD6C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4B77797-CFA9-1D68-B24B-D266DF70884A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BBD13DD-682D-5F60-C63F-64242A11AA0D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D640441-F6D3-CCC7-1768-75233035AC46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4321669-B493-B384-17B7-78A2838E5611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F9D14FB-0BE6-B867-AAB6-3593A5E543C5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E679E2F-BC32-CD25-5083-E254648EE885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D00EEF9-D929-57C8-E7C8-0F2B93D0A72E}"/>
              </a:ext>
            </a:extLst>
          </p:cNvPr>
          <p:cNvGrpSpPr/>
          <p:nvPr/>
        </p:nvGrpSpPr>
        <p:grpSpPr>
          <a:xfrm>
            <a:off x="1583736" y="4886111"/>
            <a:ext cx="1465545" cy="338203"/>
            <a:chOff x="1796679" y="2204579"/>
            <a:chExt cx="1465545" cy="338203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831A077-108B-0254-9C6C-51FCFE7E2398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AEB5286-A741-4926-2E5D-6A2564EB698E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5ED5A09-7AC3-E850-B711-5E9136997A5F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F3005BA-E7DF-AD22-4205-C9D3E5A679A5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59D4C6E-C6B9-CBB7-BC33-3B2670A44ABD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899465D-6185-E9D6-1518-E549A3B6EF3D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53D748E-595A-883B-C349-71A738060644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E0F003C-886C-6B1C-D5D0-EC7E025F1840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A8C2BF9-DB09-088E-253A-072E3BA83BCF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9F19206-5CC1-A2E0-075C-3215F3C10803}"/>
              </a:ext>
            </a:extLst>
          </p:cNvPr>
          <p:cNvGrpSpPr/>
          <p:nvPr/>
        </p:nvGrpSpPr>
        <p:grpSpPr>
          <a:xfrm>
            <a:off x="5363227" y="2677436"/>
            <a:ext cx="1465545" cy="2004485"/>
            <a:chOff x="4980377" y="2577228"/>
            <a:chExt cx="1465545" cy="2004485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1820AF8-0594-4175-582C-49F14C32EDF5}"/>
                </a:ext>
              </a:extLst>
            </p:cNvPr>
            <p:cNvGrpSpPr/>
            <p:nvPr/>
          </p:nvGrpSpPr>
          <p:grpSpPr>
            <a:xfrm>
              <a:off x="4980377" y="3235167"/>
              <a:ext cx="1465545" cy="338203"/>
              <a:chOff x="1796679" y="2204579"/>
              <a:chExt cx="1465545" cy="338203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354AA7F-343C-467F-E45B-2859B7F3F4B1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25FC9834-28C7-6B12-3D7D-202D938A9F27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93F4A955-4E92-B624-C3EB-E96F60074C2B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8494FC7-7171-6EE2-CCAF-5B5D68419805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07DD29F9-3F5B-4317-249C-C19F85AF8427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40DA9A7-2DE4-1B5B-3A42-084248D32D62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577405D7-63DB-21C0-23FD-0208DAB9CC57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BC81314-75A5-F9EF-298A-C67678009133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D61D44FE-7502-5D9A-9CCA-B6D948AA3428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80A2EF4B-37A8-C166-2C32-04C9E131B3B8}"/>
                </a:ext>
              </a:extLst>
            </p:cNvPr>
            <p:cNvGrpSpPr/>
            <p:nvPr/>
          </p:nvGrpSpPr>
          <p:grpSpPr>
            <a:xfrm>
              <a:off x="4980377" y="3573370"/>
              <a:ext cx="1465545" cy="338203"/>
              <a:chOff x="1796679" y="2204579"/>
              <a:chExt cx="1465545" cy="338203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AA9D60EE-8793-85DD-1941-C6BAFF74730D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29A2F92F-43B3-36DA-335E-A2ABDE5657F0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3326CAF4-05BC-A3F4-D24C-547954820B1D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E3D0A59B-958E-EF22-727A-BE84543E2F6B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B1C6E865-C32A-B1EE-6CD4-CD0D769A657B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990AFCC8-AABE-5F3A-34EC-37F3E114B605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F02A5006-347F-70B4-57AE-4B30CAB79B9F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759001F-90BA-593A-5F73-528F9582AB6C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470FFF03-66AF-148B-6382-4CB71496FE2A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C6729B71-F29F-A828-C83C-685060155E24}"/>
                </a:ext>
              </a:extLst>
            </p:cNvPr>
            <p:cNvGrpSpPr/>
            <p:nvPr/>
          </p:nvGrpSpPr>
          <p:grpSpPr>
            <a:xfrm>
              <a:off x="4980377" y="3905307"/>
              <a:ext cx="1465545" cy="338203"/>
              <a:chOff x="1796679" y="2204579"/>
              <a:chExt cx="1465545" cy="338203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89A76F24-469C-50A8-1DDB-5458B9F7F717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BC0DD1B4-844D-810C-0086-5E2CF12EA3A8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0C304055-7E9C-5F70-EC47-FF04367E8E74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049BD82B-82E8-3325-9CCE-3FAF58ECF5A5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45CE19AF-60E3-1477-2DF7-97275F250F66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1C52E5A3-B869-6AF6-9294-CC84855DF7CA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596BDF42-FDA9-0E11-D8FD-091F0A13B39D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35CBB971-F9F3-EBB4-A194-9269F564BE1C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2C72FF8-3A60-A913-7E33-5FD5B3664A7F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E3411F05-7E99-558C-950F-194EBF94F98F}"/>
                </a:ext>
              </a:extLst>
            </p:cNvPr>
            <p:cNvGrpSpPr/>
            <p:nvPr/>
          </p:nvGrpSpPr>
          <p:grpSpPr>
            <a:xfrm>
              <a:off x="4980377" y="4243510"/>
              <a:ext cx="1465545" cy="338203"/>
              <a:chOff x="1796679" y="2204579"/>
              <a:chExt cx="1465545" cy="338203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0B28C3FD-2298-8561-1E15-24810657B472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E14837B3-A7E8-6359-7968-612E211BAC38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86B60A0A-2EE6-A14A-5377-4D3EEEC7ACB8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2F330000-A109-94F5-91A4-881CC2DAE436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10E23D59-D504-5336-A43A-DEDFB6FB6315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103A6B9-D50D-2484-27F2-651A6788F0D4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5D7E546D-E135-38A6-8F72-DA06CAA5B4FE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7EE08B12-FB84-671C-5746-C12779326FB1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DAACF546-9924-A5CE-A817-671C4A767854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B7ED95E-6077-33A2-059C-DF139F03E6AD}"/>
                </a:ext>
              </a:extLst>
            </p:cNvPr>
            <p:cNvGrpSpPr/>
            <p:nvPr/>
          </p:nvGrpSpPr>
          <p:grpSpPr>
            <a:xfrm>
              <a:off x="4980377" y="2577228"/>
              <a:ext cx="1465545" cy="338203"/>
              <a:chOff x="1796679" y="2204579"/>
              <a:chExt cx="1465545" cy="338203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8A817C84-DD64-3598-9EA9-A4CE907478F2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95B71A77-D0C2-ABAC-8276-5CB572B354DE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6C522AFC-2DC8-6C01-F386-59CFA3701ADE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B69298-64B9-D906-E702-B8A968931897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276C3A15-9E5A-9154-ED7B-910E14B4DCA4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0A4E865D-C670-BF1D-983F-B480E45EEA7C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F58527D9-2AE5-DAEE-0255-1CAA9FDB48DE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B603387A-B7C8-8096-8FC4-BF182D1FD411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3B424F97-C3A4-9194-D121-E1E382852D18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BBD658E5-D45B-B113-35B6-BF0E38EA9239}"/>
                </a:ext>
              </a:extLst>
            </p:cNvPr>
            <p:cNvGrpSpPr/>
            <p:nvPr/>
          </p:nvGrpSpPr>
          <p:grpSpPr>
            <a:xfrm>
              <a:off x="4980377" y="2915431"/>
              <a:ext cx="1465545" cy="338203"/>
              <a:chOff x="1796679" y="2204579"/>
              <a:chExt cx="1465545" cy="338203"/>
            </a:xfrm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DA7F9A39-A8CD-619A-E489-FB7E9A182E14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F68CC48F-271E-AB92-664C-3C9A6CEF86FE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70A9A9FF-DF3E-E9EE-4FC4-46298D3F88EC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BEBA2109-B8A2-4E7F-FD06-B6030D4E27AA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CFD02814-F4B5-0698-83CB-E04A371AE6D3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9B0047B0-FDE7-BFB9-01B7-8266A4E11864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A3141AAE-530A-2EE4-E9E3-476324F5B72E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5F71F3E6-E25F-C19B-F757-7142AE4B0507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72B4D5E4-E60B-0923-150D-F33AEF5E1A49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12EC133-A1D1-2859-E006-81E16B0CDED3}"/>
              </a:ext>
            </a:extLst>
          </p:cNvPr>
          <p:cNvGrpSpPr/>
          <p:nvPr/>
        </p:nvGrpSpPr>
        <p:grpSpPr>
          <a:xfrm>
            <a:off x="9142720" y="2217422"/>
            <a:ext cx="1465545" cy="338203"/>
            <a:chOff x="1796679" y="2204579"/>
            <a:chExt cx="1465545" cy="338203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38B4D729-C275-D79C-F213-1684034B47CB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33B76453-1A04-B605-F33B-E087AF9A4683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E0B897FD-7488-B5D0-2C0E-9323828CA466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14D85DD6-7C9F-59E0-4307-1A8B6CB84CFA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C9433485-C50A-CCC3-A23D-8B1D7F966BF2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C07E620C-2A5B-CAF1-E7EF-CF6EE303D1BD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8C70DCB0-B620-EBF0-4AB2-252E5628715F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3E9B2B8C-4520-E576-3ED0-CC0894652AF0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39FB5EE4-E17F-9535-AE58-5EC566AE61A2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03A4267-E473-4E18-A0BC-2FC7F1DA2A42}"/>
              </a:ext>
            </a:extLst>
          </p:cNvPr>
          <p:cNvGrpSpPr/>
          <p:nvPr/>
        </p:nvGrpSpPr>
        <p:grpSpPr>
          <a:xfrm>
            <a:off x="9142720" y="3107091"/>
            <a:ext cx="1465545" cy="338203"/>
            <a:chOff x="1796679" y="2204579"/>
            <a:chExt cx="1465545" cy="338203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3957103-61A0-A21E-FBBC-CB17815C5860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22D53904-8A84-7AE5-401A-C2155066A467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1ED8074F-112E-C096-3D05-4C26E01D1B94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23970CE8-23E5-55A9-11C9-DC33648CD2BD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69E5EBA3-DBE9-C29D-7EB9-9A7F6DC21185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FCF8D6F2-75CF-2B9A-FE72-E27C38F38F0D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E74E2A06-245D-8B4A-BB65-80BCD0E0416E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24B99AC1-F048-5362-7526-4549A9BC2D12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28BA2E14-3CED-C950-022A-B95BB5989E4B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2BB7D4B9-C6A8-0961-6BA2-3B447D509286}"/>
              </a:ext>
            </a:extLst>
          </p:cNvPr>
          <p:cNvGrpSpPr/>
          <p:nvPr/>
        </p:nvGrpSpPr>
        <p:grpSpPr>
          <a:xfrm>
            <a:off x="9142719" y="3996760"/>
            <a:ext cx="1465545" cy="338203"/>
            <a:chOff x="1796679" y="2204579"/>
            <a:chExt cx="1465545" cy="338203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EAF40DA6-6D47-0E4E-FEE8-47DB767FF8C2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3B8700DB-A98F-105F-6815-0BE79D26A4DB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C52AAF0E-B1E0-DBB4-E32E-4FB80DC1D030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3DAAA059-BCBD-B39C-0553-049F565A7E50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1458E18A-8F85-8ED9-5780-F86386F269EF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F205AC5B-4A41-837A-B87B-2643D00A9861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FDC61236-1E30-F6D6-62C9-DBA092C8722C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506BA2B-2C1B-94D2-B4AD-8BA72D631451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C9C91A70-3F58-931B-DC4C-D35EC75F9915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2E29CFC-ADB1-C8CC-112D-FFCF8CDCD701}"/>
              </a:ext>
            </a:extLst>
          </p:cNvPr>
          <p:cNvGrpSpPr/>
          <p:nvPr/>
        </p:nvGrpSpPr>
        <p:grpSpPr>
          <a:xfrm>
            <a:off x="9142719" y="4886429"/>
            <a:ext cx="1465545" cy="338203"/>
            <a:chOff x="1796679" y="2204579"/>
            <a:chExt cx="1465545" cy="338203"/>
          </a:xfrm>
        </p:grpSpPr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B5F43210-B3A5-4BF7-D509-407A349B737D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1659FF76-65CC-30A7-F3E9-844F852166DD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9F3228F-B55B-AE22-C710-B53D7941A8C4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31016A64-D278-1DD9-F60F-E32B00CB6C18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5799610F-A0D4-E1AD-6CED-879086D73E1E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6802D2FA-368D-BDB6-FFEC-54011FBA2D15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AB0CF14D-674E-B2DC-E255-48B2103DEF77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5AC7BF7E-5EE2-FF8F-7788-FD122A73E682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D83AF23E-F5BE-1585-B804-83DCAA9CE93C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15FAFE88-486F-1183-0122-2A30B561C99B}"/>
              </a:ext>
            </a:extLst>
          </p:cNvPr>
          <p:cNvCxnSpPr>
            <a:stCxn id="4" idx="3"/>
            <a:endCxn id="95" idx="1"/>
          </p:cNvCxnSpPr>
          <p:nvPr/>
        </p:nvCxnSpPr>
        <p:spPr>
          <a:xfrm>
            <a:off x="3049282" y="2386206"/>
            <a:ext cx="2313945" cy="798535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7EFFEEA3-9DFB-288E-5D82-A39901F829C0}"/>
              </a:ext>
            </a:extLst>
          </p:cNvPr>
          <p:cNvCxnSpPr>
            <a:cxnSpLocks/>
            <a:stCxn id="15" idx="3"/>
            <a:endCxn id="45" idx="1"/>
          </p:cNvCxnSpPr>
          <p:nvPr/>
        </p:nvCxnSpPr>
        <p:spPr>
          <a:xfrm>
            <a:off x="3049282" y="3275875"/>
            <a:ext cx="2313945" cy="228602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A1C04F5D-9CC8-156B-E03B-4FF79A11A345}"/>
              </a:ext>
            </a:extLst>
          </p:cNvPr>
          <p:cNvCxnSpPr>
            <a:cxnSpLocks/>
            <a:stCxn id="25" idx="3"/>
            <a:endCxn id="55" idx="1"/>
          </p:cNvCxnSpPr>
          <p:nvPr/>
        </p:nvCxnSpPr>
        <p:spPr>
          <a:xfrm flipV="1">
            <a:off x="3049281" y="3842680"/>
            <a:ext cx="2313946" cy="322864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88DA3482-BBA3-72BA-12B8-FC070C1F1B9A}"/>
              </a:ext>
            </a:extLst>
          </p:cNvPr>
          <p:cNvCxnSpPr>
            <a:cxnSpLocks/>
            <a:stCxn id="35" idx="3"/>
            <a:endCxn id="65" idx="1"/>
          </p:cNvCxnSpPr>
          <p:nvPr/>
        </p:nvCxnSpPr>
        <p:spPr>
          <a:xfrm flipV="1">
            <a:off x="3049281" y="4174617"/>
            <a:ext cx="2313946" cy="880596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66DE9D00-2378-CED8-E8A9-3E9A01AA6D1E}"/>
              </a:ext>
            </a:extLst>
          </p:cNvPr>
          <p:cNvCxnSpPr>
            <a:cxnSpLocks/>
            <a:stCxn id="105" idx="1"/>
            <a:endCxn id="95" idx="3"/>
          </p:cNvCxnSpPr>
          <p:nvPr/>
        </p:nvCxnSpPr>
        <p:spPr>
          <a:xfrm flipH="1">
            <a:off x="6828772" y="2386524"/>
            <a:ext cx="2313948" cy="798217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E872B041-77F6-C612-4A10-FBA53FD3F06F}"/>
              </a:ext>
            </a:extLst>
          </p:cNvPr>
          <p:cNvCxnSpPr>
            <a:cxnSpLocks/>
            <a:stCxn id="115" idx="1"/>
            <a:endCxn id="45" idx="3"/>
          </p:cNvCxnSpPr>
          <p:nvPr/>
        </p:nvCxnSpPr>
        <p:spPr>
          <a:xfrm flipH="1">
            <a:off x="6828772" y="3276193"/>
            <a:ext cx="2313948" cy="228284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03DC6E4C-B49A-983F-BCC3-83467C6287AD}"/>
              </a:ext>
            </a:extLst>
          </p:cNvPr>
          <p:cNvCxnSpPr>
            <a:cxnSpLocks/>
            <a:stCxn id="125" idx="1"/>
            <a:endCxn id="55" idx="3"/>
          </p:cNvCxnSpPr>
          <p:nvPr/>
        </p:nvCxnSpPr>
        <p:spPr>
          <a:xfrm flipH="1" flipV="1">
            <a:off x="6828772" y="3842680"/>
            <a:ext cx="2313947" cy="323182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13CED975-A1FA-FFE5-252A-A8FEE289EFA7}"/>
              </a:ext>
            </a:extLst>
          </p:cNvPr>
          <p:cNvCxnSpPr>
            <a:cxnSpLocks/>
            <a:stCxn id="135" idx="1"/>
            <a:endCxn id="65" idx="3"/>
          </p:cNvCxnSpPr>
          <p:nvPr/>
        </p:nvCxnSpPr>
        <p:spPr>
          <a:xfrm flipH="1" flipV="1">
            <a:off x="6828772" y="4174617"/>
            <a:ext cx="2313947" cy="880914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4685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logging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of the single most important things to do for the security of a service</a:t>
            </a:r>
          </a:p>
          <a:p>
            <a:endParaRPr lang="en-US" dirty="0"/>
          </a:p>
          <a:p>
            <a:r>
              <a:rPr lang="en-US" dirty="0"/>
              <a:t>Helps incident response </a:t>
            </a:r>
          </a:p>
          <a:p>
            <a:endParaRPr lang="en-US" dirty="0"/>
          </a:p>
          <a:p>
            <a:r>
              <a:rPr lang="en-US" dirty="0"/>
              <a:t>Helps correlate logs between hosts</a:t>
            </a:r>
          </a:p>
        </p:txBody>
      </p:sp>
    </p:spTree>
    <p:extLst>
      <p:ext uri="{BB962C8B-B14F-4D97-AF65-F5344CB8AC3E}">
        <p14:creationId xmlns:p14="http://schemas.microsoft.com/office/powerpoint/2010/main" val="12393387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rsyslog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rsyslog</a:t>
            </a:r>
            <a:r>
              <a:rPr lang="en-US" dirty="0"/>
              <a:t> is a well-featured logging engine</a:t>
            </a:r>
          </a:p>
          <a:p>
            <a:endParaRPr lang="en-US" dirty="0"/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rsyslog</a:t>
            </a:r>
            <a:r>
              <a:rPr lang="en-US" dirty="0"/>
              <a:t> and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syslog-ng</a:t>
            </a:r>
            <a:r>
              <a:rPr lang="en-US" dirty="0"/>
              <a:t> are both feature-rich successors to the original syslog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4A3978-4F36-9007-A726-EA7809EBF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4972" y="2040301"/>
            <a:ext cx="5679285" cy="42715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519633-07BD-3100-03C6-206748897720}"/>
              </a:ext>
            </a:extLst>
          </p:cNvPr>
          <p:cNvSpPr txBox="1"/>
          <p:nvPr/>
        </p:nvSpPr>
        <p:spPr>
          <a:xfrm>
            <a:off x="5994972" y="5943790"/>
            <a:ext cx="6100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www.rsyslog.com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3845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rsyslog</a:t>
            </a:r>
            <a:r>
              <a:rPr lang="en-US" dirty="0"/>
              <a:t> and other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Especially at this point, storing raw logs is not the most useful</a:t>
            </a:r>
          </a:p>
          <a:p>
            <a:endParaRPr lang="en-US" dirty="0"/>
          </a:p>
          <a:p>
            <a:r>
              <a:rPr lang="en-US" dirty="0"/>
              <a:t>Use a tool like </a:t>
            </a:r>
            <a:r>
              <a:rPr lang="en-US" dirty="0" err="1"/>
              <a:t>elasticsearch</a:t>
            </a:r>
            <a:r>
              <a:rPr lang="en-US" dirty="0"/>
              <a:t> to allow better searching an querying of the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2747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OSSEC/</a:t>
            </a:r>
            <a:r>
              <a:rPr lang="en-US" dirty="0" err="1"/>
              <a:t>Wazuh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OSSEC is a very nice host-based IDS that will aggregate logs in a server/client topology</a:t>
            </a:r>
          </a:p>
          <a:p>
            <a:endParaRPr lang="en-US" dirty="0"/>
          </a:p>
          <a:p>
            <a:r>
              <a:rPr lang="en-US" dirty="0" err="1"/>
              <a:t>Customisable</a:t>
            </a:r>
            <a:r>
              <a:rPr lang="en-US" dirty="0"/>
              <a:t> rules</a:t>
            </a:r>
          </a:p>
          <a:p>
            <a:endParaRPr lang="en-US" dirty="0"/>
          </a:p>
          <a:p>
            <a:r>
              <a:rPr lang="en-US" dirty="0"/>
              <a:t>Very flexible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7D6610-F15D-671D-6D47-B5CC1D690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1681" y="2140961"/>
            <a:ext cx="1905000" cy="711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93A8B2-4A17-E92C-C757-931669039134}"/>
              </a:ext>
            </a:extLst>
          </p:cNvPr>
          <p:cNvSpPr txBox="1"/>
          <p:nvPr/>
        </p:nvSpPr>
        <p:spPr>
          <a:xfrm>
            <a:off x="7093527" y="2933102"/>
            <a:ext cx="3283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www.ossec.net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3495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OSSEC/</a:t>
            </a:r>
            <a:r>
              <a:rPr lang="en-US" dirty="0" err="1"/>
              <a:t>Wazuh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Wazuh</a:t>
            </a:r>
            <a:r>
              <a:rPr lang="en-US" dirty="0"/>
              <a:t> is a modern development of OSSEC that integrates tightly with </a:t>
            </a:r>
            <a:r>
              <a:rPr lang="en-US" dirty="0" err="1"/>
              <a:t>elasticsearch</a:t>
            </a:r>
            <a:endParaRPr lang="en-US" dirty="0"/>
          </a:p>
          <a:p>
            <a:endParaRPr lang="en-US" dirty="0"/>
          </a:p>
          <a:p>
            <a:r>
              <a:rPr lang="en-US" dirty="0"/>
              <a:t>Important when considering </a:t>
            </a:r>
            <a:r>
              <a:rPr lang="en-US" dirty="0" err="1"/>
              <a:t>defence</a:t>
            </a:r>
            <a:r>
              <a:rPr lang="en-US" dirty="0"/>
              <a:t> in depth – having one exactly one tool to monitor your system is </a:t>
            </a:r>
            <a:r>
              <a:rPr lang="en-US" b="1" dirty="0"/>
              <a:t>not</a:t>
            </a:r>
            <a:r>
              <a:rPr lang="en-US" dirty="0"/>
              <a:t> optimal (necessary </a:t>
            </a:r>
            <a:r>
              <a:rPr lang="en-US" dirty="0">
                <a:sym typeface="Wingdings" pitchFamily="2" charset="2"/>
              </a:rPr>
              <a:t> 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C23064-749E-C66F-D684-5EA4BFBF3FE4}"/>
              </a:ext>
            </a:extLst>
          </p:cNvPr>
          <p:cNvSpPr txBox="1"/>
          <p:nvPr/>
        </p:nvSpPr>
        <p:spPr>
          <a:xfrm>
            <a:off x="7523018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wazuh.com</a:t>
            </a:r>
            <a:r>
              <a:rPr lang="en-US" dirty="0"/>
              <a:t>/</a:t>
            </a:r>
          </a:p>
        </p:txBody>
      </p:sp>
      <p:pic>
        <p:nvPicPr>
          <p:cNvPr id="6" name="Picture 5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91C1CBDD-C26C-9970-716C-7F3F85272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845" y="2468418"/>
            <a:ext cx="26162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6830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Wazuh</a:t>
            </a:r>
            <a:r>
              <a:rPr lang="en-US" dirty="0"/>
              <a:t>/</a:t>
            </a:r>
            <a:r>
              <a:rPr lang="en-US" dirty="0" err="1"/>
              <a:t>OSQuery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Wazuh</a:t>
            </a:r>
            <a:r>
              <a:rPr lang="en-US" dirty="0"/>
              <a:t> can monitor many useful things at the host level</a:t>
            </a:r>
          </a:p>
          <a:p>
            <a:pPr lvl="1"/>
            <a:r>
              <a:rPr lang="en-US" dirty="0"/>
              <a:t>File integrity + checksums</a:t>
            </a:r>
          </a:p>
          <a:p>
            <a:pPr lvl="1"/>
            <a:r>
              <a:rPr lang="en-US" dirty="0"/>
              <a:t>Configuration Assessment</a:t>
            </a:r>
          </a:p>
          <a:p>
            <a:pPr lvl="1"/>
            <a:r>
              <a:rPr lang="en-US" dirty="0"/>
              <a:t>Extended Detection and Response</a:t>
            </a:r>
          </a:p>
          <a:p>
            <a:pPr lvl="1"/>
            <a:endParaRPr lang="en-US" dirty="0"/>
          </a:p>
          <a:p>
            <a:r>
              <a:rPr lang="en-US" dirty="0" err="1"/>
              <a:t>OSQuery</a:t>
            </a:r>
            <a:r>
              <a:rPr lang="en-US" dirty="0"/>
              <a:t> is a nice tool that provides an SQL interface to system information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C23064-749E-C66F-D684-5EA4BFBF3FE4}"/>
              </a:ext>
            </a:extLst>
          </p:cNvPr>
          <p:cNvSpPr txBox="1"/>
          <p:nvPr/>
        </p:nvSpPr>
        <p:spPr>
          <a:xfrm>
            <a:off x="7536873" y="321899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wazuh.com</a:t>
            </a:r>
            <a:r>
              <a:rPr lang="en-US" dirty="0"/>
              <a:t>/</a:t>
            </a:r>
          </a:p>
        </p:txBody>
      </p:sp>
      <p:pic>
        <p:nvPicPr>
          <p:cNvPr id="6" name="Picture 5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91C1CBDD-C26C-9970-716C-7F3F85272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845" y="2468418"/>
            <a:ext cx="2616200" cy="787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05246C-73F7-A9D0-CEC2-B2391E391683}"/>
              </a:ext>
            </a:extLst>
          </p:cNvPr>
          <p:cNvSpPr txBox="1"/>
          <p:nvPr/>
        </p:nvSpPr>
        <p:spPr>
          <a:xfrm>
            <a:off x="7536873" y="536645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osquery.io</a:t>
            </a:r>
            <a:endParaRPr lang="en-US" dirty="0"/>
          </a:p>
        </p:txBody>
      </p:sp>
      <p:pic>
        <p:nvPicPr>
          <p:cNvPr id="9" name="Picture 8" descr="Logo&#10;&#10;Description automatically generated with low confidence">
            <a:extLst>
              <a:ext uri="{FF2B5EF4-FFF2-40B4-BE49-F238E27FC236}">
                <a16:creationId xmlns:a16="http://schemas.microsoft.com/office/drawing/2014/main" id="{BC809680-D7FC-A83A-B850-47CB842B8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873" y="4566351"/>
            <a:ext cx="22098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370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F65EC-959E-AB43-FEFA-5A8E1AC9E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Preamble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47512-A6E3-1F91-BADC-250D5250E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Assessing your risk and having visibility of your services and systems is absolutely essential</a:t>
            </a:r>
          </a:p>
          <a:p>
            <a:endParaRPr lang="en-US" dirty="0"/>
          </a:p>
          <a:p>
            <a:r>
              <a:rPr lang="en-US" dirty="0"/>
              <a:t>Everything we’re about to discuss assumes that – to some extent – our area has been assessed for risk</a:t>
            </a:r>
          </a:p>
        </p:txBody>
      </p:sp>
    </p:spTree>
    <p:extLst>
      <p:ext uri="{BB962C8B-B14F-4D97-AF65-F5344CB8AC3E}">
        <p14:creationId xmlns:p14="http://schemas.microsoft.com/office/powerpoint/2010/main" val="2718648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+ application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Discussed some key system logs</a:t>
            </a:r>
          </a:p>
          <a:p>
            <a:endParaRPr lang="en-US" dirty="0"/>
          </a:p>
          <a:p>
            <a:r>
              <a:rPr lang="en-US" dirty="0"/>
              <a:t>Application logs are best  understood by their service owners: how to choose what you need?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7507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+ application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can’t store an infinite amount of logs</a:t>
            </a:r>
          </a:p>
          <a:p>
            <a:endParaRPr lang="en-US" dirty="0"/>
          </a:p>
          <a:p>
            <a:r>
              <a:rPr lang="en-US" dirty="0"/>
              <a:t>And we don’t want to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“too much data looks like noise”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5581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31923"/>
            <a:ext cx="5257800" cy="2845040"/>
          </a:xfrm>
        </p:spPr>
        <p:txBody>
          <a:bodyPr>
            <a:normAutofit/>
          </a:bodyPr>
          <a:lstStyle/>
          <a:p>
            <a:r>
              <a:rPr lang="en-US" dirty="0"/>
              <a:t>I am not a lawyer </a:t>
            </a:r>
            <a:r>
              <a:rPr lang="en-US" dirty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50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are in an era where individual privacy rights </a:t>
            </a:r>
            <a:r>
              <a:rPr lang="en-US"/>
              <a:t>are rightly taken </a:t>
            </a:r>
            <a:r>
              <a:rPr lang="en-US" dirty="0"/>
              <a:t>particularly seriously</a:t>
            </a:r>
          </a:p>
          <a:p>
            <a:pPr lvl="1"/>
            <a:endParaRPr lang="en-US" dirty="0"/>
          </a:p>
          <a:p>
            <a:r>
              <a:rPr lang="en-US" dirty="0"/>
              <a:t>This is not something that should hinder our security 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90AE98E-AB25-6BDA-BF21-07DEE19C98E1}"/>
              </a:ext>
            </a:extLst>
          </p:cNvPr>
          <p:cNvSpPr txBox="1">
            <a:spLocks/>
          </p:cNvSpPr>
          <p:nvPr/>
        </p:nvSpPr>
        <p:spPr>
          <a:xfrm>
            <a:off x="6401844" y="1449844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hlinkClick r:id="rId2"/>
              </a:rPr>
              <a:t>GDPR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CERN OC11</a:t>
            </a:r>
            <a:endParaRPr lang="en-US" dirty="0"/>
          </a:p>
          <a:p>
            <a:endParaRPr lang="en-US" dirty="0"/>
          </a:p>
          <a:p>
            <a:r>
              <a:rPr lang="en-US" dirty="0"/>
              <a:t>Development of UK data protection laws</a:t>
            </a:r>
          </a:p>
          <a:p>
            <a:endParaRPr lang="en-US" dirty="0"/>
          </a:p>
          <a:p>
            <a:r>
              <a:rPr lang="en-US" dirty="0"/>
              <a:t>Working with laws in other countries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6060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3F351-86A0-5096-95CF-B34E730A5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GDPR and CSIRT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D6D9-88FC-8132-177B-1D82BFAD2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 GDPR and associated findings the exchange of logs for incident response is recognized as a useful activity</a:t>
            </a:r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www.first.org</a:t>
            </a:r>
            <a:r>
              <a:rPr lang="en-US" dirty="0"/>
              <a:t>/blog/20171211_GDPR_for_CSIRTs</a:t>
            </a:r>
          </a:p>
          <a:p>
            <a:endParaRPr lang="en-US" dirty="0"/>
          </a:p>
          <a:p>
            <a:r>
              <a:rPr lang="en-US" dirty="0"/>
              <a:t>We </a:t>
            </a:r>
            <a:r>
              <a:rPr lang="en-US" b="1" dirty="0"/>
              <a:t>do</a:t>
            </a:r>
            <a:r>
              <a:rPr lang="en-US" dirty="0"/>
              <a:t> need to be careful about what we store, why, and for how long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733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3F351-86A0-5096-95CF-B34E730A5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retention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D6D9-88FC-8132-177B-1D82BFAD2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WLCG, for a long time 90 days was the retention period set by policy</a:t>
            </a:r>
          </a:p>
          <a:p>
            <a:endParaRPr lang="en-US" dirty="0"/>
          </a:p>
          <a:p>
            <a:r>
              <a:rPr lang="en-US" dirty="0"/>
              <a:t>Now moving towards 180 days or more: why?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362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3F351-86A0-5096-95CF-B34E730A5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retention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D6D9-88FC-8132-177B-1D82BFAD2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number of incidents that have their beginning many months ago</a:t>
            </a:r>
          </a:p>
          <a:p>
            <a:endParaRPr lang="en-US" dirty="0"/>
          </a:p>
          <a:p>
            <a:r>
              <a:rPr lang="en-US" dirty="0"/>
              <a:t>Only having logs for 90 or 180 days means we lose visibility</a:t>
            </a:r>
          </a:p>
          <a:p>
            <a:endParaRPr lang="en-US" dirty="0"/>
          </a:p>
          <a:p>
            <a:r>
              <a:rPr lang="en-US" dirty="0"/>
              <a:t>12 – or 13 – months is where we might set our sights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1177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3F351-86A0-5096-95CF-B34E730A5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retention: practical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D6D9-88FC-8132-177B-1D82BFAD2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Of course, there are practical matters</a:t>
            </a:r>
          </a:p>
          <a:p>
            <a:pPr lvl="1"/>
            <a:r>
              <a:rPr lang="en-US" dirty="0"/>
              <a:t>Logs take up room</a:t>
            </a:r>
          </a:p>
          <a:p>
            <a:pPr lvl="1"/>
            <a:endParaRPr lang="en-US" dirty="0"/>
          </a:p>
          <a:p>
            <a:r>
              <a:rPr lang="en-US" dirty="0"/>
              <a:t>Central logging </a:t>
            </a:r>
            <a:r>
              <a:rPr lang="en-US" b="1" dirty="0"/>
              <a:t>also</a:t>
            </a:r>
            <a:r>
              <a:rPr lang="en-US" dirty="0"/>
              <a:t> makes capacity planning easier</a:t>
            </a:r>
          </a:p>
          <a:p>
            <a:pPr lvl="1"/>
            <a:r>
              <a:rPr lang="en-US" dirty="0"/>
              <a:t>Build to a set of services that are logged</a:t>
            </a:r>
          </a:p>
          <a:p>
            <a:pPr lvl="1"/>
            <a:endParaRPr lang="en-US" dirty="0"/>
          </a:p>
          <a:p>
            <a:r>
              <a:rPr lang="en-US" dirty="0"/>
              <a:t>Continuous improvement is important</a:t>
            </a:r>
          </a:p>
        </p:txBody>
      </p:sp>
    </p:spTree>
    <p:extLst>
      <p:ext uri="{BB962C8B-B14F-4D97-AF65-F5344CB8AC3E}">
        <p14:creationId xmlns:p14="http://schemas.microsoft.com/office/powerpoint/2010/main" val="9221940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3F351-86A0-5096-95CF-B34E730A5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retention: practical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D6D9-88FC-8132-177B-1D82BFAD2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architecture will suggest where and how many logs we can keep</a:t>
            </a:r>
          </a:p>
          <a:p>
            <a:endParaRPr lang="en-US" dirty="0"/>
          </a:p>
          <a:p>
            <a:r>
              <a:rPr lang="en-US" dirty="0"/>
              <a:t>This can and should evolve over time</a:t>
            </a:r>
          </a:p>
          <a:p>
            <a:endParaRPr lang="en-US" dirty="0"/>
          </a:p>
          <a:p>
            <a:r>
              <a:rPr lang="en-US" dirty="0"/>
              <a:t>Focus on sustainable development</a:t>
            </a:r>
          </a:p>
        </p:txBody>
      </p:sp>
    </p:spTree>
    <p:extLst>
      <p:ext uri="{BB962C8B-B14F-4D97-AF65-F5344CB8AC3E}">
        <p14:creationId xmlns:p14="http://schemas.microsoft.com/office/powerpoint/2010/main" val="6248505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security, we want the logs that will help us piece together a set of events</a:t>
            </a:r>
          </a:p>
          <a:p>
            <a:endParaRPr lang="en-US" dirty="0"/>
          </a:p>
          <a:p>
            <a:pPr lvl="1"/>
            <a:r>
              <a:rPr lang="en-US" dirty="0"/>
              <a:t>When did someone gain access?</a:t>
            </a:r>
          </a:p>
          <a:p>
            <a:pPr lvl="1"/>
            <a:r>
              <a:rPr lang="en-US" dirty="0"/>
              <a:t>What did they do on the host?</a:t>
            </a:r>
          </a:p>
          <a:p>
            <a:pPr lvl="1"/>
            <a:r>
              <a:rPr lang="en-US" dirty="0"/>
              <a:t>Where did they go next?</a:t>
            </a:r>
          </a:p>
          <a:p>
            <a:pPr lvl="1"/>
            <a:r>
              <a:rPr lang="en-US" dirty="0"/>
              <a:t>What other hosts did they talk to?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146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39FF8-2C57-6E88-69F2-BC74942A3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log?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59F03-E459-B2A1-D383-D123026FB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know what happened </a:t>
            </a:r>
            <a:r>
              <a:rPr lang="en-US" b="1" dirty="0"/>
              <a:t>in as much detail as necessary</a:t>
            </a:r>
          </a:p>
          <a:p>
            <a:endParaRPr lang="en-US" b="1" dirty="0"/>
          </a:p>
          <a:p>
            <a:r>
              <a:rPr lang="en-US" dirty="0"/>
              <a:t>Often, security concerns are an extension of operations</a:t>
            </a:r>
          </a:p>
          <a:p>
            <a:pPr lvl="1"/>
            <a:r>
              <a:rPr lang="en-US" b="1" dirty="0"/>
              <a:t>What </a:t>
            </a:r>
            <a:r>
              <a:rPr lang="en-US" dirty="0"/>
              <a:t>happened?</a:t>
            </a:r>
          </a:p>
          <a:p>
            <a:pPr lvl="1"/>
            <a:r>
              <a:rPr lang="en-US" b="1" dirty="0"/>
              <a:t>When</a:t>
            </a:r>
            <a:r>
              <a:rPr lang="en-US" dirty="0"/>
              <a:t> did it happen?</a:t>
            </a:r>
          </a:p>
          <a:p>
            <a:pPr lvl="1"/>
            <a:r>
              <a:rPr lang="en-US" b="1" dirty="0"/>
              <a:t>Where </a:t>
            </a:r>
            <a:r>
              <a:rPr lang="en-US" dirty="0"/>
              <a:t>did it happen?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How </a:t>
            </a:r>
            <a:r>
              <a:rPr lang="en-US" dirty="0"/>
              <a:t>did it happen?</a:t>
            </a:r>
          </a:p>
          <a:p>
            <a:pPr lvl="1"/>
            <a:r>
              <a:rPr lang="en-US" b="1" dirty="0"/>
              <a:t>Why</a:t>
            </a:r>
            <a:r>
              <a:rPr lang="en-US" dirty="0"/>
              <a:t> did it happen?</a:t>
            </a:r>
            <a:endParaRPr lang="en-US" b="1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5D8E08-438D-2545-449D-0B117E4F2196}"/>
              </a:ext>
            </a:extLst>
          </p:cNvPr>
          <p:cNvSpPr/>
          <p:nvPr/>
        </p:nvSpPr>
        <p:spPr>
          <a:xfrm>
            <a:off x="6749934" y="1690688"/>
            <a:ext cx="4937760" cy="44057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72DC287-F54F-0F68-645C-4FA198EBE897}"/>
              </a:ext>
            </a:extLst>
          </p:cNvPr>
          <p:cNvCxnSpPr/>
          <p:nvPr/>
        </p:nvCxnSpPr>
        <p:spPr>
          <a:xfrm>
            <a:off x="9268689" y="923363"/>
            <a:ext cx="0" cy="1429789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3C23D4A-CA82-1EDC-BA99-758995C987F4}"/>
              </a:ext>
            </a:extLst>
          </p:cNvPr>
          <p:cNvSpPr txBox="1"/>
          <p:nvPr/>
        </p:nvSpPr>
        <p:spPr>
          <a:xfrm>
            <a:off x="9398114" y="923363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Input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98B32C-B052-3F7B-8CD9-0FF73AD11702}"/>
              </a:ext>
            </a:extLst>
          </p:cNvPr>
          <p:cNvSpPr/>
          <p:nvPr/>
        </p:nvSpPr>
        <p:spPr>
          <a:xfrm>
            <a:off x="7583022" y="2353152"/>
            <a:ext cx="3452841" cy="3080817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?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641E4EA-D931-85C6-1AC6-E1DF09B83FDB}"/>
              </a:ext>
            </a:extLst>
          </p:cNvPr>
          <p:cNvCxnSpPr>
            <a:cxnSpLocks/>
          </p:cNvCxnSpPr>
          <p:nvPr/>
        </p:nvCxnSpPr>
        <p:spPr>
          <a:xfrm>
            <a:off x="9309443" y="5451657"/>
            <a:ext cx="0" cy="1205345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689C645-60F3-12C7-A398-A93D99A5629D}"/>
              </a:ext>
            </a:extLst>
          </p:cNvPr>
          <p:cNvSpPr txBox="1"/>
          <p:nvPr/>
        </p:nvSpPr>
        <p:spPr>
          <a:xfrm>
            <a:off x="9435297" y="6370067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6554925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A777-C708-CD1C-9581-7D64D0BD7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66DE0-1C2D-635E-5756-0E22E1F84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Traceability is the ability for us to trace the activity associated with a particular user and/or particular workflow</a:t>
            </a:r>
          </a:p>
          <a:p>
            <a:endParaRPr lang="en-US" dirty="0"/>
          </a:p>
          <a:p>
            <a:r>
              <a:rPr lang="en-US" dirty="0"/>
              <a:t>Want to be able to track the entire lifecycle</a:t>
            </a:r>
          </a:p>
          <a:p>
            <a:pPr lvl="1"/>
            <a:r>
              <a:rPr lang="en-US" dirty="0"/>
              <a:t>Initiation</a:t>
            </a:r>
          </a:p>
          <a:p>
            <a:pPr lvl="1"/>
            <a:r>
              <a:rPr lang="en-US" dirty="0"/>
              <a:t>Primary events</a:t>
            </a:r>
          </a:p>
          <a:p>
            <a:pPr lvl="1"/>
            <a:r>
              <a:rPr lang="en-US" dirty="0"/>
              <a:t>(External) communications</a:t>
            </a:r>
          </a:p>
          <a:p>
            <a:pPr lvl="1"/>
            <a:r>
              <a:rPr lang="en-US" dirty="0"/>
              <a:t>Closeout</a:t>
            </a:r>
          </a:p>
        </p:txBody>
      </p:sp>
    </p:spTree>
    <p:extLst>
      <p:ext uri="{BB962C8B-B14F-4D97-AF65-F5344CB8AC3E}">
        <p14:creationId xmlns:p14="http://schemas.microsoft.com/office/powerpoint/2010/main" val="17132023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Core system logs are essential; for application logs we want anything that helps piece these together</a:t>
            </a:r>
          </a:p>
          <a:p>
            <a:endParaRPr lang="en-US" dirty="0"/>
          </a:p>
          <a:p>
            <a:r>
              <a:rPr lang="en-US" dirty="0"/>
              <a:t>Debug logs don’t help with this</a:t>
            </a:r>
          </a:p>
          <a:p>
            <a:endParaRPr lang="en-US" dirty="0"/>
          </a:p>
          <a:p>
            <a:r>
              <a:rPr lang="en-US" dirty="0"/>
              <a:t>It is likely that this will </a:t>
            </a:r>
            <a:r>
              <a:rPr lang="en-US" b="1" dirty="0"/>
              <a:t>also</a:t>
            </a:r>
            <a:r>
              <a:rPr lang="en-US" dirty="0"/>
              <a:t> evolve over time</a:t>
            </a:r>
          </a:p>
          <a:p>
            <a:endParaRPr lang="en-US" dirty="0"/>
          </a:p>
          <a:p>
            <a:r>
              <a:rPr lang="en-US" dirty="0"/>
              <a:t>Make a plan and iterate based on your risks and resources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1661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 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the, current circumstances, it is </a:t>
            </a:r>
            <a:r>
              <a:rPr lang="en-US" b="1" dirty="0"/>
              <a:t>highly likely</a:t>
            </a:r>
            <a:r>
              <a:rPr lang="en-US" dirty="0"/>
              <a:t> that the logs from a particular service – or even facility – will not be sufficient to track the activity of a user or group</a:t>
            </a:r>
          </a:p>
          <a:p>
            <a:endParaRPr lang="en-US" dirty="0"/>
          </a:p>
          <a:p>
            <a:r>
              <a:rPr lang="en-US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23364435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 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research and education, invariably work as part of a bigger infrastructure, federation or federation of federations</a:t>
            </a:r>
          </a:p>
        </p:txBody>
      </p:sp>
    </p:spTree>
    <p:extLst>
      <p:ext uri="{BB962C8B-B14F-4D97-AF65-F5344CB8AC3E}">
        <p14:creationId xmlns:p14="http://schemas.microsoft.com/office/powerpoint/2010/main" val="37526471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 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(most!) of our activities involve many services composed together </a:t>
            </a:r>
          </a:p>
          <a:p>
            <a:pPr lvl="1"/>
            <a:r>
              <a:rPr lang="en-US" dirty="0"/>
              <a:t>WLCG pilot jobs</a:t>
            </a:r>
          </a:p>
          <a:p>
            <a:pPr lvl="1"/>
            <a:r>
              <a:rPr lang="en-US" b="1" dirty="0"/>
              <a:t>Cloud services</a:t>
            </a:r>
          </a:p>
          <a:p>
            <a:pPr lvl="1"/>
            <a:endParaRPr lang="en-US" b="1" dirty="0"/>
          </a:p>
          <a:p>
            <a:r>
              <a:rPr lang="en-US" dirty="0"/>
              <a:t>We can </a:t>
            </a:r>
            <a:r>
              <a:rPr lang="en-US" b="1" dirty="0"/>
              <a:t>no longer</a:t>
            </a:r>
            <a:r>
              <a:rPr lang="en-US" dirty="0"/>
              <a:t> rely on the logs on a single host/in a single facility to assemble the full picture of a user’s activity</a:t>
            </a:r>
          </a:p>
        </p:txBody>
      </p:sp>
    </p:spTree>
    <p:extLst>
      <p:ext uri="{BB962C8B-B14F-4D97-AF65-F5344CB8AC3E}">
        <p14:creationId xmlns:p14="http://schemas.microsoft.com/office/powerpoint/2010/main" val="19517620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jobs: before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2ACC70-5DC1-D167-133A-72B64205EF74}"/>
              </a:ext>
            </a:extLst>
          </p:cNvPr>
          <p:cNvSpPr/>
          <p:nvPr/>
        </p:nvSpPr>
        <p:spPr>
          <a:xfrm>
            <a:off x="1330036" y="3075709"/>
            <a:ext cx="1593273" cy="85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Job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7B6BE3-58B9-9754-2D56-DD1278710B20}"/>
              </a:ext>
            </a:extLst>
          </p:cNvPr>
          <p:cNvSpPr/>
          <p:nvPr/>
        </p:nvSpPr>
        <p:spPr>
          <a:xfrm>
            <a:off x="4502727" y="3075709"/>
            <a:ext cx="1593273" cy="85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Site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C31293-C28F-7288-577E-36DCBA350585}"/>
              </a:ext>
            </a:extLst>
          </p:cNvPr>
          <p:cNvCxnSpPr>
            <a:stCxn id="6" idx="3"/>
            <a:endCxn id="7" idx="1"/>
          </p:cNvCxnSpPr>
          <p:nvPr/>
        </p:nvCxnSpPr>
        <p:spPr>
          <a:xfrm>
            <a:off x="2923309" y="3505200"/>
            <a:ext cx="1579418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785CE2-DAC1-366D-E1DC-DAA7754A7781}"/>
              </a:ext>
            </a:extLst>
          </p:cNvPr>
          <p:cNvCxnSpPr>
            <a:stCxn id="7" idx="2"/>
          </p:cNvCxnSpPr>
          <p:nvPr/>
        </p:nvCxnSpPr>
        <p:spPr>
          <a:xfrm flipH="1">
            <a:off x="5299363" y="3934691"/>
            <a:ext cx="1" cy="942109"/>
          </a:xfrm>
          <a:prstGeom prst="straightConnector1">
            <a:avLst/>
          </a:prstGeom>
          <a:ln w="1270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46553C9-FD6D-E103-EFFC-39F5C3616035}"/>
              </a:ext>
            </a:extLst>
          </p:cNvPr>
          <p:cNvSpPr txBox="1"/>
          <p:nvPr/>
        </p:nvSpPr>
        <p:spPr>
          <a:xfrm>
            <a:off x="5478523" y="4507468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logs</a:t>
            </a:r>
          </a:p>
        </p:txBody>
      </p:sp>
    </p:spTree>
    <p:extLst>
      <p:ext uri="{BB962C8B-B14F-4D97-AF65-F5344CB8AC3E}">
        <p14:creationId xmlns:p14="http://schemas.microsoft.com/office/powerpoint/2010/main" val="26880171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pilot jobs: after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2ACC70-5DC1-D167-133A-72B64205EF74}"/>
              </a:ext>
            </a:extLst>
          </p:cNvPr>
          <p:cNvSpPr/>
          <p:nvPr/>
        </p:nvSpPr>
        <p:spPr>
          <a:xfrm>
            <a:off x="1330036" y="3075709"/>
            <a:ext cx="1593273" cy="85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Job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7B6BE3-58B9-9754-2D56-DD1278710B20}"/>
              </a:ext>
            </a:extLst>
          </p:cNvPr>
          <p:cNvSpPr/>
          <p:nvPr/>
        </p:nvSpPr>
        <p:spPr>
          <a:xfrm>
            <a:off x="4502727" y="3075709"/>
            <a:ext cx="1593273" cy="85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Site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C31293-C28F-7288-577E-36DCBA350585}"/>
              </a:ext>
            </a:extLst>
          </p:cNvPr>
          <p:cNvCxnSpPr>
            <a:stCxn id="6" idx="3"/>
            <a:endCxn id="7" idx="1"/>
          </p:cNvCxnSpPr>
          <p:nvPr/>
        </p:nvCxnSpPr>
        <p:spPr>
          <a:xfrm>
            <a:off x="2923309" y="3505200"/>
            <a:ext cx="1579418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785CE2-DAC1-366D-E1DC-DAA7754A7781}"/>
              </a:ext>
            </a:extLst>
          </p:cNvPr>
          <p:cNvCxnSpPr>
            <a:stCxn id="7" idx="2"/>
          </p:cNvCxnSpPr>
          <p:nvPr/>
        </p:nvCxnSpPr>
        <p:spPr>
          <a:xfrm flipH="1">
            <a:off x="5299363" y="3934691"/>
            <a:ext cx="1" cy="942109"/>
          </a:xfrm>
          <a:prstGeom prst="straightConnector1">
            <a:avLst/>
          </a:prstGeom>
          <a:ln w="1270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46553C9-FD6D-E103-EFFC-39F5C3616035}"/>
              </a:ext>
            </a:extLst>
          </p:cNvPr>
          <p:cNvSpPr txBox="1"/>
          <p:nvPr/>
        </p:nvSpPr>
        <p:spPr>
          <a:xfrm>
            <a:off x="4295081" y="5329445"/>
            <a:ext cx="219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CSIRT coordination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3CFCFF-2FA4-AAF5-7858-F532F8235495}"/>
              </a:ext>
            </a:extLst>
          </p:cNvPr>
          <p:cNvSpPr/>
          <p:nvPr/>
        </p:nvSpPr>
        <p:spPr>
          <a:xfrm>
            <a:off x="838200" y="2646218"/>
            <a:ext cx="2708564" cy="1745673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2FDBCF-7285-31E0-7CAD-0FC589D06A10}"/>
              </a:ext>
            </a:extLst>
          </p:cNvPr>
          <p:cNvSpPr txBox="1"/>
          <p:nvPr/>
        </p:nvSpPr>
        <p:spPr>
          <a:xfrm>
            <a:off x="2956996" y="227688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Pilot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56ADCC-DE75-4029-1DA5-D81E498F60BA}"/>
              </a:ext>
            </a:extLst>
          </p:cNvPr>
          <p:cNvCxnSpPr>
            <a:cxnSpLocks/>
          </p:cNvCxnSpPr>
          <p:nvPr/>
        </p:nvCxnSpPr>
        <p:spPr>
          <a:xfrm>
            <a:off x="7107382" y="2274516"/>
            <a:ext cx="0" cy="24013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2B18B41-B9D3-366B-7DBA-815BCDBFA2A0}"/>
              </a:ext>
            </a:extLst>
          </p:cNvPr>
          <p:cNvSpPr/>
          <p:nvPr/>
        </p:nvSpPr>
        <p:spPr>
          <a:xfrm>
            <a:off x="8073737" y="3075709"/>
            <a:ext cx="1593273" cy="85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Identity Provider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9C25129-E429-ECBA-A0E8-6ACD67C3EABC}"/>
              </a:ext>
            </a:extLst>
          </p:cNvPr>
          <p:cNvCxnSpPr>
            <a:cxnSpLocks/>
          </p:cNvCxnSpPr>
          <p:nvPr/>
        </p:nvCxnSpPr>
        <p:spPr>
          <a:xfrm>
            <a:off x="2106671" y="4364182"/>
            <a:ext cx="0" cy="623454"/>
          </a:xfrm>
          <a:prstGeom prst="straightConnector1">
            <a:avLst/>
          </a:prstGeom>
          <a:ln w="1270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C7EB635-66B3-142D-25D6-7EE892BC1994}"/>
              </a:ext>
            </a:extLst>
          </p:cNvPr>
          <p:cNvCxnSpPr/>
          <p:nvPr/>
        </p:nvCxnSpPr>
        <p:spPr>
          <a:xfrm flipH="1">
            <a:off x="8915401" y="3920836"/>
            <a:ext cx="1" cy="942109"/>
          </a:xfrm>
          <a:prstGeom prst="straightConnector1">
            <a:avLst/>
          </a:prstGeom>
          <a:ln w="1270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DA64910-E678-C50A-92A9-AC0F0F04A32A}"/>
              </a:ext>
            </a:extLst>
          </p:cNvPr>
          <p:cNvCxnSpPr>
            <a:cxnSpLocks/>
          </p:cNvCxnSpPr>
          <p:nvPr/>
        </p:nvCxnSpPr>
        <p:spPr>
          <a:xfrm>
            <a:off x="1712193" y="5250873"/>
            <a:ext cx="77920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00877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services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1D26246-D18D-9092-88AD-BFD6D584109E}"/>
              </a:ext>
            </a:extLst>
          </p:cNvPr>
          <p:cNvSpPr/>
          <p:nvPr/>
        </p:nvSpPr>
        <p:spPr>
          <a:xfrm>
            <a:off x="2687782" y="5140469"/>
            <a:ext cx="5652655" cy="1149927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OpenStack infrastructure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02994B-82F9-7D80-2504-4D66FABB4595}"/>
              </a:ext>
            </a:extLst>
          </p:cNvPr>
          <p:cNvSpPr/>
          <p:nvPr/>
        </p:nvSpPr>
        <p:spPr>
          <a:xfrm>
            <a:off x="2687782" y="3990542"/>
            <a:ext cx="5652655" cy="1149927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Project infrastructure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1825D8-F156-AF90-9B3F-8242988761EB}"/>
              </a:ext>
            </a:extLst>
          </p:cNvPr>
          <p:cNvSpPr/>
          <p:nvPr/>
        </p:nvSpPr>
        <p:spPr>
          <a:xfrm>
            <a:off x="2687782" y="2840615"/>
            <a:ext cx="5652655" cy="1149927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Project services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AA5CD27-B015-73DE-DD71-55B0E45EC9BC}"/>
              </a:ext>
            </a:extLst>
          </p:cNvPr>
          <p:cNvSpPr/>
          <p:nvPr/>
        </p:nvSpPr>
        <p:spPr>
          <a:xfrm>
            <a:off x="2687782" y="1690688"/>
            <a:ext cx="5652655" cy="1149927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Individual code </a:t>
            </a:r>
          </a:p>
        </p:txBody>
      </p:sp>
    </p:spTree>
    <p:extLst>
      <p:ext uri="{BB962C8B-B14F-4D97-AF65-F5344CB8AC3E}">
        <p14:creationId xmlns:p14="http://schemas.microsoft.com/office/powerpoint/2010/main" val="13710001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check we our traceability?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Planning and policy</a:t>
            </a:r>
          </a:p>
          <a:p>
            <a:endParaRPr lang="en-US" b="1" dirty="0"/>
          </a:p>
          <a:p>
            <a:r>
              <a:rPr lang="en-US" dirty="0"/>
              <a:t>Collaboration and cooperation</a:t>
            </a:r>
          </a:p>
          <a:p>
            <a:endParaRPr lang="en-US" dirty="0"/>
          </a:p>
          <a:p>
            <a:r>
              <a:rPr lang="en-US" b="1" dirty="0"/>
              <a:t>Testing</a:t>
            </a:r>
            <a:endParaRPr lang="en-US" dirty="0"/>
          </a:p>
          <a:p>
            <a:endParaRPr lang="en-US" b="1" dirty="0"/>
          </a:p>
          <a:p>
            <a:r>
              <a:rPr lang="en-US" dirty="0"/>
              <a:t>Find use cases that are appropriate for you and try them out!</a:t>
            </a:r>
          </a:p>
        </p:txBody>
      </p:sp>
    </p:spTree>
    <p:extLst>
      <p:ext uri="{BB962C8B-B14F-4D97-AF65-F5344CB8AC3E}">
        <p14:creationId xmlns:p14="http://schemas.microsoft.com/office/powerpoint/2010/main" val="20582708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logging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We’ve talked about host based logs</a:t>
            </a:r>
          </a:p>
          <a:p>
            <a:endParaRPr lang="en-US" dirty="0"/>
          </a:p>
          <a:p>
            <a:r>
              <a:rPr lang="en-US" dirty="0"/>
              <a:t>What’s happening on the network?</a:t>
            </a:r>
          </a:p>
        </p:txBody>
      </p:sp>
    </p:spTree>
    <p:extLst>
      <p:ext uri="{BB962C8B-B14F-4D97-AF65-F5344CB8AC3E}">
        <p14:creationId xmlns:p14="http://schemas.microsoft.com/office/powerpoint/2010/main" val="1860523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39FF8-2C57-6E88-69F2-BC74942A3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59F03-E459-B2A1-D383-D123026FB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did this data transfer fail?</a:t>
            </a:r>
          </a:p>
          <a:p>
            <a:endParaRPr lang="en-US" dirty="0"/>
          </a:p>
          <a:p>
            <a:r>
              <a:rPr lang="en-US" dirty="0"/>
              <a:t>Why did this job only complete partially?</a:t>
            </a:r>
          </a:p>
          <a:p>
            <a:endParaRPr lang="en-US" dirty="0"/>
          </a:p>
          <a:p>
            <a:r>
              <a:rPr lang="en-US" dirty="0"/>
              <a:t>Which endpoints were involved in this process?</a:t>
            </a:r>
          </a:p>
          <a:p>
            <a:endParaRPr lang="en-US" dirty="0"/>
          </a:p>
          <a:p>
            <a:r>
              <a:rPr lang="en-US" dirty="0"/>
              <a:t>What did the attacker do?</a:t>
            </a:r>
          </a:p>
        </p:txBody>
      </p:sp>
    </p:spTree>
    <p:extLst>
      <p:ext uri="{BB962C8B-B14F-4D97-AF65-F5344CB8AC3E}">
        <p14:creationId xmlns:p14="http://schemas.microsoft.com/office/powerpoint/2010/main" val="34369262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network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Routers</a:t>
            </a:r>
          </a:p>
          <a:p>
            <a:endParaRPr lang="en-US" dirty="0"/>
          </a:p>
          <a:p>
            <a:r>
              <a:rPr lang="en-US" dirty="0"/>
              <a:t>Host-based generators</a:t>
            </a:r>
          </a:p>
          <a:p>
            <a:endParaRPr lang="en-US" dirty="0"/>
          </a:p>
          <a:p>
            <a:r>
              <a:rPr lang="en-US" dirty="0"/>
              <a:t>Monitoring</a:t>
            </a:r>
          </a:p>
        </p:txBody>
      </p:sp>
    </p:spTree>
    <p:extLst>
      <p:ext uri="{BB962C8B-B14F-4D97-AF65-F5344CB8AC3E}">
        <p14:creationId xmlns:p14="http://schemas.microsoft.com/office/powerpoint/2010/main" val="10950035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Netflow</a:t>
            </a:r>
            <a:r>
              <a:rPr lang="en-US" dirty="0"/>
              <a:t> and </a:t>
            </a:r>
            <a:r>
              <a:rPr lang="en-US" dirty="0" err="1"/>
              <a:t>sflow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Netflow</a:t>
            </a:r>
            <a:r>
              <a:rPr lang="en-US" dirty="0"/>
              <a:t> and </a:t>
            </a:r>
            <a:r>
              <a:rPr lang="en-US" dirty="0" err="1"/>
              <a:t>sflow</a:t>
            </a:r>
            <a:r>
              <a:rPr lang="en-US" dirty="0"/>
              <a:t> are different but similar methods of storing </a:t>
            </a:r>
            <a:r>
              <a:rPr lang="en-US" b="1" dirty="0"/>
              <a:t>metadata</a:t>
            </a:r>
            <a:r>
              <a:rPr lang="en-US" dirty="0"/>
              <a:t> about network connections</a:t>
            </a:r>
          </a:p>
          <a:p>
            <a:pPr lvl="1"/>
            <a:r>
              <a:rPr lang="en-US" dirty="0"/>
              <a:t>Endpoints/duration/…</a:t>
            </a:r>
          </a:p>
          <a:p>
            <a:endParaRPr lang="en-US" dirty="0"/>
          </a:p>
          <a:p>
            <a:r>
              <a:rPr lang="en-US" dirty="0"/>
              <a:t>Most switches we’ll use will generate one or the other</a:t>
            </a:r>
          </a:p>
          <a:p>
            <a:endParaRPr lang="en-US" dirty="0"/>
          </a:p>
          <a:p>
            <a:r>
              <a:rPr lang="en-US" dirty="0"/>
              <a:t>Can generate on-host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hsflowd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1A62A7-2876-9C63-1CA8-EEDD3CFBDBDC}"/>
              </a:ext>
            </a:extLst>
          </p:cNvPr>
          <p:cNvSpPr txBox="1"/>
          <p:nvPr/>
        </p:nvSpPr>
        <p:spPr>
          <a:xfrm>
            <a:off x="6691745" y="1967345"/>
            <a:ext cx="279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Netflow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came from Cisco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C01267-8E20-3D57-49CA-C23022ABEAF0}"/>
              </a:ext>
            </a:extLst>
          </p:cNvPr>
          <p:cNvSpPr txBox="1"/>
          <p:nvPr/>
        </p:nvSpPr>
        <p:spPr>
          <a:xfrm>
            <a:off x="6691745" y="2613334"/>
            <a:ext cx="2609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sflow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came from </a:t>
            </a:r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InMon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315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Netflow</a:t>
            </a:r>
            <a:r>
              <a:rPr lang="en-US" dirty="0"/>
              <a:t> and </a:t>
            </a:r>
            <a:r>
              <a:rPr lang="en-US" dirty="0" err="1"/>
              <a:t>sflow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Pros</a:t>
            </a:r>
          </a:p>
          <a:p>
            <a:pPr lvl="1"/>
            <a:r>
              <a:rPr lang="en-US" dirty="0"/>
              <a:t>Ubiquitous</a:t>
            </a:r>
          </a:p>
          <a:p>
            <a:pPr lvl="1"/>
            <a:r>
              <a:rPr lang="en-US" dirty="0"/>
              <a:t>Easy to generate</a:t>
            </a:r>
          </a:p>
          <a:p>
            <a:endParaRPr lang="en-US" dirty="0"/>
          </a:p>
          <a:p>
            <a:r>
              <a:rPr lang="en-US" dirty="0"/>
              <a:t>Cons</a:t>
            </a:r>
          </a:p>
          <a:p>
            <a:pPr lvl="1"/>
            <a:r>
              <a:rPr lang="en-US" dirty="0"/>
              <a:t>Sampled</a:t>
            </a:r>
          </a:p>
          <a:p>
            <a:pPr lvl="1"/>
            <a:endParaRPr lang="en-US" b="1" dirty="0"/>
          </a:p>
          <a:p>
            <a:r>
              <a:rPr lang="en-US" dirty="0"/>
              <a:t>In general, have </a:t>
            </a:r>
            <a:r>
              <a:rPr lang="en-US" b="1" dirty="0"/>
              <a:t>sampled</a:t>
            </a:r>
            <a:r>
              <a:rPr lang="en-US" dirty="0"/>
              <a:t> data from </a:t>
            </a:r>
            <a:r>
              <a:rPr lang="en-US" dirty="0" err="1"/>
              <a:t>netflow</a:t>
            </a:r>
            <a:r>
              <a:rPr lang="en-US" dirty="0"/>
              <a:t> and </a:t>
            </a:r>
            <a:r>
              <a:rPr lang="en-US" dirty="0" err="1"/>
              <a:t>sflow</a:t>
            </a:r>
            <a:endParaRPr lang="en-US" dirty="0"/>
          </a:p>
          <a:p>
            <a:pPr lvl="1"/>
            <a:r>
              <a:rPr lang="en-US" dirty="0"/>
              <a:t>Useful for long term connections but not forensically useful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3749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Netflow</a:t>
            </a:r>
            <a:r>
              <a:rPr lang="en-US" dirty="0"/>
              <a:t> and </a:t>
            </a:r>
            <a:r>
              <a:rPr lang="en-US" dirty="0" err="1"/>
              <a:t>sflow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Netflows</a:t>
            </a:r>
            <a:r>
              <a:rPr lang="en-US" dirty="0"/>
              <a:t> are especially useful at a high level</a:t>
            </a:r>
          </a:p>
          <a:p>
            <a:pPr lvl="1"/>
            <a:r>
              <a:rPr lang="en-US" dirty="0"/>
              <a:t>NRENS</a:t>
            </a:r>
          </a:p>
          <a:p>
            <a:pPr lvl="1"/>
            <a:endParaRPr lang="en-US" dirty="0"/>
          </a:p>
          <a:p>
            <a:r>
              <a:rPr lang="en-US" dirty="0"/>
              <a:t>You </a:t>
            </a:r>
            <a:r>
              <a:rPr lang="en-US" b="1" dirty="0"/>
              <a:t>can </a:t>
            </a:r>
            <a:r>
              <a:rPr lang="en-US" dirty="0"/>
              <a:t>produce 1:1 data, but…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97140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Packet Inspection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a tool that analyses every packet it sees will yield rich information</a:t>
            </a:r>
          </a:p>
          <a:p>
            <a:pPr lvl="1"/>
            <a:r>
              <a:rPr lang="en-US" dirty="0"/>
              <a:t>Metadata</a:t>
            </a:r>
          </a:p>
          <a:p>
            <a:pPr lvl="1"/>
            <a:r>
              <a:rPr lang="en-US" dirty="0"/>
              <a:t>File information</a:t>
            </a:r>
          </a:p>
          <a:p>
            <a:pPr lvl="1"/>
            <a:r>
              <a:rPr lang="en-US" dirty="0"/>
              <a:t>Certificate information…</a:t>
            </a:r>
          </a:p>
          <a:p>
            <a:pPr lvl="1"/>
            <a:endParaRPr lang="en-US" dirty="0"/>
          </a:p>
          <a:p>
            <a:r>
              <a:rPr lang="en-US" dirty="0"/>
              <a:t>Can’t see inside encrypted streams unless you do decryption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4744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Zeek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>
                <a:hlinkClick r:id="rId2"/>
              </a:rPr>
              <a:t>Zeek</a:t>
            </a:r>
            <a:r>
              <a:rPr lang="en-US" dirty="0"/>
              <a:t> is an example of a current network IDS in broad use in the US and EU</a:t>
            </a:r>
          </a:p>
          <a:p>
            <a:pPr lvl="1"/>
            <a:r>
              <a:rPr lang="en-US" dirty="0"/>
              <a:t>Ingest data by taking tap of network traffic</a:t>
            </a:r>
          </a:p>
          <a:p>
            <a:pPr lvl="1"/>
            <a:r>
              <a:rPr lang="en-US" dirty="0"/>
              <a:t>Optical, port spanning or </a:t>
            </a:r>
            <a:r>
              <a:rPr lang="en-US"/>
              <a:t>packet broker</a:t>
            </a:r>
            <a:endParaRPr lang="en-US" dirty="0"/>
          </a:p>
          <a:p>
            <a:endParaRPr lang="en-US" dirty="0"/>
          </a:p>
          <a:p>
            <a:r>
              <a:rPr lang="en-US" dirty="0"/>
              <a:t>Single threaded, works by running a set of scripts against each packet</a:t>
            </a:r>
          </a:p>
          <a:p>
            <a:pPr lvl="1"/>
            <a:r>
              <a:rPr lang="en-US" dirty="0"/>
              <a:t>Scale out by building a </a:t>
            </a:r>
            <a:r>
              <a:rPr lang="en-US" dirty="0" err="1"/>
              <a:t>zeek</a:t>
            </a:r>
            <a:r>
              <a:rPr lang="en-US" dirty="0"/>
              <a:t> batch farm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03FBE6-248F-B203-CD54-6D2B67CF215D}"/>
              </a:ext>
            </a:extLst>
          </p:cNvPr>
          <p:cNvSpPr/>
          <p:nvPr/>
        </p:nvSpPr>
        <p:spPr>
          <a:xfrm>
            <a:off x="6844145" y="2036618"/>
            <a:ext cx="3325091" cy="872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Network 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6A3E4E-466C-D2C1-81A1-95F831ABB584}"/>
              </a:ext>
            </a:extLst>
          </p:cNvPr>
          <p:cNvSpPr/>
          <p:nvPr/>
        </p:nvSpPr>
        <p:spPr>
          <a:xfrm>
            <a:off x="6844145" y="3564875"/>
            <a:ext cx="3325091" cy="872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Zeek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EE2B8F2-1889-33B6-759B-DFB7EE058DEC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8506691" y="2909455"/>
            <a:ext cx="0" cy="65542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68030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Zeek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gives us forensic level results</a:t>
            </a:r>
          </a:p>
          <a:p>
            <a:pPr lvl="1"/>
            <a:r>
              <a:rPr lang="en-US" dirty="0"/>
              <a:t>Every packet is tracked</a:t>
            </a:r>
          </a:p>
          <a:p>
            <a:pPr lvl="1"/>
            <a:endParaRPr lang="en-US" dirty="0"/>
          </a:p>
          <a:p>
            <a:r>
              <a:rPr lang="en-US" dirty="0"/>
              <a:t>But this is computationally expensive </a:t>
            </a:r>
          </a:p>
          <a:p>
            <a:pPr lvl="1"/>
            <a:r>
              <a:rPr lang="en-US" dirty="0"/>
              <a:t>Need care in choosing deployment</a:t>
            </a:r>
          </a:p>
          <a:p>
            <a:endParaRPr lang="en-US" dirty="0"/>
          </a:p>
          <a:p>
            <a:r>
              <a:rPr lang="en-US" dirty="0"/>
              <a:t>More on this soon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03FBE6-248F-B203-CD54-6D2B67CF215D}"/>
              </a:ext>
            </a:extLst>
          </p:cNvPr>
          <p:cNvSpPr/>
          <p:nvPr/>
        </p:nvSpPr>
        <p:spPr>
          <a:xfrm>
            <a:off x="6844145" y="2036618"/>
            <a:ext cx="3325091" cy="872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Network 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6A3E4E-466C-D2C1-81A1-95F831ABB584}"/>
              </a:ext>
            </a:extLst>
          </p:cNvPr>
          <p:cNvSpPr/>
          <p:nvPr/>
        </p:nvSpPr>
        <p:spPr>
          <a:xfrm>
            <a:off x="6844145" y="3564875"/>
            <a:ext cx="3325091" cy="872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Zeek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EE2B8F2-1889-33B6-759B-DFB7EE058DEC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8506691" y="2909455"/>
            <a:ext cx="0" cy="65542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3756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need to retain logs that describe the activity of our users and services</a:t>
            </a:r>
          </a:p>
          <a:p>
            <a:pPr lvl="1"/>
            <a:r>
              <a:rPr lang="en-US" dirty="0"/>
              <a:t>For long enough to perform forensics</a:t>
            </a:r>
          </a:p>
          <a:p>
            <a:pPr lvl="1"/>
            <a:r>
              <a:rPr lang="en-US" dirty="0"/>
              <a:t>Following our legislation</a:t>
            </a:r>
          </a:p>
          <a:p>
            <a:pPr lvl="1"/>
            <a:r>
              <a:rPr lang="en-US" dirty="0"/>
              <a:t>Pragmatically for our environment</a:t>
            </a:r>
          </a:p>
        </p:txBody>
      </p:sp>
    </p:spTree>
    <p:extLst>
      <p:ext uri="{BB962C8B-B14F-4D97-AF65-F5344CB8AC3E}">
        <p14:creationId xmlns:p14="http://schemas.microsoft.com/office/powerpoint/2010/main" val="200552241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can identify logs in our services that will help with this</a:t>
            </a:r>
          </a:p>
          <a:p>
            <a:pPr lvl="1"/>
            <a:r>
              <a:rPr lang="en-US" dirty="0"/>
              <a:t>System</a:t>
            </a:r>
          </a:p>
          <a:p>
            <a:pPr lvl="1"/>
            <a:r>
              <a:rPr lang="en-US" dirty="0"/>
              <a:t>Application</a:t>
            </a:r>
          </a:p>
          <a:p>
            <a:pPr lvl="1"/>
            <a:endParaRPr lang="en-US" dirty="0"/>
          </a:p>
          <a:p>
            <a:r>
              <a:rPr lang="en-US" dirty="0"/>
              <a:t>We can centrally log these </a:t>
            </a:r>
          </a:p>
          <a:p>
            <a:pPr lvl="1"/>
            <a:r>
              <a:rPr lang="en-US" dirty="0"/>
              <a:t>And </a:t>
            </a:r>
            <a:r>
              <a:rPr lang="en-US" b="1" dirty="0"/>
              <a:t>should!</a:t>
            </a:r>
          </a:p>
        </p:txBody>
      </p:sp>
    </p:spTree>
    <p:extLst>
      <p:ext uri="{BB962C8B-B14F-4D97-AF65-F5344CB8AC3E}">
        <p14:creationId xmlns:p14="http://schemas.microsoft.com/office/powerpoint/2010/main" val="2992389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need to consider traceability in being able to piece together the events related to a particular user or activity</a:t>
            </a:r>
          </a:p>
          <a:p>
            <a:endParaRPr lang="en-US" b="1" dirty="0"/>
          </a:p>
          <a:p>
            <a:r>
              <a:rPr lang="en-US" dirty="0"/>
              <a:t>This is </a:t>
            </a:r>
            <a:r>
              <a:rPr lang="en-US" b="1" dirty="0"/>
              <a:t>very likely</a:t>
            </a:r>
            <a:r>
              <a:rPr lang="en-US" dirty="0"/>
              <a:t> to require composition with other sources including other sites</a:t>
            </a:r>
          </a:p>
        </p:txBody>
      </p:sp>
    </p:spTree>
    <p:extLst>
      <p:ext uri="{BB962C8B-B14F-4D97-AF65-F5344CB8AC3E}">
        <p14:creationId xmlns:p14="http://schemas.microsoft.com/office/powerpoint/2010/main" val="2774381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39FF8-2C57-6E88-69F2-BC74942A3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to day life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59F03-E459-B2A1-D383-D123026FB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Logs are an integral part of our technical lives</a:t>
            </a:r>
          </a:p>
          <a:p>
            <a:endParaRPr lang="en-US" dirty="0"/>
          </a:p>
          <a:p>
            <a:r>
              <a:rPr lang="en-US" dirty="0"/>
              <a:t>But as we head heard yesterday, with this ubiquity comes careful consideration</a:t>
            </a:r>
          </a:p>
        </p:txBody>
      </p:sp>
    </p:spTree>
    <p:extLst>
      <p:ext uri="{BB962C8B-B14F-4D97-AF65-F5344CB8AC3E}">
        <p14:creationId xmlns:p14="http://schemas.microsoft.com/office/powerpoint/2010/main" val="421429166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addition to host-based logs, we can also log traffic from our networks</a:t>
            </a:r>
          </a:p>
          <a:p>
            <a:endParaRPr lang="en-US" dirty="0"/>
          </a:p>
          <a:p>
            <a:r>
              <a:rPr lang="en-US" dirty="0"/>
              <a:t>{</a:t>
            </a:r>
            <a:r>
              <a:rPr lang="en-US" dirty="0" err="1"/>
              <a:t>Net,s</a:t>
            </a:r>
            <a:r>
              <a:rPr lang="en-US" dirty="0"/>
              <a:t>}flow generally give sampled, high-level metadata</a:t>
            </a:r>
          </a:p>
          <a:p>
            <a:endParaRPr lang="en-US" dirty="0"/>
          </a:p>
          <a:p>
            <a:r>
              <a:rPr lang="en-US" dirty="0"/>
              <a:t>Deep packet inspection gives us greater, forensic detail</a:t>
            </a:r>
          </a:p>
          <a:p>
            <a:pPr lvl="1"/>
            <a:r>
              <a:rPr lang="en-US" dirty="0"/>
              <a:t>But more computationally intensive</a:t>
            </a:r>
          </a:p>
        </p:txBody>
      </p:sp>
    </p:spTree>
    <p:extLst>
      <p:ext uri="{BB962C8B-B14F-4D97-AF65-F5344CB8AC3E}">
        <p14:creationId xmlns:p14="http://schemas.microsoft.com/office/powerpoint/2010/main" val="264291171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9889"/>
            <a:ext cx="10515600" cy="1034184"/>
          </a:xfrm>
        </p:spPr>
        <p:txBody>
          <a:bodyPr/>
          <a:lstStyle/>
          <a:p>
            <a:r>
              <a:rPr lang="en-US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328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 logs</a:t>
            </a:r>
          </a:p>
          <a:p>
            <a:endParaRPr lang="en-US" dirty="0"/>
          </a:p>
          <a:p>
            <a:r>
              <a:rPr lang="en-US" dirty="0"/>
              <a:t>System logs</a:t>
            </a:r>
          </a:p>
          <a:p>
            <a:pPr lvl="1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System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3381520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 logs</a:t>
            </a:r>
          </a:p>
          <a:p>
            <a:pPr lvl="1"/>
            <a:r>
              <a:rPr lang="en-US" dirty="0"/>
              <a:t>Apache</a:t>
            </a:r>
          </a:p>
          <a:p>
            <a:pPr lvl="1"/>
            <a:r>
              <a:rPr lang="en-US" dirty="0"/>
              <a:t>Drupal</a:t>
            </a:r>
          </a:p>
          <a:p>
            <a:pPr lvl="1"/>
            <a:r>
              <a:rPr lang="en-US" dirty="0" err="1"/>
              <a:t>Ceph</a:t>
            </a:r>
            <a:endParaRPr lang="en-US" dirty="0"/>
          </a:p>
          <a:p>
            <a:pPr lvl="1"/>
            <a:r>
              <a:rPr lang="en-US" dirty="0" err="1"/>
              <a:t>Dcache</a:t>
            </a:r>
            <a:endParaRPr lang="en-US" dirty="0"/>
          </a:p>
          <a:p>
            <a:pPr lvl="1"/>
            <a:r>
              <a:rPr lang="en-US" dirty="0"/>
              <a:t>...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System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4024887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 logs</a:t>
            </a:r>
          </a:p>
          <a:p>
            <a:endParaRPr lang="en-US" dirty="0"/>
          </a:p>
          <a:p>
            <a:r>
              <a:rPr lang="en-US" dirty="0"/>
              <a:t>These depend on the service</a:t>
            </a:r>
          </a:p>
          <a:p>
            <a:endParaRPr lang="en-US" dirty="0"/>
          </a:p>
          <a:p>
            <a:r>
              <a:rPr lang="en-US" dirty="0"/>
              <a:t>Talk about this again in traceability, but: service owners are best placed to understand what is useful!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System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708820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6698</TotalTime>
  <Words>2622</Words>
  <Application>Microsoft Office PowerPoint</Application>
  <PresentationFormat>Widescreen</PresentationFormat>
  <Paragraphs>405</Paragraphs>
  <Slides>61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Detection 1  Logging and Traceability  who, what, when, where, how … why?</vt:lpstr>
      <vt:lpstr>Introduction</vt:lpstr>
      <vt:lpstr>Preamble</vt:lpstr>
      <vt:lpstr>Why do we log?</vt:lpstr>
      <vt:lpstr>Examples</vt:lpstr>
      <vt:lpstr>Day to day life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A successful attacker</vt:lpstr>
      <vt:lpstr>Central logging</vt:lpstr>
      <vt:lpstr>Central logging</vt:lpstr>
      <vt:lpstr>Central logging</vt:lpstr>
      <vt:lpstr>rsyslog</vt:lpstr>
      <vt:lpstr>rsyslog and other tools</vt:lpstr>
      <vt:lpstr>OSSEC/Wazuh</vt:lpstr>
      <vt:lpstr>OSSEC/Wazuh</vt:lpstr>
      <vt:lpstr>Wazuh/OSQuery</vt:lpstr>
      <vt:lpstr>System + application logs</vt:lpstr>
      <vt:lpstr>System + application logs</vt:lpstr>
      <vt:lpstr>Data protection</vt:lpstr>
      <vt:lpstr>Data protection</vt:lpstr>
      <vt:lpstr>GDPR and CSIRT activities</vt:lpstr>
      <vt:lpstr>Log retention</vt:lpstr>
      <vt:lpstr>Log retention</vt:lpstr>
      <vt:lpstr>Log retention: practical matters</vt:lpstr>
      <vt:lpstr>Log retention: practical matters</vt:lpstr>
      <vt:lpstr>Traceability</vt:lpstr>
      <vt:lpstr>Traceability</vt:lpstr>
      <vt:lpstr>Traceability</vt:lpstr>
      <vt:lpstr>Split traceability</vt:lpstr>
      <vt:lpstr>Split traceability</vt:lpstr>
      <vt:lpstr>Split traceability</vt:lpstr>
      <vt:lpstr>grid jobs: before</vt:lpstr>
      <vt:lpstr>pilot jobs: after</vt:lpstr>
      <vt:lpstr>Cloud services</vt:lpstr>
      <vt:lpstr>How do we check we our traceability?</vt:lpstr>
      <vt:lpstr>Network logging</vt:lpstr>
      <vt:lpstr>Sources of network logs</vt:lpstr>
      <vt:lpstr>Netflow and sflow</vt:lpstr>
      <vt:lpstr>Netflow and sflow</vt:lpstr>
      <vt:lpstr>Netflow and sflow</vt:lpstr>
      <vt:lpstr>Deep Packet Inspection</vt:lpstr>
      <vt:lpstr>Zeek</vt:lpstr>
      <vt:lpstr>Zeek</vt:lpstr>
      <vt:lpstr>Conclusions</vt:lpstr>
      <vt:lpstr>Conclusions</vt:lpstr>
      <vt:lpstr>Conclusions</vt:lpstr>
      <vt:lpstr>Conclusions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Logging and Traceability</dc:title>
  <dc:creator>Crooks, David (STFC,RAL,SC)</dc:creator>
  <cp:lastModifiedBy>David Crooks</cp:lastModifiedBy>
  <cp:revision>24</cp:revision>
  <dcterms:created xsi:type="dcterms:W3CDTF">2022-06-13T09:09:12Z</dcterms:created>
  <dcterms:modified xsi:type="dcterms:W3CDTF">2023-09-25T11:22:44Z</dcterms:modified>
</cp:coreProperties>
</file>