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4"/>
  </p:notesMasterIdLst>
  <p:sldIdLst>
    <p:sldId id="2086" r:id="rId2"/>
    <p:sldId id="809" r:id="rId3"/>
    <p:sldId id="463" r:id="rId4"/>
    <p:sldId id="1162" r:id="rId5"/>
    <p:sldId id="318" r:id="rId6"/>
    <p:sldId id="320" r:id="rId7"/>
    <p:sldId id="321" r:id="rId8"/>
    <p:sldId id="328" r:id="rId9"/>
    <p:sldId id="330" r:id="rId10"/>
    <p:sldId id="2106" r:id="rId11"/>
    <p:sldId id="841" r:id="rId12"/>
    <p:sldId id="1260" r:id="rId13"/>
    <p:sldId id="2006" r:id="rId14"/>
    <p:sldId id="2073" r:id="rId15"/>
    <p:sldId id="1326" r:id="rId16"/>
    <p:sldId id="2097" r:id="rId17"/>
    <p:sldId id="2074" r:id="rId18"/>
    <p:sldId id="1300" r:id="rId19"/>
    <p:sldId id="1301" r:id="rId20"/>
    <p:sldId id="1327" r:id="rId21"/>
    <p:sldId id="1232" r:id="rId22"/>
    <p:sldId id="1328" r:id="rId23"/>
    <p:sldId id="1207" r:id="rId24"/>
    <p:sldId id="1324" r:id="rId25"/>
    <p:sldId id="1333" r:id="rId26"/>
    <p:sldId id="1330" r:id="rId27"/>
    <p:sldId id="1305" r:id="rId28"/>
    <p:sldId id="1247" r:id="rId29"/>
    <p:sldId id="1248" r:id="rId30"/>
    <p:sldId id="2037" r:id="rId31"/>
    <p:sldId id="1334" r:id="rId32"/>
    <p:sldId id="1268" r:id="rId33"/>
    <p:sldId id="1271" r:id="rId34"/>
    <p:sldId id="2088" r:id="rId35"/>
    <p:sldId id="2100" r:id="rId36"/>
    <p:sldId id="1277" r:id="rId37"/>
    <p:sldId id="1278" r:id="rId38"/>
    <p:sldId id="2075" r:id="rId39"/>
    <p:sldId id="2076" r:id="rId40"/>
    <p:sldId id="2078" r:id="rId41"/>
    <p:sldId id="2087" r:id="rId42"/>
    <p:sldId id="58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A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27" autoAdjust="0"/>
  </p:normalViewPr>
  <p:slideViewPr>
    <p:cSldViewPr>
      <p:cViewPr varScale="1">
        <p:scale>
          <a:sx n="82" d="100"/>
          <a:sy n="82" d="100"/>
        </p:scale>
        <p:origin x="114" y="40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12090"/>
    </p:cViewPr>
  </p:sorterViewPr>
  <p:notesViewPr>
    <p:cSldViewPr>
      <p:cViewPr varScale="1">
        <p:scale>
          <a:sx n="129" d="100"/>
          <a:sy n="129" d="100"/>
        </p:scale>
        <p:origin x="4860" y="1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9AD179-58BA-4268-BB8B-F5F34B022A36}" type="datetimeFigureOut">
              <a:rPr lang="en-US" smtClean="0"/>
              <a:pPr/>
              <a:t>09-Oct-23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CCBB9-60A0-49F4-9B53-278BF1E759F5}" type="slidenum">
              <a:rPr lang="en-GB" smtClean="0"/>
              <a:pPr/>
              <a:t>‹#›</a:t>
            </a:fld>
            <a:endParaRPr lang="en-GB"/>
          </a:p>
        </p:txBody>
      </p:sp>
    </p:spTree>
    <p:extLst>
      <p:ext uri="{BB962C8B-B14F-4D97-AF65-F5344CB8AC3E}">
        <p14:creationId xmlns:p14="http://schemas.microsoft.com/office/powerpoint/2010/main" val="4068749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2363788" y="547688"/>
            <a:ext cx="4875212" cy="27432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7328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A9838C82-E9C4-4A05-A085-94C856BD6EF3}" type="slidenum">
              <a:rPr lang="fr-FR" smtClean="0"/>
              <a:pPr>
                <a:defRPr/>
              </a:pPr>
              <a:t>16</a:t>
            </a:fld>
            <a:endParaRPr lang="fr-FR"/>
          </a:p>
        </p:txBody>
      </p:sp>
    </p:spTree>
    <p:extLst>
      <p:ext uri="{BB962C8B-B14F-4D97-AF65-F5344CB8AC3E}">
        <p14:creationId xmlns:p14="http://schemas.microsoft.com/office/powerpoint/2010/main" val="3885333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12192000" cy="1143000"/>
          </a:xfrm>
        </p:spPr>
        <p:txBody>
          <a:bodyPr/>
          <a:lstStyle>
            <a:lvl1pPr algn="ctr">
              <a:defRPr b="0"/>
            </a:lvl1pPr>
          </a:lstStyle>
          <a:p>
            <a:r>
              <a:rPr lang="en-US"/>
              <a:t>Click to edit Master title style</a:t>
            </a:r>
          </a:p>
        </p:txBody>
      </p:sp>
      <p:sp>
        <p:nvSpPr>
          <p:cNvPr id="292867" name="Rectangle 3"/>
          <p:cNvSpPr>
            <a:spLocks noGrp="1" noChangeArrowheads="1"/>
          </p:cNvSpPr>
          <p:nvPr>
            <p:ph type="subTitle" sz="quarter" idx="1"/>
          </p:nvPr>
        </p:nvSpPr>
        <p:spPr>
          <a:xfrm>
            <a:off x="1056218" y="3995738"/>
            <a:ext cx="10424583" cy="1752600"/>
          </a:xfrm>
        </p:spPr>
        <p:txBody>
          <a:bodyPr/>
          <a:lstStyle>
            <a:lvl1pPr marL="0" indent="0" algn="ctr">
              <a:buFont typeface="Wingdings" pitchFamily="2" charset="2"/>
              <a:buNone/>
              <a:defRPr sz="1800" b="0"/>
            </a:lvl1pPr>
          </a:lstStyle>
          <a:p>
            <a:r>
              <a:rPr lang="en-US"/>
              <a:t>Click to edit Master subtitle style</a:t>
            </a:r>
          </a:p>
        </p:txBody>
      </p:sp>
      <p:pic>
        <p:nvPicPr>
          <p:cNvPr id="3" name="Picture 27" descr="CSC_logo_2-3_small">
            <a:extLst>
              <a:ext uri="{FF2B5EF4-FFF2-40B4-BE49-F238E27FC236}">
                <a16:creationId xmlns:a16="http://schemas.microsoft.com/office/drawing/2014/main" id="{9060C705-90D0-7349-006F-A29A4728320B}"/>
              </a:ext>
            </a:extLst>
          </p:cNvPr>
          <p:cNvPicPr>
            <a:picLocks noChangeAspect="1" noChangeArrowheads="1"/>
          </p:cNvPicPr>
          <p:nvPr userDrawn="1"/>
        </p:nvPicPr>
        <p:blipFill>
          <a:blip r:embed="rId2" cstate="print"/>
          <a:srcRect l="11018" r="11018"/>
          <a:stretch>
            <a:fillRect/>
          </a:stretch>
        </p:blipFill>
        <p:spPr bwMode="auto">
          <a:xfrm>
            <a:off x="3359696" y="1192528"/>
            <a:ext cx="1922556" cy="1117600"/>
          </a:xfrm>
          <a:prstGeom prst="rect">
            <a:avLst/>
          </a:prstGeom>
          <a:noFill/>
          <a:ln w="9525">
            <a:noFill/>
            <a:miter lim="800000"/>
            <a:headEnd/>
            <a:tailEnd/>
          </a:ln>
        </p:spPr>
      </p:pic>
      <p:pic>
        <p:nvPicPr>
          <p:cNvPr id="5" name="Picture 4">
            <a:extLst>
              <a:ext uri="{FF2B5EF4-FFF2-40B4-BE49-F238E27FC236}">
                <a16:creationId xmlns:a16="http://schemas.microsoft.com/office/drawing/2014/main" id="{192C2AB4-DCDA-C4ED-D4EA-FEAEE672121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644040" y="1192528"/>
            <a:ext cx="1116256"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lvl1pPr algn="l">
              <a:defRPr b="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4027039"/>
      </p:ext>
    </p:extLst>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a:extLst>
              <a:ext uri="{FF2B5EF4-FFF2-40B4-BE49-F238E27FC236}">
                <a16:creationId xmlns:a16="http://schemas.microsoft.com/office/drawing/2014/main" id="{0AF9FEBA-6F6C-C0E4-099B-A997E7287974}"/>
              </a:ext>
            </a:extLst>
          </p:cNvPr>
          <p:cNvPicPr>
            <a:picLocks noChangeAspect="1"/>
          </p:cNvPicPr>
          <p:nvPr userDrawn="1"/>
        </p:nvPicPr>
        <p:blipFill rotWithShape="1">
          <a:blip r:embed="rId2"/>
          <a:srcRect b="14725"/>
          <a:stretch/>
        </p:blipFill>
        <p:spPr bwMode="auto">
          <a:xfrm>
            <a:off x="5314363" y="2769089"/>
            <a:ext cx="1563273" cy="1668023"/>
          </a:xfrm>
          <a:prstGeom prst="rect">
            <a:avLst/>
          </a:prstGeom>
        </p:spPr>
      </p:pic>
    </p:spTree>
    <p:extLst>
      <p:ext uri="{BB962C8B-B14F-4D97-AF65-F5344CB8AC3E}">
        <p14:creationId xmlns:p14="http://schemas.microsoft.com/office/powerpoint/2010/main" val="387670857"/>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CH"/>
              <a:t>Cliquez et modifiez le titre</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335360" y="6381327"/>
            <a:ext cx="7691040" cy="340148"/>
          </a:xfrm>
          <a:ln/>
        </p:spPr>
        <p:txBody>
          <a:bodyPr/>
          <a:lstStyle>
            <a:lvl1pPr algn="l">
              <a:defRPr i="1">
                <a:solidFill>
                  <a:schemeClr val="bg1">
                    <a:lumMod val="65000"/>
                  </a:schemeClr>
                </a:solidFill>
              </a:defRPr>
            </a:lvl1pPr>
          </a:lstStyle>
          <a:p>
            <a:pPr>
              <a:defRPr/>
            </a:pPr>
            <a:r>
              <a:rPr lang="en-US"/>
              <a:t>Sebastian Lopienski – CERN School of Computing</a:t>
            </a:r>
            <a:endParaRPr lang="fr-FR" dirty="0"/>
          </a:p>
        </p:txBody>
      </p:sp>
      <p:sp>
        <p:nvSpPr>
          <p:cNvPr id="6" name="Rectangle 6"/>
          <p:cNvSpPr>
            <a:spLocks noGrp="1" noChangeArrowheads="1"/>
          </p:cNvSpPr>
          <p:nvPr>
            <p:ph type="sldNum" sz="quarter" idx="12"/>
          </p:nvPr>
        </p:nvSpPr>
        <p:spPr>
          <a:ln/>
        </p:spPr>
        <p:txBody>
          <a:bodyPr/>
          <a:lstStyle>
            <a:lvl1pPr>
              <a:defRPr>
                <a:solidFill>
                  <a:schemeClr val="bg1">
                    <a:lumMod val="65000"/>
                  </a:schemeClr>
                </a:solidFill>
              </a:defRPr>
            </a:lvl1pPr>
          </a:lstStyle>
          <a:p>
            <a:pPr>
              <a:defRPr/>
            </a:pPr>
            <a:fld id="{BF147916-B63C-4415-8AE0-20995E1305E4}" type="slidenum">
              <a:rPr lang="fr-FR" smtClean="0"/>
              <a:pPr>
                <a:defRPr/>
              </a:pPr>
              <a:t>‹#›</a:t>
            </a:fld>
            <a:endParaRPr lang="fr-FR" dirty="0"/>
          </a:p>
        </p:txBody>
      </p:sp>
      <p:sp>
        <p:nvSpPr>
          <p:cNvPr id="7" name="Rectangle 6"/>
          <p:cNvSpPr/>
          <p:nvPr userDrawn="1"/>
        </p:nvSpPr>
        <p:spPr>
          <a:xfrm>
            <a:off x="10416480" y="44624"/>
            <a:ext cx="1679509" cy="69269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effectLst/>
            </a:endParaRPr>
          </a:p>
        </p:txBody>
      </p:sp>
    </p:spTree>
    <p:extLst>
      <p:ext uri="{BB962C8B-B14F-4D97-AF65-F5344CB8AC3E}">
        <p14:creationId xmlns:p14="http://schemas.microsoft.com/office/powerpoint/2010/main" val="70657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99962" y="200025"/>
            <a:ext cx="1189203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a:t>edit Master title style</a:t>
            </a:r>
          </a:p>
        </p:txBody>
      </p:sp>
      <p:sp>
        <p:nvSpPr>
          <p:cNvPr id="291843" name="Rectangle 3"/>
          <p:cNvSpPr>
            <a:spLocks noGrp="1" noChangeArrowheads="1"/>
          </p:cNvSpPr>
          <p:nvPr>
            <p:ph type="body" idx="1"/>
          </p:nvPr>
        </p:nvSpPr>
        <p:spPr bwMode="auto">
          <a:xfrm>
            <a:off x="914400" y="1500174"/>
            <a:ext cx="103632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p:cNvSpPr txBox="1"/>
          <p:nvPr/>
        </p:nvSpPr>
        <p:spPr>
          <a:xfrm>
            <a:off x="0" y="6519447"/>
            <a:ext cx="372218" cy="276999"/>
          </a:xfrm>
          <a:prstGeom prst="rect">
            <a:avLst/>
          </a:prstGeom>
          <a:noFill/>
        </p:spPr>
        <p:txBody>
          <a:bodyPr wrap="none" rtlCol="0">
            <a:spAutoFit/>
          </a:bodyPr>
          <a:lstStyle/>
          <a:p>
            <a:fld id="{21C5800A-376D-4EAF-8615-B4F78A47FFA6}" type="slidenum">
              <a:rPr lang="en-US" sz="1200" b="0" kern="1200" smtClean="0">
                <a:solidFill>
                  <a:srgbClr val="808080"/>
                </a:solidFill>
                <a:effectLst/>
                <a:latin typeface="Arial" charset="0"/>
                <a:ea typeface="+mn-ea"/>
                <a:cs typeface="+mn-cs"/>
              </a:rPr>
              <a:pPr/>
              <a:t>‹#›</a:t>
            </a:fld>
            <a:endParaRPr lang="en-US" sz="1200" b="0" kern="1200" dirty="0">
              <a:solidFill>
                <a:srgbClr val="808080"/>
              </a:solidFill>
              <a:effectLst/>
              <a:latin typeface="Arial" charset="0"/>
              <a:ea typeface="+mn-ea"/>
              <a:cs typeface="+mn-cs"/>
            </a:endParaRPr>
          </a:p>
        </p:txBody>
      </p:sp>
      <p:grpSp>
        <p:nvGrpSpPr>
          <p:cNvPr id="2" name="Group 28"/>
          <p:cNvGrpSpPr>
            <a:grpSpLocks/>
          </p:cNvGrpSpPr>
          <p:nvPr/>
        </p:nvGrpSpPr>
        <p:grpSpPr bwMode="auto">
          <a:xfrm>
            <a:off x="150284" y="120650"/>
            <a:ext cx="4538133"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sz="1800"/>
            </a:p>
          </p:txBody>
        </p:sp>
      </p:grpSp>
      <p:grpSp>
        <p:nvGrpSpPr>
          <p:cNvPr id="3" name="Group 24"/>
          <p:cNvGrpSpPr>
            <a:grpSpLocks/>
          </p:cNvGrpSpPr>
          <p:nvPr/>
        </p:nvGrpSpPr>
        <p:grpSpPr bwMode="auto">
          <a:xfrm>
            <a:off x="7550151" y="5295901"/>
            <a:ext cx="4536016"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sz="1800"/>
            </a:p>
          </p:txBody>
        </p:sp>
      </p:grpSp>
      <p:sp>
        <p:nvSpPr>
          <p:cNvPr id="15" name="AutoShape 19"/>
          <p:cNvSpPr>
            <a:spLocks noChangeArrowheads="1"/>
          </p:cNvSpPr>
          <p:nvPr/>
        </p:nvSpPr>
        <p:spPr bwMode="auto">
          <a:xfrm>
            <a:off x="4836584" y="44450"/>
            <a:ext cx="1901161" cy="171714"/>
          </a:xfrm>
          <a:prstGeom prst="roundRect">
            <a:avLst>
              <a:gd name="adj" fmla="val 907"/>
            </a:avLst>
          </a:prstGeom>
          <a:noFill/>
          <a:ln w="9525">
            <a:noFill/>
            <a:round/>
            <a:headEnd/>
            <a:tailEnd/>
          </a:ln>
        </p:spPr>
        <p:txBody>
          <a:bodyPr wrap="none" lIns="0" tIns="0" rIns="0" bIns="0">
            <a:spAutoFit/>
          </a:bodyPr>
          <a:lstStyle/>
          <a:p>
            <a:pPr defTabSz="828675" eaLnBrk="1">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a:solidFill>
                  <a:srgbClr val="808080"/>
                </a:solidFill>
              </a:rPr>
              <a:t>CERN School of Computing</a:t>
            </a:r>
          </a:p>
        </p:txBody>
      </p:sp>
      <p:pic>
        <p:nvPicPr>
          <p:cNvPr id="4" name="Picture 27" descr="CSC_logo_2-3_small">
            <a:extLst>
              <a:ext uri="{FF2B5EF4-FFF2-40B4-BE49-F238E27FC236}">
                <a16:creationId xmlns:a16="http://schemas.microsoft.com/office/drawing/2014/main" id="{318ECA82-C40C-018E-5CDA-EA0BC25AB4FC}"/>
              </a:ext>
            </a:extLst>
          </p:cNvPr>
          <p:cNvPicPr>
            <a:picLocks noChangeAspect="1" noChangeArrowheads="1"/>
          </p:cNvPicPr>
          <p:nvPr userDrawn="1"/>
        </p:nvPicPr>
        <p:blipFill>
          <a:blip r:embed="rId8" cstate="print"/>
          <a:srcRect l="11018" r="11018"/>
          <a:stretch>
            <a:fillRect/>
          </a:stretch>
        </p:blipFill>
        <p:spPr bwMode="auto">
          <a:xfrm>
            <a:off x="11186422" y="150812"/>
            <a:ext cx="849312" cy="49371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2" r:id="rId4"/>
    <p:sldLayoutId id="2147483701" r:id="rId5"/>
    <p:sldLayoutId id="2147483703" r:id="rId6"/>
  </p:sldLayoutIdLst>
  <p:transition>
    <p:strips dir="rd"/>
  </p:transition>
  <p:hf hdr="0" ftr="0" dt="0"/>
  <p:txStyles>
    <p:title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rgbClr val="006699"/>
        </a:buClr>
        <a:buSzPct val="75000"/>
        <a:buFont typeface="Wingdings" pitchFamily="2" charset="2"/>
        <a:buChar char="u"/>
        <a:defRPr sz="2400" b="0">
          <a:solidFill>
            <a:schemeClr val="bg2"/>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facebook.com/1334424117/posts/10232249117833997/?mibextid=rS40aB7S9Ucbxw6v"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tiff"/><Relationship Id="rId4" Type="http://schemas.openxmlformats.org/officeDocument/2006/relationships/image" Target="../media/image13.tiff"/></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csc.web.cern.ch/advisory-committ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s://www.pngall.com/square-frame-png/download/31484" TargetMode="External"/><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lstStyle/>
          <a:p>
            <a:r>
              <a:rPr lang="en-US" altLang="en-US" dirty="0"/>
              <a:t>Welcome to the </a:t>
            </a:r>
            <a:r>
              <a:rPr lang="en-US" altLang="en-US" dirty="0">
                <a:solidFill>
                  <a:srgbClr val="FF0000"/>
                </a:solidFill>
              </a:rPr>
              <a:t>thematic</a:t>
            </a:r>
            <a:r>
              <a:rPr lang="en-US" altLang="en-US" dirty="0"/>
              <a:t> CERN School of Computing</a:t>
            </a:r>
            <a:endParaRPr lang="en-GB" altLang="en-US" dirty="0"/>
          </a:p>
        </p:txBody>
      </p:sp>
      <p:sp>
        <p:nvSpPr>
          <p:cNvPr id="5123" name="Subtitle 2"/>
          <p:cNvSpPr>
            <a:spLocks noGrp="1"/>
          </p:cNvSpPr>
          <p:nvPr>
            <p:ph type="subTitle" idx="1"/>
          </p:nvPr>
        </p:nvSpPr>
        <p:spPr/>
        <p:txBody>
          <a:bodyPr/>
          <a:lstStyle/>
          <a:p>
            <a:r>
              <a:rPr lang="en-US" altLang="en-US" sz="1600" dirty="0"/>
              <a:t>Alberto Pace, school director</a:t>
            </a:r>
            <a:endParaRPr lang="en-GB" altLang="en-US" sz="1600" dirty="0"/>
          </a:p>
        </p:txBody>
      </p:sp>
    </p:spTree>
    <p:extLst>
      <p:ext uri="{BB962C8B-B14F-4D97-AF65-F5344CB8AC3E}">
        <p14:creationId xmlns:p14="http://schemas.microsoft.com/office/powerpoint/2010/main" val="3630172024"/>
      </p:ext>
    </p:extLst>
  </p:cSld>
  <p:clrMapOvr>
    <a:masterClrMapping/>
  </p:clrMapOvr>
  <p:transition>
    <p:strips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ABD53-9442-9DCA-BCCE-5F292B439931}"/>
              </a:ext>
            </a:extLst>
          </p:cNvPr>
          <p:cNvSpPr>
            <a:spLocks noGrp="1"/>
          </p:cNvSpPr>
          <p:nvPr>
            <p:ph type="title"/>
          </p:nvPr>
        </p:nvSpPr>
        <p:spPr/>
        <p:txBody>
          <a:bodyPr/>
          <a:lstStyle/>
          <a:p>
            <a:r>
              <a:rPr lang="en-US" dirty="0"/>
              <a:t>A statement from Ivica …</a:t>
            </a:r>
          </a:p>
        </p:txBody>
      </p:sp>
      <p:sp>
        <p:nvSpPr>
          <p:cNvPr id="3" name="Content Placeholder 2">
            <a:extLst>
              <a:ext uri="{FF2B5EF4-FFF2-40B4-BE49-F238E27FC236}">
                <a16:creationId xmlns:a16="http://schemas.microsoft.com/office/drawing/2014/main" id="{2439D85F-7F80-624E-73BF-2F026CB9FE5F}"/>
              </a:ext>
            </a:extLst>
          </p:cNvPr>
          <p:cNvSpPr>
            <a:spLocks noGrp="1"/>
          </p:cNvSpPr>
          <p:nvPr>
            <p:ph idx="1"/>
          </p:nvPr>
        </p:nvSpPr>
        <p:spPr>
          <a:xfrm>
            <a:off x="309640" y="1412776"/>
            <a:ext cx="11402984" cy="4441825"/>
          </a:xfrm>
        </p:spPr>
        <p:txBody>
          <a:bodyPr/>
          <a:lstStyle/>
          <a:p>
            <a:r>
              <a:rPr lang="en-US" dirty="0">
                <a:hlinkClick r:id="rId2"/>
              </a:rPr>
              <a:t>https://www.facebook.com/1334424117/posts/10232249117833997/?mibextid=rS40aB7S9Ucbxw6v</a:t>
            </a:r>
            <a:endParaRPr lang="en-US" dirty="0"/>
          </a:p>
          <a:p>
            <a:endParaRPr lang="en-US" dirty="0"/>
          </a:p>
          <a:p>
            <a:r>
              <a:rPr lang="en-US" dirty="0"/>
              <a:t>“</a:t>
            </a:r>
            <a:r>
              <a:rPr lang="en-US" b="0" i="0" dirty="0">
                <a:solidFill>
                  <a:srgbClr val="050505"/>
                </a:solidFill>
                <a:effectLst/>
                <a:latin typeface="Segoe UI Historic" panose="020B0502040204020203" pitchFamily="34" charset="0"/>
              </a:rPr>
              <a:t>Another reason for your optimism is the fact that you go to school every day to learn something new. I know you are usually not exactly thrilled about going and being in school, but consider the following arguments. For thousands of years, millions of people have tried to understand various things about nature and society. Some of them spent their entire lives trying to understand the basic laws of nature, what our planet looks like, how the universe looks like, how stars, planets, people </a:t>
            </a:r>
            <a:r>
              <a:rPr lang="en-US" b="0" i="0" dirty="0" err="1">
                <a:solidFill>
                  <a:srgbClr val="050505"/>
                </a:solidFill>
                <a:effectLst/>
                <a:latin typeface="Segoe UI Historic" panose="020B0502040204020203" pitchFamily="34" charset="0"/>
              </a:rPr>
              <a:t>etc</a:t>
            </a:r>
            <a:r>
              <a:rPr lang="en-US" b="0" i="0" dirty="0">
                <a:solidFill>
                  <a:srgbClr val="050505"/>
                </a:solidFill>
                <a:effectLst/>
                <a:latin typeface="Segoe UI Historic" panose="020B0502040204020203" pitchFamily="34" charset="0"/>
              </a:rPr>
              <a:t> were created. You learn most of these things in a few hours of teaching and working at school or at home. From that perspective you know more after a few years of school than some of the greatest scientists in human history. And you find out more and more every day.”</a:t>
            </a:r>
            <a:endParaRPr lang="en-US" dirty="0"/>
          </a:p>
        </p:txBody>
      </p:sp>
    </p:spTree>
    <p:extLst>
      <p:ext uri="{BB962C8B-B14F-4D97-AF65-F5344CB8AC3E}">
        <p14:creationId xmlns:p14="http://schemas.microsoft.com/office/powerpoint/2010/main" val="3652016798"/>
      </p:ext>
    </p:extLst>
  </p:cSld>
  <p:clrMapOvr>
    <a:masterClrMapping/>
  </p:clrMapOvr>
  <p:transition>
    <p:strips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outreach opportunity</a:t>
            </a:r>
            <a:endParaRPr lang="en-GB" dirty="0"/>
          </a:p>
        </p:txBody>
      </p:sp>
      <p:sp>
        <p:nvSpPr>
          <p:cNvPr id="3" name="Content Placeholder 2"/>
          <p:cNvSpPr>
            <a:spLocks noGrp="1"/>
          </p:cNvSpPr>
          <p:nvPr>
            <p:ph idx="1"/>
          </p:nvPr>
        </p:nvSpPr>
        <p:spPr>
          <a:xfrm>
            <a:off x="695400" y="1496855"/>
            <a:ext cx="8686800" cy="4114800"/>
          </a:xfrm>
        </p:spPr>
        <p:txBody>
          <a:bodyPr/>
          <a:lstStyle/>
          <a:p>
            <a:r>
              <a:rPr lang="en-US" dirty="0"/>
              <a:t>For the local organizers</a:t>
            </a:r>
            <a:br>
              <a:rPr lang="en-US" dirty="0"/>
            </a:br>
            <a:endParaRPr lang="en-US" dirty="0"/>
          </a:p>
          <a:p>
            <a:endParaRPr lang="en-US" dirty="0"/>
          </a:p>
          <a:p>
            <a:endParaRPr lang="en-US" dirty="0"/>
          </a:p>
          <a:p>
            <a:endParaRPr lang="en-US" dirty="0"/>
          </a:p>
        </p:txBody>
      </p:sp>
      <p:pic>
        <p:nvPicPr>
          <p:cNvPr id="6146" name="Picture 2" descr="http://csc.web.cern.ch/sites/csc.web.cern.ch/files/gallery-csc-2015/2015-09-12-000000/kavala-televis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75446" y="3725816"/>
            <a:ext cx="5138973" cy="289067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csc.web.cern.ch/sites/csc.web.cern.ch/files/gallery-csc-2015/2015-09-12-000000/2015091109195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859" r="7042"/>
          <a:stretch/>
        </p:blipFill>
        <p:spPr bwMode="auto">
          <a:xfrm>
            <a:off x="6600056" y="743684"/>
            <a:ext cx="4248472" cy="287582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1B584DE-8EFF-503F-8F6D-0B45DC1F1D9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002032" y="2276872"/>
            <a:ext cx="3600400" cy="2889607"/>
          </a:xfrm>
          <a:prstGeom prst="rect">
            <a:avLst/>
          </a:prstGeom>
        </p:spPr>
      </p:pic>
      <p:pic>
        <p:nvPicPr>
          <p:cNvPr id="5" name="Picture 4">
            <a:extLst>
              <a:ext uri="{FF2B5EF4-FFF2-40B4-BE49-F238E27FC236}">
                <a16:creationId xmlns:a16="http://schemas.microsoft.com/office/drawing/2014/main" id="{4E9EAD0C-B910-0FD5-97BD-61B90B00FEF4}"/>
              </a:ext>
            </a:extLst>
          </p:cNvPr>
          <p:cNvPicPr>
            <a:picLocks noChangeAspect="1"/>
          </p:cNvPicPr>
          <p:nvPr/>
        </p:nvPicPr>
        <p:blipFill>
          <a:blip r:embed="rId5"/>
          <a:stretch>
            <a:fillRect/>
          </a:stretch>
        </p:blipFill>
        <p:spPr>
          <a:xfrm>
            <a:off x="1002032" y="5296732"/>
            <a:ext cx="2861719" cy="1183711"/>
          </a:xfrm>
          <a:prstGeom prst="rect">
            <a:avLst/>
          </a:prstGeom>
        </p:spPr>
      </p:pic>
    </p:spTree>
    <p:extLst>
      <p:ext uri="{BB962C8B-B14F-4D97-AF65-F5344CB8AC3E}">
        <p14:creationId xmlns:p14="http://schemas.microsoft.com/office/powerpoint/2010/main" val="1867863219"/>
      </p:ext>
    </p:extLst>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outreach opportunity</a:t>
            </a:r>
            <a:endParaRPr lang="en-GB" dirty="0"/>
          </a:p>
        </p:txBody>
      </p:sp>
      <p:sp>
        <p:nvSpPr>
          <p:cNvPr id="3" name="Content Placeholder 2"/>
          <p:cNvSpPr>
            <a:spLocks noGrp="1"/>
          </p:cNvSpPr>
          <p:nvPr>
            <p:ph idx="1"/>
          </p:nvPr>
        </p:nvSpPr>
        <p:spPr>
          <a:xfrm>
            <a:off x="1752600" y="1834480"/>
            <a:ext cx="8686800" cy="4114800"/>
          </a:xfrm>
        </p:spPr>
        <p:txBody>
          <a:bodyPr/>
          <a:lstStyle/>
          <a:p>
            <a:r>
              <a:rPr lang="en-US" dirty="0"/>
              <a:t>For CERN</a:t>
            </a:r>
          </a:p>
          <a:p>
            <a:endParaRPr lang="en-US" dirty="0"/>
          </a:p>
          <a:p>
            <a:endParaRPr lang="en-US" dirty="0"/>
          </a:p>
          <a:p>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3139" b="18798"/>
          <a:stretch/>
        </p:blipFill>
        <p:spPr>
          <a:xfrm>
            <a:off x="695400" y="3187169"/>
            <a:ext cx="6193383" cy="3439799"/>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7754" t="12679" r="5466" b="17784"/>
          <a:stretch/>
        </p:blipFill>
        <p:spPr>
          <a:xfrm>
            <a:off x="6960358" y="1186168"/>
            <a:ext cx="4714638" cy="2828783"/>
          </a:xfrm>
          <a:prstGeom prst="rect">
            <a:avLst/>
          </a:prstGeom>
        </p:spPr>
      </p:pic>
      <p:pic>
        <p:nvPicPr>
          <p:cNvPr id="4" name="Picture 3">
            <a:extLst>
              <a:ext uri="{FF2B5EF4-FFF2-40B4-BE49-F238E27FC236}">
                <a16:creationId xmlns:a16="http://schemas.microsoft.com/office/drawing/2014/main" id="{3F8FF564-4AFB-EAC1-0F20-3A639FB1F3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500" t="3760" r="5113" b="14969"/>
          <a:stretch/>
        </p:blipFill>
        <p:spPr>
          <a:xfrm>
            <a:off x="7609995" y="4231407"/>
            <a:ext cx="4058226" cy="2426568"/>
          </a:xfrm>
          <a:prstGeom prst="rect">
            <a:avLst/>
          </a:prstGeom>
        </p:spPr>
      </p:pic>
    </p:spTree>
    <p:extLst>
      <p:ext uri="{BB962C8B-B14F-4D97-AF65-F5344CB8AC3E}">
        <p14:creationId xmlns:p14="http://schemas.microsoft.com/office/powerpoint/2010/main" val="33351419"/>
      </p:ext>
    </p:extLst>
  </p:cSld>
  <p:clrMapOvr>
    <a:masterClrMapping/>
  </p:clrMapOvr>
  <p:transition>
    <p:strips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6C0BD28-206F-6BD2-257F-1F3D8709B904}"/>
              </a:ext>
            </a:extLst>
          </p:cNvPr>
          <p:cNvSpPr>
            <a:spLocks noGrp="1"/>
          </p:cNvSpPr>
          <p:nvPr>
            <p:ph type="ctrTitle" sz="quarter"/>
          </p:nvPr>
        </p:nvSpPr>
        <p:spPr>
          <a:xfrm>
            <a:off x="0" y="2751138"/>
            <a:ext cx="12192000" cy="1829990"/>
          </a:xfrm>
        </p:spPr>
        <p:txBody>
          <a:bodyPr/>
          <a:lstStyle/>
          <a:p>
            <a:r>
              <a:rPr lang="en-CH" dirty="0"/>
              <a:t>Thematic CSC 202</a:t>
            </a:r>
            <a:r>
              <a:rPr lang="en-US" dirty="0"/>
              <a:t>3 on </a:t>
            </a:r>
            <a:br>
              <a:rPr lang="en-US" dirty="0"/>
            </a:br>
            <a:r>
              <a:rPr lang="en-US" dirty="0"/>
              <a:t>“Security of research computing infrastructures”</a:t>
            </a:r>
          </a:p>
        </p:txBody>
      </p:sp>
      <p:sp>
        <p:nvSpPr>
          <p:cNvPr id="7" name="Text Placeholder 6">
            <a:extLst>
              <a:ext uri="{FF2B5EF4-FFF2-40B4-BE49-F238E27FC236}">
                <a16:creationId xmlns:a16="http://schemas.microsoft.com/office/drawing/2014/main" id="{D2BE94DC-D356-7E4A-B41F-0B05E84D2FA7}"/>
              </a:ext>
            </a:extLst>
          </p:cNvPr>
          <p:cNvSpPr>
            <a:spLocks noGrp="1"/>
          </p:cNvSpPr>
          <p:nvPr>
            <p:ph type="subTitle" sz="quarter" idx="1"/>
          </p:nvPr>
        </p:nvSpPr>
        <p:spPr/>
        <p:txBody>
          <a:bodyPr anchor="t"/>
          <a:lstStyle/>
          <a:p>
            <a:endParaRPr lang="en-CH" dirty="0"/>
          </a:p>
        </p:txBody>
      </p:sp>
      <p:sp>
        <p:nvSpPr>
          <p:cNvPr id="5" name="Slide Number Placeholder 4">
            <a:extLst>
              <a:ext uri="{FF2B5EF4-FFF2-40B4-BE49-F238E27FC236}">
                <a16:creationId xmlns:a16="http://schemas.microsoft.com/office/drawing/2014/main" id="{C4BB1092-7BAA-A549-A6E6-90582B363F2E}"/>
              </a:ext>
            </a:extLst>
          </p:cNvPr>
          <p:cNvSpPr>
            <a:spLocks noGrp="1"/>
          </p:cNvSpPr>
          <p:nvPr>
            <p:ph type="sldNum" sz="quarter" idx="4294967295"/>
          </p:nvPr>
        </p:nvSpPr>
        <p:spPr>
          <a:xfrm>
            <a:off x="0" y="0"/>
            <a:ext cx="0" cy="0"/>
          </a:xfrm>
        </p:spPr>
        <p:txBody>
          <a:bodyPr/>
          <a:lstStyle/>
          <a:p>
            <a:fld id="{6843C2BB-0BC1-4280-9510-6EBE6484FF4A}" type="slidenum">
              <a:rPr lang="fr-FR" smtClean="0"/>
              <a:pPr/>
              <a:t>13</a:t>
            </a:fld>
            <a:endParaRPr lang="fr-FR" dirty="0"/>
          </a:p>
        </p:txBody>
      </p:sp>
    </p:spTree>
    <p:extLst>
      <p:ext uri="{BB962C8B-B14F-4D97-AF65-F5344CB8AC3E}">
        <p14:creationId xmlns:p14="http://schemas.microsoft.com/office/powerpoint/2010/main" val="2872708563"/>
      </p:ext>
    </p:extLst>
  </p:cSld>
  <p:clrMapOvr>
    <a:masterClrMapping/>
  </p:clrMapOvr>
  <p:transition>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3251824169"/>
      </p:ext>
    </p:extLst>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solidFill>
                  <a:srgbClr val="FF0000"/>
                </a:solidFill>
              </a:rPr>
              <a:t>Lectures</a:t>
            </a:r>
          </a:p>
          <a:p>
            <a:pPr lvl="1"/>
            <a:r>
              <a:rPr lang="en-US" dirty="0"/>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2267146489"/>
      </p:ext>
    </p:extLst>
  </p:cSld>
  <p:clrMapOvr>
    <a:masterClrMapping/>
  </p:clrMapOvr>
  <p:transition>
    <p:strips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63" y="200025"/>
            <a:ext cx="11882437" cy="1276350"/>
          </a:xfrm>
        </p:spPr>
        <p:txBody>
          <a:bodyPr/>
          <a:lstStyle/>
          <a:p>
            <a:r>
              <a:rPr lang="en-US" dirty="0"/>
              <a:t>Your lecturers</a:t>
            </a:r>
            <a:endParaRPr lang="en-GB" dirty="0"/>
          </a:p>
        </p:txBody>
      </p:sp>
      <p:sp>
        <p:nvSpPr>
          <p:cNvPr id="3" name="Content Placeholder 2"/>
          <p:cNvSpPr>
            <a:spLocks noGrp="1"/>
          </p:cNvSpPr>
          <p:nvPr>
            <p:ph idx="1"/>
          </p:nvPr>
        </p:nvSpPr>
        <p:spPr>
          <a:xfrm>
            <a:off x="475841" y="1678560"/>
            <a:ext cx="9793088" cy="4692980"/>
          </a:xfrm>
        </p:spPr>
        <p:txBody>
          <a:bodyPr/>
          <a:lstStyle/>
          <a:p>
            <a:r>
              <a:rPr lang="en-US" dirty="0"/>
              <a:t>Theme: “Security of research computing infrastructures”</a:t>
            </a:r>
          </a:p>
          <a:p>
            <a:pPr lvl="1"/>
            <a:r>
              <a:rPr lang="en-US" dirty="0"/>
              <a:t>Introduction</a:t>
            </a:r>
          </a:p>
          <a:p>
            <a:pPr lvl="1"/>
            <a:endParaRPr lang="en-US" dirty="0"/>
          </a:p>
          <a:p>
            <a:pPr lvl="1"/>
            <a:r>
              <a:rPr lang="en-US" dirty="0"/>
              <a:t>Track 1: Protection and prevention</a:t>
            </a:r>
          </a:p>
          <a:p>
            <a:pPr lvl="1"/>
            <a:endParaRPr lang="en-US" dirty="0"/>
          </a:p>
          <a:p>
            <a:pPr lvl="1"/>
            <a:r>
              <a:rPr lang="en-US" dirty="0"/>
              <a:t>Track 2: Detection</a:t>
            </a:r>
          </a:p>
          <a:p>
            <a:pPr lvl="1"/>
            <a:endParaRPr lang="en-US" dirty="0"/>
          </a:p>
          <a:p>
            <a:pPr lvl="1"/>
            <a:r>
              <a:rPr lang="en-US" dirty="0"/>
              <a:t>Track 3: Response</a:t>
            </a:r>
          </a:p>
        </p:txBody>
      </p:sp>
      <p:grpSp>
        <p:nvGrpSpPr>
          <p:cNvPr id="18" name="Group 17">
            <a:extLst>
              <a:ext uri="{FF2B5EF4-FFF2-40B4-BE49-F238E27FC236}">
                <a16:creationId xmlns:a16="http://schemas.microsoft.com/office/drawing/2014/main" id="{4004E86E-7086-FC6C-578C-B6913B4866B1}"/>
              </a:ext>
            </a:extLst>
          </p:cNvPr>
          <p:cNvGrpSpPr/>
          <p:nvPr/>
        </p:nvGrpSpPr>
        <p:grpSpPr>
          <a:xfrm>
            <a:off x="8703582" y="1092869"/>
            <a:ext cx="1665841" cy="1570869"/>
            <a:chOff x="10227120" y="1773273"/>
            <a:chExt cx="1892022" cy="1784154"/>
          </a:xfrm>
        </p:grpSpPr>
        <p:pic>
          <p:nvPicPr>
            <p:cNvPr id="19" name="Picture 2">
              <a:extLst>
                <a:ext uri="{FF2B5EF4-FFF2-40B4-BE49-F238E27FC236}">
                  <a16:creationId xmlns:a16="http://schemas.microsoft.com/office/drawing/2014/main" id="{45C8AC4A-358E-5988-45D1-D4D2442ED4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53131" y="1773273"/>
              <a:ext cx="1440000" cy="1401600"/>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6BAF2FF-36DD-A72F-B1A4-AFFEEF247161}"/>
                </a:ext>
              </a:extLst>
            </p:cNvPr>
            <p:cNvSpPr/>
            <p:nvPr/>
          </p:nvSpPr>
          <p:spPr>
            <a:xfrm>
              <a:off x="10227120" y="3172906"/>
              <a:ext cx="1892022" cy="384521"/>
            </a:xfrm>
            <a:prstGeom prst="rect">
              <a:avLst/>
            </a:prstGeom>
          </p:spPr>
          <p:txBody>
            <a:bodyPr wrap="none">
              <a:spAutoFit/>
            </a:bodyPr>
            <a:lstStyle/>
            <a:p>
              <a:pPr algn="ctr"/>
              <a:r>
                <a:rPr lang="en-US" sz="1600" b="1" dirty="0">
                  <a:solidFill>
                    <a:schemeClr val="bg2"/>
                  </a:solidFill>
                </a:rPr>
                <a:t>Stefan Lueders</a:t>
              </a:r>
              <a:endParaRPr lang="en-US" dirty="0">
                <a:solidFill>
                  <a:schemeClr val="bg2"/>
                </a:solidFill>
              </a:endParaRPr>
            </a:p>
          </p:txBody>
        </p:sp>
      </p:grpSp>
      <p:grpSp>
        <p:nvGrpSpPr>
          <p:cNvPr id="21" name="Group 20">
            <a:extLst>
              <a:ext uri="{FF2B5EF4-FFF2-40B4-BE49-F238E27FC236}">
                <a16:creationId xmlns:a16="http://schemas.microsoft.com/office/drawing/2014/main" id="{CCE69E77-4085-D803-9FEF-65E2D0DCE8DE}"/>
              </a:ext>
            </a:extLst>
          </p:cNvPr>
          <p:cNvGrpSpPr/>
          <p:nvPr/>
        </p:nvGrpSpPr>
        <p:grpSpPr>
          <a:xfrm>
            <a:off x="10559805" y="1455946"/>
            <a:ext cx="1439817" cy="1745787"/>
            <a:chOff x="6611766" y="1574606"/>
            <a:chExt cx="1635309" cy="1982821"/>
          </a:xfrm>
        </p:grpSpPr>
        <p:pic>
          <p:nvPicPr>
            <p:cNvPr id="22" name="Picture 4">
              <a:extLst>
                <a:ext uri="{FF2B5EF4-FFF2-40B4-BE49-F238E27FC236}">
                  <a16:creationId xmlns:a16="http://schemas.microsoft.com/office/drawing/2014/main" id="{C6FCEFFE-1A00-3D61-5D06-0F974C17246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3268"/>
            <a:stretch/>
          </p:blipFill>
          <p:spPr bwMode="auto">
            <a:xfrm>
              <a:off x="6709420" y="1574606"/>
              <a:ext cx="1440000" cy="1590761"/>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65A513A-FB7F-FB1C-1AE5-FF9A8FCD8C25}"/>
                </a:ext>
              </a:extLst>
            </p:cNvPr>
            <p:cNvSpPr/>
            <p:nvPr/>
          </p:nvSpPr>
          <p:spPr>
            <a:xfrm>
              <a:off x="6611766" y="3172906"/>
              <a:ext cx="1635309" cy="384521"/>
            </a:xfrm>
            <a:prstGeom prst="rect">
              <a:avLst/>
            </a:prstGeom>
          </p:spPr>
          <p:txBody>
            <a:bodyPr wrap="none">
              <a:spAutoFit/>
            </a:bodyPr>
            <a:lstStyle/>
            <a:p>
              <a:pPr algn="ctr"/>
              <a:r>
                <a:rPr lang="en-US" sz="1600" b="1" dirty="0">
                  <a:solidFill>
                    <a:schemeClr val="bg2"/>
                  </a:solidFill>
                </a:rPr>
                <a:t>Sven Gabriel</a:t>
              </a:r>
              <a:endParaRPr lang="en-US" dirty="0">
                <a:solidFill>
                  <a:schemeClr val="bg2"/>
                </a:solidFill>
              </a:endParaRPr>
            </a:p>
          </p:txBody>
        </p:sp>
      </p:grpSp>
      <p:grpSp>
        <p:nvGrpSpPr>
          <p:cNvPr id="24" name="Group 23">
            <a:extLst>
              <a:ext uri="{FF2B5EF4-FFF2-40B4-BE49-F238E27FC236}">
                <a16:creationId xmlns:a16="http://schemas.microsoft.com/office/drawing/2014/main" id="{F427E5F1-0B96-26C7-8129-ABD1A26B87E6}"/>
              </a:ext>
            </a:extLst>
          </p:cNvPr>
          <p:cNvGrpSpPr/>
          <p:nvPr/>
        </p:nvGrpSpPr>
        <p:grpSpPr>
          <a:xfrm>
            <a:off x="6789554" y="2574638"/>
            <a:ext cx="1267856" cy="1604678"/>
            <a:chOff x="1816825" y="1734873"/>
            <a:chExt cx="1440000" cy="1822554"/>
          </a:xfrm>
        </p:grpSpPr>
        <p:pic>
          <p:nvPicPr>
            <p:cNvPr id="25" name="Picture 6">
              <a:extLst>
                <a:ext uri="{FF2B5EF4-FFF2-40B4-BE49-F238E27FC236}">
                  <a16:creationId xmlns:a16="http://schemas.microsoft.com/office/drawing/2014/main" id="{C3E09277-9BEF-8EC9-2018-5487F46575D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6825" y="1734873"/>
              <a:ext cx="1440000" cy="144000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E13223FA-3C99-AF59-329D-99FFFB34A888}"/>
                </a:ext>
              </a:extLst>
            </p:cNvPr>
            <p:cNvSpPr/>
            <p:nvPr/>
          </p:nvSpPr>
          <p:spPr>
            <a:xfrm>
              <a:off x="1884411" y="3172906"/>
              <a:ext cx="1304826" cy="384521"/>
            </a:xfrm>
            <a:prstGeom prst="rect">
              <a:avLst/>
            </a:prstGeom>
          </p:spPr>
          <p:txBody>
            <a:bodyPr wrap="none">
              <a:spAutoFit/>
            </a:bodyPr>
            <a:lstStyle/>
            <a:p>
              <a:pPr algn="ctr"/>
              <a:r>
                <a:rPr lang="en-US" sz="1600" b="1" dirty="0">
                  <a:solidFill>
                    <a:schemeClr val="bg2"/>
                  </a:solidFill>
                </a:rPr>
                <a:t>Tom Dack</a:t>
              </a:r>
              <a:endParaRPr lang="en-US" dirty="0">
                <a:solidFill>
                  <a:schemeClr val="bg2"/>
                </a:solidFill>
              </a:endParaRPr>
            </a:p>
          </p:txBody>
        </p:sp>
      </p:grpSp>
      <p:grpSp>
        <p:nvGrpSpPr>
          <p:cNvPr id="27" name="Group 26">
            <a:extLst>
              <a:ext uri="{FF2B5EF4-FFF2-40B4-BE49-F238E27FC236}">
                <a16:creationId xmlns:a16="http://schemas.microsoft.com/office/drawing/2014/main" id="{2FA3E391-85CD-62DC-4733-F8F830BE72A3}"/>
              </a:ext>
            </a:extLst>
          </p:cNvPr>
          <p:cNvGrpSpPr/>
          <p:nvPr/>
        </p:nvGrpSpPr>
        <p:grpSpPr>
          <a:xfrm>
            <a:off x="8348286" y="3035596"/>
            <a:ext cx="1938351" cy="1858249"/>
            <a:chOff x="2839896" y="1446873"/>
            <a:chExt cx="2201532" cy="2110554"/>
          </a:xfrm>
        </p:grpSpPr>
        <p:sp>
          <p:nvSpPr>
            <p:cNvPr id="28" name="Rectangle 27">
              <a:extLst>
                <a:ext uri="{FF2B5EF4-FFF2-40B4-BE49-F238E27FC236}">
                  <a16:creationId xmlns:a16="http://schemas.microsoft.com/office/drawing/2014/main" id="{37E6A921-D34E-EBF4-B1D6-F5AA1B0EEB0B}"/>
                </a:ext>
              </a:extLst>
            </p:cNvPr>
            <p:cNvSpPr/>
            <p:nvPr/>
          </p:nvSpPr>
          <p:spPr>
            <a:xfrm>
              <a:off x="2839896" y="3172906"/>
              <a:ext cx="2201532" cy="384521"/>
            </a:xfrm>
            <a:prstGeom prst="rect">
              <a:avLst/>
            </a:prstGeom>
          </p:spPr>
          <p:txBody>
            <a:bodyPr wrap="none">
              <a:spAutoFit/>
            </a:bodyPr>
            <a:lstStyle/>
            <a:p>
              <a:pPr algn="ctr"/>
              <a:r>
                <a:rPr lang="en-US" sz="1600" b="1" dirty="0">
                  <a:solidFill>
                    <a:schemeClr val="bg2"/>
                  </a:solidFill>
                </a:rPr>
                <a:t>Barbara </a:t>
              </a:r>
              <a:r>
                <a:rPr lang="en-US" sz="1600" b="1" dirty="0" err="1">
                  <a:solidFill>
                    <a:schemeClr val="bg2"/>
                  </a:solidFill>
                </a:rPr>
                <a:t>Krasovec</a:t>
              </a:r>
              <a:endParaRPr lang="en-US" dirty="0">
                <a:solidFill>
                  <a:schemeClr val="bg2"/>
                </a:solidFill>
              </a:endParaRPr>
            </a:p>
          </p:txBody>
        </p:sp>
        <p:pic>
          <p:nvPicPr>
            <p:cNvPr id="29" name="Picture 28">
              <a:extLst>
                <a:ext uri="{FF2B5EF4-FFF2-40B4-BE49-F238E27FC236}">
                  <a16:creationId xmlns:a16="http://schemas.microsoft.com/office/drawing/2014/main" id="{9DD551E3-982F-39D1-ACDC-AACB695690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0662" y="1446873"/>
              <a:ext cx="1440000" cy="1728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a:extLst>
              <a:ext uri="{FF2B5EF4-FFF2-40B4-BE49-F238E27FC236}">
                <a16:creationId xmlns:a16="http://schemas.microsoft.com/office/drawing/2014/main" id="{3E119B1D-6580-3225-5217-2AC2D5BCB893}"/>
              </a:ext>
            </a:extLst>
          </p:cNvPr>
          <p:cNvGrpSpPr/>
          <p:nvPr/>
        </p:nvGrpSpPr>
        <p:grpSpPr>
          <a:xfrm>
            <a:off x="10430156" y="3429000"/>
            <a:ext cx="1451038" cy="1875154"/>
            <a:chOff x="5014903" y="1427673"/>
            <a:chExt cx="1648053" cy="2129754"/>
          </a:xfrm>
        </p:grpSpPr>
        <p:sp>
          <p:nvSpPr>
            <p:cNvPr id="31" name="Rectangle 30">
              <a:extLst>
                <a:ext uri="{FF2B5EF4-FFF2-40B4-BE49-F238E27FC236}">
                  <a16:creationId xmlns:a16="http://schemas.microsoft.com/office/drawing/2014/main" id="{E2CB36E7-20E1-B405-F724-499733A73BEF}"/>
                </a:ext>
              </a:extLst>
            </p:cNvPr>
            <p:cNvSpPr/>
            <p:nvPr/>
          </p:nvSpPr>
          <p:spPr>
            <a:xfrm>
              <a:off x="5014903" y="3172906"/>
              <a:ext cx="1648053" cy="384521"/>
            </a:xfrm>
            <a:prstGeom prst="rect">
              <a:avLst/>
            </a:prstGeom>
          </p:spPr>
          <p:txBody>
            <a:bodyPr wrap="none">
              <a:spAutoFit/>
            </a:bodyPr>
            <a:lstStyle/>
            <a:p>
              <a:pPr algn="ctr"/>
              <a:r>
                <a:rPr lang="en-US" sz="1600" b="1" dirty="0">
                  <a:solidFill>
                    <a:schemeClr val="bg2"/>
                  </a:solidFill>
                </a:rPr>
                <a:t>Daniel </a:t>
              </a:r>
              <a:r>
                <a:rPr lang="en-US" sz="1600" b="1" dirty="0" err="1">
                  <a:solidFill>
                    <a:schemeClr val="bg2"/>
                  </a:solidFill>
                </a:rPr>
                <a:t>Kouřil</a:t>
              </a:r>
              <a:endParaRPr lang="en-US" dirty="0">
                <a:solidFill>
                  <a:schemeClr val="bg2"/>
                </a:solidFill>
              </a:endParaRPr>
            </a:p>
          </p:txBody>
        </p:sp>
        <p:pic>
          <p:nvPicPr>
            <p:cNvPr id="32" name="Picture 31">
              <a:extLst>
                <a:ext uri="{FF2B5EF4-FFF2-40B4-BE49-F238E27FC236}">
                  <a16:creationId xmlns:a16="http://schemas.microsoft.com/office/drawing/2014/main" id="{023C199A-217F-F851-7979-3A5255A6DBC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18929" y="1427673"/>
              <a:ext cx="1440000" cy="1747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a:extLst>
              <a:ext uri="{FF2B5EF4-FFF2-40B4-BE49-F238E27FC236}">
                <a16:creationId xmlns:a16="http://schemas.microsoft.com/office/drawing/2014/main" id="{0008FB7A-1A19-64B5-2F0D-1CDFB15C9688}"/>
              </a:ext>
            </a:extLst>
          </p:cNvPr>
          <p:cNvGrpSpPr/>
          <p:nvPr/>
        </p:nvGrpSpPr>
        <p:grpSpPr>
          <a:xfrm>
            <a:off x="6652594" y="4353199"/>
            <a:ext cx="1505540" cy="1596852"/>
            <a:chOff x="154229" y="1743762"/>
            <a:chExt cx="1709955" cy="1813665"/>
          </a:xfrm>
        </p:grpSpPr>
        <p:pic>
          <p:nvPicPr>
            <p:cNvPr id="34" name="Picture 33">
              <a:extLst>
                <a:ext uri="{FF2B5EF4-FFF2-40B4-BE49-F238E27FC236}">
                  <a16:creationId xmlns:a16="http://schemas.microsoft.com/office/drawing/2014/main" id="{035924FB-C93F-DFD9-BD47-BD0CD75ED35B}"/>
                </a:ext>
              </a:extLst>
            </p:cNvPr>
            <p:cNvPicPr>
              <a:picLocks noChangeAspect="1"/>
            </p:cNvPicPr>
            <p:nvPr/>
          </p:nvPicPr>
          <p:blipFill>
            <a:blip r:embed="rId8"/>
            <a:stretch>
              <a:fillRect/>
            </a:stretch>
          </p:blipFill>
          <p:spPr>
            <a:xfrm>
              <a:off x="289207" y="1743762"/>
              <a:ext cx="1440000" cy="1431111"/>
            </a:xfrm>
            <a:prstGeom prst="rect">
              <a:avLst/>
            </a:prstGeom>
          </p:spPr>
        </p:pic>
        <p:sp>
          <p:nvSpPr>
            <p:cNvPr id="35" name="Rectangle 34">
              <a:extLst>
                <a:ext uri="{FF2B5EF4-FFF2-40B4-BE49-F238E27FC236}">
                  <a16:creationId xmlns:a16="http://schemas.microsoft.com/office/drawing/2014/main" id="{9D968C71-0C4E-988D-EDAE-8F46C8D29510}"/>
                </a:ext>
              </a:extLst>
            </p:cNvPr>
            <p:cNvSpPr/>
            <p:nvPr/>
          </p:nvSpPr>
          <p:spPr>
            <a:xfrm>
              <a:off x="154229" y="3172906"/>
              <a:ext cx="1709955" cy="384521"/>
            </a:xfrm>
            <a:prstGeom prst="rect">
              <a:avLst/>
            </a:prstGeom>
          </p:spPr>
          <p:txBody>
            <a:bodyPr wrap="none">
              <a:spAutoFit/>
            </a:bodyPr>
            <a:lstStyle/>
            <a:p>
              <a:pPr algn="ctr"/>
              <a:r>
                <a:rPr lang="en-US" sz="1600" b="1" dirty="0">
                  <a:solidFill>
                    <a:schemeClr val="bg2"/>
                  </a:solidFill>
                </a:rPr>
                <a:t>David Crooks</a:t>
              </a:r>
              <a:endParaRPr lang="en-US" dirty="0">
                <a:solidFill>
                  <a:schemeClr val="bg2"/>
                </a:solidFill>
              </a:endParaRPr>
            </a:p>
          </p:txBody>
        </p:sp>
      </p:grpSp>
      <p:grpSp>
        <p:nvGrpSpPr>
          <p:cNvPr id="36" name="Group 35">
            <a:extLst>
              <a:ext uri="{FF2B5EF4-FFF2-40B4-BE49-F238E27FC236}">
                <a16:creationId xmlns:a16="http://schemas.microsoft.com/office/drawing/2014/main" id="{28663137-5AEA-BA42-0C8F-1061023F77B5}"/>
              </a:ext>
            </a:extLst>
          </p:cNvPr>
          <p:cNvGrpSpPr/>
          <p:nvPr/>
        </p:nvGrpSpPr>
        <p:grpSpPr>
          <a:xfrm>
            <a:off x="8269896" y="5062939"/>
            <a:ext cx="2167581" cy="1594773"/>
            <a:chOff x="7879006" y="1746123"/>
            <a:chExt cx="2461886" cy="1811304"/>
          </a:xfrm>
        </p:grpSpPr>
        <p:pic>
          <p:nvPicPr>
            <p:cNvPr id="37" name="Picture 12">
              <a:extLst>
                <a:ext uri="{FF2B5EF4-FFF2-40B4-BE49-F238E27FC236}">
                  <a16:creationId xmlns:a16="http://schemas.microsoft.com/office/drawing/2014/main" id="{34C67D4B-3765-201F-3DC3-83B1564E13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95573" y="1746123"/>
              <a:ext cx="1428750" cy="1428750"/>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a:extLst>
                <a:ext uri="{FF2B5EF4-FFF2-40B4-BE49-F238E27FC236}">
                  <a16:creationId xmlns:a16="http://schemas.microsoft.com/office/drawing/2014/main" id="{A06C0F25-55EB-C0C8-02B7-D7F95B57E0FD}"/>
                </a:ext>
              </a:extLst>
            </p:cNvPr>
            <p:cNvSpPr/>
            <p:nvPr/>
          </p:nvSpPr>
          <p:spPr>
            <a:xfrm>
              <a:off x="7879006" y="3172906"/>
              <a:ext cx="2461886" cy="384521"/>
            </a:xfrm>
            <a:prstGeom prst="rect">
              <a:avLst/>
            </a:prstGeom>
          </p:spPr>
          <p:txBody>
            <a:bodyPr wrap="none">
              <a:spAutoFit/>
            </a:bodyPr>
            <a:lstStyle/>
            <a:p>
              <a:pPr algn="ctr"/>
              <a:r>
                <a:rPr lang="en-US" sz="1600" b="1" dirty="0">
                  <a:solidFill>
                    <a:schemeClr val="bg2"/>
                  </a:solidFill>
                </a:rPr>
                <a:t>Sebastian Lopienski</a:t>
              </a:r>
              <a:endParaRPr lang="en-US" dirty="0">
                <a:solidFill>
                  <a:schemeClr val="bg2"/>
                </a:solidFill>
              </a:endParaRPr>
            </a:p>
          </p:txBody>
        </p:sp>
      </p:grpSp>
      <p:sp>
        <p:nvSpPr>
          <p:cNvPr id="39" name="Rectangle 38">
            <a:extLst>
              <a:ext uri="{FF2B5EF4-FFF2-40B4-BE49-F238E27FC236}">
                <a16:creationId xmlns:a16="http://schemas.microsoft.com/office/drawing/2014/main" id="{0EE00FED-4BAC-839B-27CE-760AD4DD699D}"/>
              </a:ext>
            </a:extLst>
          </p:cNvPr>
          <p:cNvSpPr/>
          <p:nvPr/>
        </p:nvSpPr>
        <p:spPr>
          <a:xfrm>
            <a:off x="7542192" y="2338914"/>
            <a:ext cx="668774" cy="830997"/>
          </a:xfrm>
          <a:prstGeom prst="rect">
            <a:avLst/>
          </a:prstGeom>
        </p:spPr>
        <p:txBody>
          <a:bodyPr wrap="none">
            <a:spAutoFit/>
          </a:bodyPr>
          <a:lstStyle/>
          <a:p>
            <a:pPr algn="ctr"/>
            <a:r>
              <a:rPr lang="en-US" sz="4800" b="1" dirty="0">
                <a:solidFill>
                  <a:srgbClr val="00B050"/>
                </a:solidFill>
                <a:sym typeface="Wingdings" panose="05000000000000000000" pitchFamily="2" charset="2"/>
              </a:rPr>
              <a:t></a:t>
            </a:r>
            <a:endParaRPr lang="en-US" b="1" dirty="0">
              <a:solidFill>
                <a:srgbClr val="00B050"/>
              </a:solidFill>
            </a:endParaRPr>
          </a:p>
        </p:txBody>
      </p:sp>
      <p:sp>
        <p:nvSpPr>
          <p:cNvPr id="40" name="Rectangle 39">
            <a:extLst>
              <a:ext uri="{FF2B5EF4-FFF2-40B4-BE49-F238E27FC236}">
                <a16:creationId xmlns:a16="http://schemas.microsoft.com/office/drawing/2014/main" id="{FCE3BB26-4C32-D7A8-7FF9-2C3F3F7511AC}"/>
              </a:ext>
            </a:extLst>
          </p:cNvPr>
          <p:cNvSpPr/>
          <p:nvPr/>
        </p:nvSpPr>
        <p:spPr>
          <a:xfrm>
            <a:off x="7531746" y="4120125"/>
            <a:ext cx="668774" cy="830997"/>
          </a:xfrm>
          <a:prstGeom prst="rect">
            <a:avLst/>
          </a:prstGeom>
        </p:spPr>
        <p:txBody>
          <a:bodyPr wrap="none">
            <a:spAutoFit/>
          </a:bodyPr>
          <a:lstStyle/>
          <a:p>
            <a:pPr algn="ctr"/>
            <a:r>
              <a:rPr lang="en-US" sz="4800" b="1" dirty="0">
                <a:solidFill>
                  <a:srgbClr val="00B050"/>
                </a:solidFill>
                <a:sym typeface="Wingdings" panose="05000000000000000000" pitchFamily="2" charset="2"/>
              </a:rPr>
              <a:t></a:t>
            </a:r>
            <a:endParaRPr lang="en-US" b="1" dirty="0">
              <a:solidFill>
                <a:srgbClr val="00B050"/>
              </a:solidFill>
            </a:endParaRPr>
          </a:p>
        </p:txBody>
      </p:sp>
      <p:sp>
        <p:nvSpPr>
          <p:cNvPr id="41" name="Rectangle 40">
            <a:extLst>
              <a:ext uri="{FF2B5EF4-FFF2-40B4-BE49-F238E27FC236}">
                <a16:creationId xmlns:a16="http://schemas.microsoft.com/office/drawing/2014/main" id="{079B0015-5933-E38E-4C0B-223AA58B6D30}"/>
              </a:ext>
            </a:extLst>
          </p:cNvPr>
          <p:cNvSpPr/>
          <p:nvPr/>
        </p:nvSpPr>
        <p:spPr>
          <a:xfrm>
            <a:off x="9471044" y="2832832"/>
            <a:ext cx="668774" cy="830997"/>
          </a:xfrm>
          <a:prstGeom prst="rect">
            <a:avLst/>
          </a:prstGeom>
        </p:spPr>
        <p:txBody>
          <a:bodyPr wrap="none">
            <a:spAutoFit/>
          </a:bodyPr>
          <a:lstStyle/>
          <a:p>
            <a:pPr algn="ctr"/>
            <a:r>
              <a:rPr lang="en-US" sz="4800" b="1" dirty="0">
                <a:solidFill>
                  <a:srgbClr val="00B050"/>
                </a:solidFill>
                <a:sym typeface="Wingdings" panose="05000000000000000000" pitchFamily="2" charset="2"/>
              </a:rPr>
              <a:t></a:t>
            </a:r>
            <a:endParaRPr lang="en-US" b="1" dirty="0">
              <a:solidFill>
                <a:srgbClr val="00B050"/>
              </a:solidFill>
            </a:endParaRPr>
          </a:p>
        </p:txBody>
      </p:sp>
    </p:spTree>
    <p:extLst>
      <p:ext uri="{BB962C8B-B14F-4D97-AF65-F5344CB8AC3E}">
        <p14:creationId xmlns:p14="http://schemas.microsoft.com/office/powerpoint/2010/main" val="2584163412"/>
      </p:ext>
    </p:extLst>
  </p:cSld>
  <p:clrMapOvr>
    <a:masterClrMapping/>
  </p:clrMapOvr>
  <p:transition>
    <p:strips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tuition </a:t>
            </a:r>
            <a:r>
              <a:rPr lang="en-US" dirty="0" err="1"/>
              <a:t>programme</a:t>
            </a:r>
            <a:endParaRPr lang="en-GB" dirty="0"/>
          </a:p>
        </p:txBody>
      </p:sp>
      <p:pic>
        <p:nvPicPr>
          <p:cNvPr id="4" name="Picture 3">
            <a:extLst>
              <a:ext uri="{FF2B5EF4-FFF2-40B4-BE49-F238E27FC236}">
                <a16:creationId xmlns:a16="http://schemas.microsoft.com/office/drawing/2014/main" id="{8D923659-16EC-F939-C4B4-38B7602AF890}"/>
              </a:ext>
            </a:extLst>
          </p:cNvPr>
          <p:cNvPicPr>
            <a:picLocks noChangeAspect="1"/>
          </p:cNvPicPr>
          <p:nvPr/>
        </p:nvPicPr>
        <p:blipFill rotWithShape="1">
          <a:blip r:embed="rId2"/>
          <a:srcRect l="350" t="21528" r="688" b="4851"/>
          <a:stretch/>
        </p:blipFill>
        <p:spPr>
          <a:xfrm>
            <a:off x="407368" y="1196752"/>
            <a:ext cx="11514278" cy="5400600"/>
          </a:xfrm>
          <a:prstGeom prst="rect">
            <a:avLst/>
          </a:prstGeom>
        </p:spPr>
      </p:pic>
    </p:spTree>
    <p:extLst>
      <p:ext uri="{BB962C8B-B14F-4D97-AF65-F5344CB8AC3E}">
        <p14:creationId xmlns:p14="http://schemas.microsoft.com/office/powerpoint/2010/main" val="3198556929"/>
      </p:ext>
    </p:extLst>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governance</a:t>
            </a:r>
            <a:endParaRPr lang="en-GB" dirty="0"/>
          </a:p>
        </p:txBody>
      </p:sp>
      <p:sp>
        <p:nvSpPr>
          <p:cNvPr id="5" name="Content Placeholder 4"/>
          <p:cNvSpPr>
            <a:spLocks noGrp="1"/>
          </p:cNvSpPr>
          <p:nvPr>
            <p:ph idx="1"/>
          </p:nvPr>
        </p:nvSpPr>
        <p:spPr/>
        <p:txBody>
          <a:bodyPr/>
          <a:lstStyle/>
          <a:p>
            <a:r>
              <a:rPr lang="en-US" dirty="0"/>
              <a:t>… is discussed at the School Advisory Committee</a:t>
            </a:r>
          </a:p>
          <a:p>
            <a:pPr lvl="1"/>
            <a:r>
              <a:rPr lang="en-US" dirty="0">
                <a:hlinkClick r:id="rId2"/>
              </a:rPr>
              <a:t>http://csc.web.cern.ch/advisory-committe</a:t>
            </a:r>
            <a:endParaRPr lang="en-US" dirty="0"/>
          </a:p>
          <a:p>
            <a:pPr lvl="1"/>
            <a:r>
              <a:rPr lang="en-US" dirty="0"/>
              <a:t>Includes several fulltime university professors </a:t>
            </a:r>
            <a:br>
              <a:rPr lang="en-US" dirty="0"/>
            </a:br>
            <a:r>
              <a:rPr lang="en-US" dirty="0"/>
              <a:t>from different countries</a:t>
            </a:r>
          </a:p>
          <a:p>
            <a:pPr lvl="2"/>
            <a:r>
              <a:rPr lang="en-US" dirty="0"/>
              <a:t>Currently: Belgium, Estonia, Germany, Croatia, Italy, Norway, Poland, Spain</a:t>
            </a:r>
          </a:p>
          <a:p>
            <a:pPr lvl="1"/>
            <a:r>
              <a:rPr lang="en-US" dirty="0"/>
              <a:t>Two meetings per year</a:t>
            </a:r>
          </a:p>
          <a:p>
            <a:endParaRPr lang="en-US" dirty="0"/>
          </a:p>
          <a:p>
            <a:pPr lvl="1"/>
            <a:endParaRPr lang="en-US" dirty="0"/>
          </a:p>
          <a:p>
            <a:pPr lvl="1"/>
            <a:endParaRPr lang="en-US" dirty="0"/>
          </a:p>
          <a:p>
            <a:endParaRPr lang="en-GB" dirty="0"/>
          </a:p>
        </p:txBody>
      </p:sp>
    </p:spTree>
    <p:extLst>
      <p:ext uri="{BB962C8B-B14F-4D97-AF65-F5344CB8AC3E}">
        <p14:creationId xmlns:p14="http://schemas.microsoft.com/office/powerpoint/2010/main" val="4257020490"/>
      </p:ext>
    </p:extLst>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School Advisory Committee</a:t>
            </a:r>
            <a:endParaRPr lang="en-GB" dirty="0"/>
          </a:p>
        </p:txBody>
      </p:sp>
      <p:grpSp>
        <p:nvGrpSpPr>
          <p:cNvPr id="15" name="Group 14">
            <a:extLst>
              <a:ext uri="{FF2B5EF4-FFF2-40B4-BE49-F238E27FC236}">
                <a16:creationId xmlns:a16="http://schemas.microsoft.com/office/drawing/2014/main" id="{D35703B5-A2A3-2EC8-B59C-19AA86A96CA8}"/>
              </a:ext>
            </a:extLst>
          </p:cNvPr>
          <p:cNvGrpSpPr/>
          <p:nvPr/>
        </p:nvGrpSpPr>
        <p:grpSpPr>
          <a:xfrm>
            <a:off x="551383" y="1300560"/>
            <a:ext cx="11765505" cy="5152776"/>
            <a:chOff x="551384" y="1228552"/>
            <a:chExt cx="9865096" cy="4320480"/>
          </a:xfrm>
        </p:grpSpPr>
        <p:pic>
          <p:nvPicPr>
            <p:cNvPr id="9" name="Picture 8">
              <a:extLst>
                <a:ext uri="{FF2B5EF4-FFF2-40B4-BE49-F238E27FC236}">
                  <a16:creationId xmlns:a16="http://schemas.microsoft.com/office/drawing/2014/main" id="{1CEBA439-8672-2C33-4654-8F8E678BC081}"/>
                </a:ext>
              </a:extLst>
            </p:cNvPr>
            <p:cNvPicPr>
              <a:picLocks noChangeAspect="1"/>
            </p:cNvPicPr>
            <p:nvPr/>
          </p:nvPicPr>
          <p:blipFill rotWithShape="1">
            <a:blip r:embed="rId2"/>
            <a:srcRect l="11809" t="10500" r="45498" b="28601"/>
            <a:stretch/>
          </p:blipFill>
          <p:spPr>
            <a:xfrm>
              <a:off x="551384" y="1372568"/>
              <a:ext cx="3384376" cy="4176464"/>
            </a:xfrm>
            <a:prstGeom prst="rect">
              <a:avLst/>
            </a:prstGeom>
          </p:spPr>
        </p:pic>
        <p:pic>
          <p:nvPicPr>
            <p:cNvPr id="11" name="Picture 10">
              <a:extLst>
                <a:ext uri="{FF2B5EF4-FFF2-40B4-BE49-F238E27FC236}">
                  <a16:creationId xmlns:a16="http://schemas.microsoft.com/office/drawing/2014/main" id="{0A557D96-801A-7B4A-AE93-BE5FCC83A5D4}"/>
                </a:ext>
              </a:extLst>
            </p:cNvPr>
            <p:cNvPicPr>
              <a:picLocks noChangeAspect="1"/>
            </p:cNvPicPr>
            <p:nvPr/>
          </p:nvPicPr>
          <p:blipFill rotWithShape="1">
            <a:blip r:embed="rId3"/>
            <a:srcRect l="11809" t="9051" r="49131" b="67849"/>
            <a:stretch/>
          </p:blipFill>
          <p:spPr>
            <a:xfrm>
              <a:off x="3935760" y="2924944"/>
              <a:ext cx="3096344" cy="1584176"/>
            </a:xfrm>
            <a:prstGeom prst="rect">
              <a:avLst/>
            </a:prstGeom>
          </p:spPr>
        </p:pic>
        <p:pic>
          <p:nvPicPr>
            <p:cNvPr id="13" name="Picture 12">
              <a:extLst>
                <a:ext uri="{FF2B5EF4-FFF2-40B4-BE49-F238E27FC236}">
                  <a16:creationId xmlns:a16="http://schemas.microsoft.com/office/drawing/2014/main" id="{83F14DEC-C885-9421-F5EF-A341E99C9D41}"/>
                </a:ext>
              </a:extLst>
            </p:cNvPr>
            <p:cNvPicPr>
              <a:picLocks noChangeAspect="1"/>
            </p:cNvPicPr>
            <p:nvPr/>
          </p:nvPicPr>
          <p:blipFill rotWithShape="1">
            <a:blip r:embed="rId2"/>
            <a:srcRect l="11809" t="72449" r="45498" b="2352"/>
            <a:stretch/>
          </p:blipFill>
          <p:spPr>
            <a:xfrm>
              <a:off x="3935760" y="1308968"/>
              <a:ext cx="3384376" cy="1728192"/>
            </a:xfrm>
            <a:prstGeom prst="rect">
              <a:avLst/>
            </a:prstGeom>
          </p:spPr>
        </p:pic>
        <p:pic>
          <p:nvPicPr>
            <p:cNvPr id="14" name="Picture 13">
              <a:extLst>
                <a:ext uri="{FF2B5EF4-FFF2-40B4-BE49-F238E27FC236}">
                  <a16:creationId xmlns:a16="http://schemas.microsoft.com/office/drawing/2014/main" id="{39D667AC-57D2-7AFA-92C2-8712BD7E66C3}"/>
                </a:ext>
              </a:extLst>
            </p:cNvPr>
            <p:cNvPicPr>
              <a:picLocks noChangeAspect="1"/>
            </p:cNvPicPr>
            <p:nvPr/>
          </p:nvPicPr>
          <p:blipFill rotWithShape="1">
            <a:blip r:embed="rId3"/>
            <a:srcRect l="11809" t="33201" r="49131" b="13250"/>
            <a:stretch/>
          </p:blipFill>
          <p:spPr>
            <a:xfrm>
              <a:off x="7320136" y="1228552"/>
              <a:ext cx="3096344" cy="3672408"/>
            </a:xfrm>
            <a:prstGeom prst="rect">
              <a:avLst/>
            </a:prstGeom>
          </p:spPr>
        </p:pic>
      </p:grpSp>
    </p:spTree>
    <p:extLst>
      <p:ext uri="{BB962C8B-B14F-4D97-AF65-F5344CB8AC3E}">
        <p14:creationId xmlns:p14="http://schemas.microsoft.com/office/powerpoint/2010/main" val="3390853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7514276" y="4396487"/>
            <a:ext cx="578226" cy="923330"/>
          </a:xfrm>
          <a:prstGeom prst="rect">
            <a:avLst/>
          </a:prstGeom>
          <a:noFill/>
        </p:spPr>
        <p:txBody>
          <a:bodyPr wrap="square" rtlCol="0">
            <a:spAutoFit/>
          </a:bodyPr>
          <a:lstStyle/>
          <a:p>
            <a:pPr algn="ctr"/>
            <a:r>
              <a:rPr lang="en-US" sz="5400" b="1" dirty="0">
                <a:solidFill>
                  <a:srgbClr val="FF0000"/>
                </a:solidFill>
                <a:effectLst>
                  <a:outerShdw blurRad="38100" dist="38100" dir="2700000" algn="tl" rotWithShape="0">
                    <a:prstClr val="black"/>
                  </a:outerShdw>
                </a:effectLst>
              </a:rPr>
              <a:t>?</a:t>
            </a:r>
          </a:p>
        </p:txBody>
      </p:sp>
      <p:pic>
        <p:nvPicPr>
          <p:cNvPr id="10" name="Picture 2" descr="Capture-003924web"/>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5968" y="4131238"/>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4186808" y="5625642"/>
            <a:ext cx="2438400" cy="646331"/>
          </a:xfrm>
          <a:prstGeom prst="rect">
            <a:avLst/>
          </a:prstGeom>
          <a:noFill/>
        </p:spPr>
        <p:txBody>
          <a:bodyPr wrap="square" rtlCol="0">
            <a:spAutoFit/>
          </a:bodyPr>
          <a:lstStyle/>
          <a:p>
            <a:pPr algn="ctr"/>
            <a:r>
              <a:rPr lang="en-US" dirty="0">
                <a:solidFill>
                  <a:schemeClr val="bg2"/>
                </a:solidFill>
              </a:rPr>
              <a:t>Detecting particles</a:t>
            </a:r>
          </a:p>
          <a:p>
            <a:pPr algn="ctr"/>
            <a:r>
              <a:rPr lang="en-US" dirty="0">
                <a:solidFill>
                  <a:schemeClr val="bg2"/>
                </a:solidFill>
              </a:rPr>
              <a:t>(experiments)</a:t>
            </a:r>
          </a:p>
        </p:txBody>
      </p:sp>
      <p:sp>
        <p:nvSpPr>
          <p:cNvPr id="12" name="TextBox 11"/>
          <p:cNvSpPr txBox="1"/>
          <p:nvPr/>
        </p:nvSpPr>
        <p:spPr>
          <a:xfrm>
            <a:off x="1483568" y="5579039"/>
            <a:ext cx="2438400" cy="646331"/>
          </a:xfrm>
          <a:prstGeom prst="rect">
            <a:avLst/>
          </a:prstGeom>
          <a:noFill/>
        </p:spPr>
        <p:txBody>
          <a:bodyPr wrap="square" rtlCol="0">
            <a:spAutoFit/>
          </a:bodyPr>
          <a:lstStyle/>
          <a:p>
            <a:pPr algn="ctr"/>
            <a:r>
              <a:rPr lang="en-US" dirty="0">
                <a:solidFill>
                  <a:schemeClr val="bg2"/>
                </a:solidFill>
              </a:rPr>
              <a:t>Accelerating beams</a:t>
            </a:r>
          </a:p>
          <a:p>
            <a:pPr algn="ctr"/>
            <a:r>
              <a:rPr lang="en-US" dirty="0">
                <a:solidFill>
                  <a:schemeClr val="bg2"/>
                </a:solidFill>
              </a:rPr>
              <a:t>(accelerators)</a:t>
            </a:r>
          </a:p>
        </p:txBody>
      </p:sp>
      <p:pic>
        <p:nvPicPr>
          <p:cNvPr id="13" name="Picture 1033" descr="Grid_globe_V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03505" y="4144196"/>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6851104" y="5723054"/>
            <a:ext cx="1981200" cy="923330"/>
          </a:xfrm>
          <a:prstGeom prst="rect">
            <a:avLst/>
          </a:prstGeom>
          <a:noFill/>
        </p:spPr>
        <p:txBody>
          <a:bodyPr wrap="square" rtlCol="0">
            <a:spAutoFit/>
          </a:bodyPr>
          <a:lstStyle/>
          <a:p>
            <a:pPr algn="ctr"/>
            <a:r>
              <a:rPr lang="en-US" dirty="0">
                <a:solidFill>
                  <a:schemeClr val="bg2"/>
                </a:solidFill>
              </a:rPr>
              <a:t>Large-scale computing (Analysis)</a:t>
            </a:r>
          </a:p>
        </p:txBody>
      </p:sp>
      <p:pic>
        <p:nvPicPr>
          <p:cNvPr id="8" name="Picture 7" descr="cms_event.jpe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6871" y="4077073"/>
            <a:ext cx="1662621" cy="1582047"/>
          </a:xfrm>
          <a:prstGeom prst="rect">
            <a:avLst/>
          </a:prstGeom>
          <a:effectLst>
            <a:outerShdw blurRad="38100" dist="38100" dir="2700000" algn="tl" rotWithShape="0">
              <a:prstClr val="black"/>
            </a:outerShdw>
          </a:effectLst>
        </p:spPr>
      </p:pic>
      <p:sp>
        <p:nvSpPr>
          <p:cNvPr id="18" name="Right Arrow 17"/>
          <p:cNvSpPr/>
          <p:nvPr/>
        </p:nvSpPr>
        <p:spPr>
          <a:xfrm>
            <a:off x="3922070" y="4700598"/>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6343464" y="470169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ight Arrow 19"/>
          <p:cNvSpPr/>
          <p:nvPr/>
        </p:nvSpPr>
        <p:spPr>
          <a:xfrm>
            <a:off x="8847802" y="470633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9192344" y="4701693"/>
            <a:ext cx="1637532" cy="369332"/>
          </a:xfrm>
          <a:prstGeom prst="rect">
            <a:avLst/>
          </a:prstGeom>
          <a:noFill/>
        </p:spPr>
        <p:txBody>
          <a:bodyPr wrap="square" rtlCol="0">
            <a:spAutoFit/>
          </a:bodyPr>
          <a:lstStyle/>
          <a:p>
            <a:pPr algn="ctr"/>
            <a:r>
              <a:rPr lang="en-US" dirty="0">
                <a:solidFill>
                  <a:schemeClr val="bg2"/>
                </a:solidFill>
              </a:rPr>
              <a:t>Discovery</a:t>
            </a:r>
          </a:p>
        </p:txBody>
      </p:sp>
      <p:cxnSp>
        <p:nvCxnSpPr>
          <p:cNvPr id="23" name="Straight Arrow Connector 22"/>
          <p:cNvCxnSpPr/>
          <p:nvPr/>
        </p:nvCxnSpPr>
        <p:spPr>
          <a:xfrm flipH="1">
            <a:off x="8100635" y="3228824"/>
            <a:ext cx="439415" cy="76910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8301856" y="2633609"/>
            <a:ext cx="2956550" cy="646331"/>
          </a:xfrm>
          <a:prstGeom prst="rect">
            <a:avLst/>
          </a:prstGeom>
          <a:noFill/>
        </p:spPr>
        <p:txBody>
          <a:bodyPr wrap="square" rtlCol="0">
            <a:spAutoFit/>
          </a:bodyPr>
          <a:lstStyle/>
          <a:p>
            <a:pPr algn="ctr"/>
            <a:r>
              <a:rPr lang="en-US" b="1" dirty="0">
                <a:solidFill>
                  <a:srgbClr val="FF0000"/>
                </a:solidFill>
              </a:rPr>
              <a:t>The CERN School of Computing is here …</a:t>
            </a:r>
          </a:p>
        </p:txBody>
      </p:sp>
      <p:sp>
        <p:nvSpPr>
          <p:cNvPr id="6" name="Title 5"/>
          <p:cNvSpPr>
            <a:spLocks noGrp="1"/>
          </p:cNvSpPr>
          <p:nvPr>
            <p:ph type="title"/>
          </p:nvPr>
        </p:nvSpPr>
        <p:spPr/>
        <p:txBody>
          <a:bodyPr/>
          <a:lstStyle/>
          <a:p>
            <a:r>
              <a:rPr lang="en-US" dirty="0"/>
              <a:t>CERN’s mission</a:t>
            </a:r>
            <a:endParaRPr lang="en-GB" dirty="0"/>
          </a:p>
        </p:txBody>
      </p:sp>
      <p:sp>
        <p:nvSpPr>
          <p:cNvPr id="15" name="Isosceles Triangle 14"/>
          <p:cNvSpPr/>
          <p:nvPr/>
        </p:nvSpPr>
        <p:spPr bwMode="auto">
          <a:xfrm>
            <a:off x="4546870" y="1244724"/>
            <a:ext cx="2786428" cy="2186959"/>
          </a:xfrm>
          <a:prstGeom prst="triangle">
            <a:avLst/>
          </a:prstGeom>
          <a:gradFill flip="none" rotWithShape="1">
            <a:gsLst>
              <a:gs pos="100000">
                <a:srgbClr val="FFFF00">
                  <a:shade val="30000"/>
                  <a:satMod val="115000"/>
                </a:srgbClr>
              </a:gs>
              <a:gs pos="50000">
                <a:srgbClr val="FFFF00">
                  <a:shade val="67500"/>
                  <a:satMod val="115000"/>
                </a:srgbClr>
              </a:gs>
              <a:gs pos="0">
                <a:srgbClr val="FFFF00">
                  <a:shade val="100000"/>
                  <a:satMod val="115000"/>
                </a:srgbClr>
              </a:gs>
            </a:gsLst>
            <a:path path="circle">
              <a:fillToRect l="50000" t="50000" r="50000" b="50000"/>
            </a:path>
            <a:tileRect/>
          </a:gradFill>
          <a:ln w="12700" cap="flat" cmpd="sng" algn="ctr">
            <a:solidFill>
              <a:schemeClr val="hlink"/>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latin typeface="Arial" charset="0"/>
            </a:endParaRPr>
          </a:p>
        </p:txBody>
      </p:sp>
      <p:sp>
        <p:nvSpPr>
          <p:cNvPr id="16" name="TextBox 15"/>
          <p:cNvSpPr txBox="1"/>
          <p:nvPr/>
        </p:nvSpPr>
        <p:spPr>
          <a:xfrm>
            <a:off x="5127889" y="3421037"/>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Research</a:t>
            </a:r>
            <a:endParaRPr lang="en-GB" sz="2400" b="1" dirty="0">
              <a:solidFill>
                <a:schemeClr val="bg1">
                  <a:lumMod val="75000"/>
                </a:schemeClr>
              </a:solidFill>
            </a:endParaRPr>
          </a:p>
        </p:txBody>
      </p:sp>
      <p:sp>
        <p:nvSpPr>
          <p:cNvPr id="25" name="TextBox 24"/>
          <p:cNvSpPr txBox="1"/>
          <p:nvPr/>
        </p:nvSpPr>
        <p:spPr>
          <a:xfrm rot="3432337">
            <a:off x="5932949" y="2007532"/>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Education</a:t>
            </a:r>
            <a:endParaRPr lang="en-GB" sz="2400" b="1" dirty="0">
              <a:solidFill>
                <a:schemeClr val="bg1">
                  <a:lumMod val="75000"/>
                </a:schemeClr>
              </a:solidFill>
            </a:endParaRPr>
          </a:p>
        </p:txBody>
      </p:sp>
      <p:sp>
        <p:nvSpPr>
          <p:cNvPr id="26" name="TextBox 25"/>
          <p:cNvSpPr txBox="1"/>
          <p:nvPr/>
        </p:nvSpPr>
        <p:spPr>
          <a:xfrm rot="18197101">
            <a:off x="4149505" y="1902198"/>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Innovation</a:t>
            </a:r>
            <a:endParaRPr lang="en-GB" sz="2400" b="1" dirty="0">
              <a:solidFill>
                <a:schemeClr val="bg1">
                  <a:lumMod val="75000"/>
                </a:schemeClr>
              </a:solidFill>
            </a:endParaRPr>
          </a:p>
        </p:txBody>
      </p:sp>
      <p:sp>
        <p:nvSpPr>
          <p:cNvPr id="27" name="TextBox 26"/>
          <p:cNvSpPr txBox="1"/>
          <p:nvPr/>
        </p:nvSpPr>
        <p:spPr>
          <a:xfrm>
            <a:off x="5129606" y="2484765"/>
            <a:ext cx="1620957" cy="800219"/>
          </a:xfrm>
          <a:prstGeom prst="rect">
            <a:avLst/>
          </a:prstGeom>
          <a:noFill/>
        </p:spPr>
        <p:txBody>
          <a:bodyPr wrap="none" rtlCol="0">
            <a:spAutoFit/>
          </a:bodyPr>
          <a:lstStyle/>
          <a:p>
            <a:pPr algn="ctr"/>
            <a:r>
              <a:rPr lang="en-US" sz="2800" dirty="0">
                <a:solidFill>
                  <a:schemeClr val="accent2">
                    <a:lumMod val="50000"/>
                  </a:schemeClr>
                </a:solidFill>
              </a:rPr>
              <a:t>CERN</a:t>
            </a:r>
          </a:p>
          <a:p>
            <a:r>
              <a:rPr lang="en-US" dirty="0">
                <a:solidFill>
                  <a:schemeClr val="accent2">
                    <a:lumMod val="50000"/>
                  </a:schemeClr>
                </a:solidFill>
              </a:rPr>
              <a:t>uniting people</a:t>
            </a:r>
            <a:endParaRPr lang="en-GB" dirty="0">
              <a:solidFill>
                <a:schemeClr val="accent2">
                  <a:lumMod val="50000"/>
                </a:schemeClr>
              </a:solidFill>
            </a:endParaRPr>
          </a:p>
        </p:txBody>
      </p:sp>
      <p:sp>
        <p:nvSpPr>
          <p:cNvPr id="17" name="Oval 16"/>
          <p:cNvSpPr/>
          <p:nvPr/>
        </p:nvSpPr>
        <p:spPr>
          <a:xfrm rot="3245813">
            <a:off x="5625740" y="1653579"/>
            <a:ext cx="2299723" cy="902068"/>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a:cxnSpLocks/>
          </p:cNvCxnSpPr>
          <p:nvPr/>
        </p:nvCxnSpPr>
        <p:spPr>
          <a:xfrm flipH="1" flipV="1">
            <a:off x="7608168" y="2522023"/>
            <a:ext cx="931882" cy="191781"/>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55207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solidFill>
                  <a:srgbClr val="FF0000"/>
                </a:solidFill>
              </a:rPr>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850867118"/>
      </p:ext>
    </p:extLst>
  </p:cSld>
  <p:clrMapOvr>
    <a:masterClrMapping/>
  </p:clrMapOvr>
  <p:transition>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culture in “exercises”</a:t>
            </a:r>
            <a:endParaRPr lang="en-GB" dirty="0"/>
          </a:p>
        </p:txBody>
      </p:sp>
      <p:sp>
        <p:nvSpPr>
          <p:cNvPr id="3" name="Content Placeholder 2"/>
          <p:cNvSpPr>
            <a:spLocks noGrp="1"/>
          </p:cNvSpPr>
          <p:nvPr>
            <p:ph idx="1"/>
          </p:nvPr>
        </p:nvSpPr>
        <p:spPr>
          <a:xfrm>
            <a:off x="623392" y="1316533"/>
            <a:ext cx="10363200" cy="4441825"/>
          </a:xfrm>
        </p:spPr>
        <p:txBody>
          <a:bodyPr/>
          <a:lstStyle/>
          <a:p>
            <a:r>
              <a:rPr lang="en-US" dirty="0"/>
              <a:t>The school has an entire computing infrastructure for exercises. Remotely accessible to the students</a:t>
            </a:r>
          </a:p>
          <a:p>
            <a:pPr lvl="1"/>
            <a:r>
              <a:rPr lang="en-US" dirty="0"/>
              <a:t>The quality of the computing infrastructure is a shop window for CERN</a:t>
            </a:r>
          </a:p>
          <a:p>
            <a:r>
              <a:rPr lang="en-US" dirty="0"/>
              <a:t>Students works in pair (2-student teams). If possible:</a:t>
            </a:r>
          </a:p>
          <a:p>
            <a:pPr lvl="1"/>
            <a:r>
              <a:rPr lang="en-US" dirty="0"/>
              <a:t>1 student with physics background</a:t>
            </a:r>
          </a:p>
          <a:p>
            <a:pPr lvl="1"/>
            <a:r>
              <a:rPr lang="en-US" dirty="0"/>
              <a:t>1 student with computing background</a:t>
            </a:r>
          </a:p>
          <a:p>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4296" b="27043"/>
          <a:stretch/>
        </p:blipFill>
        <p:spPr>
          <a:xfrm>
            <a:off x="4655840" y="4425727"/>
            <a:ext cx="5784980" cy="2232248"/>
          </a:xfrm>
          <a:prstGeom prst="rect">
            <a:avLst/>
          </a:prstGeom>
        </p:spPr>
      </p:pic>
    </p:spTree>
    <p:extLst>
      <p:ext uri="{BB962C8B-B14F-4D97-AF65-F5344CB8AC3E}">
        <p14:creationId xmlns:p14="http://schemas.microsoft.com/office/powerpoint/2010/main" val="3457465355"/>
      </p:ext>
    </p:extLst>
  </p:cSld>
  <p:clrMapOvr>
    <a:masterClrMapping/>
  </p:clrMapOvr>
  <p:transition>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solidFill>
                  <a:srgbClr val="FF0000"/>
                </a:solidFill>
              </a:rPr>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1746639310"/>
      </p:ext>
    </p:extLst>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exam</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A serious and difficult exam, which delivers the diploma</a:t>
            </a:r>
          </a:p>
          <a:p>
            <a:r>
              <a:rPr lang="en-US" dirty="0"/>
              <a:t>Evaluate knowledge in two fields</a:t>
            </a:r>
          </a:p>
          <a:p>
            <a:pPr lvl="1"/>
            <a:r>
              <a:rPr lang="en-US" dirty="0"/>
              <a:t>Physics</a:t>
            </a:r>
          </a:p>
          <a:p>
            <a:pPr lvl="1"/>
            <a:r>
              <a:rPr lang="en-US" dirty="0"/>
              <a:t>Computing</a:t>
            </a:r>
          </a:p>
          <a:p>
            <a:endParaRPr lang="en-US" dirty="0"/>
          </a:p>
        </p:txBody>
      </p:sp>
    </p:spTree>
    <p:extLst>
      <p:ext uri="{BB962C8B-B14F-4D97-AF65-F5344CB8AC3E}">
        <p14:creationId xmlns:p14="http://schemas.microsoft.com/office/powerpoint/2010/main" val="3945728064"/>
      </p:ext>
    </p:extLst>
  </p:cSld>
  <p:clrMapOvr>
    <a:masterClrMapping/>
  </p:clrMapOvr>
  <p:transition>
    <p:strips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exam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t>... the rejection of the null hypothesis.</a:t>
            </a:r>
          </a:p>
          <a:p>
            <a:pPr lvl="0"/>
            <a:endParaRPr lang="en-US" dirty="0"/>
          </a:p>
        </p:txBody>
      </p:sp>
    </p:spTree>
    <p:extLst>
      <p:ext uri="{BB962C8B-B14F-4D97-AF65-F5344CB8AC3E}">
        <p14:creationId xmlns:p14="http://schemas.microsoft.com/office/powerpoint/2010/main" val="2518215910"/>
      </p:ext>
    </p:extLst>
  </p:cSld>
  <p:clrMapOvr>
    <a:masterClrMapping/>
  </p:clrMapOvr>
  <p:transition>
    <p:strips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exam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solidFill>
                  <a:srgbClr val="00B050"/>
                </a:solidFill>
              </a:rPr>
              <a:t>... the rejection of the null hypothesis.</a:t>
            </a:r>
          </a:p>
          <a:p>
            <a:pPr lvl="0"/>
            <a:endParaRPr lang="en-US" dirty="0"/>
          </a:p>
        </p:txBody>
      </p:sp>
    </p:spTree>
    <p:extLst>
      <p:ext uri="{BB962C8B-B14F-4D97-AF65-F5344CB8AC3E}">
        <p14:creationId xmlns:p14="http://schemas.microsoft.com/office/powerpoint/2010/main" val="60352372"/>
      </p:ext>
    </p:extLst>
  </p:cSld>
  <p:clrMapOvr>
    <a:masterClrMapping/>
  </p:clrMapOvr>
  <p:transition>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solidFill>
                  <a:schemeClr val="bg2"/>
                </a:solidFill>
              </a:rPr>
              <a:t>Exam</a:t>
            </a:r>
          </a:p>
          <a:p>
            <a:r>
              <a:rPr lang="en-US" dirty="0"/>
              <a:t>Meet special persons,</a:t>
            </a:r>
            <a:br>
              <a:rPr lang="en-US" dirty="0"/>
            </a:br>
            <a:r>
              <a:rPr lang="en-US" dirty="0"/>
              <a:t>Build trusts with colleagues across the world</a:t>
            </a:r>
          </a:p>
          <a:p>
            <a:pPr lvl="1"/>
            <a:r>
              <a:rPr lang="en-US" dirty="0">
                <a:solidFill>
                  <a:srgbClr val="FF0000"/>
                </a:solidFill>
              </a:rPr>
              <a:t>Lunches, dinners, coffee breaks, evenings</a:t>
            </a:r>
          </a:p>
          <a:p>
            <a:pPr lvl="1"/>
            <a:r>
              <a:rPr lang="en-US" dirty="0">
                <a:solidFill>
                  <a:srgbClr val="FF0000"/>
                </a:solidFill>
              </a:rPr>
              <a:t>Excursions</a:t>
            </a:r>
          </a:p>
          <a:p>
            <a:pPr lvl="1"/>
            <a:r>
              <a:rPr lang="en-US" dirty="0">
                <a:solidFill>
                  <a:srgbClr val="FF0000"/>
                </a:solidFill>
              </a:rPr>
              <a:t>Music events</a:t>
            </a:r>
          </a:p>
          <a:p>
            <a:pPr lvl="1"/>
            <a:r>
              <a:rPr lang="en-US" dirty="0">
                <a:solidFill>
                  <a:srgbClr val="FF0000"/>
                </a:solidFill>
              </a:rPr>
              <a:t>Sport </a:t>
            </a:r>
            <a:r>
              <a:rPr lang="en-US" dirty="0" err="1">
                <a:solidFill>
                  <a:srgbClr val="FF0000"/>
                </a:solidFill>
              </a:rPr>
              <a:t>programme</a:t>
            </a:r>
            <a:endParaRPr lang="en-US" dirty="0">
              <a:solidFill>
                <a:srgbClr val="FF0000"/>
              </a:solidFill>
            </a:endParaRPr>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3794484751"/>
      </p:ext>
    </p:extLst>
  </p:cSld>
  <p:clrMapOvr>
    <a:masterClrMapping/>
  </p:clrMapOvr>
  <p:transition>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Lunch and Dinners</a:t>
            </a:r>
            <a:endParaRPr lang="en-GB" dirty="0"/>
          </a:p>
        </p:txBody>
      </p:sp>
      <p:sp>
        <p:nvSpPr>
          <p:cNvPr id="3" name="Content Placeholder 2"/>
          <p:cNvSpPr>
            <a:spLocks noGrp="1"/>
          </p:cNvSpPr>
          <p:nvPr>
            <p:ph idx="1"/>
          </p:nvPr>
        </p:nvSpPr>
        <p:spPr/>
        <p:txBody>
          <a:bodyPr/>
          <a:lstStyle/>
          <a:p>
            <a:r>
              <a:rPr lang="en-US" dirty="0"/>
              <a:t>Mix of Students + lecturers</a:t>
            </a:r>
          </a:p>
          <a:p>
            <a:r>
              <a:rPr lang="en-US" dirty="0"/>
              <a:t>Tables of 8 - 12 persons</a:t>
            </a:r>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344" y="2924944"/>
            <a:ext cx="5251054" cy="3500702"/>
          </a:xfrm>
          <a:prstGeom prst="rect">
            <a:avLst/>
          </a:prstGeom>
        </p:spPr>
      </p:pic>
      <p:pic>
        <p:nvPicPr>
          <p:cNvPr id="1026" name="Picture 2">
            <a:extLst>
              <a:ext uri="{FF2B5EF4-FFF2-40B4-BE49-F238E27FC236}">
                <a16:creationId xmlns:a16="http://schemas.microsoft.com/office/drawing/2014/main" id="{C863D42B-2DAA-12D0-903C-FB80E1BF0E6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413" t="21875" b="12200"/>
          <a:stretch/>
        </p:blipFill>
        <p:spPr bwMode="auto">
          <a:xfrm>
            <a:off x="5591944" y="2924944"/>
            <a:ext cx="6272140" cy="3500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1625264"/>
      </p:ext>
    </p:extLst>
  </p:cSld>
  <p:clrMapOvr>
    <a:masterClrMapping/>
  </p:clrMapOvr>
  <p:transition>
    <p:strips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(Optional) Social </a:t>
            </a:r>
            <a:r>
              <a:rPr lang="en-US" dirty="0" err="1"/>
              <a:t>programme</a:t>
            </a:r>
            <a:endParaRPr lang="en-GB" dirty="0"/>
          </a:p>
        </p:txBody>
      </p:sp>
      <p:sp>
        <p:nvSpPr>
          <p:cNvPr id="3" name="Content Placeholder 2"/>
          <p:cNvSpPr>
            <a:spLocks noGrp="1"/>
          </p:cNvSpPr>
          <p:nvPr>
            <p:ph idx="1"/>
          </p:nvPr>
        </p:nvSpPr>
        <p:spPr>
          <a:xfrm>
            <a:off x="1752600" y="1828800"/>
            <a:ext cx="3047256" cy="4114800"/>
          </a:xfrm>
        </p:spPr>
        <p:txBody>
          <a:bodyPr/>
          <a:lstStyle/>
          <a:p>
            <a:r>
              <a:rPr lang="en-US" dirty="0"/>
              <a:t>Excursions</a:t>
            </a:r>
          </a:p>
          <a:p>
            <a:pPr lvl="1"/>
            <a:r>
              <a:rPr lang="en-US" dirty="0"/>
              <a:t>Culture</a:t>
            </a:r>
          </a:p>
          <a:p>
            <a:pPr lvl="1"/>
            <a:r>
              <a:rPr lang="en-US" dirty="0"/>
              <a:t>History</a:t>
            </a:r>
          </a:p>
          <a:p>
            <a:pPr lvl="1"/>
            <a:r>
              <a:rPr lang="en-US" dirty="0"/>
              <a:t>Nature</a:t>
            </a:r>
          </a:p>
          <a:p>
            <a:pPr lvl="1"/>
            <a:endParaRPr lang="en-US" dirty="0"/>
          </a:p>
          <a:p>
            <a:pPr lvl="1"/>
            <a:endParaRPr lang="en-US" dirty="0"/>
          </a:p>
          <a:p>
            <a:pPr lvl="1"/>
            <a:r>
              <a:rPr lang="en-US" dirty="0"/>
              <a:t>Social games</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9764"/>
          <a:stretch/>
        </p:blipFill>
        <p:spPr>
          <a:xfrm>
            <a:off x="7745114" y="4286684"/>
            <a:ext cx="2755147" cy="22899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5132" y="1718442"/>
            <a:ext cx="3001634" cy="2251226"/>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7409" t="6924" r="3687" b="878"/>
          <a:stretch/>
        </p:blipFill>
        <p:spPr>
          <a:xfrm>
            <a:off x="4648088" y="4286684"/>
            <a:ext cx="2940274" cy="228688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18044"/>
          <a:stretch/>
        </p:blipFill>
        <p:spPr>
          <a:xfrm>
            <a:off x="8040216" y="1718442"/>
            <a:ext cx="2460044" cy="2251226"/>
          </a:xfrm>
          <a:prstGeom prst="rect">
            <a:avLst/>
          </a:prstGeom>
        </p:spPr>
      </p:pic>
    </p:spTree>
    <p:extLst>
      <p:ext uri="{BB962C8B-B14F-4D97-AF65-F5344CB8AC3E}">
        <p14:creationId xmlns:p14="http://schemas.microsoft.com/office/powerpoint/2010/main" val="1862297325"/>
      </p:ext>
    </p:extLst>
  </p:cSld>
  <p:clrMapOvr>
    <a:masterClrMapping/>
  </p:clrMapOvr>
  <p:transition>
    <p:strips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(Optional) Music events</a:t>
            </a:r>
            <a:endParaRPr lang="en-GB" dirty="0"/>
          </a:p>
        </p:txBody>
      </p:sp>
      <p:sp>
        <p:nvSpPr>
          <p:cNvPr id="3" name="Content Placeholder 2">
            <a:extLst>
              <a:ext uri="{FF2B5EF4-FFF2-40B4-BE49-F238E27FC236}">
                <a16:creationId xmlns:a16="http://schemas.microsoft.com/office/drawing/2014/main" id="{F6292F42-E819-9A11-BAFA-D62A5BC03D5C}"/>
              </a:ext>
            </a:extLst>
          </p:cNvPr>
          <p:cNvSpPr>
            <a:spLocks noGrp="1"/>
          </p:cNvSpPr>
          <p:nvPr>
            <p:ph idx="1"/>
          </p:nvPr>
        </p:nvSpPr>
        <p:spPr/>
        <p:txBody>
          <a:bodyPr/>
          <a:lstStyle/>
          <a:p>
            <a:r>
              <a:rPr lang="en-US" dirty="0"/>
              <a:t>Many students have </a:t>
            </a:r>
            <a:br>
              <a:rPr lang="en-US" dirty="0"/>
            </a:br>
            <a:r>
              <a:rPr lang="en-US" dirty="0"/>
              <a:t>hidden talents</a:t>
            </a:r>
          </a:p>
          <a:p>
            <a:r>
              <a:rPr lang="en-US" dirty="0"/>
              <a:t>Music values are universal </a:t>
            </a:r>
            <a:br>
              <a:rPr lang="en-US" dirty="0"/>
            </a:br>
            <a:r>
              <a:rPr lang="en-US" dirty="0"/>
              <a:t>across all cultures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5781" y="3861048"/>
            <a:ext cx="4245844" cy="281216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392" y="3486145"/>
            <a:ext cx="4773294" cy="3171830"/>
          </a:xfrm>
          <a:prstGeom prst="rect">
            <a:avLst/>
          </a:prstGeom>
        </p:spPr>
      </p:pic>
      <p:pic>
        <p:nvPicPr>
          <p:cNvPr id="6" name="Picture 5"/>
          <p:cNvPicPr>
            <a:picLocks noChangeAspect="1"/>
          </p:cNvPicPr>
          <p:nvPr/>
        </p:nvPicPr>
        <p:blipFill rotWithShape="1">
          <a:blip r:embed="rId4"/>
          <a:srcRect l="30630" t="30312" r="15133" b="14563"/>
          <a:stretch/>
        </p:blipFill>
        <p:spPr>
          <a:xfrm>
            <a:off x="5735960" y="881065"/>
            <a:ext cx="4502620" cy="2572926"/>
          </a:xfrm>
          <a:prstGeom prst="rect">
            <a:avLst/>
          </a:prstGeom>
        </p:spPr>
      </p:pic>
    </p:spTree>
    <p:extLst>
      <p:ext uri="{BB962C8B-B14F-4D97-AF65-F5344CB8AC3E}">
        <p14:creationId xmlns:p14="http://schemas.microsoft.com/office/powerpoint/2010/main" val="3963749108"/>
      </p:ext>
    </p:extLst>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school with a long history</a:t>
            </a:r>
            <a:endParaRPr lang="en-GB" dirty="0"/>
          </a:p>
        </p:txBody>
      </p:sp>
      <p:sp>
        <p:nvSpPr>
          <p:cNvPr id="3" name="Content Placeholder 2"/>
          <p:cNvSpPr>
            <a:spLocks noGrp="1"/>
          </p:cNvSpPr>
          <p:nvPr>
            <p:ph idx="1"/>
          </p:nvPr>
        </p:nvSpPr>
        <p:spPr/>
        <p:txBody>
          <a:bodyPr/>
          <a:lstStyle/>
          <a:p>
            <a:r>
              <a:rPr lang="en-US" dirty="0"/>
              <a:t>The school was created in 1970, 2023 has been the 44th edition</a:t>
            </a:r>
          </a:p>
          <a:p>
            <a:r>
              <a:rPr lang="en-US" dirty="0"/>
              <a:t>This is the 13</a:t>
            </a:r>
            <a:r>
              <a:rPr lang="en-US" baseline="30000" dirty="0"/>
              <a:t>th</a:t>
            </a:r>
            <a:r>
              <a:rPr lang="en-US" dirty="0"/>
              <a:t> edition of the </a:t>
            </a:r>
            <a:r>
              <a:rPr lang="en-US" dirty="0">
                <a:solidFill>
                  <a:srgbClr val="FF0000"/>
                </a:solidFill>
              </a:rPr>
              <a:t>Thematic</a:t>
            </a:r>
            <a:r>
              <a:rPr lang="en-US" dirty="0"/>
              <a:t> School</a:t>
            </a:r>
          </a:p>
          <a:p>
            <a:r>
              <a:rPr lang="en-US" dirty="0"/>
              <a:t>The school has visited 23 countries</a:t>
            </a:r>
          </a:p>
          <a:p>
            <a:pPr lvl="1"/>
            <a:r>
              <a:rPr lang="en-US" dirty="0"/>
              <a:t>all member states (except Bulgaria, Slovak Republic) </a:t>
            </a:r>
            <a:br>
              <a:rPr lang="en-US" dirty="0"/>
            </a:br>
            <a:r>
              <a:rPr lang="en-US" dirty="0"/>
              <a:t>+ Croatia, Cyprus, India</a:t>
            </a:r>
          </a:p>
          <a:p>
            <a:r>
              <a:rPr lang="en-US" dirty="0"/>
              <a:t>84 different nationalities</a:t>
            </a:r>
          </a:p>
          <a:p>
            <a:r>
              <a:rPr lang="en-US" dirty="0"/>
              <a:t>3145 students have followed the school</a:t>
            </a:r>
          </a:p>
        </p:txBody>
      </p:sp>
    </p:spTree>
    <p:extLst>
      <p:ext uri="{BB962C8B-B14F-4D97-AF65-F5344CB8AC3E}">
        <p14:creationId xmlns:p14="http://schemas.microsoft.com/office/powerpoint/2010/main" val="3302668064"/>
      </p:ext>
    </p:extLst>
  </p:cSld>
  <p:clrMapOvr>
    <a:masterClrMapping/>
  </p:clrMapOvr>
  <p:transition>
    <p:strips dir="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51BF-7042-1479-3DFF-ABCE45F763F8}"/>
              </a:ext>
            </a:extLst>
          </p:cNvPr>
          <p:cNvSpPr>
            <a:spLocks noGrp="1"/>
          </p:cNvSpPr>
          <p:nvPr>
            <p:ph type="title"/>
          </p:nvPr>
        </p:nvSpPr>
        <p:spPr/>
        <p:txBody>
          <a:bodyPr/>
          <a:lstStyle/>
          <a:p>
            <a:r>
              <a:rPr lang="en-US" dirty="0"/>
              <a:t>This year in the previous thematic school, here</a:t>
            </a:r>
          </a:p>
        </p:txBody>
      </p:sp>
      <p:pic>
        <p:nvPicPr>
          <p:cNvPr id="5" name="Picture 4">
            <a:extLst>
              <a:ext uri="{FF2B5EF4-FFF2-40B4-BE49-F238E27FC236}">
                <a16:creationId xmlns:a16="http://schemas.microsoft.com/office/drawing/2014/main" id="{57FA00D2-4670-553A-30A0-E037B73BAA3A}"/>
              </a:ext>
            </a:extLst>
          </p:cNvPr>
          <p:cNvPicPr>
            <a:picLocks noChangeAspect="1"/>
          </p:cNvPicPr>
          <p:nvPr/>
        </p:nvPicPr>
        <p:blipFill rotWithShape="1">
          <a:blip r:embed="rId2"/>
          <a:srcRect l="53577" t="21424" r="12385" b="12303"/>
          <a:stretch/>
        </p:blipFill>
        <p:spPr>
          <a:xfrm>
            <a:off x="1343472" y="3429000"/>
            <a:ext cx="2471473" cy="2888730"/>
          </a:xfrm>
          <a:prstGeom prst="rect">
            <a:avLst/>
          </a:prstGeom>
        </p:spPr>
      </p:pic>
      <p:sp>
        <p:nvSpPr>
          <p:cNvPr id="6" name="TextBox 5">
            <a:extLst>
              <a:ext uri="{FF2B5EF4-FFF2-40B4-BE49-F238E27FC236}">
                <a16:creationId xmlns:a16="http://schemas.microsoft.com/office/drawing/2014/main" id="{454FD8F8-5D65-F2C9-0A49-694F26D05E03}"/>
              </a:ext>
            </a:extLst>
          </p:cNvPr>
          <p:cNvSpPr txBox="1"/>
          <p:nvPr/>
        </p:nvSpPr>
        <p:spPr>
          <a:xfrm>
            <a:off x="1271464" y="2967335"/>
            <a:ext cx="1452642" cy="461665"/>
          </a:xfrm>
          <a:prstGeom prst="rect">
            <a:avLst/>
          </a:prstGeom>
          <a:noFill/>
        </p:spPr>
        <p:txBody>
          <a:bodyPr wrap="none" rtlCol="0">
            <a:spAutoFit/>
          </a:bodyPr>
          <a:lstStyle/>
          <a:p>
            <a:r>
              <a:rPr lang="en-US" sz="2400" dirty="0">
                <a:solidFill>
                  <a:schemeClr val="bg2"/>
                </a:solidFill>
              </a:rPr>
              <a:t>Bernardo</a:t>
            </a:r>
          </a:p>
        </p:txBody>
      </p:sp>
      <p:pic>
        <p:nvPicPr>
          <p:cNvPr id="8" name="Picture 7">
            <a:extLst>
              <a:ext uri="{FF2B5EF4-FFF2-40B4-BE49-F238E27FC236}">
                <a16:creationId xmlns:a16="http://schemas.microsoft.com/office/drawing/2014/main" id="{006AB654-905C-4A1A-7E86-232CCFD3B54F}"/>
              </a:ext>
            </a:extLst>
          </p:cNvPr>
          <p:cNvPicPr>
            <a:picLocks noChangeAspect="1"/>
          </p:cNvPicPr>
          <p:nvPr/>
        </p:nvPicPr>
        <p:blipFill rotWithShape="1">
          <a:blip r:embed="rId3"/>
          <a:srcRect l="65758" t="33729" r="19744" b="30050"/>
          <a:stretch/>
        </p:blipFill>
        <p:spPr>
          <a:xfrm>
            <a:off x="4042748" y="1916832"/>
            <a:ext cx="2406076" cy="3608810"/>
          </a:xfrm>
          <a:prstGeom prst="rect">
            <a:avLst/>
          </a:prstGeom>
        </p:spPr>
      </p:pic>
      <p:sp>
        <p:nvSpPr>
          <p:cNvPr id="9" name="TextBox 8">
            <a:extLst>
              <a:ext uri="{FF2B5EF4-FFF2-40B4-BE49-F238E27FC236}">
                <a16:creationId xmlns:a16="http://schemas.microsoft.com/office/drawing/2014/main" id="{BFF43F84-042D-D35B-77D8-A6B423F74D1B}"/>
              </a:ext>
            </a:extLst>
          </p:cNvPr>
          <p:cNvSpPr txBox="1"/>
          <p:nvPr/>
        </p:nvSpPr>
        <p:spPr>
          <a:xfrm>
            <a:off x="4030781" y="1429767"/>
            <a:ext cx="1245854" cy="461665"/>
          </a:xfrm>
          <a:prstGeom prst="rect">
            <a:avLst/>
          </a:prstGeom>
          <a:noFill/>
        </p:spPr>
        <p:txBody>
          <a:bodyPr wrap="none" rtlCol="0">
            <a:spAutoFit/>
          </a:bodyPr>
          <a:lstStyle/>
          <a:p>
            <a:r>
              <a:rPr lang="en-US" sz="2400" dirty="0">
                <a:solidFill>
                  <a:schemeClr val="bg2"/>
                </a:solidFill>
              </a:rPr>
              <a:t>Christof</a:t>
            </a:r>
          </a:p>
        </p:txBody>
      </p:sp>
      <p:pic>
        <p:nvPicPr>
          <p:cNvPr id="13" name="Picture 12">
            <a:extLst>
              <a:ext uri="{FF2B5EF4-FFF2-40B4-BE49-F238E27FC236}">
                <a16:creationId xmlns:a16="http://schemas.microsoft.com/office/drawing/2014/main" id="{E0B5CF05-E966-5087-67AC-BFF26B3E576A}"/>
              </a:ext>
            </a:extLst>
          </p:cNvPr>
          <p:cNvPicPr>
            <a:picLocks noChangeAspect="1"/>
          </p:cNvPicPr>
          <p:nvPr/>
        </p:nvPicPr>
        <p:blipFill rotWithShape="1">
          <a:blip r:embed="rId4"/>
          <a:srcRect l="67019" t="68248" r="12181" b="9702"/>
          <a:stretch/>
        </p:blipFill>
        <p:spPr>
          <a:xfrm>
            <a:off x="6967390" y="4450297"/>
            <a:ext cx="2992011" cy="1904007"/>
          </a:xfrm>
          <a:prstGeom prst="rect">
            <a:avLst/>
          </a:prstGeom>
        </p:spPr>
      </p:pic>
      <p:sp>
        <p:nvSpPr>
          <p:cNvPr id="14" name="TextBox 13">
            <a:extLst>
              <a:ext uri="{FF2B5EF4-FFF2-40B4-BE49-F238E27FC236}">
                <a16:creationId xmlns:a16="http://schemas.microsoft.com/office/drawing/2014/main" id="{447A1949-B96F-64A6-CD10-B714E21AFFBC}"/>
              </a:ext>
            </a:extLst>
          </p:cNvPr>
          <p:cNvSpPr txBox="1"/>
          <p:nvPr/>
        </p:nvSpPr>
        <p:spPr>
          <a:xfrm>
            <a:off x="6863831" y="4013730"/>
            <a:ext cx="1109599" cy="461665"/>
          </a:xfrm>
          <a:prstGeom prst="rect">
            <a:avLst/>
          </a:prstGeom>
          <a:noFill/>
        </p:spPr>
        <p:txBody>
          <a:bodyPr wrap="none" rtlCol="0">
            <a:spAutoFit/>
          </a:bodyPr>
          <a:lstStyle/>
          <a:p>
            <a:r>
              <a:rPr lang="en-US" sz="2400" dirty="0">
                <a:solidFill>
                  <a:schemeClr val="bg2"/>
                </a:solidFill>
              </a:rPr>
              <a:t>Marcel</a:t>
            </a:r>
          </a:p>
        </p:txBody>
      </p:sp>
      <p:pic>
        <p:nvPicPr>
          <p:cNvPr id="16" name="Picture 15">
            <a:extLst>
              <a:ext uri="{FF2B5EF4-FFF2-40B4-BE49-F238E27FC236}">
                <a16:creationId xmlns:a16="http://schemas.microsoft.com/office/drawing/2014/main" id="{F103C15E-D7D6-B1BD-EFC2-0BDCF18EFA8D}"/>
              </a:ext>
            </a:extLst>
          </p:cNvPr>
          <p:cNvPicPr>
            <a:picLocks noChangeAspect="1"/>
          </p:cNvPicPr>
          <p:nvPr/>
        </p:nvPicPr>
        <p:blipFill rotWithShape="1">
          <a:blip r:embed="rId5"/>
          <a:srcRect l="25417" t="54200" r="60716" b="17451"/>
          <a:stretch/>
        </p:blipFill>
        <p:spPr>
          <a:xfrm>
            <a:off x="9549653" y="1557883"/>
            <a:ext cx="2052188" cy="2518594"/>
          </a:xfrm>
          <a:prstGeom prst="rect">
            <a:avLst/>
          </a:prstGeom>
        </p:spPr>
      </p:pic>
      <p:sp>
        <p:nvSpPr>
          <p:cNvPr id="17" name="TextBox 16">
            <a:extLst>
              <a:ext uri="{FF2B5EF4-FFF2-40B4-BE49-F238E27FC236}">
                <a16:creationId xmlns:a16="http://schemas.microsoft.com/office/drawing/2014/main" id="{F5E87BEC-025D-F486-E71F-8C234DD66F6A}"/>
              </a:ext>
            </a:extLst>
          </p:cNvPr>
          <p:cNvSpPr txBox="1"/>
          <p:nvPr/>
        </p:nvSpPr>
        <p:spPr>
          <a:xfrm>
            <a:off x="9408368" y="1096218"/>
            <a:ext cx="817853" cy="461665"/>
          </a:xfrm>
          <a:prstGeom prst="rect">
            <a:avLst/>
          </a:prstGeom>
          <a:noFill/>
        </p:spPr>
        <p:txBody>
          <a:bodyPr wrap="none" rtlCol="0">
            <a:spAutoFit/>
          </a:bodyPr>
          <a:lstStyle/>
          <a:p>
            <a:r>
              <a:rPr lang="en-US" sz="2400" dirty="0">
                <a:solidFill>
                  <a:schemeClr val="bg2"/>
                </a:solidFill>
              </a:rPr>
              <a:t>Sten</a:t>
            </a:r>
          </a:p>
        </p:txBody>
      </p:sp>
    </p:spTree>
    <p:extLst>
      <p:ext uri="{BB962C8B-B14F-4D97-AF65-F5344CB8AC3E}">
        <p14:creationId xmlns:p14="http://schemas.microsoft.com/office/powerpoint/2010/main" val="1442402314"/>
      </p:ext>
    </p:extLst>
  </p:cSld>
  <p:clrMapOvr>
    <a:masterClrMapping/>
  </p:clrMapOvr>
  <p:transition>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0ADDD-EB2D-55D1-29D1-BC1269456B2E}"/>
              </a:ext>
            </a:extLst>
          </p:cNvPr>
          <p:cNvSpPr>
            <a:spLocks noGrp="1"/>
          </p:cNvSpPr>
          <p:nvPr>
            <p:ph type="title"/>
          </p:nvPr>
        </p:nvSpPr>
        <p:spPr>
          <a:xfrm>
            <a:off x="7896200" y="3260253"/>
            <a:ext cx="4198339" cy="1276350"/>
          </a:xfrm>
        </p:spPr>
        <p:txBody>
          <a:bodyPr/>
          <a:lstStyle/>
          <a:p>
            <a:r>
              <a:rPr lang="en-US" dirty="0"/>
              <a:t>Optional Sports ….</a:t>
            </a:r>
          </a:p>
        </p:txBody>
      </p:sp>
      <p:pic>
        <p:nvPicPr>
          <p:cNvPr id="4" name="Picture 3">
            <a:extLst>
              <a:ext uri="{FF2B5EF4-FFF2-40B4-BE49-F238E27FC236}">
                <a16:creationId xmlns:a16="http://schemas.microsoft.com/office/drawing/2014/main" id="{70401349-3588-0E31-44E3-E5583B0CE521}"/>
              </a:ext>
            </a:extLst>
          </p:cNvPr>
          <p:cNvPicPr>
            <a:picLocks noChangeAspect="1"/>
          </p:cNvPicPr>
          <p:nvPr/>
        </p:nvPicPr>
        <p:blipFill rotWithShape="1">
          <a:blip r:embed="rId2"/>
          <a:srcRect l="3159" t="41499" r="8254" b="20223"/>
          <a:stretch/>
        </p:blipFill>
        <p:spPr>
          <a:xfrm>
            <a:off x="5705644" y="4653136"/>
            <a:ext cx="6186393" cy="2004838"/>
          </a:xfrm>
          <a:prstGeom prst="rect">
            <a:avLst/>
          </a:prstGeom>
        </p:spPr>
      </p:pic>
      <p:pic>
        <p:nvPicPr>
          <p:cNvPr id="2054" name="Picture 6">
            <a:extLst>
              <a:ext uri="{FF2B5EF4-FFF2-40B4-BE49-F238E27FC236}">
                <a16:creationId xmlns:a16="http://schemas.microsoft.com/office/drawing/2014/main" id="{6016755E-93C8-1E17-37AF-08A7CB272EB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78" t="17850" r="7237" b="24401"/>
          <a:stretch/>
        </p:blipFill>
        <p:spPr bwMode="auto">
          <a:xfrm>
            <a:off x="5951984" y="257001"/>
            <a:ext cx="6142556" cy="300325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272DEA8C-BAE6-A152-F3C5-147CE21393E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750" t="2221" r="9838" b="18500"/>
          <a:stretch/>
        </p:blipFill>
        <p:spPr bwMode="auto">
          <a:xfrm>
            <a:off x="2986489" y="2204864"/>
            <a:ext cx="4826513" cy="281672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ECAFBC01-D320-D341-741C-AE6399D23BA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32862"/>
          <a:stretch/>
        </p:blipFill>
        <p:spPr bwMode="auto">
          <a:xfrm>
            <a:off x="266793" y="3429000"/>
            <a:ext cx="3358030" cy="30032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5FBA9E4-1D77-3C17-CD07-12D7CBCB20F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842" t="27975" r="7085" b="17592"/>
          <a:stretch/>
        </p:blipFill>
        <p:spPr bwMode="auto">
          <a:xfrm>
            <a:off x="266793" y="316098"/>
            <a:ext cx="5164667" cy="2176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562006"/>
      </p:ext>
    </p:extLst>
  </p:cSld>
  <p:clrMapOvr>
    <a:masterClrMapping/>
  </p:clrMapOvr>
  <p:transition>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a:t>
            </a:r>
            <a:r>
              <a:rPr lang="en-US" dirty="0">
                <a:solidFill>
                  <a:schemeClr val="accent1"/>
                </a:solidFill>
              </a:rPr>
              <a:t>participants </a:t>
            </a:r>
            <a:r>
              <a:rPr lang="en-US" dirty="0"/>
              <a:t>give the most value to the school !</a:t>
            </a:r>
            <a:endParaRPr lang="en-GB" dirty="0"/>
          </a:p>
        </p:txBody>
      </p:sp>
      <p:sp>
        <p:nvSpPr>
          <p:cNvPr id="4" name="Subtitle 3"/>
          <p:cNvSpPr>
            <a:spLocks noGrp="1"/>
          </p:cNvSpPr>
          <p:nvPr>
            <p:ph type="subTitle" idx="1"/>
          </p:nvPr>
        </p:nvSpPr>
        <p:spPr/>
        <p:txBody>
          <a:bodyPr/>
          <a:lstStyle/>
          <a:p>
            <a:r>
              <a:rPr lang="en-US" dirty="0"/>
              <a:t>Why ?</a:t>
            </a:r>
            <a:endParaRPr lang="en-GB" dirty="0"/>
          </a:p>
        </p:txBody>
      </p:sp>
    </p:spTree>
    <p:extLst>
      <p:ext uri="{BB962C8B-B14F-4D97-AF65-F5344CB8AC3E}">
        <p14:creationId xmlns:p14="http://schemas.microsoft.com/office/powerpoint/2010/main" val="1550829886"/>
      </p:ext>
    </p:extLst>
  </p:cSld>
  <p:clrMapOvr>
    <a:masterClrMapping/>
  </p:clrMapOvr>
  <p:transition>
    <p:strips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example, this year main school (2023)</a:t>
            </a:r>
            <a:endParaRPr lang="en-GB" dirty="0"/>
          </a:p>
        </p:txBody>
      </p:sp>
      <p:sp>
        <p:nvSpPr>
          <p:cNvPr id="3" name="Content Placeholder 2"/>
          <p:cNvSpPr>
            <a:spLocks noGrp="1"/>
          </p:cNvSpPr>
          <p:nvPr>
            <p:ph idx="1"/>
          </p:nvPr>
        </p:nvSpPr>
        <p:spPr/>
        <p:txBody>
          <a:bodyPr/>
          <a:lstStyle/>
          <a:p>
            <a:r>
              <a:rPr lang="en-US" dirty="0"/>
              <a:t>135 applicants participants, 42 nationalities</a:t>
            </a:r>
            <a:endParaRPr lang="en-GB" dirty="0"/>
          </a:p>
          <a:p>
            <a:pPr lvl="1"/>
            <a:r>
              <a:rPr lang="en-US" dirty="0"/>
              <a:t>Algeria, Austria, Belgium, Brazil, Canada, China, Croatia, Ecuador, Egypt, Estonia, Germany, Greece, India, Iran, Italy, Jordan, Lebanon, Malaysia, Mexico, Morocco, Netherlands, Oman, Pakistan, Palestinian Territories, Peru, Poland, Romania, Russia, Serbia, Slovakia, Slovenia, South Africa, Spain, Sri Lanka, Sweden, Switzerland, Thailand, Turkey, Uganda, Ukraine, United Kingdom, United States.</a:t>
            </a:r>
          </a:p>
          <a:p>
            <a:r>
              <a:rPr lang="en-US" dirty="0"/>
              <a:t>32 % female participants (43/135)</a:t>
            </a:r>
          </a:p>
          <a:p>
            <a:r>
              <a:rPr lang="en-US" dirty="0"/>
              <a:t>84 institutes !!</a:t>
            </a:r>
            <a:endParaRPr lang="en-GB" dirty="0"/>
          </a:p>
        </p:txBody>
      </p:sp>
    </p:spTree>
    <p:extLst>
      <p:ext uri="{BB962C8B-B14F-4D97-AF65-F5344CB8AC3E}">
        <p14:creationId xmlns:p14="http://schemas.microsoft.com/office/powerpoint/2010/main" val="1786047424"/>
      </p:ext>
    </p:extLst>
  </p:cSld>
  <p:clrMapOvr>
    <a:masterClrMapping/>
  </p:clrMapOvr>
  <p:transition>
    <p:strips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school numbers</a:t>
            </a:r>
            <a:endParaRPr lang="en-GB" dirty="0"/>
          </a:p>
        </p:txBody>
      </p:sp>
      <p:sp>
        <p:nvSpPr>
          <p:cNvPr id="3" name="Content Placeholder 2"/>
          <p:cNvSpPr>
            <a:spLocks noGrp="1"/>
          </p:cNvSpPr>
          <p:nvPr>
            <p:ph idx="1"/>
          </p:nvPr>
        </p:nvSpPr>
        <p:spPr/>
        <p:txBody>
          <a:bodyPr/>
          <a:lstStyle/>
          <a:p>
            <a:r>
              <a:rPr lang="en-US" dirty="0"/>
              <a:t>26 participants (26% female)</a:t>
            </a:r>
          </a:p>
          <a:p>
            <a:r>
              <a:rPr lang="en-US" dirty="0"/>
              <a:t>13 nationalities</a:t>
            </a:r>
          </a:p>
          <a:p>
            <a:pPr lvl="1"/>
            <a:r>
              <a:rPr lang="en-US" dirty="0"/>
              <a:t>Belgium, Bulgaria, Canada, Estonia, Germany, Greece, India, Italy, Portugal, Romania, Spain, Ukraine, United Kingdom</a:t>
            </a:r>
            <a:endParaRPr lang="en-GB" dirty="0"/>
          </a:p>
          <a:p>
            <a:r>
              <a:rPr lang="en-US" dirty="0"/>
              <a:t>10 institutes</a:t>
            </a:r>
          </a:p>
          <a:p>
            <a:pPr lvl="1"/>
            <a:r>
              <a:rPr lang="en-GB" dirty="0"/>
              <a:t>University of Münster, University </a:t>
            </a:r>
            <a:r>
              <a:rPr lang="en-GB" dirty="0" err="1"/>
              <a:t>Politechnica</a:t>
            </a:r>
            <a:r>
              <a:rPr lang="en-GB" dirty="0"/>
              <a:t> of Bucharest, Universität Hamburg, STFC, LIP, Ludwig-</a:t>
            </a:r>
            <a:r>
              <a:rPr lang="en-GB" dirty="0" err="1"/>
              <a:t>Maximilians</a:t>
            </a:r>
            <a:r>
              <a:rPr lang="en-GB" dirty="0"/>
              <a:t>-Universität, INFN CNAF,   Frankfurt Institute for Advanced Studies, University of Bath, CERN</a:t>
            </a:r>
            <a:r>
              <a:rPr lang="en-US" dirty="0"/>
              <a:t> </a:t>
            </a:r>
            <a:endParaRPr lang="en-GB" dirty="0"/>
          </a:p>
        </p:txBody>
      </p:sp>
    </p:spTree>
    <p:extLst>
      <p:ext uri="{BB962C8B-B14F-4D97-AF65-F5344CB8AC3E}">
        <p14:creationId xmlns:p14="http://schemas.microsoft.com/office/powerpoint/2010/main" val="1926821919"/>
      </p:ext>
    </p:extLst>
  </p:cSld>
  <p:clrMapOvr>
    <a:masterClrMapping/>
  </p:clrMapOvr>
  <p:transition>
    <p:strips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A54212-F471-21EE-4CCA-17E85049EBFF}"/>
              </a:ext>
            </a:extLst>
          </p:cNvPr>
          <p:cNvPicPr>
            <a:picLocks noChangeAspect="1"/>
          </p:cNvPicPr>
          <p:nvPr/>
        </p:nvPicPr>
        <p:blipFill>
          <a:blip r:embed="rId2"/>
          <a:stretch>
            <a:fillRect/>
          </a:stretch>
        </p:blipFill>
        <p:spPr>
          <a:xfrm>
            <a:off x="842963" y="696220"/>
            <a:ext cx="9933558" cy="5799829"/>
          </a:xfrm>
          <a:prstGeom prst="rect">
            <a:avLst/>
          </a:prstGeom>
        </p:spPr>
      </p:pic>
    </p:spTree>
    <p:extLst>
      <p:ext uri="{BB962C8B-B14F-4D97-AF65-F5344CB8AC3E}">
        <p14:creationId xmlns:p14="http://schemas.microsoft.com/office/powerpoint/2010/main" val="2078545559"/>
      </p:ext>
    </p:extLst>
  </p:cSld>
  <p:clrMapOvr>
    <a:masterClrMapping/>
  </p:clrMapOvr>
  <p:transition>
    <p:strips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 …</a:t>
            </a:r>
            <a:br>
              <a:rPr lang="en-US" dirty="0"/>
            </a:br>
            <a:br>
              <a:rPr lang="en-US" dirty="0"/>
            </a:br>
            <a:r>
              <a:rPr lang="en-US" dirty="0"/>
              <a:t>We have quite some diversity</a:t>
            </a:r>
            <a:endParaRPr lang="en-GB" dirty="0"/>
          </a:p>
        </p:txBody>
      </p:sp>
      <p:sp>
        <p:nvSpPr>
          <p:cNvPr id="4" name="Subtitle 3"/>
          <p:cNvSpPr>
            <a:spLocks noGrp="1"/>
          </p:cNvSpPr>
          <p:nvPr>
            <p:ph type="subTitle" idx="1"/>
          </p:nvPr>
        </p:nvSpPr>
        <p:spPr>
          <a:xfrm>
            <a:off x="2895600" y="4365104"/>
            <a:ext cx="6400800" cy="1273696"/>
          </a:xfrm>
        </p:spPr>
        <p:txBody>
          <a:bodyPr/>
          <a:lstStyle/>
          <a:p>
            <a:r>
              <a:rPr lang="en-US" dirty="0"/>
              <a:t>But where is the value?</a:t>
            </a:r>
            <a:endParaRPr lang="en-GB" dirty="0"/>
          </a:p>
        </p:txBody>
      </p:sp>
    </p:spTree>
    <p:extLst>
      <p:ext uri="{BB962C8B-B14F-4D97-AF65-F5344CB8AC3E}">
        <p14:creationId xmlns:p14="http://schemas.microsoft.com/office/powerpoint/2010/main" val="33497756"/>
      </p:ext>
    </p:extLst>
  </p:cSld>
  <p:clrMapOvr>
    <a:masterClrMapping/>
  </p:clrMapOvr>
  <p:transition>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Excerpts from reference letters (from the main school)</a:t>
            </a:r>
            <a:endParaRPr lang="en-GB" dirty="0"/>
          </a:p>
        </p:txBody>
      </p:sp>
      <p:sp>
        <p:nvSpPr>
          <p:cNvPr id="3" name="Content Placeholder 2"/>
          <p:cNvSpPr>
            <a:spLocks noGrp="1"/>
          </p:cNvSpPr>
          <p:nvPr>
            <p:ph idx="1"/>
          </p:nvPr>
        </p:nvSpPr>
        <p:spPr>
          <a:xfrm>
            <a:off x="623392" y="1772816"/>
            <a:ext cx="10363200" cy="4441825"/>
          </a:xfrm>
        </p:spPr>
        <p:txBody>
          <a:bodyPr/>
          <a:lstStyle/>
          <a:p>
            <a:r>
              <a:rPr lang="en-US" dirty="0"/>
              <a:t>… I can indeed state that she is a top-level student, easily among </a:t>
            </a:r>
            <a:r>
              <a:rPr lang="en-US" dirty="0">
                <a:solidFill>
                  <a:srgbClr val="00B050"/>
                </a:solidFill>
              </a:rPr>
              <a:t>the best 5% I ever met</a:t>
            </a:r>
            <a:endParaRPr lang="en-GB" dirty="0">
              <a:solidFill>
                <a:srgbClr val="00B050"/>
              </a:solidFill>
            </a:endParaRPr>
          </a:p>
          <a:p>
            <a:r>
              <a:rPr lang="en-US" dirty="0"/>
              <a:t>He finished his master thesis with a mark of 1.1 (marks range from 1.0 (best) to 5 (failed) and he ranks </a:t>
            </a:r>
            <a:r>
              <a:rPr lang="en-US" dirty="0">
                <a:solidFill>
                  <a:srgbClr val="00B050"/>
                </a:solidFill>
              </a:rPr>
              <a:t>among the best of the successful master students in Physics.</a:t>
            </a:r>
          </a:p>
          <a:p>
            <a:r>
              <a:rPr lang="en-US" dirty="0"/>
              <a:t>His diploma work was given </a:t>
            </a:r>
            <a:r>
              <a:rPr lang="en-US" dirty="0">
                <a:solidFill>
                  <a:srgbClr val="00B050"/>
                </a:solidFill>
              </a:rPr>
              <a:t>the highest possible mark </a:t>
            </a:r>
            <a:r>
              <a:rPr lang="en-US" dirty="0"/>
              <a:t>…</a:t>
            </a:r>
            <a:endParaRPr lang="en-GB" dirty="0"/>
          </a:p>
          <a:p>
            <a:r>
              <a:rPr lang="en-US" dirty="0"/>
              <a:t>… compared to the PhD students in my group so far, </a:t>
            </a:r>
            <a:r>
              <a:rPr lang="en-US" dirty="0">
                <a:solidFill>
                  <a:srgbClr val="00B050"/>
                </a:solidFill>
              </a:rPr>
              <a:t>he ranks among the very best</a:t>
            </a:r>
            <a:r>
              <a:rPr lang="en-US" dirty="0"/>
              <a:t>, with exceptional maturity concerning computing and software and a clear view on and experience in data analysis.</a:t>
            </a:r>
          </a:p>
          <a:p>
            <a:endParaRPr lang="en-GB" dirty="0"/>
          </a:p>
          <a:p>
            <a:endParaRPr lang="en-GB" dirty="0">
              <a:solidFill>
                <a:srgbClr val="FF0000"/>
              </a:solidFill>
            </a:endParaRPr>
          </a:p>
        </p:txBody>
      </p:sp>
    </p:spTree>
    <p:extLst>
      <p:ext uri="{BB962C8B-B14F-4D97-AF65-F5344CB8AC3E}">
        <p14:creationId xmlns:p14="http://schemas.microsoft.com/office/powerpoint/2010/main" val="1137641098"/>
      </p:ext>
    </p:extLst>
  </p:cSld>
  <p:clrMapOvr>
    <a:masterClrMapping/>
  </p:clrMapOvr>
  <p:transition>
    <p:strips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Who are the CSC participants ?</a:t>
            </a:r>
            <a:endParaRPr lang="en-GB" dirty="0"/>
          </a:p>
        </p:txBody>
      </p:sp>
      <p:sp>
        <p:nvSpPr>
          <p:cNvPr id="3" name="Content Placeholder 2"/>
          <p:cNvSpPr>
            <a:spLocks noGrp="1"/>
          </p:cNvSpPr>
          <p:nvPr>
            <p:ph idx="1"/>
          </p:nvPr>
        </p:nvSpPr>
        <p:spPr>
          <a:xfrm>
            <a:off x="767408" y="1844824"/>
            <a:ext cx="10363200" cy="4441825"/>
          </a:xfrm>
        </p:spPr>
        <p:txBody>
          <a:bodyPr/>
          <a:lstStyle/>
          <a:p>
            <a:r>
              <a:rPr lang="en-US" dirty="0"/>
              <a:t>You are young, diverse, come from many countries, from different institutes …</a:t>
            </a:r>
          </a:p>
          <a:p>
            <a:r>
              <a:rPr lang="en-US" dirty="0"/>
              <a:t>You have all an outstanding potential and a passion for both computing and science.</a:t>
            </a:r>
          </a:p>
          <a:p>
            <a:r>
              <a:rPr lang="en-US" dirty="0"/>
              <a:t>You will work together one weeks to widen your skills but also establish </a:t>
            </a:r>
            <a:r>
              <a:rPr lang="en-US" dirty="0">
                <a:solidFill>
                  <a:srgbClr val="00B050"/>
                </a:solidFill>
              </a:rPr>
              <a:t>lifetime links </a:t>
            </a:r>
            <a:r>
              <a:rPr lang="en-US" dirty="0"/>
              <a:t>with other participants and </a:t>
            </a:r>
            <a:r>
              <a:rPr lang="en-US" dirty="0">
                <a:solidFill>
                  <a:srgbClr val="00B050"/>
                </a:solidFill>
              </a:rPr>
              <a:t>research institutes across the world</a:t>
            </a:r>
            <a:r>
              <a:rPr lang="en-US" dirty="0">
                <a:solidFill>
                  <a:srgbClr val="FF0000"/>
                </a:solidFill>
              </a:rPr>
              <a:t> </a:t>
            </a:r>
            <a:r>
              <a:rPr lang="en-US" dirty="0"/>
              <a:t>that will be useful throughout your future career.</a:t>
            </a:r>
          </a:p>
          <a:p>
            <a:r>
              <a:rPr lang="en-US" dirty="0"/>
              <a:t>This is what gives the highest value to the school</a:t>
            </a:r>
          </a:p>
        </p:txBody>
      </p:sp>
    </p:spTree>
    <p:extLst>
      <p:ext uri="{BB962C8B-B14F-4D97-AF65-F5344CB8AC3E}">
        <p14:creationId xmlns:p14="http://schemas.microsoft.com/office/powerpoint/2010/main" val="3554730649"/>
      </p:ext>
    </p:extLst>
  </p:cSld>
  <p:clrMapOvr>
    <a:masterClrMapping/>
  </p:clrMapOvr>
  <p:transition>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is a small world …</a:t>
            </a:r>
            <a:endParaRPr lang="en-GB" dirty="0"/>
          </a:p>
        </p:txBody>
      </p:sp>
      <p:sp>
        <p:nvSpPr>
          <p:cNvPr id="3" name="Content Placeholder 2"/>
          <p:cNvSpPr>
            <a:spLocks noGrp="1"/>
          </p:cNvSpPr>
          <p:nvPr>
            <p:ph idx="1"/>
          </p:nvPr>
        </p:nvSpPr>
        <p:spPr>
          <a:xfrm>
            <a:off x="1949943" y="1412776"/>
            <a:ext cx="8686800" cy="4114800"/>
          </a:xfrm>
        </p:spPr>
        <p:txBody>
          <a:bodyPr/>
          <a:lstStyle/>
          <a:p>
            <a:r>
              <a:rPr lang="en-US" dirty="0"/>
              <a:t>All top scientists knows each other very well</a:t>
            </a:r>
            <a:endParaRPr lang="en-GB" dirty="0"/>
          </a:p>
        </p:txBody>
      </p:sp>
      <p:pic>
        <p:nvPicPr>
          <p:cNvPr id="4" name="Picture 2" descr="https://pbs.twimg.com/media/BlIsXB-CIAAULbr.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85073" y="1957108"/>
            <a:ext cx="8856984" cy="46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128835"/>
      </p:ext>
    </p:extLst>
  </p:cSld>
  <p:clrMapOvr>
    <a:masterClrMapping/>
  </p:clrMapOvr>
  <p:transition>
    <p:strips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a:t>Mandate and mission</a:t>
            </a:r>
          </a:p>
        </p:txBody>
      </p:sp>
      <p:sp>
        <p:nvSpPr>
          <p:cNvPr id="111620" name="Rectangle 4"/>
          <p:cNvSpPr>
            <a:spLocks noGrp="1" noChangeArrowheads="1"/>
          </p:cNvSpPr>
          <p:nvPr>
            <p:ph idx="1"/>
          </p:nvPr>
        </p:nvSpPr>
        <p:spPr/>
        <p:txBody>
          <a:bodyPr/>
          <a:lstStyle/>
          <a:p>
            <a:r>
              <a:rPr lang="en-US" dirty="0"/>
              <a:t>Create a </a:t>
            </a:r>
            <a:r>
              <a:rPr lang="en-US" i="1" dirty="0"/>
              <a:t>common culture</a:t>
            </a:r>
            <a:r>
              <a:rPr lang="en-US" dirty="0"/>
              <a:t> in </a:t>
            </a:r>
            <a:r>
              <a:rPr lang="en-US" i="1" dirty="0"/>
              <a:t>scientific computing </a:t>
            </a:r>
            <a:r>
              <a:rPr lang="en-US" dirty="0"/>
              <a:t>among young scientists and engineers involved </a:t>
            </a:r>
            <a:r>
              <a:rPr lang="en-US" i="1" dirty="0"/>
              <a:t>in particle physics or other sciences</a:t>
            </a:r>
            <a:r>
              <a:rPr lang="en-US" dirty="0"/>
              <a:t>, as a strategic direction to </a:t>
            </a:r>
            <a:r>
              <a:rPr lang="en-US" i="1" dirty="0"/>
              <a:t>promote mobility </a:t>
            </a:r>
            <a:r>
              <a:rPr lang="en-US" dirty="0"/>
              <a:t>and to facilitate the development of large computing-oriented </a:t>
            </a:r>
            <a:r>
              <a:rPr lang="en-US" i="1" dirty="0"/>
              <a:t>transnational projects</a:t>
            </a:r>
            <a:r>
              <a:rPr lang="en-US" dirty="0"/>
              <a:t>. </a:t>
            </a:r>
          </a:p>
          <a:p>
            <a:pPr lvl="1"/>
            <a:r>
              <a:rPr lang="en-US" dirty="0">
                <a:hlinkClick r:id="rId3"/>
              </a:rPr>
              <a:t>http://cern.ch/csc</a:t>
            </a:r>
            <a:r>
              <a:rPr lang="en-US" dirty="0"/>
              <a:t> </a:t>
            </a:r>
          </a:p>
          <a:p>
            <a:r>
              <a:rPr lang="en-US" dirty="0"/>
              <a:t>Participants come from worldwide laboratories and universities with typically 20 to 30 different nationalities (61 different nationalities in the past 10 years). </a:t>
            </a:r>
          </a:p>
          <a:p>
            <a:pPr lvl="1"/>
            <a:r>
              <a:rPr lang="en-US" dirty="0">
                <a:hlinkClick r:id="rId4"/>
              </a:rPr>
              <a:t>http://cern.ch/csc/alumni</a:t>
            </a:r>
            <a:r>
              <a:rPr lang="en-US" dirty="0"/>
              <a:t> </a:t>
            </a:r>
            <a:endParaRPr lang="en-GB" dirty="0"/>
          </a:p>
        </p:txBody>
      </p:sp>
    </p:spTree>
    <p:extLst>
      <p:ext uri="{BB962C8B-B14F-4D97-AF65-F5344CB8AC3E}">
        <p14:creationId xmlns:p14="http://schemas.microsoft.com/office/powerpoint/2010/main" val="32039391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t</a:t>
            </a:r>
            <a:r>
              <a:rPr lang="en-US" dirty="0" err="1"/>
              <a:t>CSC</a:t>
            </a:r>
            <a:r>
              <a:rPr lang="en-US" dirty="0"/>
              <a:t> 2023, Split, Croatia</a:t>
            </a:r>
            <a:endParaRPr lang="en-GB" dirty="0"/>
          </a:p>
        </p:txBody>
      </p:sp>
      <p:pic>
        <p:nvPicPr>
          <p:cNvPr id="5" name="Picture 4" descr="A group of people standing in a circle with a basketball hoop&#10;&#10;Description automatically generated">
            <a:extLst>
              <a:ext uri="{FF2B5EF4-FFF2-40B4-BE49-F238E27FC236}">
                <a16:creationId xmlns:a16="http://schemas.microsoft.com/office/drawing/2014/main" id="{A22D1C1B-85A2-BE6E-95A0-6641611BDA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901" b="10101"/>
          <a:stretch/>
        </p:blipFill>
        <p:spPr>
          <a:xfrm>
            <a:off x="1919536" y="1276197"/>
            <a:ext cx="9122382" cy="5300410"/>
          </a:xfrm>
          <a:prstGeom prst="rect">
            <a:avLst/>
          </a:prstGeom>
        </p:spPr>
      </p:pic>
    </p:spTree>
    <p:extLst>
      <p:ext uri="{BB962C8B-B14F-4D97-AF65-F5344CB8AC3E}">
        <p14:creationId xmlns:p14="http://schemas.microsoft.com/office/powerpoint/2010/main" val="3161495715"/>
      </p:ext>
    </p:extLst>
  </p:cSld>
  <p:clrMapOvr>
    <a:masterClrMapping/>
  </p:clrMapOvr>
  <p:transition>
    <p:strips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s</a:t>
            </a:r>
            <a:r>
              <a:rPr lang="en-US" dirty="0" err="1"/>
              <a:t>CSC</a:t>
            </a:r>
            <a:r>
              <a:rPr lang="en-US" dirty="0"/>
              <a:t> 2023, Split, Croatia</a:t>
            </a:r>
            <a:endParaRPr lang="en-GB" dirty="0"/>
          </a:p>
        </p:txBody>
      </p:sp>
      <p:sp>
        <p:nvSpPr>
          <p:cNvPr id="3" name="Content Placeholder 2">
            <a:extLst>
              <a:ext uri="{FF2B5EF4-FFF2-40B4-BE49-F238E27FC236}">
                <a16:creationId xmlns:a16="http://schemas.microsoft.com/office/drawing/2014/main" id="{BC4998C4-BBD6-691A-2CEC-859B36369ADF}"/>
              </a:ext>
            </a:extLst>
          </p:cNvPr>
          <p:cNvSpPr>
            <a:spLocks noGrp="1"/>
          </p:cNvSpPr>
          <p:nvPr>
            <p:ph idx="1"/>
          </p:nvPr>
        </p:nvSpPr>
        <p:spPr/>
        <p:txBody>
          <a:bodyPr/>
          <a:lstStyle/>
          <a:p>
            <a:r>
              <a:rPr lang="en-US" dirty="0"/>
              <a:t>Are you ready to write history ?</a:t>
            </a:r>
          </a:p>
        </p:txBody>
      </p:sp>
      <p:pic>
        <p:nvPicPr>
          <p:cNvPr id="8" name="Picture 7" descr="A gold frame with a black background&#10;&#10;Description automatically generated with low confidence">
            <a:extLst>
              <a:ext uri="{FF2B5EF4-FFF2-40B4-BE49-F238E27FC236}">
                <a16:creationId xmlns:a16="http://schemas.microsoft.com/office/drawing/2014/main" id="{0AC0FF18-7B85-7B7B-D196-66748F133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83832" y="2276872"/>
            <a:ext cx="3888432" cy="3816424"/>
          </a:xfrm>
          <a:prstGeom prst="rect">
            <a:avLst/>
          </a:prstGeom>
        </p:spPr>
      </p:pic>
      <p:sp>
        <p:nvSpPr>
          <p:cNvPr id="10" name="TextBox 9">
            <a:extLst>
              <a:ext uri="{FF2B5EF4-FFF2-40B4-BE49-F238E27FC236}">
                <a16:creationId xmlns:a16="http://schemas.microsoft.com/office/drawing/2014/main" id="{E12899F2-65AD-24E0-017A-17CCEF59B54F}"/>
              </a:ext>
            </a:extLst>
          </p:cNvPr>
          <p:cNvSpPr txBox="1"/>
          <p:nvPr/>
        </p:nvSpPr>
        <p:spPr>
          <a:xfrm>
            <a:off x="5176460" y="3429000"/>
            <a:ext cx="2304029" cy="1015663"/>
          </a:xfrm>
          <a:prstGeom prst="rect">
            <a:avLst/>
          </a:prstGeom>
          <a:noFill/>
        </p:spPr>
        <p:txBody>
          <a:bodyPr wrap="none" rtlCol="0">
            <a:spAutoFit/>
          </a:bodyPr>
          <a:lstStyle/>
          <a:p>
            <a:r>
              <a:rPr lang="en-US" sz="2000" b="1" dirty="0">
                <a:solidFill>
                  <a:schemeClr val="bg2"/>
                </a:solidFill>
              </a:rPr>
              <a:t>School photo:</a:t>
            </a:r>
          </a:p>
          <a:p>
            <a:endParaRPr lang="en-US" sz="2000" b="1" dirty="0">
              <a:solidFill>
                <a:schemeClr val="bg2"/>
              </a:solidFill>
            </a:endParaRPr>
          </a:p>
          <a:p>
            <a:r>
              <a:rPr lang="en-US" sz="2000" b="1" dirty="0">
                <a:solidFill>
                  <a:schemeClr val="bg2"/>
                </a:solidFill>
              </a:rPr>
              <a:t>Tuesday at 10h45</a:t>
            </a:r>
          </a:p>
        </p:txBody>
      </p:sp>
    </p:spTree>
    <p:extLst>
      <p:ext uri="{BB962C8B-B14F-4D97-AF65-F5344CB8AC3E}">
        <p14:creationId xmlns:p14="http://schemas.microsoft.com/office/powerpoint/2010/main" val="1237108869"/>
      </p:ext>
    </p:extLst>
  </p:cSld>
  <p:clrMapOvr>
    <a:masterClrMapping/>
  </p:clrMapOvr>
  <p:transition>
    <p:strips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3940"/>
      </p:ext>
    </p:extLst>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t>Bridging science and computing</a:t>
            </a:r>
            <a:endParaRPr lang="en-GB" altLang="en-US" dirty="0"/>
          </a:p>
        </p:txBody>
      </p:sp>
      <p:sp>
        <p:nvSpPr>
          <p:cNvPr id="7171" name="Content Placeholder 4"/>
          <p:cNvSpPr>
            <a:spLocks noGrp="1"/>
          </p:cNvSpPr>
          <p:nvPr>
            <p:ph idx="1"/>
          </p:nvPr>
        </p:nvSpPr>
        <p:spPr/>
        <p:txBody>
          <a:bodyPr/>
          <a:lstStyle/>
          <a:p>
            <a:r>
              <a:rPr lang="en-US" altLang="en-US" sz="2200" dirty="0"/>
              <a:t>The unprecedented technological evolution in computing has profited directly to several scientific research projects, in particular in high energy physics</a:t>
            </a:r>
          </a:p>
          <a:p>
            <a:pPr lvl="1"/>
            <a:r>
              <a:rPr lang="en-US" altLang="en-US" sz="2200" dirty="0"/>
              <a:t>Computing is today </a:t>
            </a:r>
            <a:r>
              <a:rPr lang="en-US" altLang="en-US" sz="2200" dirty="0">
                <a:solidFill>
                  <a:srgbClr val="FF0000"/>
                </a:solidFill>
              </a:rPr>
              <a:t>the main strategy</a:t>
            </a:r>
            <a:r>
              <a:rPr lang="en-US" altLang="en-US" sz="2200" dirty="0"/>
              <a:t> for many sciences to boost their research productivity</a:t>
            </a:r>
          </a:p>
          <a:p>
            <a:r>
              <a:rPr lang="en-US" altLang="en-US" sz="2200" dirty="0"/>
              <a:t>It is nowadays essential that:</a:t>
            </a:r>
          </a:p>
          <a:p>
            <a:pPr lvl="1"/>
            <a:r>
              <a:rPr lang="en-US" altLang="en-US" sz="2200" dirty="0"/>
              <a:t>Scientists master computing technologies as the main tool for their research</a:t>
            </a:r>
          </a:p>
          <a:p>
            <a:pPr lvl="1"/>
            <a:r>
              <a:rPr lang="en-US" altLang="en-US" sz="2200" dirty="0"/>
              <a:t>Computer scientists understand the scientific domain of the investigation to deliver computing services that meet the needs of the research project</a:t>
            </a:r>
          </a:p>
        </p:txBody>
      </p:sp>
    </p:spTree>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a:t>An additional side effect …</a:t>
            </a:r>
            <a:endParaRPr lang="en-GB" altLang="en-US" dirty="0"/>
          </a:p>
        </p:txBody>
      </p:sp>
      <p:sp>
        <p:nvSpPr>
          <p:cNvPr id="9219" name="Content Placeholder 2"/>
          <p:cNvSpPr>
            <a:spLocks noGrp="1"/>
          </p:cNvSpPr>
          <p:nvPr>
            <p:ph idx="1"/>
          </p:nvPr>
        </p:nvSpPr>
        <p:spPr/>
        <p:txBody>
          <a:bodyPr/>
          <a:lstStyle/>
          <a:p>
            <a:r>
              <a:rPr lang="en-US" altLang="en-US" dirty="0"/>
              <a:t>… knowledge transfer of (CERN) skills and (CERN) know-how in computing to academic, national laboratories, research institutes, institutional and industrial circles in Member States and other countries </a:t>
            </a:r>
          </a:p>
          <a:p>
            <a:pPr lvl="1"/>
            <a:r>
              <a:rPr lang="en-US" altLang="en-US" dirty="0"/>
              <a:t>With direct or potential applications up to all spheres of the society (as exemplified with the Web, and the Grid).</a:t>
            </a:r>
            <a:endParaRPr lang="en-GB"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a:t>The CERN School</a:t>
            </a:r>
            <a:r>
              <a:rPr lang="en-US" altLang="en-US" dirty="0">
                <a:solidFill>
                  <a:srgbClr val="FF0000"/>
                </a:solidFill>
              </a:rPr>
              <a:t>s</a:t>
            </a:r>
            <a:r>
              <a:rPr lang="en-US" altLang="en-US" dirty="0"/>
              <a:t> of computing</a:t>
            </a:r>
            <a:endParaRPr lang="en-GB" altLang="en-US" dirty="0"/>
          </a:p>
        </p:txBody>
      </p:sp>
      <p:sp>
        <p:nvSpPr>
          <p:cNvPr id="10243" name="Content Placeholder 2"/>
          <p:cNvSpPr>
            <a:spLocks noGrp="1"/>
          </p:cNvSpPr>
          <p:nvPr>
            <p:ph idx="1"/>
          </p:nvPr>
        </p:nvSpPr>
        <p:spPr>
          <a:xfrm>
            <a:off x="911424" y="1268760"/>
            <a:ext cx="9520609" cy="4114800"/>
          </a:xfrm>
        </p:spPr>
        <p:txBody>
          <a:bodyPr/>
          <a:lstStyle/>
          <a:p>
            <a:r>
              <a:rPr lang="en-US" altLang="en-US" sz="2000" dirty="0"/>
              <a:t>The </a:t>
            </a:r>
            <a:r>
              <a:rPr lang="en-US" altLang="en-US" sz="2000" dirty="0">
                <a:solidFill>
                  <a:srgbClr val="FF0000"/>
                </a:solidFill>
              </a:rPr>
              <a:t>Main</a:t>
            </a:r>
            <a:r>
              <a:rPr lang="en-US" altLang="en-US" sz="2000" dirty="0"/>
              <a:t> School</a:t>
            </a:r>
          </a:p>
          <a:p>
            <a:pPr lvl="1"/>
            <a:r>
              <a:rPr lang="en-US" altLang="en-US" sz="2000" dirty="0"/>
              <a:t>Two weeks, ~ 60 participants </a:t>
            </a:r>
            <a:r>
              <a:rPr lang="en-US" altLang="en-US" sz="2000" i="1" dirty="0"/>
              <a:t>(82 last year)</a:t>
            </a:r>
          </a:p>
          <a:p>
            <a:pPr lvl="1"/>
            <a:r>
              <a:rPr lang="en-US" altLang="en-US" sz="2000" dirty="0"/>
              <a:t>Multiple topics on scientific computing</a:t>
            </a:r>
          </a:p>
          <a:p>
            <a:r>
              <a:rPr lang="en-US" altLang="en-US" sz="2000" dirty="0"/>
              <a:t>The </a:t>
            </a:r>
            <a:r>
              <a:rPr lang="en-US" altLang="en-US" sz="2000" dirty="0">
                <a:solidFill>
                  <a:srgbClr val="FF0000"/>
                </a:solidFill>
              </a:rPr>
              <a:t>Thematic</a:t>
            </a:r>
            <a:r>
              <a:rPr lang="en-US" altLang="en-US" sz="2000" dirty="0"/>
              <a:t> schools</a:t>
            </a:r>
          </a:p>
          <a:p>
            <a:pPr lvl="1"/>
            <a:r>
              <a:rPr lang="en-US" sz="2000" dirty="0"/>
              <a:t>Goes more in depth on a particular topic</a:t>
            </a:r>
          </a:p>
          <a:p>
            <a:pPr lvl="1"/>
            <a:r>
              <a:rPr lang="en-US" sz="2000" dirty="0"/>
              <a:t>Smaller participation, shorter duration (one week), clear goals</a:t>
            </a:r>
          </a:p>
          <a:p>
            <a:pPr lvl="1"/>
            <a:r>
              <a:rPr lang="en-US" sz="2000" dirty="0"/>
              <a:t>Last year, two schools 35 + 38 participants</a:t>
            </a:r>
          </a:p>
          <a:p>
            <a:pPr lvl="1"/>
            <a:r>
              <a:rPr lang="en-US" sz="2000" dirty="0"/>
              <a:t>This school: 23 participants</a:t>
            </a:r>
          </a:p>
          <a:p>
            <a:r>
              <a:rPr lang="en-US" altLang="en-US" sz="2000" dirty="0"/>
              <a:t>The </a:t>
            </a:r>
            <a:r>
              <a:rPr lang="en-US" altLang="en-US" sz="2000" dirty="0">
                <a:solidFill>
                  <a:srgbClr val="FF0000"/>
                </a:solidFill>
              </a:rPr>
              <a:t>Inverted</a:t>
            </a:r>
            <a:r>
              <a:rPr lang="en-US" altLang="en-US" sz="2000" dirty="0"/>
              <a:t> school</a:t>
            </a:r>
          </a:p>
          <a:p>
            <a:pPr lvl="1"/>
            <a:r>
              <a:rPr lang="en-US" altLang="en-US" sz="2000" dirty="0"/>
              <a:t>It is frequent to find among students real experts on specific topics, and the cumulated knowledge of the students exceeds the one of lecturers. </a:t>
            </a:r>
          </a:p>
          <a:p>
            <a:pPr lvl="1"/>
            <a:r>
              <a:rPr lang="en-US" altLang="en-US" sz="2000" dirty="0"/>
              <a:t>At the end of each school, we invite students to propose some lectures, and we organize an “inverted” school. </a:t>
            </a:r>
            <a:r>
              <a:rPr lang="en-US" altLang="en-US" sz="2000" i="1" dirty="0"/>
              <a:t>“Where students turn into teachers”</a:t>
            </a:r>
          </a:p>
          <a:p>
            <a:pPr lvl="1"/>
            <a:r>
              <a:rPr lang="en-US" altLang="en-US" sz="2000" dirty="0"/>
              <a:t>In 2023, the 14</a:t>
            </a:r>
            <a:r>
              <a:rPr lang="en-US" altLang="en-US" sz="2000" baseline="30000" dirty="0"/>
              <a:t>th</a:t>
            </a:r>
            <a:r>
              <a:rPr lang="en-US" altLang="en-US" sz="2000" dirty="0"/>
              <a:t> edition had 14 lecturers and more than hundred participants</a:t>
            </a:r>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998285" y="3645024"/>
            <a:ext cx="1008112" cy="55274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84097" y="2420888"/>
            <a:ext cx="1008112" cy="548020"/>
          </a:xfrm>
          <a:prstGeom prst="rect">
            <a:avLst/>
          </a:prstGeom>
        </p:spPr>
      </p:pic>
      <p:pic>
        <p:nvPicPr>
          <p:cNvPr id="4" name="Picture 3">
            <a:extLst>
              <a:ext uri="{FF2B5EF4-FFF2-40B4-BE49-F238E27FC236}">
                <a16:creationId xmlns:a16="http://schemas.microsoft.com/office/drawing/2014/main" id="{3267876F-62A2-1AF8-062D-E31031E6ADD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84209" y="1340256"/>
            <a:ext cx="1008000" cy="576576"/>
          </a:xfrm>
          <a:prstGeom prst="rect">
            <a:avLst/>
          </a:prstGeom>
        </p:spPr>
      </p:pic>
    </p:spTree>
  </p:cSld>
  <p:clrMapOvr>
    <a:masterClrMapping/>
  </p:clrMapOvr>
  <p:transitio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Academic Dimension</a:t>
            </a:r>
            <a:endParaRPr lang="en-GB" dirty="0"/>
          </a:p>
        </p:txBody>
      </p:sp>
      <p:sp>
        <p:nvSpPr>
          <p:cNvPr id="3" name="Content Placeholder 2"/>
          <p:cNvSpPr>
            <a:spLocks noGrp="1"/>
          </p:cNvSpPr>
          <p:nvPr>
            <p:ph idx="1"/>
          </p:nvPr>
        </p:nvSpPr>
        <p:spPr>
          <a:xfrm>
            <a:off x="914400" y="1500174"/>
            <a:ext cx="10222160" cy="4441825"/>
          </a:xfrm>
        </p:spPr>
        <p:txBody>
          <a:bodyPr/>
          <a:lstStyle/>
          <a:p>
            <a:r>
              <a:rPr lang="en-US" dirty="0"/>
              <a:t>The school …</a:t>
            </a:r>
          </a:p>
          <a:p>
            <a:pPr lvl="1"/>
            <a:r>
              <a:rPr lang="en-US" dirty="0"/>
              <a:t>… is not a conference</a:t>
            </a:r>
          </a:p>
          <a:p>
            <a:pPr lvl="1"/>
            <a:r>
              <a:rPr lang="en-US" dirty="0"/>
              <a:t>… is not a place for lecturers to present their work, promote their projects</a:t>
            </a:r>
          </a:p>
          <a:p>
            <a:pPr lvl="1"/>
            <a:r>
              <a:rPr lang="en-US" dirty="0"/>
              <a:t>Does not replicate of common training available at home institutes, or in member state’s universities</a:t>
            </a:r>
          </a:p>
          <a:p>
            <a:pPr lvl="1"/>
            <a:r>
              <a:rPr lang="en-US" dirty="0"/>
              <a:t>Does not delivering “technical training” courses</a:t>
            </a:r>
          </a:p>
          <a:p>
            <a:endParaRPr lang="en-US" dirty="0"/>
          </a:p>
          <a:p>
            <a:r>
              <a:rPr lang="en-US" dirty="0"/>
              <a:t>Focus on </a:t>
            </a:r>
            <a:r>
              <a:rPr lang="en-US" b="1" dirty="0"/>
              <a:t>persistent knowledge</a:t>
            </a:r>
            <a:r>
              <a:rPr lang="en-US" dirty="0"/>
              <a:t>, less notions </a:t>
            </a:r>
            <a:br>
              <a:rPr lang="en-US" dirty="0"/>
            </a:br>
            <a:r>
              <a:rPr lang="en-US" dirty="0"/>
              <a:t>and knowhow</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GB" dirty="0"/>
          </a:p>
        </p:txBody>
      </p:sp>
      <p:grpSp>
        <p:nvGrpSpPr>
          <p:cNvPr id="8" name="Group 7">
            <a:extLst>
              <a:ext uri="{FF2B5EF4-FFF2-40B4-BE49-F238E27FC236}">
                <a16:creationId xmlns:a16="http://schemas.microsoft.com/office/drawing/2014/main" id="{E6DD06E2-4E0B-3F27-4E3D-F49C38E939CB}"/>
              </a:ext>
            </a:extLst>
          </p:cNvPr>
          <p:cNvGrpSpPr/>
          <p:nvPr/>
        </p:nvGrpSpPr>
        <p:grpSpPr>
          <a:xfrm>
            <a:off x="8112224" y="1043010"/>
            <a:ext cx="2520280" cy="1433100"/>
            <a:chOff x="6312024" y="1916832"/>
            <a:chExt cx="3672408" cy="2088232"/>
          </a:xfrm>
        </p:grpSpPr>
        <p:pic>
          <p:nvPicPr>
            <p:cNvPr id="6" name="Picture 5">
              <a:extLst>
                <a:ext uri="{FF2B5EF4-FFF2-40B4-BE49-F238E27FC236}">
                  <a16:creationId xmlns:a16="http://schemas.microsoft.com/office/drawing/2014/main" id="{8FDDF7F5-98B1-E66B-3CC7-5D4C8E4D3D29}"/>
                </a:ext>
              </a:extLst>
            </p:cNvPr>
            <p:cNvPicPr>
              <a:picLocks noChangeAspect="1"/>
            </p:cNvPicPr>
            <p:nvPr/>
          </p:nvPicPr>
          <p:blipFill rotWithShape="1">
            <a:blip r:embed="rId2"/>
            <a:srcRect l="48820" t="29921" r="21059" b="44423"/>
            <a:stretch/>
          </p:blipFill>
          <p:spPr>
            <a:xfrm>
              <a:off x="6312024" y="2132856"/>
              <a:ext cx="3672408" cy="1656184"/>
            </a:xfrm>
            <a:prstGeom prst="rect">
              <a:avLst/>
            </a:prstGeom>
          </p:spPr>
        </p:pic>
        <p:grpSp>
          <p:nvGrpSpPr>
            <p:cNvPr id="13" name="Group 12"/>
            <p:cNvGrpSpPr/>
            <p:nvPr/>
          </p:nvGrpSpPr>
          <p:grpSpPr>
            <a:xfrm>
              <a:off x="6703126" y="1916832"/>
              <a:ext cx="3168352" cy="2088232"/>
              <a:chOff x="4932040" y="1988840"/>
              <a:chExt cx="3168352" cy="2088232"/>
            </a:xfrm>
          </p:grpSpPr>
          <p:cxnSp>
            <p:nvCxnSpPr>
              <p:cNvPr id="5" name="Straight Connector 4"/>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7" name="Straight Connector 6"/>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grpSp>
        <p:nvGrpSpPr>
          <p:cNvPr id="20" name="Group 19">
            <a:extLst>
              <a:ext uri="{FF2B5EF4-FFF2-40B4-BE49-F238E27FC236}">
                <a16:creationId xmlns:a16="http://schemas.microsoft.com/office/drawing/2014/main" id="{507634B2-81D8-3A56-F372-56A216BB164E}"/>
              </a:ext>
            </a:extLst>
          </p:cNvPr>
          <p:cNvGrpSpPr/>
          <p:nvPr/>
        </p:nvGrpSpPr>
        <p:grpSpPr>
          <a:xfrm>
            <a:off x="9048328" y="3832252"/>
            <a:ext cx="1876958" cy="2503635"/>
            <a:chOff x="7369725" y="2717926"/>
            <a:chExt cx="2691465" cy="3502741"/>
          </a:xfrm>
        </p:grpSpPr>
        <p:sp>
          <p:nvSpPr>
            <p:cNvPr id="16" name="Rectangle 15">
              <a:extLst>
                <a:ext uri="{FF2B5EF4-FFF2-40B4-BE49-F238E27FC236}">
                  <a16:creationId xmlns:a16="http://schemas.microsoft.com/office/drawing/2014/main" id="{683A8CA8-6EBB-0C84-CCB6-CBDDB658C316}"/>
                </a:ext>
              </a:extLst>
            </p:cNvPr>
            <p:cNvSpPr/>
            <p:nvPr/>
          </p:nvSpPr>
          <p:spPr bwMode="auto">
            <a:xfrm>
              <a:off x="7608168" y="2924944"/>
              <a:ext cx="2214578" cy="3214710"/>
            </a:xfrm>
            <a:prstGeom prst="rect">
              <a:avLst/>
            </a:prstGeom>
            <a:solidFill>
              <a:schemeClr val="bg1">
                <a:lumMod val="85000"/>
              </a:schemeClr>
            </a:solidFill>
            <a:ln w="9525" cap="flat" cmpd="sng" algn="ctr">
              <a:solidFill>
                <a:srgbClr val="0070C0"/>
              </a:solidFill>
              <a:prstDash val="solid"/>
              <a:round/>
              <a:headEnd type="none" w="med" len="med"/>
              <a:tailEnd type="none" w="med" len="med"/>
            </a:ln>
            <a:effectLst>
              <a:outerShdw blurRad="152400" dist="203200" dir="2700000" algn="tl" rotWithShape="0">
                <a:prstClr val="black">
                  <a:alpha val="40000"/>
                </a:prstClr>
              </a:outerShdw>
            </a:effectLst>
          </p:spPr>
          <p:txBody>
            <a:bodyPr/>
            <a:lstStyle/>
            <a:p>
              <a:pPr algn="ctr">
                <a:defRPr/>
              </a:pPr>
              <a:r>
                <a:rPr lang="en-US" sz="1600" dirty="0"/>
                <a:t>Training</a:t>
              </a:r>
              <a:br>
                <a:rPr lang="en-US" sz="1600" dirty="0"/>
              </a:br>
              <a:r>
                <a:rPr lang="en-US" sz="1600" dirty="0" err="1"/>
                <a:t>Programme</a:t>
              </a:r>
              <a:endParaRPr lang="en-US" sz="1600" dirty="0"/>
            </a:p>
            <a:p>
              <a:pPr algn="ctr">
                <a:defRPr/>
              </a:pPr>
              <a:endParaRPr lang="en-US" sz="1600" dirty="0"/>
            </a:p>
            <a:p>
              <a:pPr>
                <a:buFont typeface="Arial" pitchFamily="34" charset="0"/>
                <a:buChar char="•"/>
                <a:defRPr/>
              </a:pPr>
              <a:r>
                <a:rPr lang="en-US" sz="1600" dirty="0"/>
                <a:t>C++ </a:t>
              </a:r>
            </a:p>
            <a:p>
              <a:pPr>
                <a:buFont typeface="Arial" pitchFamily="34" charset="0"/>
                <a:buChar char="•"/>
                <a:defRPr/>
              </a:pPr>
              <a:r>
                <a:rPr lang="en-US" sz="1600" dirty="0"/>
                <a:t>Java</a:t>
              </a:r>
            </a:p>
            <a:p>
              <a:pPr>
                <a:buFont typeface="Arial" pitchFamily="34" charset="0"/>
                <a:buChar char="•"/>
                <a:defRPr/>
              </a:pPr>
              <a:r>
                <a:rPr lang="en-US" sz="1600" dirty="0"/>
                <a:t>Oracle SQL</a:t>
              </a:r>
            </a:p>
            <a:p>
              <a:pPr>
                <a:buFont typeface="Arial" pitchFamily="34" charset="0"/>
                <a:buChar char="•"/>
                <a:defRPr/>
              </a:pPr>
              <a:r>
                <a:rPr lang="en-US" sz="1600" dirty="0"/>
                <a:t>Oracle Forms</a:t>
              </a:r>
            </a:p>
            <a:p>
              <a:pPr>
                <a:buFont typeface="Arial" pitchFamily="34" charset="0"/>
                <a:buChar char="•"/>
                <a:defRPr/>
              </a:pPr>
              <a:r>
                <a:rPr lang="en-US" sz="1600" dirty="0"/>
                <a:t>Python</a:t>
              </a:r>
              <a:br>
                <a:rPr lang="en-US" sz="1600" dirty="0"/>
              </a:br>
              <a:endParaRPr lang="en-GB" sz="1600" dirty="0"/>
            </a:p>
          </p:txBody>
        </p:sp>
        <p:grpSp>
          <p:nvGrpSpPr>
            <p:cNvPr id="17" name="Group 16">
              <a:extLst>
                <a:ext uri="{FF2B5EF4-FFF2-40B4-BE49-F238E27FC236}">
                  <a16:creationId xmlns:a16="http://schemas.microsoft.com/office/drawing/2014/main" id="{3E03824B-CFE4-0FEE-131D-9DDDD277944A}"/>
                </a:ext>
              </a:extLst>
            </p:cNvPr>
            <p:cNvGrpSpPr/>
            <p:nvPr/>
          </p:nvGrpSpPr>
          <p:grpSpPr>
            <a:xfrm>
              <a:off x="7369725" y="2717926"/>
              <a:ext cx="2691465" cy="3502741"/>
              <a:chOff x="4932040" y="1988840"/>
              <a:chExt cx="3168352" cy="2088232"/>
            </a:xfrm>
          </p:grpSpPr>
          <p:cxnSp>
            <p:nvCxnSpPr>
              <p:cNvPr id="18" name="Straight Connector 17">
                <a:extLst>
                  <a:ext uri="{FF2B5EF4-FFF2-40B4-BE49-F238E27FC236}">
                    <a16:creationId xmlns:a16="http://schemas.microsoft.com/office/drawing/2014/main" id="{852CBA27-1F77-7299-A3F9-90FED2DBBB15}"/>
                  </a:ext>
                </a:extLst>
              </p:cNvPr>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19" name="Straight Connector 18">
                <a:extLst>
                  <a:ext uri="{FF2B5EF4-FFF2-40B4-BE49-F238E27FC236}">
                    <a16:creationId xmlns:a16="http://schemas.microsoft.com/office/drawing/2014/main" id="{EE21BA7F-9A0C-E7AA-DE4E-2208C5AC27FA}"/>
                  </a:ext>
                </a:extLst>
              </p:cNvPr>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spTree>
    <p:extLst>
      <p:ext uri="{BB962C8B-B14F-4D97-AF65-F5344CB8AC3E}">
        <p14:creationId xmlns:p14="http://schemas.microsoft.com/office/powerpoint/2010/main" val="872028464"/>
      </p:ext>
    </p:extLst>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Focus on Knowledge</a:t>
            </a:r>
            <a:endParaRPr lang="en-GB" dirty="0"/>
          </a:p>
        </p:txBody>
      </p:sp>
      <p:sp>
        <p:nvSpPr>
          <p:cNvPr id="3" name="Content Placeholder 2"/>
          <p:cNvSpPr>
            <a:spLocks noGrp="1"/>
          </p:cNvSpPr>
          <p:nvPr>
            <p:ph idx="1"/>
          </p:nvPr>
        </p:nvSpPr>
        <p:spPr/>
        <p:txBody>
          <a:bodyPr/>
          <a:lstStyle/>
          <a:p>
            <a:r>
              <a:rPr lang="en-US" dirty="0"/>
              <a:t>Knowledge versus Knowhow </a:t>
            </a:r>
          </a:p>
        </p:txBody>
      </p:sp>
      <p:graphicFrame>
        <p:nvGraphicFramePr>
          <p:cNvPr id="4" name="Table 3"/>
          <p:cNvGraphicFramePr>
            <a:graphicFrameLocks noGrp="1"/>
          </p:cNvGraphicFramePr>
          <p:nvPr/>
        </p:nvGraphicFramePr>
        <p:xfrm>
          <a:off x="485330" y="2132856"/>
          <a:ext cx="11011270" cy="4032450"/>
        </p:xfrm>
        <a:graphic>
          <a:graphicData uri="http://schemas.openxmlformats.org/drawingml/2006/table">
            <a:tbl>
              <a:tblPr firstRow="1" bandRow="1">
                <a:tableStyleId>{5C22544A-7EE6-4342-B048-85BDC9FD1C3A}</a:tableStyleId>
              </a:tblPr>
              <a:tblGrid>
                <a:gridCol w="6762798">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24780">
                <a:tc>
                  <a:txBody>
                    <a:bodyPr/>
                    <a:lstStyle/>
                    <a:p>
                      <a:pPr algn="l" fontAlgn="b"/>
                      <a:r>
                        <a:rPr lang="en-GB" sz="1800" u="none" strike="noStrike" dirty="0">
                          <a:solidFill>
                            <a:schemeClr val="accent1"/>
                          </a:solidFill>
                          <a:effectLst/>
                        </a:rPr>
                        <a:t>Knowledge</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tc>
                  <a:txBody>
                    <a:bodyPr/>
                    <a:lstStyle/>
                    <a:p>
                      <a:pPr algn="l" fontAlgn="b"/>
                      <a:r>
                        <a:rPr lang="en-GB" sz="1800" u="none" strike="noStrike" dirty="0">
                          <a:solidFill>
                            <a:schemeClr val="accent1"/>
                          </a:solidFill>
                          <a:effectLst/>
                        </a:rPr>
                        <a:t>Knowhow</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extLst>
                  <a:ext uri="{0D108BD9-81ED-4DB2-BD59-A6C34878D82A}">
                    <a16:rowId xmlns:a16="http://schemas.microsoft.com/office/drawing/2014/main" val="10000"/>
                  </a:ext>
                </a:extLst>
              </a:tr>
              <a:tr h="741534">
                <a:tc>
                  <a:txBody>
                    <a:bodyPr/>
                    <a:lstStyle/>
                    <a:p>
                      <a:pPr algn="l" fontAlgn="b"/>
                      <a:r>
                        <a:rPr lang="en-US" sz="1800" u="none" strike="noStrike" dirty="0">
                          <a:effectLst/>
                        </a:rPr>
                        <a:t>Articulated to </a:t>
                      </a:r>
                      <a:r>
                        <a:rPr lang="en-US" sz="1800" u="none" strike="noStrike" dirty="0">
                          <a:solidFill>
                            <a:schemeClr val="accent1"/>
                          </a:solidFill>
                          <a:effectLst/>
                        </a:rPr>
                        <a:t>other knowledge </a:t>
                      </a:r>
                      <a:r>
                        <a:rPr lang="en-US" sz="1800" u="none" strike="noStrike" dirty="0">
                          <a:effectLst/>
                        </a:rPr>
                        <a:t>of the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Generally </a:t>
                      </a:r>
                      <a:r>
                        <a:rPr lang="en-GB" sz="1800" u="none" strike="noStrike" dirty="0">
                          <a:solidFill>
                            <a:schemeClr val="accent1"/>
                          </a:solidFill>
                          <a:effectLst/>
                        </a:rPr>
                        <a:t>stand-alone </a:t>
                      </a:r>
                      <a:r>
                        <a:rPr lang="en-GB" sz="1800" u="none" strike="noStrike" dirty="0">
                          <a:effectLst/>
                        </a:rPr>
                        <a:t>information</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1"/>
                  </a:ext>
                </a:extLst>
              </a:tr>
              <a:tr h="741534">
                <a:tc>
                  <a:txBody>
                    <a:bodyPr/>
                    <a:lstStyle/>
                    <a:p>
                      <a:pPr algn="l" fontAlgn="b"/>
                      <a:r>
                        <a:rPr lang="en-US" sz="1800" u="none" strike="noStrike" dirty="0">
                          <a:effectLst/>
                        </a:rPr>
                        <a:t>By nature, when taken by the learner, </a:t>
                      </a:r>
                      <a:r>
                        <a:rPr lang="en-US" sz="1800" u="none" strike="noStrike" dirty="0">
                          <a:solidFill>
                            <a:schemeClr val="accent1"/>
                          </a:solidFill>
                          <a:effectLst/>
                        </a:rPr>
                        <a:t>different </a:t>
                      </a:r>
                      <a:r>
                        <a:rPr lang="en-US" sz="1800" u="none" strike="noStrike" dirty="0">
                          <a:solidFill>
                            <a:schemeClr val="tx2">
                              <a:lumMod val="75000"/>
                            </a:schemeClr>
                          </a:solidFill>
                          <a:effectLst/>
                        </a:rPr>
                        <a:t>between learners</a:t>
                      </a:r>
                      <a:endParaRPr lang="en-US" sz="1800" b="0" i="0" u="none" strike="noStrike" dirty="0">
                        <a:solidFill>
                          <a:schemeClr val="tx2">
                            <a:lumMod val="75000"/>
                          </a:schemeClr>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Initially, the </a:t>
                      </a:r>
                      <a:r>
                        <a:rPr lang="en-US" sz="1800" u="none" strike="noStrike" dirty="0">
                          <a:solidFill>
                            <a:schemeClr val="accent1"/>
                          </a:solidFill>
                          <a:effectLst/>
                        </a:rPr>
                        <a:t>same</a:t>
                      </a:r>
                      <a:r>
                        <a:rPr lang="en-US" sz="1800" u="none" strike="noStrike" dirty="0">
                          <a:effectLst/>
                        </a:rPr>
                        <a:t> for every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2"/>
                  </a:ext>
                </a:extLst>
              </a:tr>
              <a:tr h="741534">
                <a:tc>
                  <a:txBody>
                    <a:bodyPr/>
                    <a:lstStyle/>
                    <a:p>
                      <a:pPr algn="l" fontAlgn="b"/>
                      <a:r>
                        <a:rPr lang="en-GB" sz="1800" u="none" strike="noStrike" dirty="0">
                          <a:solidFill>
                            <a:srgbClr val="FF0000"/>
                          </a:solidFill>
                          <a:effectLst/>
                        </a:rPr>
                        <a:t>Transferable</a:t>
                      </a:r>
                      <a:r>
                        <a:rPr lang="en-GB" sz="1800" u="none" strike="noStrike" dirty="0">
                          <a:effectLst/>
                        </a:rPr>
                        <a:t>, adaptable to other environments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Transfer requires effort </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3"/>
                  </a:ext>
                </a:extLst>
              </a:tr>
              <a:tr h="741534">
                <a:tc>
                  <a:txBody>
                    <a:bodyPr/>
                    <a:lstStyle/>
                    <a:p>
                      <a:pPr algn="l" fontAlgn="b"/>
                      <a:r>
                        <a:rPr lang="en-US" sz="1800" u="none" strike="noStrike" dirty="0">
                          <a:effectLst/>
                        </a:rPr>
                        <a:t>When taken by the learner, </a:t>
                      </a:r>
                      <a:r>
                        <a:rPr lang="en-US" sz="1800" u="none" strike="noStrike" dirty="0">
                          <a:solidFill>
                            <a:schemeClr val="accent1"/>
                          </a:solidFill>
                          <a:effectLst/>
                        </a:rPr>
                        <a:t>persistent</a:t>
                      </a:r>
                      <a:endParaRPr lang="en-US"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Will be </a:t>
                      </a:r>
                      <a:r>
                        <a:rPr lang="en-US" sz="1800" u="none" strike="noStrike" dirty="0">
                          <a:solidFill>
                            <a:schemeClr val="accent1"/>
                          </a:solidFill>
                          <a:effectLst/>
                        </a:rPr>
                        <a:t>forgotten</a:t>
                      </a:r>
                      <a:r>
                        <a:rPr lang="en-US" sz="1800" u="none" strike="noStrike" dirty="0">
                          <a:effectLst/>
                        </a:rPr>
                        <a:t> if not practiced</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4"/>
                  </a:ext>
                </a:extLst>
              </a:tr>
              <a:tr h="741534">
                <a:tc>
                  <a:txBody>
                    <a:bodyPr/>
                    <a:lstStyle/>
                    <a:p>
                      <a:pPr algn="l" fontAlgn="b"/>
                      <a:r>
                        <a:rPr lang="en-GB" sz="1800" u="none" strike="noStrike" dirty="0">
                          <a:effectLst/>
                        </a:rPr>
                        <a:t>Requires </a:t>
                      </a:r>
                      <a:r>
                        <a:rPr lang="en-GB" sz="1800" u="none" strike="noStrike" dirty="0">
                          <a:solidFill>
                            <a:schemeClr val="accent1"/>
                          </a:solidFill>
                          <a:effectLst/>
                        </a:rPr>
                        <a:t>related knowledge pre-exist</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Limited pre-requirements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65246522"/>
      </p:ext>
    </p:extLst>
  </p:cSld>
  <p:clrMapOvr>
    <a:masterClrMapping/>
  </p:clrMapOvr>
</p:sld>
</file>

<file path=ppt/theme/theme1.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SC-Powerpoint Slides template 16-9.potx" id="{027E0948-C768-41B7-8848-C5CEF6FA21B7}" vid="{6460D362-4FC8-4CBF-9B81-10A5355632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1808</Words>
  <Application>Microsoft Office PowerPoint</Application>
  <PresentationFormat>Widescreen</PresentationFormat>
  <Paragraphs>265</Paragraphs>
  <Slides>42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Segoe UI Historic</vt:lpstr>
      <vt:lpstr>StarSymbol</vt:lpstr>
      <vt:lpstr>Wingdings</vt:lpstr>
      <vt:lpstr>On-Screen Presentation 1</vt:lpstr>
      <vt:lpstr>Welcome to the thematic CERN School of Computing</vt:lpstr>
      <vt:lpstr>CERN’s mission</vt:lpstr>
      <vt:lpstr>A school with a long history</vt:lpstr>
      <vt:lpstr>Mandate and mission</vt:lpstr>
      <vt:lpstr>Bridging science and computing</vt:lpstr>
      <vt:lpstr>An additional side effect …</vt:lpstr>
      <vt:lpstr>The CERN Schools of computing</vt:lpstr>
      <vt:lpstr>The School Academic Dimension</vt:lpstr>
      <vt:lpstr>Focus on Knowledge</vt:lpstr>
      <vt:lpstr>A statement from Ivica …</vt:lpstr>
      <vt:lpstr>An outreach opportunity</vt:lpstr>
      <vt:lpstr>An outreach opportunity</vt:lpstr>
      <vt:lpstr>Thematic CSC 2023 on  “Security of research computing infrastructures”</vt:lpstr>
      <vt:lpstr>The school learning process</vt:lpstr>
      <vt:lpstr>The school learning process</vt:lpstr>
      <vt:lpstr>Your lecturers</vt:lpstr>
      <vt:lpstr>The tuition programme</vt:lpstr>
      <vt:lpstr>The school governance</vt:lpstr>
      <vt:lpstr>The School Advisory Committee</vt:lpstr>
      <vt:lpstr>The school learning process</vt:lpstr>
      <vt:lpstr>The School culture in “exercises”</vt:lpstr>
      <vt:lpstr>The school learning process</vt:lpstr>
      <vt:lpstr>The exam</vt:lpstr>
      <vt:lpstr>An exam part of the learning process</vt:lpstr>
      <vt:lpstr>An exam part of the learning process</vt:lpstr>
      <vt:lpstr>The school learning process</vt:lpstr>
      <vt:lpstr>Lunch and Dinners</vt:lpstr>
      <vt:lpstr>(Optional) Social programme</vt:lpstr>
      <vt:lpstr>(Optional) Music events</vt:lpstr>
      <vt:lpstr>This year in the previous thematic school, here</vt:lpstr>
      <vt:lpstr>Optional Sports ….</vt:lpstr>
      <vt:lpstr>the participants give the most value to the school !</vt:lpstr>
      <vt:lpstr>For example, this year main school (2023)</vt:lpstr>
      <vt:lpstr>This school numbers</vt:lpstr>
      <vt:lpstr>PowerPoint Presentation</vt:lpstr>
      <vt:lpstr>So …  We have quite some diversity</vt:lpstr>
      <vt:lpstr>Excerpts from reference letters (from the main school)</vt:lpstr>
      <vt:lpstr>Who are the CSC participants ?</vt:lpstr>
      <vt:lpstr>It is a small world …</vt:lpstr>
      <vt:lpstr>tCSC 2023, Split, Croatia</vt:lpstr>
      <vt:lpstr>sCSC 2023, Split, Croatia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series of lectures*</dc:title>
  <dc:creator>Alberto Pace</dc:creator>
  <cp:keywords>Data Technologies - CERN School of computing Data Management Security</cp:keywords>
  <cp:lastModifiedBy>Alberto Pace</cp:lastModifiedBy>
  <cp:revision>45</cp:revision>
  <dcterms:created xsi:type="dcterms:W3CDTF">2023-05-30T15:24:10Z</dcterms:created>
  <dcterms:modified xsi:type="dcterms:W3CDTF">2023-10-09T08:03:35Z</dcterms:modified>
</cp:coreProperties>
</file>