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3" r:id="rId2"/>
    <p:sldId id="272" r:id="rId3"/>
    <p:sldId id="274" r:id="rId4"/>
    <p:sldId id="277" r:id="rId5"/>
    <p:sldId id="276" r:id="rId6"/>
    <p:sldId id="266" r:id="rId7"/>
  </p:sldIdLst>
  <p:sldSz cx="9144000" cy="6858000" type="screen4x3"/>
  <p:notesSz cx="6669088" cy="9926638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5822" autoAdjust="0"/>
  </p:normalViewPr>
  <p:slideViewPr>
    <p:cSldViewPr snapToObjects="1" showGuides="1">
      <p:cViewPr varScale="1">
        <p:scale>
          <a:sx n="125" d="100"/>
          <a:sy n="125" d="100"/>
        </p:scale>
        <p:origin x="1522" y="77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15/06/2023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15/06/2023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48767" indent="0">
              <a:buNone/>
            </a:pPr>
            <a:r>
              <a:rPr lang="en-US" sz="2000" dirty="0"/>
              <a:t>This magnet is made of 2 apertures with external QH:</a:t>
            </a:r>
            <a:endParaRPr lang="en-GB" sz="2000" dirty="0"/>
          </a:p>
          <a:p>
            <a:pPr lvl="1"/>
            <a:r>
              <a:rPr lang="en-US" sz="1800" dirty="0"/>
              <a:t>Aperture 1 – </a:t>
            </a:r>
            <a:r>
              <a:rPr lang="en-US" sz="1800" b="1" dirty="0"/>
              <a:t>SP301</a:t>
            </a:r>
            <a:r>
              <a:rPr lang="en-US" sz="1800" dirty="0"/>
              <a:t>: coils </a:t>
            </a:r>
            <a:r>
              <a:rPr lang="en-US" sz="1800" b="1" dirty="0"/>
              <a:t>210</a:t>
            </a:r>
            <a:r>
              <a:rPr lang="en-US" sz="1800" dirty="0"/>
              <a:t> and </a:t>
            </a:r>
            <a:r>
              <a:rPr lang="en-US" sz="1800" b="1" dirty="0"/>
              <a:t>211 </a:t>
            </a:r>
            <a:r>
              <a:rPr lang="en-US" sz="1800" dirty="0"/>
              <a:t>– </a:t>
            </a:r>
            <a:r>
              <a:rPr lang="en-US" sz="1800" i="1" dirty="0"/>
              <a:t>target of 300 um??</a:t>
            </a:r>
            <a:endParaRPr lang="en-GB" sz="1800" i="1" dirty="0"/>
          </a:p>
          <a:p>
            <a:pPr lvl="1"/>
            <a:r>
              <a:rPr lang="en-US" sz="1800" dirty="0"/>
              <a:t>Aperture 2 – </a:t>
            </a:r>
            <a:r>
              <a:rPr lang="en-US" sz="1800" b="1" dirty="0"/>
              <a:t>SP302</a:t>
            </a:r>
            <a:r>
              <a:rPr lang="en-US" sz="1800" dirty="0"/>
              <a:t>: coils </a:t>
            </a:r>
            <a:r>
              <a:rPr lang="en-US" sz="1800" b="1" dirty="0"/>
              <a:t>212</a:t>
            </a:r>
            <a:r>
              <a:rPr lang="en-US" sz="1800" dirty="0"/>
              <a:t> and </a:t>
            </a:r>
            <a:r>
              <a:rPr lang="en-US" sz="1800" b="1" dirty="0"/>
              <a:t>213</a:t>
            </a:r>
            <a:r>
              <a:rPr lang="en-US" sz="1800" dirty="0"/>
              <a:t> – </a:t>
            </a:r>
            <a:r>
              <a:rPr lang="en-US" sz="1800" i="1" dirty="0"/>
              <a:t>target of 150 um (lower pre-stress)??</a:t>
            </a:r>
            <a:endParaRPr lang="en-US" sz="1800" b="1" i="1" dirty="0"/>
          </a:p>
          <a:p>
            <a:pPr lvl="1"/>
            <a:r>
              <a:rPr lang="en-US" sz="1800" dirty="0"/>
              <a:t>Nominal current: </a:t>
            </a:r>
          </a:p>
          <a:p>
            <a:pPr lvl="1"/>
            <a:r>
              <a:rPr lang="en-US" sz="1800" dirty="0"/>
              <a:t>Ultimate current:</a:t>
            </a:r>
          </a:p>
          <a:p>
            <a:pPr marL="457200" lvl="1" indent="0">
              <a:buNone/>
            </a:pPr>
            <a:endParaRPr lang="en-US" sz="1800" b="1" dirty="0"/>
          </a:p>
          <a:p>
            <a:pPr marL="48767" indent="0">
              <a:buNone/>
            </a:pPr>
            <a:r>
              <a:rPr lang="en-US" sz="2000" dirty="0"/>
              <a:t>Cable characteristic:</a:t>
            </a:r>
          </a:p>
          <a:p>
            <a:pPr lvl="1"/>
            <a:r>
              <a:rPr lang="en-US" sz="1800" dirty="0"/>
              <a:t>Type: </a:t>
            </a:r>
            <a:r>
              <a:rPr lang="en-US" sz="1800" b="1" dirty="0"/>
              <a:t>PIT</a:t>
            </a:r>
          </a:p>
          <a:p>
            <a:pPr lvl="1"/>
            <a:r>
              <a:rPr lang="en-US" sz="1800" dirty="0"/>
              <a:t>RRR:</a:t>
            </a:r>
            <a:endParaRPr lang="pl-PL" sz="1800" dirty="0"/>
          </a:p>
          <a:p>
            <a:pPr lvl="2"/>
            <a:r>
              <a:rPr lang="en-US" sz="1266" b="1" dirty="0">
                <a:solidFill>
                  <a:srgbClr val="FF0000"/>
                </a:solidFill>
              </a:rPr>
              <a:t>25</a:t>
            </a:r>
            <a:r>
              <a:rPr lang="pl-PL" sz="1266" b="1" dirty="0">
                <a:solidFill>
                  <a:srgbClr val="FF0000"/>
                </a:solidFill>
              </a:rPr>
              <a:t> – 83 (C210),</a:t>
            </a:r>
          </a:p>
          <a:p>
            <a:pPr lvl="2"/>
            <a:r>
              <a:rPr lang="pl-PL" sz="1266" b="1" dirty="0">
                <a:solidFill>
                  <a:srgbClr val="FF0000"/>
                </a:solidFill>
              </a:rPr>
              <a:t>25 – 70 (C211),</a:t>
            </a:r>
          </a:p>
          <a:p>
            <a:pPr lvl="2"/>
            <a:r>
              <a:rPr lang="pl-PL" sz="1266" b="1" dirty="0">
                <a:solidFill>
                  <a:srgbClr val="FF0000"/>
                </a:solidFill>
              </a:rPr>
              <a:t>45 – 106 (C212),</a:t>
            </a:r>
          </a:p>
          <a:p>
            <a:pPr lvl="2"/>
            <a:r>
              <a:rPr lang="pl-PL" sz="1266" b="1" dirty="0">
                <a:solidFill>
                  <a:srgbClr val="FF0000"/>
                </a:solidFill>
              </a:rPr>
              <a:t>37 – 127 (C213)</a:t>
            </a:r>
            <a:endParaRPr lang="en-US" sz="1266" b="1" dirty="0">
              <a:solidFill>
                <a:srgbClr val="FF0000"/>
              </a:solidFill>
            </a:endParaRPr>
          </a:p>
          <a:p>
            <a:pPr lvl="1"/>
            <a:r>
              <a:rPr lang="en-US" sz="1800" dirty="0"/>
              <a:t>SS limit: </a:t>
            </a:r>
            <a:r>
              <a:rPr lang="en-US" sz="1800" b="1" dirty="0">
                <a:solidFill>
                  <a:srgbClr val="FF0000"/>
                </a:solidFill>
              </a:rPr>
              <a:t>?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36145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69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11T test preparation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11T test preparation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11T test preparation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11T test preparation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/>
              <a:t>11T test preparation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/>
              <a:t>11T test preparation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/>
              <a:t>11T test preparation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11T test preparation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hyperlink" Target="https://edms.cern.ch/ui/#!master/navigator/document?D:100562824:100562824:subDocs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emf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339122" y="3779138"/>
            <a:ext cx="6480000" cy="990600"/>
          </a:xfrm>
        </p:spPr>
        <p:txBody>
          <a:bodyPr>
            <a:normAutofit/>
          </a:bodyPr>
          <a:lstStyle/>
          <a:p>
            <a:r>
              <a:rPr lang="en-US" sz="1600" dirty="0"/>
              <a:t>Carmen Abad on behalf of 11Tesla team</a:t>
            </a:r>
            <a:endParaRPr lang="en-GB" sz="16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June 2023</a:t>
            </a:r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7200000" cy="753616"/>
          </a:xfrm>
        </p:spPr>
        <p:txBody>
          <a:bodyPr/>
          <a:lstStyle/>
          <a:p>
            <a:r>
              <a:rPr lang="en-GB" sz="2400" dirty="0">
                <a:solidFill>
                  <a:srgbClr val="0070C0"/>
                </a:solidFill>
              </a:rPr>
              <a:t>MBHDP301 Test preparation</a:t>
            </a:r>
            <a:endParaRPr lang="en-GB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1F504B9D-F063-46A6-46E2-6885B5073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US" dirty="0"/>
              <a:t>Magnet setup</a:t>
            </a:r>
            <a:endParaRPr lang="en-GB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35F00658-AB5F-BF87-E73E-E038CDB9F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11T test preparation</a:t>
            </a:r>
            <a:endParaRPr lang="en-GB" noProof="0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6E105708-0E7E-ECFA-5C42-A92FEE42E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1F67835-F03E-9E78-7473-A102877352B1}"/>
              </a:ext>
            </a:extLst>
          </p:cNvPr>
          <p:cNvGrpSpPr/>
          <p:nvPr/>
        </p:nvGrpSpPr>
        <p:grpSpPr>
          <a:xfrm>
            <a:off x="1189294" y="2373392"/>
            <a:ext cx="7331597" cy="3982958"/>
            <a:chOff x="186354" y="1268760"/>
            <a:chExt cx="8957646" cy="4849064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DACFD23-EE67-6779-EE86-939E795F9A07}"/>
                </a:ext>
              </a:extLst>
            </p:cNvPr>
            <p:cNvSpPr txBox="1"/>
            <p:nvPr/>
          </p:nvSpPr>
          <p:spPr>
            <a:xfrm>
              <a:off x="186447" y="4578834"/>
              <a:ext cx="1846971" cy="61794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r>
                <a:rPr lang="en-GB" sz="900" dirty="0"/>
                <a:t>Cable characteristics</a:t>
              </a:r>
            </a:p>
            <a:p>
              <a:r>
                <a:rPr lang="en-GB" sz="900" dirty="0"/>
                <a:t>1</a:t>
              </a:r>
              <a:r>
                <a:rPr lang="en-GB" sz="900" baseline="30000" dirty="0"/>
                <a:t>st</a:t>
              </a:r>
              <a:r>
                <a:rPr lang="en-GB" sz="900" dirty="0"/>
                <a:t> generation (RRP)</a:t>
              </a:r>
            </a:p>
            <a:p>
              <a:r>
                <a:rPr lang="en-GB" sz="900" dirty="0"/>
                <a:t>2</a:t>
              </a:r>
              <a:r>
                <a:rPr lang="en-GB" sz="900" baseline="30000" dirty="0"/>
                <a:t>nd</a:t>
              </a:r>
              <a:r>
                <a:rPr lang="en-GB" sz="900" dirty="0"/>
                <a:t> generation (PIT)</a:t>
              </a: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F8F36AC5-A111-7A5D-9F55-40AABE14B663}"/>
                </a:ext>
              </a:extLst>
            </p:cNvPr>
            <p:cNvGrpSpPr/>
            <p:nvPr/>
          </p:nvGrpSpPr>
          <p:grpSpPr>
            <a:xfrm>
              <a:off x="186354" y="1268760"/>
              <a:ext cx="8749509" cy="4849064"/>
              <a:chOff x="198305" y="1540548"/>
              <a:chExt cx="8749509" cy="4849064"/>
            </a:xfrm>
          </p:grpSpPr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036F575E-74A7-37CE-49A2-F2C96891CE00}"/>
                  </a:ext>
                </a:extLst>
              </p:cNvPr>
              <p:cNvSpPr txBox="1"/>
              <p:nvPr/>
            </p:nvSpPr>
            <p:spPr>
              <a:xfrm>
                <a:off x="3200531" y="1540548"/>
                <a:ext cx="193514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/>
                  <a:t>11T Hybrid Short Magnet DP301</a:t>
                </a:r>
              </a:p>
              <a:p>
                <a:r>
                  <a:rPr lang="en-GB" sz="900" i="1" dirty="0"/>
                  <a:t>View from the connection side</a:t>
                </a:r>
              </a:p>
            </p:txBody>
          </p: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BC4E907D-DBDE-72BC-649B-D3FEE8BE5BEC}"/>
                  </a:ext>
                </a:extLst>
              </p:cNvPr>
              <p:cNvGrpSpPr/>
              <p:nvPr/>
            </p:nvGrpSpPr>
            <p:grpSpPr>
              <a:xfrm>
                <a:off x="198305" y="2053181"/>
                <a:ext cx="8749509" cy="4336431"/>
                <a:chOff x="198305" y="2053181"/>
                <a:chExt cx="8749509" cy="4336431"/>
              </a:xfrm>
            </p:grpSpPr>
            <p:pic>
              <p:nvPicPr>
                <p:cNvPr id="39" name="Picture 38">
                  <a:extLst>
                    <a:ext uri="{FF2B5EF4-FFF2-40B4-BE49-F238E27FC236}">
                      <a16:creationId xmlns:a16="http://schemas.microsoft.com/office/drawing/2014/main" id="{96E50F0D-30C2-BAB7-B099-EF85E4F5444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238400" y="2053181"/>
                  <a:ext cx="4689188" cy="4336431"/>
                </a:xfrm>
                <a:prstGeom prst="rect">
                  <a:avLst/>
                </a:prstGeom>
              </p:spPr>
            </p:pic>
            <p:sp>
              <p:nvSpPr>
                <p:cNvPr id="40" name="Oval 39">
                  <a:extLst>
                    <a:ext uri="{FF2B5EF4-FFF2-40B4-BE49-F238E27FC236}">
                      <a16:creationId xmlns:a16="http://schemas.microsoft.com/office/drawing/2014/main" id="{284EECC1-BAAE-CDB1-0CFC-31BA3D73F595}"/>
                    </a:ext>
                  </a:extLst>
                </p:cNvPr>
                <p:cNvSpPr/>
                <p:nvPr/>
              </p:nvSpPr>
              <p:spPr>
                <a:xfrm>
                  <a:off x="3073503" y="3462205"/>
                  <a:ext cx="1440982" cy="1432578"/>
                </a:xfrm>
                <a:prstGeom prst="ellipse">
                  <a:avLst/>
                </a:prstGeom>
                <a:noFill/>
                <a:ln w="4445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900" dirty="0"/>
                </a:p>
              </p:txBody>
            </p:sp>
            <p:sp>
              <p:nvSpPr>
                <p:cNvPr id="41" name="Oval 40">
                  <a:extLst>
                    <a:ext uri="{FF2B5EF4-FFF2-40B4-BE49-F238E27FC236}">
                      <a16:creationId xmlns:a16="http://schemas.microsoft.com/office/drawing/2014/main" id="{7AC479D3-B63E-EE6A-DF94-D48570D86273}"/>
                    </a:ext>
                  </a:extLst>
                </p:cNvPr>
                <p:cNvSpPr/>
                <p:nvPr/>
              </p:nvSpPr>
              <p:spPr>
                <a:xfrm>
                  <a:off x="4553853" y="3462205"/>
                  <a:ext cx="1440982" cy="1447501"/>
                </a:xfrm>
                <a:prstGeom prst="ellipse">
                  <a:avLst/>
                </a:prstGeom>
                <a:noFill/>
                <a:ln w="444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900" dirty="0"/>
                </a:p>
              </p:txBody>
            </p:sp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174C4CB6-9E39-A759-7869-D4C8D8875AF7}"/>
                    </a:ext>
                  </a:extLst>
                </p:cNvPr>
                <p:cNvSpPr txBox="1"/>
                <p:nvPr/>
              </p:nvSpPr>
              <p:spPr>
                <a:xfrm>
                  <a:off x="198305" y="2782311"/>
                  <a:ext cx="2315580" cy="9233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/>
                    <a:t>APERTURE 2 </a:t>
                  </a:r>
                  <a:r>
                    <a:rPr lang="en-US" sz="900" b="1" dirty="0">
                      <a:solidFill>
                        <a:srgbClr val="00B050"/>
                      </a:solidFill>
                    </a:rPr>
                    <a:t>SP302</a:t>
                  </a:r>
                  <a:r>
                    <a:rPr lang="en-US" sz="900" dirty="0">
                      <a:solidFill>
                        <a:srgbClr val="00B050"/>
                      </a:solidFill>
                    </a:rPr>
                    <a:t> </a:t>
                  </a:r>
                </a:p>
                <a:p>
                  <a:r>
                    <a:rPr lang="en-US" sz="900" dirty="0"/>
                    <a:t>With end cage </a:t>
                  </a:r>
                </a:p>
                <a:p>
                  <a:endParaRPr lang="en-US" sz="900" dirty="0"/>
                </a:p>
                <a:p>
                  <a:r>
                    <a:rPr lang="en-GB" sz="900" dirty="0"/>
                    <a:t>Composed of:</a:t>
                  </a:r>
                </a:p>
                <a:p>
                  <a:r>
                    <a:rPr lang="en-GB" sz="900" dirty="0"/>
                    <a:t>Coil #212 - 2</a:t>
                  </a:r>
                  <a:r>
                    <a:rPr lang="en-GB" sz="900" baseline="30000" dirty="0"/>
                    <a:t>nd</a:t>
                  </a:r>
                  <a:r>
                    <a:rPr lang="en-GB" sz="900" dirty="0"/>
                    <a:t> generation </a:t>
                  </a:r>
                </a:p>
                <a:p>
                  <a:r>
                    <a:rPr lang="en-GB" sz="900" dirty="0"/>
                    <a:t>Coil #213 - 2</a:t>
                  </a:r>
                  <a:r>
                    <a:rPr lang="en-GB" sz="900" baseline="30000" dirty="0"/>
                    <a:t>nd</a:t>
                  </a:r>
                  <a:r>
                    <a:rPr lang="en-GB" sz="900" dirty="0"/>
                    <a:t> generation  </a:t>
                  </a:r>
                  <a:endParaRPr lang="en-US" sz="900" dirty="0"/>
                </a:p>
              </p:txBody>
            </p:sp>
            <p:cxnSp>
              <p:nvCxnSpPr>
                <p:cNvPr id="43" name="Straight Arrow Connector 42">
                  <a:extLst>
                    <a:ext uri="{FF2B5EF4-FFF2-40B4-BE49-F238E27FC236}">
                      <a16:creationId xmlns:a16="http://schemas.microsoft.com/office/drawing/2014/main" id="{0138F030-B22F-CAC4-22B4-2C7C630BF634}"/>
                    </a:ext>
                  </a:extLst>
                </p:cNvPr>
                <p:cNvCxnSpPr>
                  <a:cxnSpLocks/>
                  <a:endCxn id="40" idx="2"/>
                </p:cNvCxnSpPr>
                <p:nvPr/>
              </p:nvCxnSpPr>
              <p:spPr>
                <a:xfrm>
                  <a:off x="234847" y="4171033"/>
                  <a:ext cx="2838656" cy="7461"/>
                </a:xfrm>
                <a:prstGeom prst="straightConnector1">
                  <a:avLst/>
                </a:prstGeom>
                <a:ln w="34925">
                  <a:solidFill>
                    <a:srgbClr val="00B05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7DF80106-78C8-702B-4A55-49EAFFD29122}"/>
                    </a:ext>
                  </a:extLst>
                </p:cNvPr>
                <p:cNvSpPr txBox="1"/>
                <p:nvPr/>
              </p:nvSpPr>
              <p:spPr>
                <a:xfrm>
                  <a:off x="6606091" y="2734553"/>
                  <a:ext cx="1571264" cy="9233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dirty="0"/>
                    <a:t>APERTURE 1 </a:t>
                  </a:r>
                  <a:r>
                    <a:rPr lang="en-US" sz="900" b="1" dirty="0">
                      <a:solidFill>
                        <a:srgbClr val="FF0000"/>
                      </a:solidFill>
                    </a:rPr>
                    <a:t>SP301</a:t>
                  </a:r>
                  <a:r>
                    <a:rPr lang="en-US" sz="900" dirty="0">
                      <a:solidFill>
                        <a:srgbClr val="FF0000"/>
                      </a:solidFill>
                    </a:rPr>
                    <a:t> </a:t>
                  </a:r>
                </a:p>
                <a:p>
                  <a:r>
                    <a:rPr lang="en-US" sz="900" dirty="0"/>
                    <a:t>Without cage</a:t>
                  </a:r>
                </a:p>
                <a:p>
                  <a:endParaRPr lang="en-US" sz="900" dirty="0"/>
                </a:p>
                <a:p>
                  <a:r>
                    <a:rPr lang="en-US" sz="900" dirty="0"/>
                    <a:t>Composed of:</a:t>
                  </a:r>
                </a:p>
                <a:p>
                  <a:r>
                    <a:rPr lang="en-GB" sz="900" dirty="0"/>
                    <a:t>Coil #108 - 1</a:t>
                  </a:r>
                  <a:r>
                    <a:rPr lang="en-GB" sz="900" baseline="30000" dirty="0"/>
                    <a:t>st</a:t>
                  </a:r>
                  <a:r>
                    <a:rPr lang="en-GB" sz="900" dirty="0"/>
                    <a:t>  generation  </a:t>
                  </a:r>
                </a:p>
                <a:p>
                  <a:r>
                    <a:rPr lang="en-GB" sz="900" dirty="0"/>
                    <a:t>Coil #214 - 2</a:t>
                  </a:r>
                  <a:r>
                    <a:rPr lang="en-GB" sz="900" baseline="30000" dirty="0"/>
                    <a:t>nd</a:t>
                  </a:r>
                  <a:r>
                    <a:rPr lang="en-GB" sz="900" dirty="0"/>
                    <a:t> generation</a:t>
                  </a:r>
                </a:p>
              </p:txBody>
            </p:sp>
            <p:cxnSp>
              <p:nvCxnSpPr>
                <p:cNvPr id="45" name="Straight Arrow Connector 44">
                  <a:extLst>
                    <a:ext uri="{FF2B5EF4-FFF2-40B4-BE49-F238E27FC236}">
                      <a16:creationId xmlns:a16="http://schemas.microsoft.com/office/drawing/2014/main" id="{E69AB985-DF9A-6049-7706-FD53B8B4621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051571" y="4119548"/>
                  <a:ext cx="2896243" cy="0"/>
                </a:xfrm>
                <a:prstGeom prst="straightConnector1">
                  <a:avLst/>
                </a:prstGeom>
                <a:ln w="3492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46" name="Graphic 45" descr="Badge 1 with solid fill">
                  <a:extLst>
                    <a:ext uri="{FF2B5EF4-FFF2-40B4-BE49-F238E27FC236}">
                      <a16:creationId xmlns:a16="http://schemas.microsoft.com/office/drawing/2014/main" id="{E2DF7A1B-2FB5-0CA4-9B66-FFC3720A298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569819" y="2276371"/>
                  <a:ext cx="550800" cy="550800"/>
                </a:xfrm>
                <a:prstGeom prst="rect">
                  <a:avLst/>
                </a:prstGeom>
              </p:spPr>
            </p:pic>
            <p:pic>
              <p:nvPicPr>
                <p:cNvPr id="47" name="Graphic 46" descr="Badge with solid fill">
                  <a:extLst>
                    <a:ext uri="{FF2B5EF4-FFF2-40B4-BE49-F238E27FC236}">
                      <a16:creationId xmlns:a16="http://schemas.microsoft.com/office/drawing/2014/main" id="{C1C138DD-366C-52E8-2DAC-2615F3D424A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34847" y="2271754"/>
                  <a:ext cx="540000" cy="540000"/>
                </a:xfrm>
                <a:prstGeom prst="rect">
                  <a:avLst/>
                </a:prstGeom>
              </p:spPr>
            </p:pic>
          </p:grp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7367153-81BF-54C4-058D-90F92E45F5BA}"/>
                </a:ext>
              </a:extLst>
            </p:cNvPr>
            <p:cNvSpPr txBox="1"/>
            <p:nvPr/>
          </p:nvSpPr>
          <p:spPr>
            <a:xfrm>
              <a:off x="186447" y="5416077"/>
              <a:ext cx="2711087" cy="56177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US" sz="800" i="1" dirty="0"/>
                <a:t>NOTE:</a:t>
              </a:r>
            </a:p>
            <a:p>
              <a:r>
                <a:rPr lang="en-US" sz="800" i="1" dirty="0"/>
                <a:t>C</a:t>
              </a:r>
              <a:r>
                <a:rPr lang="en-GB" sz="800" i="1" dirty="0"/>
                <a:t>oils 108,212,213 already used in the past</a:t>
              </a:r>
            </a:p>
            <a:p>
              <a:r>
                <a:rPr lang="en-GB" sz="800" i="1" dirty="0"/>
                <a:t>Coil 214 new (spare)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E14F090-24D0-83A6-5264-A6F587B971CB}"/>
                </a:ext>
              </a:extLst>
            </p:cNvPr>
            <p:cNvSpPr txBox="1"/>
            <p:nvPr/>
          </p:nvSpPr>
          <p:spPr>
            <a:xfrm>
              <a:off x="4847994" y="4640390"/>
              <a:ext cx="1163258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900" dirty="0">
                  <a:solidFill>
                    <a:srgbClr val="FF0000"/>
                  </a:solidFill>
                </a:rPr>
                <a:t>Coil #108 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5114BBDE-493A-4C51-7220-7AE9470265E8}"/>
                </a:ext>
              </a:extLst>
            </p:cNvPr>
            <p:cNvSpPr txBox="1"/>
            <p:nvPr/>
          </p:nvSpPr>
          <p:spPr>
            <a:xfrm>
              <a:off x="4770067" y="2895243"/>
              <a:ext cx="960208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900" dirty="0">
                  <a:solidFill>
                    <a:srgbClr val="FF0000"/>
                  </a:solidFill>
                </a:rPr>
                <a:t>Coil #214 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B92B664-B1F9-E1BB-21FB-A7F4043575FD}"/>
                </a:ext>
              </a:extLst>
            </p:cNvPr>
            <p:cNvSpPr txBox="1"/>
            <p:nvPr/>
          </p:nvSpPr>
          <p:spPr>
            <a:xfrm>
              <a:off x="3303913" y="2882640"/>
              <a:ext cx="1061864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900" dirty="0">
                  <a:solidFill>
                    <a:srgbClr val="00B050"/>
                  </a:solidFill>
                </a:rPr>
                <a:t>Coil #212 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1B47D8AA-78C8-F51C-4EDC-C24EE6984A70}"/>
                </a:ext>
              </a:extLst>
            </p:cNvPr>
            <p:cNvSpPr txBox="1"/>
            <p:nvPr/>
          </p:nvSpPr>
          <p:spPr>
            <a:xfrm>
              <a:off x="3303913" y="4640390"/>
              <a:ext cx="1061864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900" dirty="0">
                  <a:solidFill>
                    <a:srgbClr val="00B050"/>
                  </a:solidFill>
                </a:rPr>
                <a:t>Coil #213 </a:t>
              </a:r>
            </a:p>
          </p:txBody>
        </p:sp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2A45E54F-817D-4FBB-B8B3-233E5DCEA6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6628" t="7288"/>
            <a:stretch/>
          </p:blipFill>
          <p:spPr>
            <a:xfrm>
              <a:off x="6672783" y="4118148"/>
              <a:ext cx="2471217" cy="1997230"/>
            </a:xfrm>
            <a:prstGeom prst="rect">
              <a:avLst/>
            </a:prstGeom>
          </p:spPr>
        </p:pic>
      </p:grp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711DA81-6AEE-61C9-DF2B-72831159C9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187" y="945322"/>
            <a:ext cx="8577813" cy="1278609"/>
          </a:xfrm>
        </p:spPr>
        <p:txBody>
          <a:bodyPr>
            <a:normAutofit fontScale="92500" lnSpcReduction="10000"/>
          </a:bodyPr>
          <a:lstStyle/>
          <a:p>
            <a:pPr marL="48767" indent="0">
              <a:buNone/>
            </a:pPr>
            <a:r>
              <a:rPr lang="en-US" sz="1600" dirty="0">
                <a:solidFill>
                  <a:schemeClr val="tx1"/>
                </a:solidFill>
              </a:rPr>
              <a:t>This magnet is made of 2 apertures with external QH:</a:t>
            </a:r>
            <a:endParaRPr lang="en-GB" sz="1600" dirty="0">
              <a:solidFill>
                <a:schemeClr val="tx1"/>
              </a:solidFill>
            </a:endParaRPr>
          </a:p>
          <a:p>
            <a:pPr lvl="1"/>
            <a:r>
              <a:rPr lang="en-US" sz="1400" dirty="0">
                <a:solidFill>
                  <a:schemeClr val="tx1"/>
                </a:solidFill>
              </a:rPr>
              <a:t>Aperture 1 – </a:t>
            </a:r>
            <a:r>
              <a:rPr lang="en-US" sz="1400" b="1" dirty="0">
                <a:solidFill>
                  <a:schemeClr val="tx1"/>
                </a:solidFill>
              </a:rPr>
              <a:t>SP301</a:t>
            </a:r>
            <a:r>
              <a:rPr lang="en-US" sz="1400" dirty="0">
                <a:solidFill>
                  <a:schemeClr val="tx1"/>
                </a:solidFill>
              </a:rPr>
              <a:t>: coils </a:t>
            </a:r>
            <a:r>
              <a:rPr lang="en-US" sz="1400" b="1" dirty="0">
                <a:solidFill>
                  <a:schemeClr val="tx1"/>
                </a:solidFill>
              </a:rPr>
              <a:t>108 </a:t>
            </a:r>
            <a:r>
              <a:rPr lang="en-US" sz="1400" dirty="0">
                <a:solidFill>
                  <a:schemeClr val="tx1"/>
                </a:solidFill>
              </a:rPr>
              <a:t> and </a:t>
            </a:r>
            <a:r>
              <a:rPr lang="en-US" sz="1400" b="1" dirty="0">
                <a:solidFill>
                  <a:schemeClr val="tx1"/>
                </a:solidFill>
              </a:rPr>
              <a:t>214 </a:t>
            </a:r>
            <a:r>
              <a:rPr lang="en-US" sz="1400" dirty="0">
                <a:solidFill>
                  <a:schemeClr val="tx1"/>
                </a:solidFill>
              </a:rPr>
              <a:t>– target of 300 um</a:t>
            </a:r>
            <a:endParaRPr lang="en-GB" sz="1400" dirty="0">
              <a:solidFill>
                <a:schemeClr val="tx1"/>
              </a:solidFill>
            </a:endParaRPr>
          </a:p>
          <a:p>
            <a:pPr lvl="1"/>
            <a:r>
              <a:rPr lang="en-US" sz="1400" dirty="0">
                <a:solidFill>
                  <a:schemeClr val="tx1"/>
                </a:solidFill>
              </a:rPr>
              <a:t>Aperture 2 – </a:t>
            </a:r>
            <a:r>
              <a:rPr lang="en-US" sz="1400" b="1" dirty="0">
                <a:solidFill>
                  <a:schemeClr val="tx1"/>
                </a:solidFill>
              </a:rPr>
              <a:t>SP302</a:t>
            </a:r>
            <a:r>
              <a:rPr lang="en-US" sz="1400" dirty="0">
                <a:solidFill>
                  <a:schemeClr val="tx1"/>
                </a:solidFill>
              </a:rPr>
              <a:t>: coils </a:t>
            </a:r>
            <a:r>
              <a:rPr lang="en-US" sz="1400" b="1" dirty="0">
                <a:solidFill>
                  <a:schemeClr val="tx1"/>
                </a:solidFill>
              </a:rPr>
              <a:t>212</a:t>
            </a:r>
            <a:r>
              <a:rPr lang="en-US" sz="1400" dirty="0">
                <a:solidFill>
                  <a:schemeClr val="tx1"/>
                </a:solidFill>
              </a:rPr>
              <a:t> and </a:t>
            </a:r>
            <a:r>
              <a:rPr lang="en-US" sz="1400" b="1" dirty="0">
                <a:solidFill>
                  <a:schemeClr val="tx1"/>
                </a:solidFill>
              </a:rPr>
              <a:t>213</a:t>
            </a:r>
            <a:r>
              <a:rPr lang="en-US" sz="1400" dirty="0">
                <a:solidFill>
                  <a:schemeClr val="tx1"/>
                </a:solidFill>
              </a:rPr>
              <a:t> – target of 225 um (lower pre-stress, adjusted during several collaring attempts)</a:t>
            </a:r>
            <a:endParaRPr lang="en-US" sz="1400" b="1" dirty="0">
              <a:solidFill>
                <a:schemeClr val="tx1"/>
              </a:solidFill>
            </a:endParaRPr>
          </a:p>
          <a:p>
            <a:pPr lvl="1"/>
            <a:r>
              <a:rPr lang="en-US" sz="1400" dirty="0">
                <a:solidFill>
                  <a:schemeClr val="tx1"/>
                </a:solidFill>
              </a:rPr>
              <a:t>Nominal current: </a:t>
            </a:r>
            <a:r>
              <a:rPr lang="en-US" sz="1400" b="1" dirty="0">
                <a:solidFill>
                  <a:schemeClr val="tx1"/>
                </a:solidFill>
              </a:rPr>
              <a:t>11.85 kA</a:t>
            </a:r>
          </a:p>
          <a:p>
            <a:pPr lvl="1"/>
            <a:r>
              <a:rPr lang="en-US" sz="1400" dirty="0">
                <a:solidFill>
                  <a:schemeClr val="tx1"/>
                </a:solidFill>
              </a:rPr>
              <a:t>Ultimate current: </a:t>
            </a:r>
            <a:r>
              <a:rPr lang="en-GB" sz="1400" b="1" dirty="0">
                <a:solidFill>
                  <a:schemeClr val="tx1"/>
                </a:solidFill>
              </a:rPr>
              <a:t>12.85</a:t>
            </a:r>
            <a:r>
              <a:rPr lang="en-US" sz="1400" b="1" dirty="0">
                <a:solidFill>
                  <a:schemeClr val="tx1"/>
                </a:solidFill>
              </a:rPr>
              <a:t> kA</a:t>
            </a:r>
            <a:endParaRPr lang="en-GB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1049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2E9C14-0238-8A62-A96E-473C968344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Coil instrumentation scheme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D9ED6E-6877-CF6D-8783-18544376E6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911000"/>
            <a:ext cx="3311929" cy="4761248"/>
          </a:xfrm>
        </p:spPr>
        <p:txBody>
          <a:bodyPr>
            <a:normAutofit/>
          </a:bodyPr>
          <a:lstStyle/>
          <a:p>
            <a:r>
              <a:rPr lang="en-US" sz="1800" b="1" dirty="0">
                <a:solidFill>
                  <a:schemeClr val="tx1"/>
                </a:solidFill>
              </a:rPr>
              <a:t>Voltage taps </a:t>
            </a:r>
            <a:r>
              <a:rPr lang="en-US" sz="1800" dirty="0">
                <a:solidFill>
                  <a:schemeClr val="tx1"/>
                </a:solidFill>
              </a:rPr>
              <a:t>(</a:t>
            </a:r>
            <a:r>
              <a:rPr lang="en-US" sz="1600" dirty="0" err="1">
                <a:hlinkClick r:id="rId2"/>
              </a:rPr>
              <a:t>Vtaps</a:t>
            </a:r>
            <a:r>
              <a:rPr lang="en-US" sz="1600" dirty="0">
                <a:hlinkClick r:id="rId2"/>
              </a:rPr>
              <a:t> location EDMS 1838707</a:t>
            </a:r>
            <a:r>
              <a:rPr lang="en-US" sz="1600" dirty="0"/>
              <a:t>)</a:t>
            </a:r>
            <a:endParaRPr lang="en-US" sz="1800" b="1" dirty="0">
              <a:solidFill>
                <a:schemeClr val="tx1"/>
              </a:solidFill>
            </a:endParaRPr>
          </a:p>
          <a:p>
            <a:pPr lvl="1"/>
            <a:r>
              <a:rPr lang="en-US" sz="1400" dirty="0">
                <a:solidFill>
                  <a:schemeClr val="tx1"/>
                </a:solidFill>
              </a:rPr>
              <a:t>31 in inner and outer diameter per coil</a:t>
            </a:r>
          </a:p>
          <a:p>
            <a:pPr lvl="1"/>
            <a:endParaRPr lang="en-US" sz="1400" dirty="0">
              <a:solidFill>
                <a:schemeClr val="tx1"/>
              </a:solidFill>
            </a:endParaRPr>
          </a:p>
          <a:p>
            <a:pPr lvl="1"/>
            <a:endParaRPr lang="en-US" sz="1400" dirty="0">
              <a:solidFill>
                <a:schemeClr val="tx1"/>
              </a:solidFill>
            </a:endParaRPr>
          </a:p>
          <a:p>
            <a:pPr lvl="1"/>
            <a:endParaRPr lang="en-US" sz="1400" dirty="0">
              <a:solidFill>
                <a:schemeClr val="tx1"/>
              </a:solidFill>
            </a:endParaRPr>
          </a:p>
          <a:p>
            <a:pPr lvl="1"/>
            <a:endParaRPr lang="en-US" sz="1400" dirty="0">
              <a:solidFill>
                <a:schemeClr val="tx1"/>
              </a:solidFill>
            </a:endParaRPr>
          </a:p>
          <a:p>
            <a:pPr lvl="1"/>
            <a:endParaRPr lang="en-US" sz="1400" dirty="0">
              <a:solidFill>
                <a:schemeClr val="tx1"/>
              </a:solidFill>
            </a:endParaRPr>
          </a:p>
          <a:p>
            <a:pPr lvl="1"/>
            <a:endParaRPr lang="en-US" sz="1400" dirty="0">
              <a:solidFill>
                <a:schemeClr val="tx1"/>
              </a:solidFill>
            </a:endParaRPr>
          </a:p>
          <a:p>
            <a:pPr lvl="1"/>
            <a:endParaRPr lang="en-US" sz="1400" dirty="0">
              <a:solidFill>
                <a:schemeClr val="tx1"/>
              </a:solidFill>
            </a:endParaRPr>
          </a:p>
          <a:p>
            <a:pPr lvl="1"/>
            <a:endParaRPr lang="en-US" sz="1400" dirty="0">
              <a:solidFill>
                <a:schemeClr val="tx1"/>
              </a:solidFill>
            </a:endParaRPr>
          </a:p>
          <a:p>
            <a:r>
              <a:rPr lang="en-US" sz="1800" b="1" dirty="0">
                <a:solidFill>
                  <a:schemeClr val="tx1"/>
                </a:solidFill>
              </a:rPr>
              <a:t>Quench heaters</a:t>
            </a:r>
          </a:p>
          <a:p>
            <a:pPr lvl="1"/>
            <a:endParaRPr lang="en-US" sz="1400" dirty="0">
              <a:solidFill>
                <a:schemeClr val="tx1"/>
              </a:solidFill>
            </a:endParaRPr>
          </a:p>
          <a:p>
            <a:pPr lvl="1"/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E73D20-3291-6438-41D9-95546797B6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11T test preparation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3BC5C5-188F-4310-D8E0-757CA3FDD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B965672-028D-877F-1316-E25476D71A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9473" y="867692"/>
            <a:ext cx="4207665" cy="156813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ADB5422-E4FB-5343-7CA2-B8E15A4EF7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7097" y="2416077"/>
            <a:ext cx="5006832" cy="140770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096CD98-B0CA-1B4F-163C-E98CE36EBD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3389" y="2276872"/>
            <a:ext cx="840376" cy="115212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B74CC05-C834-5A3D-C878-D5EE2D65C2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67944" y="3979930"/>
            <a:ext cx="4536504" cy="203436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07848AB-AA01-D4E7-B40F-0FB4C6D87C8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60" t="11706" r="23862" b="35027"/>
          <a:stretch/>
        </p:blipFill>
        <p:spPr bwMode="auto">
          <a:xfrm>
            <a:off x="1759987" y="2276872"/>
            <a:ext cx="963930" cy="11521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198472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78E682-9C36-DD22-130F-6D6620F03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388" y="180000"/>
            <a:ext cx="8568512" cy="720000"/>
          </a:xfrm>
        </p:spPr>
        <p:txBody>
          <a:bodyPr/>
          <a:lstStyle/>
          <a:p>
            <a:r>
              <a:rPr lang="en-US" dirty="0"/>
              <a:t>New features and objectives in the DP301 magnet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2AF269-EDAB-9BD9-F292-F5D4C25443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128" y="988814"/>
            <a:ext cx="8363272" cy="1572343"/>
          </a:xfrm>
        </p:spPr>
        <p:txBody>
          <a:bodyPr>
            <a:normAutofit fontScale="92500" lnSpcReduction="10000"/>
          </a:bodyPr>
          <a:lstStyle/>
          <a:p>
            <a:r>
              <a:rPr lang="en-US" sz="1800" b="1" dirty="0">
                <a:solidFill>
                  <a:schemeClr val="tx1"/>
                </a:solidFill>
              </a:rPr>
              <a:t>Austenitic stainless-steel pole </a:t>
            </a:r>
            <a:r>
              <a:rPr lang="en-US" sz="1800" b="1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1800" dirty="0">
                <a:solidFill>
                  <a:schemeClr val="tx1"/>
                </a:solidFill>
                <a:sym typeface="Wingdings" panose="05000000000000000000" pitchFamily="2" charset="2"/>
              </a:rPr>
              <a:t>to reduce</a:t>
            </a:r>
            <a:r>
              <a:rPr lang="en-GB" sz="1800" dirty="0">
                <a:solidFill>
                  <a:schemeClr val="tx1"/>
                </a:solidFill>
                <a:sym typeface="Wingdings" panose="05000000000000000000" pitchFamily="2" charset="2"/>
              </a:rPr>
              <a:t> the stresses in the coil first turns.</a:t>
            </a:r>
            <a:endParaRPr lang="en-US" sz="1800" dirty="0">
              <a:solidFill>
                <a:schemeClr val="tx1"/>
              </a:solidFill>
            </a:endParaRPr>
          </a:p>
          <a:p>
            <a:r>
              <a:rPr lang="en-US" sz="1800" b="1" dirty="0">
                <a:solidFill>
                  <a:schemeClr val="tx1"/>
                </a:solidFill>
              </a:rPr>
              <a:t>Shimming plan </a:t>
            </a:r>
            <a:r>
              <a:rPr lang="en-US" sz="1800" dirty="0">
                <a:solidFill>
                  <a:schemeClr val="tx1"/>
                </a:solidFill>
              </a:rPr>
              <a:t>with higher reduction of the excess in the ends (with respect to previous magnets) </a:t>
            </a:r>
            <a:r>
              <a:rPr lang="en-US" sz="1800" dirty="0">
                <a:solidFill>
                  <a:schemeClr val="tx1"/>
                </a:solidFill>
                <a:sym typeface="Wingdings" panose="05000000000000000000" pitchFamily="2" charset="2"/>
              </a:rPr>
              <a:t> to </a:t>
            </a:r>
            <a:r>
              <a:rPr lang="en-GB" sz="1800" dirty="0">
                <a:solidFill>
                  <a:schemeClr val="tx1"/>
                </a:solidFill>
                <a:sym typeface="Wingdings" panose="05000000000000000000" pitchFamily="2" charset="2"/>
              </a:rPr>
              <a:t>reduced peak stresses in coil ends.</a:t>
            </a:r>
            <a:endParaRPr lang="en-US" sz="1800" dirty="0">
              <a:solidFill>
                <a:schemeClr val="tx1"/>
              </a:solidFill>
            </a:endParaRPr>
          </a:p>
          <a:p>
            <a:r>
              <a:rPr lang="en-US" sz="1800" b="1" dirty="0">
                <a:solidFill>
                  <a:schemeClr val="tx1"/>
                </a:solidFill>
              </a:rPr>
              <a:t>One aperture (SP302) with end cage</a:t>
            </a:r>
            <a:r>
              <a:rPr lang="en-US" sz="1800" dirty="0">
                <a:solidFill>
                  <a:schemeClr val="tx1"/>
                </a:solidFill>
                <a:sym typeface="Wingdings" panose="05000000000000000000" pitchFamily="2" charset="2"/>
              </a:rPr>
              <a:t> to </a:t>
            </a:r>
            <a:r>
              <a:rPr lang="en-GB" sz="1800" dirty="0">
                <a:solidFill>
                  <a:schemeClr val="tx1"/>
                </a:solidFill>
                <a:sym typeface="Wingdings" panose="05000000000000000000" pitchFamily="2" charset="2"/>
              </a:rPr>
              <a:t>improved coil end support and axial loading</a:t>
            </a:r>
          </a:p>
          <a:p>
            <a:r>
              <a:rPr lang="en-GB" sz="1800" b="1" dirty="0">
                <a:solidFill>
                  <a:schemeClr val="tx1"/>
                </a:solidFill>
                <a:sym typeface="Wingdings" panose="05000000000000000000" pitchFamily="2" charset="2"/>
              </a:rPr>
              <a:t>Yoke shim </a:t>
            </a:r>
            <a:r>
              <a:rPr lang="en-GB" sz="1800" dirty="0">
                <a:solidFill>
                  <a:schemeClr val="tx1"/>
                </a:solidFill>
                <a:sym typeface="Wingdings" panose="05000000000000000000" pitchFamily="2" charset="2"/>
              </a:rPr>
              <a:t> to improved support of surrounding laminated structure in magnet.</a:t>
            </a:r>
          </a:p>
          <a:p>
            <a:endParaRPr lang="en-GB" sz="18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endParaRPr lang="en-US" sz="1800" dirty="0">
              <a:solidFill>
                <a:schemeClr val="tx1"/>
              </a:solidFill>
            </a:endParaRPr>
          </a:p>
          <a:p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28BBAF-6E4C-99E7-054F-419EE8FD0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11T test preparation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6EB000-8925-09C0-3B9E-D15E83975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6149164-F5B1-97FC-6385-95089A5DEAE7}"/>
              </a:ext>
            </a:extLst>
          </p:cNvPr>
          <p:cNvGrpSpPr/>
          <p:nvPr/>
        </p:nvGrpSpPr>
        <p:grpSpPr>
          <a:xfrm>
            <a:off x="5615622" y="3159660"/>
            <a:ext cx="3225778" cy="3186479"/>
            <a:chOff x="5364088" y="2492896"/>
            <a:chExt cx="3225778" cy="3186479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5A8BED69-84E4-A0B7-98B2-0E4D13B598F9}"/>
                </a:ext>
              </a:extLst>
            </p:cNvPr>
            <p:cNvGrpSpPr/>
            <p:nvPr/>
          </p:nvGrpSpPr>
          <p:grpSpPr>
            <a:xfrm>
              <a:off x="5364088" y="2492896"/>
              <a:ext cx="3225778" cy="3186479"/>
              <a:chOff x="5313406" y="2780928"/>
              <a:chExt cx="3225778" cy="3186479"/>
            </a:xfrm>
          </p:grpSpPr>
          <p:pic>
            <p:nvPicPr>
              <p:cNvPr id="9" name="Picture 8" descr="A picture containing circle, clock, design&#10;&#10;Description automatically generated">
                <a:extLst>
                  <a:ext uri="{FF2B5EF4-FFF2-40B4-BE49-F238E27FC236}">
                    <a16:creationId xmlns:a16="http://schemas.microsoft.com/office/drawing/2014/main" id="{2EB98342-3E8F-C9B9-9861-B1430D1F23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313406" y="2780928"/>
                <a:ext cx="3225778" cy="3186479"/>
              </a:xfrm>
              <a:prstGeom prst="rect">
                <a:avLst/>
              </a:prstGeom>
              <a:ln>
                <a:noFill/>
              </a:ln>
              <a:effectLst>
                <a:softEdge rad="0"/>
              </a:effectLst>
            </p:spPr>
          </p:pic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A6830B36-E91E-C9E5-1D38-B2F2A61D3FB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444208" y="3717032"/>
                <a:ext cx="482087" cy="112170"/>
              </a:xfrm>
              <a:prstGeom prst="line">
                <a:avLst/>
              </a:prstGeom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D3525E3E-E020-6C7D-70F1-09C687ADFA0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26295" y="3720343"/>
                <a:ext cx="454017" cy="108859"/>
              </a:xfrm>
              <a:prstGeom prst="line">
                <a:avLst/>
              </a:prstGeom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51792B7D-3B83-90B4-026A-CC317360225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12259" y="4957801"/>
                <a:ext cx="482087" cy="112170"/>
              </a:xfrm>
              <a:prstGeom prst="line">
                <a:avLst/>
              </a:prstGeom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D46E2C3C-B28C-D8D9-44B1-CFEE74AD5F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81558" y="4957801"/>
                <a:ext cx="454017" cy="108859"/>
              </a:xfrm>
              <a:prstGeom prst="line">
                <a:avLst/>
              </a:prstGeom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4963CF8-61C9-29CF-3BDF-03258605AA5C}"/>
                  </a:ext>
                </a:extLst>
              </p:cNvPr>
              <p:cNvSpPr txBox="1"/>
              <p:nvPr/>
            </p:nvSpPr>
            <p:spPr>
              <a:xfrm>
                <a:off x="7377753" y="2924944"/>
                <a:ext cx="1161431" cy="307777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700" dirty="0"/>
                  <a:t>Shim thickness0.45 mm</a:t>
                </a:r>
              </a:p>
              <a:p>
                <a:r>
                  <a:rPr lang="en-US" sz="700" dirty="0"/>
                  <a:t>(nominal 0.5 mm)</a:t>
                </a:r>
                <a:endParaRPr lang="en-GB" sz="700" dirty="0"/>
              </a:p>
            </p:txBody>
          </p:sp>
        </p:grp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2C9CC976-A487-22E8-31F2-7379F44CA275}"/>
                </a:ext>
              </a:extLst>
            </p:cNvPr>
            <p:cNvCxnSpPr>
              <a:cxnSpLocks/>
              <a:endCxn id="20" idx="1"/>
            </p:cNvCxnSpPr>
            <p:nvPr/>
          </p:nvCxnSpPr>
          <p:spPr>
            <a:xfrm flipV="1">
              <a:off x="6976977" y="2790801"/>
              <a:ext cx="451458" cy="63819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pic>
        <p:nvPicPr>
          <p:cNvPr id="1026" name="Picture 2">
            <a:extLst>
              <a:ext uri="{FF2B5EF4-FFF2-40B4-BE49-F238E27FC236}">
                <a16:creationId xmlns:a16="http://schemas.microsoft.com/office/drawing/2014/main" id="{1EBAFBD5-91BE-A414-3D08-EB154EF656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2902" y="2722990"/>
            <a:ext cx="1898904" cy="890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E8F3602F-1853-84A5-F1B4-9192272E5C6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7" b="13530"/>
          <a:stretch/>
        </p:blipFill>
        <p:spPr bwMode="auto">
          <a:xfrm>
            <a:off x="35434" y="3879821"/>
            <a:ext cx="5364837" cy="2913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01347FC-E8DA-FD0C-3C72-CE907A244CCB}"/>
              </a:ext>
            </a:extLst>
          </p:cNvPr>
          <p:cNvCxnSpPr>
            <a:cxnSpLocks/>
            <a:endCxn id="1026" idx="3"/>
          </p:cNvCxnSpPr>
          <p:nvPr/>
        </p:nvCxnSpPr>
        <p:spPr>
          <a:xfrm flipH="1" flipV="1">
            <a:off x="5101806" y="3168405"/>
            <a:ext cx="1190601" cy="1268707"/>
          </a:xfrm>
          <a:prstGeom prst="straightConnector1">
            <a:avLst/>
          </a:prstGeom>
          <a:ln>
            <a:headEnd type="oval" w="med" len="med"/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7777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256EE-A343-877A-9852-BA332D917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992" y="68841"/>
            <a:ext cx="7920000" cy="440688"/>
          </a:xfrm>
        </p:spPr>
        <p:txBody>
          <a:bodyPr/>
          <a:lstStyle/>
          <a:p>
            <a:r>
              <a:rPr lang="en-US" dirty="0"/>
              <a:t>Test goals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CCA9AE-D934-F43B-09C9-31F4718585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591786"/>
            <a:ext cx="8434800" cy="2990442"/>
          </a:xfrm>
        </p:spPr>
        <p:txBody>
          <a:bodyPr>
            <a:normAutofit/>
          </a:bodyPr>
          <a:lstStyle/>
          <a:p>
            <a:pPr marL="285750" indent="-285750" defTabSz="457200"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prstClr val="black"/>
                </a:solidFill>
                <a:latin typeface="Arial"/>
              </a:rPr>
              <a:t>Verify the powering performance of two types of apertures.</a:t>
            </a:r>
          </a:p>
          <a:p>
            <a:pPr marL="685800" lvl="1">
              <a:buFont typeface="Wingdings" panose="05000000000000000000" pitchFamily="2" charset="2"/>
              <a:buChar char="Ø"/>
            </a:pP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Aperture SP301 with </a:t>
            </a:r>
            <a:r>
              <a:rPr lang="en-GB" sz="1600" b="1" dirty="0">
                <a:solidFill>
                  <a:prstClr val="black"/>
                </a:solidFill>
                <a:latin typeface="Arial"/>
              </a:rPr>
              <a:t>“conservative” improvements.</a:t>
            </a:r>
            <a:endParaRPr lang="en-GB" sz="1600" dirty="0">
              <a:solidFill>
                <a:prstClr val="black"/>
              </a:solidFill>
              <a:latin typeface="Arial"/>
            </a:endParaRPr>
          </a:p>
          <a:p>
            <a:pPr marL="685800" lvl="1"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prstClr val="black"/>
                </a:solidFill>
                <a:latin typeface="Arial"/>
              </a:rPr>
              <a:t>Aperture SP302 with more </a:t>
            </a:r>
            <a:r>
              <a:rPr lang="en-GB" sz="1600" b="1" dirty="0">
                <a:solidFill>
                  <a:prstClr val="black"/>
                </a:solidFill>
                <a:latin typeface="Arial"/>
              </a:rPr>
              <a:t>“innovative” solution.</a:t>
            </a:r>
          </a:p>
          <a:p>
            <a:pPr marL="685800" lvl="1">
              <a:buFont typeface="Wingdings" panose="05000000000000000000" pitchFamily="2" charset="2"/>
              <a:buChar char="Ø"/>
            </a:pPr>
            <a:endParaRPr lang="en-GB" sz="1600" dirty="0">
              <a:solidFill>
                <a:prstClr val="black"/>
              </a:solidFill>
              <a:latin typeface="Arial"/>
            </a:endParaRPr>
          </a:p>
          <a:p>
            <a:pPr marL="285750" indent="-285750" defTabSz="457200"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prstClr val="black"/>
                </a:solidFill>
                <a:latin typeface="Arial"/>
              </a:rPr>
              <a:t>Validate new features on a short, twin-and-independently-powered-aperture </a:t>
            </a:r>
            <a:r>
              <a:rPr lang="en-GB" sz="1800" b="1" dirty="0">
                <a:solidFill>
                  <a:prstClr val="black"/>
                </a:solidFill>
                <a:latin typeface="Arial"/>
              </a:rPr>
              <a:t>model magnet </a:t>
            </a:r>
            <a:r>
              <a:rPr lang="en-GB" sz="1800" dirty="0">
                <a:solidFill>
                  <a:prstClr val="black"/>
                </a:solidFill>
                <a:latin typeface="Arial"/>
              </a:rPr>
              <a:t>with</a:t>
            </a:r>
            <a:r>
              <a:rPr lang="en-GB" sz="1800" b="1" dirty="0">
                <a:solidFill>
                  <a:prstClr val="black"/>
                </a:solidFill>
                <a:latin typeface="Arial"/>
              </a:rPr>
              <a:t> 3 re-used coils</a:t>
            </a:r>
            <a:r>
              <a:rPr lang="en-GB" sz="1800" dirty="0">
                <a:solidFill>
                  <a:prstClr val="black"/>
                </a:solidFill>
                <a:latin typeface="Arial"/>
              </a:rPr>
              <a:t> and 1 virgin coil.</a:t>
            </a:r>
          </a:p>
          <a:p>
            <a:pPr marL="285750" indent="-285750" defTabSz="457200">
              <a:buFont typeface="Wingdings" panose="05000000000000000000" pitchFamily="2" charset="2"/>
              <a:buChar char="Ø"/>
            </a:pPr>
            <a:endParaRPr lang="en-GB" sz="1800" dirty="0">
              <a:solidFill>
                <a:prstClr val="black"/>
              </a:solidFill>
              <a:latin typeface="Arial"/>
            </a:endParaRPr>
          </a:p>
          <a:p>
            <a:pPr marL="285750" indent="-285750" defTabSz="457200">
              <a:buFont typeface="Wingdings" panose="05000000000000000000" pitchFamily="2" charset="2"/>
              <a:buChar char="Ø"/>
            </a:pPr>
            <a:r>
              <a:rPr lang="en-GB" sz="1800" i="1" dirty="0">
                <a:solidFill>
                  <a:prstClr val="black"/>
                </a:solidFill>
                <a:latin typeface="Arial"/>
              </a:rPr>
              <a:t>…Future: implement new features on full-length, twin-and-independently-powered-aperture prototype with 4 virgin coils from series production (to limit uncertainty on state of coils).</a:t>
            </a:r>
          </a:p>
          <a:p>
            <a:pPr algn="just" defTabSz="457200"/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0A99A3-9437-F9B3-1FCF-A5A9983F4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11T test preparation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02813C-EFD2-5633-54E9-C6AD619FC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9CF51CC7-F343-FB19-A72B-E82C13787C5F}"/>
              </a:ext>
            </a:extLst>
          </p:cNvPr>
          <p:cNvSpPr/>
          <p:nvPr/>
        </p:nvSpPr>
        <p:spPr>
          <a:xfrm>
            <a:off x="4231768" y="3508504"/>
            <a:ext cx="360040" cy="42138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15B91B5-8268-9716-3AE8-399E1631FC5D}"/>
              </a:ext>
            </a:extLst>
          </p:cNvPr>
          <p:cNvSpPr txBox="1">
            <a:spLocks/>
          </p:cNvSpPr>
          <p:nvPr/>
        </p:nvSpPr>
        <p:spPr>
          <a:xfrm>
            <a:off x="1644448" y="4012145"/>
            <a:ext cx="5904656" cy="219310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chemeClr val="tx1"/>
                </a:solidFill>
              </a:rPr>
              <a:t>Powering: 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tx1"/>
                </a:solidFill>
              </a:rPr>
              <a:t>Single powering SP301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tx1"/>
                </a:solidFill>
              </a:rPr>
              <a:t>Single powering SP302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tx1"/>
                </a:solidFill>
              </a:rPr>
              <a:t>Simultaneously SP301 and SP302 (if the test before are correct)</a:t>
            </a:r>
          </a:p>
          <a:p>
            <a:r>
              <a:rPr lang="en-US" sz="1800" dirty="0">
                <a:solidFill>
                  <a:schemeClr val="tx1"/>
                </a:solidFill>
              </a:rPr>
              <a:t>Endurance test (cycling)</a:t>
            </a:r>
          </a:p>
          <a:p>
            <a:endParaRPr lang="en-US" sz="1800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1192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0" dirty="0"/>
              <a:t>THANKS FOR YOU ATTENTION</a:t>
            </a:r>
            <a:endParaRPr lang="en-GB" i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3439C5-7E80-BFCD-2430-733241402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11T test preparation</a:t>
            </a:r>
            <a:endParaRPr lang="en-GB" noProof="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5145</TotalTime>
  <Words>484</Words>
  <Application>Microsoft Office PowerPoint</Application>
  <PresentationFormat>On-screen Show (4:3)</PresentationFormat>
  <Paragraphs>93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Thème Office</vt:lpstr>
      <vt:lpstr>MBHDP301 Test preparation</vt:lpstr>
      <vt:lpstr>Magnet setup</vt:lpstr>
      <vt:lpstr>Coil instrumentation scheme</vt:lpstr>
      <vt:lpstr>New features and objectives in the DP301 magnet</vt:lpstr>
      <vt:lpstr>Test goals </vt:lpstr>
      <vt:lpstr>THANKS FOR YOU ATTENTION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Carmen Abad Cabrera</cp:lastModifiedBy>
  <cp:revision>89</cp:revision>
  <cp:lastPrinted>2022-06-07T06:49:54Z</cp:lastPrinted>
  <dcterms:created xsi:type="dcterms:W3CDTF">2016-02-12T10:02:27Z</dcterms:created>
  <dcterms:modified xsi:type="dcterms:W3CDTF">2023-06-15T11:55:00Z</dcterms:modified>
</cp:coreProperties>
</file>