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0C4BA-99F7-40F8-80FA-F8B0DBA87C74}" type="datetimeFigureOut">
              <a:rPr lang="en-US" smtClean="0"/>
              <a:t>6/7/2023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FD2AF-2550-44DE-BFD9-6D5C2A493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83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D2AF-2550-44DE-BFD9-6D5C2A4930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92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D2AF-2550-44DE-BFD9-6D5C2A4930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61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943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42C9-223D-4AD2-87CF-204AF66D3C67}" type="datetime1">
              <a:rPr lang="en-US" smtClean="0"/>
              <a:t>6/7/2023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48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37D409-FA18-438B-B790-6FF40B82C5AD}" type="datetime1">
              <a:rPr lang="en-US" smtClean="0"/>
              <a:t>6/7/2023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47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5CBDC1-C375-47EB-8CA3-843C034D58FE}" type="datetime1">
              <a:rPr lang="en-US" smtClean="0"/>
              <a:t>6/7/2023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70631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F6553C-E07E-435F-AF9F-CB7B5650DE04}" type="datetime1">
              <a:rPr lang="en-US" smtClean="0"/>
              <a:t>6/7/2023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61557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391EBAB-65C9-480C-9D5E-A713B8FCFBDA}" type="datetime1">
              <a:rPr lang="en-US" smtClean="0"/>
              <a:t>6/7/2023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87323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F3EFA29-DB9A-4A3D-8A66-D620381B9A64}" type="datetime1">
              <a:rPr lang="en-US" smtClean="0"/>
              <a:t>6/7/2023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159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CEC035B-6BAE-4E80-9E44-23353B21138E}" type="datetime1">
              <a:rPr lang="en-US" smtClean="0"/>
              <a:t>6/7/2023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89891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867411B-2179-4857-B4DA-2A4A9618016F}" type="datetime1">
              <a:rPr lang="en-US" smtClean="0"/>
              <a:t>6/7/2023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55755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8F820BE-AAE2-4B45-A3C3-776DE2B85D21}" type="datetime1">
              <a:rPr lang="en-US" smtClean="0"/>
              <a:t>6/7/2023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38681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1DFDF-651F-4D57-A2C9-69F11E5C49D8}" type="datetime1">
              <a:rPr lang="en-US" smtClean="0"/>
              <a:t>6/7/2023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9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9C47-A63B-4D1E-A992-4FC2B42A64B8}" type="datetime1">
              <a:rPr lang="en-US" smtClean="0"/>
              <a:t>6/7/2023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37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36FA6-967B-4990-8955-9796D9184020}" type="datetime1">
              <a:rPr lang="en-US" smtClean="0"/>
              <a:t>6/7/2023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08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E7AE1-3BDE-4836-9ED2-686C6D05E686}" type="datetime1">
              <a:rPr lang="en-US" smtClean="0"/>
              <a:t>6/7/2023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83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02481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69DF5-9F92-99A1-99C5-FA466EF8F8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2E78AF-BF68-866F-3235-D39AC08091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578B6-76DF-C4AB-EF7F-638BE1FA6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E019E-C9ED-4984-AC36-EB88E6F1FCA7}" type="datetime1">
              <a:rPr lang="en-US" smtClean="0"/>
              <a:t>6/7/2023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55A0B-52E7-1FD1-0A44-447135959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F2B03-0C8E-1F35-1B32-6F5266B6E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9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1773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46F44-9FF4-473D-B080-C2B4BA98B243}" type="datetime1">
              <a:rPr lang="en-US" smtClean="0"/>
              <a:t>6/7/2023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010D6-B9ED-4B3D-8513-AFB1ABFBC8A4}" type="datetime1">
              <a:rPr lang="en-US" smtClean="0"/>
              <a:t>6/7/2023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84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D2196-E4DD-448D-A954-6D990919B3AB}" type="datetime1">
              <a:rPr lang="en-US" smtClean="0"/>
              <a:t>6/7/2023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9810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D770C4B-3426-4CB8-AA0A-67C778388B8F}" type="datetime1">
              <a:rPr lang="en-US" smtClean="0"/>
              <a:t>6/7/2023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33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7BFB-9F96-457B-8546-80F849F3EDA0}" type="datetime1">
              <a:rPr lang="en-US" smtClean="0"/>
              <a:t>6/7/2023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0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3C938-93A8-4342-B2F2-CD455B7DFBFC}" type="datetime1">
              <a:rPr lang="en-US" smtClean="0"/>
              <a:t>6/7/2023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73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92CA0D2-7F5E-4A4F-AAF2-782503F26205}" type="datetime1">
              <a:rPr lang="en-US" smtClean="0"/>
              <a:t>6/7/2023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5961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.png"/><Relationship Id="rId5" Type="http://schemas.openxmlformats.org/officeDocument/2006/relationships/hyperlink" Target="https://mml.web.cern.ch/d/FpdA4iE4k/training?orgId=1" TargetMode="Externa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0967E-884C-DBB1-1EF0-5F30791FA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7611" y="1733384"/>
            <a:ext cx="9144000" cy="2937469"/>
          </a:xfrm>
        </p:spPr>
        <p:txBody>
          <a:bodyPr/>
          <a:lstStyle/>
          <a:p>
            <a:r>
              <a:rPr lang="en-US" dirty="0"/>
              <a:t>MBHDP301</a:t>
            </a:r>
            <a:br>
              <a:rPr lang="en-US" dirty="0"/>
            </a:br>
            <a:r>
              <a:rPr lang="en-US" dirty="0"/>
              <a:t>11T hybrid magnet</a:t>
            </a:r>
            <a:br>
              <a:rPr lang="en-US" dirty="0"/>
            </a:br>
            <a:br>
              <a:rPr lang="en-US" sz="2800" i="1" dirty="0"/>
            </a:br>
            <a:r>
              <a:rPr lang="en-US" sz="2800" i="1" dirty="0"/>
              <a:t>Instrumentation overview for SM18 tests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AC05DE-D05D-9531-2F8D-99C5F0D7A0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76681"/>
            <a:ext cx="9144000" cy="1655762"/>
          </a:xfrm>
        </p:spPr>
        <p:txBody>
          <a:bodyPr/>
          <a:lstStyle/>
          <a:p>
            <a:r>
              <a:rPr lang="en-US" dirty="0"/>
              <a:t>Mechanical Measurement Lab of EN-MME</a:t>
            </a:r>
          </a:p>
          <a:p>
            <a:r>
              <a:rPr lang="en-US" i="1" dirty="0"/>
              <a:t>EDMS #2711698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2DC1B3-43E7-8650-BB76-4117AC352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85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5A4C0-1278-35FB-641B-D284583BA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overview</a:t>
            </a:r>
          </a:p>
        </p:txBody>
      </p:sp>
      <p:sp>
        <p:nvSpPr>
          <p:cNvPr id="34" name="Content Placeholder 33">
            <a:extLst>
              <a:ext uri="{FF2B5EF4-FFF2-40B4-BE49-F238E27FC236}">
                <a16:creationId xmlns:a16="http://schemas.microsoft.com/office/drawing/2014/main" id="{13C6F7D2-B808-4AED-D9F3-E500734D2FC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GB" dirty="0"/>
              <a:t>SP301</a:t>
            </a:r>
          </a:p>
          <a:p>
            <a:pPr algn="ctr"/>
            <a:r>
              <a:rPr lang="en-GB" dirty="0"/>
              <a:t>12 instrumented collars;</a:t>
            </a:r>
          </a:p>
          <a:p>
            <a:pPr algn="ctr"/>
            <a:r>
              <a:rPr lang="en-GB" dirty="0"/>
              <a:t>8 Bullet gauges</a:t>
            </a:r>
          </a:p>
          <a:p>
            <a:pPr algn="ctr"/>
            <a:r>
              <a:rPr lang="en-GB" dirty="0"/>
              <a:t>Distributed </a:t>
            </a:r>
            <a:r>
              <a:rPr lang="en-GB" dirty="0" err="1"/>
              <a:t>fibers</a:t>
            </a:r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66E06DA7-432C-A02A-1700-CA11B7DC53B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GB" dirty="0"/>
              <a:t>SP302</a:t>
            </a:r>
          </a:p>
          <a:p>
            <a:pPr algn="ctr"/>
            <a:r>
              <a:rPr lang="en-GB" dirty="0"/>
              <a:t>12 instrumented collars;</a:t>
            </a:r>
          </a:p>
          <a:p>
            <a:pPr algn="ctr"/>
            <a:r>
              <a:rPr lang="en-GB" dirty="0"/>
              <a:t>8 Bullet gauges</a:t>
            </a:r>
          </a:p>
          <a:p>
            <a:pPr algn="ctr"/>
            <a:r>
              <a:rPr lang="en-GB" dirty="0"/>
              <a:t>12 Tie rods (End cage)</a:t>
            </a:r>
          </a:p>
          <a:p>
            <a:pPr algn="ctr"/>
            <a:r>
              <a:rPr lang="en-GB" dirty="0"/>
              <a:t>Distributed </a:t>
            </a:r>
            <a:r>
              <a:rPr lang="en-GB" dirty="0" err="1"/>
              <a:t>fibers</a:t>
            </a:r>
            <a:endParaRPr lang="en-GB" dirty="0"/>
          </a:p>
          <a:p>
            <a:pPr algn="ctr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A218B0-77A8-FDDD-5257-595C2430F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2</a:t>
            </a:fld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25D82118-E0E6-F4BD-C528-D4C9D2A3D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519" y="3834253"/>
            <a:ext cx="3122738" cy="2328822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015EE8B-D58C-DF23-5CB3-A661388881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8" t="7127" r="26174" b="1412"/>
          <a:stretch/>
        </p:blipFill>
        <p:spPr>
          <a:xfrm>
            <a:off x="4747587" y="1592264"/>
            <a:ext cx="2544430" cy="248001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F0ACFE4B-2691-3A39-C211-1E04135F1A9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5" b="8427"/>
          <a:stretch/>
        </p:blipFill>
        <p:spPr>
          <a:xfrm>
            <a:off x="7757595" y="4240859"/>
            <a:ext cx="3601270" cy="1959916"/>
          </a:xfrm>
          <a:prstGeom prst="rect">
            <a:avLst/>
          </a:prstGeom>
        </p:spPr>
      </p:pic>
      <p:pic>
        <p:nvPicPr>
          <p:cNvPr id="53" name="Picture 2" descr="G:\Workspaces\m\MechanicalMeasurement\Data\2013\EDMS_1287320\Pictures\20130528_091351.jpg">
            <a:extLst>
              <a:ext uri="{FF2B5EF4-FFF2-40B4-BE49-F238E27FC236}">
                <a16:creationId xmlns:a16="http://schemas.microsoft.com/office/drawing/2014/main" id="{8808E710-15A0-7AE4-180D-C10268CCAF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18" y="4072278"/>
            <a:ext cx="2544430" cy="1907621"/>
          </a:xfrm>
          <a:prstGeom prst="rect">
            <a:avLst/>
          </a:prstGeom>
          <a:noFill/>
        </p:spPr>
      </p:pic>
      <p:pic>
        <p:nvPicPr>
          <p:cNvPr id="54" name="Picture 2">
            <a:extLst>
              <a:ext uri="{FF2B5EF4-FFF2-40B4-BE49-F238E27FC236}">
                <a16:creationId xmlns:a16="http://schemas.microsoft.com/office/drawing/2014/main" id="{F159E042-B30F-7A7B-E76B-D514E0013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 l="22144" t="43558" r="57185" b="29688"/>
          <a:stretch>
            <a:fillRect/>
          </a:stretch>
        </p:blipFill>
        <p:spPr bwMode="auto">
          <a:xfrm>
            <a:off x="5545083" y="4484144"/>
            <a:ext cx="929110" cy="9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Content Placeholder 33">
            <a:extLst>
              <a:ext uri="{FF2B5EF4-FFF2-40B4-BE49-F238E27FC236}">
                <a16:creationId xmlns:a16="http://schemas.microsoft.com/office/drawing/2014/main" id="{B800D40F-1F20-53A7-7897-71579E21F27A}"/>
              </a:ext>
            </a:extLst>
          </p:cNvPr>
          <p:cNvSpPr txBox="1">
            <a:spLocks/>
          </p:cNvSpPr>
          <p:nvPr/>
        </p:nvSpPr>
        <p:spPr>
          <a:xfrm>
            <a:off x="3290093" y="5983713"/>
            <a:ext cx="5616575" cy="4227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Instrumented SS Shell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088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4060698-7C92-DE4B-AF54-08AC6BCAB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9244" y="2526190"/>
            <a:ext cx="1257152" cy="11087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D5A4C0-1278-35FB-641B-D284583BA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A218B0-77A8-FDDD-5257-595C2430F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EEAE9D-6906-12C8-E600-6681DCF0DB53}"/>
              </a:ext>
            </a:extLst>
          </p:cNvPr>
          <p:cNvSpPr txBox="1"/>
          <p:nvPr/>
        </p:nvSpPr>
        <p:spPr>
          <a:xfrm>
            <a:off x="1249247" y="1051161"/>
            <a:ext cx="369441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dirty="0"/>
              <a:t>Electrical strain gauges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286AB5-173C-5177-4A9E-1783FA00FDAB}"/>
              </a:ext>
            </a:extLst>
          </p:cNvPr>
          <p:cNvSpPr txBox="1"/>
          <p:nvPr/>
        </p:nvSpPr>
        <p:spPr>
          <a:xfrm>
            <a:off x="7359747" y="1055870"/>
            <a:ext cx="361621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dirty="0"/>
              <a:t>Optical distributed </a:t>
            </a:r>
            <a:r>
              <a:rPr lang="en-GB" sz="2400" dirty="0" err="1"/>
              <a:t>fibers</a:t>
            </a:r>
            <a:endParaRPr lang="en-GB" sz="2400" dirty="0"/>
          </a:p>
        </p:txBody>
      </p:sp>
      <p:graphicFrame>
        <p:nvGraphicFramePr>
          <p:cNvPr id="13" name="Table 17">
            <a:extLst>
              <a:ext uri="{FF2B5EF4-FFF2-40B4-BE49-F238E27FC236}">
                <a16:creationId xmlns:a16="http://schemas.microsoft.com/office/drawing/2014/main" id="{BD21B0A6-5C43-F2ED-6A5A-E6A4A0CF6A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46504"/>
              </p:ext>
            </p:extLst>
          </p:nvPr>
        </p:nvGraphicFramePr>
        <p:xfrm>
          <a:off x="628462" y="1506844"/>
          <a:ext cx="4677135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3621">
                  <a:extLst>
                    <a:ext uri="{9D8B030D-6E8A-4147-A177-3AD203B41FA5}">
                      <a16:colId xmlns:a16="http://schemas.microsoft.com/office/drawing/2014/main" val="3089957059"/>
                    </a:ext>
                  </a:extLst>
                </a:gridCol>
                <a:gridCol w="2053514">
                  <a:extLst>
                    <a:ext uri="{9D8B030D-6E8A-4147-A177-3AD203B41FA5}">
                      <a16:colId xmlns:a16="http://schemas.microsoft.com/office/drawing/2014/main" val="3135277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Measurement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Number of channels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13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SP301 collars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 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636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SP302 collars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24 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220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Bullets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 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6817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Stainless steel shell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 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141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SP302 tie rods (End cage)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 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8567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/>
                        <a:t>90 CH (468 wires)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1197951"/>
                  </a:ext>
                </a:extLst>
              </a:tr>
            </a:tbl>
          </a:graphicData>
        </a:graphic>
      </p:graphicFrame>
      <p:graphicFrame>
        <p:nvGraphicFramePr>
          <p:cNvPr id="20" name="Table 17">
            <a:extLst>
              <a:ext uri="{FF2B5EF4-FFF2-40B4-BE49-F238E27FC236}">
                <a16:creationId xmlns:a16="http://schemas.microsoft.com/office/drawing/2014/main" id="{866A05AA-2177-3DA2-5BA0-692CE71F10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429315"/>
              </p:ext>
            </p:extLst>
          </p:nvPr>
        </p:nvGraphicFramePr>
        <p:xfrm>
          <a:off x="6720486" y="1506844"/>
          <a:ext cx="467713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2819">
                  <a:extLst>
                    <a:ext uri="{9D8B030D-6E8A-4147-A177-3AD203B41FA5}">
                      <a16:colId xmlns:a16="http://schemas.microsoft.com/office/drawing/2014/main" val="3089957059"/>
                    </a:ext>
                  </a:extLst>
                </a:gridCol>
                <a:gridCol w="2234316">
                  <a:extLst>
                    <a:ext uri="{9D8B030D-6E8A-4147-A177-3AD203B41FA5}">
                      <a16:colId xmlns:a16="http://schemas.microsoft.com/office/drawing/2014/main" val="3135277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Measurement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Number of channels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133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Coils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8 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636284"/>
                  </a:ext>
                </a:extLst>
              </a:tr>
            </a:tbl>
          </a:graphicData>
        </a:graphic>
      </p:graphicFrame>
      <p:sp>
        <p:nvSpPr>
          <p:cNvPr id="29" name="Right Brace 28">
            <a:extLst>
              <a:ext uri="{FF2B5EF4-FFF2-40B4-BE49-F238E27FC236}">
                <a16:creationId xmlns:a16="http://schemas.microsoft.com/office/drawing/2014/main" id="{AA1E9970-59E2-5B98-5980-7C8889F7BD64}"/>
              </a:ext>
            </a:extLst>
          </p:cNvPr>
          <p:cNvSpPr/>
          <p:nvPr/>
        </p:nvSpPr>
        <p:spPr>
          <a:xfrm rot="5400000">
            <a:off x="4115996" y="3517141"/>
            <a:ext cx="333639" cy="2045562"/>
          </a:xfrm>
          <a:prstGeom prst="rightBrace">
            <a:avLst>
              <a:gd name="adj1" fmla="val 8333"/>
              <a:gd name="adj2" fmla="val 4965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CF85E2-B145-748D-1129-DE43BE73CB36}"/>
              </a:ext>
            </a:extLst>
          </p:cNvPr>
          <p:cNvSpPr txBox="1"/>
          <p:nvPr/>
        </p:nvSpPr>
        <p:spPr>
          <a:xfrm>
            <a:off x="2934187" y="4768837"/>
            <a:ext cx="250673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u="sng" dirty="0"/>
              <a:t>13 connectors 3M 40 pins required inside the Cluster D cryostat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C9479FAB-C6D0-2D63-18B6-306171CC9C97}"/>
              </a:ext>
            </a:extLst>
          </p:cNvPr>
          <p:cNvSpPr/>
          <p:nvPr/>
        </p:nvSpPr>
        <p:spPr>
          <a:xfrm rot="5400000">
            <a:off x="10115917" y="1365659"/>
            <a:ext cx="333639" cy="2229767"/>
          </a:xfrm>
          <a:prstGeom prst="rightBrace">
            <a:avLst>
              <a:gd name="adj1" fmla="val 8333"/>
              <a:gd name="adj2" fmla="val 4965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34595B-3E90-A5D7-5910-F1FA936EB0E6}"/>
              </a:ext>
            </a:extLst>
          </p:cNvPr>
          <p:cNvSpPr txBox="1"/>
          <p:nvPr/>
        </p:nvSpPr>
        <p:spPr>
          <a:xfrm>
            <a:off x="9053315" y="2733292"/>
            <a:ext cx="273069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u="sng" dirty="0"/>
              <a:t>8 optical patch cords required through the Cluster D cryostat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4EB2D2F-1B5E-A7D0-E6DE-FD463B929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938" y="4373102"/>
            <a:ext cx="1230482" cy="180649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E4E69F6-37A2-4288-98B4-CAA1DE2D1B2A}"/>
              </a:ext>
            </a:extLst>
          </p:cNvPr>
          <p:cNvSpPr/>
          <p:nvPr/>
        </p:nvSpPr>
        <p:spPr>
          <a:xfrm>
            <a:off x="5741022" y="4636046"/>
            <a:ext cx="6042991" cy="13213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Time for electrical connections and validation : </a:t>
            </a:r>
            <a:r>
              <a:rPr lang="en-GB" b="1" dirty="0"/>
              <a:t>2 days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Data available real time here : </a:t>
            </a:r>
            <a:r>
              <a:rPr lang="en-GB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Grafana web page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79717C6-089D-68C8-5874-26E70A1171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0648" y="2522801"/>
            <a:ext cx="1173137" cy="111210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44AE3BC-EFF8-69CB-BB84-1CEA63ED4588}"/>
              </a:ext>
            </a:extLst>
          </p:cNvPr>
          <p:cNvSpPr txBox="1"/>
          <p:nvPr/>
        </p:nvSpPr>
        <p:spPr>
          <a:xfrm>
            <a:off x="6495612" y="3601314"/>
            <a:ext cx="138865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i="1" dirty="0"/>
              <a:t>Magnet side  FC/APC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37EED3-27EF-62A3-C68B-42E7F48A35E0}"/>
              </a:ext>
            </a:extLst>
          </p:cNvPr>
          <p:cNvSpPr txBox="1"/>
          <p:nvPr/>
        </p:nvSpPr>
        <p:spPr>
          <a:xfrm>
            <a:off x="7873785" y="3597947"/>
            <a:ext cx="138865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i="1" dirty="0"/>
              <a:t>DAQ side</a:t>
            </a:r>
          </a:p>
          <a:p>
            <a:pPr algn="ctr"/>
            <a:r>
              <a:rPr lang="en-GB" sz="1200" i="1" dirty="0"/>
              <a:t>LC/APC</a:t>
            </a:r>
          </a:p>
        </p:txBody>
      </p:sp>
    </p:spTree>
    <p:extLst>
      <p:ext uri="{BB962C8B-B14F-4D97-AF65-F5344CB8AC3E}">
        <p14:creationId xmlns:p14="http://schemas.microsoft.com/office/powerpoint/2010/main" val="2145720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State after loading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A06756F1-AE1C-CCB7-5C9F-EECDC9120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266100"/>
              </p:ext>
            </p:extLst>
          </p:nvPr>
        </p:nvGraphicFramePr>
        <p:xfrm>
          <a:off x="407988" y="4051174"/>
          <a:ext cx="6800304" cy="1447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076">
                  <a:extLst>
                    <a:ext uri="{9D8B030D-6E8A-4147-A177-3AD203B41FA5}">
                      <a16:colId xmlns:a16="http://schemas.microsoft.com/office/drawing/2014/main" val="1572640826"/>
                    </a:ext>
                  </a:extLst>
                </a:gridCol>
                <a:gridCol w="1700076">
                  <a:extLst>
                    <a:ext uri="{9D8B030D-6E8A-4147-A177-3AD203B41FA5}">
                      <a16:colId xmlns:a16="http://schemas.microsoft.com/office/drawing/2014/main" val="1945329562"/>
                    </a:ext>
                  </a:extLst>
                </a:gridCol>
                <a:gridCol w="1700076">
                  <a:extLst>
                    <a:ext uri="{9D8B030D-6E8A-4147-A177-3AD203B41FA5}">
                      <a16:colId xmlns:a16="http://schemas.microsoft.com/office/drawing/2014/main" val="1813745361"/>
                    </a:ext>
                  </a:extLst>
                </a:gridCol>
                <a:gridCol w="1700076">
                  <a:extLst>
                    <a:ext uri="{9D8B030D-6E8A-4147-A177-3AD203B41FA5}">
                      <a16:colId xmlns:a16="http://schemas.microsoft.com/office/drawing/2014/main" val="3634769305"/>
                    </a:ext>
                  </a:extLst>
                </a:gridCol>
              </a:tblGrid>
              <a:tr h="44184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SP302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Min. 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</a:t>
                      </a:r>
                      <a:r>
                        <a:rPr lang="en-GB" sz="1600" dirty="0"/>
                        <a:t>MPa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Average 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</a:t>
                      </a:r>
                      <a:r>
                        <a:rPr lang="en-GB" sz="1600" dirty="0"/>
                        <a:t>MPa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Max. 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</a:t>
                      </a:r>
                      <a:r>
                        <a:rPr lang="en-GB" sz="1600" dirty="0"/>
                        <a:t>MPa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1334463"/>
                  </a:ext>
                </a:extLst>
              </a:tr>
              <a:tr h="30472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A0"/>
                          </a:solidFill>
                        </a:rPr>
                        <a:t>-48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A0"/>
                          </a:solidFill>
                        </a:rPr>
                        <a:t>-65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A0"/>
                          </a:solidFill>
                        </a:rPr>
                        <a:t>-83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2315"/>
                  </a:ext>
                </a:extLst>
              </a:tr>
              <a:tr h="30472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MI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A0"/>
                          </a:solidFill>
                        </a:rPr>
                        <a:t>-104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A0"/>
                          </a:solidFill>
                        </a:rPr>
                        <a:t>-128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A0"/>
                          </a:solidFill>
                        </a:rPr>
                        <a:t>-145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0304613"/>
                  </a:ext>
                </a:extLst>
              </a:tr>
              <a:tr h="30472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NCS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A0"/>
                          </a:solidFill>
                        </a:rPr>
                        <a:t>-32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A0"/>
                          </a:solidFill>
                        </a:rPr>
                        <a:t>-86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0033A0"/>
                          </a:solidFill>
                        </a:rPr>
                        <a:t>-105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981077"/>
                  </a:ext>
                </a:extLst>
              </a:tr>
            </a:tbl>
          </a:graphicData>
        </a:graphic>
      </p:graphicFrame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54218D93-AF70-1397-1111-08891D386E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57905"/>
              </p:ext>
            </p:extLst>
          </p:nvPr>
        </p:nvGraphicFramePr>
        <p:xfrm>
          <a:off x="407988" y="1359139"/>
          <a:ext cx="6800304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076">
                  <a:extLst>
                    <a:ext uri="{9D8B030D-6E8A-4147-A177-3AD203B41FA5}">
                      <a16:colId xmlns:a16="http://schemas.microsoft.com/office/drawing/2014/main" val="2960813809"/>
                    </a:ext>
                  </a:extLst>
                </a:gridCol>
                <a:gridCol w="1700076">
                  <a:extLst>
                    <a:ext uri="{9D8B030D-6E8A-4147-A177-3AD203B41FA5}">
                      <a16:colId xmlns:a16="http://schemas.microsoft.com/office/drawing/2014/main" val="1177642644"/>
                    </a:ext>
                  </a:extLst>
                </a:gridCol>
                <a:gridCol w="1700076">
                  <a:extLst>
                    <a:ext uri="{9D8B030D-6E8A-4147-A177-3AD203B41FA5}">
                      <a16:colId xmlns:a16="http://schemas.microsoft.com/office/drawing/2014/main" val="3724806481"/>
                    </a:ext>
                  </a:extLst>
                </a:gridCol>
                <a:gridCol w="1700076">
                  <a:extLst>
                    <a:ext uri="{9D8B030D-6E8A-4147-A177-3AD203B41FA5}">
                      <a16:colId xmlns:a16="http://schemas.microsoft.com/office/drawing/2014/main" val="1840987029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SP301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Min. 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</a:t>
                      </a:r>
                      <a:r>
                        <a:rPr lang="en-GB" sz="1600" dirty="0"/>
                        <a:t>MPa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Average 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</a:t>
                      </a:r>
                      <a:r>
                        <a:rPr lang="en-GB" sz="1600" dirty="0"/>
                        <a:t>MPa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Max. 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</a:t>
                      </a:r>
                      <a:r>
                        <a:rPr lang="en-GB" sz="1600" dirty="0"/>
                        <a:t>MPa</a:t>
                      </a:r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559699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-122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-139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-154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349945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MI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-114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-130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-146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057953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NCS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-123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-159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3288313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AC84026A-E349-1309-17DC-BBCE773607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2903" y="1776018"/>
            <a:ext cx="1956521" cy="14667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2956C8-D426-D318-6E9A-6D650CEDA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9855" y="3420822"/>
            <a:ext cx="4322618" cy="277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868043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-EN-2022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Template-EN-2022</Template>
  <TotalTime>381</TotalTime>
  <Words>237</Words>
  <Application>Microsoft Office PowerPoint</Application>
  <PresentationFormat>Widescreen</PresentationFormat>
  <Paragraphs>82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Template-EN-2022</vt:lpstr>
      <vt:lpstr>MBHDP301 11T hybrid magnet  Instrumentation overview for SM18 tests </vt:lpstr>
      <vt:lpstr>Instrumentation overview</vt:lpstr>
      <vt:lpstr>Instrumentation overview</vt:lpstr>
      <vt:lpstr>Stress State after loading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11T hybrid coils instrumentation</dc:title>
  <dc:creator>sylvain.mugnier@cern.ch</dc:creator>
  <cp:lastModifiedBy>Michael Guinchard</cp:lastModifiedBy>
  <cp:revision>24</cp:revision>
  <dcterms:created xsi:type="dcterms:W3CDTF">2022-12-12T08:55:26Z</dcterms:created>
  <dcterms:modified xsi:type="dcterms:W3CDTF">2023-06-07T13:25:48Z</dcterms:modified>
</cp:coreProperties>
</file>