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2" r:id="rId4"/>
    <p:sldId id="270" r:id="rId5"/>
    <p:sldId id="268" r:id="rId6"/>
    <p:sldId id="269" r:id="rId7"/>
    <p:sldId id="273" r:id="rId8"/>
    <p:sldId id="271" r:id="rId9"/>
    <p:sldId id="275" r:id="rId10"/>
    <p:sldId id="272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l Duda" initials="MD" lastIdx="1" clrIdx="0">
    <p:extLst>
      <p:ext uri="{19B8F6BF-5375-455C-9EA6-DF929625EA0E}">
        <p15:presenceInfo xmlns:p15="http://schemas.microsoft.com/office/powerpoint/2012/main" userId="S-1-5-21-1526224874-1540688658-1361462980-53512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00"/>
    <a:srgbClr val="FFD3A7"/>
    <a:srgbClr val="CBD1DF"/>
    <a:srgbClr val="E7E9F0"/>
    <a:srgbClr val="FFEEDD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52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22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59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55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121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46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01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93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53250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863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277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95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1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5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67BE-009E-48E1-8C9D-04EE5449AC0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E7E5-B69B-4529-B0A1-D2C3A31BB63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09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1122363"/>
            <a:ext cx="9157854" cy="2387600"/>
          </a:xfrm>
        </p:spPr>
        <p:txBody>
          <a:bodyPr/>
          <a:lstStyle/>
          <a:p>
            <a:r>
              <a:rPr lang="pl-PL"/>
              <a:t>MBHDP</a:t>
            </a:r>
            <a:r>
              <a:rPr lang="nl-NL"/>
              <a:t>3</a:t>
            </a:r>
            <a:r>
              <a:rPr lang="pl-PL"/>
              <a:t>01</a:t>
            </a:r>
            <a:br>
              <a:rPr lang="pl-PL" dirty="0"/>
            </a:br>
            <a:r>
              <a:rPr lang="pl-PL" dirty="0"/>
              <a:t>test plan </a:t>
            </a:r>
            <a:r>
              <a:rPr lang="en-US" dirty="0"/>
              <a:t>discussion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4445"/>
            <a:ext cx="9157854" cy="2072480"/>
          </a:xfrm>
        </p:spPr>
        <p:txBody>
          <a:bodyPr>
            <a:normAutofit/>
          </a:bodyPr>
          <a:lstStyle/>
          <a:p>
            <a:r>
              <a:rPr lang="en-US"/>
              <a:t>7 June 2023</a:t>
            </a:r>
            <a:endParaRPr lang="en-US" dirty="0"/>
          </a:p>
          <a:p>
            <a:endParaRPr lang="en-US" dirty="0"/>
          </a:p>
          <a:p>
            <a:r>
              <a:rPr lang="en-US" sz="1600"/>
              <a:t>G. Willering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903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F3D1B5-65A4-005D-C273-6907A9DE75B5}"/>
              </a:ext>
            </a:extLst>
          </p:cNvPr>
          <p:cNvSpPr txBox="1"/>
          <p:nvPr/>
        </p:nvSpPr>
        <p:spPr>
          <a:xfrm>
            <a:off x="278297" y="258417"/>
            <a:ext cx="1126103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/>
              <a:t>Test order</a:t>
            </a:r>
          </a:p>
          <a:p>
            <a:endParaRPr lang="nl-NL"/>
          </a:p>
          <a:p>
            <a:r>
              <a:rPr lang="nl-NL"/>
              <a:t>There can only be one first powering, so we need to chose what is the first powering cycle: </a:t>
            </a:r>
          </a:p>
          <a:p>
            <a:pPr marL="285750" indent="-285750">
              <a:buFontTx/>
              <a:buChar char="-"/>
            </a:pPr>
            <a:r>
              <a:rPr lang="nl-NL"/>
              <a:t>At 1.9 K or 4.5 K</a:t>
            </a:r>
          </a:p>
          <a:p>
            <a:pPr marL="285750" indent="-285750">
              <a:buFontTx/>
              <a:buChar char="-"/>
            </a:pPr>
            <a:r>
              <a:rPr lang="nl-NL"/>
              <a:t>Straight ramp to quench (identify maximum current for the test) or multiple cycles at lower current levels to study mechanics and the V-I. </a:t>
            </a:r>
          </a:p>
          <a:p>
            <a:pPr marL="285750" indent="-285750">
              <a:buFontTx/>
              <a:buChar char="-"/>
            </a:pPr>
            <a:r>
              <a:rPr lang="nl-NL"/>
              <a:t>Power aperture 1 and aperture 2 separately or combined</a:t>
            </a:r>
          </a:p>
          <a:p>
            <a:endParaRPr lang="en-GB"/>
          </a:p>
          <a:p>
            <a:endParaRPr lang="en-GB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2459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564EE1-D515-189D-51BA-FEC3ECF88E2F}"/>
              </a:ext>
            </a:extLst>
          </p:cNvPr>
          <p:cNvSpPr txBox="1"/>
          <p:nvPr/>
        </p:nvSpPr>
        <p:spPr>
          <a:xfrm>
            <a:off x="278297" y="159944"/>
            <a:ext cx="659958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/>
              <a:t>Test plan</a:t>
            </a:r>
          </a:p>
          <a:p>
            <a:endParaRPr lang="nl-NL"/>
          </a:p>
          <a:p>
            <a:r>
              <a:rPr lang="nl-NL"/>
              <a:t>For discussion. And we could decide to do combined aperture powering if both apertures reach the required level.</a:t>
            </a:r>
          </a:p>
          <a:p>
            <a:pPr marL="285750" indent="-285750">
              <a:buFontTx/>
              <a:buChar char="-"/>
            </a:pPr>
            <a:r>
              <a:rPr lang="nl-NL"/>
              <a:t>Ap1: Training 	1.9 K (Ultimate 12.8 kA)</a:t>
            </a:r>
          </a:p>
          <a:p>
            <a:pPr marL="285750" indent="-285750">
              <a:buFontTx/>
              <a:buChar char="-"/>
            </a:pPr>
            <a:r>
              <a:rPr lang="nl-NL"/>
              <a:t>Ap1: RR 	1.9 K</a:t>
            </a:r>
          </a:p>
          <a:p>
            <a:pPr marL="285750" indent="-285750">
              <a:buFontTx/>
              <a:buChar char="-"/>
            </a:pPr>
            <a:r>
              <a:rPr lang="nl-NL"/>
              <a:t>Ap2: Training	1.9 K</a:t>
            </a:r>
          </a:p>
          <a:p>
            <a:pPr marL="285750" indent="-285750">
              <a:buFontTx/>
              <a:buChar char="-"/>
            </a:pPr>
            <a:r>
              <a:rPr lang="nl-NL"/>
              <a:t>Ap2: RR	1.9 K</a:t>
            </a:r>
          </a:p>
          <a:p>
            <a:pPr marL="285750" indent="-285750">
              <a:buFontTx/>
              <a:buChar char="-"/>
            </a:pPr>
            <a:r>
              <a:rPr lang="nl-NL"/>
              <a:t>Ap2: Training	4.5 K</a:t>
            </a:r>
          </a:p>
          <a:p>
            <a:pPr marL="285750" indent="-285750">
              <a:buFontTx/>
              <a:buChar char="-"/>
            </a:pPr>
            <a:r>
              <a:rPr lang="nl-NL"/>
              <a:t>Ap2: RR	4.5 K</a:t>
            </a:r>
          </a:p>
          <a:p>
            <a:pPr marL="285750" indent="-285750">
              <a:buFontTx/>
              <a:buChar char="-"/>
            </a:pPr>
            <a:r>
              <a:rPr lang="nl-NL"/>
              <a:t>Ap2: V-I 	4.5 K</a:t>
            </a:r>
          </a:p>
          <a:p>
            <a:pPr marL="285750" indent="-285750">
              <a:buFontTx/>
              <a:buChar char="-"/>
            </a:pPr>
            <a:r>
              <a:rPr lang="nl-NL"/>
              <a:t>Ap1: Training 	4.5 K</a:t>
            </a:r>
          </a:p>
          <a:p>
            <a:pPr marL="285750" indent="-285750">
              <a:buFontTx/>
              <a:buChar char="-"/>
            </a:pPr>
            <a:r>
              <a:rPr lang="nl-NL"/>
              <a:t>Ap1: RR 	4.5 K</a:t>
            </a:r>
          </a:p>
          <a:p>
            <a:pPr marL="285750" indent="-285750">
              <a:buFontTx/>
              <a:buChar char="-"/>
            </a:pPr>
            <a:r>
              <a:rPr lang="nl-NL"/>
              <a:t>Ap1: V-I	4.5 K</a:t>
            </a:r>
          </a:p>
          <a:p>
            <a:pPr marL="285750" indent="-285750">
              <a:buFontTx/>
              <a:buChar char="-"/>
            </a:pPr>
            <a:r>
              <a:rPr lang="nl-NL"/>
              <a:t>Magnetic meaurement cycles at 1.9 K</a:t>
            </a:r>
          </a:p>
          <a:p>
            <a:pPr marL="285750" indent="-285750">
              <a:buFontTx/>
              <a:buChar char="-"/>
            </a:pPr>
            <a:r>
              <a:rPr lang="nl-NL"/>
              <a:t>CLIQ</a:t>
            </a:r>
          </a:p>
          <a:p>
            <a:endParaRPr lang="nl-NL"/>
          </a:p>
          <a:p>
            <a:r>
              <a:rPr lang="nl-NL"/>
              <a:t>Endurance: Thermal cycles, powering cycles, quenches</a:t>
            </a:r>
          </a:p>
          <a:p>
            <a:endParaRPr lang="nl-NL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FC401B-7E57-FCD4-0213-AA257561564D}"/>
              </a:ext>
            </a:extLst>
          </p:cNvPr>
          <p:cNvSpPr txBox="1"/>
          <p:nvPr/>
        </p:nvSpPr>
        <p:spPr>
          <a:xfrm>
            <a:off x="69574" y="5546034"/>
            <a:ext cx="564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Example of test plan for MBHDP201: EDMS 2331446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4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58BD58-23B6-1708-DF0F-BFC34077CB93}"/>
              </a:ext>
            </a:extLst>
          </p:cNvPr>
          <p:cNvSpPr txBox="1"/>
          <p:nvPr/>
        </p:nvSpPr>
        <p:spPr>
          <a:xfrm>
            <a:off x="318052" y="1282148"/>
            <a:ext cx="695581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Conductors used: </a:t>
            </a:r>
          </a:p>
          <a:p>
            <a:r>
              <a:rPr lang="nl-NL"/>
              <a:t>Coil 108: H15OC0158A – Witness sample data in EDMS 2136281</a:t>
            </a:r>
          </a:p>
          <a:p>
            <a:r>
              <a:rPr lang="nl-NL"/>
              <a:t>Coil 214: H15EC0224B – Witness sample data in EDMS 2249669</a:t>
            </a:r>
          </a:p>
          <a:p>
            <a:r>
              <a:rPr lang="nl-NL"/>
              <a:t>Coil 212: H15EC0223A – Witness sample data in EDMS 2249670 </a:t>
            </a:r>
          </a:p>
          <a:p>
            <a:r>
              <a:rPr lang="nl-NL"/>
              <a:t>Coil 213: H15EC0223B – Witness sample data in EDMS 2249668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1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Test setup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343025"/>
            <a:ext cx="6810375" cy="4253441"/>
          </a:xfrm>
        </p:spPr>
        <p:txBody>
          <a:bodyPr>
            <a:noAutofit/>
          </a:bodyPr>
          <a:lstStyle/>
          <a:p>
            <a:pPr marL="48767" indent="0">
              <a:buNone/>
            </a:pPr>
            <a:r>
              <a:rPr lang="en-US" sz="2000" dirty="0"/>
              <a:t>Test stand: </a:t>
            </a:r>
            <a:r>
              <a:rPr lang="en-US" sz="2000" b="1" dirty="0"/>
              <a:t>cluster D</a:t>
            </a:r>
          </a:p>
          <a:p>
            <a:r>
              <a:rPr lang="en-GB" sz="2000" dirty="0" err="1"/>
              <a:t>Cooldown</a:t>
            </a:r>
            <a:r>
              <a:rPr lang="en-GB" sz="2000" dirty="0"/>
              <a:t>/warmup</a:t>
            </a:r>
          </a:p>
          <a:p>
            <a:pPr lvl="1"/>
            <a:r>
              <a:rPr lang="en-GB" sz="1400" dirty="0" err="1"/>
              <a:t>dT</a:t>
            </a:r>
            <a:r>
              <a:rPr lang="en-GB" sz="1400" dirty="0"/>
              <a:t> &lt; </a:t>
            </a:r>
            <a:r>
              <a:rPr lang="en-GB" sz="1400" dirty="0">
                <a:solidFill>
                  <a:srgbClr val="FF0000"/>
                </a:solidFill>
              </a:rPr>
              <a:t>50 K</a:t>
            </a:r>
          </a:p>
          <a:p>
            <a:r>
              <a:rPr lang="en-GB" sz="2000" dirty="0"/>
              <a:t>3 current leads</a:t>
            </a:r>
            <a:endParaRPr lang="pl-PL" sz="2000" dirty="0"/>
          </a:p>
          <a:p>
            <a:r>
              <a:rPr lang="en-GB" sz="2000" dirty="0"/>
              <a:t>30 kA power supply</a:t>
            </a:r>
          </a:p>
          <a:p>
            <a:endParaRPr lang="en-GB" sz="2000" dirty="0"/>
          </a:p>
          <a:p>
            <a:r>
              <a:rPr lang="en-GB" sz="2000" dirty="0"/>
              <a:t>Protection:</a:t>
            </a:r>
          </a:p>
          <a:p>
            <a:pPr lvl="1"/>
            <a:r>
              <a:rPr lang="en-GB" sz="1400" dirty="0"/>
              <a:t>Base line protection: </a:t>
            </a:r>
            <a:r>
              <a:rPr lang="en-GB" sz="1400" dirty="0" err="1"/>
              <a:t>R_dump</a:t>
            </a:r>
            <a:r>
              <a:rPr lang="en-GB" sz="1400" dirty="0"/>
              <a:t>: </a:t>
            </a:r>
            <a:r>
              <a:rPr lang="pl-PL" sz="1400" dirty="0"/>
              <a:t>60 </a:t>
            </a:r>
            <a:r>
              <a:rPr lang="pl-PL" sz="1400" dirty="0" err="1"/>
              <a:t>mohm</a:t>
            </a:r>
            <a:endParaRPr lang="pl-PL" sz="1400" dirty="0"/>
          </a:p>
          <a:p>
            <a:pPr lvl="1"/>
            <a:r>
              <a:rPr lang="pl-PL" sz="1400" dirty="0"/>
              <a:t>OL QH</a:t>
            </a:r>
            <a:r>
              <a:rPr lang="en-US" sz="1400" dirty="0"/>
              <a:t>:</a:t>
            </a:r>
            <a:r>
              <a:rPr lang="pl-PL" sz="1400" dirty="0"/>
              <a:t> 900V, 150A</a:t>
            </a:r>
          </a:p>
          <a:p>
            <a:r>
              <a:rPr lang="en-GB" sz="2000" dirty="0"/>
              <a:t>Quench detection:</a:t>
            </a:r>
          </a:p>
          <a:p>
            <a:pPr lvl="1"/>
            <a:r>
              <a:rPr lang="en-GB" sz="1400" dirty="0" err="1"/>
              <a:t>Potaim</a:t>
            </a:r>
            <a:r>
              <a:rPr lang="en-GB" sz="1400" dirty="0"/>
              <a:t> – differential signals</a:t>
            </a:r>
            <a:r>
              <a:rPr lang="pl-PL" sz="1400" dirty="0"/>
              <a:t> </a:t>
            </a:r>
            <a:endParaRPr lang="en-US" sz="1400" dirty="0"/>
          </a:p>
          <a:p>
            <a:pPr lvl="2"/>
            <a:r>
              <a:rPr lang="en-US" sz="1133" dirty="0"/>
              <a:t>Single powering: between coils and between coil inner and outer layers</a:t>
            </a:r>
          </a:p>
          <a:p>
            <a:pPr lvl="2"/>
            <a:r>
              <a:rPr lang="en-US" sz="1133" dirty="0"/>
              <a:t>Both powering: between apertures and coils</a:t>
            </a:r>
          </a:p>
          <a:p>
            <a:pPr lvl="1"/>
            <a:r>
              <a:rPr lang="pl-PL" sz="1400" dirty="0"/>
              <a:t>VT </a:t>
            </a:r>
            <a:r>
              <a:rPr lang="pl-PL" sz="1400" dirty="0" err="1"/>
              <a:t>potaim</a:t>
            </a:r>
            <a:r>
              <a:rPr lang="pl-PL" sz="1400" dirty="0"/>
              <a:t> - I &lt; 6kA, 10 ms @ 500 </a:t>
            </a:r>
            <a:r>
              <a:rPr lang="pl-PL" sz="1400" dirty="0" err="1"/>
              <a:t>mV</a:t>
            </a:r>
            <a:r>
              <a:rPr lang="pl-PL" sz="1400" dirty="0"/>
              <a:t>; I &gt; 6kA, 10 ms @ 100 </a:t>
            </a:r>
            <a:r>
              <a:rPr lang="pl-PL" sz="1400" dirty="0" err="1"/>
              <a:t>mV</a:t>
            </a:r>
            <a:endParaRPr lang="pl-PL" sz="1400" dirty="0"/>
          </a:p>
          <a:p>
            <a:pPr lvl="1"/>
            <a:endParaRPr lang="en-GB" sz="1400" dirty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8147408"/>
              </p:ext>
            </p:extLst>
          </p:nvPr>
        </p:nvGraphicFramePr>
        <p:xfrm>
          <a:off x="6112178" y="842936"/>
          <a:ext cx="3369528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23176">
                  <a:extLst>
                    <a:ext uri="{9D8B030D-6E8A-4147-A177-3AD203B41FA5}">
                      <a16:colId xmlns:a16="http://schemas.microsoft.com/office/drawing/2014/main" val="2392583361"/>
                    </a:ext>
                  </a:extLst>
                </a:gridCol>
                <a:gridCol w="1123176">
                  <a:extLst>
                    <a:ext uri="{9D8B030D-6E8A-4147-A177-3AD203B41FA5}">
                      <a16:colId xmlns:a16="http://schemas.microsoft.com/office/drawing/2014/main" val="1699202850"/>
                    </a:ext>
                  </a:extLst>
                </a:gridCol>
                <a:gridCol w="1123176">
                  <a:extLst>
                    <a:ext uri="{9D8B030D-6E8A-4147-A177-3AD203B41FA5}">
                      <a16:colId xmlns:a16="http://schemas.microsoft.com/office/drawing/2014/main" val="22503679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Warm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Cold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1970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Coil – GND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>
                          <a:solidFill>
                            <a:srgbClr val="FF0000"/>
                          </a:solidFill>
                        </a:rPr>
                        <a:t>500 V</a:t>
                      </a:r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FF0000"/>
                          </a:solidFill>
                        </a:rPr>
                        <a:t>1 kV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1762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Coil – QH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>
                          <a:solidFill>
                            <a:srgbClr val="FF0000"/>
                          </a:solidFill>
                        </a:rPr>
                        <a:t>500 V</a:t>
                      </a:r>
                      <a:endParaRPr lang="en-US" sz="1400" b="1" i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solidFill>
                            <a:srgbClr val="FF0000"/>
                          </a:solidFill>
                        </a:rPr>
                        <a:t>1 kV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1565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05787" y="378849"/>
            <a:ext cx="2244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HV test levels</a:t>
            </a:r>
            <a:r>
              <a:rPr lang="en-US" sz="1600" dirty="0"/>
              <a:t> </a:t>
            </a:r>
            <a:endParaRPr lang="en-US" sz="2400" dirty="0"/>
          </a:p>
        </p:txBody>
      </p:sp>
      <p:grpSp>
        <p:nvGrpSpPr>
          <p:cNvPr id="73" name="Group 72"/>
          <p:cNvGrpSpPr/>
          <p:nvPr/>
        </p:nvGrpSpPr>
        <p:grpSpPr>
          <a:xfrm>
            <a:off x="5685538" y="2868364"/>
            <a:ext cx="6504832" cy="1743872"/>
            <a:chOff x="-550231" y="844205"/>
            <a:chExt cx="7699735" cy="2064213"/>
          </a:xfrm>
        </p:grpSpPr>
        <p:sp>
          <p:nvSpPr>
            <p:cNvPr id="74" name="Rectangle 73"/>
            <p:cNvSpPr/>
            <p:nvPr/>
          </p:nvSpPr>
          <p:spPr>
            <a:xfrm>
              <a:off x="453460" y="1100663"/>
              <a:ext cx="42511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+</a:t>
              </a:r>
              <a:endParaRPr lang="en-US" sz="4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367288" y="1961850"/>
              <a:ext cx="42511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32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+</a:t>
              </a:r>
              <a:endParaRPr lang="en-US" sz="4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85046" y="1900295"/>
              <a:ext cx="35618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chemeClr val="accent1">
                      <a:lumMod val="10000"/>
                    </a:schemeClr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sym typeface="Symbol" panose="05050102010706020507" pitchFamily="18" charset="2"/>
                </a:rPr>
                <a:t>-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5401752" y="1024376"/>
              <a:ext cx="35618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chemeClr val="accent1">
                      <a:lumMod val="10000"/>
                    </a:schemeClr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sym typeface="Symbol" panose="05050102010706020507" pitchFamily="18" charset="2"/>
                </a:rPr>
                <a:t>-</a:t>
              </a:r>
              <a:endParaRPr lang="en-US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>
                    <a:lumMod val="1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 rot="16200000">
              <a:off x="1242459" y="1062675"/>
              <a:ext cx="0" cy="725923"/>
            </a:xfrm>
            <a:prstGeom prst="line">
              <a:avLst/>
            </a:prstGeom>
            <a:ln w="762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16200000">
              <a:off x="1254700" y="1912867"/>
              <a:ext cx="0" cy="725923"/>
            </a:xfrm>
            <a:prstGeom prst="line">
              <a:avLst/>
            </a:prstGeom>
            <a:ln w="762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-542162" y="1228889"/>
              <a:ext cx="1068730" cy="437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Lead A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-550231" y="2098555"/>
              <a:ext cx="1083832" cy="437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1">
                      <a:lumMod val="10000"/>
                    </a:schemeClr>
                  </a:solidFill>
                </a:rPr>
                <a:t>Lead B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050492" y="1613460"/>
              <a:ext cx="1099012" cy="4371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Lead C</a:t>
              </a: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268445" y="844205"/>
              <a:ext cx="725212" cy="3643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/>
                <a:t>C108</a:t>
              </a:r>
              <a:endParaRPr lang="en-US" sz="1400" dirty="0"/>
            </a:p>
          </p:txBody>
        </p:sp>
        <p:grpSp>
          <p:nvGrpSpPr>
            <p:cNvPr id="85" name="Group 84"/>
            <p:cNvGrpSpPr/>
            <p:nvPr/>
          </p:nvGrpSpPr>
          <p:grpSpPr>
            <a:xfrm rot="16200000">
              <a:off x="3250355" y="-512251"/>
              <a:ext cx="482139" cy="3810603"/>
              <a:chOff x="1554089" y="733877"/>
              <a:chExt cx="482139" cy="3810603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374" b="25410"/>
              <a:stretch/>
            </p:blipFill>
            <p:spPr>
              <a:xfrm rot="5400000">
                <a:off x="835031" y="1452936"/>
                <a:ext cx="1920255" cy="48213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374" b="25410"/>
              <a:stretch/>
            </p:blipFill>
            <p:spPr>
              <a:xfrm rot="5400000">
                <a:off x="835030" y="3343284"/>
                <a:ext cx="1920255" cy="482138"/>
              </a:xfrm>
              <a:prstGeom prst="rect">
                <a:avLst/>
              </a:prstGeom>
            </p:spPr>
          </p:pic>
        </p:grpSp>
        <p:grpSp>
          <p:nvGrpSpPr>
            <p:cNvPr id="86" name="Group 85"/>
            <p:cNvGrpSpPr/>
            <p:nvPr/>
          </p:nvGrpSpPr>
          <p:grpSpPr>
            <a:xfrm rot="5400000">
              <a:off x="3250356" y="408627"/>
              <a:ext cx="482139" cy="3810603"/>
              <a:chOff x="1554089" y="733877"/>
              <a:chExt cx="482139" cy="3810603"/>
            </a:xfrm>
          </p:grpSpPr>
          <p:pic>
            <p:nvPicPr>
              <p:cNvPr id="92" name="Picture 9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374" b="25410"/>
              <a:stretch/>
            </p:blipFill>
            <p:spPr>
              <a:xfrm rot="5400000">
                <a:off x="835031" y="1452936"/>
                <a:ext cx="1920255" cy="482138"/>
              </a:xfrm>
              <a:prstGeom prst="rect">
                <a:avLst/>
              </a:prstGeom>
            </p:spPr>
          </p:pic>
          <p:pic>
            <p:nvPicPr>
              <p:cNvPr id="93" name="Picture 9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374" b="25410"/>
              <a:stretch/>
            </p:blipFill>
            <p:spPr>
              <a:xfrm rot="5400000">
                <a:off x="835030" y="3343284"/>
                <a:ext cx="1920255" cy="482138"/>
              </a:xfrm>
              <a:prstGeom prst="rect">
                <a:avLst/>
              </a:prstGeom>
            </p:spPr>
          </p:pic>
        </p:grpSp>
        <p:sp>
          <p:nvSpPr>
            <p:cNvPr id="87" name="Rectangle 86"/>
            <p:cNvSpPr/>
            <p:nvPr/>
          </p:nvSpPr>
          <p:spPr>
            <a:xfrm>
              <a:off x="4134410" y="844205"/>
              <a:ext cx="725212" cy="3643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/>
                <a:t>C214</a:t>
              </a:r>
              <a:endParaRPr lang="en-US" sz="1400" dirty="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134410" y="2544104"/>
              <a:ext cx="725212" cy="3643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C21</a:t>
              </a:r>
              <a:r>
                <a:rPr lang="pl-PL" sz="1400" dirty="0"/>
                <a:t>2</a:t>
              </a:r>
              <a:endParaRPr lang="en-US" sz="1400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223433" y="2535732"/>
              <a:ext cx="725212" cy="3643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C21</a:t>
              </a:r>
              <a:r>
                <a:rPr lang="pl-PL" sz="1400" dirty="0"/>
                <a:t>3</a:t>
              </a:r>
              <a:endParaRPr lang="en-US" sz="1400" dirty="0"/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5367288" y="1432575"/>
              <a:ext cx="0" cy="418157"/>
            </a:xfrm>
            <a:prstGeom prst="line">
              <a:avLst/>
            </a:prstGeom>
            <a:ln w="76200"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5367288" y="1832251"/>
              <a:ext cx="0" cy="436773"/>
            </a:xfrm>
            <a:prstGeom prst="line">
              <a:avLst/>
            </a:prstGeom>
            <a:ln w="762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16200000">
              <a:off x="5687530" y="1487771"/>
              <a:ext cx="0" cy="725923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0D791E1-263A-5618-8573-87AE2F8634F0}"/>
              </a:ext>
            </a:extLst>
          </p:cNvPr>
          <p:cNvSpPr txBox="1"/>
          <p:nvPr/>
        </p:nvSpPr>
        <p:spPr>
          <a:xfrm rot="20097300">
            <a:off x="7908896" y="4260123"/>
            <a:ext cx="2449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>
                <a:highlight>
                  <a:srgbClr val="FFFF00"/>
                </a:highlight>
              </a:rPr>
              <a:t>Check order of coils</a:t>
            </a:r>
            <a:endParaRPr lang="en-GB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86027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DFF8B0-05A5-3B15-BD13-3B385FC3587B}"/>
              </a:ext>
            </a:extLst>
          </p:cNvPr>
          <p:cNvSpPr txBox="1"/>
          <p:nvPr/>
        </p:nvSpPr>
        <p:spPr>
          <a:xfrm>
            <a:off x="288235" y="417443"/>
            <a:ext cx="1017201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/>
              <a:t>Instrumentation</a:t>
            </a:r>
          </a:p>
          <a:p>
            <a:pPr marL="457200" indent="-457200">
              <a:buFontTx/>
              <a:buChar char="-"/>
            </a:pPr>
            <a:r>
              <a:rPr lang="nl-NL" sz="2400"/>
              <a:t>Voltage taps</a:t>
            </a:r>
          </a:p>
          <a:p>
            <a:pPr marL="457200" indent="-457200">
              <a:buFontTx/>
              <a:buChar char="-"/>
            </a:pPr>
            <a:r>
              <a:rPr lang="nl-NL" sz="2400"/>
              <a:t>Quench Heaters</a:t>
            </a:r>
          </a:p>
          <a:p>
            <a:pPr marL="457200" indent="-457200">
              <a:buFontTx/>
              <a:buChar char="-"/>
            </a:pPr>
            <a:r>
              <a:rPr lang="nl-NL" sz="2400"/>
              <a:t>CLIQ</a:t>
            </a:r>
          </a:p>
          <a:p>
            <a:pPr marL="457200" indent="-457200">
              <a:buFontTx/>
              <a:buChar char="-"/>
            </a:pPr>
            <a:r>
              <a:rPr lang="nl-NL" sz="2400"/>
              <a:t>Rotating magnetic measurement shaft + Quench Antenna pickup coils</a:t>
            </a:r>
          </a:p>
          <a:p>
            <a:pPr marL="457200" indent="-457200">
              <a:buFontTx/>
              <a:buChar char="-"/>
            </a:pPr>
            <a:r>
              <a:rPr lang="nl-NL" sz="2400"/>
              <a:t>Mechanical measurements</a:t>
            </a:r>
          </a:p>
          <a:p>
            <a:pPr marL="457200" indent="-457200">
              <a:buFontTx/>
              <a:buChar char="-"/>
            </a:pPr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797734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4C826A-784F-7F97-DD08-982732B14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096" y="556495"/>
            <a:ext cx="9730409" cy="5929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638A5D-3EA7-2553-6931-97E27BAE166B}"/>
              </a:ext>
            </a:extLst>
          </p:cNvPr>
          <p:cNvSpPr txBox="1"/>
          <p:nvPr/>
        </p:nvSpPr>
        <p:spPr>
          <a:xfrm>
            <a:off x="156541" y="3140"/>
            <a:ext cx="6097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/>
              <a:t>Voltage taps – Inner layer</a:t>
            </a:r>
          </a:p>
        </p:txBody>
      </p:sp>
    </p:spTree>
    <p:extLst>
      <p:ext uri="{BB962C8B-B14F-4D97-AF65-F5344CB8AC3E}">
        <p14:creationId xmlns:p14="http://schemas.microsoft.com/office/powerpoint/2010/main" val="3075609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8F9D9D-03A3-6A5A-0E8F-D18266B52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60472"/>
            <a:ext cx="9978887" cy="62975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8174C3-89FC-D0A6-23F8-CF9DF82659AA}"/>
              </a:ext>
            </a:extLst>
          </p:cNvPr>
          <p:cNvSpPr txBox="1"/>
          <p:nvPr/>
        </p:nvSpPr>
        <p:spPr>
          <a:xfrm>
            <a:off x="156541" y="3140"/>
            <a:ext cx="95937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/>
              <a:t>Voltage taps + Quench Heaters – Outer layer</a:t>
            </a:r>
          </a:p>
        </p:txBody>
      </p:sp>
    </p:spTree>
    <p:extLst>
      <p:ext uri="{BB962C8B-B14F-4D97-AF65-F5344CB8AC3E}">
        <p14:creationId xmlns:p14="http://schemas.microsoft.com/office/powerpoint/2010/main" val="401587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6484C13C-6135-8783-3142-D391F9E282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656" r="64182"/>
          <a:stretch/>
        </p:blipFill>
        <p:spPr>
          <a:xfrm>
            <a:off x="2206487" y="4234070"/>
            <a:ext cx="1560443" cy="12832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CB7AC7-55B0-C885-FAC4-AEED94067F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2" y="292387"/>
            <a:ext cx="1731656" cy="5715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36F9DD-66C1-C5D9-AF76-F6B2A20CFAC2}"/>
              </a:ext>
            </a:extLst>
          </p:cNvPr>
          <p:cNvSpPr txBox="1"/>
          <p:nvPr/>
        </p:nvSpPr>
        <p:spPr>
          <a:xfrm>
            <a:off x="186358" y="0"/>
            <a:ext cx="113827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/>
              <a:t>Rotating Magnetic Measurement shaft + Quench Antenna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3A9BA4-6426-513D-E2BC-27043C4B3A2E}"/>
              </a:ext>
            </a:extLst>
          </p:cNvPr>
          <p:cNvSpPr txBox="1"/>
          <p:nvPr/>
        </p:nvSpPr>
        <p:spPr>
          <a:xfrm>
            <a:off x="2643809" y="745435"/>
            <a:ext cx="89253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Installed by MSC-TM</a:t>
            </a:r>
          </a:p>
          <a:p>
            <a:r>
              <a:rPr lang="nl-NL"/>
              <a:t>7 longitudinal segments</a:t>
            </a:r>
          </a:p>
          <a:p>
            <a:endParaRPr lang="nl-NL"/>
          </a:p>
          <a:p>
            <a:r>
              <a:rPr lang="nl-NL"/>
              <a:t>In rotating mode they measure field and field quality. </a:t>
            </a:r>
          </a:p>
          <a:p>
            <a:endParaRPr lang="nl-NL"/>
          </a:p>
          <a:p>
            <a:r>
              <a:rPr lang="nl-NL"/>
              <a:t>In static mode they act as pickup coils for fast magnetic perturbations in the magnet bore, from flux jumps, vibrations and quench.</a:t>
            </a:r>
          </a:p>
          <a:p>
            <a:endParaRPr lang="nl-NL"/>
          </a:p>
          <a:p>
            <a:r>
              <a:rPr lang="en-GB"/>
              <a:t>Continuous measurement of vibration activity during ramp can give important info on motion during powering/training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538741-015A-3358-D1F0-C6F70FF2C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140" y="3330758"/>
            <a:ext cx="5900676" cy="334182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EE3068C-9864-1A4D-09E7-265646F2C863}"/>
              </a:ext>
            </a:extLst>
          </p:cNvPr>
          <p:cNvSpPr txBox="1"/>
          <p:nvPr/>
        </p:nvSpPr>
        <p:spPr>
          <a:xfrm>
            <a:off x="9720469" y="5609698"/>
            <a:ext cx="447509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/>
              <a:t>See https://indico.cern.ch/event/738168/</a:t>
            </a:r>
          </a:p>
        </p:txBody>
      </p:sp>
    </p:spTree>
    <p:extLst>
      <p:ext uri="{BB962C8B-B14F-4D97-AF65-F5344CB8AC3E}">
        <p14:creationId xmlns:p14="http://schemas.microsoft.com/office/powerpoint/2010/main" val="142400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3C6A59-0BB7-AD9E-C906-D60754DF4526}"/>
              </a:ext>
            </a:extLst>
          </p:cNvPr>
          <p:cNvSpPr txBox="1"/>
          <p:nvPr/>
        </p:nvSpPr>
        <p:spPr>
          <a:xfrm>
            <a:off x="156541" y="3140"/>
            <a:ext cx="6097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/>
              <a:t>CLIQ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D35231-E832-3BEE-5804-23E92F1B9FE3}"/>
              </a:ext>
            </a:extLst>
          </p:cNvPr>
          <p:cNvSpPr txBox="1"/>
          <p:nvPr/>
        </p:nvSpPr>
        <p:spPr>
          <a:xfrm>
            <a:off x="156541" y="795130"/>
            <a:ext cx="9153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Request by Franco to perform CLIQ studies in scope of HFM protection studies.</a:t>
            </a:r>
            <a:endParaRPr lang="nl-NL" sz="1600"/>
          </a:p>
          <a:p>
            <a:pPr marL="457200" indent="-457200">
              <a:buFontTx/>
              <a:buChar char="-"/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214010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3C6A59-0BB7-AD9E-C906-D60754DF4526}"/>
              </a:ext>
            </a:extLst>
          </p:cNvPr>
          <p:cNvSpPr txBox="1"/>
          <p:nvPr/>
        </p:nvSpPr>
        <p:spPr>
          <a:xfrm>
            <a:off x="156541" y="3140"/>
            <a:ext cx="6097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/>
              <a:t>Mechanical instrumentation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D35231-E832-3BEE-5804-23E92F1B9FE3}"/>
              </a:ext>
            </a:extLst>
          </p:cNvPr>
          <p:cNvSpPr txBox="1"/>
          <p:nvPr/>
        </p:nvSpPr>
        <p:spPr>
          <a:xfrm>
            <a:off x="156541" y="795130"/>
            <a:ext cx="1752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See EN-MME</a:t>
            </a:r>
            <a:endParaRPr lang="nl-NL" sz="1600"/>
          </a:p>
          <a:p>
            <a:pPr marL="457200" indent="-457200">
              <a:buFontTx/>
              <a:buChar char="-"/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19286501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CERN_16-9</Template>
  <TotalTime>5491</TotalTime>
  <Words>488</Words>
  <Application>Microsoft Office PowerPoint</Application>
  <PresentationFormat>Widescreen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Optima</vt:lpstr>
      <vt:lpstr>CERNCorporate16-9</vt:lpstr>
      <vt:lpstr>MBHDP301 test plan discussion</vt:lpstr>
      <vt:lpstr>PowerPoint Presentation</vt:lpstr>
      <vt:lpstr>Test setup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MCERDP1b* test plan discussion</dc:title>
  <dc:creator>Gerard Willering</dc:creator>
  <cp:lastModifiedBy>Geert Willering</cp:lastModifiedBy>
  <cp:revision>96</cp:revision>
  <dcterms:created xsi:type="dcterms:W3CDTF">2020-01-15T14:56:33Z</dcterms:created>
  <dcterms:modified xsi:type="dcterms:W3CDTF">2023-06-16T12:31:09Z</dcterms:modified>
</cp:coreProperties>
</file>