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Work Sans"/>
      <p:regular r:id="rId17"/>
      <p:bold r:id="rId18"/>
      <p:italic r:id="rId19"/>
      <p:boldItalic r:id="rId20"/>
    </p:embeddedFont>
    <p:embeddedFont>
      <p:font typeface="Oswald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WorkSans-boldItalic.fntdata"/><Relationship Id="rId11" Type="http://schemas.openxmlformats.org/officeDocument/2006/relationships/slide" Target="slides/slide6.xml"/><Relationship Id="rId22" Type="http://schemas.openxmlformats.org/officeDocument/2006/relationships/font" Target="fonts/Oswald-bold.fntdata"/><Relationship Id="rId10" Type="http://schemas.openxmlformats.org/officeDocument/2006/relationships/slide" Target="slides/slide5.xml"/><Relationship Id="rId21" Type="http://schemas.openxmlformats.org/officeDocument/2006/relationships/font" Target="fonts/Oswald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WorkSans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WorkSans-italic.fntdata"/><Relationship Id="rId6" Type="http://schemas.openxmlformats.org/officeDocument/2006/relationships/slide" Target="slides/slide1.xml"/><Relationship Id="rId18" Type="http://schemas.openxmlformats.org/officeDocument/2006/relationships/font" Target="fonts/WorkSa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5418198817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5418198817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538d661c9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538d661c9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38d661c9f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538d661c9f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Lhc-b → has no end caps; only looks at forward collisions (have used GEMs in the past)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→ has end caps; first one to use gems for high scale ; wanted </a:t>
            </a:r>
            <a:r>
              <a:rPr lang="en"/>
              <a:t>something</a:t>
            </a:r>
            <a:r>
              <a:rPr lang="en"/>
              <a:t> withstand muons at high rate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Alice → is using gems in temperature. Is essentially a huge gas detector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Atlas → uses a cousin of GEMs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418198817_1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5418198817_1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Readout == chips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Orientation doesn’t really matter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just say muons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a slide about where the gem detectors are in cms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Located at end caps and are able to withstand high rates (are closest to collision in comparison to other detectors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538d661c9f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538d661c9f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G21 detector top left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Bottom right and left is ME0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 right is cosmic stand where final G21 is going to be made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538d661c9f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538d661c9f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38d661c9f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538d661c9f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Split into 2 → one with S-curves and other </a:t>
            </a:r>
            <a:r>
              <a:rPr lang="en"/>
              <a:t>with</a:t>
            </a:r>
            <a:r>
              <a:rPr lang="en"/>
              <a:t> the data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beam </a:t>
            </a:r>
            <a:r>
              <a:rPr lang="en"/>
              <a:t>analysis</a:t>
            </a:r>
            <a:r>
              <a:rPr lang="en"/>
              <a:t> is in preparation for july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double peaks can be due to misallighnment and can be corrected in the data → look for a single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5418198817_1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5418198817_1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Split into 2 → one with S-curves and other with the data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beam analysis is in preparation for july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double peaks can be due to misallighnment and can be corrected in the data → look for a single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41819881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541819881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beam → calibration, time, scale of analysis, technical challenges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538d661c9f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538d661c9f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3F3F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3.jpg"/><Relationship Id="rId6" Type="http://schemas.openxmlformats.org/officeDocument/2006/relationships/image" Target="../media/image16.jpg"/><Relationship Id="rId7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898050" y="4120775"/>
            <a:ext cx="50901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C78D8"/>
                </a:solidFill>
                <a:latin typeface="Work Sans"/>
                <a:ea typeface="Work Sans"/>
                <a:cs typeface="Work Sans"/>
                <a:sym typeface="Work Sans"/>
              </a:rPr>
              <a:t>Nicholas Kurth</a:t>
            </a:r>
            <a:endParaRPr sz="2000">
              <a:solidFill>
                <a:srgbClr val="3C78D8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Work Sans"/>
                <a:ea typeface="Work Sans"/>
                <a:cs typeface="Work Sans"/>
                <a:sym typeface="Work Sans"/>
              </a:rPr>
              <a:t>Antonello Pellecchia, Ph.D.</a:t>
            </a:r>
            <a:endParaRPr sz="2000">
              <a:solidFill>
                <a:srgbClr val="434343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55850" y="1325880"/>
            <a:ext cx="8832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Performance of 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ME0 GEM Detectors with 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Cosmic Rays and in Test Beam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>
            <a:off x="155850" y="3333480"/>
            <a:ext cx="88323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57" name="Google Shape;57;p13"/>
          <p:cNvSpPr/>
          <p:nvPr/>
        </p:nvSpPr>
        <p:spPr>
          <a:xfrm>
            <a:off x="0" y="0"/>
            <a:ext cx="2011800" cy="2011800"/>
          </a:xfrm>
          <a:prstGeom prst="diagStripe">
            <a:avLst>
              <a:gd fmla="val 50000" name="adj"/>
            </a:avLst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850" y="3890775"/>
            <a:ext cx="1024128" cy="1024128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6850" y="3892300"/>
            <a:ext cx="1021080" cy="102108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0" name="Google Shape;60;p13"/>
          <p:cNvSpPr txBox="1"/>
          <p:nvPr/>
        </p:nvSpPr>
        <p:spPr>
          <a:xfrm>
            <a:off x="4130100" y="4850400"/>
            <a:ext cx="509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June 22, 2023</a:t>
            </a:r>
            <a:endParaRPr sz="12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ctrTitle"/>
          </p:nvPr>
        </p:nvSpPr>
        <p:spPr>
          <a:xfrm>
            <a:off x="155850" y="1322832"/>
            <a:ext cx="8832300" cy="20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Performance of 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ME0 GEM Detectors with 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4000">
                <a:latin typeface="Work Sans"/>
                <a:ea typeface="Work Sans"/>
                <a:cs typeface="Work Sans"/>
                <a:sym typeface="Work Sans"/>
              </a:rPr>
              <a:t>Cosmic Rays and in Test Beam</a:t>
            </a:r>
            <a:endParaRPr b="1" i="1" sz="4000">
              <a:latin typeface="Work Sans"/>
              <a:ea typeface="Work Sans"/>
              <a:cs typeface="Work Sans"/>
              <a:sym typeface="Work Sans"/>
            </a:endParaRPr>
          </a:p>
        </p:txBody>
      </p:sp>
      <p:cxnSp>
        <p:nvCxnSpPr>
          <p:cNvPr id="162" name="Google Shape;162;p22"/>
          <p:cNvCxnSpPr/>
          <p:nvPr/>
        </p:nvCxnSpPr>
        <p:spPr>
          <a:xfrm>
            <a:off x="155850" y="3330432"/>
            <a:ext cx="88323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63" name="Google Shape;163;p22"/>
          <p:cNvSpPr/>
          <p:nvPr/>
        </p:nvSpPr>
        <p:spPr>
          <a:xfrm>
            <a:off x="0" y="4125600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2"/>
          <p:cNvSpPr txBox="1"/>
          <p:nvPr>
            <p:ph idx="4294967295" type="title"/>
          </p:nvPr>
        </p:nvSpPr>
        <p:spPr>
          <a:xfrm>
            <a:off x="311700" y="41026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Work Sans"/>
                <a:ea typeface="Work Sans"/>
                <a:cs typeface="Work Sans"/>
                <a:sym typeface="Work Sans"/>
              </a:rPr>
              <a:t>Questions?</a:t>
            </a:r>
            <a:endParaRPr i="1" sz="3020"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Tell us what experiment you are working on, what your role is and what you have accomplished, so far, as well as any potential roadblocks you foresee.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rgbClr val="222222"/>
              </a:buClr>
              <a:buSzPts val="1100"/>
              <a:buChar char="-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Project: GEM detectors for CMS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-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Role: data analysis and 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acquisition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-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So far: re-learnd Python. How the detectors work and the associated electronics. How to collect and analyze data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-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Roadblocks ahead: test beam! → we have a short time frame to collect data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300" y="0"/>
            <a:ext cx="3000600" cy="51435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E7CC3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73455" y="448056"/>
            <a:ext cx="24543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20">
                <a:latin typeface="Work Sans"/>
                <a:ea typeface="Work Sans"/>
                <a:cs typeface="Work Sans"/>
                <a:sym typeface="Work Sans"/>
              </a:rPr>
              <a:t>GEMs &amp; CMS</a:t>
            </a:r>
            <a:endParaRPr i="1" sz="3020"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3300" y="607338"/>
            <a:ext cx="5838299" cy="3928832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0500" y="2935975"/>
            <a:ext cx="1600200" cy="16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300" y="0"/>
            <a:ext cx="3000600" cy="51435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E7CC3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273455" y="448056"/>
            <a:ext cx="2454300" cy="1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20">
                <a:latin typeface="Work Sans"/>
                <a:ea typeface="Work Sans"/>
                <a:cs typeface="Work Sans"/>
                <a:sym typeface="Work Sans"/>
              </a:rPr>
              <a:t>GEM Basics</a:t>
            </a:r>
            <a:endParaRPr i="1" sz="3020">
              <a:latin typeface="Work Sans"/>
              <a:ea typeface="Work Sans"/>
              <a:cs typeface="Work Sans"/>
              <a:sym typeface="Work Sans"/>
            </a:endParaRPr>
          </a:p>
        </p:txBody>
      </p:sp>
      <p:cxnSp>
        <p:nvCxnSpPr>
          <p:cNvPr id="75" name="Google Shape;75;p15"/>
          <p:cNvCxnSpPr/>
          <p:nvPr/>
        </p:nvCxnSpPr>
        <p:spPr>
          <a:xfrm>
            <a:off x="3185138" y="2856900"/>
            <a:ext cx="4543800" cy="0"/>
          </a:xfrm>
          <a:prstGeom prst="straightConnector1">
            <a:avLst/>
          </a:prstGeom>
          <a:noFill/>
          <a:ln cap="flat" cmpd="sng" w="152400">
            <a:solidFill>
              <a:srgbClr val="FF9900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76" name="Google Shape;76;p15"/>
          <p:cNvCxnSpPr/>
          <p:nvPr/>
        </p:nvCxnSpPr>
        <p:spPr>
          <a:xfrm>
            <a:off x="3185138" y="1084500"/>
            <a:ext cx="4543800" cy="0"/>
          </a:xfrm>
          <a:prstGeom prst="straightConnector1">
            <a:avLst/>
          </a:prstGeom>
          <a:noFill/>
          <a:ln cap="flat" cmpd="sng" w="76200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7" name="Google Shape;77;p15"/>
          <p:cNvSpPr/>
          <p:nvPr/>
        </p:nvSpPr>
        <p:spPr>
          <a:xfrm rot="5400000">
            <a:off x="7960488" y="2257350"/>
            <a:ext cx="1009800" cy="1199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2CC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4069106" y="1387500"/>
            <a:ext cx="1005804" cy="764424"/>
          </a:xfrm>
          <a:prstGeom prst="cloud">
            <a:avLst/>
          </a:prstGeom>
          <a:solidFill>
            <a:srgbClr val="FFFF0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/>
        </p:nvSpPr>
        <p:spPr>
          <a:xfrm>
            <a:off x="3185150" y="4400700"/>
            <a:ext cx="4543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000">
                <a:latin typeface="Work Sans"/>
                <a:ea typeface="Work Sans"/>
                <a:cs typeface="Work Sans"/>
                <a:sym typeface="Work Sans"/>
              </a:rPr>
              <a:t>Readout</a:t>
            </a:r>
            <a:endParaRPr b="1" i="1" sz="3000">
              <a:latin typeface="Work Sans"/>
              <a:ea typeface="Work Sans"/>
              <a:cs typeface="Work Sans"/>
              <a:sym typeface="Work Sans"/>
            </a:endParaRPr>
          </a:p>
        </p:txBody>
      </p:sp>
      <p:cxnSp>
        <p:nvCxnSpPr>
          <p:cNvPr id="80" name="Google Shape;80;p15"/>
          <p:cNvCxnSpPr/>
          <p:nvPr/>
        </p:nvCxnSpPr>
        <p:spPr>
          <a:xfrm>
            <a:off x="4631563" y="2856900"/>
            <a:ext cx="357000" cy="861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1" name="Google Shape;81;p15"/>
          <p:cNvCxnSpPr/>
          <p:nvPr/>
        </p:nvCxnSpPr>
        <p:spPr>
          <a:xfrm flipH="1">
            <a:off x="4274563" y="2856900"/>
            <a:ext cx="357000" cy="861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" name="Google Shape;82;p15"/>
          <p:cNvCxnSpPr/>
          <p:nvPr/>
        </p:nvCxnSpPr>
        <p:spPr>
          <a:xfrm>
            <a:off x="4631563" y="2856900"/>
            <a:ext cx="504900" cy="504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3" name="Google Shape;83;p15"/>
          <p:cNvCxnSpPr/>
          <p:nvPr/>
        </p:nvCxnSpPr>
        <p:spPr>
          <a:xfrm flipH="1">
            <a:off x="4126663" y="2856900"/>
            <a:ext cx="504900" cy="504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4" name="Google Shape;84;p15"/>
          <p:cNvCxnSpPr/>
          <p:nvPr/>
        </p:nvCxnSpPr>
        <p:spPr>
          <a:xfrm>
            <a:off x="4631563" y="2856900"/>
            <a:ext cx="0" cy="1009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5" name="Google Shape;85;p15"/>
          <p:cNvCxnSpPr/>
          <p:nvPr/>
        </p:nvCxnSpPr>
        <p:spPr>
          <a:xfrm>
            <a:off x="3185138" y="1084500"/>
            <a:ext cx="4543800" cy="0"/>
          </a:xfrm>
          <a:prstGeom prst="straightConnector1">
            <a:avLst/>
          </a:prstGeom>
          <a:noFill/>
          <a:ln cap="flat" cmpd="sng" w="762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6" name="Google Shape;8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303" y="2331100"/>
            <a:ext cx="2450592" cy="2450593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73250" y="79713"/>
            <a:ext cx="2194559" cy="1667865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88" name="Google Shape;88;p15"/>
          <p:cNvCxnSpPr/>
          <p:nvPr/>
        </p:nvCxnSpPr>
        <p:spPr>
          <a:xfrm>
            <a:off x="3329375" y="252875"/>
            <a:ext cx="1206900" cy="15420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med" w="med" type="oval"/>
            <a:tailEnd len="med" w="med" type="stealth"/>
          </a:ln>
        </p:spPr>
      </p:cxnSp>
      <p:cxnSp>
        <p:nvCxnSpPr>
          <p:cNvPr id="89" name="Google Shape;89;p15"/>
          <p:cNvCxnSpPr/>
          <p:nvPr/>
        </p:nvCxnSpPr>
        <p:spPr>
          <a:xfrm>
            <a:off x="3185138" y="4400700"/>
            <a:ext cx="4543800" cy="0"/>
          </a:xfrm>
          <a:prstGeom prst="straightConnector1">
            <a:avLst/>
          </a:prstGeom>
          <a:noFill/>
          <a:ln cap="flat" cmpd="sng" w="76200">
            <a:solidFill>
              <a:srgbClr val="38761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5"/>
          <p:cNvSpPr/>
          <p:nvPr/>
        </p:nvSpPr>
        <p:spPr>
          <a:xfrm>
            <a:off x="7865852" y="2123400"/>
            <a:ext cx="11991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-E</a:t>
            </a:r>
            <a:endParaRPr sz="3500"/>
          </a:p>
        </p:txBody>
      </p:sp>
      <p:cxnSp>
        <p:nvCxnSpPr>
          <p:cNvPr id="91" name="Google Shape;91;p15"/>
          <p:cNvCxnSpPr/>
          <p:nvPr/>
        </p:nvCxnSpPr>
        <p:spPr>
          <a:xfrm>
            <a:off x="6654950" y="4723950"/>
            <a:ext cx="13026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5"/>
          <p:cNvCxnSpPr>
            <a:stCxn id="93" idx="0"/>
            <a:endCxn id="93" idx="2"/>
          </p:cNvCxnSpPr>
          <p:nvPr/>
        </p:nvCxnSpPr>
        <p:spPr>
          <a:xfrm>
            <a:off x="4631575" y="2134225"/>
            <a:ext cx="0" cy="7644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/>
          <p:nvPr/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302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rPr>
              <a:t>GEM Lab</a:t>
            </a:r>
            <a:endParaRPr i="1" sz="3020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093925"/>
            <a:ext cx="3200399" cy="240030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1" name="Google Shape;10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1093925"/>
            <a:ext cx="3200399" cy="240030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90672" y="1453896"/>
            <a:ext cx="2971800" cy="222885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3" name="Google Shape;103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4675" y="3195325"/>
            <a:ext cx="2514601" cy="1871981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4" name="Google Shape;104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33875" y="3190663"/>
            <a:ext cx="2514601" cy="1881293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5" name="Google Shape;105;p16"/>
          <p:cNvSpPr/>
          <p:nvPr/>
        </p:nvSpPr>
        <p:spPr>
          <a:xfrm>
            <a:off x="3487125" y="3682750"/>
            <a:ext cx="2178900" cy="138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500"/>
              <a:t>💎</a:t>
            </a:r>
            <a:endParaRPr sz="7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/>
        </p:nvSpPr>
        <p:spPr>
          <a:xfrm>
            <a:off x="310950" y="1274545"/>
            <a:ext cx="8522100" cy="78030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latin typeface="Work Sans"/>
                <a:ea typeface="Work Sans"/>
                <a:cs typeface="Work Sans"/>
                <a:sym typeface="Work Sans"/>
              </a:rPr>
              <a:t>Performance analysis of ME0 GEM detectors when irradiated with 	cosmic rays and a test beam</a:t>
            </a:r>
            <a:endParaRPr sz="18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310950" y="3355742"/>
            <a:ext cx="8522100" cy="128070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"/>
              <a:buChar char="-"/>
            </a:pP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Understanding the design, production, and quality control of GEM detectors</a:t>
            </a:r>
            <a:endParaRPr sz="1600">
              <a:latin typeface="Work Sans"/>
              <a:ea typeface="Work Sans"/>
              <a:cs typeface="Work Sans"/>
              <a:sym typeface="Work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Work Sans"/>
              <a:buChar char="-"/>
            </a:pP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Using Uproot, MatPlotLib, Numpy, etc. for data analysis </a:t>
            </a:r>
            <a:endParaRPr sz="1600">
              <a:latin typeface="Work Sans"/>
              <a:ea typeface="Work Sans"/>
              <a:cs typeface="Work Sans"/>
              <a:sym typeface="Work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Work Sans"/>
              <a:buChar char="-"/>
            </a:pP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Creating S-curves and understanding their relation to detector </a:t>
            </a: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performance</a:t>
            </a: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 </a:t>
            </a:r>
            <a:endParaRPr sz="1600">
              <a:latin typeface="Work Sans"/>
              <a:ea typeface="Work Sans"/>
              <a:cs typeface="Work Sans"/>
              <a:sym typeface="Work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Work Sans"/>
              <a:buChar char="-"/>
            </a:pP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Collection of data from </a:t>
            </a: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exposure</a:t>
            </a:r>
            <a:r>
              <a:rPr lang="en" sz="1600">
                <a:latin typeface="Work Sans"/>
                <a:ea typeface="Work Sans"/>
                <a:cs typeface="Work Sans"/>
                <a:sym typeface="Work Sans"/>
              </a:rPr>
              <a:t> to cosmic rays </a:t>
            </a:r>
            <a:endParaRPr sz="16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310950" y="507050"/>
            <a:ext cx="8522100" cy="691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latin typeface="Work Sans"/>
                <a:ea typeface="Work Sans"/>
                <a:cs typeface="Work Sans"/>
                <a:sym typeface="Work Sans"/>
              </a:rPr>
              <a:t>Research Project</a:t>
            </a:r>
            <a:endParaRPr i="1" sz="240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13" name="Google Shape;113;p17"/>
          <p:cNvSpPr txBox="1"/>
          <p:nvPr/>
        </p:nvSpPr>
        <p:spPr>
          <a:xfrm>
            <a:off x="310950" y="2588250"/>
            <a:ext cx="8522100" cy="6912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latin typeface="Work Sans"/>
                <a:ea typeface="Work Sans"/>
                <a:cs typeface="Work Sans"/>
                <a:sym typeface="Work Sans"/>
              </a:rPr>
              <a:t>Progress Thus Far</a:t>
            </a:r>
            <a:endParaRPr i="1" sz="2400"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/>
          <p:nvPr/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302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rPr>
              <a:t>Progress Thus Far</a:t>
            </a:r>
            <a:endParaRPr i="1" sz="3020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 rotWithShape="1">
          <a:blip r:embed="rId3">
            <a:alphaModFix/>
          </a:blip>
          <a:srcRect b="0" l="48893" r="0" t="0"/>
          <a:stretch/>
        </p:blipFill>
        <p:spPr>
          <a:xfrm>
            <a:off x="4717500" y="1249593"/>
            <a:ext cx="4114801" cy="3662172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1594200"/>
            <a:ext cx="4114800" cy="2972943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/>
          <p:nvPr/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302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rPr>
              <a:t>Progress Thus Far</a:t>
            </a:r>
            <a:endParaRPr i="1" sz="3020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5375238" y="1298108"/>
            <a:ext cx="1401600" cy="772200"/>
          </a:xfrm>
          <a:prstGeom prst="curvedDownArrow">
            <a:avLst>
              <a:gd fmla="val 37365" name="adj1"/>
              <a:gd fmla="val 75826" name="adj2"/>
              <a:gd fmla="val 36920" name="adj3"/>
            </a:avLst>
          </a:prstGeom>
          <a:solidFill>
            <a:srgbClr val="FFFFFF"/>
          </a:solidFill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9"/>
          <p:cNvSpPr/>
          <p:nvPr/>
        </p:nvSpPr>
        <p:spPr>
          <a:xfrm>
            <a:off x="2367240" y="1298088"/>
            <a:ext cx="1401600" cy="772200"/>
          </a:xfrm>
          <a:prstGeom prst="curvedDownArrow">
            <a:avLst>
              <a:gd fmla="val 37365" name="adj1"/>
              <a:gd fmla="val 75826" name="adj2"/>
              <a:gd fmla="val 36920" name="adj3"/>
            </a:avLst>
          </a:prstGeom>
          <a:solidFill>
            <a:srgbClr val="FFFFFF"/>
          </a:solidFill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9"/>
          <p:cNvSpPr/>
          <p:nvPr/>
        </p:nvSpPr>
        <p:spPr>
          <a:xfrm>
            <a:off x="218502" y="2241870"/>
            <a:ext cx="2691000" cy="2316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425" y="2241873"/>
            <a:ext cx="2691131" cy="2316522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2" name="Google Shape;132;p19"/>
          <p:cNvSpPr/>
          <p:nvPr/>
        </p:nvSpPr>
        <p:spPr>
          <a:xfrm>
            <a:off x="6234447" y="2241870"/>
            <a:ext cx="2691000" cy="2316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9"/>
          <p:cNvSpPr/>
          <p:nvPr/>
        </p:nvSpPr>
        <p:spPr>
          <a:xfrm>
            <a:off x="3226474" y="2241870"/>
            <a:ext cx="2691000" cy="2316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6436" y="2241880"/>
            <a:ext cx="2691131" cy="2316522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5" name="Google Shape;13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4450" y="2243463"/>
            <a:ext cx="2688336" cy="2313432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6" name="Google Shape;136;p19"/>
          <p:cNvSpPr/>
          <p:nvPr/>
        </p:nvSpPr>
        <p:spPr>
          <a:xfrm>
            <a:off x="220300" y="1208450"/>
            <a:ext cx="1563600" cy="8427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7" name="Google Shape;137;p19"/>
          <p:cNvCxnSpPr/>
          <p:nvPr/>
        </p:nvCxnSpPr>
        <p:spPr>
          <a:xfrm>
            <a:off x="218500" y="1302413"/>
            <a:ext cx="1567200" cy="0"/>
          </a:xfrm>
          <a:prstGeom prst="straightConnector1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8" name="Google Shape;138;p19"/>
          <p:cNvCxnSpPr/>
          <p:nvPr/>
        </p:nvCxnSpPr>
        <p:spPr>
          <a:xfrm>
            <a:off x="218500" y="1520671"/>
            <a:ext cx="15672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9" name="Google Shape;139;p19"/>
          <p:cNvCxnSpPr/>
          <p:nvPr/>
        </p:nvCxnSpPr>
        <p:spPr>
          <a:xfrm>
            <a:off x="218500" y="1738929"/>
            <a:ext cx="1567200" cy="0"/>
          </a:xfrm>
          <a:prstGeom prst="straightConnector1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0" name="Google Shape;140;p19"/>
          <p:cNvCxnSpPr/>
          <p:nvPr/>
        </p:nvCxnSpPr>
        <p:spPr>
          <a:xfrm>
            <a:off x="218500" y="1957188"/>
            <a:ext cx="1567200" cy="0"/>
          </a:xfrm>
          <a:prstGeom prst="straightConnector1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/>
          <p:nvPr/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3020">
                <a:latin typeface="Work Sans"/>
                <a:ea typeface="Work Sans"/>
                <a:cs typeface="Work Sans"/>
                <a:sym typeface="Work Sans"/>
              </a:rPr>
              <a:t>Future Challenges</a:t>
            </a:r>
            <a:endParaRPr i="1" sz="3020"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 b="6016" l="11275" r="4200" t="6156"/>
          <a:stretch/>
        </p:blipFill>
        <p:spPr>
          <a:xfrm>
            <a:off x="311700" y="1170125"/>
            <a:ext cx="3268575" cy="2199975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9125" y="1170125"/>
            <a:ext cx="4982075" cy="3228550"/>
          </a:xfrm>
          <a:prstGeom prst="rect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9" name="Google Shape;149;p20"/>
          <p:cNvSpPr/>
          <p:nvPr/>
        </p:nvSpPr>
        <p:spPr>
          <a:xfrm rot="-599741">
            <a:off x="46522" y="3032935"/>
            <a:ext cx="4212035" cy="1811938"/>
          </a:xfrm>
          <a:prstGeom prst="star24">
            <a:avLst>
              <a:gd fmla="val 37500" name="adj"/>
            </a:avLst>
          </a:prstGeom>
          <a:solidFill>
            <a:srgbClr val="F3F3F3"/>
          </a:solidFill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Chips and </a:t>
            </a:r>
            <a:endParaRPr sz="30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Test Beam</a:t>
            </a:r>
            <a:endParaRPr sz="30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/>
          <p:nvPr/>
        </p:nvSpPr>
        <p:spPr>
          <a:xfrm>
            <a:off x="0" y="445025"/>
            <a:ext cx="9144000" cy="5727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i="1" lang="en" sz="3020">
                <a:latin typeface="Work Sans"/>
                <a:ea typeface="Work Sans"/>
                <a:cs typeface="Work Sans"/>
                <a:sym typeface="Work Sans"/>
              </a:rPr>
              <a:t>Sources</a:t>
            </a:r>
            <a:endParaRPr i="1" sz="3020"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Bianco, M. (2022). GEM Detectors for CMS Experiment [presentation]. Detector Seminar, Meyrin, Switzerland.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Bianco, M., Fallavollita, F., Fiorina, D., Pellecchia, A., Ramirez Garcia, L. F., Rosi, N., &amp; Verwilligen, P. (2022). Rate capability of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large-area triple-GEM detectors and new foil design for the innermost station, ME0, of the CMS endcap muon system. arXiv.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Mocellin, G. (2021). </a:t>
            </a:r>
            <a:r>
              <a:rPr i="1"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Performance of the GE1/1 detectors for the upgrade of the CMS Muon Forward system</a:t>
            </a: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 [Master's thesis, RWTH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Aachen University].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Pfeiffer, D., Gorine, G., Reithler, H., Biskup, B., Day, A., Fabich, A., Germa, J., Guida, R., Jaekel, M., &amp; Ravotti, F. (2017). The radiation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field in the Gamma Irradiation Facility GIF++ at CERN. Nuclear Instruments and Methods in Physics Research, 866, 91-103.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Preliminary VFAT3 User Manual (2020).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Sauli. F. (2016). The gas electron multiplier (GEM): Operating principles and applications. Nuclear Instruments and Methods in Physics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45720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Research, 805, 2-24. </a:t>
            </a:r>
            <a:endParaRPr sz="10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