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obo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ernbox.cern.ch/index.php/s/7z8cjK85HHV0IJu" TargetMode="External"/><Relationship Id="rId3" Type="http://schemas.openxmlformats.org/officeDocument/2006/relationships/hyperlink" Target="https://home.cern/science/experiments/isolde" TargetMode="Externa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ipac23.org/preproc/pdf/TUPA081.pdf" TargetMode="External"/><Relationship Id="rId3" Type="http://schemas.openxmlformats.org/officeDocument/2006/relationships/hyperlink" Target="https://www.sciencedirect.com/science/article/pii/S0168583X2300191X#fig6" TargetMode="Externa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sciencedirect.com/science/article/pii/S0168583X2300191X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545a182803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545a182803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https://cernbox.cern.ch/index.php/s/7z8cjK85HHV0IJu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https://home.cern/science/experiments/isolde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545a182803_0_4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545a182803_0_4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https://www.ipac23.org/preproc/pdf/TUPA081.pdf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https://www.sciencedirect.com/science/article/pii/S0168583X2300191X#fig6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545a182803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545a182803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https://www.sciencedirect.com/science/article/pii/S0168583X2300191X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45a182803_0_4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545a182803_0_4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543c93191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543c93191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11.jpg"/><Relationship Id="rId6" Type="http://schemas.openxmlformats.org/officeDocument/2006/relationships/image" Target="../media/image9.jpg"/><Relationship Id="rId7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RF Quadrupole at Offline 2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SY-STI-RBS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ISOLDE (Isotope Separator On-Line DEvice)</a:t>
            </a:r>
            <a:endParaRPr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4531400" y="1919075"/>
            <a:ext cx="41625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Isotope mass separator on-line facility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Takes proton beam from Proton </a:t>
            </a:r>
            <a:r>
              <a:rPr lang="en"/>
              <a:t>Synchrotron</a:t>
            </a:r>
            <a:r>
              <a:rPr lang="en"/>
              <a:t> Booster (PSB)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Directs beam into targets to </a:t>
            </a:r>
            <a:r>
              <a:rPr lang="en"/>
              <a:t>produce</a:t>
            </a:r>
            <a:r>
              <a:rPr lang="en"/>
              <a:t> RIBs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highlight>
                  <a:srgbClr val="FFFFFF"/>
                </a:highlight>
              </a:rPr>
              <a:t>ISOLDE takes ~50% of CERN protons at 1.4GeV from the PSB</a:t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850" y="1827427"/>
            <a:ext cx="4029466" cy="3279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Offline 2</a:t>
            </a:r>
            <a:endParaRPr/>
          </a:p>
        </p:txBody>
      </p:sp>
      <p:sp>
        <p:nvSpPr>
          <p:cNvPr id="81" name="Google Shape;81;p15"/>
          <p:cNvSpPr txBox="1"/>
          <p:nvPr>
            <p:ph idx="1" type="body"/>
          </p:nvPr>
        </p:nvSpPr>
        <p:spPr>
          <a:xfrm>
            <a:off x="5116100" y="1919075"/>
            <a:ext cx="35778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Off-line ion testing facility for ISOLDE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Equivalent</a:t>
            </a:r>
            <a:r>
              <a:rPr lang="en"/>
              <a:t> testing environment specifically for Frontend and RFQcb to test targets and </a:t>
            </a:r>
            <a:r>
              <a:rPr lang="en"/>
              <a:t>hardware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Non-</a:t>
            </a:r>
            <a:r>
              <a:rPr lang="en"/>
              <a:t>radioactive</a:t>
            </a:r>
            <a:endParaRPr/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700" y="1818575"/>
            <a:ext cx="4882100" cy="314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RF Quadrupole Cooler and Buncher at Offline 2</a:t>
            </a:r>
            <a:endParaRPr/>
          </a:p>
        </p:txBody>
      </p:sp>
      <p:sp>
        <p:nvSpPr>
          <p:cNvPr id="88" name="Google Shape;88;p16"/>
          <p:cNvSpPr txBox="1"/>
          <p:nvPr>
            <p:ph idx="1" type="body"/>
          </p:nvPr>
        </p:nvSpPr>
        <p:spPr>
          <a:xfrm>
            <a:off x="4928300" y="2110375"/>
            <a:ext cx="41112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Copy of ISCOOL RFQcb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Improves beam quality by reducing energy spread and transverse emittance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At slightly lower voltage than Frontend and ions are decelerated as they move along the potential and buffer gas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At the end there is a small potential well to trap ions or it can be switched to ground potential to extract in bunches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Ions can be stored, cooled, released in the bunches </a:t>
            </a:r>
            <a:endParaRPr/>
          </a:p>
        </p:txBody>
      </p:sp>
      <p:pic>
        <p:nvPicPr>
          <p:cNvPr id="89" name="Google Shape;89;p16"/>
          <p:cNvPicPr preferRelativeResize="0"/>
          <p:nvPr/>
        </p:nvPicPr>
        <p:blipFill rotWithShape="1">
          <a:blip r:embed="rId3">
            <a:alphaModFix/>
          </a:blip>
          <a:srcRect b="0" l="0" r="22372" t="0"/>
          <a:stretch/>
        </p:blipFill>
        <p:spPr>
          <a:xfrm>
            <a:off x="0" y="2061625"/>
            <a:ext cx="2250325" cy="218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0325" y="2110375"/>
            <a:ext cx="2677975" cy="2049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Goals and Challenges</a:t>
            </a:r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4572000" y="1919075"/>
            <a:ext cx="41220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Goals:</a:t>
            </a:r>
            <a:r>
              <a:rPr lang="en"/>
              <a:t> Model and simulate the RFQ in SIMION with the buffer gas, work on Offline 2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/>
              <a:t>Challenges: </a:t>
            </a:r>
            <a:r>
              <a:rPr lang="en"/>
              <a:t>No experience with SIMION or lua, I find creating CAD type models very difficult, for some reason part of the controls melted</a:t>
            </a:r>
            <a:endParaRPr/>
          </a:p>
        </p:txBody>
      </p:sp>
      <p:pic>
        <p:nvPicPr>
          <p:cNvPr id="97" name="Google Shape;97;p17"/>
          <p:cNvPicPr preferRelativeResize="0"/>
          <p:nvPr/>
        </p:nvPicPr>
        <p:blipFill rotWithShape="1">
          <a:blip r:embed="rId3">
            <a:alphaModFix/>
          </a:blip>
          <a:srcRect b="49637" l="0" r="0" t="0"/>
          <a:stretch/>
        </p:blipFill>
        <p:spPr>
          <a:xfrm>
            <a:off x="243775" y="3531675"/>
            <a:ext cx="4267203" cy="161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4">
            <a:alphaModFix/>
          </a:blip>
          <a:srcRect b="21096" l="1007" r="43306" t="18850"/>
          <a:stretch/>
        </p:blipFill>
        <p:spPr>
          <a:xfrm>
            <a:off x="243775" y="1715050"/>
            <a:ext cx="4267203" cy="1958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8"/>
          <p:cNvPicPr preferRelativeResize="0"/>
          <p:nvPr/>
        </p:nvPicPr>
        <p:blipFill rotWithShape="1">
          <a:blip r:embed="rId3">
            <a:alphaModFix/>
          </a:blip>
          <a:srcRect b="0" l="0" r="0" t="5446"/>
          <a:stretch/>
        </p:blipFill>
        <p:spPr>
          <a:xfrm>
            <a:off x="152375" y="284063"/>
            <a:ext cx="2721774" cy="4575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 rotWithShape="1">
          <a:blip r:embed="rId4">
            <a:alphaModFix/>
          </a:blip>
          <a:srcRect b="10329" l="0" r="0" t="0"/>
          <a:stretch/>
        </p:blipFill>
        <p:spPr>
          <a:xfrm>
            <a:off x="3134050" y="120850"/>
            <a:ext cx="2017575" cy="241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 rotWithShape="1">
          <a:blip r:embed="rId5">
            <a:alphaModFix/>
          </a:blip>
          <a:srcRect b="0" l="0" r="0" t="17444"/>
          <a:stretch/>
        </p:blipFill>
        <p:spPr>
          <a:xfrm>
            <a:off x="3083300" y="2571751"/>
            <a:ext cx="2119053" cy="2332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11500" y="120850"/>
            <a:ext cx="3535197" cy="2651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87024" y="2836374"/>
            <a:ext cx="2898353" cy="2173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