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7" r:id="rId3"/>
    <p:sldId id="298" r:id="rId4"/>
    <p:sldId id="299" r:id="rId5"/>
    <p:sldId id="301" r:id="rId6"/>
    <p:sldId id="300" r:id="rId7"/>
    <p:sldId id="30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8E00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642346-1CD6-45EA-B3A2-4C6DCA642DB6}" v="104" dt="2023-06-22T11:44:48.103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56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mpert, Lance A" userId="b4138861-3af4-46d0-a85c-8ef2b97702fc" providerId="ADAL" clId="{F3642346-1CD6-45EA-B3A2-4C6DCA642DB6}"/>
    <pc:docChg chg="undo redo custSel modSld">
      <pc:chgData name="Lampert, Lance A" userId="b4138861-3af4-46d0-a85c-8ef2b97702fc" providerId="ADAL" clId="{F3642346-1CD6-45EA-B3A2-4C6DCA642DB6}" dt="2023-06-22T11:44:48.103" v="707"/>
      <pc:docMkLst>
        <pc:docMk/>
      </pc:docMkLst>
      <pc:sldChg chg="addSp modSp mod">
        <pc:chgData name="Lampert, Lance A" userId="b4138861-3af4-46d0-a85c-8ef2b97702fc" providerId="ADAL" clId="{F3642346-1CD6-45EA-B3A2-4C6DCA642DB6}" dt="2023-06-22T07:42:56.800" v="591" actId="1076"/>
        <pc:sldMkLst>
          <pc:docMk/>
          <pc:sldMk cId="106271581" sldId="298"/>
        </pc:sldMkLst>
        <pc:spChg chg="add mod">
          <ac:chgData name="Lampert, Lance A" userId="b4138861-3af4-46d0-a85c-8ef2b97702fc" providerId="ADAL" clId="{F3642346-1CD6-45EA-B3A2-4C6DCA642DB6}" dt="2023-06-22T07:42:56.800" v="591" actId="1076"/>
          <ac:spMkLst>
            <pc:docMk/>
            <pc:sldMk cId="106271581" sldId="298"/>
            <ac:spMk id="2" creationId="{61761DF2-51B7-CE29-D212-14918AF1FD6C}"/>
          </ac:spMkLst>
        </pc:spChg>
        <pc:spChg chg="mod">
          <ac:chgData name="Lampert, Lance A" userId="b4138861-3af4-46d0-a85c-8ef2b97702fc" providerId="ADAL" clId="{F3642346-1CD6-45EA-B3A2-4C6DCA642DB6}" dt="2023-06-21T20:31:05.423" v="572" actId="20577"/>
          <ac:spMkLst>
            <pc:docMk/>
            <pc:sldMk cId="106271581" sldId="298"/>
            <ac:spMk id="12" creationId="{C76E5611-471B-5CA2-C58B-01DE1EDB509F}"/>
          </ac:spMkLst>
        </pc:spChg>
        <pc:picChg chg="add mod">
          <ac:chgData name="Lampert, Lance A" userId="b4138861-3af4-46d0-a85c-8ef2b97702fc" providerId="ADAL" clId="{F3642346-1CD6-45EA-B3A2-4C6DCA642DB6}" dt="2023-06-21T18:59:24.512" v="5" actId="1076"/>
          <ac:picMkLst>
            <pc:docMk/>
            <pc:sldMk cId="106271581" sldId="298"/>
            <ac:picMk id="3" creationId="{56F44AEB-C099-C867-FC3D-7C22EAE6B47B}"/>
          </ac:picMkLst>
        </pc:picChg>
      </pc:sldChg>
      <pc:sldChg chg="addSp delSp modSp mod">
        <pc:chgData name="Lampert, Lance A" userId="b4138861-3af4-46d0-a85c-8ef2b97702fc" providerId="ADAL" clId="{F3642346-1CD6-45EA-B3A2-4C6DCA642DB6}" dt="2023-06-22T07:42:36.053" v="580" actId="21"/>
        <pc:sldMkLst>
          <pc:docMk/>
          <pc:sldMk cId="1490116842" sldId="299"/>
        </pc:sldMkLst>
        <pc:spChg chg="add del mod">
          <ac:chgData name="Lampert, Lance A" userId="b4138861-3af4-46d0-a85c-8ef2b97702fc" providerId="ADAL" clId="{F3642346-1CD6-45EA-B3A2-4C6DCA642DB6}" dt="2023-06-22T07:42:36.053" v="580" actId="21"/>
          <ac:spMkLst>
            <pc:docMk/>
            <pc:sldMk cId="1490116842" sldId="299"/>
            <ac:spMk id="14" creationId="{0BE47045-0E69-3763-88BE-CC4BD2B1085F}"/>
          </ac:spMkLst>
        </pc:spChg>
      </pc:sldChg>
      <pc:sldChg chg="addSp delSp modSp mod modAnim">
        <pc:chgData name="Lampert, Lance A" userId="b4138861-3af4-46d0-a85c-8ef2b97702fc" providerId="ADAL" clId="{F3642346-1CD6-45EA-B3A2-4C6DCA642DB6}" dt="2023-06-22T11:44:48.103" v="707"/>
        <pc:sldMkLst>
          <pc:docMk/>
          <pc:sldMk cId="3826699368" sldId="300"/>
        </pc:sldMkLst>
        <pc:spChg chg="add del mod">
          <ac:chgData name="Lampert, Lance A" userId="b4138861-3af4-46d0-a85c-8ef2b97702fc" providerId="ADAL" clId="{F3642346-1CD6-45EA-B3A2-4C6DCA642DB6}" dt="2023-06-21T20:37:56.986" v="574" actId="1076"/>
          <ac:spMkLst>
            <pc:docMk/>
            <pc:sldMk cId="3826699368" sldId="300"/>
            <ac:spMk id="3" creationId="{F4318416-0921-8602-5AA6-2D0CAF190506}"/>
          </ac:spMkLst>
        </pc:spChg>
        <pc:spChg chg="add mod">
          <ac:chgData name="Lampert, Lance A" userId="b4138861-3af4-46d0-a85c-8ef2b97702fc" providerId="ADAL" clId="{F3642346-1CD6-45EA-B3A2-4C6DCA642DB6}" dt="2023-06-22T11:44:13.451" v="693" actId="1076"/>
          <ac:spMkLst>
            <pc:docMk/>
            <pc:sldMk cId="3826699368" sldId="300"/>
            <ac:spMk id="4" creationId="{D09F8D44-CBDC-43F3-F17E-1D0D890C1543}"/>
          </ac:spMkLst>
        </pc:spChg>
        <pc:spChg chg="add del mod">
          <ac:chgData name="Lampert, Lance A" userId="b4138861-3af4-46d0-a85c-8ef2b97702fc" providerId="ADAL" clId="{F3642346-1CD6-45EA-B3A2-4C6DCA642DB6}" dt="2023-06-21T19:42:19.443" v="495" actId="478"/>
          <ac:spMkLst>
            <pc:docMk/>
            <pc:sldMk cId="3826699368" sldId="300"/>
            <ac:spMk id="8" creationId="{83739402-94EC-FBC7-4823-9F862D5267ED}"/>
          </ac:spMkLst>
        </pc:spChg>
        <pc:spChg chg="add mod">
          <ac:chgData name="Lampert, Lance A" userId="b4138861-3af4-46d0-a85c-8ef2b97702fc" providerId="ADAL" clId="{F3642346-1CD6-45EA-B3A2-4C6DCA642DB6}" dt="2023-06-22T11:44:35.623" v="703" actId="1076"/>
          <ac:spMkLst>
            <pc:docMk/>
            <pc:sldMk cId="3826699368" sldId="300"/>
            <ac:spMk id="12" creationId="{90F12E42-1498-CD1C-E499-411CC9ACB569}"/>
          </ac:spMkLst>
        </pc:spChg>
        <pc:spChg chg="add del">
          <ac:chgData name="Lampert, Lance A" userId="b4138861-3af4-46d0-a85c-8ef2b97702fc" providerId="ADAL" clId="{F3642346-1CD6-45EA-B3A2-4C6DCA642DB6}" dt="2023-06-21T20:18:23.960" v="563" actId="478"/>
          <ac:spMkLst>
            <pc:docMk/>
            <pc:sldMk cId="3826699368" sldId="300"/>
            <ac:spMk id="16" creationId="{0347B0CB-E7C6-5B55-E279-88FE24E59423}"/>
          </ac:spMkLst>
        </pc:spChg>
        <pc:spChg chg="add mod">
          <ac:chgData name="Lampert, Lance A" userId="b4138861-3af4-46d0-a85c-8ef2b97702fc" providerId="ADAL" clId="{F3642346-1CD6-45EA-B3A2-4C6DCA642DB6}" dt="2023-06-22T11:44:35.623" v="703" actId="1076"/>
          <ac:spMkLst>
            <pc:docMk/>
            <pc:sldMk cId="3826699368" sldId="300"/>
            <ac:spMk id="18" creationId="{CDC1CFD5-9D71-C812-A83A-6252CD910BCF}"/>
          </ac:spMkLst>
        </pc:spChg>
        <pc:picChg chg="mod">
          <ac:chgData name="Lampert, Lance A" userId="b4138861-3af4-46d0-a85c-8ef2b97702fc" providerId="ADAL" clId="{F3642346-1CD6-45EA-B3A2-4C6DCA642DB6}" dt="2023-06-22T11:44:13.451" v="693" actId="1076"/>
          <ac:picMkLst>
            <pc:docMk/>
            <pc:sldMk cId="3826699368" sldId="300"/>
            <ac:picMk id="9" creationId="{014EB818-0DCB-8467-6FF4-5867CBC30F8B}"/>
          </ac:picMkLst>
        </pc:picChg>
        <pc:picChg chg="add mod modCrop">
          <ac:chgData name="Lampert, Lance A" userId="b4138861-3af4-46d0-a85c-8ef2b97702fc" providerId="ADAL" clId="{F3642346-1CD6-45EA-B3A2-4C6DCA642DB6}" dt="2023-06-22T11:44:35.623" v="703" actId="1076"/>
          <ac:picMkLst>
            <pc:docMk/>
            <pc:sldMk cId="3826699368" sldId="300"/>
            <ac:picMk id="10" creationId="{E3799CC1-567D-A2FA-E1DD-60B407710F2F}"/>
          </ac:picMkLst>
        </pc:picChg>
        <pc:picChg chg="add mod modCrop">
          <ac:chgData name="Lampert, Lance A" userId="b4138861-3af4-46d0-a85c-8ef2b97702fc" providerId="ADAL" clId="{F3642346-1CD6-45EA-B3A2-4C6DCA642DB6}" dt="2023-06-22T11:44:35.623" v="703" actId="1076"/>
          <ac:picMkLst>
            <pc:docMk/>
            <pc:sldMk cId="3826699368" sldId="300"/>
            <ac:picMk id="11" creationId="{E0196D6B-2F54-855B-A6A7-EBD019805BDC}"/>
          </ac:picMkLst>
        </pc:picChg>
        <pc:picChg chg="add mod">
          <ac:chgData name="Lampert, Lance A" userId="b4138861-3af4-46d0-a85c-8ef2b97702fc" providerId="ADAL" clId="{F3642346-1CD6-45EA-B3A2-4C6DCA642DB6}" dt="2023-06-22T11:44:42.726" v="706" actId="1076"/>
          <ac:picMkLst>
            <pc:docMk/>
            <pc:sldMk cId="3826699368" sldId="300"/>
            <ac:picMk id="13" creationId="{4174533F-CE93-2F2C-783F-FC3DB514739A}"/>
          </ac:picMkLst>
        </pc:picChg>
        <pc:cxnChg chg="add mod">
          <ac:chgData name="Lampert, Lance A" userId="b4138861-3af4-46d0-a85c-8ef2b97702fc" providerId="ADAL" clId="{F3642346-1CD6-45EA-B3A2-4C6DCA642DB6}" dt="2023-06-22T11:44:35.623" v="703" actId="1076"/>
          <ac:cxnSpMkLst>
            <pc:docMk/>
            <pc:sldMk cId="3826699368" sldId="300"/>
            <ac:cxnSpMk id="14" creationId="{4A6F0D65-D0BA-0E0C-DDFF-C3E0C8343250}"/>
          </ac:cxnSpMkLst>
        </pc:cxnChg>
      </pc:sldChg>
      <pc:sldChg chg="addSp modSp mod">
        <pc:chgData name="Lampert, Lance A" userId="b4138861-3af4-46d0-a85c-8ef2b97702fc" providerId="ADAL" clId="{F3642346-1CD6-45EA-B3A2-4C6DCA642DB6}" dt="2023-06-22T07:45:45.030" v="621" actId="1076"/>
        <pc:sldMkLst>
          <pc:docMk/>
          <pc:sldMk cId="823138589" sldId="301"/>
        </pc:sldMkLst>
        <pc:spChg chg="add mod">
          <ac:chgData name="Lampert, Lance A" userId="b4138861-3af4-46d0-a85c-8ef2b97702fc" providerId="ADAL" clId="{F3642346-1CD6-45EA-B3A2-4C6DCA642DB6}" dt="2023-06-22T07:45:45.030" v="621" actId="1076"/>
          <ac:spMkLst>
            <pc:docMk/>
            <pc:sldMk cId="823138589" sldId="301"/>
            <ac:spMk id="2" creationId="{FFCECCB7-700F-830A-FF3C-F4E25E41715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22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Lance Lampert</a:t>
            </a:r>
          </a:p>
          <a:p>
            <a:r>
              <a:rPr lang="en-GB" dirty="0"/>
              <a:t>22-6-23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1104146-3469-C0E8-4B41-E963C3FA5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Mentors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F89B9-EAB1-BAC0-E3BB-23BDB552FC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Pauline </a:t>
            </a:r>
            <a:r>
              <a:rPr lang="en-US" dirty="0" err="1"/>
              <a:t>Comini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6D80BF-564F-256E-7A4D-98015665FC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Dr. Laszlo </a:t>
            </a:r>
            <a:r>
              <a:rPr lang="en-US" dirty="0" err="1"/>
              <a:t>Liszkay</a:t>
            </a:r>
            <a:endParaRPr lang="en-US" dirty="0"/>
          </a:p>
        </p:txBody>
      </p:sp>
      <p:pic>
        <p:nvPicPr>
          <p:cNvPr id="22" name="Picture Placeholder 21" descr="A person with a white spot on her forehead&#10;&#10;Description automatically generated with medium confidence">
            <a:extLst>
              <a:ext uri="{FF2B5EF4-FFF2-40B4-BE49-F238E27FC236}">
                <a16:creationId xmlns:a16="http://schemas.microsoft.com/office/drawing/2014/main" id="{CC324825-DD14-7A18-648B-F3D2CC0A82F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t="-60" b="95"/>
          <a:stretch/>
        </p:blipFill>
        <p:spPr>
          <a:xfrm>
            <a:off x="1472126" y="2466546"/>
            <a:ext cx="3488296" cy="3487037"/>
          </a:xfrm>
        </p:spPr>
      </p:pic>
    </p:spTree>
    <p:extLst>
      <p:ext uri="{BB962C8B-B14F-4D97-AF65-F5344CB8AC3E}">
        <p14:creationId xmlns:p14="http://schemas.microsoft.com/office/powerpoint/2010/main" val="360775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76E5611-471B-5CA2-C58B-01DE1EDB50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860418" cy="46085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Our understanding of gravity is incomplete.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Quantum Field Theory says nothing about gravity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Dark Energy and Dark Matter linger</a:t>
                </a:r>
              </a:p>
              <a:p>
                <a:endParaRPr lang="en-US" dirty="0"/>
              </a:p>
              <a:p>
                <a:r>
                  <a:rPr lang="en-US" dirty="0"/>
                  <a:t>Test the Weak Equivalence Principle with antimatter.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No (meaningful) direct measurement of the interaction of gravity on antimatter exists.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Best and only direct result from free fall: </a:t>
                </a:r>
                <a:r>
                  <a:rPr lang="az-Cyrl-AZ" dirty="0"/>
                  <a:t>−65𝑔 &lt;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az-Cyrl-AZ" dirty="0"/>
                  <a:t> &lt;</a:t>
                </a:r>
                <a:r>
                  <a:rPr lang="en-US" dirty="0"/>
                  <a:t> </a:t>
                </a:r>
                <a:r>
                  <a:rPr lang="az-Cyrl-AZ" dirty="0"/>
                  <a:t>110𝑔 </a:t>
                </a:r>
                <a:r>
                  <a:rPr lang="en-US" dirty="0"/>
                  <a:t>from ALPHA</a:t>
                </a:r>
              </a:p>
              <a:p>
                <a:endParaRPr lang="en-US" dirty="0"/>
              </a:p>
              <a:p>
                <a:r>
                  <a:rPr lang="en-US" dirty="0"/>
                  <a:t>Require a stable, neutral particle for freefall.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Cannot use antineutrons, positronium…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Next simplest particle: antihydrogen!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76E5611-471B-5CA2-C58B-01DE1EDB50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860418" cy="4608512"/>
              </a:xfrm>
              <a:blipFill>
                <a:blip r:embed="rId2"/>
                <a:stretch>
                  <a:fillRect l="-2400" t="-3307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9">
            <a:extLst>
              <a:ext uri="{FF2B5EF4-FFF2-40B4-BE49-F238E27FC236}">
                <a16:creationId xmlns:a16="http://schemas.microsoft.com/office/drawing/2014/main" id="{BA024760-C2DF-5C32-89E5-21A1CF652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GBAR Experiment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173A656-1554-EAA7-C9E4-1D735782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4E2C418-9139-6186-12D0-E1BAA4EF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Lance Lampert | </a:t>
            </a:r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9F99B5-6E3A-6146-BE87-ED67D8B6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56F44AEB-C099-C867-FC3D-7C22EAE6B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407" y="1143000"/>
            <a:ext cx="4781550" cy="457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761DF2-51B7-CE29-D212-14918AF1FD6C}"/>
              </a:ext>
            </a:extLst>
          </p:cNvPr>
          <p:cNvSpPr txBox="1"/>
          <p:nvPr/>
        </p:nvSpPr>
        <p:spPr>
          <a:xfrm>
            <a:off x="11236588" y="5797607"/>
            <a:ext cx="77585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303030"/>
                </a:solidFill>
              </a:rPr>
              <a:t>Wikipedia</a:t>
            </a:r>
          </a:p>
        </p:txBody>
      </p:sp>
    </p:spTree>
    <p:extLst>
      <p:ext uri="{BB962C8B-B14F-4D97-AF65-F5344CB8AC3E}">
        <p14:creationId xmlns:p14="http://schemas.microsoft.com/office/powerpoint/2010/main" val="10627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F8DD19-E0A4-6422-25F6-D91E22015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GBAR Experiment Overview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9DC8534-5FF0-0484-33DD-DEB07F7335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Excited positronium reacts with slow antiprotons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Several particles are produced and are directed based on their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Antihydrogen ions directed to free fall chamber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Cooled, then </a:t>
            </a:r>
            <a:r>
              <a:rPr lang="en-US" dirty="0" err="1"/>
              <a:t>photodetached</a:t>
            </a:r>
            <a:r>
              <a:rPr lang="en-US" dirty="0"/>
              <a:t>, and finally, free-fall.</a:t>
            </a:r>
          </a:p>
        </p:txBody>
      </p:sp>
      <p:pic>
        <p:nvPicPr>
          <p:cNvPr id="13" name="Picture Placeholder 12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D9D0749D-457F-2437-80AF-19F92D3A11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/>
          <a:stretch/>
        </p:blipFill>
        <p:spPr>
          <a:xfrm>
            <a:off x="6167438" y="0"/>
            <a:ext cx="6024562" cy="63179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6D73B-8723-FD79-3C17-EB0BFEDDC5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B68DD-B574-7375-59B8-60C78A3C1E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Lance Lampert | </a:t>
            </a:r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E2061-4509-9D06-6349-32F62A18F3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E47045-0E69-3763-88BE-CC4BD2B1085F}"/>
              </a:ext>
            </a:extLst>
          </p:cNvPr>
          <p:cNvSpPr txBox="1"/>
          <p:nvPr/>
        </p:nvSpPr>
        <p:spPr>
          <a:xfrm>
            <a:off x="6167438" y="6099448"/>
            <a:ext cx="32730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303030"/>
                </a:solidFill>
              </a:rPr>
              <a:t>Philip Blumer, </a:t>
            </a:r>
            <a:r>
              <a:rPr lang="en-US" sz="1400" i="1" dirty="0" err="1">
                <a:solidFill>
                  <a:srgbClr val="303030"/>
                </a:solidFill>
              </a:rPr>
              <a:t>Moriond</a:t>
            </a:r>
            <a:r>
              <a:rPr lang="en-US" sz="1400" i="1" dirty="0">
                <a:solidFill>
                  <a:srgbClr val="303030"/>
                </a:solidFill>
              </a:rPr>
              <a:t> Gravitation (2023)</a:t>
            </a:r>
          </a:p>
        </p:txBody>
      </p:sp>
    </p:spTree>
    <p:extLst>
      <p:ext uri="{BB962C8B-B14F-4D97-AF65-F5344CB8AC3E}">
        <p14:creationId xmlns:p14="http://schemas.microsoft.com/office/powerpoint/2010/main" val="1490116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7792F-075C-FB48-0107-A4662A5C0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1B084-E694-05CA-E550-AF6D09905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Lance Lampert | </a:t>
            </a:r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44109-FB01-EC00-EC05-09F6DE82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08567F-8BF0-17A1-C3E1-CAAE98AEC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4523"/>
            <a:ext cx="9144000" cy="60273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CECCB7-700F-830A-FF3C-F4E25E417156}"/>
              </a:ext>
            </a:extLst>
          </p:cNvPr>
          <p:cNvSpPr txBox="1"/>
          <p:nvPr/>
        </p:nvSpPr>
        <p:spPr>
          <a:xfrm>
            <a:off x="88777" y="6012992"/>
            <a:ext cx="16014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GBAR Collaboration,</a:t>
            </a:r>
          </a:p>
          <a:p>
            <a:pPr algn="l"/>
            <a:r>
              <a:rPr lang="en-US" sz="1200" i="1" dirty="0">
                <a:solidFill>
                  <a:srgbClr val="303030"/>
                </a:solidFill>
              </a:rPr>
              <a:t>CERN-SPSC-2023-008</a:t>
            </a:r>
          </a:p>
        </p:txBody>
      </p:sp>
    </p:spTree>
    <p:extLst>
      <p:ext uri="{BB962C8B-B14F-4D97-AF65-F5344CB8AC3E}">
        <p14:creationId xmlns:p14="http://schemas.microsoft.com/office/powerpoint/2010/main" val="823138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6855E-DF73-F9D7-8815-8D08B5B97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Photodetachment of H</a:t>
            </a:r>
            <a:r>
              <a:rPr lang="en-US" baseline="30000" dirty="0"/>
              <a:t>-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318416-0921-8602-5AA6-2D0CAF19050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124744"/>
                <a:ext cx="5948425" cy="46085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Benchmark: Cross-section measurement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𝑷𝒔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</m:acc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Can use hydrogen as a proxy for antihydrogen: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𝑷𝒔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Have access to H</a:t>
                </a:r>
                <a:r>
                  <a:rPr lang="en-US" baseline="30000" dirty="0"/>
                  <a:t>-  </a:t>
                </a:r>
                <a:r>
                  <a:rPr lang="en-US" dirty="0"/>
                  <a:t>beam from ELENA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err="1"/>
                  <a:t>Photodetach</a:t>
                </a:r>
                <a:r>
                  <a:rPr lang="en-US" dirty="0"/>
                  <a:t> H</a:t>
                </a:r>
                <a:r>
                  <a:rPr lang="en-US" baseline="30000" dirty="0"/>
                  <a:t>-  </a:t>
                </a:r>
                <a:r>
                  <a:rPr lang="en-US" dirty="0"/>
                  <a:t>upon entering RC.</a:t>
                </a:r>
              </a:p>
              <a:p>
                <a:endParaRPr lang="en-US" dirty="0"/>
              </a:p>
              <a:p>
                <a:r>
                  <a:rPr lang="en-US" dirty="0"/>
                  <a:t>Progress so far &amp; tasks ahead: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Installing new optics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dirty="0"/>
                  <a:t> / H</a:t>
                </a:r>
                <a:r>
                  <a:rPr lang="en-US" baseline="30000" dirty="0"/>
                  <a:t>-</a:t>
                </a:r>
                <a:r>
                  <a:rPr lang="en-US" dirty="0"/>
                  <a:t> line.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Aligning optics for pulsed Photodetachment laser.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Calculating </a:t>
                </a:r>
                <a:r>
                  <a:rPr lang="en-US" dirty="0" err="1"/>
                  <a:t>photodetachment</a:t>
                </a:r>
                <a:r>
                  <a:rPr lang="en-US" dirty="0"/>
                  <a:t> probabilities based on experimental parameters.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318416-0921-8602-5AA6-2D0CAF1905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124744"/>
                <a:ext cx="5948425" cy="4608512"/>
              </a:xfrm>
              <a:blipFill>
                <a:blip r:embed="rId2"/>
                <a:stretch>
                  <a:fillRect l="-2766" t="-3311" r="-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31E20-E86F-5D90-16FF-1BD1244A30B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FD1E5-7140-C0C7-E49B-813B8C8CFE7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Lance Lampert | </a:t>
            </a:r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1F8D2-2247-C6D2-A15F-33867CFB0E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EB818-0DCB-8467-6FF4-5867CBC30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382" y="111786"/>
            <a:ext cx="4401164" cy="2305372"/>
          </a:xfrm>
          <a:prstGeom prst="rect">
            <a:avLst/>
          </a:prstGeom>
        </p:spPr>
      </p:pic>
      <p:pic>
        <p:nvPicPr>
          <p:cNvPr id="10" name="Picture Placeholder 12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E3799CC1-567D-A2FA-E1DD-60B407710F2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29301" t="42988" r="44405" b="29461"/>
          <a:stretch/>
        </p:blipFill>
        <p:spPr>
          <a:xfrm>
            <a:off x="8886531" y="4173734"/>
            <a:ext cx="1584124" cy="1740664"/>
          </a:xfrm>
        </p:spPr>
      </p:pic>
      <p:pic>
        <p:nvPicPr>
          <p:cNvPr id="11" name="Picture Placeholder 12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E0196D6B-2F54-855B-A6A7-EBD019805B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301" t="21256" r="44405" b="69048"/>
          <a:stretch/>
        </p:blipFill>
        <p:spPr>
          <a:xfrm>
            <a:off x="8892989" y="3643433"/>
            <a:ext cx="1584124" cy="61255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F12E42-1498-CD1C-E499-411CC9ACB569}"/>
              </a:ext>
            </a:extLst>
          </p:cNvPr>
          <p:cNvSpPr/>
          <p:nvPr/>
        </p:nvSpPr>
        <p:spPr>
          <a:xfrm>
            <a:off x="7323756" y="3949712"/>
            <a:ext cx="1556317" cy="48985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Pulsed </a:t>
            </a:r>
            <a:r>
              <a:rPr lang="en-US" sz="1400" dirty="0" err="1"/>
              <a:t>Nd:YaG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6F0D65-D0BA-0E0C-DDFF-C3E0C8343250}"/>
              </a:ext>
            </a:extLst>
          </p:cNvPr>
          <p:cNvCxnSpPr/>
          <p:nvPr/>
        </p:nvCxnSpPr>
        <p:spPr>
          <a:xfrm flipV="1">
            <a:off x="9678593" y="3981574"/>
            <a:ext cx="150921" cy="213064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DC1CFD5-9D71-C812-A83A-6252CD910BCF}"/>
              </a:ext>
            </a:extLst>
          </p:cNvPr>
          <p:cNvSpPr txBox="1"/>
          <p:nvPr/>
        </p:nvSpPr>
        <p:spPr>
          <a:xfrm>
            <a:off x="9776212" y="3915712"/>
            <a:ext cx="455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</a:t>
            </a:r>
            <a:r>
              <a:rPr lang="en-US" sz="1400" baseline="30000" dirty="0">
                <a:solidFill>
                  <a:schemeClr val="bg1"/>
                </a:solidFill>
              </a:rPr>
              <a:t>-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9F8D44-CBDC-43F3-F17E-1D0D890C1543}"/>
              </a:ext>
            </a:extLst>
          </p:cNvPr>
          <p:cNvSpPr txBox="1"/>
          <p:nvPr/>
        </p:nvSpPr>
        <p:spPr>
          <a:xfrm>
            <a:off x="8910307" y="616934"/>
            <a:ext cx="28948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O’Connor et al., Rev. Sci. </a:t>
            </a:r>
            <a:r>
              <a:rPr lang="en-US" sz="1200" i="1" dirty="0" err="1">
                <a:solidFill>
                  <a:srgbClr val="303030"/>
                </a:solidFill>
              </a:rPr>
              <a:t>Instrum</a:t>
            </a:r>
            <a:r>
              <a:rPr lang="en-US" sz="1200" i="1" dirty="0">
                <a:solidFill>
                  <a:srgbClr val="303030"/>
                </a:solidFill>
              </a:rPr>
              <a:t>. (2015)  </a:t>
            </a:r>
          </a:p>
        </p:txBody>
      </p:sp>
      <p:pic>
        <p:nvPicPr>
          <p:cNvPr id="13" name="Picture 12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4174533F-CE93-2F2C-783F-FC3DB5147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542" y="3136421"/>
            <a:ext cx="5231471" cy="294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9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D735B-94D4-CBDF-769F-D86938B3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DD568-EDEE-2D05-A647-CCB3F0576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Lance Lampert | </a:t>
            </a:r>
            <a:r>
              <a:rPr lang="en-GB" dirty="0"/>
              <a:t>Photodetachment of H</a:t>
            </a:r>
            <a:r>
              <a:rPr lang="en-GB" baseline="30000" dirty="0"/>
              <a:t>-</a:t>
            </a:r>
            <a:r>
              <a:rPr lang="en-GB" dirty="0"/>
              <a:t> at the GBAR Experiment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1C4200-29B7-0EBB-E056-2C3276883A85}"/>
              </a:ext>
            </a:extLst>
          </p:cNvPr>
          <p:cNvSpPr/>
          <p:nvPr/>
        </p:nvSpPr>
        <p:spPr>
          <a:xfrm>
            <a:off x="0" y="5611091"/>
            <a:ext cx="12090400" cy="1246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4398B-1853-2893-0074-235E883E2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12" descr="A picture containing outdoor, nature, landscape, water&#10;&#10;Description automatically generated">
            <a:extLst>
              <a:ext uri="{FF2B5EF4-FFF2-40B4-BE49-F238E27FC236}">
                <a16:creationId xmlns:a16="http://schemas.microsoft.com/office/drawing/2014/main" id="{96E8CEF5-E188-5A5B-8A73-2B4ACBB8D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290" y="0"/>
            <a:ext cx="3857625" cy="6857999"/>
          </a:xfrm>
          <a:prstGeom prst="rect">
            <a:avLst/>
          </a:prstGeom>
        </p:spPr>
      </p:pic>
      <p:pic>
        <p:nvPicPr>
          <p:cNvPr id="9" name="Picture 8" descr="A picture containing sky, symmetry, electric blue, tree&#10;&#10;Description automatically generated">
            <a:extLst>
              <a:ext uri="{FF2B5EF4-FFF2-40B4-BE49-F238E27FC236}">
                <a16:creationId xmlns:a16="http://schemas.microsoft.com/office/drawing/2014/main" id="{0BEFB848-32D0-B085-B0D4-0A4515303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309" y="-2"/>
            <a:ext cx="6853382" cy="6858813"/>
          </a:xfrm>
          <a:prstGeom prst="rect">
            <a:avLst/>
          </a:prstGeom>
        </p:spPr>
      </p:pic>
      <p:pic>
        <p:nvPicPr>
          <p:cNvPr id="11" name="Picture 10" descr="A picture containing outdoor, cloud, building, waterway&#10;&#10;Description automatically generated">
            <a:extLst>
              <a:ext uri="{FF2B5EF4-FFF2-40B4-BE49-F238E27FC236}">
                <a16:creationId xmlns:a16="http://schemas.microsoft.com/office/drawing/2014/main" id="{FB693D08-DD53-BCF5-D016-981B7C791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9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367</TotalTime>
  <Words>310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Photodetachment of H- at the GBAR Experiment</vt:lpstr>
      <vt:lpstr>Mentors</vt:lpstr>
      <vt:lpstr>Motivation for GBAR Experiment</vt:lpstr>
      <vt:lpstr>GBAR Experiment Overview</vt:lpstr>
      <vt:lpstr>PowerPoint Presentation</vt:lpstr>
      <vt:lpstr>Photodetachment of H-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Photodetachment of H- at the GBAR Experiment</dc:title>
  <dc:creator>Lance Lampert</dc:creator>
  <cp:lastModifiedBy>Lance Lampert</cp:lastModifiedBy>
  <cp:revision>2</cp:revision>
  <dcterms:created xsi:type="dcterms:W3CDTF">2023-06-20T17:32:34Z</dcterms:created>
  <dcterms:modified xsi:type="dcterms:W3CDTF">2023-06-22T11:44:54Z</dcterms:modified>
</cp:coreProperties>
</file>