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9" r:id="rId2"/>
    <p:sldId id="301" r:id="rId3"/>
    <p:sldId id="303" r:id="rId4"/>
    <p:sldId id="304" r:id="rId5"/>
    <p:sldId id="305" r:id="rId6"/>
    <p:sldId id="298" r:id="rId7"/>
    <p:sldId id="299" r:id="rId8"/>
    <p:sldId id="28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51"/>
    <p:restoredTop sz="91206" autoAdjust="0"/>
  </p:normalViewPr>
  <p:slideViewPr>
    <p:cSldViewPr snapToObjects="1">
      <p:cViewPr>
        <p:scale>
          <a:sx n="75" d="100"/>
          <a:sy n="75" d="100"/>
        </p:scale>
        <p:origin x="1118" y="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Giving an overview of what I’ve learned and what I’m working on</a:t>
            </a:r>
          </a:p>
          <a:p>
            <a:r>
              <a:rPr lang="en-US" dirty="0"/>
              <a:t>Caveat that I’ve been here three days, and project scope has changed dramatically over those three days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1854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ATLAS takes input from layers of calorimeters and muon detectors, as well as topological information – that is, information like where a particle passes through detectors – and reformats timing information</a:t>
            </a:r>
          </a:p>
          <a:p>
            <a:r>
              <a:rPr lang="en-US" dirty="0"/>
              <a:t>This information is then sent into the level 1 central trigger processor </a:t>
            </a:r>
          </a:p>
          <a:p>
            <a:endParaRPr lang="en-US" dirty="0"/>
          </a:p>
          <a:p>
            <a:r>
              <a:rPr lang="en-US" dirty="0"/>
              <a:t>The trigger processor determines, based on the data input, whether an event is physically interesting – if the trigger issues an “L1 Accept,” the event data is stored in a buffer to be read out by a CPU for further processing.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1639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Why trigger? Data issue. </a:t>
            </a:r>
          </a:p>
          <a:p>
            <a:r>
              <a:rPr lang="en-US" dirty="0"/>
              <a:t>Time limitations: cannot read out data from the detectors at the rate that it is coming in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9721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969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F199F5AC-E194-CCF6-245E-BE30829ED1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A1718-5652-6746-87EA-2129C5FBB0DE}" type="datetime1">
              <a:rPr lang="de-CH" smtClean="0"/>
              <a:t>21.06.2023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D329237-9A28-7F47-B6F4-ED5E1F4D6B14}" type="datetime1">
              <a:rPr lang="de-CH" smtClean="0"/>
              <a:t>21.06.2023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E4D9939-E67D-404A-BFAF-D6865F994267}" type="datetime1">
              <a:rPr lang="de-CH" smtClean="0"/>
              <a:t>21.06.2023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922FD57-7E01-2947-A36A-572802D78600}" type="datetime1">
              <a:rPr lang="de-CH" smtClean="0"/>
              <a:t>21.06.2023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60ADF95-1D50-A346-9F36-9D11B5959A20}" type="datetime1">
              <a:rPr lang="de-CH" smtClean="0"/>
              <a:t>21.06.2023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30B6D7F9-B89E-4E44-88DB-D2B03C1575BD}" type="datetime1">
              <a:rPr lang="de-CH" smtClean="0"/>
              <a:t>21.06.2023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2CA310A-8036-D740-9C67-C96559B7989C}" type="datetime1">
              <a:rPr lang="de-CH" smtClean="0"/>
              <a:t>21.06.2023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CF864767-D034-6F4D-A79A-403E389348E4}" type="datetime1">
              <a:rPr lang="de-CH" smtClean="0"/>
              <a:t>21.06.2023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5B03441-D3E1-7842-803A-ECC2015F2216}" type="datetime1">
              <a:rPr lang="de-CH" smtClean="0"/>
              <a:t>21.06.2023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FAC2-1082-0349-931A-E17E3D1FD5EA}" type="datetime1">
              <a:rPr lang="de-CH" smtClean="0"/>
              <a:t>21.06.2023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F7B39-23DF-A840-A7BA-86E01E93D669}" type="datetime1">
              <a:rPr lang="de-CH" smtClean="0"/>
              <a:t>21.06.2023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7E494-8AEE-344E-B8BB-A4B2E261658F}" type="datetime1">
              <a:rPr lang="de-CH" smtClean="0"/>
              <a:t>21.06.2023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B46AD-AE35-A04A-BBC1-316D1F62DB10}" type="datetime1">
              <a:rPr lang="de-CH" smtClean="0"/>
              <a:t>21.06.2023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2679B87-F92D-91F6-69BF-481624EE6C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21.06.2023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3495" y="6378349"/>
            <a:ext cx="4285010" cy="3651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9C3C-3539-0F4E-8F5B-F97EBD723FC3}" type="datetime1">
              <a:rPr lang="de-CH" smtClean="0"/>
              <a:t>21.06.2023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3C51-3C01-364C-8C1F-513415625717}" type="datetime1">
              <a:rPr lang="de-CH" smtClean="0"/>
              <a:t>21.06.2023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5D28C-D9FB-D84E-8771-15AE52B73C25}" type="datetime1">
              <a:rPr lang="de-CH" smtClean="0"/>
              <a:t>21.06.2023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23244-45B8-6B4F-9B08-B3ECCA62DD59}" type="datetime1">
              <a:rPr lang="de-CH" smtClean="0"/>
              <a:t>21.06.2023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9319-06AA-7F42-ADF7-19DBBD11312C}" type="datetime1">
              <a:rPr lang="de-CH" smtClean="0"/>
              <a:t>21.06.2023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fld id="{7EFCF37F-0624-3A4F-A6BC-24980A3E6108}" type="datetime1">
              <a:rPr lang="en-GB" smtClean="0"/>
              <a:pPr/>
              <a:t>21/06/2023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g"/><Relationship Id="rId3" Type="http://schemas.openxmlformats.org/officeDocument/2006/relationships/image" Target="../media/image14.jp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jpg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810000"/>
            <a:ext cx="11376025" cy="2153265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4000" b="1" i="0" dirty="0">
                <a:solidFill>
                  <a:srgbClr val="1A63A0"/>
                </a:solidFill>
                <a:effectLst/>
                <a:latin typeface="Roboto" panose="020F0502020204030204" pitchFamily="2" charset="0"/>
              </a:rPr>
              <a:t>Deadtime Simulation for ATLAS Level 1 Central Trigger Mechanism</a:t>
            </a:r>
            <a:endParaRPr lang="en-US" sz="4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Sarah L. MacHarg</a:t>
            </a:r>
          </a:p>
          <a:p>
            <a:pPr algn="l"/>
            <a:r>
              <a:rPr lang="en-US" sz="1800" dirty="0"/>
              <a:t>June 22, 2023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479B5-C236-5847-4C36-7A3DFD798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L1CT Mechanism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81D10503-2EA8-9B02-6354-38A6546C571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07988" y="1524000"/>
            <a:ext cx="5616575" cy="3430431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373681-0B1C-53B8-82D0-C033E4D2F38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D329237-9A28-7F47-B6F4-ED5E1F4D6B14}" type="datetime1">
              <a:rPr lang="de-CH" smtClean="0"/>
              <a:t>21.06.2023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F5857E-84AA-D66A-C96C-A3A1BF3EF43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AC0FA6-F072-DE57-8D9C-C546C6D7B51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3C90886-1A50-5F6E-B4C0-803C7DFA56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0566" y="0"/>
            <a:ext cx="4583156" cy="6075956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10CDF212-EAAB-79AC-1A77-6264F03EFDE8}"/>
              </a:ext>
            </a:extLst>
          </p:cNvPr>
          <p:cNvSpPr/>
          <p:nvPr/>
        </p:nvSpPr>
        <p:spPr>
          <a:xfrm>
            <a:off x="1752600" y="1439335"/>
            <a:ext cx="4414839" cy="3970865"/>
          </a:xfrm>
          <a:prstGeom prst="ellipse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2B53E881-A2EF-FF3C-8226-ED8260FC24CC}"/>
              </a:ext>
            </a:extLst>
          </p:cNvPr>
          <p:cNvSpPr/>
          <p:nvPr/>
        </p:nvSpPr>
        <p:spPr>
          <a:xfrm>
            <a:off x="6781800" y="152400"/>
            <a:ext cx="4876800" cy="3429000"/>
          </a:xfrm>
          <a:prstGeom prst="roundRect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E6FF1B3D-33C8-124F-CACE-264D303C3A09}"/>
              </a:ext>
            </a:extLst>
          </p:cNvPr>
          <p:cNvSpPr/>
          <p:nvPr/>
        </p:nvSpPr>
        <p:spPr>
          <a:xfrm>
            <a:off x="6858000" y="3810000"/>
            <a:ext cx="4445722" cy="914400"/>
          </a:xfrm>
          <a:prstGeom prst="roundRect">
            <a:avLst/>
          </a:prstGeom>
          <a:noFill/>
          <a:ln w="5715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4372D1A-54E3-70FA-3CDC-9B9E0C1C1E17}"/>
              </a:ext>
            </a:extLst>
          </p:cNvPr>
          <p:cNvSpPr/>
          <p:nvPr/>
        </p:nvSpPr>
        <p:spPr>
          <a:xfrm>
            <a:off x="6781800" y="5486400"/>
            <a:ext cx="4583156" cy="589556"/>
          </a:xfrm>
          <a:prstGeom prst="roundRect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182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5" grpId="0" animBg="1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4499586-DA73-0E8E-6246-4C3E0460F4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LHC: Proton bunches</a:t>
            </a:r>
          </a:p>
          <a:p>
            <a:pPr lvl="1"/>
            <a:r>
              <a:rPr lang="en-US" dirty="0"/>
              <a:t>3564 bunches per orbit, 25ns time separation </a:t>
            </a:r>
            <a:r>
              <a:rPr lang="en-US" dirty="0">
                <a:sym typeface="Wingdings" panose="05000000000000000000" pitchFamily="2" charset="2"/>
              </a:rPr>
              <a:t> 40 MHz bunch crossing rate</a:t>
            </a:r>
            <a:endParaRPr lang="en-US" dirty="0"/>
          </a:p>
          <a:p>
            <a:pPr lvl="1"/>
            <a:r>
              <a:rPr lang="en-US" dirty="0"/>
              <a:t>Cannot record all this data – time, money limitations </a:t>
            </a:r>
            <a:r>
              <a:rPr lang="en-US" dirty="0">
                <a:sym typeface="Wingdings" panose="05000000000000000000" pitchFamily="2" charset="2"/>
              </a:rPr>
              <a:t> triggers (filter events), deadtime (ignore events)</a:t>
            </a:r>
            <a:endParaRPr lang="en-US" dirty="0"/>
          </a:p>
          <a:p>
            <a:r>
              <a:rPr lang="en-US" dirty="0"/>
              <a:t>Level 1 Central Trigger (L1CT) – Hardware, Level 2 High Level Trigger (HLT) - Software</a:t>
            </a:r>
          </a:p>
          <a:p>
            <a:pPr lvl="1"/>
            <a:r>
              <a:rPr lang="en-US" dirty="0"/>
              <a:t>L1CT: First level of trigger filtration, high input rates mean need fast processing rates</a:t>
            </a:r>
          </a:p>
          <a:p>
            <a:pPr lvl="1"/>
            <a:r>
              <a:rPr lang="en-US" dirty="0"/>
              <a:t>Increased complexity of trigger calculation as input rate decreases</a:t>
            </a:r>
          </a:p>
          <a:p>
            <a:pPr lvl="1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7BD7647-5A65-C92B-1D16-44C57A24F2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ATLAS &amp; LHC – the Big Data Problem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A20095-7755-DAF5-0AEE-890524017E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9C3C-3539-0F4E-8F5B-F97EBD723FC3}" type="datetime1">
              <a:rPr lang="de-CH" smtClean="0"/>
              <a:t>21.06.2023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E1EAAF-954A-C7CC-ECB8-3C62877225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Sarah MacHarg | Deadtime Simulation for ATLAS L1CT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235F52-56C0-C93B-C880-24974BB87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25C398C9-1E23-79BE-A9E8-12A9060C9C99}"/>
              </a:ext>
            </a:extLst>
          </p:cNvPr>
          <p:cNvSpPr/>
          <p:nvPr/>
        </p:nvSpPr>
        <p:spPr>
          <a:xfrm>
            <a:off x="533400" y="4191000"/>
            <a:ext cx="1752600" cy="15240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LHC Bunch Crossings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06ADF14-38FF-98AB-EB45-0B7161D2B0FD}"/>
              </a:ext>
            </a:extLst>
          </p:cNvPr>
          <p:cNvCxnSpPr>
            <a:stCxn id="7" idx="3"/>
          </p:cNvCxnSpPr>
          <p:nvPr/>
        </p:nvCxnSpPr>
        <p:spPr>
          <a:xfrm>
            <a:off x="2286000" y="4953000"/>
            <a:ext cx="1600200" cy="0"/>
          </a:xfrm>
          <a:prstGeom prst="straightConnector1">
            <a:avLst/>
          </a:prstGeom>
          <a:ln w="762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ED7E2047-7711-F10B-F96B-0F10E17FFE7E}"/>
              </a:ext>
            </a:extLst>
          </p:cNvPr>
          <p:cNvSpPr/>
          <p:nvPr/>
        </p:nvSpPr>
        <p:spPr>
          <a:xfrm>
            <a:off x="3886200" y="4191000"/>
            <a:ext cx="1752600" cy="15240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L1CT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0D3E819-C296-A48A-4535-FAF66F9F653B}"/>
              </a:ext>
            </a:extLst>
          </p:cNvPr>
          <p:cNvCxnSpPr/>
          <p:nvPr/>
        </p:nvCxnSpPr>
        <p:spPr>
          <a:xfrm>
            <a:off x="5638800" y="4953000"/>
            <a:ext cx="1600200" cy="0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10E1E6DF-F172-7D0C-0D2F-9471B2C9B0DD}"/>
              </a:ext>
            </a:extLst>
          </p:cNvPr>
          <p:cNvSpPr/>
          <p:nvPr/>
        </p:nvSpPr>
        <p:spPr>
          <a:xfrm>
            <a:off x="7239000" y="4191000"/>
            <a:ext cx="1752600" cy="15240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HLT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CC7959C-42A2-8A1D-2FC4-3F8F2712CCE5}"/>
              </a:ext>
            </a:extLst>
          </p:cNvPr>
          <p:cNvCxnSpPr/>
          <p:nvPr/>
        </p:nvCxnSpPr>
        <p:spPr>
          <a:xfrm>
            <a:off x="8991600" y="4965290"/>
            <a:ext cx="1600200" cy="0"/>
          </a:xfrm>
          <a:prstGeom prst="straightConnector1">
            <a:avLst/>
          </a:prstGeom>
          <a:ln w="127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7AB4DC72-2050-CDA1-E9CD-D9EBDCDB13EC}"/>
              </a:ext>
            </a:extLst>
          </p:cNvPr>
          <p:cNvSpPr txBox="1"/>
          <p:nvPr/>
        </p:nvSpPr>
        <p:spPr>
          <a:xfrm>
            <a:off x="2633251" y="4565852"/>
            <a:ext cx="905697" cy="27699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accent3"/>
                </a:solidFill>
              </a:rPr>
              <a:t>4*10</a:t>
            </a:r>
            <a:r>
              <a:rPr lang="en-US" baseline="30000" dirty="0">
                <a:solidFill>
                  <a:schemeClr val="accent3"/>
                </a:solidFill>
              </a:rPr>
              <a:t>7</a:t>
            </a:r>
            <a:r>
              <a:rPr lang="en-US" dirty="0">
                <a:solidFill>
                  <a:schemeClr val="accent3"/>
                </a:solidFill>
              </a:rPr>
              <a:t> Hz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C4BF7DD-F95A-2BBF-7F4E-E74101A21962}"/>
              </a:ext>
            </a:extLst>
          </p:cNvPr>
          <p:cNvSpPr txBox="1"/>
          <p:nvPr/>
        </p:nvSpPr>
        <p:spPr>
          <a:xfrm>
            <a:off x="5953992" y="4563161"/>
            <a:ext cx="969817" cy="27699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accent3"/>
                </a:solidFill>
              </a:rPr>
              <a:t>1*10</a:t>
            </a:r>
            <a:r>
              <a:rPr lang="en-US" baseline="30000" dirty="0">
                <a:solidFill>
                  <a:schemeClr val="accent3"/>
                </a:solidFill>
              </a:rPr>
              <a:t>5</a:t>
            </a:r>
            <a:r>
              <a:rPr lang="en-US" dirty="0">
                <a:solidFill>
                  <a:schemeClr val="accent3"/>
                </a:solidFill>
              </a:rPr>
              <a:t>  Hz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12DBCE7-6AB1-D56B-744B-9EDF9C31F812}"/>
              </a:ext>
            </a:extLst>
          </p:cNvPr>
          <p:cNvSpPr txBox="1"/>
          <p:nvPr/>
        </p:nvSpPr>
        <p:spPr>
          <a:xfrm>
            <a:off x="9306791" y="4568926"/>
            <a:ext cx="969817" cy="27699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accent3"/>
                </a:solidFill>
              </a:rPr>
              <a:t>1*10</a:t>
            </a:r>
            <a:r>
              <a:rPr lang="en-US" baseline="30000" dirty="0">
                <a:solidFill>
                  <a:schemeClr val="accent3"/>
                </a:solidFill>
              </a:rPr>
              <a:t>3</a:t>
            </a:r>
            <a:r>
              <a:rPr lang="en-US" dirty="0">
                <a:solidFill>
                  <a:schemeClr val="accent3"/>
                </a:solidFill>
              </a:rPr>
              <a:t>  Hz</a:t>
            </a:r>
          </a:p>
        </p:txBody>
      </p:sp>
    </p:spTree>
    <p:extLst>
      <p:ext uri="{BB962C8B-B14F-4D97-AF65-F5344CB8AC3E}">
        <p14:creationId xmlns:p14="http://schemas.microsoft.com/office/powerpoint/2010/main" val="38462977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6A11B8A-D35A-F088-4CCB-1AC7229A94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Simple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Ex: Veto any L1 accepts for four bunch crossings after an accept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Complex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Ex: Leaky bucket algorithm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Programmable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Total deadtime varies based on incoming events </a:t>
            </a:r>
            <a:r>
              <a:rPr lang="en-US" dirty="0">
                <a:sym typeface="Wingdings" panose="05000000000000000000" pitchFamily="2" charset="2"/>
              </a:rPr>
              <a:t> simulator</a:t>
            </a:r>
            <a:r>
              <a:rPr lang="en-US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>
                <a:sym typeface="Wingdings" panose="05000000000000000000" pitchFamily="2" charset="2"/>
              </a:rPr>
              <a:t> Initial Project: </a:t>
            </a:r>
            <a:r>
              <a:rPr lang="en-US" dirty="0"/>
              <a:t>Add existing simulator to online tool dashboard for experts-on-call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B894A8A-C194-0D96-F19A-907F430316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Deadtime Simulation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613073-0695-452A-46F6-048EB8CBE2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22.06.2023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23721F-5D34-B75E-226C-9390BE3240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Sarah MacHarg | Deadtime Simulation for ATLAS L1CT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32A03A-6753-AF5F-55B3-6C79E366E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95162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87C02B4C-7204-667A-5088-63309699277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732"/>
          <a:stretch/>
        </p:blipFill>
        <p:spPr>
          <a:xfrm>
            <a:off x="4648200" y="3307667"/>
            <a:ext cx="4175605" cy="2833827"/>
          </a:xfrm>
          <a:prstGeom prst="rect">
            <a:avLst/>
          </a:prstGeom>
          <a:ln>
            <a:solidFill>
              <a:schemeClr val="accent5"/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BF7D02A-E0CB-74F6-7825-8D02C18935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This week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F4C242-2510-4CBE-4D9C-3EB7183BA9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1598658"/>
            <a:ext cx="3862136" cy="460211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Familiarize self with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Trigger mechanisms, deadtime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Simulation code repository</a:t>
            </a:r>
          </a:p>
          <a:p>
            <a:pPr marL="990900" lvl="2" indent="-342900"/>
            <a:r>
              <a:rPr lang="en-US" dirty="0"/>
              <a:t>Brainstorm changes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Aligning goals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New projects</a:t>
            </a:r>
          </a:p>
          <a:p>
            <a:pPr marL="990900" lvl="2" indent="-342900"/>
            <a:r>
              <a:rPr lang="en-US" dirty="0"/>
              <a:t>Detector calibration</a:t>
            </a:r>
          </a:p>
          <a:p>
            <a:pPr marL="990900" lvl="2" indent="-342900"/>
            <a:r>
              <a:rPr lang="en-US" dirty="0"/>
              <a:t>Physics analysis (who/how TBD)</a:t>
            </a:r>
          </a:p>
        </p:txBody>
      </p:sp>
      <p:pic>
        <p:nvPicPr>
          <p:cNvPr id="9" name="Picture Placeholder 8" descr="A picture containing text, handwriting, diagram, font&#10;&#10;Description automatically generated">
            <a:extLst>
              <a:ext uri="{FF2B5EF4-FFF2-40B4-BE49-F238E27FC236}">
                <a16:creationId xmlns:a16="http://schemas.microsoft.com/office/drawing/2014/main" id="{D75CCDC9-E944-7AC2-482C-920799A5F2A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/>
          <a:srcRect t="14956" b="25310"/>
          <a:stretch/>
        </p:blipFill>
        <p:spPr>
          <a:xfrm>
            <a:off x="7862922" y="2201028"/>
            <a:ext cx="4175605" cy="3666542"/>
          </a:xfrm>
          <a:ln>
            <a:solidFill>
              <a:schemeClr val="accent5"/>
            </a:solidFill>
          </a:ln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098C66-827D-88B2-13A5-17D155B9F24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D329237-9A28-7F47-B6F4-ED5E1F4D6B14}" type="datetime1">
              <a:rPr lang="de-CH" smtClean="0"/>
              <a:t>22.06.2023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D9D531-5E66-DC37-4F8D-199541C34C2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E77B9D-9FB6-C99F-8943-52B54A54818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0B0F4E6-B7FD-BA35-180D-3A651EB223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8200" y="114526"/>
            <a:ext cx="3998147" cy="2469175"/>
          </a:xfrm>
          <a:prstGeom prst="rect">
            <a:avLst/>
          </a:prstGeom>
          <a:ln>
            <a:solidFill>
              <a:schemeClr val="accent5"/>
            </a:solidFill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A1841C5-EA7A-8876-34B3-A3A44E8389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38554" y="346587"/>
            <a:ext cx="3224340" cy="2005052"/>
          </a:xfrm>
          <a:prstGeom prst="rect">
            <a:avLst/>
          </a:prstGeom>
          <a:ln>
            <a:solidFill>
              <a:schemeClr val="accent5"/>
            </a:solidFill>
          </a:ln>
        </p:spPr>
      </p:pic>
    </p:spTree>
    <p:extLst>
      <p:ext uri="{BB962C8B-B14F-4D97-AF65-F5344CB8AC3E}">
        <p14:creationId xmlns:p14="http://schemas.microsoft.com/office/powerpoint/2010/main" val="767829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E5CC57C-29B7-85DA-2360-D5872A24AE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Get to know web dashboard repo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Learn/refresh web app basics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Get app running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Side project tasks TBD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Learn ROOT?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C91F7EF-7207-DC56-F796-2BA6E2EEED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Up next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939ACA-848E-1140-2F4C-3D885BEB74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21.06.2023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631775-1296-0684-BA10-EAB3A0521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507DC-3A8E-3D0F-9662-8CACF15D0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E813433-9A93-EBC9-5F87-EA9149E124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2664" y="1115063"/>
            <a:ext cx="6290938" cy="4379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0355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picture containing outdoor, sky, road, cloud&#10;&#10;Description automatically generated">
            <a:extLst>
              <a:ext uri="{FF2B5EF4-FFF2-40B4-BE49-F238E27FC236}">
                <a16:creationId xmlns:a16="http://schemas.microsoft.com/office/drawing/2014/main" id="{FA4CEFF5-CD30-023F-2577-0DB59EEE30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42791" y="1205283"/>
            <a:ext cx="3570908" cy="2680562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ABD9E72-E752-2589-11E4-4F4D7AF62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Pictures from the week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6F5E6E-AE81-9CB9-AACE-5B0237F17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21.06.2023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96208D-CEB3-4EAC-312E-9E8013A2A3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E2097A-BFE3-B44A-22FF-E25F34035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0" name="Picture 9" descr="A picture containing outdoor, sky, water, cloud&#10;&#10;Description automatically generated">
            <a:extLst>
              <a:ext uri="{FF2B5EF4-FFF2-40B4-BE49-F238E27FC236}">
                <a16:creationId xmlns:a16="http://schemas.microsoft.com/office/drawing/2014/main" id="{81E0B117-C406-F5C6-4B8D-87957ACA04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80236" y="1179883"/>
            <a:ext cx="3571874" cy="2681286"/>
          </a:xfrm>
          <a:prstGeom prst="rect">
            <a:avLst/>
          </a:prstGeom>
        </p:spPr>
      </p:pic>
      <p:pic>
        <p:nvPicPr>
          <p:cNvPr id="12" name="Picture 11" descr="A picture containing outdoor, sky, grass, cloud&#10;&#10;Description automatically generated">
            <a:extLst>
              <a:ext uri="{FF2B5EF4-FFF2-40B4-BE49-F238E27FC236}">
                <a16:creationId xmlns:a16="http://schemas.microsoft.com/office/drawing/2014/main" id="{2B95C545-5C80-90DE-858C-2CF5DA4D7C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48159" y="1179988"/>
            <a:ext cx="3571874" cy="2681287"/>
          </a:xfrm>
          <a:prstGeom prst="rect">
            <a:avLst/>
          </a:prstGeom>
        </p:spPr>
      </p:pic>
      <p:pic>
        <p:nvPicPr>
          <p:cNvPr id="14" name="Picture 13" descr="A picture containing plant, sky, outdoor, landscaping&#10;&#10;Description automatically generated">
            <a:extLst>
              <a:ext uri="{FF2B5EF4-FFF2-40B4-BE49-F238E27FC236}">
                <a16:creationId xmlns:a16="http://schemas.microsoft.com/office/drawing/2014/main" id="{4381B0B0-83AF-0EEF-E27B-4CFC109292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30372" y="3956409"/>
            <a:ext cx="2981849" cy="2238375"/>
          </a:xfrm>
          <a:prstGeom prst="rect">
            <a:avLst/>
          </a:prstGeom>
        </p:spPr>
      </p:pic>
      <p:pic>
        <p:nvPicPr>
          <p:cNvPr id="1026" name="Picture 2" descr="No description available.">
            <a:extLst>
              <a:ext uri="{FF2B5EF4-FFF2-40B4-BE49-F238E27FC236}">
                <a16:creationId xmlns:a16="http://schemas.microsoft.com/office/drawing/2014/main" id="{995FBC13-2A86-26E1-8AB3-3A192F5F63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949" y="3956410"/>
            <a:ext cx="3978155" cy="223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A picture containing outdoor, sky, window, building&#10;&#10;Description automatically generated">
            <a:extLst>
              <a:ext uri="{FF2B5EF4-FFF2-40B4-BE49-F238E27FC236}">
                <a16:creationId xmlns:a16="http://schemas.microsoft.com/office/drawing/2014/main" id="{B0728859-6ACB-70B9-64CA-03279E41D6D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8356"/>
          <a:stretch/>
        </p:blipFill>
        <p:spPr>
          <a:xfrm>
            <a:off x="8349489" y="3956410"/>
            <a:ext cx="2732657" cy="2238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1681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_16x9 PPT_v2023" id="{224BAE2C-9DAA-A04D-99CB-502A43584C5C}" vid="{F686E29C-2674-F34B-A343-B507461EDC8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Cobranding_16x9 PPT_v2023</Template>
  <TotalTime>1044</TotalTime>
  <Words>416</Words>
  <Application>Microsoft Office PowerPoint</Application>
  <PresentationFormat>Widescreen</PresentationFormat>
  <Paragraphs>75</Paragraphs>
  <Slides>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Roboto</vt:lpstr>
      <vt:lpstr>Office Theme</vt:lpstr>
      <vt:lpstr>Deadtime Simulation for ATLAS Level 1 Central Trigger Mechanism</vt:lpstr>
      <vt:lpstr>L1CT Mechanism</vt:lpstr>
      <vt:lpstr>ATLAS &amp; LHC – the Big Data Problem</vt:lpstr>
      <vt:lpstr>Deadtime Simulation</vt:lpstr>
      <vt:lpstr>This week</vt:lpstr>
      <vt:lpstr>Up next</vt:lpstr>
      <vt:lpstr>Pictures from the week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Sarah MacHarg</dc:creator>
  <cp:lastModifiedBy>Sarah MacHarg</cp:lastModifiedBy>
  <cp:revision>5</cp:revision>
  <cp:lastPrinted>2020-01-30T13:49:18Z</cp:lastPrinted>
  <dcterms:created xsi:type="dcterms:W3CDTF">2023-06-21T14:37:31Z</dcterms:created>
  <dcterms:modified xsi:type="dcterms:W3CDTF">2023-06-22T08:02:20Z</dcterms:modified>
</cp:coreProperties>
</file>