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</p:sldIdLst>
  <p:sldSz cy="5143500" cx="9144000"/>
  <p:notesSz cx="6858000" cy="9144000"/>
  <p:embeddedFontLst>
    <p:embeddedFont>
      <p:font typeface="PT Sans Narrow"/>
      <p:regular r:id="rId57"/>
      <p:bold r:id="rId58"/>
    </p:embeddedFont>
    <p:embeddedFont>
      <p:font typeface="Open Sans SemiBold"/>
      <p:regular r:id="rId59"/>
      <p:bold r:id="rId60"/>
      <p:italic r:id="rId61"/>
      <p:boldItalic r:id="rId62"/>
    </p:embeddedFont>
    <p:embeddedFont>
      <p:font typeface="Open Sans"/>
      <p:regular r:id="rId63"/>
      <p:bold r:id="rId64"/>
      <p:italic r:id="rId65"/>
      <p:boldItalic r:id="rId6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53B857-B69B-46B5-A7B1-1DC69EE09F12}">
  <a:tblStyle styleId="{7E53B857-B69B-46B5-A7B1-1DC69EE09F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OpenSansSemiBold-boldItalic.fntdata"/><Relationship Id="rId61" Type="http://schemas.openxmlformats.org/officeDocument/2006/relationships/font" Target="fonts/OpenSansSemiBold-italic.fntdata"/><Relationship Id="rId20" Type="http://schemas.openxmlformats.org/officeDocument/2006/relationships/slide" Target="slides/slide14.xml"/><Relationship Id="rId64" Type="http://schemas.openxmlformats.org/officeDocument/2006/relationships/font" Target="fonts/OpenSans-bold.fntdata"/><Relationship Id="rId63" Type="http://schemas.openxmlformats.org/officeDocument/2006/relationships/font" Target="fonts/OpenSans-regular.fntdata"/><Relationship Id="rId22" Type="http://schemas.openxmlformats.org/officeDocument/2006/relationships/slide" Target="slides/slide16.xml"/><Relationship Id="rId66" Type="http://schemas.openxmlformats.org/officeDocument/2006/relationships/font" Target="fonts/OpenSans-boldItalic.fntdata"/><Relationship Id="rId21" Type="http://schemas.openxmlformats.org/officeDocument/2006/relationships/slide" Target="slides/slide15.xml"/><Relationship Id="rId65" Type="http://schemas.openxmlformats.org/officeDocument/2006/relationships/font" Target="fonts/OpenSans-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OpenSansSemiBold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font" Target="fonts/PTSansNarrow-regular.fntdata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font" Target="fonts/OpenSansSemiBold-regular.fntdata"/><Relationship Id="rId14" Type="http://schemas.openxmlformats.org/officeDocument/2006/relationships/slide" Target="slides/slide8.xml"/><Relationship Id="rId58" Type="http://schemas.openxmlformats.org/officeDocument/2006/relationships/font" Target="fonts/PTSansNarrow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537b685e2a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537b685e2a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4615be307_1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54615be307_1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537b685e2a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537b685e2a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541ab669ad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541ab669ad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541ab669ad_0_1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541ab669ad_0_1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541ab669ad_0_1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541ab669ad_0_1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538b0e01c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538b0e01c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538b0e01cc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538b0e01c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5427bf1f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5427bf1f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5427bf1ff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5427bf1ff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54615be307_1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54615be307_1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5427bf1ff1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5427bf1ff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5427bf1ff1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5427bf1ff1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54615be307_1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54615be307_1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5427bf1ff1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25427bf1ff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54615be307_1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54615be307_1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54615be307_1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54615be307_1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537b685e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2537b685e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541ab669ad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2541ab669ad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541ab669ad_0_6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541ab669ad_0_6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541ab669ad_0_6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541ab669ad_0_6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54615be307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54615be307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54615be307_1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254615be307_1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2537b685e2a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2537b685e2a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2538b0e01cc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2538b0e01cc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54615be307_1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254615be307_1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537b685e2a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2537b685e2a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541ab669ad_0_8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2541ab669ad_0_8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2541ab669ad_0_9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2541ab669ad_0_9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541ab669ad_0_9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2541ab669ad_0_9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2541ab669ad_0_10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2541ab669ad_0_10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2541ab669ad_0_10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2541ab669ad_0_10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41ab669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41ab669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254615be307_1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254615be307_1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254615be307_1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7" name="Google Shape;657;g254615be307_1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254615be307_1_3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254615be307_1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254615be307_1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254615be307_1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2541ab669ad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2541ab669ad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2541ab669ad_0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2541ab669ad_0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254615be30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5" name="Google Shape;705;g254615be30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54615be307_1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54615be307_1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254615be307_1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0" name="Google Shape;740;g254615be307_1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254615be307_1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254615be307_1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541ab669ad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541ab669ad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2537b685e2a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2537b685e2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541ab669ad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541ab669a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54615be307_1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54615be307_1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37b685e2a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537b685e2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537b685e2a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537b685e2a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Relationship Id="rId4" Type="http://schemas.openxmlformats.org/officeDocument/2006/relationships/hyperlink" Target="https://arxiv.org/pdf/2305.13439.pdf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34.png"/><Relationship Id="rId5" Type="http://schemas.openxmlformats.org/officeDocument/2006/relationships/image" Target="../media/image7.png"/><Relationship Id="rId6" Type="http://schemas.openxmlformats.org/officeDocument/2006/relationships/image" Target="../media/image3.png"/><Relationship Id="rId7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Relationship Id="rId5" Type="http://schemas.openxmlformats.org/officeDocument/2006/relationships/image" Target="../media/image22.png"/><Relationship Id="rId6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Relationship Id="rId4" Type="http://schemas.openxmlformats.org/officeDocument/2006/relationships/image" Target="../media/image25.png"/><Relationship Id="rId5" Type="http://schemas.openxmlformats.org/officeDocument/2006/relationships/image" Target="../media/image19.png"/><Relationship Id="rId6" Type="http://schemas.openxmlformats.org/officeDocument/2006/relationships/image" Target="../media/image23.png"/><Relationship Id="rId7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29.png"/><Relationship Id="rId5" Type="http://schemas.openxmlformats.org/officeDocument/2006/relationships/image" Target="../media/image26.png"/><Relationship Id="rId6" Type="http://schemas.openxmlformats.org/officeDocument/2006/relationships/image" Target="../media/image31.png"/><Relationship Id="rId7" Type="http://schemas.openxmlformats.org/officeDocument/2006/relationships/image" Target="../media/image30.png"/><Relationship Id="rId8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27.png"/><Relationship Id="rId6" Type="http://schemas.openxmlformats.org/officeDocument/2006/relationships/image" Target="../media/image37.png"/><Relationship Id="rId7" Type="http://schemas.openxmlformats.org/officeDocument/2006/relationships/image" Target="../media/image24.png"/><Relationship Id="rId8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1.png"/><Relationship Id="rId4" Type="http://schemas.openxmlformats.org/officeDocument/2006/relationships/image" Target="../media/image43.png"/><Relationship Id="rId9" Type="http://schemas.openxmlformats.org/officeDocument/2006/relationships/image" Target="../media/image40.png"/><Relationship Id="rId5" Type="http://schemas.openxmlformats.org/officeDocument/2006/relationships/image" Target="../media/image39.png"/><Relationship Id="rId6" Type="http://schemas.openxmlformats.org/officeDocument/2006/relationships/image" Target="../media/image42.png"/><Relationship Id="rId7" Type="http://schemas.openxmlformats.org/officeDocument/2006/relationships/image" Target="../media/image38.png"/><Relationship Id="rId8" Type="http://schemas.openxmlformats.org/officeDocument/2006/relationships/image" Target="../media/image2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png"/><Relationship Id="rId4" Type="http://schemas.openxmlformats.org/officeDocument/2006/relationships/image" Target="../media/image1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1" Type="http://schemas.openxmlformats.org/officeDocument/2006/relationships/image" Target="../media/image60.png"/><Relationship Id="rId10" Type="http://schemas.openxmlformats.org/officeDocument/2006/relationships/image" Target="../media/image53.png"/><Relationship Id="rId13" Type="http://schemas.openxmlformats.org/officeDocument/2006/relationships/image" Target="../media/image61.png"/><Relationship Id="rId1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6.png"/><Relationship Id="rId4" Type="http://schemas.openxmlformats.org/officeDocument/2006/relationships/image" Target="../media/image63.png"/><Relationship Id="rId9" Type="http://schemas.openxmlformats.org/officeDocument/2006/relationships/image" Target="../media/image49.png"/><Relationship Id="rId14" Type="http://schemas.openxmlformats.org/officeDocument/2006/relationships/image" Target="../media/image56.png"/><Relationship Id="rId5" Type="http://schemas.openxmlformats.org/officeDocument/2006/relationships/image" Target="../media/image44.png"/><Relationship Id="rId6" Type="http://schemas.openxmlformats.org/officeDocument/2006/relationships/image" Target="../media/image50.png"/><Relationship Id="rId7" Type="http://schemas.openxmlformats.org/officeDocument/2006/relationships/image" Target="../media/image47.png"/><Relationship Id="rId8" Type="http://schemas.openxmlformats.org/officeDocument/2006/relationships/image" Target="../media/image51.png"/></Relationships>
</file>

<file path=ppt/slides/_rels/slide29.xml.rels><?xml version="1.0" encoding="UTF-8" standalone="yes"?><Relationships xmlns="http://schemas.openxmlformats.org/package/2006/relationships"><Relationship Id="rId11" Type="http://schemas.openxmlformats.org/officeDocument/2006/relationships/image" Target="../media/image65.png"/><Relationship Id="rId10" Type="http://schemas.openxmlformats.org/officeDocument/2006/relationships/image" Target="../media/image54.png"/><Relationship Id="rId1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5.png"/><Relationship Id="rId4" Type="http://schemas.openxmlformats.org/officeDocument/2006/relationships/image" Target="../media/image48.png"/><Relationship Id="rId9" Type="http://schemas.openxmlformats.org/officeDocument/2006/relationships/image" Target="../media/image64.png"/><Relationship Id="rId5" Type="http://schemas.openxmlformats.org/officeDocument/2006/relationships/image" Target="../media/image52.png"/><Relationship Id="rId6" Type="http://schemas.openxmlformats.org/officeDocument/2006/relationships/image" Target="../media/image59.png"/><Relationship Id="rId7" Type="http://schemas.openxmlformats.org/officeDocument/2006/relationships/image" Target="../media/image62.png"/><Relationship Id="rId8" Type="http://schemas.openxmlformats.org/officeDocument/2006/relationships/image" Target="../media/image5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5.png"/><Relationship Id="rId4" Type="http://schemas.openxmlformats.org/officeDocument/2006/relationships/hyperlink" Target="https://arxiv.org/pdf/2305.13439.pdf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0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5.png"/><Relationship Id="rId4" Type="http://schemas.openxmlformats.org/officeDocument/2006/relationships/image" Target="../media/image73.png"/><Relationship Id="rId9" Type="http://schemas.openxmlformats.org/officeDocument/2006/relationships/image" Target="../media/image67.png"/><Relationship Id="rId5" Type="http://schemas.openxmlformats.org/officeDocument/2006/relationships/image" Target="../media/image70.png"/><Relationship Id="rId6" Type="http://schemas.openxmlformats.org/officeDocument/2006/relationships/image" Target="../media/image76.png"/><Relationship Id="rId7" Type="http://schemas.openxmlformats.org/officeDocument/2006/relationships/image" Target="../media/image69.png"/><Relationship Id="rId8" Type="http://schemas.openxmlformats.org/officeDocument/2006/relationships/image" Target="../media/image68.png"/></Relationships>
</file>

<file path=ppt/slides/_rels/slide36.xml.rels><?xml version="1.0" encoding="UTF-8" standalone="yes"?><Relationships xmlns="http://schemas.openxmlformats.org/package/2006/relationships"><Relationship Id="rId11" Type="http://schemas.openxmlformats.org/officeDocument/2006/relationships/image" Target="../media/image88.png"/><Relationship Id="rId10" Type="http://schemas.openxmlformats.org/officeDocument/2006/relationships/image" Target="../media/image78.png"/><Relationship Id="rId13" Type="http://schemas.openxmlformats.org/officeDocument/2006/relationships/image" Target="../media/image83.png"/><Relationship Id="rId12" Type="http://schemas.openxmlformats.org/officeDocument/2006/relationships/image" Target="../media/image7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7.png"/><Relationship Id="rId4" Type="http://schemas.openxmlformats.org/officeDocument/2006/relationships/image" Target="../media/image74.png"/><Relationship Id="rId9" Type="http://schemas.openxmlformats.org/officeDocument/2006/relationships/image" Target="../media/image72.png"/><Relationship Id="rId14" Type="http://schemas.openxmlformats.org/officeDocument/2006/relationships/image" Target="../media/image90.png"/><Relationship Id="rId5" Type="http://schemas.openxmlformats.org/officeDocument/2006/relationships/image" Target="../media/image85.png"/><Relationship Id="rId6" Type="http://schemas.openxmlformats.org/officeDocument/2006/relationships/image" Target="../media/image82.png"/><Relationship Id="rId7" Type="http://schemas.openxmlformats.org/officeDocument/2006/relationships/image" Target="../media/image81.png"/><Relationship Id="rId8" Type="http://schemas.openxmlformats.org/officeDocument/2006/relationships/image" Target="../media/image80.png"/></Relationships>
</file>

<file path=ppt/slides/_rels/slide37.xml.rels><?xml version="1.0" encoding="UTF-8" standalone="yes"?><Relationships xmlns="http://schemas.openxmlformats.org/package/2006/relationships"><Relationship Id="rId11" Type="http://schemas.openxmlformats.org/officeDocument/2006/relationships/image" Target="../media/image96.png"/><Relationship Id="rId10" Type="http://schemas.openxmlformats.org/officeDocument/2006/relationships/image" Target="../media/image95.png"/><Relationship Id="rId13" Type="http://schemas.openxmlformats.org/officeDocument/2006/relationships/image" Target="../media/image97.png"/><Relationship Id="rId12" Type="http://schemas.openxmlformats.org/officeDocument/2006/relationships/image" Target="../media/image9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84.png"/><Relationship Id="rId4" Type="http://schemas.openxmlformats.org/officeDocument/2006/relationships/image" Target="../media/image86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Relationship Id="rId5" Type="http://schemas.openxmlformats.org/officeDocument/2006/relationships/image" Target="../media/image87.png"/><Relationship Id="rId6" Type="http://schemas.openxmlformats.org/officeDocument/2006/relationships/image" Target="../media/image94.png"/><Relationship Id="rId7" Type="http://schemas.openxmlformats.org/officeDocument/2006/relationships/image" Target="../media/image91.png"/><Relationship Id="rId8" Type="http://schemas.openxmlformats.org/officeDocument/2006/relationships/image" Target="../media/image89.png"/></Relationships>
</file>

<file path=ppt/slides/_rels/slide38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4.png"/><Relationship Id="rId10" Type="http://schemas.openxmlformats.org/officeDocument/2006/relationships/image" Target="../media/image109.png"/><Relationship Id="rId13" Type="http://schemas.openxmlformats.org/officeDocument/2006/relationships/image" Target="../media/image111.png"/><Relationship Id="rId12" Type="http://schemas.openxmlformats.org/officeDocument/2006/relationships/image" Target="../media/image10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99.png"/><Relationship Id="rId4" Type="http://schemas.openxmlformats.org/officeDocument/2006/relationships/image" Target="../media/image105.png"/><Relationship Id="rId9" Type="http://schemas.openxmlformats.org/officeDocument/2006/relationships/image" Target="../media/image112.png"/><Relationship Id="rId14" Type="http://schemas.openxmlformats.org/officeDocument/2006/relationships/image" Target="../media/image116.png"/><Relationship Id="rId5" Type="http://schemas.openxmlformats.org/officeDocument/2006/relationships/image" Target="../media/image101.png"/><Relationship Id="rId6" Type="http://schemas.openxmlformats.org/officeDocument/2006/relationships/image" Target="../media/image115.png"/><Relationship Id="rId7" Type="http://schemas.openxmlformats.org/officeDocument/2006/relationships/image" Target="../media/image100.png"/><Relationship Id="rId8" Type="http://schemas.openxmlformats.org/officeDocument/2006/relationships/image" Target="../media/image117.png"/></Relationships>
</file>

<file path=ppt/slides/_rels/slide39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6.png"/><Relationship Id="rId10" Type="http://schemas.openxmlformats.org/officeDocument/2006/relationships/image" Target="../media/image119.png"/><Relationship Id="rId13" Type="http://schemas.openxmlformats.org/officeDocument/2006/relationships/image" Target="../media/image122.png"/><Relationship Id="rId12" Type="http://schemas.openxmlformats.org/officeDocument/2006/relationships/image" Target="../media/image12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06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5.png"/><Relationship Id="rId5" Type="http://schemas.openxmlformats.org/officeDocument/2006/relationships/image" Target="../media/image110.png"/><Relationship Id="rId6" Type="http://schemas.openxmlformats.org/officeDocument/2006/relationships/image" Target="../media/image108.png"/><Relationship Id="rId7" Type="http://schemas.openxmlformats.org/officeDocument/2006/relationships/image" Target="../media/image107.png"/><Relationship Id="rId8" Type="http://schemas.openxmlformats.org/officeDocument/2006/relationships/image" Target="../media/image1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0" Type="http://schemas.openxmlformats.org/officeDocument/2006/relationships/image" Target="../media/image132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21.jpg"/><Relationship Id="rId4" Type="http://schemas.openxmlformats.org/officeDocument/2006/relationships/image" Target="../media/image133.jpg"/><Relationship Id="rId9" Type="http://schemas.openxmlformats.org/officeDocument/2006/relationships/image" Target="../media/image129.jpg"/><Relationship Id="rId5" Type="http://schemas.openxmlformats.org/officeDocument/2006/relationships/image" Target="../media/image130.jpg"/><Relationship Id="rId6" Type="http://schemas.openxmlformats.org/officeDocument/2006/relationships/image" Target="../media/image124.jpg"/><Relationship Id="rId7" Type="http://schemas.openxmlformats.org/officeDocument/2006/relationships/image" Target="../media/image127.jpg"/><Relationship Id="rId8" Type="http://schemas.openxmlformats.org/officeDocument/2006/relationships/image" Target="../media/image114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20.png"/><Relationship Id="rId4" Type="http://schemas.openxmlformats.org/officeDocument/2006/relationships/image" Target="../media/image123.png"/><Relationship Id="rId5" Type="http://schemas.openxmlformats.org/officeDocument/2006/relationships/image" Target="../media/image134.png"/><Relationship Id="rId6" Type="http://schemas.openxmlformats.org/officeDocument/2006/relationships/image" Target="../media/image13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35.png"/><Relationship Id="rId4" Type="http://schemas.openxmlformats.org/officeDocument/2006/relationships/image" Target="../media/image137.png"/><Relationship Id="rId5" Type="http://schemas.openxmlformats.org/officeDocument/2006/relationships/image" Target="../media/image13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0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4Top studies and BDT Optimization 6/22/2023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Lynn Rong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204" name="Google Shape;20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5" name="Google Shape;20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1067" y="812900"/>
            <a:ext cx="3426783" cy="385032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2"/>
          <p:cNvSpPr txBox="1"/>
          <p:nvPr>
            <p:ph idx="4294967295" type="body"/>
          </p:nvPr>
        </p:nvSpPr>
        <p:spPr>
          <a:xfrm>
            <a:off x="311700" y="1152425"/>
            <a:ext cx="4260300" cy="38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-3171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Using BDT, we are able to distinguish tttt production from its remaining background</a:t>
            </a:r>
            <a:endParaRPr/>
          </a:p>
          <a:p>
            <a:pPr indent="-3171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 BDT was used in the 4top observation paper (Release 21) as cross check method</a:t>
            </a:r>
            <a:endParaRPr/>
          </a:p>
          <a:p>
            <a:pPr indent="-3171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We would like to </a:t>
            </a:r>
            <a:r>
              <a:rPr lang="en">
                <a:solidFill>
                  <a:srgbClr val="FF0000"/>
                </a:solidFill>
              </a:rPr>
              <a:t>reproduce the BDT results</a:t>
            </a:r>
            <a:r>
              <a:rPr lang="en"/>
              <a:t> and validate the BDT in the current </a:t>
            </a:r>
            <a:r>
              <a:rPr lang="en">
                <a:solidFill>
                  <a:srgbClr val="FF0000"/>
                </a:solidFill>
              </a:rPr>
              <a:t>ongoing ATLAS SM/BSM 4top analyses (Release 22)</a:t>
            </a:r>
            <a:r>
              <a:rPr lang="en"/>
              <a:t>   </a:t>
            </a:r>
            <a:endParaRPr/>
          </a:p>
          <a:p>
            <a:pPr indent="-3171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Char char="-"/>
            </a:pPr>
            <a:r>
              <a:rPr lang="en">
                <a:solidFill>
                  <a:srgbClr val="0000FF"/>
                </a:solidFill>
              </a:rPr>
              <a:t>R&amp;D: check with setup using in CMS 4-top paper (</a:t>
            </a:r>
            <a:r>
              <a:rPr lang="en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link</a:t>
            </a:r>
            <a:r>
              <a:rPr lang="en">
                <a:solidFill>
                  <a:srgbClr val="0000FF"/>
                </a:solidFill>
              </a:rPr>
              <a:t>) which split SS and 3L/4L as separate channels with loose selections than ATLAS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 BDT</a:t>
            </a:r>
            <a:r>
              <a:rPr lang="en" sz="4200"/>
              <a:t> Optimization</a:t>
            </a:r>
            <a:endParaRPr sz="4200"/>
          </a:p>
        </p:txBody>
      </p:sp>
      <p:sp>
        <p:nvSpPr>
          <p:cNvPr id="212" name="Google Shape;212;p23"/>
          <p:cNvSpPr txBox="1"/>
          <p:nvPr>
            <p:ph idx="4294967295" type="subTitle"/>
          </p:nvPr>
        </p:nvSpPr>
        <p:spPr>
          <a:xfrm>
            <a:off x="2574750" y="1756800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Ongoing work and results</a:t>
            </a:r>
            <a:endParaRPr/>
          </a:p>
        </p:txBody>
      </p:sp>
      <p:sp>
        <p:nvSpPr>
          <p:cNvPr id="213" name="Google Shape;213;p23"/>
          <p:cNvSpPr txBox="1"/>
          <p:nvPr>
            <p:ph idx="4294967295" type="body"/>
          </p:nvPr>
        </p:nvSpPr>
        <p:spPr>
          <a:xfrm>
            <a:off x="209150" y="2767425"/>
            <a:ext cx="6644100" cy="22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4Top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Boosted Decision Trees (BDT)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BDT optimization results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CMS paper and motivation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CMS replication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4-top Next Leading Order studies results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Last Presentation</a:t>
            </a:r>
            <a:endParaRPr/>
          </a:p>
        </p:txBody>
      </p:sp>
      <p:sp>
        <p:nvSpPr>
          <p:cNvPr id="219" name="Google Shape;219;p24"/>
          <p:cNvSpPr txBox="1"/>
          <p:nvPr>
            <p:ph idx="1" type="body"/>
          </p:nvPr>
        </p:nvSpPr>
        <p:spPr>
          <a:xfrm>
            <a:off x="0" y="1152425"/>
            <a:ext cx="3276600" cy="39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We used </a:t>
            </a:r>
            <a:r>
              <a:rPr b="1" lang="en"/>
              <a:t>Binary </a:t>
            </a:r>
            <a:r>
              <a:rPr lang="en"/>
              <a:t>BDT to separate tttt signal from background in R22 to reproduce similar results as R21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Performed migration from R21 to R22, with o</a:t>
            </a:r>
            <a:r>
              <a:rPr lang="en"/>
              <a:t>ptimized max_depth and learning rate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W</a:t>
            </a:r>
            <a:r>
              <a:rPr lang="en"/>
              <a:t>e used XGBoost to reproduce the previous R21 setup instead of SKLearn results used as temporary checks shown last time</a:t>
            </a:r>
            <a:endParaRPr/>
          </a:p>
        </p:txBody>
      </p:sp>
      <p:pic>
        <p:nvPicPr>
          <p:cNvPr id="220" name="Google Shape;22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4580" y="706924"/>
            <a:ext cx="2307847" cy="260039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4"/>
          <p:cNvSpPr txBox="1"/>
          <p:nvPr/>
        </p:nvSpPr>
        <p:spPr>
          <a:xfrm>
            <a:off x="8050905" y="369376"/>
            <a:ext cx="859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Sans Pro"/>
                <a:ea typeface="Source Sans Pro"/>
                <a:cs typeface="Source Sans Pro"/>
                <a:sym typeface="Source Sans Pro"/>
              </a:rPr>
              <a:t>Sig: 4.02 </a:t>
            </a:r>
            <a:r>
              <a:rPr lang="en" sz="12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σ</a:t>
            </a:r>
            <a:endParaRPr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22" name="Google Shape;22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2051" y="750261"/>
            <a:ext cx="2199496" cy="2513721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4"/>
          <p:cNvSpPr txBox="1"/>
          <p:nvPr/>
        </p:nvSpPr>
        <p:spPr>
          <a:xfrm>
            <a:off x="5532041" y="369387"/>
            <a:ext cx="85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Sig: </a:t>
            </a:r>
            <a:r>
              <a:rPr lang="en" sz="1350">
                <a:solidFill>
                  <a:srgbClr val="000000"/>
                </a:solidFill>
              </a:rPr>
              <a:t>4.15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4" name="Google Shape;224;p24"/>
          <p:cNvSpPr txBox="1"/>
          <p:nvPr/>
        </p:nvSpPr>
        <p:spPr>
          <a:xfrm>
            <a:off x="4862008" y="364255"/>
            <a:ext cx="60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R21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p24"/>
          <p:cNvSpPr txBox="1"/>
          <p:nvPr/>
        </p:nvSpPr>
        <p:spPr>
          <a:xfrm>
            <a:off x="7266228" y="329250"/>
            <a:ext cx="60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R22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6" name="Google Shape;226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0025" y="3382662"/>
            <a:ext cx="2487976" cy="154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76625" y="3579439"/>
            <a:ext cx="1695526" cy="114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90825" y="3539563"/>
            <a:ext cx="1813075" cy="1229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Tunable Parameters for XGBoost</a:t>
            </a:r>
            <a:endParaRPr/>
          </a:p>
        </p:txBody>
      </p:sp>
      <p:sp>
        <p:nvSpPr>
          <p:cNvPr id="234" name="Google Shape;234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Eta (learning rate)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nTree (the number of trees)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Max Depth(the max number of branches of trees)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Subsample (% of sample we use to train) to prevent overtraining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Colsample(% of features used for training) to prevent overtraining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ROC curve</a:t>
            </a:r>
            <a:endParaRPr/>
          </a:p>
        </p:txBody>
      </p:sp>
      <p:pic>
        <p:nvPicPr>
          <p:cNvPr id="240" name="Google Shape;24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7050" y="56875"/>
            <a:ext cx="4081325" cy="2599843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6"/>
          <p:cNvSpPr txBox="1"/>
          <p:nvPr/>
        </p:nvSpPr>
        <p:spPr>
          <a:xfrm>
            <a:off x="311700" y="1205575"/>
            <a:ext cx="33162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The higher the AUC the better training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If Training AUC &gt; Testing, the model might be overtrained, hence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the better matched training and testing are, the better the training.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2" name="Google Shape;24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8100" y="2381257"/>
            <a:ext cx="4019224" cy="2497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Optimizing Eta and nTree</a:t>
            </a:r>
            <a:endParaRPr/>
          </a:p>
        </p:txBody>
      </p:sp>
      <p:sp>
        <p:nvSpPr>
          <p:cNvPr id="248" name="Google Shape;248;p27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Fix Max_Depth, SubSample and ColSample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Scan Eta and nTree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49" name="Google Shape;2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7418" y="1039675"/>
            <a:ext cx="3375576" cy="2531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1275" y="2683750"/>
            <a:ext cx="3279651" cy="2459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1313" y="390788"/>
            <a:ext cx="3139566" cy="2354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8"/>
          <p:cNvPicPr preferRelativeResize="0"/>
          <p:nvPr/>
        </p:nvPicPr>
        <p:blipFill rotWithShape="1">
          <a:blip r:embed="rId5">
            <a:alphaModFix/>
          </a:blip>
          <a:srcRect b="4924" l="6872" r="0" t="0"/>
          <a:stretch/>
        </p:blipFill>
        <p:spPr>
          <a:xfrm>
            <a:off x="5677225" y="241475"/>
            <a:ext cx="3206349" cy="245504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8"/>
          <p:cNvSpPr txBox="1"/>
          <p:nvPr>
            <p:ph type="title"/>
          </p:nvPr>
        </p:nvSpPr>
        <p:spPr>
          <a:xfrm>
            <a:off x="175200" y="537500"/>
            <a:ext cx="27516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AUC vs NTree for Eta between 0.0001 and 0.5</a:t>
            </a:r>
            <a:endParaRPr/>
          </a:p>
        </p:txBody>
      </p:sp>
      <p:sp>
        <p:nvSpPr>
          <p:cNvPr id="258" name="Google Shape;258;p28"/>
          <p:cNvSpPr txBox="1"/>
          <p:nvPr>
            <p:ph idx="1" type="body"/>
          </p:nvPr>
        </p:nvSpPr>
        <p:spPr>
          <a:xfrm>
            <a:off x="183600" y="1404800"/>
            <a:ext cx="2478600" cy="346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We compared nTree vs AUC for Eta between 0.0001 and 0.5 to find the parameter such that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It has high testing AUC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Curve for train and test matches 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For eta &gt; 0.05, the difference is too big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For eta &lt; 0.005, the AUC is too small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So we did another scan from eta = 0.005 to 0.05</a:t>
            </a:r>
            <a:endParaRPr/>
          </a:p>
        </p:txBody>
      </p:sp>
      <p:pic>
        <p:nvPicPr>
          <p:cNvPr id="259" name="Google Shape;259;p28"/>
          <p:cNvPicPr preferRelativeResize="0"/>
          <p:nvPr/>
        </p:nvPicPr>
        <p:blipFill rotWithShape="1">
          <a:blip r:embed="rId6">
            <a:alphaModFix/>
          </a:blip>
          <a:srcRect b="4553" l="6872" r="0" t="4924"/>
          <a:stretch/>
        </p:blipFill>
        <p:spPr>
          <a:xfrm>
            <a:off x="5677225" y="2696518"/>
            <a:ext cx="3206349" cy="2337408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8"/>
          <p:cNvSpPr txBox="1"/>
          <p:nvPr/>
        </p:nvSpPr>
        <p:spPr>
          <a:xfrm>
            <a:off x="4961122" y="4862116"/>
            <a:ext cx="1663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Odd Test Even</a:t>
            </a:r>
            <a:endParaRPr sz="1000"/>
          </a:p>
        </p:txBody>
      </p:sp>
      <p:sp>
        <p:nvSpPr>
          <p:cNvPr id="261" name="Google Shape;261;p28"/>
          <p:cNvSpPr txBox="1"/>
          <p:nvPr/>
        </p:nvSpPr>
        <p:spPr>
          <a:xfrm>
            <a:off x="4823950" y="2571760"/>
            <a:ext cx="170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</a:t>
            </a:r>
            <a:r>
              <a:rPr lang="en" sz="1000"/>
              <a:t> Even Test Odd</a:t>
            </a:r>
            <a:endParaRPr sz="1000"/>
          </a:p>
        </p:txBody>
      </p:sp>
      <p:sp>
        <p:nvSpPr>
          <p:cNvPr id="262" name="Google Shape;262;p28"/>
          <p:cNvSpPr txBox="1"/>
          <p:nvPr/>
        </p:nvSpPr>
        <p:spPr>
          <a:xfrm>
            <a:off x="3063300" y="44900"/>
            <a:ext cx="24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|Difference| between Train and Test</a:t>
            </a:r>
            <a:endParaRPr b="1" sz="1000"/>
          </a:p>
        </p:txBody>
      </p:sp>
      <p:sp>
        <p:nvSpPr>
          <p:cNvPr id="263" name="Google Shape;263;p28"/>
          <p:cNvSpPr txBox="1"/>
          <p:nvPr/>
        </p:nvSpPr>
        <p:spPr>
          <a:xfrm>
            <a:off x="5819100" y="44900"/>
            <a:ext cx="2415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both</a:t>
            </a:r>
            <a:r>
              <a:rPr b="1" lang="en" sz="1000"/>
              <a:t> Train and Test</a:t>
            </a:r>
            <a:endParaRPr b="1" sz="1000"/>
          </a:p>
        </p:txBody>
      </p:sp>
      <p:sp>
        <p:nvSpPr>
          <p:cNvPr id="264" name="Google Shape;264;p28"/>
          <p:cNvSpPr/>
          <p:nvPr/>
        </p:nvSpPr>
        <p:spPr>
          <a:xfrm>
            <a:off x="5880000" y="1404800"/>
            <a:ext cx="2690100" cy="755700"/>
          </a:xfrm>
          <a:prstGeom prst="rect">
            <a:avLst/>
          </a:prstGeom>
          <a:solidFill>
            <a:srgbClr val="FCD100">
              <a:alpha val="22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8"/>
          <p:cNvSpPr/>
          <p:nvPr/>
        </p:nvSpPr>
        <p:spPr>
          <a:xfrm>
            <a:off x="5880000" y="3698950"/>
            <a:ext cx="2690100" cy="755700"/>
          </a:xfrm>
          <a:prstGeom prst="rect">
            <a:avLst/>
          </a:prstGeom>
          <a:solidFill>
            <a:srgbClr val="FCD100">
              <a:alpha val="22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8468" y="197875"/>
            <a:ext cx="3375576" cy="2531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2241" y="301359"/>
            <a:ext cx="3099672" cy="232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2262" y="2616032"/>
            <a:ext cx="3099702" cy="2324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48493" y="2512575"/>
            <a:ext cx="3375582" cy="253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9"/>
          <p:cNvSpPr txBox="1"/>
          <p:nvPr>
            <p:ph type="title"/>
          </p:nvPr>
        </p:nvSpPr>
        <p:spPr>
          <a:xfrm>
            <a:off x="175200" y="537500"/>
            <a:ext cx="27516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AUC vs NTree for Eta between 0.005 and 0.05</a:t>
            </a:r>
            <a:endParaRPr/>
          </a:p>
        </p:txBody>
      </p:sp>
      <p:sp>
        <p:nvSpPr>
          <p:cNvPr id="275" name="Google Shape;275;p29"/>
          <p:cNvSpPr txBox="1"/>
          <p:nvPr>
            <p:ph idx="1" type="body"/>
          </p:nvPr>
        </p:nvSpPr>
        <p:spPr>
          <a:xfrm>
            <a:off x="183600" y="1404800"/>
            <a:ext cx="2478600" cy="346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From this, we see that AUC </a:t>
            </a:r>
            <a:r>
              <a:rPr lang="en"/>
              <a:t>plateaus</a:t>
            </a:r>
            <a:r>
              <a:rPr lang="en"/>
              <a:t> at around 0.884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The smaller the eta, the less overtrained the graphs are, however, AUC would be smaller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Performed a cut with Diff &lt; 0.005, AUCTest &gt; 0.880, and picked the optimal nTree and Eta.</a:t>
            </a:r>
            <a:endParaRPr/>
          </a:p>
        </p:txBody>
      </p:sp>
      <p:sp>
        <p:nvSpPr>
          <p:cNvPr id="276" name="Google Shape;276;p29"/>
          <p:cNvSpPr txBox="1"/>
          <p:nvPr/>
        </p:nvSpPr>
        <p:spPr>
          <a:xfrm>
            <a:off x="4961122" y="4862116"/>
            <a:ext cx="1663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Odd Test Even</a:t>
            </a:r>
            <a:endParaRPr sz="1000"/>
          </a:p>
        </p:txBody>
      </p:sp>
      <p:sp>
        <p:nvSpPr>
          <p:cNvPr id="277" name="Google Shape;277;p29"/>
          <p:cNvSpPr txBox="1"/>
          <p:nvPr/>
        </p:nvSpPr>
        <p:spPr>
          <a:xfrm>
            <a:off x="4823950" y="2530472"/>
            <a:ext cx="170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Even Test Odd</a:t>
            </a:r>
            <a:endParaRPr sz="1000"/>
          </a:p>
        </p:txBody>
      </p:sp>
      <p:sp>
        <p:nvSpPr>
          <p:cNvPr id="278" name="Google Shape;278;p29"/>
          <p:cNvSpPr txBox="1"/>
          <p:nvPr/>
        </p:nvSpPr>
        <p:spPr>
          <a:xfrm>
            <a:off x="3063300" y="44900"/>
            <a:ext cx="24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|Difference| between Train and Test</a:t>
            </a:r>
            <a:endParaRPr b="1" sz="1000"/>
          </a:p>
        </p:txBody>
      </p:sp>
      <p:sp>
        <p:nvSpPr>
          <p:cNvPr id="279" name="Google Shape;279;p29"/>
          <p:cNvSpPr txBox="1"/>
          <p:nvPr/>
        </p:nvSpPr>
        <p:spPr>
          <a:xfrm>
            <a:off x="5819100" y="44900"/>
            <a:ext cx="2415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both Train and Test</a:t>
            </a:r>
            <a:endParaRPr b="1" sz="1000"/>
          </a:p>
        </p:txBody>
      </p:sp>
      <p:pic>
        <p:nvPicPr>
          <p:cNvPr id="280" name="Google Shape;280;p29"/>
          <p:cNvPicPr preferRelativeResize="0"/>
          <p:nvPr/>
        </p:nvPicPr>
        <p:blipFill rotWithShape="1">
          <a:blip r:embed="rId7">
            <a:alphaModFix/>
          </a:blip>
          <a:srcRect b="0" l="0" r="0" t="7019"/>
          <a:stretch/>
        </p:blipFill>
        <p:spPr>
          <a:xfrm>
            <a:off x="246075" y="3969200"/>
            <a:ext cx="2609850" cy="75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0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Optimizing Max_Depth</a:t>
            </a:r>
            <a:endParaRPr/>
          </a:p>
        </p:txBody>
      </p:sp>
      <p:sp>
        <p:nvSpPr>
          <p:cNvPr id="286" name="Google Shape;286;p30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8761D"/>
                </a:solidFill>
              </a:rPr>
              <a:t>Fix Eta = 0.01</a:t>
            </a:r>
            <a:endParaRPr>
              <a:solidFill>
                <a:srgbClr val="38761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Fix SubSample and ColSample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Scan MaxDepth and nTree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87" name="Google Shape;28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565600"/>
            <a:ext cx="4528500" cy="339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4825" y="2223925"/>
            <a:ext cx="2511156" cy="188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2850" y="2297525"/>
            <a:ext cx="2511150" cy="188334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1"/>
          <p:cNvSpPr txBox="1"/>
          <p:nvPr>
            <p:ph type="title"/>
          </p:nvPr>
        </p:nvSpPr>
        <p:spPr>
          <a:xfrm>
            <a:off x="175200" y="141175"/>
            <a:ext cx="27516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60"/>
              <a:t>AUC vs nTree for Maxdepth between 0 and 12</a:t>
            </a:r>
            <a:endParaRPr sz="2060"/>
          </a:p>
        </p:txBody>
      </p:sp>
      <p:sp>
        <p:nvSpPr>
          <p:cNvPr id="295" name="Google Shape;295;p31"/>
          <p:cNvSpPr txBox="1"/>
          <p:nvPr/>
        </p:nvSpPr>
        <p:spPr>
          <a:xfrm>
            <a:off x="5615472" y="4040691"/>
            <a:ext cx="1663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Odd Test Even</a:t>
            </a:r>
            <a:endParaRPr sz="1000"/>
          </a:p>
        </p:txBody>
      </p:sp>
      <p:sp>
        <p:nvSpPr>
          <p:cNvPr id="296" name="Google Shape;296;p31"/>
          <p:cNvSpPr txBox="1"/>
          <p:nvPr/>
        </p:nvSpPr>
        <p:spPr>
          <a:xfrm>
            <a:off x="3924825" y="0"/>
            <a:ext cx="24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|AUC Difference| between Train and Test</a:t>
            </a:r>
            <a:endParaRPr b="1" sz="1000"/>
          </a:p>
        </p:txBody>
      </p:sp>
      <p:sp>
        <p:nvSpPr>
          <p:cNvPr id="297" name="Google Shape;297;p31"/>
          <p:cNvSpPr txBox="1"/>
          <p:nvPr/>
        </p:nvSpPr>
        <p:spPr>
          <a:xfrm>
            <a:off x="6680625" y="0"/>
            <a:ext cx="2415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both Train and Test</a:t>
            </a:r>
            <a:endParaRPr b="1" sz="1000"/>
          </a:p>
        </p:txBody>
      </p:sp>
      <p:pic>
        <p:nvPicPr>
          <p:cNvPr id="298" name="Google Shape;298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0900" y="1465926"/>
            <a:ext cx="2311923" cy="1733949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1"/>
          <p:cNvSpPr txBox="1"/>
          <p:nvPr/>
        </p:nvSpPr>
        <p:spPr>
          <a:xfrm>
            <a:off x="1781125" y="1127225"/>
            <a:ext cx="1990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Test AUC </a:t>
            </a:r>
            <a:endParaRPr b="1" sz="1000"/>
          </a:p>
        </p:txBody>
      </p:sp>
      <p:pic>
        <p:nvPicPr>
          <p:cNvPr id="300" name="Google Shape;300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49500" y="414163"/>
            <a:ext cx="2511147" cy="1883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13047" y="337213"/>
            <a:ext cx="2511147" cy="1883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05925" y="3320615"/>
            <a:ext cx="2511150" cy="1883385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1"/>
          <p:cNvSpPr txBox="1"/>
          <p:nvPr/>
        </p:nvSpPr>
        <p:spPr>
          <a:xfrm>
            <a:off x="5594775" y="2125960"/>
            <a:ext cx="170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Even Test Odd</a:t>
            </a:r>
            <a:endParaRPr sz="1000"/>
          </a:p>
        </p:txBody>
      </p:sp>
      <p:sp>
        <p:nvSpPr>
          <p:cNvPr id="304" name="Google Shape;304;p31"/>
          <p:cNvSpPr txBox="1"/>
          <p:nvPr>
            <p:ph idx="1" type="body"/>
          </p:nvPr>
        </p:nvSpPr>
        <p:spPr>
          <a:xfrm>
            <a:off x="-63575" y="1127225"/>
            <a:ext cx="1844700" cy="3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Fixed Eta = 0.01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Performed a cut with Diff &lt; 0.005, AUCTest &gt; 0.880, and picked the optimal Max Depth.: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nTree = 2000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Max Depth = 2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2742050" y="1152425"/>
            <a:ext cx="5646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4Top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Boosted Decision Trees (BDT)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BDT optimization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CMS paper and motivation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CMS replication result</a:t>
            </a:r>
            <a:r>
              <a:rPr lang="en"/>
              <a:t>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4-top Next Leading Order studies results</a:t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311700" y="1152425"/>
            <a:ext cx="2172600" cy="1142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</a:t>
            </a:r>
            <a:r>
              <a:rPr lang="en"/>
              <a:t>Optimized BDT for default BDT setup</a:t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311700" y="2457850"/>
            <a:ext cx="2172600" cy="1142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Reproduced CMS results of BDT</a:t>
            </a:r>
            <a:endParaRPr/>
          </a:p>
        </p:txBody>
      </p:sp>
      <p:sp>
        <p:nvSpPr>
          <p:cNvPr id="76" name="Google Shape;76;p14"/>
          <p:cNvSpPr/>
          <p:nvPr/>
        </p:nvSpPr>
        <p:spPr>
          <a:xfrm>
            <a:off x="311700" y="3763275"/>
            <a:ext cx="2172600" cy="1142700"/>
          </a:xfrm>
          <a:prstGeom prst="rect">
            <a:avLst/>
          </a:prstGeom>
          <a:solidFill>
            <a:srgbClr val="EB00CE">
              <a:alpha val="2283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</a:t>
            </a:r>
            <a:r>
              <a:rPr lang="en"/>
              <a:t> 4-top Next leading order studies reproduction results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2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Optimizing Subsample and Colsample</a:t>
            </a:r>
            <a:endParaRPr/>
          </a:p>
        </p:txBody>
      </p:sp>
      <p:sp>
        <p:nvSpPr>
          <p:cNvPr id="310" name="Google Shape;310;p32"/>
          <p:cNvSpPr txBox="1"/>
          <p:nvPr>
            <p:ph idx="1" type="subTitle"/>
          </p:nvPr>
        </p:nvSpPr>
        <p:spPr>
          <a:xfrm>
            <a:off x="265500" y="2726875"/>
            <a:ext cx="4045200" cy="19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Fix Eta = 0.01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nTree = 2000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MaxDepth = 2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Scan Subsample and Colsample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311" name="Google Shape;31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8912" y="1435490"/>
            <a:ext cx="3194526" cy="2395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375" y="286540"/>
            <a:ext cx="3221976" cy="2416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73837" y="296840"/>
            <a:ext cx="3194526" cy="2395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9089" y="2692707"/>
            <a:ext cx="3221976" cy="241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55700" y="2702979"/>
            <a:ext cx="3194526" cy="2395908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3"/>
          <p:cNvSpPr txBox="1"/>
          <p:nvPr>
            <p:ph type="title"/>
          </p:nvPr>
        </p:nvSpPr>
        <p:spPr>
          <a:xfrm>
            <a:off x="175200" y="537500"/>
            <a:ext cx="27516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AUC vs Colsample for </a:t>
            </a:r>
            <a:r>
              <a:rPr lang="en"/>
              <a:t>Subsample </a:t>
            </a:r>
            <a:endParaRPr/>
          </a:p>
        </p:txBody>
      </p:sp>
      <p:sp>
        <p:nvSpPr>
          <p:cNvPr id="321" name="Google Shape;321;p33"/>
          <p:cNvSpPr txBox="1"/>
          <p:nvPr>
            <p:ph idx="1" type="body"/>
          </p:nvPr>
        </p:nvSpPr>
        <p:spPr>
          <a:xfrm>
            <a:off x="0" y="1393175"/>
            <a:ext cx="2751600" cy="19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ColSample is optimal when = 3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Performed cut of AUC&gt;0.882 and Diff &lt; 0.0042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I picked subsample = 0.2 although 0.1 is also good</a:t>
            </a:r>
            <a:endParaRPr/>
          </a:p>
        </p:txBody>
      </p:sp>
      <p:sp>
        <p:nvSpPr>
          <p:cNvPr id="322" name="Google Shape;322;p33"/>
          <p:cNvSpPr txBox="1"/>
          <p:nvPr/>
        </p:nvSpPr>
        <p:spPr>
          <a:xfrm>
            <a:off x="4961122" y="4862116"/>
            <a:ext cx="1663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Odd Test Even</a:t>
            </a:r>
            <a:endParaRPr sz="1000"/>
          </a:p>
        </p:txBody>
      </p:sp>
      <p:sp>
        <p:nvSpPr>
          <p:cNvPr id="323" name="Google Shape;323;p33"/>
          <p:cNvSpPr txBox="1"/>
          <p:nvPr/>
        </p:nvSpPr>
        <p:spPr>
          <a:xfrm>
            <a:off x="3063300" y="44900"/>
            <a:ext cx="24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|Difference| between Train and Test</a:t>
            </a:r>
            <a:endParaRPr b="1" sz="1000"/>
          </a:p>
        </p:txBody>
      </p:sp>
      <p:sp>
        <p:nvSpPr>
          <p:cNvPr id="324" name="Google Shape;324;p33"/>
          <p:cNvSpPr txBox="1"/>
          <p:nvPr/>
        </p:nvSpPr>
        <p:spPr>
          <a:xfrm>
            <a:off x="4823950" y="2571760"/>
            <a:ext cx="170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Train Even Test Odd</a:t>
            </a:r>
            <a:endParaRPr sz="1000"/>
          </a:p>
        </p:txBody>
      </p:sp>
      <p:sp>
        <p:nvSpPr>
          <p:cNvPr id="325" name="Google Shape;325;p33"/>
          <p:cNvSpPr txBox="1"/>
          <p:nvPr/>
        </p:nvSpPr>
        <p:spPr>
          <a:xfrm>
            <a:off x="5819100" y="44900"/>
            <a:ext cx="2415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Plotting both Train and Test</a:t>
            </a:r>
            <a:endParaRPr b="1" sz="1000"/>
          </a:p>
        </p:txBody>
      </p:sp>
      <p:pic>
        <p:nvPicPr>
          <p:cNvPr id="326" name="Google Shape;326;p33"/>
          <p:cNvPicPr preferRelativeResize="0"/>
          <p:nvPr/>
        </p:nvPicPr>
        <p:blipFill rotWithShape="1">
          <a:blip r:embed="rId7">
            <a:alphaModFix/>
          </a:blip>
          <a:srcRect b="6717" l="0" r="0" t="6717"/>
          <a:stretch/>
        </p:blipFill>
        <p:spPr>
          <a:xfrm>
            <a:off x="175200" y="3611675"/>
            <a:ext cx="2751601" cy="289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6921" y="3900933"/>
            <a:ext cx="2728152" cy="289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4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Reproduce results with optimized parameters</a:t>
            </a:r>
            <a:endParaRPr/>
          </a:p>
        </p:txBody>
      </p:sp>
      <p:sp>
        <p:nvSpPr>
          <p:cNvPr id="333" name="Google Shape;333;p34"/>
          <p:cNvSpPr txBox="1"/>
          <p:nvPr>
            <p:ph idx="1" type="subTitle"/>
          </p:nvPr>
        </p:nvSpPr>
        <p:spPr>
          <a:xfrm>
            <a:off x="265500" y="2726875"/>
            <a:ext cx="4045200" cy="24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Fix Eta = 0.01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nTree = 2000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MaxDepth = 2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ColSamples = 0.3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SubSamples = 0.2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</a:t>
            </a:r>
            <a:r>
              <a:rPr lang="en"/>
              <a:t> with Optimal Values </a:t>
            </a:r>
            <a:endParaRPr/>
          </a:p>
        </p:txBody>
      </p:sp>
      <p:sp>
        <p:nvSpPr>
          <p:cNvPr id="339" name="Google Shape;339;p35"/>
          <p:cNvSpPr txBox="1"/>
          <p:nvPr>
            <p:ph idx="1" type="body"/>
          </p:nvPr>
        </p:nvSpPr>
        <p:spPr>
          <a:xfrm>
            <a:off x="6263600" y="118025"/>
            <a:ext cx="2934000" cy="13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nTree = 2000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Max Depth = 2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Eta = 0.01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ColSample = 0.3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Subsample = 0.2</a:t>
            </a:r>
            <a:endParaRPr sz="1200"/>
          </a:p>
        </p:txBody>
      </p:sp>
      <p:sp>
        <p:nvSpPr>
          <p:cNvPr id="340" name="Google Shape;340;p35"/>
          <p:cNvSpPr txBox="1"/>
          <p:nvPr/>
        </p:nvSpPr>
        <p:spPr>
          <a:xfrm>
            <a:off x="258242" y="2682454"/>
            <a:ext cx="1159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1" name="Google Shape;341;p35"/>
          <p:cNvSpPr txBox="1"/>
          <p:nvPr/>
        </p:nvSpPr>
        <p:spPr>
          <a:xfrm>
            <a:off x="1973753" y="2734879"/>
            <a:ext cx="1159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2" name="Google Shape;342;p35"/>
          <p:cNvSpPr txBox="1"/>
          <p:nvPr/>
        </p:nvSpPr>
        <p:spPr>
          <a:xfrm>
            <a:off x="167863" y="4510674"/>
            <a:ext cx="1586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Separation Signal Region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3" name="Google Shape;343;p35"/>
          <p:cNvSpPr txBox="1"/>
          <p:nvPr/>
        </p:nvSpPr>
        <p:spPr>
          <a:xfrm>
            <a:off x="1749201" y="4510663"/>
            <a:ext cx="1586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Separation Signal Region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44" name="Google Shape;34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0226" y="1543685"/>
            <a:ext cx="1586699" cy="1227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075" y="1543673"/>
            <a:ext cx="1556318" cy="1186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7874" y="3149276"/>
            <a:ext cx="1281915" cy="136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73976" y="3265814"/>
            <a:ext cx="1159200" cy="1178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78525" y="1436406"/>
            <a:ext cx="2282674" cy="3488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84425" y="4445779"/>
            <a:ext cx="313062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764400" y="1653538"/>
            <a:ext cx="2282676" cy="2611926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5"/>
          <p:cNvSpPr txBox="1"/>
          <p:nvPr/>
        </p:nvSpPr>
        <p:spPr>
          <a:xfrm>
            <a:off x="5058650" y="1202888"/>
            <a:ext cx="155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Fit results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2" name="Google Shape;352;p35"/>
          <p:cNvSpPr txBox="1"/>
          <p:nvPr/>
        </p:nvSpPr>
        <p:spPr>
          <a:xfrm>
            <a:off x="4033780" y="1331526"/>
            <a:ext cx="859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Sans Pro"/>
                <a:ea typeface="Source Sans Pro"/>
                <a:cs typeface="Source Sans Pro"/>
                <a:sym typeface="Source Sans Pro"/>
              </a:rPr>
              <a:t>Sig: 3.96 </a:t>
            </a:r>
            <a:r>
              <a:rPr lang="en" sz="12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σ</a:t>
            </a:r>
            <a:endParaRPr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between results</a:t>
            </a:r>
            <a:endParaRPr/>
          </a:p>
        </p:txBody>
      </p:sp>
      <p:sp>
        <p:nvSpPr>
          <p:cNvPr id="358" name="Google Shape;358;p36"/>
          <p:cNvSpPr txBox="1"/>
          <p:nvPr/>
        </p:nvSpPr>
        <p:spPr>
          <a:xfrm>
            <a:off x="3332671" y="4333425"/>
            <a:ext cx="228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New Train with XGboost, Doesn’t have ttW background weights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9" name="Google Shape;35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2675" y="1653625"/>
            <a:ext cx="2282676" cy="2611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105" y="1653624"/>
            <a:ext cx="2307847" cy="2600399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36"/>
          <p:cNvSpPr txBox="1"/>
          <p:nvPr/>
        </p:nvSpPr>
        <p:spPr>
          <a:xfrm>
            <a:off x="2031430" y="1316076"/>
            <a:ext cx="859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Sans Pro"/>
                <a:ea typeface="Source Sans Pro"/>
                <a:cs typeface="Source Sans Pro"/>
                <a:sym typeface="Source Sans Pro"/>
              </a:rPr>
              <a:t>Sig: 4.02 </a:t>
            </a:r>
            <a:r>
              <a:rPr lang="en" sz="12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σ</a:t>
            </a:r>
            <a:endParaRPr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2" name="Google Shape;362;p36"/>
          <p:cNvSpPr txBox="1"/>
          <p:nvPr/>
        </p:nvSpPr>
        <p:spPr>
          <a:xfrm>
            <a:off x="659001" y="1202925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SKLearn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3" name="Google Shape;363;p36"/>
          <p:cNvSpPr txBox="1"/>
          <p:nvPr/>
        </p:nvSpPr>
        <p:spPr>
          <a:xfrm>
            <a:off x="3358039" y="1202925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XGBoost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4" name="Google Shape;364;p36"/>
          <p:cNvSpPr txBox="1"/>
          <p:nvPr/>
        </p:nvSpPr>
        <p:spPr>
          <a:xfrm>
            <a:off x="608221" y="4333425"/>
            <a:ext cx="2282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Used MVA-trainer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5" name="Google Shape;365;p36"/>
          <p:cNvSpPr txBox="1"/>
          <p:nvPr/>
        </p:nvSpPr>
        <p:spPr>
          <a:xfrm>
            <a:off x="4755880" y="1331526"/>
            <a:ext cx="859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Sans Pro"/>
                <a:ea typeface="Source Sans Pro"/>
                <a:cs typeface="Source Sans Pro"/>
                <a:sym typeface="Source Sans Pro"/>
              </a:rPr>
              <a:t>Sig: 3.96 </a:t>
            </a:r>
            <a:r>
              <a:rPr lang="en" sz="12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σ</a:t>
            </a:r>
            <a:endParaRPr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6" name="Google Shape;366;p36"/>
          <p:cNvSpPr txBox="1"/>
          <p:nvPr>
            <p:ph idx="1" type="body"/>
          </p:nvPr>
        </p:nvSpPr>
        <p:spPr>
          <a:xfrm>
            <a:off x="6057100" y="1152425"/>
            <a:ext cx="2751600" cy="311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Performance got </a:t>
            </a:r>
            <a:r>
              <a:rPr lang="en"/>
              <a:t>slightly</a:t>
            </a:r>
            <a:r>
              <a:rPr lang="en"/>
              <a:t> worse but still very similar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Ongoing tests to weigh ttW background more to gain better separation against ttW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Reproducing CMS results with BDT</a:t>
            </a:r>
            <a:endParaRPr/>
          </a:p>
        </p:txBody>
      </p:sp>
      <p:sp>
        <p:nvSpPr>
          <p:cNvPr id="372" name="Google Shape;372;p37"/>
          <p:cNvSpPr txBox="1"/>
          <p:nvPr>
            <p:ph idx="4294967295" type="subTitle"/>
          </p:nvPr>
        </p:nvSpPr>
        <p:spPr>
          <a:xfrm>
            <a:off x="2574750" y="1756800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Introduction and Motivation</a:t>
            </a:r>
            <a:endParaRPr/>
          </a:p>
        </p:txBody>
      </p:sp>
      <p:sp>
        <p:nvSpPr>
          <p:cNvPr id="373" name="Google Shape;373;p37"/>
          <p:cNvSpPr txBox="1"/>
          <p:nvPr>
            <p:ph idx="4294967295" type="body"/>
          </p:nvPr>
        </p:nvSpPr>
        <p:spPr>
          <a:xfrm>
            <a:off x="209150" y="2767425"/>
            <a:ext cx="6644100" cy="22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4Top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Boosted Decision Trees (BDT)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BDT optimization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Introduction of CMS paper and motivation 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CMS replication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4-top Next Leading Order studies results</a:t>
            </a:r>
            <a:endParaRPr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do we want to recreate CMS 4-top publication?</a:t>
            </a:r>
            <a:endParaRPr/>
          </a:p>
        </p:txBody>
      </p:sp>
      <p:sp>
        <p:nvSpPr>
          <p:cNvPr id="379" name="Google Shape;379;p38"/>
          <p:cNvSpPr txBox="1"/>
          <p:nvPr>
            <p:ph idx="1" type="body"/>
          </p:nvPr>
        </p:nvSpPr>
        <p:spPr>
          <a:xfrm>
            <a:off x="311700" y="1233850"/>
            <a:ext cx="8520600" cy="375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Original Setup: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Tighter selection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Binary classification with 2LSS+3L inclusively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CMS Setup: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Looser Selection: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More training stats (signal/background), but try to recover signal purity with MVA and get better </a:t>
            </a:r>
            <a:r>
              <a:rPr lang="en"/>
              <a:t>sensitivities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Multiclass </a:t>
            </a:r>
            <a:r>
              <a:rPr lang="en"/>
              <a:t>classification with 2LSS/3L separately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Potential benefit: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2LSS/3L kinematics might be different, 3L can be cleaner for 4top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Multiclass might allow us to have better background estimated in close-to-SR region</a:t>
            </a:r>
            <a:endParaRPr/>
          </a:p>
        </p:txBody>
      </p:sp>
      <p:sp>
        <p:nvSpPr>
          <p:cNvPr id="380" name="Google Shape;380;p38"/>
          <p:cNvSpPr txBox="1"/>
          <p:nvPr/>
        </p:nvSpPr>
        <p:spPr>
          <a:xfrm>
            <a:off x="6028425" y="1181425"/>
            <a:ext cx="2499900" cy="18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Original </a:t>
            </a:r>
            <a:r>
              <a:rPr b="1"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Setup:</a:t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≥6j &amp; ≥2b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HT&gt;500GeV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Both 2 and 3 Lepton Channels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1" name="Google Shape;381;p38"/>
          <p:cNvCxnSpPr/>
          <p:nvPr/>
        </p:nvCxnSpPr>
        <p:spPr>
          <a:xfrm>
            <a:off x="2880350" y="1873325"/>
            <a:ext cx="2956200" cy="10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BDT Setup</a:t>
            </a:r>
            <a:endParaRPr/>
          </a:p>
        </p:txBody>
      </p:sp>
      <p:sp>
        <p:nvSpPr>
          <p:cNvPr id="387" name="Google Shape;387;p39"/>
          <p:cNvSpPr/>
          <p:nvPr/>
        </p:nvSpPr>
        <p:spPr>
          <a:xfrm>
            <a:off x="435225" y="1419425"/>
            <a:ext cx="1398900" cy="7641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Signal Region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88" name="Google Shape;388;p39"/>
          <p:cNvSpPr/>
          <p:nvPr/>
        </p:nvSpPr>
        <p:spPr>
          <a:xfrm>
            <a:off x="435225" y="2450525"/>
            <a:ext cx="1398900" cy="7641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Same Sign 2-Lepton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89" name="Google Shape;389;p39"/>
          <p:cNvSpPr/>
          <p:nvPr/>
        </p:nvSpPr>
        <p:spPr>
          <a:xfrm>
            <a:off x="435225" y="3592875"/>
            <a:ext cx="1398900" cy="7641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3 Leptons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cxnSp>
        <p:nvCxnSpPr>
          <p:cNvPr id="390" name="Google Shape;390;p39"/>
          <p:cNvCxnSpPr>
            <a:stCxn id="387" idx="3"/>
          </p:cNvCxnSpPr>
          <p:nvPr/>
        </p:nvCxnSpPr>
        <p:spPr>
          <a:xfrm flipH="1" rot="10800000">
            <a:off x="1834125" y="1365575"/>
            <a:ext cx="1474200" cy="43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1" name="Google Shape;391;p39"/>
          <p:cNvCxnSpPr>
            <a:stCxn id="387" idx="3"/>
            <a:endCxn id="392" idx="1"/>
          </p:cNvCxnSpPr>
          <p:nvPr/>
        </p:nvCxnSpPr>
        <p:spPr>
          <a:xfrm flipH="1" rot="10800000">
            <a:off x="1834125" y="1743875"/>
            <a:ext cx="1594200" cy="5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3" name="Google Shape;393;p39"/>
          <p:cNvSpPr/>
          <p:nvPr/>
        </p:nvSpPr>
        <p:spPr>
          <a:xfrm>
            <a:off x="3428375" y="833375"/>
            <a:ext cx="1063500" cy="5469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Binary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92" name="Google Shape;392;p39"/>
          <p:cNvSpPr/>
          <p:nvPr/>
        </p:nvSpPr>
        <p:spPr>
          <a:xfrm>
            <a:off x="3428375" y="1470413"/>
            <a:ext cx="1063500" cy="5469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Multiclass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cxnSp>
        <p:nvCxnSpPr>
          <p:cNvPr id="394" name="Google Shape;394;p39"/>
          <p:cNvCxnSpPr>
            <a:stCxn id="388" idx="3"/>
            <a:endCxn id="395" idx="1"/>
          </p:cNvCxnSpPr>
          <p:nvPr/>
        </p:nvCxnSpPr>
        <p:spPr>
          <a:xfrm flipH="1" rot="10800000">
            <a:off x="1834125" y="2380775"/>
            <a:ext cx="1594200" cy="45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6" name="Google Shape;396;p39"/>
          <p:cNvCxnSpPr>
            <a:endCxn id="397" idx="1"/>
          </p:cNvCxnSpPr>
          <p:nvPr/>
        </p:nvCxnSpPr>
        <p:spPr>
          <a:xfrm>
            <a:off x="1834175" y="2919275"/>
            <a:ext cx="1594200" cy="9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5" name="Google Shape;395;p39"/>
          <p:cNvSpPr/>
          <p:nvPr/>
        </p:nvSpPr>
        <p:spPr>
          <a:xfrm>
            <a:off x="3428375" y="2107463"/>
            <a:ext cx="1063500" cy="5469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Binary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97" name="Google Shape;397;p39"/>
          <p:cNvSpPr/>
          <p:nvPr/>
        </p:nvSpPr>
        <p:spPr>
          <a:xfrm>
            <a:off x="3428375" y="2744525"/>
            <a:ext cx="1063500" cy="5469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Multiclass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cxnSp>
        <p:nvCxnSpPr>
          <p:cNvPr id="398" name="Google Shape;398;p39"/>
          <p:cNvCxnSpPr/>
          <p:nvPr/>
        </p:nvCxnSpPr>
        <p:spPr>
          <a:xfrm flipH="1" rot="10800000">
            <a:off x="1914250" y="3757625"/>
            <a:ext cx="1474200" cy="43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9" name="Google Shape;399;p39"/>
          <p:cNvCxnSpPr>
            <a:endCxn id="400" idx="1"/>
          </p:cNvCxnSpPr>
          <p:nvPr/>
        </p:nvCxnSpPr>
        <p:spPr>
          <a:xfrm>
            <a:off x="1834175" y="4193375"/>
            <a:ext cx="1594200" cy="9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1" name="Google Shape;401;p39"/>
          <p:cNvSpPr/>
          <p:nvPr/>
        </p:nvSpPr>
        <p:spPr>
          <a:xfrm>
            <a:off x="3428375" y="3381575"/>
            <a:ext cx="1063500" cy="5469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Binary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400" name="Google Shape;400;p39"/>
          <p:cNvSpPr/>
          <p:nvPr/>
        </p:nvSpPr>
        <p:spPr>
          <a:xfrm>
            <a:off x="3428375" y="4018625"/>
            <a:ext cx="1063500" cy="5469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Multiclass</a:t>
            </a:r>
            <a:endParaRPr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402" name="Google Shape;402;p39"/>
          <p:cNvSpPr txBox="1"/>
          <p:nvPr/>
        </p:nvSpPr>
        <p:spPr>
          <a:xfrm>
            <a:off x="5247000" y="556675"/>
            <a:ext cx="3585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Binary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: Only separates tttt with all other 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3" name="Google Shape;403;p39"/>
          <p:cNvSpPr txBox="1"/>
          <p:nvPr/>
        </p:nvSpPr>
        <p:spPr>
          <a:xfrm>
            <a:off x="5247000" y="1186025"/>
            <a:ext cx="3585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Multiclass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: separates tttt, ttX(where X an be anything else) and other background separately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4" name="Google Shape;404;p39"/>
          <p:cNvSpPr txBox="1"/>
          <p:nvPr/>
        </p:nvSpPr>
        <p:spPr>
          <a:xfrm>
            <a:off x="5247000" y="2379625"/>
            <a:ext cx="3789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Signal Region used in ATLAS 4top paper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≥6j &amp; ≥2b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HT&gt;500GeV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Same Sign 2-Lepton in CMS paper: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≥6j &amp; ≥2b or ≥4j&amp;≥3b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HT&gt;280GeV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3-Lepton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in CMS paper: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≥3J &amp; ≥2b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HT&gt;200GeV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=0Z candidate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*for 3 lepton we don’t have QmisID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5" name="Google Shape;405;p39"/>
          <p:cNvSpPr txBox="1"/>
          <p:nvPr/>
        </p:nvSpPr>
        <p:spPr>
          <a:xfrm>
            <a:off x="4005800" y="423525"/>
            <a:ext cx="170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↙️Default</a:t>
            </a:r>
            <a:endParaRPr>
              <a:solidFill>
                <a:schemeClr val="accent2"/>
              </a:solidFill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Signal Region</a:t>
            </a:r>
            <a:r>
              <a:rPr lang="en"/>
              <a:t> - Multiclass - ROC</a:t>
            </a:r>
            <a:endParaRPr/>
          </a:p>
        </p:txBody>
      </p:sp>
      <p:sp>
        <p:nvSpPr>
          <p:cNvPr id="411" name="Google Shape;411;p40"/>
          <p:cNvSpPr txBox="1"/>
          <p:nvPr/>
        </p:nvSpPr>
        <p:spPr>
          <a:xfrm>
            <a:off x="305933" y="2453499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2" name="Google Shape;412;p40"/>
          <p:cNvSpPr txBox="1"/>
          <p:nvPr/>
        </p:nvSpPr>
        <p:spPr>
          <a:xfrm>
            <a:off x="1630147" y="2453499"/>
            <a:ext cx="135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3" name="Google Shape;413;p40"/>
          <p:cNvSpPr txBox="1"/>
          <p:nvPr/>
        </p:nvSpPr>
        <p:spPr>
          <a:xfrm>
            <a:off x="3165614" y="245349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other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4" name="Google Shape;414;p40"/>
          <p:cNvSpPr txBox="1"/>
          <p:nvPr/>
        </p:nvSpPr>
        <p:spPr>
          <a:xfrm>
            <a:off x="3165632" y="4185667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other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5" name="Google Shape;415;p40"/>
          <p:cNvSpPr txBox="1"/>
          <p:nvPr/>
        </p:nvSpPr>
        <p:spPr>
          <a:xfrm>
            <a:off x="261745" y="4185675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6" name="Google Shape;416;p40"/>
          <p:cNvSpPr txBox="1"/>
          <p:nvPr/>
        </p:nvSpPr>
        <p:spPr>
          <a:xfrm>
            <a:off x="1674446" y="4185675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ttX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7" name="Google Shape;417;p40"/>
          <p:cNvSpPr txBox="1"/>
          <p:nvPr/>
        </p:nvSpPr>
        <p:spPr>
          <a:xfrm>
            <a:off x="7431076" y="245349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8" name="Google Shape;418;p40"/>
          <p:cNvSpPr txBox="1"/>
          <p:nvPr/>
        </p:nvSpPr>
        <p:spPr>
          <a:xfrm>
            <a:off x="4643214" y="244174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9" name="Google Shape;419;p40"/>
          <p:cNvSpPr txBox="1"/>
          <p:nvPr/>
        </p:nvSpPr>
        <p:spPr>
          <a:xfrm>
            <a:off x="6018751" y="245349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0" name="Google Shape;420;p40"/>
          <p:cNvSpPr txBox="1"/>
          <p:nvPr/>
        </p:nvSpPr>
        <p:spPr>
          <a:xfrm>
            <a:off x="7431076" y="418567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1" name="Google Shape;421;p40"/>
          <p:cNvSpPr txBox="1"/>
          <p:nvPr/>
        </p:nvSpPr>
        <p:spPr>
          <a:xfrm>
            <a:off x="4643226" y="418567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2" name="Google Shape;422;p40"/>
          <p:cNvSpPr txBox="1"/>
          <p:nvPr/>
        </p:nvSpPr>
        <p:spPr>
          <a:xfrm>
            <a:off x="6107400" y="4173925"/>
            <a:ext cx="135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3" name="Google Shape;42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2375" y="1206975"/>
            <a:ext cx="1535402" cy="116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3867" y="2916513"/>
            <a:ext cx="1616593" cy="123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250" y="1207408"/>
            <a:ext cx="1535399" cy="1179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5550" y="2950691"/>
            <a:ext cx="1518911" cy="116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95400" y="1213037"/>
            <a:ext cx="1518900" cy="1168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74447" y="2975351"/>
            <a:ext cx="1446899" cy="111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05894" y="1155187"/>
            <a:ext cx="1702821" cy="1295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4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554147" y="2936686"/>
            <a:ext cx="1518901" cy="1196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4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529976" y="1243612"/>
            <a:ext cx="1440519" cy="1107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4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14301" y="2987125"/>
            <a:ext cx="1446902" cy="1149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4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018750" y="1206329"/>
            <a:ext cx="1535399" cy="1193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4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969864" y="2940592"/>
            <a:ext cx="1535400" cy="1189085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40"/>
          <p:cNvSpPr txBox="1"/>
          <p:nvPr/>
        </p:nvSpPr>
        <p:spPr>
          <a:xfrm>
            <a:off x="5728225" y="249050"/>
            <a:ext cx="263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Preliminary</a:t>
            </a:r>
            <a:r>
              <a:rPr lang="en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checks with multiclass with SR used in the binary classification</a:t>
            </a:r>
            <a:endParaRPr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40"/>
              <a:t>Signal Region</a:t>
            </a:r>
            <a:r>
              <a:rPr lang="en" sz="3240"/>
              <a:t>- Multiclass - Train (train even test odd)</a:t>
            </a:r>
            <a:endParaRPr sz="3240"/>
          </a:p>
        </p:txBody>
      </p:sp>
      <p:sp>
        <p:nvSpPr>
          <p:cNvPr id="441" name="Google Shape;441;p41"/>
          <p:cNvSpPr txBox="1"/>
          <p:nvPr/>
        </p:nvSpPr>
        <p:spPr>
          <a:xfrm>
            <a:off x="7909499" y="4450800"/>
            <a:ext cx="1234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0 = tttt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1 = ttX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2 = Other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2" name="Google Shape;442;p41"/>
          <p:cNvSpPr txBox="1"/>
          <p:nvPr/>
        </p:nvSpPr>
        <p:spPr>
          <a:xfrm>
            <a:off x="3124746" y="2776509"/>
            <a:ext cx="148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3" name="Google Shape;443;p41"/>
          <p:cNvSpPr txBox="1"/>
          <p:nvPr/>
        </p:nvSpPr>
        <p:spPr>
          <a:xfrm>
            <a:off x="257639" y="2759795"/>
            <a:ext cx="148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4" name="Google Shape;444;p41"/>
          <p:cNvSpPr txBox="1"/>
          <p:nvPr/>
        </p:nvSpPr>
        <p:spPr>
          <a:xfrm>
            <a:off x="1641260" y="2763837"/>
            <a:ext cx="148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5" name="Google Shape;44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6403" y="1029833"/>
            <a:ext cx="1550344" cy="1602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825" y="1029825"/>
            <a:ext cx="1412910" cy="1555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87325" y="1029834"/>
            <a:ext cx="1459085" cy="1555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12400" y="3228645"/>
            <a:ext cx="1622499" cy="1729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0900" y="3241824"/>
            <a:ext cx="1550350" cy="1620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4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41250" y="3249882"/>
            <a:ext cx="1571150" cy="1690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4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60050" y="1061263"/>
            <a:ext cx="1483500" cy="1602349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1"/>
          <p:cNvSpPr txBox="1"/>
          <p:nvPr/>
        </p:nvSpPr>
        <p:spPr>
          <a:xfrm>
            <a:off x="7624033" y="2759809"/>
            <a:ext cx="148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53" name="Google Shape;453;p4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72000" y="1029825"/>
            <a:ext cx="1571149" cy="1665234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41"/>
          <p:cNvSpPr txBox="1"/>
          <p:nvPr/>
        </p:nvSpPr>
        <p:spPr>
          <a:xfrm>
            <a:off x="4764408" y="2759796"/>
            <a:ext cx="148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55" name="Google Shape;455;p4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01531" y="1061285"/>
            <a:ext cx="1622500" cy="173644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41"/>
          <p:cNvSpPr txBox="1"/>
          <p:nvPr/>
        </p:nvSpPr>
        <p:spPr>
          <a:xfrm>
            <a:off x="6143158" y="2759796"/>
            <a:ext cx="148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57" name="Google Shape;457;p41"/>
          <p:cNvPicPr preferRelativeResize="0"/>
          <p:nvPr/>
        </p:nvPicPr>
        <p:blipFill rotWithShape="1">
          <a:blip r:embed="rId12">
            <a:alphaModFix/>
          </a:blip>
          <a:srcRect b="5979" l="0" r="0" t="0"/>
          <a:stretch/>
        </p:blipFill>
        <p:spPr>
          <a:xfrm>
            <a:off x="4986150" y="3257337"/>
            <a:ext cx="1629326" cy="1665226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41"/>
          <p:cNvSpPr txBox="1"/>
          <p:nvPr/>
        </p:nvSpPr>
        <p:spPr>
          <a:xfrm>
            <a:off x="6476225" y="3257325"/>
            <a:ext cx="263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Preliminary checks with multiclass with SR used in the binary classification</a:t>
            </a:r>
            <a:endParaRPr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Why are we studying 4 top</a:t>
            </a:r>
            <a:endParaRPr/>
          </a:p>
        </p:txBody>
      </p:sp>
      <p:sp>
        <p:nvSpPr>
          <p:cNvPr id="82" name="Google Shape;82;p15"/>
          <p:cNvSpPr txBox="1"/>
          <p:nvPr>
            <p:ph idx="4294967295" type="subTitle"/>
          </p:nvPr>
        </p:nvSpPr>
        <p:spPr>
          <a:xfrm>
            <a:off x="2574750" y="1756800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Introduction and Motivation</a:t>
            </a:r>
            <a:endParaRPr/>
          </a:p>
        </p:txBody>
      </p:sp>
      <p:sp>
        <p:nvSpPr>
          <p:cNvPr id="83" name="Google Shape;83;p15"/>
          <p:cNvSpPr txBox="1"/>
          <p:nvPr>
            <p:ph idx="4294967295" type="body"/>
          </p:nvPr>
        </p:nvSpPr>
        <p:spPr>
          <a:xfrm>
            <a:off x="209150" y="2767425"/>
            <a:ext cx="5646600" cy="22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Introduction of 4Top 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Boosted Decision Trees (BDT)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BDT optimization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CMS paper and motivation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CMS replication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4-top Next Leading Order studies results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BDT Setup</a:t>
            </a:r>
            <a:endParaRPr/>
          </a:p>
        </p:txBody>
      </p:sp>
      <p:sp>
        <p:nvSpPr>
          <p:cNvPr id="464" name="Google Shape;464;p42"/>
          <p:cNvSpPr/>
          <p:nvPr/>
        </p:nvSpPr>
        <p:spPr>
          <a:xfrm>
            <a:off x="1763150" y="1152425"/>
            <a:ext cx="3155700" cy="2942400"/>
          </a:xfrm>
          <a:prstGeom prst="ellipse">
            <a:avLst/>
          </a:prstGeom>
          <a:solidFill>
            <a:srgbClr val="FF70ED">
              <a:alpha val="2405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/>
              <a:t>Same Sign 2 Lepton</a:t>
            </a:r>
            <a:endParaRPr b="1" sz="2900"/>
          </a:p>
        </p:txBody>
      </p:sp>
      <p:sp>
        <p:nvSpPr>
          <p:cNvPr id="465" name="Google Shape;465;p42"/>
          <p:cNvSpPr/>
          <p:nvPr/>
        </p:nvSpPr>
        <p:spPr>
          <a:xfrm>
            <a:off x="4419950" y="1152425"/>
            <a:ext cx="3155700" cy="2942400"/>
          </a:xfrm>
          <a:prstGeom prst="ellipse">
            <a:avLst/>
          </a:prstGeom>
          <a:solidFill>
            <a:srgbClr val="D8E5DF">
              <a:alpha val="3019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/>
              <a:t>3 Lepton</a:t>
            </a:r>
            <a:endParaRPr/>
          </a:p>
        </p:txBody>
      </p:sp>
      <p:sp>
        <p:nvSpPr>
          <p:cNvPr id="466" name="Google Shape;466;p42"/>
          <p:cNvSpPr txBox="1"/>
          <p:nvPr/>
        </p:nvSpPr>
        <p:spPr>
          <a:xfrm>
            <a:off x="3836475" y="1713950"/>
            <a:ext cx="1718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Signal Region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⬇️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7" name="Google Shape;467;p42"/>
          <p:cNvSpPr txBox="1"/>
          <p:nvPr/>
        </p:nvSpPr>
        <p:spPr>
          <a:xfrm>
            <a:off x="3031975" y="4244750"/>
            <a:ext cx="360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With additional kinematics selection to make SR with signal enriched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paper setup</a:t>
            </a:r>
            <a:endParaRPr/>
          </a:p>
        </p:txBody>
      </p:sp>
      <p:sp>
        <p:nvSpPr>
          <p:cNvPr id="473" name="Google Shape;473;p43"/>
          <p:cNvSpPr txBox="1"/>
          <p:nvPr>
            <p:ph idx="1" type="body"/>
          </p:nvPr>
        </p:nvSpPr>
        <p:spPr>
          <a:xfrm>
            <a:off x="2901625" y="3441450"/>
            <a:ext cx="2278200" cy="14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Signal Region 3 Lepton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AutoNum type="arabicParenR"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≥ 3j &amp; ≥ 2b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AutoNum type="arabicParenR"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 &gt;200GeV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AutoNum type="arabicParenR"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|m(ll) - mz| &lt;15GeV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Cr-3l-45j2b: 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Constrain  non-prompt lepton backgrounds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Cr-3l-23j1b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Constrain ttZ production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4" name="Google Shape;47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93525"/>
            <a:ext cx="7186024" cy="23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43"/>
          <p:cNvSpPr txBox="1"/>
          <p:nvPr>
            <p:ph idx="1" type="body"/>
          </p:nvPr>
        </p:nvSpPr>
        <p:spPr>
          <a:xfrm>
            <a:off x="443600" y="3441450"/>
            <a:ext cx="2514600" cy="14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Same Sign 2 Lepton</a:t>
            </a:r>
            <a:r>
              <a:rPr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0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3687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5"/>
              <a:buFont typeface="Arial"/>
              <a:buAutoNum type="arabicParenR"/>
            </a:pPr>
            <a:r>
              <a:rPr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  ≥ 6j &amp; ≥ 2b ) or (≥4j &amp; ≥3b)</a:t>
            </a:r>
            <a:endParaRPr sz="1395">
              <a:solidFill>
                <a:srgbClr val="000000"/>
              </a:solidFill>
            </a:endParaRPr>
          </a:p>
          <a:p>
            <a:pPr indent="-293687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5"/>
              <a:buFont typeface="Arial"/>
              <a:buAutoNum type="arabicParenR"/>
            </a:pPr>
            <a:r>
              <a:rPr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 &gt; 280GeV</a:t>
            </a:r>
            <a:endParaRPr sz="10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Cr-2l-45j2b: </a:t>
            </a:r>
            <a:r>
              <a:rPr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Enriched in ttW production</a:t>
            </a:r>
            <a:endParaRPr sz="10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Cr-3l-23j1b</a:t>
            </a:r>
            <a:r>
              <a:rPr lang="en" sz="10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Constrain ttW production and nonprompt lepton background</a:t>
            </a:r>
            <a:endParaRPr sz="1765"/>
          </a:p>
        </p:txBody>
      </p:sp>
      <p:sp>
        <p:nvSpPr>
          <p:cNvPr id="476" name="Google Shape;476;p43"/>
          <p:cNvSpPr txBox="1"/>
          <p:nvPr/>
        </p:nvSpPr>
        <p:spPr>
          <a:xfrm>
            <a:off x="4894350" y="3441450"/>
            <a:ext cx="1754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000"/>
              <a:t>4L we don’t have yet ;(</a:t>
            </a:r>
            <a:endParaRPr sz="1000"/>
          </a:p>
        </p:txBody>
      </p:sp>
      <p:sp>
        <p:nvSpPr>
          <p:cNvPr id="477" name="Google Shape;477;p43"/>
          <p:cNvSpPr txBox="1"/>
          <p:nvPr/>
        </p:nvSpPr>
        <p:spPr>
          <a:xfrm>
            <a:off x="2958200" y="5678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 sz="1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link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2" name="Google Shape;482;p44"/>
          <p:cNvGraphicFramePr/>
          <p:nvPr/>
        </p:nvGraphicFramePr>
        <p:xfrm>
          <a:off x="5201400" y="2062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{7E53B857-B69B-46B5-A7B1-1DC69EE09F12}</a:tableStyleId>
              </a:tblPr>
              <a:tblGrid>
                <a:gridCol w="1542775"/>
                <a:gridCol w="1508100"/>
              </a:tblGrid>
              <a:tr h="1120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</a:t>
                      </a:r>
                      <a:r>
                        <a:rPr lang="en"/>
                        <a:t>tX-enriched to control background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6AA84F"/>
                          </a:solidFill>
                        </a:rPr>
                        <a:t>2nd purest region for 4top</a:t>
                      </a:r>
                      <a:endParaRPr>
                        <a:solidFill>
                          <a:srgbClr val="6AA84F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69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Other-enriched to control </a:t>
                      </a:r>
                      <a:r>
                        <a:rPr lang="en"/>
                        <a:t>background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000FF"/>
                          </a:solidFill>
                        </a:rPr>
                        <a:t>Purest region for 4top</a:t>
                      </a:r>
                      <a:r>
                        <a:rPr lang="en"/>
                        <a:t>: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tttt-like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83" name="Google Shape;483;p4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Difference between Binary and Multiclass</a:t>
            </a:r>
            <a:endParaRPr/>
          </a:p>
        </p:txBody>
      </p:sp>
      <p:graphicFrame>
        <p:nvGraphicFramePr>
          <p:cNvPr id="484" name="Google Shape;484;p44"/>
          <p:cNvGraphicFramePr/>
          <p:nvPr/>
        </p:nvGraphicFramePr>
        <p:xfrm>
          <a:off x="1042625" y="2053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{7E53B857-B69B-46B5-A7B1-1DC69EE09F12}</a:tableStyleId>
              </a:tblPr>
              <a:tblGrid>
                <a:gridCol w="1542775"/>
                <a:gridCol w="1508100"/>
              </a:tblGrid>
              <a:tr h="1120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Control Region: Background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chemeClr val="lt1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Signal</a:t>
                      </a:r>
                      <a:r>
                        <a:rPr lang="en"/>
                        <a:t> Region: tttt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69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chemeClr val="lt1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  <p:cxnSp>
        <p:nvCxnSpPr>
          <p:cNvPr id="485" name="Google Shape;485;p44"/>
          <p:cNvCxnSpPr/>
          <p:nvPr/>
        </p:nvCxnSpPr>
        <p:spPr>
          <a:xfrm rot="10800000">
            <a:off x="1042625" y="1591775"/>
            <a:ext cx="22800" cy="266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6" name="Google Shape;486;p44"/>
          <p:cNvSpPr txBox="1"/>
          <p:nvPr/>
        </p:nvSpPr>
        <p:spPr>
          <a:xfrm>
            <a:off x="172625" y="2129950"/>
            <a:ext cx="71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&gt;=6j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7" name="Google Shape;487;p44"/>
          <p:cNvSpPr txBox="1"/>
          <p:nvPr/>
        </p:nvSpPr>
        <p:spPr>
          <a:xfrm>
            <a:off x="227475" y="3230225"/>
            <a:ext cx="43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&lt;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6j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8" name="Google Shape;488;p44"/>
          <p:cNvSpPr txBox="1"/>
          <p:nvPr/>
        </p:nvSpPr>
        <p:spPr>
          <a:xfrm>
            <a:off x="1307925" y="4349275"/>
            <a:ext cx="43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1b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9" name="Google Shape;489;p44"/>
          <p:cNvSpPr txBox="1"/>
          <p:nvPr/>
        </p:nvSpPr>
        <p:spPr>
          <a:xfrm>
            <a:off x="2852400" y="4349275"/>
            <a:ext cx="43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2b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0" name="Google Shape;490;p44"/>
          <p:cNvCxnSpPr/>
          <p:nvPr/>
        </p:nvCxnSpPr>
        <p:spPr>
          <a:xfrm>
            <a:off x="1042625" y="4242825"/>
            <a:ext cx="3630900" cy="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1" name="Google Shape;491;p44"/>
          <p:cNvSpPr txBox="1"/>
          <p:nvPr/>
        </p:nvSpPr>
        <p:spPr>
          <a:xfrm>
            <a:off x="1063138" y="4588100"/>
            <a:ext cx="282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Number of Bottom quarks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2" name="Google Shape;492;p44"/>
          <p:cNvSpPr txBox="1"/>
          <p:nvPr/>
        </p:nvSpPr>
        <p:spPr>
          <a:xfrm>
            <a:off x="-2" y="2614625"/>
            <a:ext cx="104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Number of jets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3" name="Google Shape;493;p44"/>
          <p:cNvCxnSpPr/>
          <p:nvPr/>
        </p:nvCxnSpPr>
        <p:spPr>
          <a:xfrm rot="10800000">
            <a:off x="5181450" y="1594438"/>
            <a:ext cx="22800" cy="266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4" name="Google Shape;494;p44"/>
          <p:cNvSpPr txBox="1"/>
          <p:nvPr/>
        </p:nvSpPr>
        <p:spPr>
          <a:xfrm>
            <a:off x="6237150" y="1194250"/>
            <a:ext cx="124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&gt;=6j, &gt;=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2b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5" name="Google Shape;495;p44"/>
          <p:cNvCxnSpPr/>
          <p:nvPr/>
        </p:nvCxnSpPr>
        <p:spPr>
          <a:xfrm>
            <a:off x="5201400" y="4251463"/>
            <a:ext cx="3630900" cy="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6" name="Google Shape;496;p44"/>
          <p:cNvSpPr txBox="1"/>
          <p:nvPr/>
        </p:nvSpPr>
        <p:spPr>
          <a:xfrm>
            <a:off x="7618495" y="4397025"/>
            <a:ext cx="171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BDT for 4top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7" name="Google Shape;497;p44"/>
          <p:cNvSpPr txBox="1"/>
          <p:nvPr/>
        </p:nvSpPr>
        <p:spPr>
          <a:xfrm>
            <a:off x="4154195" y="1194250"/>
            <a:ext cx="171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BDT for ttX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8" name="Google Shape;498;p44"/>
          <p:cNvSpPr/>
          <p:nvPr/>
        </p:nvSpPr>
        <p:spPr>
          <a:xfrm>
            <a:off x="2588000" y="2068225"/>
            <a:ext cx="1515900" cy="1114200"/>
          </a:xfrm>
          <a:prstGeom prst="rect">
            <a:avLst/>
          </a:prstGeom>
          <a:solidFill>
            <a:srgbClr val="FF70ED">
              <a:alpha val="2405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44"/>
          <p:cNvSpPr/>
          <p:nvPr/>
        </p:nvSpPr>
        <p:spPr>
          <a:xfrm>
            <a:off x="5201338" y="2053450"/>
            <a:ext cx="3051000" cy="2189400"/>
          </a:xfrm>
          <a:prstGeom prst="rect">
            <a:avLst/>
          </a:prstGeom>
          <a:solidFill>
            <a:srgbClr val="FF70ED">
              <a:alpha val="2405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0" name="Google Shape;500;p44"/>
          <p:cNvCxnSpPr/>
          <p:nvPr/>
        </p:nvCxnSpPr>
        <p:spPr>
          <a:xfrm>
            <a:off x="3898225" y="2707100"/>
            <a:ext cx="1212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5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Reproducing CMS results with BDT</a:t>
            </a:r>
            <a:endParaRPr/>
          </a:p>
        </p:txBody>
      </p:sp>
      <p:sp>
        <p:nvSpPr>
          <p:cNvPr id="506" name="Google Shape;506;p45"/>
          <p:cNvSpPr txBox="1"/>
          <p:nvPr>
            <p:ph idx="4294967295" type="subTitle"/>
          </p:nvPr>
        </p:nvSpPr>
        <p:spPr>
          <a:xfrm>
            <a:off x="2574750" y="1756800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507" name="Google Shape;507;p45"/>
          <p:cNvSpPr txBox="1"/>
          <p:nvPr>
            <p:ph idx="4294967295" type="body"/>
          </p:nvPr>
        </p:nvSpPr>
        <p:spPr>
          <a:xfrm>
            <a:off x="209150" y="2767425"/>
            <a:ext cx="6644100" cy="22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4Top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Boosted Decision Trees (BDT)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BDT optimization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CMS paper and motivation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CMS replication results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4-top Next Leading Order studies results</a:t>
            </a:r>
            <a:endParaRPr b="1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Reminder: </a:t>
            </a:r>
            <a:r>
              <a:rPr lang="en"/>
              <a:t>ROC curve</a:t>
            </a:r>
            <a:endParaRPr/>
          </a:p>
        </p:txBody>
      </p:sp>
      <p:pic>
        <p:nvPicPr>
          <p:cNvPr id="513" name="Google Shape;51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7050" y="56875"/>
            <a:ext cx="4081325" cy="2599843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46"/>
          <p:cNvSpPr txBox="1"/>
          <p:nvPr/>
        </p:nvSpPr>
        <p:spPr>
          <a:xfrm>
            <a:off x="311700" y="1205575"/>
            <a:ext cx="33162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higher the AUC the better training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If Training AUC &gt; Testing, the model might be overtrained, hence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the better matched training and testing are, the better the training.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15" name="Google Shape;51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8100" y="2381257"/>
            <a:ext cx="4019224" cy="2497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same sign 2-lepton - Binary - ROC</a:t>
            </a:r>
            <a:endParaRPr/>
          </a:p>
        </p:txBody>
      </p:sp>
      <p:sp>
        <p:nvSpPr>
          <p:cNvPr id="521" name="Google Shape;521;p47"/>
          <p:cNvSpPr txBox="1"/>
          <p:nvPr/>
        </p:nvSpPr>
        <p:spPr>
          <a:xfrm>
            <a:off x="256207" y="2515501"/>
            <a:ext cx="1661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22" name="Google Shape;52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975" y="1187328"/>
            <a:ext cx="1693987" cy="129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47"/>
          <p:cNvPicPr preferRelativeResize="0"/>
          <p:nvPr/>
        </p:nvPicPr>
        <p:blipFill rotWithShape="1">
          <a:blip r:embed="rId4">
            <a:alphaModFix/>
          </a:blip>
          <a:srcRect b="0" l="0" r="0" t="5624"/>
          <a:stretch/>
        </p:blipFill>
        <p:spPr>
          <a:xfrm>
            <a:off x="1864621" y="1187328"/>
            <a:ext cx="1796780" cy="1299132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7"/>
          <p:cNvSpPr txBox="1"/>
          <p:nvPr/>
        </p:nvSpPr>
        <p:spPr>
          <a:xfrm>
            <a:off x="2049987" y="2515501"/>
            <a:ext cx="1661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25" name="Google Shape;525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70205" y="1165570"/>
            <a:ext cx="1781840" cy="1342658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47"/>
          <p:cNvSpPr txBox="1"/>
          <p:nvPr/>
        </p:nvSpPr>
        <p:spPr>
          <a:xfrm>
            <a:off x="3630359" y="2515501"/>
            <a:ext cx="1661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27" name="Google Shape;527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28003" y="1092425"/>
            <a:ext cx="1964973" cy="1488945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47"/>
          <p:cNvSpPr txBox="1"/>
          <p:nvPr/>
        </p:nvSpPr>
        <p:spPr>
          <a:xfrm>
            <a:off x="5462308" y="2515501"/>
            <a:ext cx="1661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9" name="Google Shape;529;p47"/>
          <p:cNvSpPr txBox="1"/>
          <p:nvPr/>
        </p:nvSpPr>
        <p:spPr>
          <a:xfrm>
            <a:off x="256207" y="4606117"/>
            <a:ext cx="1464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0" name="Google Shape;530;p47"/>
          <p:cNvSpPr txBox="1"/>
          <p:nvPr/>
        </p:nvSpPr>
        <p:spPr>
          <a:xfrm>
            <a:off x="1739537" y="4606117"/>
            <a:ext cx="1464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1" name="Google Shape;531;p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6200" y="2946600"/>
            <a:ext cx="1464582" cy="1641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4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20782" y="2981939"/>
            <a:ext cx="1502098" cy="1570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4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204124" y="2946600"/>
            <a:ext cx="1553283" cy="1641565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47"/>
          <p:cNvSpPr txBox="1"/>
          <p:nvPr/>
        </p:nvSpPr>
        <p:spPr>
          <a:xfrm>
            <a:off x="3248477" y="4552825"/>
            <a:ext cx="1464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 Region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5" name="Google Shape;535;p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738659" y="2975715"/>
            <a:ext cx="1502098" cy="1583331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47"/>
          <p:cNvSpPr txBox="1"/>
          <p:nvPr/>
        </p:nvSpPr>
        <p:spPr>
          <a:xfrm>
            <a:off x="4818155" y="4552825"/>
            <a:ext cx="1464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 Region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7" name="Google Shape;537;p47"/>
          <p:cNvSpPr txBox="1"/>
          <p:nvPr/>
        </p:nvSpPr>
        <p:spPr>
          <a:xfrm>
            <a:off x="6240750" y="2989075"/>
            <a:ext cx="282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Binary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: Separates tttt with 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8" name="Google Shape;538;p47"/>
          <p:cNvSpPr txBox="1"/>
          <p:nvPr/>
        </p:nvSpPr>
        <p:spPr>
          <a:xfrm>
            <a:off x="6240750" y="3604675"/>
            <a:ext cx="2786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Same Sign 2-Lepton: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≥6j &amp; ≥2b or ≥4j&amp;≥3b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HT&gt;280GeV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4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40"/>
              <a:t>CMS same sign 2-l</a:t>
            </a:r>
            <a:r>
              <a:rPr lang="en" sz="3140"/>
              <a:t>to</a:t>
            </a:r>
            <a:r>
              <a:rPr lang="en" sz="3140"/>
              <a:t>epn - Multiclass - ROC</a:t>
            </a:r>
            <a:endParaRPr sz="3140"/>
          </a:p>
        </p:txBody>
      </p:sp>
      <p:pic>
        <p:nvPicPr>
          <p:cNvPr id="544" name="Google Shape;54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425" y="1587075"/>
            <a:ext cx="1446899" cy="1112048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48"/>
          <p:cNvSpPr txBox="1"/>
          <p:nvPr/>
        </p:nvSpPr>
        <p:spPr>
          <a:xfrm>
            <a:off x="286033" y="2888149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46" name="Google Shape;546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0255" y="1589995"/>
            <a:ext cx="1535475" cy="1174287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48"/>
          <p:cNvSpPr txBox="1"/>
          <p:nvPr/>
        </p:nvSpPr>
        <p:spPr>
          <a:xfrm>
            <a:off x="1610247" y="2888149"/>
            <a:ext cx="135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48" name="Google Shape;548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9734" y="1568725"/>
            <a:ext cx="1611606" cy="1216815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48"/>
          <p:cNvSpPr txBox="1"/>
          <p:nvPr/>
        </p:nvSpPr>
        <p:spPr>
          <a:xfrm>
            <a:off x="3145714" y="288814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other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50" name="Google Shape;550;p48"/>
          <p:cNvPicPr preferRelativeResize="0"/>
          <p:nvPr/>
        </p:nvPicPr>
        <p:blipFill rotWithShape="1">
          <a:blip r:embed="rId6">
            <a:alphaModFix/>
          </a:blip>
          <a:srcRect b="0" l="0" r="5464" t="4752"/>
          <a:stretch/>
        </p:blipFill>
        <p:spPr>
          <a:xfrm>
            <a:off x="3087801" y="3336534"/>
            <a:ext cx="1535471" cy="1175579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48"/>
          <p:cNvSpPr txBox="1"/>
          <p:nvPr/>
        </p:nvSpPr>
        <p:spPr>
          <a:xfrm>
            <a:off x="3145732" y="4620317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other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52" name="Google Shape;552;p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7569" y="3307495"/>
            <a:ext cx="1535438" cy="1146743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p48"/>
          <p:cNvSpPr txBox="1"/>
          <p:nvPr/>
        </p:nvSpPr>
        <p:spPr>
          <a:xfrm>
            <a:off x="241845" y="4620325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54" name="Google Shape;554;p4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10249" y="3323557"/>
            <a:ext cx="1535480" cy="1201530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48"/>
          <p:cNvSpPr txBox="1"/>
          <p:nvPr/>
        </p:nvSpPr>
        <p:spPr>
          <a:xfrm>
            <a:off x="1654546" y="4620325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ttX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56" name="Google Shape;556;p4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365500" y="1601305"/>
            <a:ext cx="1535476" cy="1163770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48"/>
          <p:cNvSpPr txBox="1"/>
          <p:nvPr/>
        </p:nvSpPr>
        <p:spPr>
          <a:xfrm>
            <a:off x="7411176" y="288814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58" name="Google Shape;558;p4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52100" y="1573234"/>
            <a:ext cx="1535398" cy="1150755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48"/>
          <p:cNvSpPr txBox="1"/>
          <p:nvPr/>
        </p:nvSpPr>
        <p:spPr>
          <a:xfrm>
            <a:off x="4623314" y="287639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60" name="Google Shape;560;p4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87491" y="1629172"/>
            <a:ext cx="1358098" cy="1038890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48"/>
          <p:cNvSpPr txBox="1"/>
          <p:nvPr/>
        </p:nvSpPr>
        <p:spPr>
          <a:xfrm>
            <a:off x="5998851" y="288814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62" name="Google Shape;562;p48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326150" y="3298213"/>
            <a:ext cx="1535477" cy="1165306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48"/>
          <p:cNvSpPr txBox="1"/>
          <p:nvPr/>
        </p:nvSpPr>
        <p:spPr>
          <a:xfrm>
            <a:off x="7411176" y="462032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64" name="Google Shape;564;p4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572462" y="3350950"/>
            <a:ext cx="1494680" cy="1146749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48"/>
          <p:cNvSpPr txBox="1"/>
          <p:nvPr/>
        </p:nvSpPr>
        <p:spPr>
          <a:xfrm>
            <a:off x="4623326" y="462032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66" name="Google Shape;566;p4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043097" y="3415830"/>
            <a:ext cx="1446898" cy="1096182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48"/>
          <p:cNvSpPr txBox="1"/>
          <p:nvPr/>
        </p:nvSpPr>
        <p:spPr>
          <a:xfrm>
            <a:off x="6087500" y="4608575"/>
            <a:ext cx="135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8" name="Google Shape;568;p48"/>
          <p:cNvSpPr txBox="1"/>
          <p:nvPr/>
        </p:nvSpPr>
        <p:spPr>
          <a:xfrm>
            <a:off x="6456525" y="767525"/>
            <a:ext cx="2474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Same Sign 2-Lepton: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≥6j &amp; ≥2b or ≥4j&amp;≥3b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HT&gt;280GeV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9" name="Google Shape;569;p48"/>
          <p:cNvSpPr txBox="1"/>
          <p:nvPr/>
        </p:nvSpPr>
        <p:spPr>
          <a:xfrm>
            <a:off x="6492075" y="-41550"/>
            <a:ext cx="2403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Multiclass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: separates tttt, ttX and other background separately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40"/>
              <a:t>CMS same sign 2 Lepton- Multiclass - Train (train even test odd)</a:t>
            </a:r>
            <a:endParaRPr sz="2840"/>
          </a:p>
        </p:txBody>
      </p:sp>
      <p:pic>
        <p:nvPicPr>
          <p:cNvPr id="575" name="Google Shape;57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1847" y="1001025"/>
            <a:ext cx="1563117" cy="1679602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49"/>
          <p:cNvSpPr txBox="1"/>
          <p:nvPr/>
        </p:nvSpPr>
        <p:spPr>
          <a:xfrm>
            <a:off x="3355328" y="2605070"/>
            <a:ext cx="136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7" name="Google Shape;577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75" y="1001035"/>
            <a:ext cx="1563114" cy="1605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66002" y="1001035"/>
            <a:ext cx="1475874" cy="1605279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49"/>
          <p:cNvSpPr txBox="1"/>
          <p:nvPr/>
        </p:nvSpPr>
        <p:spPr>
          <a:xfrm>
            <a:off x="126720" y="2605057"/>
            <a:ext cx="136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0" name="Google Shape;580;p49"/>
          <p:cNvSpPr txBox="1"/>
          <p:nvPr/>
        </p:nvSpPr>
        <p:spPr>
          <a:xfrm>
            <a:off x="1760722" y="2605072"/>
            <a:ext cx="136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1" name="Google Shape;581;p49"/>
          <p:cNvSpPr txBox="1"/>
          <p:nvPr/>
        </p:nvSpPr>
        <p:spPr>
          <a:xfrm>
            <a:off x="7909499" y="4386775"/>
            <a:ext cx="1234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0 = tttt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1 = ttX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2 = Other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82" name="Google Shape;582;p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3516" y="2912841"/>
            <a:ext cx="1518746" cy="1608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4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04635" y="2923208"/>
            <a:ext cx="1550202" cy="1651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4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90016" y="2974058"/>
            <a:ext cx="1457556" cy="1547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4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253464" y="1074637"/>
            <a:ext cx="1527373" cy="1679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6" name="Google Shape;586;p4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704975" y="1052701"/>
            <a:ext cx="1497036" cy="159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4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637568" y="1101287"/>
            <a:ext cx="1506433" cy="1626286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49"/>
          <p:cNvSpPr txBox="1"/>
          <p:nvPr/>
        </p:nvSpPr>
        <p:spPr>
          <a:xfrm>
            <a:off x="7782303" y="2727595"/>
            <a:ext cx="136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9" name="Google Shape;589;p49"/>
          <p:cNvSpPr txBox="1"/>
          <p:nvPr/>
        </p:nvSpPr>
        <p:spPr>
          <a:xfrm>
            <a:off x="4949920" y="2605082"/>
            <a:ext cx="136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0" name="Google Shape;590;p49"/>
          <p:cNvSpPr txBox="1"/>
          <p:nvPr/>
        </p:nvSpPr>
        <p:spPr>
          <a:xfrm>
            <a:off x="6366110" y="2605072"/>
            <a:ext cx="136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91" name="Google Shape;591;p49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739500" y="3035400"/>
            <a:ext cx="1361701" cy="1471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256825" y="3035400"/>
            <a:ext cx="1457550" cy="1553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685874" y="3035058"/>
            <a:ext cx="1361700" cy="1471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5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3-lepton - Multiclass - ROC</a:t>
            </a:r>
            <a:endParaRPr/>
          </a:p>
        </p:txBody>
      </p:sp>
      <p:sp>
        <p:nvSpPr>
          <p:cNvPr id="599" name="Google Shape;599;p50"/>
          <p:cNvSpPr txBox="1"/>
          <p:nvPr/>
        </p:nvSpPr>
        <p:spPr>
          <a:xfrm>
            <a:off x="305933" y="2775574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0" name="Google Shape;600;p50"/>
          <p:cNvSpPr txBox="1"/>
          <p:nvPr/>
        </p:nvSpPr>
        <p:spPr>
          <a:xfrm>
            <a:off x="1630147" y="2775574"/>
            <a:ext cx="135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1" name="Google Shape;601;p50"/>
          <p:cNvSpPr txBox="1"/>
          <p:nvPr/>
        </p:nvSpPr>
        <p:spPr>
          <a:xfrm>
            <a:off x="3165614" y="277557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other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2" name="Google Shape;602;p50"/>
          <p:cNvSpPr txBox="1"/>
          <p:nvPr/>
        </p:nvSpPr>
        <p:spPr>
          <a:xfrm>
            <a:off x="3165632" y="4507742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other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3" name="Google Shape;603;p50"/>
          <p:cNvSpPr txBox="1"/>
          <p:nvPr/>
        </p:nvSpPr>
        <p:spPr>
          <a:xfrm>
            <a:off x="261745" y="4507750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tttt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4" name="Google Shape;604;p50"/>
          <p:cNvSpPr txBox="1"/>
          <p:nvPr/>
        </p:nvSpPr>
        <p:spPr>
          <a:xfrm>
            <a:off x="1674446" y="4507750"/>
            <a:ext cx="144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signal region ttX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5" name="Google Shape;605;p50"/>
          <p:cNvSpPr txBox="1"/>
          <p:nvPr/>
        </p:nvSpPr>
        <p:spPr>
          <a:xfrm>
            <a:off x="7431076" y="277557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6" name="Google Shape;606;p50"/>
          <p:cNvSpPr txBox="1"/>
          <p:nvPr/>
        </p:nvSpPr>
        <p:spPr>
          <a:xfrm>
            <a:off x="4643214" y="276382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7" name="Google Shape;607;p50"/>
          <p:cNvSpPr txBox="1"/>
          <p:nvPr/>
        </p:nvSpPr>
        <p:spPr>
          <a:xfrm>
            <a:off x="6018751" y="2775574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even test odd)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8" name="Google Shape;608;p50"/>
          <p:cNvSpPr txBox="1"/>
          <p:nvPr/>
        </p:nvSpPr>
        <p:spPr>
          <a:xfrm>
            <a:off x="7608601" y="443224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9" name="Google Shape;609;p50"/>
          <p:cNvSpPr txBox="1"/>
          <p:nvPr/>
        </p:nvSpPr>
        <p:spPr>
          <a:xfrm>
            <a:off x="4643226" y="4507749"/>
            <a:ext cx="153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0" name="Google Shape;610;p50"/>
          <p:cNvSpPr txBox="1"/>
          <p:nvPr/>
        </p:nvSpPr>
        <p:spPr>
          <a:xfrm>
            <a:off x="6107400" y="4496000"/>
            <a:ext cx="135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ROC train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(train odd test even)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1" name="Google Shape;61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8250" y="1542350"/>
            <a:ext cx="1656924" cy="129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8914" y="3311776"/>
            <a:ext cx="1535399" cy="118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7500" y="1563645"/>
            <a:ext cx="1535398" cy="1122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" name="Google Shape;614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6375" y="3294781"/>
            <a:ext cx="1586523" cy="1217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p5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08650" y="1599224"/>
            <a:ext cx="1535399" cy="118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5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18850" y="3333986"/>
            <a:ext cx="1358101" cy="104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5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467625" y="1482197"/>
            <a:ext cx="1656952" cy="128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5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554148" y="3194913"/>
            <a:ext cx="1358101" cy="1060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5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569864" y="1599214"/>
            <a:ext cx="1535400" cy="1191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5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58522" y="3334457"/>
            <a:ext cx="1358100" cy="1045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5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107401" y="1594192"/>
            <a:ext cx="1358099" cy="1061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5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018749" y="3206685"/>
            <a:ext cx="1535401" cy="1171442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50"/>
          <p:cNvSpPr txBox="1"/>
          <p:nvPr/>
        </p:nvSpPr>
        <p:spPr>
          <a:xfrm>
            <a:off x="5380950" y="-625"/>
            <a:ext cx="3738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Multiclass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: separates tttt, ttX and other background separately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4" name="Google Shape;624;p50"/>
          <p:cNvSpPr txBox="1"/>
          <p:nvPr/>
        </p:nvSpPr>
        <p:spPr>
          <a:xfrm>
            <a:off x="5380950" y="551400"/>
            <a:ext cx="3964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3Lepton: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≥3J &amp; ≥2b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HT&gt;200GeV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arenR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=0Z candidate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7775" y="3139471"/>
            <a:ext cx="1485901" cy="1599665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5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40"/>
              <a:t>CMS same sign 3 Lepton- Multiclass - Train (train even test odd)</a:t>
            </a:r>
            <a:endParaRPr sz="2840"/>
          </a:p>
        </p:txBody>
      </p:sp>
      <p:sp>
        <p:nvSpPr>
          <p:cNvPr id="631" name="Google Shape;631;p51"/>
          <p:cNvSpPr txBox="1"/>
          <p:nvPr/>
        </p:nvSpPr>
        <p:spPr>
          <a:xfrm>
            <a:off x="7909499" y="4450800"/>
            <a:ext cx="1234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0 = tttt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1 = ttX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Class 2 = Other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32" name="Google Shape;632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6515" y="1252463"/>
            <a:ext cx="1485909" cy="1605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050" y="1282825"/>
            <a:ext cx="1485909" cy="1544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4" name="Google Shape;634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01101" y="1307027"/>
            <a:ext cx="1405422" cy="1495934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p51"/>
          <p:cNvSpPr txBox="1"/>
          <p:nvPr/>
        </p:nvSpPr>
        <p:spPr>
          <a:xfrm>
            <a:off x="3322792" y="2827157"/>
            <a:ext cx="1309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6" name="Google Shape;636;p51"/>
          <p:cNvSpPr txBox="1"/>
          <p:nvPr/>
        </p:nvSpPr>
        <p:spPr>
          <a:xfrm>
            <a:off x="591292" y="2827145"/>
            <a:ext cx="1309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7" name="Google Shape;637;p51"/>
          <p:cNvSpPr txBox="1"/>
          <p:nvPr/>
        </p:nvSpPr>
        <p:spPr>
          <a:xfrm>
            <a:off x="1939836" y="2850672"/>
            <a:ext cx="1309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Signal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38" name="Google Shape;638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74984" y="3206179"/>
            <a:ext cx="1405423" cy="1466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5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2835" y="3206182"/>
            <a:ext cx="1394349" cy="1466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" name="Google Shape;640;p5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901100" y="3206181"/>
            <a:ext cx="1309946" cy="143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5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45950" y="1353888"/>
            <a:ext cx="1309951" cy="1402232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51"/>
          <p:cNvSpPr txBox="1"/>
          <p:nvPr/>
        </p:nvSpPr>
        <p:spPr>
          <a:xfrm>
            <a:off x="7475817" y="2838919"/>
            <a:ext cx="1309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Other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3" name="Google Shape;643;p51"/>
          <p:cNvSpPr txBox="1"/>
          <p:nvPr/>
        </p:nvSpPr>
        <p:spPr>
          <a:xfrm>
            <a:off x="4744317" y="2838907"/>
            <a:ext cx="1309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tttt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4" name="Google Shape;644;p51"/>
          <p:cNvSpPr txBox="1"/>
          <p:nvPr/>
        </p:nvSpPr>
        <p:spPr>
          <a:xfrm>
            <a:off x="6092861" y="2862434"/>
            <a:ext cx="1309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train</a:t>
            </a:r>
            <a:r>
              <a:rPr lang="en" sz="800">
                <a:latin typeface="Open Sans"/>
                <a:ea typeface="Open Sans"/>
                <a:cs typeface="Open Sans"/>
                <a:sym typeface="Open Sans"/>
              </a:rPr>
              <a:t> region ttX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45" name="Google Shape;645;p5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433550" y="1257458"/>
            <a:ext cx="1394350" cy="1499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5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715074" y="1336932"/>
            <a:ext cx="1309949" cy="143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5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744325" y="3276524"/>
            <a:ext cx="1394349" cy="1413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5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118198" y="3340513"/>
            <a:ext cx="1309951" cy="1365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3/4</a:t>
            </a:r>
            <a:r>
              <a:rPr lang="en"/>
              <a:t>-top process was predicted by Standard Model </a:t>
            </a:r>
            <a:endParaRPr/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311700" y="1266325"/>
            <a:ext cx="33927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4 top generation is a rare process predicted by the Standard Model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It has been observed by ATLAS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However, it is hard to separate 4top from 3top because 4t and 3t have very similar kinematics</a:t>
            </a:r>
            <a:endParaRPr/>
          </a:p>
        </p:txBody>
      </p:sp>
      <p:sp>
        <p:nvSpPr>
          <p:cNvPr id="90" name="Google Shape;9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1600" y="3250850"/>
            <a:ext cx="5375949" cy="131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4575" y="1428900"/>
            <a:ext cx="5073150" cy="13181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5187850" y="2228100"/>
            <a:ext cx="397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6012225" y="1082850"/>
            <a:ext cx="71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3top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6048350" y="2893975"/>
            <a:ext cx="76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top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654" name="Google Shape;654;p5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/>
              <a:t>R&amp;D with </a:t>
            </a:r>
            <a:r>
              <a:rPr lang="en"/>
              <a:t>CMS setups to see if we can gain sensitivities with splitting 2LSS and 3L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/>
              <a:t>We are debugging the 3-top issue and we would soon be able to produce the results inside ATLAS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5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Photos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568250" cy="209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8250" y="0"/>
            <a:ext cx="3003749" cy="2251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0"/>
            <a:ext cx="3003749" cy="2251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2091399"/>
            <a:ext cx="2032816" cy="2710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54"/>
          <p:cNvPicPr preferRelativeResize="0"/>
          <p:nvPr/>
        </p:nvPicPr>
        <p:blipFill rotWithShape="1">
          <a:blip r:embed="rId7">
            <a:alphaModFix/>
          </a:blip>
          <a:srcRect b="0" l="22684" r="0" t="0"/>
          <a:stretch/>
        </p:blipFill>
        <p:spPr>
          <a:xfrm>
            <a:off x="7192925" y="-7500"/>
            <a:ext cx="2156808" cy="209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32825" y="2251925"/>
            <a:ext cx="3437454" cy="257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5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70275" y="2091375"/>
            <a:ext cx="2060074" cy="290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5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111175" y="2091375"/>
            <a:ext cx="2032826" cy="290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55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 (and part 7)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1" name="Google Shape;681;p56"/>
          <p:cNvGraphicFramePr/>
          <p:nvPr/>
        </p:nvGraphicFramePr>
        <p:xfrm>
          <a:off x="311700" y="1081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{7E53B857-B69B-46B5-A7B1-1DC69EE09F12}</a:tableStyleId>
              </a:tblPr>
              <a:tblGrid>
                <a:gridCol w="1226025"/>
                <a:gridCol w="1078050"/>
                <a:gridCol w="1152025"/>
                <a:gridCol w="1033575"/>
                <a:gridCol w="1270475"/>
                <a:gridCol w="1152025"/>
                <a:gridCol w="1152025"/>
              </a:tblGrid>
              <a:tr h="374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/>
                    </a:p>
                  </a:txBody>
                  <a:tcPr marT="91425" marB="91425" marR="91425" marL="91425"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</a:rPr>
                        <a:t>tttjp 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</a:rPr>
                        <a:t>tttjm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</a:rPr>
                        <a:t>tttj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</a:rPr>
                        <a:t>tttwm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</a:rPr>
                        <a:t>tttwp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</a:rPr>
                        <a:t>tttW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1180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NLO (reproduced theorist results) 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0.2022±2.6e-03 fb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0.4442± 1.9e-03 fb</a:t>
                      </a:r>
                      <a:endParaRPr sz="10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0.6464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0.5185± 1.5e-03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0.5212  ± 1.6e-03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1.04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57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NLO (theorist)</a:t>
                      </a:r>
                      <a:endParaRPr b="1"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0.646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1.02 fb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979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LO (reproduced theorist results) </a:t>
                      </a:r>
                      <a:endParaRPr b="1"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0.1132± 2.1e-04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0.2485 ±4.5e-04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0.3617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0.2919 ± 6.1e-03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0.2923±6.1e-04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0.5842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670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LO (theorist) </a:t>
                      </a:r>
                      <a:endParaRPr b="1"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0.363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0.576 fb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682" name="Google Shape;682;p5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40"/>
              <a:t>3-top NLO </a:t>
            </a:r>
            <a:r>
              <a:rPr lang="en" sz="3040"/>
              <a:t>c</a:t>
            </a:r>
            <a:r>
              <a:rPr b="1" lang="en" sz="3040"/>
              <a:t>ross</a:t>
            </a:r>
            <a:r>
              <a:rPr lang="en" sz="3040"/>
              <a:t> s</a:t>
            </a:r>
            <a:r>
              <a:rPr b="1" lang="en" sz="3040"/>
              <a:t>ections produced</a:t>
            </a:r>
            <a:r>
              <a:rPr lang="en" sz="3040"/>
              <a:t> (MG inside Atlas)</a:t>
            </a:r>
            <a:endParaRPr sz="3040"/>
          </a:p>
        </p:txBody>
      </p:sp>
      <p:sp>
        <p:nvSpPr>
          <p:cNvPr id="683" name="Google Shape;683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5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tttjp sample produced inside ATLAS (10k events)</a:t>
            </a:r>
            <a:endParaRPr/>
          </a:p>
        </p:txBody>
      </p:sp>
      <p:pic>
        <p:nvPicPr>
          <p:cNvPr id="689" name="Google Shape;689;p57"/>
          <p:cNvPicPr preferRelativeResize="0"/>
          <p:nvPr/>
        </p:nvPicPr>
        <p:blipFill rotWithShape="1">
          <a:blip r:embed="rId3">
            <a:alphaModFix/>
          </a:blip>
          <a:srcRect b="0" l="1907" r="5952" t="0"/>
          <a:stretch/>
        </p:blipFill>
        <p:spPr>
          <a:xfrm>
            <a:off x="256575" y="1152425"/>
            <a:ext cx="2058674" cy="2316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0" name="Google Shape;690;p57"/>
          <p:cNvPicPr preferRelativeResize="0"/>
          <p:nvPr/>
        </p:nvPicPr>
        <p:blipFill rotWithShape="1">
          <a:blip r:embed="rId4">
            <a:alphaModFix/>
          </a:blip>
          <a:srcRect b="7005" l="2847" r="2847" t="3748"/>
          <a:stretch/>
        </p:blipFill>
        <p:spPr>
          <a:xfrm>
            <a:off x="2309200" y="1241775"/>
            <a:ext cx="2143874" cy="2136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" name="Google Shape;691;p57"/>
          <p:cNvPicPr preferRelativeResize="0"/>
          <p:nvPr/>
        </p:nvPicPr>
        <p:blipFill rotWithShape="1">
          <a:blip r:embed="rId5">
            <a:alphaModFix/>
          </a:blip>
          <a:srcRect b="2660" l="1987" r="1987" t="2660"/>
          <a:stretch/>
        </p:blipFill>
        <p:spPr>
          <a:xfrm>
            <a:off x="4377087" y="1241775"/>
            <a:ext cx="2231713" cy="2316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2" name="Google Shape;692;p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45675" y="1171913"/>
            <a:ext cx="2230400" cy="2276483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Google Shape;693;p57"/>
          <p:cNvSpPr txBox="1"/>
          <p:nvPr>
            <p:ph idx="1" type="body"/>
          </p:nvPr>
        </p:nvSpPr>
        <p:spPr>
          <a:xfrm>
            <a:off x="290350" y="3378525"/>
            <a:ext cx="1991100" cy="15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Source Sans Pro"/>
              <a:buChar char="-"/>
            </a:pPr>
            <a:r>
              <a:rPr lang="en" sz="15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B jets, it peaks at 3 as expected since top decays into W+b. </a:t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694" name="Google Shape;694;p57"/>
          <p:cNvSpPr txBox="1"/>
          <p:nvPr/>
        </p:nvSpPr>
        <p:spPr>
          <a:xfrm>
            <a:off x="2033100" y="3378525"/>
            <a:ext cx="25389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Source Sans Pro"/>
              <a:buChar char="-"/>
            </a:pPr>
            <a:r>
              <a:rPr lang="en" sz="1500">
                <a:latin typeface="Source Sans Pro"/>
                <a:ea typeface="Source Sans Pro"/>
                <a:cs typeface="Source Sans Pro"/>
                <a:sym typeface="Source Sans Pro"/>
              </a:rPr>
              <a:t>We expect to have &gt;4 jets since each t decays into W+b, and tttj has an extra jet, so there’s at least 4 jets</a:t>
            </a:r>
            <a:endParaRPr/>
          </a:p>
        </p:txBody>
      </p:sp>
      <p:sp>
        <p:nvSpPr>
          <p:cNvPr id="695" name="Google Shape;695;p57"/>
          <p:cNvSpPr txBox="1"/>
          <p:nvPr/>
        </p:nvSpPr>
        <p:spPr>
          <a:xfrm>
            <a:off x="4453075" y="3448400"/>
            <a:ext cx="2314800" cy="12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500">
                <a:latin typeface="Source Sans Pro"/>
                <a:ea typeface="Source Sans Pro"/>
                <a:cs typeface="Source Sans Pro"/>
                <a:sym typeface="Source Sans Pro"/>
              </a:rPr>
              <a:t>The scalar sum of transverse momentum of the jets and leptons</a:t>
            </a:r>
            <a:endParaRPr/>
          </a:p>
        </p:txBody>
      </p:sp>
      <p:sp>
        <p:nvSpPr>
          <p:cNvPr id="696" name="Google Shape;696;p57"/>
          <p:cNvSpPr txBox="1"/>
          <p:nvPr/>
        </p:nvSpPr>
        <p:spPr>
          <a:xfrm>
            <a:off x="6503475" y="3468775"/>
            <a:ext cx="2314800" cy="12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500">
                <a:latin typeface="Source Sans Pro"/>
                <a:ea typeface="Source Sans Pro"/>
                <a:cs typeface="Source Sans Pro"/>
                <a:sym typeface="Source Sans Pro"/>
              </a:rPr>
              <a:t>The scalar sum of transverse momentum of the jets</a:t>
            </a:r>
            <a:endParaRPr/>
          </a:p>
        </p:txBody>
      </p:sp>
      <p:sp>
        <p:nvSpPr>
          <p:cNvPr id="697" name="Google Shape;697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8" name="Google Shape;698;p57"/>
          <p:cNvSpPr txBox="1"/>
          <p:nvPr/>
        </p:nvSpPr>
        <p:spPr>
          <a:xfrm>
            <a:off x="7280925" y="2092150"/>
            <a:ext cx="182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32239"/>
                </a:solidFill>
                <a:latin typeface="Open Sans"/>
                <a:ea typeface="Open Sans"/>
                <a:cs typeface="Open Sans"/>
                <a:sym typeface="Open Sans"/>
              </a:rPr>
              <a:t>Particle level with inclusive selection</a:t>
            </a:r>
            <a:endParaRPr>
              <a:solidFill>
                <a:srgbClr val="E322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9" name="Google Shape;699;p57"/>
          <p:cNvSpPr txBox="1"/>
          <p:nvPr>
            <p:ph idx="1" type="body"/>
          </p:nvPr>
        </p:nvSpPr>
        <p:spPr>
          <a:xfrm>
            <a:off x="1785350" y="3226925"/>
            <a:ext cx="612900" cy="3312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n" sz="113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nBjets</a:t>
            </a:r>
            <a:endParaRPr sz="1137">
              <a:solidFill>
                <a:srgbClr val="000000"/>
              </a:solidFill>
            </a:endParaRPr>
          </a:p>
        </p:txBody>
      </p:sp>
      <p:sp>
        <p:nvSpPr>
          <p:cNvPr id="700" name="Google Shape;700;p57"/>
          <p:cNvSpPr txBox="1"/>
          <p:nvPr>
            <p:ph idx="1" type="body"/>
          </p:nvPr>
        </p:nvSpPr>
        <p:spPr>
          <a:xfrm>
            <a:off x="3840175" y="3308975"/>
            <a:ext cx="612900" cy="2310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n" sz="113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njets</a:t>
            </a:r>
            <a:endParaRPr sz="1137">
              <a:solidFill>
                <a:srgbClr val="000000"/>
              </a:solidFill>
            </a:endParaRPr>
          </a:p>
        </p:txBody>
      </p:sp>
      <p:sp>
        <p:nvSpPr>
          <p:cNvPr id="701" name="Google Shape;701;p57"/>
          <p:cNvSpPr txBox="1"/>
          <p:nvPr>
            <p:ph idx="1" type="body"/>
          </p:nvPr>
        </p:nvSpPr>
        <p:spPr>
          <a:xfrm>
            <a:off x="6060875" y="3378525"/>
            <a:ext cx="612900" cy="2310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n" sz="113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</a:t>
            </a:r>
            <a:endParaRPr sz="1137">
              <a:solidFill>
                <a:srgbClr val="000000"/>
              </a:solidFill>
            </a:endParaRPr>
          </a:p>
        </p:txBody>
      </p:sp>
      <p:sp>
        <p:nvSpPr>
          <p:cNvPr id="702" name="Google Shape;702;p57"/>
          <p:cNvSpPr txBox="1"/>
          <p:nvPr>
            <p:ph idx="1" type="body"/>
          </p:nvPr>
        </p:nvSpPr>
        <p:spPr>
          <a:xfrm>
            <a:off x="7877475" y="3308975"/>
            <a:ext cx="717600" cy="2310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n" sz="113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HT_jets</a:t>
            </a:r>
            <a:endParaRPr sz="113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5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tttjp sample produced inside ATLAS (10k events)</a:t>
            </a:r>
            <a:endParaRPr/>
          </a:p>
        </p:txBody>
      </p:sp>
      <p:sp>
        <p:nvSpPr>
          <p:cNvPr id="708" name="Google Shape;708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9" name="Google Shape;70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5150" y="1152425"/>
            <a:ext cx="2526376" cy="2728147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58"/>
          <p:cNvSpPr txBox="1"/>
          <p:nvPr/>
        </p:nvSpPr>
        <p:spPr>
          <a:xfrm>
            <a:off x="3670831" y="3565536"/>
            <a:ext cx="1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1" name="Google Shape;711;p58"/>
          <p:cNvSpPr txBox="1"/>
          <p:nvPr/>
        </p:nvSpPr>
        <p:spPr>
          <a:xfrm>
            <a:off x="3989268" y="3565536"/>
            <a:ext cx="1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2" name="Google Shape;712;p58"/>
          <p:cNvSpPr txBox="1"/>
          <p:nvPr/>
        </p:nvSpPr>
        <p:spPr>
          <a:xfrm>
            <a:off x="4187520" y="3565536"/>
            <a:ext cx="1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3" name="Google Shape;713;p58"/>
          <p:cNvSpPr txBox="1"/>
          <p:nvPr/>
        </p:nvSpPr>
        <p:spPr>
          <a:xfrm>
            <a:off x="4478909" y="3565536"/>
            <a:ext cx="1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4" name="Google Shape;714;p58"/>
          <p:cNvSpPr txBox="1"/>
          <p:nvPr/>
        </p:nvSpPr>
        <p:spPr>
          <a:xfrm>
            <a:off x="4770298" y="3565536"/>
            <a:ext cx="1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5" name="Google Shape;715;p58"/>
          <p:cNvSpPr txBox="1"/>
          <p:nvPr/>
        </p:nvSpPr>
        <p:spPr>
          <a:xfrm>
            <a:off x="4983929" y="3565536"/>
            <a:ext cx="3903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g </a:t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6" name="Google Shape;716;p58"/>
          <p:cNvSpPr txBox="1"/>
          <p:nvPr/>
        </p:nvSpPr>
        <p:spPr>
          <a:xfrm>
            <a:off x="3141096" y="3880575"/>
            <a:ext cx="22332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rPr>
              <a:t>Type of q or gluon (Next Leading) ( produce ttt+2quark/gluon)</a:t>
            </a:r>
            <a:endParaRPr sz="1000"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lt1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7" name="Google Shape;717;p58"/>
          <p:cNvSpPr txBox="1"/>
          <p:nvPr/>
        </p:nvSpPr>
        <p:spPr>
          <a:xfrm>
            <a:off x="111400" y="4359763"/>
            <a:ext cx="182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32239"/>
                </a:solidFill>
                <a:latin typeface="Open Sans"/>
                <a:ea typeface="Open Sans"/>
                <a:cs typeface="Open Sans"/>
                <a:sym typeface="Open Sans"/>
              </a:rPr>
              <a:t>Parton level with inclusive selection</a:t>
            </a:r>
            <a:endParaRPr>
              <a:solidFill>
                <a:srgbClr val="E322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8" name="Google Shape;718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4440" y="1058225"/>
            <a:ext cx="3476706" cy="3686276"/>
          </a:xfrm>
          <a:prstGeom prst="rect">
            <a:avLst/>
          </a:prstGeom>
          <a:noFill/>
          <a:ln>
            <a:noFill/>
          </a:ln>
        </p:spPr>
      </p:pic>
      <p:sp>
        <p:nvSpPr>
          <p:cNvPr id="719" name="Google Shape;719;p58"/>
          <p:cNvSpPr txBox="1"/>
          <p:nvPr/>
        </p:nvSpPr>
        <p:spPr>
          <a:xfrm>
            <a:off x="5915400" y="4467475"/>
            <a:ext cx="271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What 2 quarks are produced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20" name="Google Shape;720;p58"/>
          <p:cNvGrpSpPr/>
          <p:nvPr/>
        </p:nvGrpSpPr>
        <p:grpSpPr>
          <a:xfrm>
            <a:off x="227608" y="1076732"/>
            <a:ext cx="2526445" cy="3253468"/>
            <a:chOff x="2825383" y="1213995"/>
            <a:chExt cx="2526445" cy="3253468"/>
          </a:xfrm>
        </p:grpSpPr>
        <p:sp>
          <p:nvSpPr>
            <p:cNvPr id="721" name="Google Shape;721;p58"/>
            <p:cNvSpPr txBox="1"/>
            <p:nvPr/>
          </p:nvSpPr>
          <p:spPr>
            <a:xfrm>
              <a:off x="2855796" y="3974863"/>
              <a:ext cx="2233200" cy="492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rPr>
                <a:t>Type of q or gluon (Leading) (only produce ttt+1quark)</a:t>
              </a:r>
              <a:endParaRPr sz="1000">
                <a:highlight>
                  <a:schemeClr val="lt1"/>
                </a:highlight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722" name="Google Shape;722;p58"/>
            <p:cNvGrpSpPr/>
            <p:nvPr/>
          </p:nvGrpSpPr>
          <p:grpSpPr>
            <a:xfrm>
              <a:off x="2825383" y="1213995"/>
              <a:ext cx="2526445" cy="2703344"/>
              <a:chOff x="2825302" y="1213975"/>
              <a:chExt cx="2378950" cy="2545761"/>
            </a:xfrm>
          </p:grpSpPr>
          <p:pic>
            <p:nvPicPr>
              <p:cNvPr id="723" name="Google Shape;723;p58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2825302" y="1213975"/>
                <a:ext cx="2378950" cy="24615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24" name="Google Shape;724;p58"/>
              <p:cNvSpPr txBox="1"/>
              <p:nvPr/>
            </p:nvSpPr>
            <p:spPr>
              <a:xfrm>
                <a:off x="3353681" y="3382936"/>
                <a:ext cx="182700" cy="376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highlight>
                      <a:schemeClr val="lt1"/>
                    </a:highlight>
                    <a:latin typeface="Open Sans"/>
                    <a:ea typeface="Open Sans"/>
                    <a:cs typeface="Open Sans"/>
                    <a:sym typeface="Open Sans"/>
                  </a:rPr>
                  <a:t>d</a:t>
                </a:r>
                <a:endParaRPr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725" name="Google Shape;725;p58"/>
              <p:cNvSpPr txBox="1"/>
              <p:nvPr/>
            </p:nvSpPr>
            <p:spPr>
              <a:xfrm>
                <a:off x="3672118" y="3382936"/>
                <a:ext cx="182700" cy="376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highlight>
                      <a:schemeClr val="lt1"/>
                    </a:highlight>
                    <a:latin typeface="Open Sans"/>
                    <a:ea typeface="Open Sans"/>
                    <a:cs typeface="Open Sans"/>
                    <a:sym typeface="Open Sans"/>
                  </a:rPr>
                  <a:t>u</a:t>
                </a:r>
                <a:endParaRPr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726" name="Google Shape;726;p58"/>
              <p:cNvSpPr txBox="1"/>
              <p:nvPr/>
            </p:nvSpPr>
            <p:spPr>
              <a:xfrm>
                <a:off x="3870370" y="3382936"/>
                <a:ext cx="182700" cy="376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highlight>
                      <a:schemeClr val="lt1"/>
                    </a:highlight>
                    <a:latin typeface="Open Sans"/>
                    <a:ea typeface="Open Sans"/>
                    <a:cs typeface="Open Sans"/>
                    <a:sym typeface="Open Sans"/>
                  </a:rPr>
                  <a:t>s</a:t>
                </a:r>
                <a:endParaRPr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727" name="Google Shape;727;p58"/>
              <p:cNvSpPr txBox="1"/>
              <p:nvPr/>
            </p:nvSpPr>
            <p:spPr>
              <a:xfrm>
                <a:off x="4161759" y="3382936"/>
                <a:ext cx="182700" cy="376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highlight>
                      <a:schemeClr val="lt1"/>
                    </a:highlight>
                    <a:latin typeface="Open Sans"/>
                    <a:ea typeface="Open Sans"/>
                    <a:cs typeface="Open Sans"/>
                    <a:sym typeface="Open Sans"/>
                  </a:rPr>
                  <a:t>c</a:t>
                </a:r>
                <a:endParaRPr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728" name="Google Shape;728;p58"/>
              <p:cNvSpPr txBox="1"/>
              <p:nvPr/>
            </p:nvSpPr>
            <p:spPr>
              <a:xfrm>
                <a:off x="4453148" y="3382936"/>
                <a:ext cx="182700" cy="376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highlight>
                      <a:schemeClr val="lt1"/>
                    </a:highlight>
                    <a:latin typeface="Open Sans"/>
                    <a:ea typeface="Open Sans"/>
                    <a:cs typeface="Open Sans"/>
                    <a:sym typeface="Open Sans"/>
                  </a:rPr>
                  <a:t>b</a:t>
                </a:r>
                <a:endParaRPr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729" name="Google Shape;729;p58"/>
              <p:cNvSpPr txBox="1"/>
              <p:nvPr/>
            </p:nvSpPr>
            <p:spPr>
              <a:xfrm>
                <a:off x="4666779" y="3382936"/>
                <a:ext cx="390300" cy="3768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highlight>
                      <a:schemeClr val="lt1"/>
                    </a:highlight>
                    <a:latin typeface="Open Sans"/>
                    <a:ea typeface="Open Sans"/>
                    <a:cs typeface="Open Sans"/>
                    <a:sym typeface="Open Sans"/>
                  </a:rPr>
                  <a:t>g </a:t>
                </a:r>
                <a:endParaRPr>
                  <a:highlight>
                    <a:schemeClr val="lt1"/>
                  </a:highlight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730" name="Google Shape;730;p58"/>
          <p:cNvSpPr txBox="1"/>
          <p:nvPr/>
        </p:nvSpPr>
        <p:spPr>
          <a:xfrm>
            <a:off x="6786850" y="2233038"/>
            <a:ext cx="1187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25⬇️(u+b)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1" name="Google Shape;731;p58"/>
          <p:cNvSpPr txBox="1"/>
          <p:nvPr/>
        </p:nvSpPr>
        <p:spPr>
          <a:xfrm>
            <a:off x="6307800" y="3652375"/>
            <a:ext cx="1187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15⬇️(d+b)</a:t>
            </a:r>
            <a:endParaRPr sz="9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2" name="Google Shape;732;p58"/>
          <p:cNvSpPr txBox="1"/>
          <p:nvPr/>
        </p:nvSpPr>
        <p:spPr>
          <a:xfrm>
            <a:off x="7795425" y="3777775"/>
            <a:ext cx="1187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45⬇️(c+b)</a:t>
            </a:r>
            <a:endParaRPr sz="9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59"/>
          <p:cNvSpPr txBox="1"/>
          <p:nvPr>
            <p:ph type="title"/>
          </p:nvPr>
        </p:nvSpPr>
        <p:spPr>
          <a:xfrm>
            <a:off x="310425" y="1904400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Reproduce but with Weighted ttW Background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6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Weighted tttW background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60"/>
          <p:cNvSpPr txBox="1"/>
          <p:nvPr>
            <p:ph idx="1" type="body"/>
          </p:nvPr>
        </p:nvSpPr>
        <p:spPr>
          <a:xfrm>
            <a:off x="380450" y="1423400"/>
            <a:ext cx="18444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ttW as one class: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1a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3a</a:t>
            </a:r>
            <a:endParaRPr/>
          </a:p>
        </p:txBody>
      </p:sp>
      <p:sp>
        <p:nvSpPr>
          <p:cNvPr id="744" name="Google Shape;744;p60"/>
          <p:cNvSpPr txBox="1"/>
          <p:nvPr>
            <p:ph idx="2" type="body"/>
          </p:nvPr>
        </p:nvSpPr>
        <p:spPr>
          <a:xfrm>
            <a:off x="2451575" y="1423400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ttW as 3 classes,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≤6jets	7jets		 ≥8jets: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1a		5a		5a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1a		5a		10a</a:t>
            </a:r>
            <a:endParaRPr/>
          </a:p>
        </p:txBody>
      </p:sp>
      <p:pic>
        <p:nvPicPr>
          <p:cNvPr id="745" name="Google Shape;745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6100" y="445025"/>
            <a:ext cx="2841474" cy="325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6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Weighted tttW background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751" name="Google Shape;751;p61"/>
          <p:cNvGraphicFramePr/>
          <p:nvPr/>
        </p:nvGraphicFramePr>
        <p:xfrm>
          <a:off x="379750" y="120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{7E53B857-B69B-46B5-A7B1-1DC69EE09F12}</a:tableStyleId>
              </a:tblPr>
              <a:tblGrid>
                <a:gridCol w="2413000"/>
                <a:gridCol w="2413000"/>
                <a:gridCol w="2413000"/>
              </a:tblGrid>
              <a:tr h="107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Weights/AUC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Train Even, Test odd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Train Odd, Test Even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07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Original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</a:t>
                      </a:r>
                      <a:r>
                        <a:rPr lang="en"/>
                        <a:t>est = 0.882255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Difference = 0.004906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test set = 0.883749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difference = 0.002418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</a:t>
                      </a:r>
                      <a:r>
                        <a:rPr lang="en"/>
                        <a:t>est = 0.882408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Difference = 0.003628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test set = 0.883513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difference = 0.002312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</a:t>
                      </a:r>
                      <a:r>
                        <a:rPr lang="en"/>
                        <a:t>est = 0.884807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Difference = 0.002050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test set = 0.884498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difference = 0.002585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1a, 5a, 5a (≤6j:7j:≥8j)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</a:t>
                      </a:r>
                      <a:r>
                        <a:rPr lang="en"/>
                        <a:t>est = 0.868500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</a:t>
                      </a:r>
                      <a:r>
                        <a:rPr lang="en"/>
                        <a:t>ifference = 0.003895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test set = 0.869582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difference = 0.001787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1a, 5a, 10a (≤6j:7j:≥8j)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</a:t>
                      </a:r>
                      <a:r>
                        <a:rPr lang="en"/>
                        <a:t>est = 0.859127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Difference = 0.003651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test set = 0.859127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AUC difference = 0.003651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4top and 3top differences</a:t>
            </a:r>
            <a:endParaRPr/>
          </a:p>
        </p:txBody>
      </p:sp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241025" y="1230275"/>
            <a:ext cx="3572400" cy="7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Top quark decays into W and b:</a:t>
            </a:r>
            <a:endParaRPr/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225" y="609225"/>
            <a:ext cx="1413325" cy="139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/>
          <p:nvPr/>
        </p:nvSpPr>
        <p:spPr>
          <a:xfrm>
            <a:off x="511225" y="20839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>
            <a:off x="1051600" y="20839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05" name="Google Shape;105;p17"/>
          <p:cNvSpPr/>
          <p:nvPr/>
        </p:nvSpPr>
        <p:spPr>
          <a:xfrm>
            <a:off x="1591975" y="20839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06" name="Google Shape;106;p17"/>
          <p:cNvSpPr/>
          <p:nvPr/>
        </p:nvSpPr>
        <p:spPr>
          <a:xfrm>
            <a:off x="2132350" y="20839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cxnSp>
        <p:nvCxnSpPr>
          <p:cNvPr id="107" name="Google Shape;107;p17"/>
          <p:cNvCxnSpPr/>
          <p:nvPr/>
        </p:nvCxnSpPr>
        <p:spPr>
          <a:xfrm>
            <a:off x="2760200" y="2283525"/>
            <a:ext cx="1729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8" name="Google Shape;108;p17"/>
          <p:cNvSpPr/>
          <p:nvPr/>
        </p:nvSpPr>
        <p:spPr>
          <a:xfrm>
            <a:off x="4686150" y="208392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09" name="Google Shape;109;p17"/>
          <p:cNvSpPr/>
          <p:nvPr/>
        </p:nvSpPr>
        <p:spPr>
          <a:xfrm>
            <a:off x="5226525" y="208392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511225" y="29790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11" name="Google Shape;111;p17"/>
          <p:cNvSpPr/>
          <p:nvPr/>
        </p:nvSpPr>
        <p:spPr>
          <a:xfrm>
            <a:off x="1051600" y="29790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12" name="Google Shape;112;p17"/>
          <p:cNvSpPr/>
          <p:nvPr/>
        </p:nvSpPr>
        <p:spPr>
          <a:xfrm>
            <a:off x="1591975" y="2979025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13" name="Google Shape;113;p17"/>
          <p:cNvSpPr/>
          <p:nvPr/>
        </p:nvSpPr>
        <p:spPr>
          <a:xfrm>
            <a:off x="2132350" y="297902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5766900" y="206797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15" name="Google Shape;115;p17"/>
          <p:cNvSpPr/>
          <p:nvPr/>
        </p:nvSpPr>
        <p:spPr>
          <a:xfrm>
            <a:off x="6307275" y="206797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16" name="Google Shape;116;p17"/>
          <p:cNvSpPr/>
          <p:nvPr/>
        </p:nvSpPr>
        <p:spPr>
          <a:xfrm>
            <a:off x="6847650" y="206797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17" name="Google Shape;117;p17"/>
          <p:cNvSpPr/>
          <p:nvPr/>
        </p:nvSpPr>
        <p:spPr>
          <a:xfrm>
            <a:off x="7388025" y="206797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18" name="Google Shape;118;p17"/>
          <p:cNvSpPr/>
          <p:nvPr/>
        </p:nvSpPr>
        <p:spPr>
          <a:xfrm>
            <a:off x="7928400" y="208392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19" name="Google Shape;119;p17"/>
          <p:cNvSpPr/>
          <p:nvPr/>
        </p:nvSpPr>
        <p:spPr>
          <a:xfrm>
            <a:off x="8468775" y="208392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cxnSp>
        <p:nvCxnSpPr>
          <p:cNvPr id="120" name="Google Shape;120;p17"/>
          <p:cNvCxnSpPr/>
          <p:nvPr/>
        </p:nvCxnSpPr>
        <p:spPr>
          <a:xfrm>
            <a:off x="2836575" y="3194575"/>
            <a:ext cx="1729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1" name="Google Shape;121;p17"/>
          <p:cNvSpPr/>
          <p:nvPr/>
        </p:nvSpPr>
        <p:spPr>
          <a:xfrm>
            <a:off x="4686150" y="2987000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22" name="Google Shape;122;p17"/>
          <p:cNvSpPr/>
          <p:nvPr/>
        </p:nvSpPr>
        <p:spPr>
          <a:xfrm>
            <a:off x="5226525" y="2987000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23" name="Google Shape;123;p17"/>
          <p:cNvSpPr/>
          <p:nvPr/>
        </p:nvSpPr>
        <p:spPr>
          <a:xfrm>
            <a:off x="5766900" y="2971050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6307275" y="2971050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6847650" y="2971050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7388025" y="2971050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27" name="Google Shape;127;p17"/>
          <p:cNvSpPr/>
          <p:nvPr/>
        </p:nvSpPr>
        <p:spPr>
          <a:xfrm>
            <a:off x="7928400" y="2987000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28" name="Google Shape;128;p17"/>
          <p:cNvSpPr/>
          <p:nvPr/>
        </p:nvSpPr>
        <p:spPr>
          <a:xfrm>
            <a:off x="511225" y="3785450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1051600" y="3785450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1591975" y="3785450"/>
            <a:ext cx="431100" cy="4311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endParaRPr/>
          </a:p>
        </p:txBody>
      </p:sp>
      <p:sp>
        <p:nvSpPr>
          <p:cNvPr id="131" name="Google Shape;131;p17"/>
          <p:cNvSpPr/>
          <p:nvPr/>
        </p:nvSpPr>
        <p:spPr>
          <a:xfrm>
            <a:off x="2132350" y="3785450"/>
            <a:ext cx="431100" cy="431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</a:t>
            </a:r>
            <a:endParaRPr/>
          </a:p>
        </p:txBody>
      </p:sp>
      <p:sp>
        <p:nvSpPr>
          <p:cNvPr id="132" name="Google Shape;132;p17"/>
          <p:cNvSpPr/>
          <p:nvPr/>
        </p:nvSpPr>
        <p:spPr>
          <a:xfrm>
            <a:off x="4686150" y="379342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33" name="Google Shape;133;p17"/>
          <p:cNvSpPr/>
          <p:nvPr/>
        </p:nvSpPr>
        <p:spPr>
          <a:xfrm>
            <a:off x="5226525" y="379342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5766900" y="377747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6307275" y="377747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6847650" y="377747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37" name="Google Shape;137;p17"/>
          <p:cNvSpPr/>
          <p:nvPr/>
        </p:nvSpPr>
        <p:spPr>
          <a:xfrm>
            <a:off x="7388025" y="3777475"/>
            <a:ext cx="431100" cy="4311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  <p:sp>
        <p:nvSpPr>
          <p:cNvPr id="138" name="Google Shape;138;p17"/>
          <p:cNvSpPr/>
          <p:nvPr/>
        </p:nvSpPr>
        <p:spPr>
          <a:xfrm>
            <a:off x="7928400" y="3793425"/>
            <a:ext cx="431100" cy="4311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</a:t>
            </a:r>
            <a:endParaRPr/>
          </a:p>
        </p:txBody>
      </p:sp>
      <p:sp>
        <p:nvSpPr>
          <p:cNvPr id="139" name="Google Shape;139;p17"/>
          <p:cNvSpPr/>
          <p:nvPr/>
        </p:nvSpPr>
        <p:spPr>
          <a:xfrm>
            <a:off x="8468775" y="3777475"/>
            <a:ext cx="431100" cy="4311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q’</a:t>
            </a:r>
            <a:endParaRPr sz="1200"/>
          </a:p>
        </p:txBody>
      </p:sp>
      <p:cxnSp>
        <p:nvCxnSpPr>
          <p:cNvPr id="140" name="Google Shape;140;p17"/>
          <p:cNvCxnSpPr/>
          <p:nvPr/>
        </p:nvCxnSpPr>
        <p:spPr>
          <a:xfrm>
            <a:off x="2847675" y="3993025"/>
            <a:ext cx="1729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17"/>
          <p:cNvSpPr txBox="1"/>
          <p:nvPr/>
        </p:nvSpPr>
        <p:spPr>
          <a:xfrm>
            <a:off x="6258825" y="1195800"/>
            <a:ext cx="278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Almost the same final states!</a:t>
            </a:r>
            <a:endParaRPr b="1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6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62"/>
          <p:cNvSpPr txBox="1"/>
          <p:nvPr/>
        </p:nvSpPr>
        <p:spPr>
          <a:xfrm>
            <a:off x="4742600" y="2571750"/>
            <a:ext cx="450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Difference &lt; 0.5%, AUCTest &gt; 88%</a:t>
            </a:r>
            <a:endParaRPr/>
          </a:p>
        </p:txBody>
      </p:sp>
      <p:pic>
        <p:nvPicPr>
          <p:cNvPr id="758" name="Google Shape;758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2625" y="1483700"/>
            <a:ext cx="2609850" cy="812775"/>
          </a:xfrm>
          <a:prstGeom prst="rect">
            <a:avLst/>
          </a:prstGeom>
          <a:noFill/>
          <a:ln>
            <a:noFill/>
          </a:ln>
        </p:spPr>
      </p:pic>
      <p:sp>
        <p:nvSpPr>
          <p:cNvPr id="759" name="Google Shape;759;p62"/>
          <p:cNvSpPr txBox="1"/>
          <p:nvPr/>
        </p:nvSpPr>
        <p:spPr>
          <a:xfrm>
            <a:off x="1656825" y="2521950"/>
            <a:ext cx="3020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python share/create_opt_BDT.py --input "config/hyper_opt_new/</a:t>
            </a:r>
            <a:r>
              <a:rPr lang="en" sz="850">
                <a:solidFill>
                  <a:schemeClr val="dk1"/>
                </a:solidFill>
              </a:rPr>
              <a:t>BDT_binary_SR_depthscan.yaml</a:t>
            </a:r>
            <a:r>
              <a:rPr lang="en" sz="1000">
                <a:solidFill>
                  <a:schemeClr val="dk1"/>
                </a:solidFill>
              </a:rPr>
              <a:t>" --output "</a:t>
            </a:r>
            <a:r>
              <a:rPr lang="en" sz="850">
                <a:solidFill>
                  <a:schemeClr val="dk1"/>
                </a:solidFill>
              </a:rPr>
              <a:t>hyper-opt-BinSR-Depth</a:t>
            </a:r>
            <a:r>
              <a:rPr lang="en" sz="1000">
                <a:solidFill>
                  <a:schemeClr val="dk1"/>
                </a:solidFill>
              </a:rPr>
              <a:t>"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Motivation for 3-top Next Leading Order </a:t>
            </a:r>
            <a:r>
              <a:rPr lang="en"/>
              <a:t>studies: </a:t>
            </a:r>
            <a:endParaRPr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5408425" y="1535500"/>
            <a:ext cx="3657600" cy="17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Source Sans Pro"/>
              <a:buChar char="-"/>
            </a:pPr>
            <a:r>
              <a:rPr lang="en" sz="15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3-top process divided into ttt+q (including ttt+b) and ttt+W.</a:t>
            </a:r>
            <a:endParaRPr sz="1500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Char char="-"/>
            </a:pPr>
            <a:r>
              <a:rPr lang="en" sz="1500">
                <a:solidFill>
                  <a:srgbClr val="000000"/>
                </a:solidFill>
              </a:rPr>
              <a:t>3-top and 4-top is very similar -&gt; hard to separate 3-top and 4-top even with the GNN distributions</a:t>
            </a:r>
            <a:endParaRPr sz="1500">
              <a:solidFill>
                <a:srgbClr val="000000"/>
              </a:solidFill>
            </a:endParaRPr>
          </a:p>
        </p:txBody>
      </p:sp>
      <p:pic>
        <p:nvPicPr>
          <p:cNvPr id="148" name="Google Shape;148;p18"/>
          <p:cNvPicPr preferRelativeResize="0"/>
          <p:nvPr/>
        </p:nvPicPr>
        <p:blipFill rotWithShape="1">
          <a:blip r:embed="rId3">
            <a:alphaModFix/>
          </a:blip>
          <a:srcRect b="51660" l="0" r="0" t="0"/>
          <a:stretch/>
        </p:blipFill>
        <p:spPr>
          <a:xfrm>
            <a:off x="363025" y="1039550"/>
            <a:ext cx="2562671" cy="2720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5702" y="1089052"/>
            <a:ext cx="2482724" cy="2720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5650" y="3922150"/>
            <a:ext cx="4215951" cy="90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Boosted Decision Trees Introduction</a:t>
            </a:r>
            <a:endParaRPr sz="4200"/>
          </a:p>
        </p:txBody>
      </p:sp>
      <p:sp>
        <p:nvSpPr>
          <p:cNvPr id="157" name="Google Shape;157;p19"/>
          <p:cNvSpPr txBox="1"/>
          <p:nvPr>
            <p:ph idx="4294967295" type="subTitle"/>
          </p:nvPr>
        </p:nvSpPr>
        <p:spPr>
          <a:xfrm>
            <a:off x="2574750" y="1756800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Introduction and Motivation</a:t>
            </a:r>
            <a:endParaRPr/>
          </a:p>
        </p:txBody>
      </p:sp>
      <p:sp>
        <p:nvSpPr>
          <p:cNvPr id="158" name="Google Shape;158;p19"/>
          <p:cNvSpPr txBox="1"/>
          <p:nvPr>
            <p:ph idx="4294967295" type="body"/>
          </p:nvPr>
        </p:nvSpPr>
        <p:spPr>
          <a:xfrm>
            <a:off x="209150" y="2767425"/>
            <a:ext cx="6644100" cy="22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4Top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Introduction of Boosted Decision Trees (BDT)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Recap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BDT optimization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Introduction of CMS paper and motivation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CMS replication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4-top Next Leading Order studies results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Boosted Decision Trees?</a:t>
            </a:r>
            <a:endParaRPr/>
          </a:p>
        </p:txBody>
      </p:sp>
      <p:sp>
        <p:nvSpPr>
          <p:cNvPr id="164" name="Google Shape;16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5" name="Google Shape;165;p20"/>
          <p:cNvSpPr txBox="1"/>
          <p:nvPr>
            <p:ph idx="4294967295" type="body"/>
          </p:nvPr>
        </p:nvSpPr>
        <p:spPr>
          <a:xfrm>
            <a:off x="311700" y="1266325"/>
            <a:ext cx="43125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Boosted Decision Trees are a common Machine Learning technique in Particle Physics that separates signal from Background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Data is recursively split based on their individual features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An ensemble of decision trees are used, hence the boosting.</a:t>
            </a:r>
            <a:endParaRPr/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800" y="1266325"/>
            <a:ext cx="4215000" cy="2098827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 txBox="1"/>
          <p:nvPr/>
        </p:nvSpPr>
        <p:spPr>
          <a:xfrm>
            <a:off x="5144800" y="3479050"/>
            <a:ext cx="4312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https://xgboost.readthedocs.io/en/stable/tutorials/model.html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of BDT</a:t>
            </a:r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6150" y="135200"/>
            <a:ext cx="3399724" cy="177960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1"/>
          <p:cNvSpPr txBox="1"/>
          <p:nvPr/>
        </p:nvSpPr>
        <p:spPr>
          <a:xfrm>
            <a:off x="2218400" y="1782125"/>
            <a:ext cx="1111500" cy="104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How many Njets does particle have?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2218388" y="1341613"/>
            <a:ext cx="156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Training: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4175426" y="1870238"/>
            <a:ext cx="1193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What’s the Scalar sum of Energy?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6402062" y="2208525"/>
            <a:ext cx="18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p21"/>
          <p:cNvSpPr txBox="1"/>
          <p:nvPr/>
        </p:nvSpPr>
        <p:spPr>
          <a:xfrm>
            <a:off x="6480937" y="2248338"/>
            <a:ext cx="18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ttX 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21"/>
          <p:cNvSpPr txBox="1"/>
          <p:nvPr/>
        </p:nvSpPr>
        <p:spPr>
          <a:xfrm>
            <a:off x="12" y="0"/>
            <a:ext cx="18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*NOT TRUE DATA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Google Shape;180;p21"/>
          <p:cNvSpPr txBox="1"/>
          <p:nvPr/>
        </p:nvSpPr>
        <p:spPr>
          <a:xfrm>
            <a:off x="2296500" y="2855225"/>
            <a:ext cx="156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Testing: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Google Shape;181;p21"/>
          <p:cNvSpPr/>
          <p:nvPr/>
        </p:nvSpPr>
        <p:spPr>
          <a:xfrm>
            <a:off x="2356950" y="3419375"/>
            <a:ext cx="1017300" cy="768600"/>
          </a:xfrm>
          <a:prstGeom prst="ellipse">
            <a:avLst/>
          </a:prstGeom>
          <a:solidFill>
            <a:srgbClr val="D8E5DF">
              <a:alpha val="3019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am I?</a:t>
            </a:r>
            <a:endParaRPr/>
          </a:p>
        </p:txBody>
      </p:sp>
      <p:sp>
        <p:nvSpPr>
          <p:cNvPr id="182" name="Google Shape;182;p21"/>
          <p:cNvSpPr/>
          <p:nvPr/>
        </p:nvSpPr>
        <p:spPr>
          <a:xfrm rot="-5547">
            <a:off x="3487396" y="3768251"/>
            <a:ext cx="743701" cy="15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1"/>
          <p:cNvSpPr txBox="1"/>
          <p:nvPr/>
        </p:nvSpPr>
        <p:spPr>
          <a:xfrm>
            <a:off x="4344250" y="3647650"/>
            <a:ext cx="72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jets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Google Shape;184;p21"/>
          <p:cNvSpPr/>
          <p:nvPr/>
        </p:nvSpPr>
        <p:spPr>
          <a:xfrm rot="-5547">
            <a:off x="4967132" y="3808506"/>
            <a:ext cx="743701" cy="15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1"/>
          <p:cNvSpPr txBox="1"/>
          <p:nvPr/>
        </p:nvSpPr>
        <p:spPr>
          <a:xfrm>
            <a:off x="5804887" y="3687900"/>
            <a:ext cx="18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&gt; 500 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21"/>
          <p:cNvSpPr/>
          <p:nvPr/>
        </p:nvSpPr>
        <p:spPr>
          <a:xfrm rot="-2626">
            <a:off x="6993470" y="3792540"/>
            <a:ext cx="785400" cy="16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1"/>
          <p:cNvSpPr txBox="1"/>
          <p:nvPr/>
        </p:nvSpPr>
        <p:spPr>
          <a:xfrm>
            <a:off x="7952649" y="3647650"/>
            <a:ext cx="10173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 think you’re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ttX background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144425" y="1814650"/>
            <a:ext cx="1111500" cy="1477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Feed in 2 sets of Monte-Carlo simulations: </a:t>
            </a: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“Even” events  and “Odd” events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Google Shape;189;p21"/>
          <p:cNvSpPr/>
          <p:nvPr/>
        </p:nvSpPr>
        <p:spPr>
          <a:xfrm rot="-823740">
            <a:off x="1287070" y="2021299"/>
            <a:ext cx="868411" cy="47469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</a:t>
            </a:r>
            <a:endParaRPr/>
          </a:p>
        </p:txBody>
      </p:sp>
      <p:sp>
        <p:nvSpPr>
          <p:cNvPr id="190" name="Google Shape;190;p21"/>
          <p:cNvSpPr/>
          <p:nvPr/>
        </p:nvSpPr>
        <p:spPr>
          <a:xfrm rot="1633299">
            <a:off x="1255848" y="2871041"/>
            <a:ext cx="866354" cy="47456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Odd</a:t>
            </a:r>
            <a:endParaRPr/>
          </a:p>
        </p:txBody>
      </p:sp>
      <p:sp>
        <p:nvSpPr>
          <p:cNvPr id="191" name="Google Shape;191;p21"/>
          <p:cNvSpPr/>
          <p:nvPr/>
        </p:nvSpPr>
        <p:spPr>
          <a:xfrm rot="1289031">
            <a:off x="3350869" y="2401606"/>
            <a:ext cx="743777" cy="15904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1"/>
          <p:cNvSpPr txBox="1"/>
          <p:nvPr/>
        </p:nvSpPr>
        <p:spPr>
          <a:xfrm>
            <a:off x="3505588" y="2554638"/>
            <a:ext cx="41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21"/>
          <p:cNvSpPr/>
          <p:nvPr/>
        </p:nvSpPr>
        <p:spPr>
          <a:xfrm rot="-1189435">
            <a:off x="3323477" y="2111505"/>
            <a:ext cx="774922" cy="15904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1"/>
          <p:cNvSpPr txBox="1"/>
          <p:nvPr/>
        </p:nvSpPr>
        <p:spPr>
          <a:xfrm>
            <a:off x="3517388" y="1706813"/>
            <a:ext cx="41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Google Shape;195;p21"/>
          <p:cNvSpPr/>
          <p:nvPr/>
        </p:nvSpPr>
        <p:spPr>
          <a:xfrm rot="1289031">
            <a:off x="5377194" y="2708869"/>
            <a:ext cx="743777" cy="15904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1"/>
          <p:cNvSpPr/>
          <p:nvPr/>
        </p:nvSpPr>
        <p:spPr>
          <a:xfrm rot="-689471">
            <a:off x="5377108" y="2503887"/>
            <a:ext cx="743911" cy="15914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1"/>
          <p:cNvSpPr txBox="1"/>
          <p:nvPr/>
        </p:nvSpPr>
        <p:spPr>
          <a:xfrm>
            <a:off x="5563092" y="1984763"/>
            <a:ext cx="10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&gt;500GeV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Google Shape;198;p21"/>
          <p:cNvSpPr txBox="1"/>
          <p:nvPr/>
        </p:nvSpPr>
        <p:spPr>
          <a:xfrm>
            <a:off x="5563104" y="2949975"/>
            <a:ext cx="10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&lt;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500GeV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