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6" r:id="rId2"/>
    <p:sldId id="306" r:id="rId3"/>
    <p:sldId id="309" r:id="rId4"/>
    <p:sldId id="312" r:id="rId5"/>
    <p:sldId id="311" r:id="rId6"/>
    <p:sldId id="307" r:id="rId7"/>
    <p:sldId id="308" r:id="rId8"/>
    <p:sldId id="310" r:id="rId9"/>
    <p:sldId id="303" r:id="rId10"/>
    <p:sldId id="314" r:id="rId11"/>
    <p:sldId id="31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22"/>
    <p:restoredTop sz="94686"/>
  </p:normalViewPr>
  <p:slideViewPr>
    <p:cSldViewPr snapToGrid="0" snapToObjects="1">
      <p:cViewPr varScale="1">
        <p:scale>
          <a:sx n="126" d="100"/>
          <a:sy n="126" d="100"/>
        </p:scale>
        <p:origin x="216" y="2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22 June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22 June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22 June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22 June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22 June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22 June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22 June 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22 June 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22 June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22 June 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22 June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22 June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22 June 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22 June 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22 June 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22 June 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22 June 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22 June 2023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22 June 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1500896"/>
          </a:xfrm>
        </p:spPr>
        <p:txBody>
          <a:bodyPr/>
          <a:lstStyle/>
          <a:p>
            <a:r>
              <a:rPr lang="en-GB" dirty="0"/>
              <a:t>Dark Photon Combination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Evan Rootness</a:t>
            </a:r>
          </a:p>
          <a:p>
            <a:r>
              <a:rPr lang="en-GB" dirty="0"/>
              <a:t>22 June 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1B45A3-8186-3934-FA90-C7D1DCE2C9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206" r="19062"/>
          <a:stretch/>
        </p:blipFill>
        <p:spPr>
          <a:xfrm>
            <a:off x="10316452" y="5254230"/>
            <a:ext cx="1467560" cy="13250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5D3BC-4B00-6E10-5AD3-415628BD7B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4336" y="5155421"/>
            <a:ext cx="3299445" cy="136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erson holding a food container and chopsticks&#10;&#10;Description automatically generated with low confidence">
            <a:extLst>
              <a:ext uri="{FF2B5EF4-FFF2-40B4-BE49-F238E27FC236}">
                <a16:creationId xmlns:a16="http://schemas.microsoft.com/office/drawing/2014/main" id="{575F6E02-7725-2E23-06B4-230FA3E47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5230" y="335583"/>
            <a:ext cx="2827252" cy="3769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6B06F6-F559-EC08-39B6-55E8FDD91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Pictures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DDC016-A7C9-947D-90F8-A960EBA00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22 June 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838238-1E96-5D36-35FD-684D0986F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 Rootness | Dark Photon Combination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4E5FFA-F353-5FB0-3B59-C3AAB1361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CBC0BFA-BB39-19BF-A2BB-CF3E1D516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0414" y="183117"/>
            <a:ext cx="3269334" cy="43584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5FBEE25-B585-D277-2C95-07BA6321EB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5598" y="1135654"/>
            <a:ext cx="4806894" cy="360517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F70FC2D-ADFB-F362-C855-EEF7EC7EAE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-225859" y="2538572"/>
            <a:ext cx="3915724" cy="293679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DD69214-E28A-98E0-8CDC-ABC8752947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8080" y="3256970"/>
            <a:ext cx="3901199" cy="292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914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A5EE2B2-738A-06BD-3D4C-E57DB8BA13EC}"/>
              </a:ext>
            </a:extLst>
          </p:cNvPr>
          <p:cNvSpPr txBox="1">
            <a:spLocks/>
          </p:cNvSpPr>
          <p:nvPr/>
        </p:nvSpPr>
        <p:spPr>
          <a:xfrm>
            <a:off x="3957725" y="2850093"/>
            <a:ext cx="4276549" cy="57890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/>
              <a:t>Thanks!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05417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81DDDF-34F7-65DB-143A-FA71B2747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8833"/>
            <a:ext cx="6787386" cy="2071951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The Dark Photon: </a:t>
            </a:r>
            <a:r>
              <a:rPr lang="en-US" b="0" dirty="0"/>
              <a:t>A hypothetical particle connected to dark matter</a:t>
            </a:r>
          </a:p>
          <a:p>
            <a:pPr>
              <a:lnSpc>
                <a:spcPct val="150000"/>
              </a:lnSpc>
            </a:pPr>
            <a:r>
              <a:rPr lang="en-US" b="0" dirty="0"/>
              <a:t>Multiple dark photon analyses at CERN (ATLAS, CMS, NA64, LHCb, etc.)</a:t>
            </a:r>
          </a:p>
          <a:p>
            <a:pPr>
              <a:lnSpc>
                <a:spcPct val="150000"/>
              </a:lnSpc>
            </a:pPr>
            <a:r>
              <a:rPr lang="en-US" b="0" dirty="0"/>
              <a:t>CMS completed a combination analysis on two production modes (VBF + ZH)</a:t>
            </a:r>
          </a:p>
          <a:p>
            <a:pPr>
              <a:lnSpc>
                <a:spcPct val="150000"/>
              </a:lnSpc>
            </a:pPr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EFB94E-B9F4-E736-B14C-C2424993B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3596453" cy="640794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F2E76-75BC-3FB5-7A2D-7789AA2EA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22 June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E5DB3-1580-F8AD-0C30-C74E0069E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 Rootness | Dark Photon Combination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E0C693-6D83-F509-DF95-052C7041D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5" name="Picture 1" descr="page10image1878789824">
            <a:extLst>
              <a:ext uri="{FF2B5EF4-FFF2-40B4-BE49-F238E27FC236}">
                <a16:creationId xmlns:a16="http://schemas.microsoft.com/office/drawing/2014/main" id="{F15779A8-30F7-DAA6-A786-89476D6898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3" t="13236" r="19128" b="19276"/>
          <a:stretch/>
        </p:blipFill>
        <p:spPr bwMode="auto">
          <a:xfrm>
            <a:off x="7336950" y="800388"/>
            <a:ext cx="4744899" cy="317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7A94D0-4EC6-DCFB-9FE2-43B32E413E88}"/>
              </a:ext>
            </a:extLst>
          </p:cNvPr>
          <p:cNvSpPr txBox="1"/>
          <p:nvPr/>
        </p:nvSpPr>
        <p:spPr>
          <a:xfrm>
            <a:off x="7698296" y="3949078"/>
            <a:ext cx="424197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Limits on the massive dark photon from di-lepton searches</a:t>
            </a:r>
          </a:p>
        </p:txBody>
      </p:sp>
      <p:pic>
        <p:nvPicPr>
          <p:cNvPr id="13" name="Picture 12" descr="A picture containing text, screenshot, line, plot&#10;&#10;Description automatically generated">
            <a:extLst>
              <a:ext uri="{FF2B5EF4-FFF2-40B4-BE49-F238E27FC236}">
                <a16:creationId xmlns:a16="http://schemas.microsoft.com/office/drawing/2014/main" id="{E4C6ABEC-EEF5-C7E6-8840-53A44A6CC0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61" t="1469" r="4165" b="2391"/>
          <a:stretch/>
        </p:blipFill>
        <p:spPr>
          <a:xfrm>
            <a:off x="555136" y="3951762"/>
            <a:ext cx="2576729" cy="2192254"/>
          </a:xfrm>
          <a:prstGeom prst="rect">
            <a:avLst/>
          </a:prstGeom>
        </p:spPr>
      </p:pic>
      <p:pic>
        <p:nvPicPr>
          <p:cNvPr id="15" name="Picture 14" descr="A picture containing text, screenshot, line, font&#10;&#10;Description automatically generated">
            <a:extLst>
              <a:ext uri="{FF2B5EF4-FFF2-40B4-BE49-F238E27FC236}">
                <a16:creationId xmlns:a16="http://schemas.microsoft.com/office/drawing/2014/main" id="{6D910B92-E43A-8933-728D-0A81F92CB5E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50" t="4085" r="3604" b="4154"/>
          <a:stretch/>
        </p:blipFill>
        <p:spPr>
          <a:xfrm>
            <a:off x="3273440" y="3968280"/>
            <a:ext cx="2538401" cy="2192255"/>
          </a:xfrm>
          <a:prstGeom prst="rect">
            <a:avLst/>
          </a:prstGeom>
        </p:spPr>
      </p:pic>
      <p:pic>
        <p:nvPicPr>
          <p:cNvPr id="17" name="Picture 16" descr="A picture containing text, font, screenshot, receipt&#10;&#10;Description automatically generated">
            <a:extLst>
              <a:ext uri="{FF2B5EF4-FFF2-40B4-BE49-F238E27FC236}">
                <a16:creationId xmlns:a16="http://schemas.microsoft.com/office/drawing/2014/main" id="{A167F537-2763-E58E-D65F-4F14C31E51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7152" y="4845099"/>
            <a:ext cx="5686860" cy="1212513"/>
          </a:xfrm>
          <a:prstGeom prst="rect">
            <a:avLst/>
          </a:prstGeom>
        </p:spPr>
      </p:pic>
      <p:sp>
        <p:nvSpPr>
          <p:cNvPr id="23" name="Up Arrow 22">
            <a:extLst>
              <a:ext uri="{FF2B5EF4-FFF2-40B4-BE49-F238E27FC236}">
                <a16:creationId xmlns:a16="http://schemas.microsoft.com/office/drawing/2014/main" id="{BEED2680-A9CC-0B8D-64E8-6727F6D15B49}"/>
              </a:ext>
            </a:extLst>
          </p:cNvPr>
          <p:cNvSpPr/>
          <p:nvPr/>
        </p:nvSpPr>
        <p:spPr>
          <a:xfrm rot="10800000">
            <a:off x="1685379" y="3675131"/>
            <a:ext cx="216993" cy="713791"/>
          </a:xfrm>
          <a:prstGeom prst="upArrow">
            <a:avLst/>
          </a:prstGeom>
          <a:solidFill>
            <a:schemeClr val="accent3"/>
          </a:solidFill>
          <a:ln w="190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Up Arrow 23">
            <a:extLst>
              <a:ext uri="{FF2B5EF4-FFF2-40B4-BE49-F238E27FC236}">
                <a16:creationId xmlns:a16="http://schemas.microsoft.com/office/drawing/2014/main" id="{5BEE57D5-FFB9-BC69-C8EE-088BF22C6777}"/>
              </a:ext>
            </a:extLst>
          </p:cNvPr>
          <p:cNvSpPr/>
          <p:nvPr/>
        </p:nvSpPr>
        <p:spPr>
          <a:xfrm rot="7258330">
            <a:off x="3148857" y="3212411"/>
            <a:ext cx="206746" cy="1180829"/>
          </a:xfrm>
          <a:prstGeom prst="upArrow">
            <a:avLst/>
          </a:prstGeom>
          <a:solidFill>
            <a:schemeClr val="accent3"/>
          </a:solidFill>
          <a:ln w="190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9A87E39-B740-63BA-D13B-FAE722539CB7}"/>
              </a:ext>
            </a:extLst>
          </p:cNvPr>
          <p:cNvSpPr/>
          <p:nvPr/>
        </p:nvSpPr>
        <p:spPr>
          <a:xfrm>
            <a:off x="9875838" y="4792403"/>
            <a:ext cx="1908174" cy="98585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7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3" grpId="0" animBg="1"/>
      <p:bldP spid="24" grpId="0" animBg="1"/>
      <p:bldP spid="2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81DDDF-34F7-65DB-143A-FA71B2747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39336"/>
            <a:ext cx="6302095" cy="1159574"/>
          </a:xfrm>
        </p:spPr>
        <p:txBody>
          <a:bodyPr>
            <a:normAutofit fontScale="92500"/>
          </a:bodyPr>
          <a:lstStyle/>
          <a:p>
            <a:pPr lvl="1">
              <a:lnSpc>
                <a:spcPct val="150000"/>
              </a:lnSpc>
            </a:pPr>
            <a:r>
              <a:rPr lang="en-US" sz="2000" dirty="0"/>
              <a:t>ATLAS individual analyses already complete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Better constraints on decay rate sensitivity than CMS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EFB94E-B9F4-E736-B14C-C2424993B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Photons at ATLAS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F2E76-75BC-3FB5-7A2D-7789AA2EA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22 June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E5DB3-1580-F8AD-0C30-C74E0069E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 Rootness | Dark Photon Combination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E0C693-6D83-F509-DF95-052C7041D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6CAAE4B-5D8A-C84F-7173-07C2F5547121}"/>
              </a:ext>
            </a:extLst>
          </p:cNvPr>
          <p:cNvSpPr txBox="1">
            <a:spLocks/>
          </p:cNvSpPr>
          <p:nvPr/>
        </p:nvSpPr>
        <p:spPr>
          <a:xfrm>
            <a:off x="407988" y="2914724"/>
            <a:ext cx="5516422" cy="301996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My project: </a:t>
            </a:r>
            <a:r>
              <a:rPr lang="en-US" sz="2000" b="0" dirty="0"/>
              <a:t>Work with the ATLAS dark photon combination group to combine the results from different Higgs production modes of the dark photon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Deriving VBF channel results 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Building systematic correlation scheme</a:t>
            </a:r>
          </a:p>
        </p:txBody>
      </p:sp>
      <p:pic>
        <p:nvPicPr>
          <p:cNvPr id="1027" name="Picture 3" descr="page10image1033636336">
            <a:extLst>
              <a:ext uri="{FF2B5EF4-FFF2-40B4-BE49-F238E27FC236}">
                <a16:creationId xmlns:a16="http://schemas.microsoft.com/office/drawing/2014/main" id="{B767C5E1-0F31-E5B9-9506-1EBB09875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56" y="2178119"/>
            <a:ext cx="3135356" cy="1816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ge10image1033635728">
            <a:extLst>
              <a:ext uri="{FF2B5EF4-FFF2-40B4-BE49-F238E27FC236}">
                <a16:creationId xmlns:a16="http://schemas.microsoft.com/office/drawing/2014/main" id="{2A83E8F6-33F0-9AEC-7E37-8908630AA5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0" r="6532" b="7509"/>
          <a:stretch/>
        </p:blipFill>
        <p:spPr bwMode="auto">
          <a:xfrm>
            <a:off x="8993024" y="141110"/>
            <a:ext cx="2996586" cy="190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ge10image1033636032">
            <a:extLst>
              <a:ext uri="{FF2B5EF4-FFF2-40B4-BE49-F238E27FC236}">
                <a16:creationId xmlns:a16="http://schemas.microsoft.com/office/drawing/2014/main" id="{207DEC48-242B-615D-E8D4-A3E874F3DD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" b="4675"/>
          <a:stretch/>
        </p:blipFill>
        <p:spPr bwMode="auto">
          <a:xfrm>
            <a:off x="5924409" y="110681"/>
            <a:ext cx="3231161" cy="190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2375817-F34C-51B5-B039-010A56700F0A}"/>
              </a:ext>
            </a:extLst>
          </p:cNvPr>
          <p:cNvSpPr txBox="1"/>
          <p:nvPr/>
        </p:nvSpPr>
        <p:spPr>
          <a:xfrm>
            <a:off x="6936718" y="4034967"/>
            <a:ext cx="42899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Individual results from ZH, ggF, and VBF</a:t>
            </a:r>
          </a:p>
        </p:txBody>
      </p:sp>
      <p:pic>
        <p:nvPicPr>
          <p:cNvPr id="7" name="Picture 6" descr="A screenshot of a graph&#10;&#10;Description automatically generated with low confidence">
            <a:extLst>
              <a:ext uri="{FF2B5EF4-FFF2-40B4-BE49-F238E27FC236}">
                <a16:creationId xmlns:a16="http://schemas.microsoft.com/office/drawing/2014/main" id="{2858542C-F471-D9D9-A7B6-7996EFF8F2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646301"/>
            <a:ext cx="5268586" cy="158733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5B90CCEA-FE44-138F-9BCA-F75ABC9A63D2}"/>
              </a:ext>
            </a:extLst>
          </p:cNvPr>
          <p:cNvSpPr/>
          <p:nvPr/>
        </p:nvSpPr>
        <p:spPr>
          <a:xfrm>
            <a:off x="9596733" y="5086431"/>
            <a:ext cx="1462748" cy="36698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38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9A5393-0EAC-AAF0-267B-BC50D472F5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27907"/>
            <a:ext cx="5488315" cy="426807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Dark sector</a:t>
            </a:r>
            <a:r>
              <a:rPr lang="en-US" b="0" dirty="0"/>
              <a:t> (DS), which feebly interacts with the SM could explain dark matter</a:t>
            </a:r>
          </a:p>
          <a:p>
            <a:pPr>
              <a:lnSpc>
                <a:spcPct val="150000"/>
              </a:lnSpc>
            </a:pPr>
            <a:r>
              <a:rPr lang="en-US" b="0" dirty="0"/>
              <a:t>Dark photons may interact with both SM </a:t>
            </a:r>
            <a:r>
              <a:rPr lang="en-US" dirty="0"/>
              <a:t>and</a:t>
            </a:r>
            <a:r>
              <a:rPr lang="en-US" b="0" dirty="0"/>
              <a:t> DS</a:t>
            </a:r>
          </a:p>
          <a:p>
            <a:pPr>
              <a:lnSpc>
                <a:spcPct val="150000"/>
              </a:lnSpc>
            </a:pPr>
            <a:r>
              <a:rPr lang="en-US" b="0" dirty="0"/>
              <a:t>The massless dark photon has been investigated less than the massive dark photon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8ACADD-8B4C-F0AC-62C5-268DE1D45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Motivation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6DC86-47BE-4849-0A1E-2EFBF144B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22 June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206E1-483E-8D94-7062-EEAB062EC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 Rootness | Dark Photon Combination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B1C6D-A5B8-CF79-FC8F-FB5663A5C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Picture 8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60B937AE-1C3F-11B9-A3D6-C4309CC8EB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07" t="2654" r="2222" b="1454"/>
          <a:stretch/>
        </p:blipFill>
        <p:spPr>
          <a:xfrm>
            <a:off x="6443227" y="1218753"/>
            <a:ext cx="5091297" cy="381157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DE1CAFE-FA78-5140-60CB-F1DEB4FD20FF}"/>
              </a:ext>
            </a:extLst>
          </p:cNvPr>
          <p:cNvSpPr txBox="1"/>
          <p:nvPr/>
        </p:nvSpPr>
        <p:spPr>
          <a:xfrm>
            <a:off x="6685951" y="5403536"/>
            <a:ext cx="430787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Two scenarios: either the photon or dark photon can interact with both the SM and DS.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E7B5971-7056-3FC0-6160-B7A89720B7F1}"/>
              </a:ext>
            </a:extLst>
          </p:cNvPr>
          <p:cNvSpPr/>
          <p:nvPr/>
        </p:nvSpPr>
        <p:spPr>
          <a:xfrm>
            <a:off x="6352851" y="3902295"/>
            <a:ext cx="2535140" cy="121867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3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9A5393-0EAC-AAF0-267B-BC50D472F5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627909"/>
            <a:ext cx="5572398" cy="3532670"/>
          </a:xfrm>
        </p:spPr>
        <p:txBody>
          <a:bodyPr>
            <a:normAutofit/>
          </a:bodyPr>
          <a:lstStyle/>
          <a:p>
            <a:r>
              <a:rPr lang="en-US" b="0" dirty="0"/>
              <a:t>3 main NP production modes (VBF, ggF, ZH)</a:t>
            </a:r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r>
              <a:rPr lang="en-US" b="0" dirty="0"/>
              <a:t>Virtual particles (top/W loops) decay to a photon and dark photon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8ACADD-8B4C-F0AC-62C5-268DE1D45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Motivation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6DC86-47BE-4849-0A1E-2EFBF144B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22 June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206E1-483E-8D94-7062-EEAB062EC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 Rootness | Dark Photon Combination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B1C6D-A5B8-CF79-FC8F-FB5663A5C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50" name="Picture 2" descr="page2image1723271744">
            <a:extLst>
              <a:ext uri="{FF2B5EF4-FFF2-40B4-BE49-F238E27FC236}">
                <a16:creationId xmlns:a16="http://schemas.microsoft.com/office/drawing/2014/main" id="{C2AC745C-865D-6B96-4926-0ADF5D1186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989"/>
          <a:stretch/>
        </p:blipFill>
        <p:spPr bwMode="auto">
          <a:xfrm>
            <a:off x="1415518" y="2127445"/>
            <a:ext cx="2628435" cy="155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page2image1723227648">
            <a:extLst>
              <a:ext uri="{FF2B5EF4-FFF2-40B4-BE49-F238E27FC236}">
                <a16:creationId xmlns:a16="http://schemas.microsoft.com/office/drawing/2014/main" id="{1D68FA0F-A11D-7D4F-117A-F1E1D4AD6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517" y="2127445"/>
            <a:ext cx="2511346" cy="164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page2image1723271744">
            <a:extLst>
              <a:ext uri="{FF2B5EF4-FFF2-40B4-BE49-F238E27FC236}">
                <a16:creationId xmlns:a16="http://schemas.microsoft.com/office/drawing/2014/main" id="{4C5F33C5-03AD-0DD7-E1BA-6AE37CA06D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89" r="-1"/>
          <a:stretch/>
        </p:blipFill>
        <p:spPr bwMode="auto">
          <a:xfrm>
            <a:off x="4539045" y="2038499"/>
            <a:ext cx="2945450" cy="173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A picture containing line, screenshot, font, number&#10;&#10;Description automatically generated">
            <a:extLst>
              <a:ext uri="{FF2B5EF4-FFF2-40B4-BE49-F238E27FC236}">
                <a16:creationId xmlns:a16="http://schemas.microsoft.com/office/drawing/2014/main" id="{40B45F3B-CF2A-68F6-78CB-A10D6E358E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9881" y="4399637"/>
            <a:ext cx="5855389" cy="151359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A4AC305-253F-0739-5A00-C38A514CFB61}"/>
              </a:ext>
            </a:extLst>
          </p:cNvPr>
          <p:cNvSpPr txBox="1"/>
          <p:nvPr/>
        </p:nvSpPr>
        <p:spPr>
          <a:xfrm>
            <a:off x="1994861" y="3839382"/>
            <a:ext cx="11993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VBF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44973A-1DA8-6902-51EA-A47FAE888B6B}"/>
              </a:ext>
            </a:extLst>
          </p:cNvPr>
          <p:cNvSpPr txBox="1"/>
          <p:nvPr/>
        </p:nvSpPr>
        <p:spPr>
          <a:xfrm>
            <a:off x="5496336" y="3767717"/>
            <a:ext cx="11993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ggF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7A3417-7050-EA0B-FD0E-EB3121952103}"/>
              </a:ext>
            </a:extLst>
          </p:cNvPr>
          <p:cNvSpPr txBox="1"/>
          <p:nvPr/>
        </p:nvSpPr>
        <p:spPr>
          <a:xfrm>
            <a:off x="8912116" y="3689298"/>
            <a:ext cx="11993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ZH</a:t>
            </a:r>
          </a:p>
        </p:txBody>
      </p:sp>
    </p:spTree>
    <p:extLst>
      <p:ext uri="{BB962C8B-B14F-4D97-AF65-F5344CB8AC3E}">
        <p14:creationId xmlns:p14="http://schemas.microsoft.com/office/powerpoint/2010/main" val="17768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C3E524C4-48BA-87AA-6892-6F6CDFB7A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Systematic Impacts Study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7EC3648-8896-619F-75F3-10392EB2AE4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/>
        </p:blipFill>
        <p:spPr>
          <a:xfrm>
            <a:off x="913672" y="2298317"/>
            <a:ext cx="2687380" cy="3542770"/>
          </a:xfrm>
          <a:noFill/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EF6C0D-89A6-6C13-9558-4F5A79DBBD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22 June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932899-C8F6-4D67-4A02-66F9E213A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Evan Rootness | Dark Photon Combination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397A06-3296-0F4C-8AFD-3EDDCC5D1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15BD53-A222-DAD7-3FAA-43328320006D}"/>
              </a:ext>
            </a:extLst>
          </p:cNvPr>
          <p:cNvSpPr txBox="1"/>
          <p:nvPr/>
        </p:nvSpPr>
        <p:spPr>
          <a:xfrm>
            <a:off x="1258269" y="5838610"/>
            <a:ext cx="20800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ZH: 0 GeV 𝛾</a:t>
            </a:r>
            <a:r>
              <a:rPr lang="en-US" baseline="-25000" dirty="0"/>
              <a:t>d</a:t>
            </a:r>
            <a:r>
              <a:rPr lang="en-US" dirty="0"/>
              <a:t> mass </a:t>
            </a: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A86E42D9-3220-51F3-740C-5C749DFA2D1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96197" y="2295840"/>
            <a:ext cx="2687380" cy="3542770"/>
          </a:xfrm>
          <a:noFill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77CD3A0-A871-B9D0-EF2A-C7E3D4817662}"/>
              </a:ext>
            </a:extLst>
          </p:cNvPr>
          <p:cNvSpPr txBox="1"/>
          <p:nvPr/>
        </p:nvSpPr>
        <p:spPr>
          <a:xfrm>
            <a:off x="4899871" y="5814921"/>
            <a:ext cx="20800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ZH: 1 GeV 𝛾</a:t>
            </a:r>
            <a:r>
              <a:rPr lang="en-US" baseline="-25000" dirty="0"/>
              <a:t>d</a:t>
            </a:r>
            <a:r>
              <a:rPr lang="en-US" dirty="0"/>
              <a:t> mass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606989-575C-D09E-930A-70BD77D42F41}"/>
              </a:ext>
            </a:extLst>
          </p:cNvPr>
          <p:cNvSpPr txBox="1"/>
          <p:nvPr/>
        </p:nvSpPr>
        <p:spPr>
          <a:xfrm>
            <a:off x="8743112" y="5824322"/>
            <a:ext cx="23644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ZH: 40 GeV 𝛾</a:t>
            </a:r>
            <a:r>
              <a:rPr lang="en-US" baseline="-25000" dirty="0"/>
              <a:t>d</a:t>
            </a:r>
            <a:r>
              <a:rPr lang="en-US" dirty="0"/>
              <a:t> mass </a:t>
            </a:r>
          </a:p>
        </p:txBody>
      </p:sp>
      <p:pic>
        <p:nvPicPr>
          <p:cNvPr id="16" name="Picture Placeholder 10">
            <a:extLst>
              <a:ext uri="{FF2B5EF4-FFF2-40B4-BE49-F238E27FC236}">
                <a16:creationId xmlns:a16="http://schemas.microsoft.com/office/drawing/2014/main" id="{CC8DE68D-29E3-3895-186C-5DBAB8B27E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0165" y="2295839"/>
            <a:ext cx="2687381" cy="3542771"/>
          </a:xfrm>
          <a:prstGeom prst="rect">
            <a:avLst/>
          </a:prstGeom>
          <a:noFill/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9B66C9-41BC-F7D5-4FC7-B50FEB9AB09C}"/>
              </a:ext>
            </a:extLst>
          </p:cNvPr>
          <p:cNvSpPr txBox="1">
            <a:spLocks/>
          </p:cNvSpPr>
          <p:nvPr/>
        </p:nvSpPr>
        <p:spPr>
          <a:xfrm>
            <a:off x="407987" y="1562979"/>
            <a:ext cx="11376025" cy="64160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Derived the nuisance parameters impacts (background) for different production modes and different masses</a:t>
            </a:r>
          </a:p>
        </p:txBody>
      </p:sp>
    </p:spTree>
    <p:extLst>
      <p:ext uri="{BB962C8B-B14F-4D97-AF65-F5344CB8AC3E}">
        <p14:creationId xmlns:p14="http://schemas.microsoft.com/office/powerpoint/2010/main" val="3364246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0ECDBC1-A9CA-51D4-110E-300A645D6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178299" cy="779378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Both ZH and ggF expected results are very similar to observed</a:t>
            </a:r>
            <a:endParaRPr lang="en-US" b="0" dirty="0">
              <a:solidFill>
                <a:srgbClr val="00B05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7C4F7A-E9E0-91B4-6A6B-F49BFC292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Systematic Impacts Study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2BDA3-8441-E6D8-6B05-6ADA16D7F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22 June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A9C49-1A0D-F4DA-9DF0-EC6FFA33A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 Rootness | Dark Photon Combination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6546F-0428-C4DC-842F-22D6F7AF9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E68006F-05FD-1614-8EB2-29E1F3630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766" y="1365312"/>
            <a:ext cx="3128972" cy="412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64B77F8A-CEAD-8855-5E19-4647336783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66" y="1365312"/>
            <a:ext cx="3128972" cy="4126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C5E9666-64EE-A72E-798E-0723E5D4FF63}"/>
              </a:ext>
            </a:extLst>
          </p:cNvPr>
          <p:cNvSpPr txBox="1"/>
          <p:nvPr/>
        </p:nvSpPr>
        <p:spPr>
          <a:xfrm>
            <a:off x="5885258" y="5711646"/>
            <a:ext cx="1871661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Expected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55938D-6074-B380-78FC-897B238F4C2C}"/>
              </a:ext>
            </a:extLst>
          </p:cNvPr>
          <p:cNvSpPr txBox="1"/>
          <p:nvPr/>
        </p:nvSpPr>
        <p:spPr>
          <a:xfrm>
            <a:off x="9455940" y="5648683"/>
            <a:ext cx="1317624" cy="277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Observed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B2DBFB-4D43-57A9-F773-31F2F198E9F5}"/>
              </a:ext>
            </a:extLst>
          </p:cNvPr>
          <p:cNvSpPr txBox="1"/>
          <p:nvPr/>
        </p:nvSpPr>
        <p:spPr>
          <a:xfrm>
            <a:off x="7400127" y="1070817"/>
            <a:ext cx="27146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ggF: 400 GeV Higgs mass </a:t>
            </a: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2FD70E4A-950D-D793-B21E-84A0770CFEBE}"/>
              </a:ext>
            </a:extLst>
          </p:cNvPr>
          <p:cNvSpPr txBox="1">
            <a:spLocks/>
          </p:cNvSpPr>
          <p:nvPr/>
        </p:nvSpPr>
        <p:spPr>
          <a:xfrm>
            <a:off x="407988" y="2590599"/>
            <a:ext cx="5793444" cy="61638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Pulls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2D0B011F-386E-158A-51E0-1F5C4450F065}"/>
              </a:ext>
            </a:extLst>
          </p:cNvPr>
          <p:cNvSpPr txBox="1">
            <a:spLocks/>
          </p:cNvSpPr>
          <p:nvPr/>
        </p:nvSpPr>
        <p:spPr>
          <a:xfrm>
            <a:off x="407988" y="3120132"/>
            <a:ext cx="4178299" cy="31219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Confirmed no NPs had pull issues or were over-constrained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Therefore, NPs can be directly correlated and there is no special concern to be taken when building the correlation scheme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Added my study’s results to the group’s supporting notes</a:t>
            </a:r>
          </a:p>
        </p:txBody>
      </p:sp>
    </p:spTree>
    <p:extLst>
      <p:ext uri="{BB962C8B-B14F-4D97-AF65-F5344CB8AC3E}">
        <p14:creationId xmlns:p14="http://schemas.microsoft.com/office/powerpoint/2010/main" val="336624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258D14-22C5-3B55-248C-36B17FA367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Deriving VBF channel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Will be able to repeat systematic impact study for VBF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More impact plots soon!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06F6FF-1B81-B03D-6935-DBE490849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89438"/>
            <a:ext cx="11376025" cy="1065742"/>
          </a:xfrm>
        </p:spPr>
        <p:txBody>
          <a:bodyPr/>
          <a:lstStyle/>
          <a:p>
            <a:r>
              <a:rPr lang="en-US" dirty="0"/>
              <a:t>Working On…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FE2DAB-B9A3-5296-3FDE-848449250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22 June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1ED06F-47E4-A744-0266-3D07E2C1E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Evan Rootness | Dark Photon Combination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CE146-268C-9794-E9EE-0C2427A5C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753635-2F35-B579-CBA1-5CC507FFD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54446">
            <a:off x="7416305" y="-476865"/>
            <a:ext cx="3147704" cy="41500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C8CA15-BDEC-E264-17C4-322E4B166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377474">
            <a:off x="3142599" y="2932189"/>
            <a:ext cx="3007177" cy="39647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F86527-813F-714A-2754-8C2883834A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16869">
            <a:off x="8733938" y="1991275"/>
            <a:ext cx="3515508" cy="46349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73A74B7-4B09-2B5C-20D5-CCBF816F03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2605164">
            <a:off x="5587502" y="2944674"/>
            <a:ext cx="2643670" cy="348548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CB27082-A7B4-BF33-10A3-8F67371F97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179554">
            <a:off x="450425" y="2932684"/>
            <a:ext cx="2459221" cy="324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10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9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9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9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9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10" accel="100000" fill="hold">
                                          <p:stCondLst>
                                            <p:cond delay="99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C3E524C4-48BA-87AA-6892-6F6CDFB7A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Summary and To-do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3CFE9552-A322-19DA-0C37-9F8B6D5FB0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0739" y="1592264"/>
            <a:ext cx="10608162" cy="4402136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b="0" dirty="0"/>
              <a:t>Summary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Derived systematic impacts of ZH and ggF from expected and observed workspaces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Identified leading-impact systematics. Need to properly correlate those from common CP tools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All systematics have healthy pulls/no over-constraining</a:t>
            </a:r>
          </a:p>
          <a:p>
            <a:pPr>
              <a:lnSpc>
                <a:spcPct val="150000"/>
              </a:lnSpc>
            </a:pPr>
            <a:r>
              <a:rPr lang="en-US" b="0" dirty="0"/>
              <a:t>To-do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Use RECAST to derive VBF input likelihood models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Using results from systematics as references to build the correlation scheme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EF6C0D-89A6-6C13-9558-4F5A79DBBD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22 June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932899-C8F6-4D67-4A02-66F9E213A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Evan Rootness | Dark Photon Combination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397A06-3296-0F4C-8AFD-3EDDCC5D1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88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4894</TotalTime>
  <Words>476</Words>
  <Application>Microsoft Macintosh PowerPoint</Application>
  <PresentationFormat>Widescreen</PresentationFormat>
  <Paragraphs>86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Dark Photon Combination</vt:lpstr>
      <vt:lpstr>Introduction</vt:lpstr>
      <vt:lpstr>Dark Photons at ATLAS</vt:lpstr>
      <vt:lpstr>Theoretical Motivation</vt:lpstr>
      <vt:lpstr>Theoretical Motivation</vt:lpstr>
      <vt:lpstr>Systematic Impacts Study</vt:lpstr>
      <vt:lpstr>Systematic Impacts Study</vt:lpstr>
      <vt:lpstr>Working On…</vt:lpstr>
      <vt:lpstr>Summary and To-do</vt:lpstr>
      <vt:lpstr>Pictures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Ranking studies on ZH/ggH input workspaces</dc:title>
  <dc:creator>Rootness, Evan</dc:creator>
  <cp:lastModifiedBy>Rootness, Evan</cp:lastModifiedBy>
  <cp:revision>7</cp:revision>
  <dcterms:created xsi:type="dcterms:W3CDTF">2023-06-02T09:25:10Z</dcterms:created>
  <dcterms:modified xsi:type="dcterms:W3CDTF">2023-06-22T14:24:32Z</dcterms:modified>
</cp:coreProperties>
</file>