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33"/>
  </p:notesMasterIdLst>
  <p:handoutMasterIdLst>
    <p:handoutMasterId r:id="rId34"/>
  </p:handoutMasterIdLst>
  <p:sldIdLst>
    <p:sldId id="257" r:id="rId7"/>
    <p:sldId id="385" r:id="rId8"/>
    <p:sldId id="393" r:id="rId9"/>
    <p:sldId id="330" r:id="rId10"/>
    <p:sldId id="406" r:id="rId11"/>
    <p:sldId id="387" r:id="rId12"/>
    <p:sldId id="357" r:id="rId13"/>
    <p:sldId id="358" r:id="rId14"/>
    <p:sldId id="389" r:id="rId15"/>
    <p:sldId id="394" r:id="rId16"/>
    <p:sldId id="378" r:id="rId17"/>
    <p:sldId id="395" r:id="rId18"/>
    <p:sldId id="396" r:id="rId19"/>
    <p:sldId id="397" r:id="rId20"/>
    <p:sldId id="398" r:id="rId21"/>
    <p:sldId id="399" r:id="rId22"/>
    <p:sldId id="383" r:id="rId23"/>
    <p:sldId id="400" r:id="rId24"/>
    <p:sldId id="401" r:id="rId25"/>
    <p:sldId id="402" r:id="rId26"/>
    <p:sldId id="403" r:id="rId27"/>
    <p:sldId id="404" r:id="rId28"/>
    <p:sldId id="327" r:id="rId29"/>
    <p:sldId id="272" r:id="rId30"/>
    <p:sldId id="405" r:id="rId31"/>
    <p:sldId id="39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6262"/>
    <a:srgbClr val="3F3D87"/>
    <a:srgbClr val="4A479D"/>
    <a:srgbClr val="403D87"/>
    <a:srgbClr val="4F4EAC"/>
    <a:srgbClr val="2D2C61"/>
    <a:srgbClr val="6C68E6"/>
    <a:srgbClr val="616161"/>
    <a:srgbClr val="5A57C0"/>
    <a:srgbClr val="F0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483"/>
    <p:restoredTop sz="91399"/>
  </p:normalViewPr>
  <p:slideViewPr>
    <p:cSldViewPr snapToGrid="0">
      <p:cViewPr varScale="1">
        <p:scale>
          <a:sx n="113" d="100"/>
          <a:sy n="113" d="100"/>
        </p:scale>
        <p:origin x="216" y="416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Advisories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D0-2545-BD8A-756EA8C248C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D0-2545-BD8A-756EA8C248C0}"/>
              </c:ext>
            </c:extLst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C33-BC41-8B9E-6A4D2F6D08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AFB-1247-9E06-EB62C5A62DE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FFF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High</c:v>
                </c:pt>
                <c:pt idx="1">
                  <c:v>Critical</c:v>
                </c:pt>
                <c:pt idx="2">
                  <c:v>Alert</c:v>
                </c:pt>
                <c:pt idx="3">
                  <c:v>Moderate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D0-2545-BD8A-756EA8C248C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4D4D4C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8/30/23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8/30/23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31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2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933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38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09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63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35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15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43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67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7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451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30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95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63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11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6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53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9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88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8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24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20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9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s://wlcg-soc-wg-doc.web.cern.ch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hyperlink" Target="https://unsplash.com/s/photos/cyber-security?utm_source=unsplash&amp;utm_medium=referral&amp;utm_content=creditCopyText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splash.com/@flyd2069?utm_source=unsplash&amp;utm_medium=referral&amp;utm_content=creditCopyText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.xml"/><Relationship Id="rId5" Type="http://schemas.openxmlformats.org/officeDocument/2006/relationships/image" Target="../media/image6.png"/><Relationship Id="rId4" Type="http://schemas.openxmlformats.org/officeDocument/2006/relationships/hyperlink" Target="https://advisories.egi.e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58030" y="4143984"/>
            <a:ext cx="65448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sz="4800" b="1" spc="-1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94654" y="5002119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Crooks</a:t>
            </a:r>
          </a:p>
          <a:p>
            <a:r>
              <a:rPr lang="en-GB" sz="240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david.crooks@stfc.ac.uk</a:t>
            </a:r>
            <a:endParaRPr lang="en-GB" sz="2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474F81C-7CC4-B64C-9BA1-C208885E64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182" y="1901199"/>
            <a:ext cx="3418368" cy="1018534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A4C024F-EA27-194D-9E03-7FBF1D426709}"/>
              </a:ext>
            </a:extLst>
          </p:cNvPr>
          <p:cNvSpPr txBox="1">
            <a:spLocks/>
          </p:cNvSpPr>
          <p:nvPr/>
        </p:nvSpPr>
        <p:spPr>
          <a:xfrm>
            <a:off x="970718" y="5972810"/>
            <a:ext cx="6852174" cy="452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53709" y="30442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182304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 update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8511084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DRI Cybersecurity Workshop kick-off hosted by Jisc in London in July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this meeting, representation (directly or by proxy) from</a:t>
            </a:r>
          </a:p>
          <a:p>
            <a:pPr marL="800100" lvl="1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Jisc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(UKRI)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Committee (cross-council oversight group)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Infrastructures: SKA(O)/WLCG/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/IRIS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Trusted Research Environments</a:t>
            </a: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B786E5-F3C5-FC83-FDF6-6D93E1BBD597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15683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 pillars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4" y="1401194"/>
            <a:ext cx="115680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cybersecurity capabilities as a DRI community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 intelligence is a core element alongside incident response</a:t>
            </a:r>
          </a:p>
          <a:p>
            <a:pPr marL="457200" indent="-457200">
              <a:buFont typeface="+mj-lt"/>
              <a:buAutoNum type="arabicPeriod"/>
            </a:pPr>
            <a:endParaRPr lang="en-GB" sz="2400" i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cybersecurity culture across our constituent organisations</a:t>
            </a:r>
          </a:p>
          <a:p>
            <a:pPr marL="457200" indent="-457200">
              <a:buFont typeface="+mj-lt"/>
              <a:buAutoNum type="arabicPeriod"/>
            </a:pPr>
            <a:endParaRPr lang="en-GB" sz="2400" i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Establishment of strong links with our (inter)national cybersecurity partners</a:t>
            </a:r>
          </a:p>
          <a:p>
            <a:pPr marL="457200" indent="-457200">
              <a:buFont typeface="+mj-lt"/>
              <a:buAutoNum type="arabicPeriod"/>
            </a:pPr>
            <a:endParaRPr lang="en-GB" sz="2400" i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and maintenance of core skills within DRI community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outreach (users)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(shared and agreed best practice for operations across)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Specialist skills (cybersecurity professionals)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FB17F7-2386-88C1-90FC-E874B86B6870}"/>
              </a:ext>
            </a:extLst>
          </p:cNvPr>
          <p:cNvSpPr txBox="1"/>
          <p:nvPr/>
        </p:nvSpPr>
        <p:spPr>
          <a:xfrm>
            <a:off x="0" y="586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785B92C-24EA-7158-F824-06C309962F30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1233971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 core activities: strategy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4" y="1401194"/>
            <a:ext cx="115680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 + threat landscape intelligence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i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 changes (outreach, best practice)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i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 (external and internal)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practice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Compliance needs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Elements required for federated context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Ensuring that local and federated requirements mesh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FB17F7-2386-88C1-90FC-E874B86B6870}"/>
              </a:ext>
            </a:extLst>
          </p:cNvPr>
          <p:cNvSpPr txBox="1"/>
          <p:nvPr/>
        </p:nvSpPr>
        <p:spPr>
          <a:xfrm>
            <a:off x="0" y="586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96A9287-36A3-3B0F-5F8B-FD8CDD3E6A9F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188742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 core activities: operations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4" y="1401194"/>
            <a:ext cx="115680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 intelligence (real time monitoring, analysis and actionable delivery)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Supply chain management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this mean at the DRI level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Monitoring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Proactive (intelligence)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Reactive (supporting response)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incident response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coordination work is needed at DRI 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liaison with Identity Management activities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FB17F7-2386-88C1-90FC-E874B86B6870}"/>
              </a:ext>
            </a:extLst>
          </p:cNvPr>
          <p:cNvSpPr txBox="1"/>
          <p:nvPr/>
        </p:nvSpPr>
        <p:spPr>
          <a:xfrm>
            <a:off x="0" y="586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45FC5B1-8767-FE8A-D186-E97932F7D4FE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63349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 Cybersecurity next steps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4" y="1401194"/>
            <a:ext cx="980420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for early adopter funding this FY now very urgent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 my highest priority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DRI Cybersecurity Workshop planned for later in the year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Focused on these pillars and core activities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James Acris from SCD Operational Security team working on coordination for this event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workshop outline is in place, that will be time to promote to organisational cybersecurity leadership to encourage attendance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C67C7E-DDFB-F8FC-B1DD-9A2239456DCF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121830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53709" y="30442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Working Group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665068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Hackathon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745555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successful 4.5 days in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Cosener’s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days of technical work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people in person representing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(Durham)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Jisc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ATLAS (Michigan + Chicago)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Politehnica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University of Bucharest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others online including STFC and Bristol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A96BE48-C94B-6C10-B75E-7D4351198A2A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287181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Hackathon outcomes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8936073" cy="436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documentation and revitalising the group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Enabling sustained development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Renewed focus on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documentation area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 this to iterate quickly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Lots to do so value any cycles people would like to contribute!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Koji build system now being used to build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Zeek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network monitor for RHEL9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Jisc CTI GitHub area with containerised MISP deployment method</a:t>
            </a:r>
          </a:p>
          <a:p>
            <a:pPr marL="800100" lvl="1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Automatically builds new image for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Dockerhub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new MISP version released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9D92748-B2E2-939A-EEA8-28A423E5240D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1986774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Reference Design v2 [1]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74555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draft SOC Reference Design v2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focus on abstracting out technical elements of SOC design alongside suggesting tools and topologies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to illustrate different SOC models scaling from instances with almost no resource to sustained full-scale SOC development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Lightweight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Maturing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ACBA672-CD8F-2A6C-C89C-D496AE697D13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BE65B-CB3F-7555-A6F8-B38BDBCEACBF}"/>
              </a:ext>
            </a:extLst>
          </p:cNvPr>
          <p:cNvSpPr txBox="1"/>
          <p:nvPr/>
        </p:nvSpPr>
        <p:spPr>
          <a:xfrm>
            <a:off x="0" y="586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0036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5B90351-C2C3-F547-8C0F-D85F46E38835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8" name="Picture 7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BA59DE2B-DAB1-A446-A373-D92AB4EBDA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48D6163-00E0-C74F-884F-85AEA876C766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C2157F5-25E3-B846-886E-BAE49B6BA575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8BF2CBF-BA26-9F4B-AFBD-848AF6D934DF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AFCB32D-E9A7-5A44-A6B4-30049BBCAAB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449775-D3A6-AA4F-909F-F2CF7B9595A1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D727E8B-12FA-D042-8032-650E6C6D7609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588200E-9A06-E84F-99A5-486CE9E21A5A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66586D8-2CD1-3D47-A004-E6D0FC6E0986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4959B-9E52-6A4E-8797-082B36140039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CEF9ADF-2376-E647-B3F4-0686F59E2275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8FFEDA8-23FB-B047-9C32-7A2623A7D398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455482A-F74C-3D47-A129-C7CECD8CCEDA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026DAD6-4BF7-844E-96D3-979A1A99048E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F0A22BF-7DA7-3E40-8FC8-ABDCAB7E9E9A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25CC6F9-5536-134F-BCCA-BEF48A9E0D7B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E8C1408-C777-DB48-AF00-F729003391D2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approach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0883A9B-2C66-204E-BD6C-348DAD50A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6E913F-62CE-E949-AB79-6DA3E1B522DF}"/>
              </a:ext>
            </a:extLst>
          </p:cNvPr>
          <p:cNvSpPr/>
          <p:nvPr/>
        </p:nvSpPr>
        <p:spPr>
          <a:xfrm>
            <a:off x="403340" y="1227569"/>
            <a:ext cx="9603950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Keen to use a common approach of describing elements of cybersecurity development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Broadly maps (by design) to Cyber Assessment Framework/NIST Cybersecurity/etc.</a:t>
            </a:r>
          </a:p>
          <a:p>
            <a:pPr marL="800100" lvl="1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Management/Identify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 and Response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structured development across these areas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6DD490-FBF9-6089-2F0D-781490DE411D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112465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Reference Design v2 [2]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pic>
        <p:nvPicPr>
          <p:cNvPr id="4" name="Picture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9C71058-FFCF-3A96-0812-51F12A13E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006" y="1224861"/>
            <a:ext cx="9297767" cy="4542319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319FA66-17A4-2417-D9E7-8A670453C437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2ABC51-05E3-EF90-B95A-060B2E9BE16E}"/>
              </a:ext>
            </a:extLst>
          </p:cNvPr>
          <p:cNvSpPr txBox="1"/>
          <p:nvPr/>
        </p:nvSpPr>
        <p:spPr>
          <a:xfrm>
            <a:off x="0" y="586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66375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53709" y="30442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forward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1645760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into the future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95985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best support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a project/infrastructure level?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sites with constrained resources?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sites?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ACBA672-CD8F-2A6C-C89C-D496AE697D13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2941913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night&#10;&#10;Description automatically generated">
            <a:extLst>
              <a:ext uri="{FF2B5EF4-FFF2-40B4-BE49-F238E27FC236}">
                <a16:creationId xmlns:a16="http://schemas.microsoft.com/office/drawing/2014/main" id="{9782B386-7B97-2642-BB40-3158B48F93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80" r="4548" b="10554"/>
          <a:stretch/>
        </p:blipFill>
        <p:spPr>
          <a:xfrm>
            <a:off x="5726724" y="1"/>
            <a:ext cx="6465276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5192526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ts val="1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 and high priority of cybersecurity remain the same</a:t>
            </a:r>
          </a:p>
          <a:p>
            <a:pPr marL="457200" indent="-457200" fontAlgn="base">
              <a:spcBef>
                <a:spcPts val="1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Full-scale DRI Cybersecurity workshop planned for later this year with priority early-adopter planning</a:t>
            </a:r>
          </a:p>
          <a:p>
            <a:pPr marL="457200" indent="-457200" fontAlgn="base">
              <a:spcBef>
                <a:spcPts val="1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structured development across cybersecurity elements</a:t>
            </a:r>
          </a:p>
          <a:p>
            <a:pPr marL="457200" indent="-457200" fontAlgn="base">
              <a:spcBef>
                <a:spcPts val="1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planning towards next </a:t>
            </a:r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months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01BBE3DD-26C7-A141-B7BB-ED88B7EE1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149" y="5924377"/>
            <a:ext cx="2080631" cy="6199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4494525-7737-B54A-908D-A8B378536F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07"/>
          <a:stretch/>
        </p:blipFill>
        <p:spPr>
          <a:xfrm>
            <a:off x="5726724" y="-1"/>
            <a:ext cx="6460901" cy="6858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9B4F780-AA9B-CB46-9DBD-F574C14B8A7D}"/>
              </a:ext>
            </a:extLst>
          </p:cNvPr>
          <p:cNvSpPr/>
          <p:nvPr/>
        </p:nvSpPr>
        <p:spPr>
          <a:xfrm>
            <a:off x="11773114" y="4547934"/>
            <a:ext cx="307777" cy="1424429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GB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by </a:t>
            </a:r>
            <a:r>
              <a:rPr lang="en-GB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FLY:D</a:t>
            </a:r>
            <a:r>
              <a:rPr lang="en-GB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on </a:t>
            </a:r>
            <a:r>
              <a:rPr lang="en-GB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425ACFE-A543-A81E-C365-3140FC005252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1240505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4633709-414C-4246-8E08-6BFB5C00F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90329691-E911-A455-3B90-0F2D5320DC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6452" y="141003"/>
            <a:ext cx="3345862" cy="99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53709" y="30442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 Slides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2581577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5B90351-C2C3-F547-8C0F-D85F46E38835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8" name="Picture 7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BA59DE2B-DAB1-A446-A373-D92AB4EBDA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48D6163-00E0-C74F-884F-85AEA876C766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C2157F5-25E3-B846-886E-BAE49B6BA575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8BF2CBF-BA26-9F4B-AFBD-848AF6D934DF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AFCB32D-E9A7-5A44-A6B4-30049BBCAAB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449775-D3A6-AA4F-909F-F2CF7B9595A1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D727E8B-12FA-D042-8032-650E6C6D7609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588200E-9A06-E84F-99A5-486CE9E21A5A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66586D8-2CD1-3D47-A004-E6D0FC6E0986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4959B-9E52-6A4E-8797-082B36140039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CEF9ADF-2376-E647-B3F4-0686F59E2275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8FFEDA8-23FB-B047-9C32-7A2623A7D398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455482A-F74C-3D47-A129-C7CECD8CCEDA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026DAD6-4BF7-844E-96D3-979A1A99048E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F0A22BF-7DA7-3E40-8FC8-ABDCAB7E9E9A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25CC6F9-5536-134F-BCCA-BEF48A9E0D7B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E8C1408-C777-DB48-AF00-F729003391D2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TLP shorthand summary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0883A9B-2C66-204E-BD6C-348DAD50A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6DD490-FBF9-6089-2F0D-781490DE411D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graphicFrame>
        <p:nvGraphicFramePr>
          <p:cNvPr id="2" name="Table 24">
            <a:extLst>
              <a:ext uri="{FF2B5EF4-FFF2-40B4-BE49-F238E27FC236}">
                <a16:creationId xmlns:a16="http://schemas.microsoft.com/office/drawing/2014/main" id="{1123CF09-7937-E40D-B133-545DB4931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353420"/>
              </p:ext>
            </p:extLst>
          </p:nvPr>
        </p:nvGraphicFramePr>
        <p:xfrm>
          <a:off x="3213442" y="1837778"/>
          <a:ext cx="6064376" cy="3286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817">
                  <a:extLst>
                    <a:ext uri="{9D8B030D-6E8A-4147-A177-3AD203B41FA5}">
                      <a16:colId xmlns:a16="http://schemas.microsoft.com/office/drawing/2014/main" val="2926770995"/>
                    </a:ext>
                  </a:extLst>
                </a:gridCol>
                <a:gridCol w="5059559">
                  <a:extLst>
                    <a:ext uri="{9D8B030D-6E8A-4147-A177-3AD203B41FA5}">
                      <a16:colId xmlns:a16="http://schemas.microsoft.com/office/drawing/2014/main" val="111451448"/>
                    </a:ext>
                  </a:extLst>
                </a:gridCol>
              </a:tblGrid>
              <a:tr h="8217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TLP: RED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 not share without additional consent beyond immediate meeting or discussion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052920"/>
                  </a:ext>
                </a:extLst>
              </a:tr>
              <a:tr h="8217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TLP: AMBER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Share only as needed with security personnel following sharing rules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474125"/>
                  </a:ext>
                </a:extLst>
              </a:tr>
              <a:tr h="8217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TLP: GREEN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Can be shared in community, do not share publicly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636885"/>
                  </a:ext>
                </a:extLst>
              </a:tr>
              <a:tr h="8217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TLP: CLEAR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sharing restrictions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832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07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53709" y="30442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/IRIS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416971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vulnerabilities</a:t>
            </a:r>
          </a:p>
        </p:txBody>
      </p:sp>
      <p:pic>
        <p:nvPicPr>
          <p:cNvPr id="3" name="Picture 2" descr="A map of the world&#10;&#10;Description automatically generated">
            <a:extLst>
              <a:ext uri="{FF2B5EF4-FFF2-40B4-BE49-F238E27FC236}">
                <a16:creationId xmlns:a16="http://schemas.microsoft.com/office/drawing/2014/main" id="{3B867B80-036A-9C4D-A74F-A9CB5C9F98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3787839" y="1114623"/>
            <a:ext cx="8300082" cy="46744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6" y="1401194"/>
            <a:ext cx="6436178" cy="441146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Vulnerabilities reported since GridPP49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advisories sent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Critical Risk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High Risk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Moderate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Alert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SVG advisory template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 and easier to read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to start using as of 4</a:t>
            </a:r>
            <a:r>
              <a:rPr lang="en-GB" sz="20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September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https://advisories.egi.eu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C10C101-9E14-4843-8B85-DCBFD4C20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F6A3738-1A45-5C46-91F4-2F84C8350D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6834602"/>
              </p:ext>
            </p:extLst>
          </p:nvPr>
        </p:nvGraphicFramePr>
        <p:xfrm>
          <a:off x="7155290" y="1756491"/>
          <a:ext cx="3892315" cy="3390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2810DCA-8494-B058-46D6-323C7C98D11A}"/>
              </a:ext>
            </a:extLst>
          </p:cNvPr>
          <p:cNvSpPr txBox="1"/>
          <p:nvPr/>
        </p:nvSpPr>
        <p:spPr>
          <a:xfrm>
            <a:off x="8929568" y="84365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3B1BDA-5DA6-46B5-8704-C743EC7D86B8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428705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 and Identity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849821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Doidge chairing revived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 Trust and Traceability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scope-setting meeting in the books, next one planned for early September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Bringing together experts from token workflow development, operations and operational security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much to do in relation to use of tokens and updated policies/trust etc, so this is very encouraging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Broader environment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WISE is working on updating AARC PDK policy templates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first in-person WISE Community meeting post-pandemic will happen in October as part of the NSF Cybersecurity Summit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089116-62B4-AD0B-D55A-205329D92C28}"/>
              </a:ext>
            </a:extLst>
          </p:cNvPr>
          <p:cNvSpPr txBox="1"/>
          <p:nvPr/>
        </p:nvSpPr>
        <p:spPr>
          <a:xfrm>
            <a:off x="8925681" y="7356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381FE10-7C47-2078-0A98-BE6B0A7CFF76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</p:spTree>
    <p:extLst>
      <p:ext uri="{BB962C8B-B14F-4D97-AF65-F5344CB8AC3E}">
        <p14:creationId xmlns:p14="http://schemas.microsoft.com/office/powerpoint/2010/main" val="3454951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IRIS/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 Team update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713671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has joined EGI CSIRT Incident Response Team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really valuable contribution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Onboarding new security officer member from Cambridge very soon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 Security Confluence space now in place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Migration of existing materials into one area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089116-62B4-AD0B-D55A-205329D92C28}"/>
              </a:ext>
            </a:extLst>
          </p:cNvPr>
          <p:cNvSpPr txBox="1"/>
          <p:nvPr/>
        </p:nvSpPr>
        <p:spPr>
          <a:xfrm>
            <a:off x="9149282" y="408892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RESPONSE &amp; RECOVERY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1636B355-50BE-1329-A2C5-9DFCB0B8820B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7E224B-78DF-F033-91B6-80C06A26A138}"/>
              </a:ext>
            </a:extLst>
          </p:cNvPr>
          <p:cNvSpPr txBox="1"/>
          <p:nvPr/>
        </p:nvSpPr>
        <p:spPr>
          <a:xfrm>
            <a:off x="8979251" y="3509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</p:txBody>
      </p:sp>
    </p:spTree>
    <p:extLst>
      <p:ext uri="{BB962C8B-B14F-4D97-AF65-F5344CB8AC3E}">
        <p14:creationId xmlns:p14="http://schemas.microsoft.com/office/powerpoint/2010/main" val="2243274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5" y="1401194"/>
            <a:ext cx="75306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thematic CERN School of Computing confirmed as taking place 8-14 October in Split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applicants being informed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changes to the tutor line-up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Dack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joining as the AAI lecturer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tweaks being made to the school timetable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parts, particularly of hands-on exercises, planned to be brought back to the UK 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5CD0A36-BDCC-3027-F58F-D9C76BDA3CD3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458071-29FE-7B71-9049-F34D18518F3F}"/>
              </a:ext>
            </a:extLst>
          </p:cNvPr>
          <p:cNvSpPr txBox="1"/>
          <p:nvPr/>
        </p:nvSpPr>
        <p:spPr>
          <a:xfrm>
            <a:off x="8979251" y="3509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8D47E0-7162-5718-6ECE-2756EF0A9BB2}"/>
              </a:ext>
            </a:extLst>
          </p:cNvPr>
          <p:cNvSpPr txBox="1"/>
          <p:nvPr/>
        </p:nvSpPr>
        <p:spPr>
          <a:xfrm>
            <a:off x="9149282" y="408892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RESPONSE &amp; RECOVERY</a:t>
            </a:r>
          </a:p>
        </p:txBody>
      </p:sp>
    </p:spTree>
    <p:extLst>
      <p:ext uri="{BB962C8B-B14F-4D97-AF65-F5344CB8AC3E}">
        <p14:creationId xmlns:p14="http://schemas.microsoft.com/office/powerpoint/2010/main" val="358335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EGI CSIRT SSC Update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6" y="1401194"/>
            <a:ext cx="9744478" cy="4283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reporting period hopefully coming to an end soon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final report detailing the many moving parts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summary giving high level picture of the exercise (in preparation)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immediate red team lessons learned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Reporting period too long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build into next exercise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Katy’s contribution to making the exercise successful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at the Internet2 Technical Exchange in Minneapolis in September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be available afterwards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2AE5921-6128-8121-5F88-E4429DA1A73A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8DC1AC-C71F-6CFE-C0B9-315EF6953943}"/>
              </a:ext>
            </a:extLst>
          </p:cNvPr>
          <p:cNvSpPr txBox="1"/>
          <p:nvPr/>
        </p:nvSpPr>
        <p:spPr>
          <a:xfrm>
            <a:off x="9139710" y="48668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RESPONSE &amp; RECOVERY</a:t>
            </a:r>
          </a:p>
        </p:txBody>
      </p:sp>
    </p:spTree>
    <p:extLst>
      <p:ext uri="{BB962C8B-B14F-4D97-AF65-F5344CB8AC3E}">
        <p14:creationId xmlns:p14="http://schemas.microsoft.com/office/powerpoint/2010/main" val="194396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AAC434-3CC1-1047-940F-B013513D4830}"/>
              </a:ext>
            </a:extLst>
          </p:cNvPr>
          <p:cNvGrpSpPr/>
          <p:nvPr/>
        </p:nvGrpSpPr>
        <p:grpSpPr>
          <a:xfrm>
            <a:off x="7388128" y="402201"/>
            <a:ext cx="4787117" cy="5829961"/>
            <a:chOff x="7388128" y="402201"/>
            <a:chExt cx="4787117" cy="5829961"/>
          </a:xfrm>
        </p:grpSpPr>
        <p:pic>
          <p:nvPicPr>
            <p:cNvPr id="7" name="Picture 6" descr="A picture containing plant, tree&#10;&#10;Description automatically generated">
              <a:extLst>
                <a:ext uri="{FF2B5EF4-FFF2-40B4-BE49-F238E27FC236}">
                  <a16:creationId xmlns:a16="http://schemas.microsoft.com/office/drawing/2014/main" id="{D90DFCF4-A670-1C41-BA83-4A5075BE8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0000"/>
            </a:blip>
            <a:srcRect l="6042" t="7645" r="14449" b="7391"/>
            <a:stretch/>
          </p:blipFill>
          <p:spPr>
            <a:xfrm>
              <a:off x="7388128" y="402201"/>
              <a:ext cx="4787117" cy="582996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ECEEC3-587C-D240-99E9-2638C70A2B4F}"/>
                </a:ext>
              </a:extLst>
            </p:cNvPr>
            <p:cNvSpPr/>
            <p:nvPr/>
          </p:nvSpPr>
          <p:spPr>
            <a:xfrm>
              <a:off x="10070958" y="257599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C48E522-F212-F342-8487-DF7587C03449}"/>
                </a:ext>
              </a:extLst>
            </p:cNvPr>
            <p:cNvSpPr/>
            <p:nvPr/>
          </p:nvSpPr>
          <p:spPr>
            <a:xfrm>
              <a:off x="9696011" y="261411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B8AE4D-26F5-184F-8B87-FB8ACDC29AB4}"/>
                </a:ext>
              </a:extLst>
            </p:cNvPr>
            <p:cNvSpPr/>
            <p:nvPr/>
          </p:nvSpPr>
          <p:spPr>
            <a:xfrm>
              <a:off x="10556897" y="32467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B18017-82C2-5541-9F57-1F495CF21D83}"/>
                </a:ext>
              </a:extLst>
            </p:cNvPr>
            <p:cNvSpPr/>
            <p:nvPr/>
          </p:nvSpPr>
          <p:spPr>
            <a:xfrm>
              <a:off x="10255110" y="3708627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6A4146-7D06-3A42-B17A-F853D4F4DC43}"/>
                </a:ext>
              </a:extLst>
            </p:cNvPr>
            <p:cNvSpPr/>
            <p:nvPr/>
          </p:nvSpPr>
          <p:spPr>
            <a:xfrm>
              <a:off x="10124528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2A80E0-91A1-BF47-AFD7-D7F3C4E86518}"/>
                </a:ext>
              </a:extLst>
            </p:cNvPr>
            <p:cNvSpPr/>
            <p:nvPr/>
          </p:nvSpPr>
          <p:spPr>
            <a:xfrm>
              <a:off x="10556897" y="403367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78A0B-7CE9-2348-AE65-A2335F49A9B1}"/>
                </a:ext>
              </a:extLst>
            </p:cNvPr>
            <p:cNvSpPr/>
            <p:nvPr/>
          </p:nvSpPr>
          <p:spPr>
            <a:xfrm>
              <a:off x="10330175" y="4001904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B56C05-B7A2-BA4C-B456-444F8EABC420}"/>
                </a:ext>
              </a:extLst>
            </p:cNvPr>
            <p:cNvSpPr/>
            <p:nvPr/>
          </p:nvSpPr>
          <p:spPr>
            <a:xfrm>
              <a:off x="10449756" y="452735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067CE36-B0BE-D64B-A4CC-8EA7317DAF48}"/>
                </a:ext>
              </a:extLst>
            </p:cNvPr>
            <p:cNvSpPr/>
            <p:nvPr/>
          </p:nvSpPr>
          <p:spPr>
            <a:xfrm>
              <a:off x="10291525" y="5071016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43CD75-2A84-8548-AD37-988FEE0C1830}"/>
                </a:ext>
              </a:extLst>
            </p:cNvPr>
            <p:cNvSpPr/>
            <p:nvPr/>
          </p:nvSpPr>
          <p:spPr>
            <a:xfrm>
              <a:off x="10556897" y="487224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44F65B-DEFB-6D45-962F-ED94DA2146CD}"/>
                </a:ext>
              </a:extLst>
            </p:cNvPr>
            <p:cNvSpPr/>
            <p:nvPr/>
          </p:nvSpPr>
          <p:spPr>
            <a:xfrm>
              <a:off x="10556897" y="5030560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5C7979-1F8B-814C-96C4-F218744B8085}"/>
                </a:ext>
              </a:extLst>
            </p:cNvPr>
            <p:cNvSpPr/>
            <p:nvPr/>
          </p:nvSpPr>
          <p:spPr>
            <a:xfrm>
              <a:off x="11092508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61F9E8-6194-594A-BE10-23B181FEF19A}"/>
                </a:ext>
              </a:extLst>
            </p:cNvPr>
            <p:cNvSpPr/>
            <p:nvPr/>
          </p:nvSpPr>
          <p:spPr>
            <a:xfrm>
              <a:off x="11140117" y="5094355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49FF8E-5915-3946-9D2D-6F7D49DA8F88}"/>
                </a:ext>
              </a:extLst>
            </p:cNvPr>
            <p:cNvSpPr/>
            <p:nvPr/>
          </p:nvSpPr>
          <p:spPr>
            <a:xfrm>
              <a:off x="11038937" y="5102553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7D6370-0F04-834B-8AAD-7AAD1CC29CF8}"/>
                </a:ext>
              </a:extLst>
            </p:cNvPr>
            <p:cNvSpPr/>
            <p:nvPr/>
          </p:nvSpPr>
          <p:spPr>
            <a:xfrm>
              <a:off x="10996953" y="5147488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ABDD95-D8E8-3D42-A935-D2E436585FDF}"/>
                </a:ext>
              </a:extLst>
            </p:cNvPr>
            <p:cNvSpPr/>
            <p:nvPr/>
          </p:nvSpPr>
          <p:spPr>
            <a:xfrm>
              <a:off x="11104095" y="5433391"/>
              <a:ext cx="107141" cy="107141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Security Survey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DB59F-EDD3-C84D-99B5-A4146CDA6816}"/>
              </a:ext>
            </a:extLst>
          </p:cNvPr>
          <p:cNvSpPr/>
          <p:nvPr/>
        </p:nvSpPr>
        <p:spPr>
          <a:xfrm>
            <a:off x="427466" y="1401194"/>
            <a:ext cx="9232522" cy="2072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in Matt’s talk on Friday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useful feedback across the board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everyone that responded!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 in making plans for the next year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site, security team and project/infrastructure level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D7EAD0F-DFCD-8E48-ABDE-653752A46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290" y="6104019"/>
            <a:ext cx="2080631" cy="61994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2AE5921-6128-8121-5F88-E4429DA1A73A}"/>
              </a:ext>
            </a:extLst>
          </p:cNvPr>
          <p:cNvSpPr txBox="1">
            <a:spLocks/>
          </p:cNvSpPr>
          <p:nvPr/>
        </p:nvSpPr>
        <p:spPr>
          <a:xfrm>
            <a:off x="4627821" y="6569001"/>
            <a:ext cx="2936358" cy="288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GridPP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50, August 2023, Ambleside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3CBB00-3AC5-15F6-F44A-FEB646D196AA}"/>
              </a:ext>
            </a:extLst>
          </p:cNvPr>
          <p:cNvSpPr txBox="1"/>
          <p:nvPr/>
        </p:nvSpPr>
        <p:spPr>
          <a:xfrm>
            <a:off x="10673636" y="33531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21372D-712A-B29E-D899-B53A5B31C109}"/>
              </a:ext>
            </a:extLst>
          </p:cNvPr>
          <p:cNvSpPr txBox="1"/>
          <p:nvPr/>
        </p:nvSpPr>
        <p:spPr>
          <a:xfrm>
            <a:off x="8979251" y="3509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PROTECTION/PREVENTION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03A852-9880-9BEF-1D7C-252763CDB9A4}"/>
              </a:ext>
            </a:extLst>
          </p:cNvPr>
          <p:cNvSpPr txBox="1"/>
          <p:nvPr/>
        </p:nvSpPr>
        <p:spPr>
          <a:xfrm>
            <a:off x="9159809" y="698741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RESPONSE &amp; RECOVERY</a:t>
            </a:r>
          </a:p>
        </p:txBody>
      </p:sp>
    </p:spTree>
    <p:extLst>
      <p:ext uri="{BB962C8B-B14F-4D97-AF65-F5344CB8AC3E}">
        <p14:creationId xmlns:p14="http://schemas.microsoft.com/office/powerpoint/2010/main" val="137702753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38DED1542C1943A1290884108DB0E9" ma:contentTypeVersion="0" ma:contentTypeDescription="Create a new document." ma:contentTypeScope="" ma:versionID="4b4d3bdf2e0f4d94f9e87ead2809947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97a6f37767e4c84f18c2cfb95bf7a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F1C4F4-B514-46B5-BA53-F3136A038A55}">
  <ds:schemaRefs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7C33FD-FBBA-4393-B937-D9C62E515730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524</TotalTime>
  <Words>2084</Words>
  <Application>Microsoft Macintosh PowerPoint</Application>
  <PresentationFormat>Widescreen</PresentationFormat>
  <Paragraphs>293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David Crooks</cp:lastModifiedBy>
  <cp:revision>15</cp:revision>
  <cp:lastPrinted>2022-08-30T16:41:29Z</cp:lastPrinted>
  <dcterms:created xsi:type="dcterms:W3CDTF">2019-09-17T08:04:08Z</dcterms:created>
  <dcterms:modified xsi:type="dcterms:W3CDTF">2023-08-30T13:36:31Z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0x0101005038DED1542C1943A1290884108DB0E9</vt:lpwstr>
  </property>
  <property fmtid="{D5CDD505-2E9C-101B-9397-08002B2CF9AE}" pid="3" name="_dlc_DocIdItemGuid">
    <vt:lpwstr>7d6dd9f8-2757-4d2f-b6c5-c8fdb553a0d1</vt:lpwstr>
  </property>
</Properties>
</file>