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9" r:id="rId5"/>
    <p:sldId id="260" r:id="rId6"/>
    <p:sldId id="261" r:id="rId7"/>
    <p:sldId id="273" r:id="rId8"/>
    <p:sldId id="263" r:id="rId9"/>
    <p:sldId id="274" r:id="rId10"/>
    <p:sldId id="262" r:id="rId11"/>
    <p:sldId id="271" r:id="rId12"/>
    <p:sldId id="264" r:id="rId13"/>
    <p:sldId id="265" r:id="rId14"/>
    <p:sldId id="258" r:id="rId15"/>
    <p:sldId id="267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5454DA-41CB-20F0-E2B1-FC7855B39BCB}" v="719" dt="2023-08-17T10:34:28.985"/>
    <p1510:client id="{31FBAE69-8255-17F2-BD89-58ED28DB5C02}" v="534" dt="2023-08-04T15:28:36.804"/>
    <p1510:client id="{346B5B31-7FB1-4891-49C3-427794A3FBE3}" v="164" dt="2023-08-30T13:43:28.134"/>
    <p1510:client id="{41C06AFE-7F92-5FD7-3120-E3DA2E27C818}" v="1301" dt="2023-08-25T16:17:18.861"/>
    <p1510:client id="{41DF918E-B334-C13A-12EA-7A4E0875261F}" v="57" dt="2023-09-01T07:00:06.154"/>
    <p1510:client id="{46C71181-D95D-4994-A03E-D9DC1992EEF5}" v="33" dt="2023-08-03T14:40:28.252"/>
    <p1510:client id="{56F9083D-F162-A668-4ACC-5364EAD8326E}" v="1533" dt="2023-08-29T16:15:48.676"/>
    <p1510:client id="{8326052F-5D72-DDA9-9812-5FE91EE58152}" v="586" dt="2023-08-31T15:43:45.621"/>
    <p1510:client id="{98318B04-C079-6A58-C3B7-BBC21906A238}" v="163" dt="2023-08-31T12:20:42.508"/>
    <p1510:client id="{A4F72AEE-94EC-9A9B-C0C5-AEE43A55E373}" v="266" dt="2023-08-31T16:14:09.344"/>
    <p1510:client id="{C1D72A7E-B978-97DB-7EDB-80DCD1DC044A}" v="44" dt="2023-08-16T17:06:37.797"/>
    <p1510:client id="{FA7B9AD9-32BF-7388-C710-B7088380D055}" v="2" dt="2023-08-16T08:43:10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o.egi.eu/sec0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>
                <a:cs typeface="Calibri Light"/>
              </a:rPr>
              <a:t>Insights from the 2023 </a:t>
            </a:r>
            <a:r>
              <a:rPr lang="en-US" b="1" err="1">
                <a:cs typeface="Calibri Light"/>
              </a:rPr>
              <a:t>GridPP</a:t>
            </a:r>
            <a:r>
              <a:rPr lang="en-US" b="1">
                <a:cs typeface="Calibri Light"/>
              </a:rPr>
              <a:t> Site Security Survey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IRIS Security Team </a:t>
            </a:r>
            <a:endParaRPr lang="en-US"/>
          </a:p>
          <a:p>
            <a:r>
              <a:rPr lang="en-US" b="1">
                <a:cs typeface="Calibri"/>
              </a:rPr>
              <a:t>GridPP50</a:t>
            </a:r>
          </a:p>
          <a:p>
            <a:r>
              <a:rPr lang="en-US">
                <a:cs typeface="Calibri"/>
              </a:rPr>
              <a:t>1st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8219A-9CA9-7D08-FF7B-236E39E6F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Vulnerability Awareness and Handling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A3A50-98B2-CA27-CCB7-3020B70F0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Many sites lean on the EGI SVG announcements for vulnerability awareness.</a:t>
            </a:r>
          </a:p>
          <a:p>
            <a:pPr lvl="1"/>
            <a:r>
              <a:rPr lang="en-US">
                <a:cs typeface="Calibri"/>
              </a:rPr>
              <a:t>Use of auto-updates on a number of sites to preempt issues.</a:t>
            </a:r>
          </a:p>
          <a:p>
            <a:pPr lvl="2"/>
            <a:r>
              <a:rPr lang="en-US">
                <a:cs typeface="Calibri"/>
              </a:rPr>
              <a:t>Not everyone can easily switch auto-update on though.</a:t>
            </a:r>
          </a:p>
          <a:p>
            <a:r>
              <a:rPr lang="en-US">
                <a:cs typeface="Calibri"/>
              </a:rPr>
              <a:t>Regular scans using a varied suite of tools have become widespread</a:t>
            </a:r>
          </a:p>
          <a:p>
            <a:pPr lvl="1"/>
            <a:r>
              <a:rPr lang="en-US">
                <a:cs typeface="Calibri"/>
              </a:rPr>
              <a:t>Usually by the Insitute team, occasionally by a contracted third party.</a:t>
            </a:r>
          </a:p>
          <a:p>
            <a:pPr lvl="1"/>
            <a:r>
              <a:rPr lang="en-US">
                <a:cs typeface="Calibri"/>
              </a:rPr>
              <a:t>Spread in the frequency – from monthly to biannually. </a:t>
            </a:r>
          </a:p>
          <a:p>
            <a:r>
              <a:rPr lang="en-US">
                <a:cs typeface="Calibri"/>
              </a:rPr>
              <a:t>Is there some way the UK Team can help in this area?</a:t>
            </a:r>
          </a:p>
          <a:p>
            <a:pPr lvl="1"/>
            <a:r>
              <a:rPr lang="en-US">
                <a:cs typeface="Calibri"/>
              </a:rPr>
              <a:t>For example, a UK </a:t>
            </a:r>
            <a:r>
              <a:rPr lang="en-US" err="1">
                <a:cs typeface="Calibri"/>
              </a:rPr>
              <a:t>pakiti</a:t>
            </a:r>
            <a:r>
              <a:rPr lang="en-US">
                <a:cs typeface="Calibri"/>
              </a:rPr>
              <a:t> instance with a scope for services beyond just the Worker Nodes.</a:t>
            </a:r>
          </a:p>
        </p:txBody>
      </p:sp>
    </p:spTree>
    <p:extLst>
      <p:ext uri="{BB962C8B-B14F-4D97-AF65-F5344CB8AC3E}">
        <p14:creationId xmlns:p14="http://schemas.microsoft.com/office/powerpoint/2010/main" val="1369504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1C1A0-A667-5F00-8545-2ACD38EBB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Tools being used</a:t>
            </a:r>
            <a:endParaRPr lang="en-US"/>
          </a:p>
        </p:txBody>
      </p:sp>
      <p:pic>
        <p:nvPicPr>
          <p:cNvPr id="4" name="Content Placeholder 3" descr="A close-up of words&#10;&#10;Description automatically generated">
            <a:extLst>
              <a:ext uri="{FF2B5EF4-FFF2-40B4-BE49-F238E27FC236}">
                <a16:creationId xmlns:a16="http://schemas.microsoft.com/office/drawing/2014/main" id="{66AA4933-FF6B-BAD0-62AF-E07DCE132C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2614" y="4427603"/>
            <a:ext cx="7924800" cy="190500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8C2CD5-F482-C410-6076-1F3C5BB05B3D}"/>
              </a:ext>
            </a:extLst>
          </p:cNvPr>
          <p:cNvSpPr txBox="1"/>
          <p:nvPr/>
        </p:nvSpPr>
        <p:spPr>
          <a:xfrm>
            <a:off x="515156" y="1502534"/>
            <a:ext cx="11365604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Pattern of "Homogeneity at the Core" of Security Ops</a:t>
            </a:r>
          </a:p>
          <a:p>
            <a:pPr marL="742950" lvl="1" indent="-285750">
              <a:buFont typeface="Arial"/>
              <a:buChar char="•"/>
            </a:pPr>
            <a:r>
              <a:rPr lang="en-US" err="1">
                <a:cs typeface="Calibri"/>
              </a:rPr>
              <a:t>Firewalld</a:t>
            </a:r>
            <a:r>
              <a:rPr lang="en-US">
                <a:cs typeface="Calibri"/>
              </a:rPr>
              <a:t>/iptables, </a:t>
            </a:r>
            <a:r>
              <a:rPr lang="en-US" err="1">
                <a:cs typeface="Calibri"/>
              </a:rPr>
              <a:t>rsyslog</a:t>
            </a:r>
            <a:r>
              <a:rPr lang="en-US">
                <a:cs typeface="Calibri"/>
              </a:rPr>
              <a:t>.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cs typeface="Calibri"/>
              </a:rPr>
              <a:t>Loki is increasing in use. One mention of </a:t>
            </a:r>
            <a:r>
              <a:rPr lang="en-US" err="1">
                <a:cs typeface="Calibri"/>
              </a:rPr>
              <a:t>FluentD</a:t>
            </a:r>
            <a:r>
              <a:rPr lang="en-US">
                <a:cs typeface="Calibri"/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Sense that a lot of sites are still keeping SELinux switched off, but would like to change this.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Tool "variance increases at the edges" – especially with external services (scanning, IDS)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cs typeface="Calibri"/>
              </a:rPr>
              <a:t>Scanning tools mentioned include Nessus, Rapid7, </a:t>
            </a:r>
            <a:r>
              <a:rPr lang="en-US" err="1">
                <a:cs typeface="Calibri"/>
              </a:rPr>
              <a:t>Greenbone</a:t>
            </a:r>
            <a:r>
              <a:rPr lang="en-US">
                <a:cs typeface="Calibri"/>
              </a:rPr>
              <a:t>, </a:t>
            </a:r>
            <a:r>
              <a:rPr lang="en-US" err="1">
                <a:cs typeface="Calibri"/>
              </a:rPr>
              <a:t>Appcheck</a:t>
            </a:r>
            <a:r>
              <a:rPr lang="en-US">
                <a:cs typeface="Calibri"/>
              </a:rPr>
              <a:t>, Cisco Secure Endpoint.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cs typeface="Calibri"/>
              </a:rPr>
              <a:t>Network Monitoring via </a:t>
            </a:r>
            <a:r>
              <a:rPr lang="en-US" err="1">
                <a:cs typeface="Calibri"/>
              </a:rPr>
              <a:t>LibreNMS</a:t>
            </a:r>
            <a:r>
              <a:rPr lang="en-US">
                <a:cs typeface="Calibri"/>
              </a:rPr>
              <a:t>, Shodan </a:t>
            </a:r>
          </a:p>
          <a:p>
            <a:pPr marL="1200150" lvl="2" indent="-285750">
              <a:buFont typeface="Arial"/>
              <a:buChar char="•"/>
            </a:pPr>
            <a:r>
              <a:rPr lang="en-US">
                <a:cs typeface="Calibri"/>
              </a:rPr>
              <a:t>At this point I'm just listing keywords to throw into a search engine.</a:t>
            </a:r>
          </a:p>
        </p:txBody>
      </p:sp>
    </p:spTree>
    <p:extLst>
      <p:ext uri="{BB962C8B-B14F-4D97-AF65-F5344CB8AC3E}">
        <p14:creationId xmlns:p14="http://schemas.microsoft.com/office/powerpoint/2010/main" val="1791122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BBD02-10AA-01B6-D68C-CE41DD376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Site's Future Plans (and concerns)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5DD05-9E8F-8033-E036-2044A08DF2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cs typeface="Calibri"/>
              </a:rPr>
              <a:t>A few sites had no plans.</a:t>
            </a:r>
          </a:p>
          <a:p>
            <a:r>
              <a:rPr lang="en-US">
                <a:cs typeface="Calibri"/>
              </a:rPr>
              <a:t>Person power was often cited as a concern</a:t>
            </a:r>
          </a:p>
          <a:p>
            <a:pPr lvl="1"/>
            <a:r>
              <a:rPr lang="en-US">
                <a:cs typeface="Calibri"/>
              </a:rPr>
              <a:t>Sometimes a reason for no further plans.</a:t>
            </a:r>
          </a:p>
          <a:p>
            <a:pPr lvl="1"/>
            <a:r>
              <a:rPr lang="en-US">
                <a:cs typeface="Calibri"/>
              </a:rPr>
              <a:t>Extra security controls were often viewed as to not provide benefits comparable to the costs.</a:t>
            </a:r>
          </a:p>
          <a:p>
            <a:r>
              <a:rPr lang="en-US">
                <a:cs typeface="Calibri"/>
              </a:rPr>
              <a:t>MFA integration has the potential to be something sites will have to engage in.</a:t>
            </a:r>
          </a:p>
          <a:p>
            <a:r>
              <a:rPr lang="en-US">
                <a:cs typeface="Calibri"/>
              </a:rPr>
              <a:t>Only one mention of Cyber Security Essential certification.</a:t>
            </a:r>
          </a:p>
          <a:p>
            <a:r>
              <a:rPr lang="en-US">
                <a:cs typeface="Calibri"/>
              </a:rPr>
              <a:t>A sense of foreboding that some possible future, possibly misinformed, security clampdown could come from "on high".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8248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60074-92D8-B133-CD99-7A232639C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What sites would like from the Sec Team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89AEC-0C7B-4D4E-3F26-E992D6B0A3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Documentation – from simple guidance, how-</a:t>
            </a:r>
            <a:r>
              <a:rPr lang="en-US" err="1">
                <a:cs typeface="Calibri"/>
              </a:rPr>
              <a:t>tos</a:t>
            </a:r>
            <a:r>
              <a:rPr lang="en-US">
                <a:cs typeface="Calibri"/>
              </a:rPr>
              <a:t> to full white-papers.</a:t>
            </a:r>
          </a:p>
          <a:p>
            <a:r>
              <a:rPr lang="en-US">
                <a:cs typeface="Calibri"/>
              </a:rPr>
              <a:t>Training – following on from the above</a:t>
            </a:r>
          </a:p>
          <a:p>
            <a:pPr lvl="1"/>
            <a:r>
              <a:rPr lang="en-US">
                <a:cs typeface="Calibri"/>
              </a:rPr>
              <a:t>A common theme was mentioning how the recent SSC showed holes in site's knowledge base, especially with tracing a job's life cycle.</a:t>
            </a:r>
          </a:p>
          <a:p>
            <a:r>
              <a:rPr lang="en-US">
                <a:cs typeface="Calibri"/>
              </a:rPr>
              <a:t>Some responses were positive, with no suggestions of anything extra they'd like from the security team.</a:t>
            </a:r>
          </a:p>
          <a:p>
            <a:pPr lvl="1"/>
            <a:r>
              <a:rPr lang="en-US">
                <a:cs typeface="Calibri"/>
              </a:rPr>
              <a:t>Reassuring, but we agree there's room for improvement.</a:t>
            </a:r>
          </a:p>
          <a:p>
            <a:r>
              <a:rPr lang="en-US">
                <a:cs typeface="Calibri"/>
              </a:rPr>
              <a:t>Need to balance expectations with what can be delivered.</a:t>
            </a:r>
          </a:p>
        </p:txBody>
      </p:sp>
    </p:spTree>
    <p:extLst>
      <p:ext uri="{BB962C8B-B14F-4D97-AF65-F5344CB8AC3E}">
        <p14:creationId xmlns:p14="http://schemas.microsoft.com/office/powerpoint/2010/main" val="3470329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AA795-E1FF-2A28-74EB-295A449B5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The survey wasn't perfect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23FD3B-01CA-01B3-ABC6-1F72B537F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The platform had it's drawbacks – but it used what we had to hand.</a:t>
            </a:r>
          </a:p>
          <a:p>
            <a:pPr lvl="1"/>
            <a:r>
              <a:rPr lang="en-US">
                <a:cs typeface="Calibri"/>
              </a:rPr>
              <a:t>Not being able to "save and go back" was a pain for sites.</a:t>
            </a:r>
          </a:p>
          <a:p>
            <a:pPr lvl="2"/>
            <a:r>
              <a:rPr lang="en-US">
                <a:cs typeface="Calibri"/>
              </a:rPr>
              <a:t>Also a pain for us – we couldn't "ask for clarification".</a:t>
            </a:r>
          </a:p>
          <a:p>
            <a:r>
              <a:rPr lang="en-US">
                <a:cs typeface="Calibri"/>
              </a:rPr>
              <a:t>In hindsight we were a little too broad in scope with many of the questions</a:t>
            </a:r>
          </a:p>
          <a:p>
            <a:pPr lvl="1"/>
            <a:r>
              <a:rPr lang="en-US">
                <a:cs typeface="Calibri"/>
              </a:rPr>
              <a:t>Useful feedback to that affect.</a:t>
            </a:r>
          </a:p>
          <a:p>
            <a:pPr lvl="1"/>
            <a:r>
              <a:rPr lang="en-US">
                <a:cs typeface="Calibri"/>
              </a:rPr>
              <a:t>Broadness is a natural side effect of this being a first survey.</a:t>
            </a:r>
          </a:p>
          <a:p>
            <a:pPr lvl="1"/>
            <a:r>
              <a:rPr lang="en-US">
                <a:cs typeface="Calibri"/>
              </a:rPr>
              <a:t>Future efforts will be more targeted</a:t>
            </a:r>
          </a:p>
          <a:p>
            <a:pPr lvl="2"/>
            <a:r>
              <a:rPr lang="en-US">
                <a:cs typeface="Calibri"/>
              </a:rPr>
              <a:t>Will be easier for us to digest too.</a:t>
            </a:r>
          </a:p>
          <a:p>
            <a:pPr lvl="2"/>
            <a:r>
              <a:rPr lang="en-US">
                <a:cs typeface="Calibri"/>
              </a:rPr>
              <a:t>A possible example would be a "Training Requirement" questionnaire.</a:t>
            </a:r>
          </a:p>
        </p:txBody>
      </p:sp>
    </p:spTree>
    <p:extLst>
      <p:ext uri="{BB962C8B-B14F-4D97-AF65-F5344CB8AC3E}">
        <p14:creationId xmlns:p14="http://schemas.microsoft.com/office/powerpoint/2010/main" val="710502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2B0D9-6513-2A96-E442-500B12E0B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7ED621-B700-D546-64DE-5E8BFA0A5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62500" lnSpcReduction="20000"/>
          </a:bodyPr>
          <a:lstStyle/>
          <a:p>
            <a:r>
              <a:rPr lang="en-US" dirty="0">
                <a:cs typeface="Calibri"/>
              </a:rPr>
              <a:t>Direct Follow Ups with sites.</a:t>
            </a:r>
          </a:p>
          <a:p>
            <a:r>
              <a:rPr lang="en-US" dirty="0">
                <a:cs typeface="Calibri"/>
              </a:rPr>
              <a:t>Incident Response Plan</a:t>
            </a:r>
            <a:endParaRPr lang="en-US" dirty="0"/>
          </a:p>
          <a:p>
            <a:pPr lvl="1"/>
            <a:r>
              <a:rPr lang="en-US" dirty="0">
                <a:cs typeface="Calibri"/>
              </a:rPr>
              <a:t>SEC01 is our official incident response plan, need to raise awareness of this.</a:t>
            </a:r>
          </a:p>
          <a:p>
            <a:pPr lvl="1"/>
            <a:r>
              <a:rPr lang="en-US" dirty="0">
                <a:cs typeface="Calibri"/>
              </a:rPr>
              <a:t>Sites need to know their own contact points/local procedures too.</a:t>
            </a:r>
          </a:p>
          <a:p>
            <a:r>
              <a:rPr lang="en-US" dirty="0">
                <a:cs typeface="Calibri"/>
              </a:rPr>
              <a:t>Best Practice Documentation</a:t>
            </a:r>
          </a:p>
          <a:p>
            <a:pPr lvl="1"/>
            <a:r>
              <a:rPr lang="en-US" dirty="0">
                <a:cs typeface="Calibri"/>
              </a:rPr>
              <a:t>Currently Linda has been cleaning up our existing wiki entries.</a:t>
            </a:r>
          </a:p>
          <a:p>
            <a:pPr lvl="1"/>
            <a:r>
              <a:rPr lang="en-US" dirty="0">
                <a:cs typeface="Calibri"/>
              </a:rPr>
              <a:t>Where to put our docs in the future?</a:t>
            </a:r>
          </a:p>
          <a:p>
            <a:pPr lvl="2"/>
            <a:r>
              <a:rPr lang="en-US" dirty="0">
                <a:cs typeface="Calibri"/>
              </a:rPr>
              <a:t>Determine the scope for the documentation.</a:t>
            </a:r>
          </a:p>
          <a:p>
            <a:pPr lvl="1"/>
            <a:r>
              <a:rPr lang="en-US" dirty="0">
                <a:cs typeface="Calibri"/>
              </a:rPr>
              <a:t>EGI IRTF have been having their own documentation drive.</a:t>
            </a:r>
          </a:p>
          <a:p>
            <a:pPr lvl="2"/>
            <a:r>
              <a:rPr lang="en-US" dirty="0">
                <a:cs typeface="Calibri"/>
              </a:rPr>
              <a:t>Coordinate efforts in this area.</a:t>
            </a:r>
          </a:p>
          <a:p>
            <a:pPr lvl="2"/>
            <a:r>
              <a:rPr lang="en-US" dirty="0">
                <a:cs typeface="Calibri"/>
              </a:rPr>
              <a:t>Need to advertise these once they're finished.</a:t>
            </a:r>
          </a:p>
          <a:p>
            <a:r>
              <a:rPr lang="en-US" dirty="0">
                <a:cs typeface="Calibri"/>
              </a:rPr>
              <a:t>Training</a:t>
            </a:r>
          </a:p>
          <a:p>
            <a:pPr lvl="1"/>
            <a:r>
              <a:rPr lang="en-US" dirty="0">
                <a:cs typeface="Calibri"/>
              </a:rPr>
              <a:t>Job Tracing/Forensics</a:t>
            </a:r>
          </a:p>
          <a:p>
            <a:pPr lvl="1"/>
            <a:r>
              <a:rPr lang="en-US" dirty="0">
                <a:cs typeface="Calibri"/>
              </a:rPr>
              <a:t>Best Practice</a:t>
            </a:r>
          </a:p>
          <a:p>
            <a:pPr lvl="1"/>
            <a:r>
              <a:rPr lang="en-US" dirty="0">
                <a:cs typeface="Calibri"/>
              </a:rPr>
              <a:t>Need to survey (…) if there are any other training topics that sites would like to be covered.</a:t>
            </a:r>
          </a:p>
          <a:p>
            <a:pPr lvl="1"/>
            <a:r>
              <a:rPr lang="en-US" dirty="0">
                <a:cs typeface="Calibri"/>
              </a:rPr>
              <a:t>This will go to form an evolving </a:t>
            </a:r>
            <a:r>
              <a:rPr lang="en-US">
                <a:cs typeface="Calibri"/>
              </a:rPr>
              <a:t>syllabus.</a:t>
            </a:r>
          </a:p>
          <a:p>
            <a:pPr lvl="2"/>
            <a:r>
              <a:rPr lang="en-US" dirty="0">
                <a:cs typeface="Calibri"/>
              </a:rPr>
              <a:t>Training and Documentation feeding back into each other.</a:t>
            </a:r>
          </a:p>
        </p:txBody>
      </p:sp>
    </p:spTree>
    <p:extLst>
      <p:ext uri="{BB962C8B-B14F-4D97-AF65-F5344CB8AC3E}">
        <p14:creationId xmlns:p14="http://schemas.microsoft.com/office/powerpoint/2010/main" val="2542071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E02DD-D2AC-64B8-1471-B2D43EE3A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Thoughts?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F280E-F223-E966-804C-D0EF53180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Anything you'd like to add now?</a:t>
            </a:r>
            <a:endParaRPr lang="en-US"/>
          </a:p>
        </p:txBody>
      </p:sp>
      <p:pic>
        <p:nvPicPr>
          <p:cNvPr id="4" name="Picture 3" descr="A close up of words&#10;&#10;Description automatically generated">
            <a:extLst>
              <a:ext uri="{FF2B5EF4-FFF2-40B4-BE49-F238E27FC236}">
                <a16:creationId xmlns:a16="http://schemas.microsoft.com/office/drawing/2014/main" id="{DFA8CCF4-56DF-640C-A984-F43AF35332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728" y="2669426"/>
            <a:ext cx="5249712" cy="151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66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6941-6039-914A-EA2F-B82C09144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Context, Thanks, a little disclaimer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A018D-67FA-A0A0-56A7-960729AA5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>
                <a:cs typeface="Calibri"/>
              </a:rPr>
              <a:t>The aim of the survey was to give us a starting point and initial direction for future efforts on the cybersecurity front.</a:t>
            </a:r>
          </a:p>
          <a:p>
            <a:pPr lvl="1"/>
            <a:r>
              <a:rPr lang="en-US" dirty="0">
                <a:cs typeface="Calibri"/>
              </a:rPr>
              <a:t>A combination of finding out the "State of the Union" &amp;  getting site's thoughts on what they need.</a:t>
            </a:r>
          </a:p>
          <a:p>
            <a:pPr lvl="1"/>
            <a:r>
              <a:rPr lang="en-US" dirty="0">
                <a:cs typeface="Calibri"/>
              </a:rPr>
              <a:t>Will allow us to form plans for sites, as a whole and individually.</a:t>
            </a:r>
          </a:p>
          <a:p>
            <a:r>
              <a:rPr lang="en-US" dirty="0">
                <a:cs typeface="Calibri"/>
              </a:rPr>
              <a:t>Thanks to everyone for taking time filling in the survey.</a:t>
            </a:r>
          </a:p>
          <a:p>
            <a:r>
              <a:rPr lang="en-US" dirty="0">
                <a:cs typeface="Calibri"/>
              </a:rPr>
              <a:t>We're happy to report there were no big red flags, no reasons to panic.</a:t>
            </a:r>
          </a:p>
          <a:p>
            <a:r>
              <a:rPr lang="en-US" dirty="0">
                <a:cs typeface="Calibri"/>
              </a:rPr>
              <a:t>Digesting these results is still a work in progress.</a:t>
            </a: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There will be no naming and shaming (and there's no shame to name), and we intend to keep results anonymous. 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49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6BC91-BB0A-523C-612A-243BE895B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2997"/>
          </a:xfrm>
        </p:spPr>
        <p:txBody>
          <a:bodyPr/>
          <a:lstStyle/>
          <a:p>
            <a:r>
              <a:rPr lang="en-US">
                <a:cs typeface="Calibri Light"/>
              </a:rPr>
              <a:t>20 Questions.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24884C-9E08-B9EC-78EA-A1EF6F499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65550"/>
            <a:ext cx="6763110" cy="538650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sz="1200">
                <a:solidFill>
                  <a:schemeClr val="accent1"/>
                </a:solidFill>
                <a:cs typeface="Calibri" panose="020F0502020204030204"/>
              </a:rPr>
              <a:t>Site Name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1"/>
                </a:solidFill>
                <a:cs typeface="Calibri" panose="020F0502020204030204"/>
              </a:rPr>
              <a:t>Your Name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1"/>
                </a:solidFill>
                <a:cs typeface="Calibri" panose="020F0502020204030204"/>
              </a:rPr>
              <a:t>E-mail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2"/>
                </a:solidFill>
                <a:cs typeface="Calibri" panose="020F0502020204030204"/>
              </a:rPr>
              <a:t>How is Security Managed at your site? (tick)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2"/>
                </a:solidFill>
                <a:cs typeface="Calibri" panose="020F0502020204030204"/>
              </a:rPr>
              <a:t>Expand if you ticked Other above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2"/>
                </a:solidFill>
                <a:cs typeface="Calibri" panose="020F0502020204030204"/>
              </a:rPr>
              <a:t>Describe how responsibilities are divided.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What Primary Security Controls to you have at your site?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Please expand with details.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Describe your process for reviewing vulnerabilities, including frequency.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Do you have an incident response plan?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What is your incident response plan based on? Please give details.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When was your incident </a:t>
            </a:r>
            <a:r>
              <a:rPr lang="en-US" sz="1200" err="1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reponse</a:t>
            </a: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 plan last reviewed?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6">
                    <a:lumMod val="50000"/>
                  </a:schemeClr>
                </a:solidFill>
                <a:cs typeface="Calibri" panose="020F0502020204030204"/>
              </a:rPr>
              <a:t>If you plan to deploy additional security controls and/or monitoring please give details.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4">
                    <a:lumMod val="50000"/>
                  </a:schemeClr>
                </a:solidFill>
                <a:cs typeface="Calibri" panose="020F0502020204030204"/>
              </a:rPr>
              <a:t>Are you aware of any institutional or </a:t>
            </a:r>
            <a:r>
              <a:rPr lang="en-US" sz="1200" err="1">
                <a:solidFill>
                  <a:schemeClr val="accent4">
                    <a:lumMod val="50000"/>
                  </a:schemeClr>
                </a:solidFill>
                <a:cs typeface="Calibri" panose="020F0502020204030204"/>
              </a:rPr>
              <a:t>organisational</a:t>
            </a:r>
            <a:r>
              <a:rPr lang="en-US" sz="1200">
                <a:solidFill>
                  <a:schemeClr val="accent4">
                    <a:lumMod val="50000"/>
                  </a:schemeClr>
                </a:solidFill>
                <a:cs typeface="Calibri" panose="020F0502020204030204"/>
              </a:rPr>
              <a:t> plans which will impact your security?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accent4">
                    <a:lumMod val="50000"/>
                  </a:schemeClr>
                </a:solidFill>
                <a:cs typeface="Calibri" panose="020F0502020204030204"/>
              </a:rPr>
              <a:t>In your view are there any opportunities for the improvement of security at your site?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rgbClr val="7030A0"/>
                </a:solidFill>
                <a:cs typeface="Calibri" panose="020F0502020204030204"/>
              </a:rPr>
              <a:t>Do you have any comments related to security concerning your site or institution?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rgbClr val="7030A0"/>
                </a:solidFill>
                <a:cs typeface="Calibri" panose="020F0502020204030204"/>
              </a:rPr>
              <a:t>Are there any security issues you'd like to discuss in the wider community?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rgbClr val="7030A0"/>
                </a:solidFill>
                <a:cs typeface="Calibri" panose="020F0502020204030204"/>
              </a:rPr>
              <a:t>What would you like from the </a:t>
            </a:r>
            <a:r>
              <a:rPr lang="en-US" sz="1200" err="1">
                <a:solidFill>
                  <a:srgbClr val="7030A0"/>
                </a:solidFill>
                <a:cs typeface="Calibri" panose="020F0502020204030204"/>
              </a:rPr>
              <a:t>GridPP</a:t>
            </a:r>
            <a:r>
              <a:rPr lang="en-US" sz="1200">
                <a:solidFill>
                  <a:srgbClr val="7030A0"/>
                </a:solidFill>
                <a:cs typeface="Calibri" panose="020F0502020204030204"/>
              </a:rPr>
              <a:t> Security Team?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/>
              </a:rPr>
              <a:t>Is there anything we can do to improve this survey.</a:t>
            </a:r>
          </a:p>
          <a:p>
            <a:pPr marL="514350" indent="-514350">
              <a:buAutoNum type="arabicPeriod"/>
            </a:pPr>
            <a:r>
              <a:rPr lang="en-US" sz="1200">
                <a:solidFill>
                  <a:schemeClr val="tx1">
                    <a:lumMod val="95000"/>
                    <a:lumOff val="5000"/>
                  </a:schemeClr>
                </a:solidFill>
                <a:cs typeface="Calibri" panose="020F0502020204030204"/>
              </a:rPr>
              <a:t>Anything not already covered?</a:t>
            </a:r>
          </a:p>
          <a:p>
            <a:pPr marL="514350" indent="-514350">
              <a:buAutoNum type="arabicPeriod"/>
            </a:pPr>
            <a:endParaRPr lang="en-US" sz="1200">
              <a:cs typeface="Calibri" panose="020F0502020204030204"/>
            </a:endParaRPr>
          </a:p>
          <a:p>
            <a:pPr marL="514350" indent="-514350">
              <a:buAutoNum type="arabicPeriod"/>
            </a:pPr>
            <a:endParaRPr lang="en-US" sz="1200">
              <a:cs typeface="Calibri" panose="020F0502020204030204"/>
            </a:endParaRPr>
          </a:p>
          <a:p>
            <a:pPr marL="514350" indent="-514350">
              <a:buAutoNum type="arabicPeriod"/>
            </a:pPr>
            <a:endParaRPr lang="en-US" sz="1200">
              <a:cs typeface="Calibri" panose="020F0502020204030204"/>
            </a:endParaRPr>
          </a:p>
          <a:p>
            <a:pPr marL="514350" indent="-514350">
              <a:buAutoNum type="arabicPeriod"/>
            </a:pPr>
            <a:endParaRPr lang="en-US" sz="1200">
              <a:cs typeface="Calibri" panose="020F0502020204030204"/>
            </a:endParaRPr>
          </a:p>
          <a:p>
            <a:pPr marL="514350" indent="-514350">
              <a:buAutoNum type="arabicPeriod"/>
            </a:pPr>
            <a:endParaRPr lang="en-US" sz="1200">
              <a:cs typeface="Calibri" panose="020F0502020204030204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EF3D48-7ECF-1463-D312-E5989F3A5E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96201" y="1365550"/>
            <a:ext cx="4203939" cy="5386507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>
                <a:solidFill>
                  <a:schemeClr val="accent1"/>
                </a:solidFill>
                <a:cs typeface="Calibri"/>
              </a:rPr>
              <a:t>Basic Info</a:t>
            </a:r>
          </a:p>
          <a:p>
            <a:endParaRPr lang="en-US">
              <a:cs typeface="Calibri"/>
            </a:endParaRPr>
          </a:p>
          <a:p>
            <a:r>
              <a:rPr lang="en-US">
                <a:solidFill>
                  <a:schemeClr val="accent2"/>
                </a:solidFill>
                <a:cs typeface="Calibri"/>
              </a:rPr>
              <a:t>Management</a:t>
            </a:r>
          </a:p>
          <a:p>
            <a:endParaRPr lang="en-US">
              <a:solidFill>
                <a:schemeClr val="accent2"/>
              </a:solidFill>
              <a:cs typeface="Calibri"/>
            </a:endParaRPr>
          </a:p>
          <a:p>
            <a:endParaRPr lang="en-US">
              <a:solidFill>
                <a:schemeClr val="accent2"/>
              </a:solidFill>
              <a:cs typeface="Calibri"/>
            </a:endParaRPr>
          </a:p>
          <a:p>
            <a:r>
              <a:rPr lang="en-US">
                <a:solidFill>
                  <a:schemeClr val="accent6">
                    <a:lumMod val="50000"/>
                  </a:schemeClr>
                </a:solidFill>
                <a:cs typeface="Calibri"/>
              </a:rPr>
              <a:t>Controls and Response</a:t>
            </a:r>
          </a:p>
          <a:p>
            <a:endParaRPr lang="en-US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endParaRPr lang="en-US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r>
              <a:rPr lang="en-US">
                <a:solidFill>
                  <a:schemeClr val="accent4">
                    <a:lumMod val="50000"/>
                  </a:schemeClr>
                </a:solidFill>
                <a:cs typeface="Calibri"/>
              </a:rPr>
              <a:t>Future Look</a:t>
            </a:r>
          </a:p>
          <a:p>
            <a:endParaRPr lang="en-US">
              <a:solidFill>
                <a:schemeClr val="accent2"/>
              </a:solidFill>
              <a:cs typeface="Calibri"/>
            </a:endParaRPr>
          </a:p>
          <a:p>
            <a:r>
              <a:rPr lang="en-US">
                <a:solidFill>
                  <a:srgbClr val="7030A0"/>
                </a:solidFill>
                <a:cs typeface="Calibri"/>
              </a:rPr>
              <a:t>Community and Sec Team</a:t>
            </a:r>
          </a:p>
          <a:p>
            <a:endParaRPr lang="en-US">
              <a:solidFill>
                <a:srgbClr val="7030A0"/>
              </a:solidFill>
              <a:cs typeface="Calibri"/>
            </a:endParaRPr>
          </a:p>
          <a:p>
            <a:r>
              <a:rPr lang="en-US">
                <a:solidFill>
                  <a:schemeClr val="tx1">
                    <a:lumMod val="95000"/>
                    <a:lumOff val="5000"/>
                  </a:schemeClr>
                </a:solidFill>
                <a:cs typeface="Calibri"/>
              </a:rPr>
              <a:t>Survey feedback</a:t>
            </a:r>
          </a:p>
        </p:txBody>
      </p:sp>
    </p:spTree>
    <p:extLst>
      <p:ext uri="{BB962C8B-B14F-4D97-AF65-F5344CB8AC3E}">
        <p14:creationId xmlns:p14="http://schemas.microsoft.com/office/powerpoint/2010/main" val="145004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4ABFF-40AC-9ED8-3879-CC37B65EE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The Basics all looked good.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7437E-8BF4-5C44-3837-B98298A23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What is your name? What is your site? What is your quest... </a:t>
            </a:r>
          </a:p>
          <a:p>
            <a:r>
              <a:rPr lang="en-US">
                <a:cs typeface="Calibri"/>
              </a:rPr>
              <a:t>Nothing exciting here – but that's a good thing.</a:t>
            </a: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</p:txBody>
      </p:sp>
      <p:pic>
        <p:nvPicPr>
          <p:cNvPr id="7" name="Picture 6" descr="A close-up of words&#10;&#10;Description automatically generated">
            <a:extLst>
              <a:ext uri="{FF2B5EF4-FFF2-40B4-BE49-F238E27FC236}">
                <a16:creationId xmlns:a16="http://schemas.microsoft.com/office/drawing/2014/main" id="{B2AEE9A5-DD61-FCF9-81E2-E8DBE33CA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426" y="3048004"/>
            <a:ext cx="10056419" cy="264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587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F4B07-9812-6299-4173-DE03C9071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Current Security Management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95CCC-1D12-1AC1-FE28-C89021C27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All but one site mentioned an Institute Sec Team they worked alongside with.</a:t>
            </a:r>
          </a:p>
          <a:p>
            <a:pPr lvl="1"/>
            <a:r>
              <a:rPr lang="en-US">
                <a:cs typeface="Calibri"/>
              </a:rPr>
              <a:t>Good to see.</a:t>
            </a:r>
          </a:p>
          <a:p>
            <a:pPr lvl="1"/>
            <a:r>
              <a:rPr lang="en-US">
                <a:cs typeface="Calibri"/>
              </a:rPr>
              <a:t>Relationships seem encouragingly cordial.</a:t>
            </a:r>
          </a:p>
          <a:p>
            <a:pPr lvl="1"/>
            <a:r>
              <a:rPr lang="en-US">
                <a:cs typeface="Calibri"/>
              </a:rPr>
              <a:t>Conversely only one site mentioned an intermediate "departmental" team.</a:t>
            </a:r>
          </a:p>
          <a:p>
            <a:r>
              <a:rPr lang="en-US">
                <a:cs typeface="Calibri"/>
              </a:rPr>
              <a:t>Theme of everyone stretched thin.</a:t>
            </a:r>
          </a:p>
          <a:p>
            <a:r>
              <a:rPr lang="en-US">
                <a:cs typeface="Calibri"/>
              </a:rPr>
              <a:t>Institute Teams tended to provide services such as external vulnerability scanning.</a:t>
            </a: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9064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428E6-9F61-6E37-E726-A4665CE26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Current Security Controls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0CE6C-407D-80D1-03F3-7BAADC1C9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pic>
        <p:nvPicPr>
          <p:cNvPr id="4" name="Picture 3" descr="A graph of blue bars with white text&#10;&#10;Description automatically generated">
            <a:extLst>
              <a:ext uri="{FF2B5EF4-FFF2-40B4-BE49-F238E27FC236}">
                <a16:creationId xmlns:a16="http://schemas.microsoft.com/office/drawing/2014/main" id="{C7F871C3-AA1D-35DF-C23B-C9A45AD589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439" y="1432480"/>
            <a:ext cx="8442981" cy="470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34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28C23-4D97-814B-DDC4-46899279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The take home from that chart?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537DB-3C42-8C5D-7C71-6C1A9FBABE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Everyone has the basics covered (some kind of firewall + some kind of central logging).</a:t>
            </a:r>
          </a:p>
          <a:p>
            <a:r>
              <a:rPr lang="en-US" dirty="0">
                <a:cs typeface="Calibri"/>
              </a:rPr>
              <a:t>Wide take up of best practices.</a:t>
            </a:r>
          </a:p>
          <a:p>
            <a:r>
              <a:rPr lang="en-US" dirty="0">
                <a:cs typeface="Calibri"/>
              </a:rPr>
              <a:t>Some form of vulnerability scanning is available to many.</a:t>
            </a:r>
          </a:p>
          <a:p>
            <a:r>
              <a:rPr lang="en-US" dirty="0">
                <a:cs typeface="Calibri"/>
              </a:rPr>
              <a:t>MFA on the rise, with some sites wondering how to incorporate it into </a:t>
            </a:r>
            <a:r>
              <a:rPr lang="en-US" dirty="0" err="1">
                <a:cs typeface="Calibri"/>
              </a:rPr>
              <a:t>ssh</a:t>
            </a:r>
            <a:r>
              <a:rPr lang="en-US" dirty="0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But most importantly, no cause for alarm</a:t>
            </a:r>
            <a:r>
              <a:rPr lang="en-US" b="1" dirty="0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36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06D7-97E6-BA28-F14F-201FB1AED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Incident Response Plan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81BB4-82ED-6DC3-06FA-F39F23A03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>
                <a:cs typeface="Calibri"/>
              </a:rPr>
              <a:t>Most sites had an incident response plan</a:t>
            </a:r>
          </a:p>
          <a:p>
            <a:pPr lvl="1"/>
            <a:r>
              <a:rPr lang="en-US">
                <a:cs typeface="Calibri"/>
              </a:rPr>
              <a:t>For a lot this was just straight to the EGI SEC01</a:t>
            </a:r>
          </a:p>
          <a:p>
            <a:r>
              <a:rPr lang="en-US">
                <a:cs typeface="Calibri"/>
              </a:rPr>
              <a:t>A few sites who replied No said "we'd just use SEC01", so only 2 "true negatives".</a:t>
            </a:r>
          </a:p>
          <a:p>
            <a:r>
              <a:rPr lang="en-US">
                <a:cs typeface="Calibri"/>
              </a:rPr>
              <a:t>One mention of NIST, one of a standalone institute plan.</a:t>
            </a:r>
          </a:p>
          <a:p>
            <a:r>
              <a:rPr lang="en-US">
                <a:cs typeface="Calibri"/>
              </a:rPr>
              <a:t>Not many sites regularly reviewed their incident response plan.</a:t>
            </a:r>
          </a:p>
          <a:p>
            <a:pPr marL="0" indent="0">
              <a:buNone/>
            </a:pPr>
            <a:endParaRPr lang="en-US">
              <a:cs typeface="Calibri"/>
            </a:endParaRPr>
          </a:p>
          <a:p>
            <a:pPr marL="0" indent="0">
              <a:buNone/>
            </a:pPr>
            <a:r>
              <a:rPr lang="en-US">
                <a:cs typeface="Calibri"/>
              </a:rPr>
              <a:t>Outcome:</a:t>
            </a:r>
          </a:p>
          <a:p>
            <a:r>
              <a:rPr lang="en-US">
                <a:cs typeface="Calibri"/>
              </a:rPr>
              <a:t>EGI SEC01 is our "official" incident response plan (template), and has been for a while. But this message seems to have faded over time.</a:t>
            </a:r>
          </a:p>
          <a:p>
            <a:pPr lvl="1"/>
            <a:r>
              <a:rPr lang="en-US">
                <a:cs typeface="Calibri"/>
              </a:rPr>
              <a:t>So we need to re-spread the message.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pPr marL="0" indent="0">
              <a:buNone/>
            </a:pPr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3951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6DB29-354F-632B-8AD5-A186FD17D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SEC01 - A Reminder</a:t>
            </a:r>
            <a:endParaRPr lang="en-US"/>
          </a:p>
        </p:txBody>
      </p:sp>
      <p:pic>
        <p:nvPicPr>
          <p:cNvPr id="4" name="Content Placeholder 3" descr="A black and white document with white text&#10;&#10;Description automatically generated">
            <a:extLst>
              <a:ext uri="{FF2B5EF4-FFF2-40B4-BE49-F238E27FC236}">
                <a16:creationId xmlns:a16="http://schemas.microsoft.com/office/drawing/2014/main" id="{B0AE937D-CC14-8FB6-C2AD-2EBF70706E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3520" y="4742"/>
            <a:ext cx="4988233" cy="6716506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7AB322-5A10-B70D-3794-FA9DB0820249}"/>
              </a:ext>
            </a:extLst>
          </p:cNvPr>
          <p:cNvSpPr txBox="1"/>
          <p:nvPr/>
        </p:nvSpPr>
        <p:spPr>
          <a:xfrm>
            <a:off x="322226" y="2056700"/>
            <a:ext cx="5892646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>
                <a:cs typeface="Calibri" panose="020F0502020204030204"/>
                <a:hlinkClick r:id="rId3"/>
              </a:rPr>
              <a:t>https://go.egi.eu/sec01</a:t>
            </a:r>
            <a:endParaRPr lang="en-US"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 panose="020F0502020204030204"/>
              </a:rPr>
              <a:t>The checklist needs to be supplemented with your own list of local contacts.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 panose="020F0502020204030204"/>
              </a:rPr>
              <a:t>All this information should also be available in a hardcopy format accessible to all team members. 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cs typeface="Calibri" panose="020F0502020204030204"/>
              </a:rPr>
              <a:t>"In case of emergency"</a:t>
            </a:r>
          </a:p>
          <a:p>
            <a:pPr marL="285750" indent="-285750">
              <a:buFont typeface="Arial"/>
              <a:buChar char="•"/>
            </a:pPr>
            <a:r>
              <a:rPr lang="en-US">
                <a:cs typeface="Calibri" panose="020F0502020204030204"/>
              </a:rPr>
              <a:t>All steps should be done alongside any department or institute ("local") requirements or guidance.</a:t>
            </a:r>
          </a:p>
          <a:p>
            <a:pPr marL="742950" lvl="1" indent="-285750">
              <a:buFont typeface="Arial"/>
              <a:buChar char="•"/>
            </a:pPr>
            <a:r>
              <a:rPr lang="en-US">
                <a:cs typeface="Calibri" panose="020F0502020204030204"/>
              </a:rPr>
              <a:t>"as appropriate" 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05582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Insights from the 2023 GridPP Site Security Survey</vt:lpstr>
      <vt:lpstr>Context, Thanks, a little disclaimer</vt:lpstr>
      <vt:lpstr>20 Questions.</vt:lpstr>
      <vt:lpstr>The Basics all looked good.</vt:lpstr>
      <vt:lpstr>Current Security Management</vt:lpstr>
      <vt:lpstr>Current Security Controls</vt:lpstr>
      <vt:lpstr>The take home from that chart?</vt:lpstr>
      <vt:lpstr>Incident Response Plan</vt:lpstr>
      <vt:lpstr>SEC01 - A Reminder</vt:lpstr>
      <vt:lpstr>Vulnerability Awareness and Handling</vt:lpstr>
      <vt:lpstr>Tools being used</vt:lpstr>
      <vt:lpstr>Site's Future Plans (and concerns)</vt:lpstr>
      <vt:lpstr>What sites would like from the Sec Team</vt:lpstr>
      <vt:lpstr>The survey wasn't perfect</vt:lpstr>
      <vt:lpstr>Actions</vt:lpstr>
      <vt:lpstr>Thoughts?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14</cp:revision>
  <dcterms:created xsi:type="dcterms:W3CDTF">2023-08-03T14:39:28Z</dcterms:created>
  <dcterms:modified xsi:type="dcterms:W3CDTF">2023-09-01T07:00:07Z</dcterms:modified>
</cp:coreProperties>
</file>