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0"/>
  </p:notesMasterIdLst>
  <p:sldIdLst>
    <p:sldId id="256" r:id="rId2"/>
    <p:sldId id="499" r:id="rId3"/>
    <p:sldId id="505" r:id="rId4"/>
    <p:sldId id="500" r:id="rId5"/>
    <p:sldId id="506" r:id="rId6"/>
    <p:sldId id="507" r:id="rId7"/>
    <p:sldId id="508" r:id="rId8"/>
    <p:sldId id="509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83"/>
    <p:restoredTop sz="94631"/>
  </p:normalViewPr>
  <p:slideViewPr>
    <p:cSldViewPr snapToGrid="0" snapToObjects="1">
      <p:cViewPr varScale="1">
        <p:scale>
          <a:sx n="131" d="100"/>
          <a:sy n="131" d="100"/>
        </p:scale>
        <p:origin x="16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5651F-A0A0-324C-B3AB-F519BDD94ED9}" type="datetimeFigureOut">
              <a:rPr lang="en-GB" smtClean="0"/>
              <a:t>13/07/2023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01DB0-9749-9547-8C49-BEF4CEEFF94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081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13/07/2023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QED systematics for polarimeters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831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13/07/2023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QED systematics for polarimeters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11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13/07/2023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QED systematics for polarimeters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213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13/07/2023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QED systematics for polarimeters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449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13/07/2023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QED systematics for polarimeters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D8C2A6F-0513-674E-87D6-A38268BE63A2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6618DF27-C47A-2A45-89A0-FCCC77CB6E4F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449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8950" y="1020416"/>
            <a:ext cx="5896389" cy="526304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13/07/2023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QED systematics for polarimeters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4C8286A-03E0-6D49-9D42-D4B8C72EB5E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18662" y="1020416"/>
            <a:ext cx="2693504" cy="526304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9B271C5-42D8-D24B-A4B3-320DFCBB4F3E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EF0E9747-688D-EA40-9495-E0B56C4A73A2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324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13/07/2023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QED systematics for polarimeters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03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13/07/2023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QED systematics for polarimeters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C2A1692-A79C-F94D-8071-0A66ED90799B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3F2EE1EE-8D6D-4346-B9F2-3EAAE932E151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416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13/07/2023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QED systematics for polarimeters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239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13/07/2023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QED systematics for polarimeters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51A2E35D-BD29-AB44-B3A6-E75904B7FD5D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37E9A2E-0DEB-A24D-AE54-2E7394B85E80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077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13/07/2023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QED systematics for polarimeters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4544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13/07/2023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QED systematics for polarimeters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407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986FFEB-5D0A-984F-A179-F9468CD8B4F8}"/>
              </a:ext>
            </a:extLst>
          </p:cNvPr>
          <p:cNvSpPr/>
          <p:nvPr userDrawn="1"/>
        </p:nvSpPr>
        <p:spPr>
          <a:xfrm>
            <a:off x="0" y="6445799"/>
            <a:ext cx="9144000" cy="49171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2700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95000"/>
                </a:schemeClr>
              </a:gs>
              <a:gs pos="62000">
                <a:schemeClr val="tx1">
                  <a:lumMod val="50000"/>
                  <a:lumOff val="5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095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362" y="6445800"/>
            <a:ext cx="1130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fr-FR"/>
              <a:t>13/07/2023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9226" y="6445802"/>
            <a:ext cx="5744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fr-FR"/>
              <a:t>QED systematics for polarimeters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9696" y="6445801"/>
            <a:ext cx="10113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fld id="{6324D5D7-7619-544E-85E6-FE67B0DC27B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760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u="none" kern="1200" baseline="0">
          <a:solidFill>
            <a:schemeClr val="accent3">
              <a:lumMod val="75000"/>
            </a:schemeClr>
          </a:solidFill>
          <a:uFill>
            <a:solidFill>
              <a:schemeClr val="accent2">
                <a:lumMod val="75000"/>
              </a:schemeClr>
            </a:solidFill>
          </a:u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B4E66E-AC24-3A41-A158-340D5290EC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799" y="1122363"/>
            <a:ext cx="8016073" cy="2387600"/>
          </a:xfrm>
        </p:spPr>
        <p:txBody>
          <a:bodyPr>
            <a:normAutofit/>
          </a:bodyPr>
          <a:lstStyle/>
          <a:p>
            <a:r>
              <a:rPr lang="fr-FR" sz="3600" dirty="0" err="1"/>
              <a:t>FCCee</a:t>
            </a:r>
            <a:r>
              <a:rPr lang="fr-FR" sz="3600" dirty="0"/>
              <a:t> </a:t>
            </a:r>
            <a:r>
              <a:rPr lang="fr-FR" sz="3600" dirty="0" err="1"/>
              <a:t>polarimeters</a:t>
            </a:r>
            <a:br>
              <a:rPr lang="fr-FR" sz="3600" dirty="0"/>
            </a:br>
            <a:r>
              <a:rPr lang="fr-FR" sz="3600" dirty="0"/>
              <a:t>QED </a:t>
            </a:r>
            <a:r>
              <a:rPr lang="fr-FR" sz="3600" dirty="0" err="1"/>
              <a:t>systematics</a:t>
            </a:r>
            <a:endParaRPr lang="fr-FR" sz="36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906DFE7-C6C8-C048-A97F-EA49E143AE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90831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Aurélien MARTENS (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IJCLab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Orsay)</a:t>
            </a:r>
          </a:p>
          <a:p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0C11A30-F087-DD48-90DA-D222F7DB6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13/07/2023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EBC8E6C-4EC3-5F43-A325-E90D3193E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QED </a:t>
            </a:r>
            <a:r>
              <a:rPr lang="fr-FR" dirty="0" err="1"/>
              <a:t>systematics</a:t>
            </a:r>
            <a:r>
              <a:rPr lang="fr-FR" dirty="0"/>
              <a:t> for </a:t>
            </a:r>
            <a:r>
              <a:rPr lang="fr-FR" dirty="0" err="1"/>
              <a:t>polarimeters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62E298D-33BF-214F-8FE8-7EDD31FA5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505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1A41AC-410A-C947-93BF-0FD64956B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Introduction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76C0C9-15AA-CF41-B8A2-4812370A95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84552"/>
            <a:ext cx="8320797" cy="4351338"/>
          </a:xfrm>
        </p:spPr>
        <p:txBody>
          <a:bodyPr>
            <a:normAutofit/>
          </a:bodyPr>
          <a:lstStyle/>
          <a:p>
            <a:r>
              <a:rPr lang="en-GB" dirty="0"/>
              <a:t>Considered goals for the polarimeters:</a:t>
            </a:r>
          </a:p>
          <a:p>
            <a:pPr lvl="1"/>
            <a:r>
              <a:rPr lang="en-GB" dirty="0"/>
              <a:t>Measurement of transverse polarization for pilot bunches with resonant depolarization</a:t>
            </a:r>
          </a:p>
          <a:p>
            <a:pPr lvl="1"/>
            <a:r>
              <a:rPr lang="en-GB" dirty="0"/>
              <a:t>Polarization measurement in Horizontal plane for pilot bunches free spin precession</a:t>
            </a:r>
          </a:p>
          <a:p>
            <a:pPr lvl="1"/>
            <a:r>
              <a:rPr lang="en-GB" dirty="0"/>
              <a:t>Complete characterization for colliding bunches with high accuracy</a:t>
            </a:r>
          </a:p>
          <a:p>
            <a:r>
              <a:rPr lang="en-GB" dirty="0"/>
              <a:t>Current approach (</a:t>
            </a:r>
            <a:r>
              <a:rPr lang="en-GB" dirty="0" err="1"/>
              <a:t>Nickolai</a:t>
            </a:r>
            <a:r>
              <a:rPr lang="en-GB" dirty="0"/>
              <a:t>) based on fit of scattered particles measured in pixelized detector</a:t>
            </a:r>
          </a:p>
          <a:p>
            <a:r>
              <a:rPr lang="en-GB" dirty="0"/>
              <a:t>Question: how QED corrections affect this extraction ?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47E4A20-2D16-1C49-8463-8F62EE019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13/07/2023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E56700-9AD3-9748-AC3C-0521353F2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QED systematics for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1C6DC6-BF2C-074F-A5B2-552E75915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3766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ECE44D-95EF-1A4C-A6AD-AD6345846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Typical result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93B41B1-234C-6F43-99BA-5FF638951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13/07/2023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20B92D6-E425-7142-B6F5-2C6CD8B11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QED systematics for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7DA0308-F12E-3A46-B031-F92F0DA5E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373322B-C766-F049-8099-08E3B9D7C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312143" y="467450"/>
            <a:ext cx="4376392" cy="6096841"/>
          </a:xfrm>
          <a:prstGeom prst="rect">
            <a:avLst/>
          </a:prstGeom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68A318A3-865C-D549-BF5B-D036E9ABC037}"/>
              </a:ext>
            </a:extLst>
          </p:cNvPr>
          <p:cNvSpPr/>
          <p:nvPr/>
        </p:nvSpPr>
        <p:spPr>
          <a:xfrm>
            <a:off x="4756826" y="3151762"/>
            <a:ext cx="1646019" cy="219845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FFD41B3-DC5C-9F49-8EFD-04179965C82D}"/>
              </a:ext>
            </a:extLst>
          </p:cNvPr>
          <p:cNvSpPr txBox="1"/>
          <p:nvPr/>
        </p:nvSpPr>
        <p:spPr>
          <a:xfrm>
            <a:off x="6548760" y="2736892"/>
            <a:ext cx="21866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Typical precision of 0.1% in few 10s of seconds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6088F3-D3E5-F04B-B44C-1287105F5409}"/>
              </a:ext>
            </a:extLst>
          </p:cNvPr>
          <p:cNvSpPr/>
          <p:nvPr/>
        </p:nvSpPr>
        <p:spPr>
          <a:xfrm rot="16200000">
            <a:off x="-3084401" y="3084402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200" b="0" i="0" u="none" strike="noStrike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N.Yu</a:t>
            </a:r>
            <a:r>
              <a:rPr lang="fr-FR" sz="12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. </a:t>
            </a:r>
            <a:r>
              <a:rPr lang="fr-FR" sz="1200" b="0" i="0" u="none" strike="noStrike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Muchnoi</a:t>
            </a:r>
            <a:r>
              <a:rPr lang="fr-FR" sz="12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 2022 </a:t>
            </a:r>
            <a:r>
              <a:rPr lang="fr-FR" sz="1200" b="0" i="1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JINST</a:t>
            </a:r>
            <a:r>
              <a:rPr lang="fr-FR" sz="12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 </a:t>
            </a:r>
            <a:r>
              <a:rPr lang="fr-FR" sz="1200" b="1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17</a:t>
            </a:r>
            <a:r>
              <a:rPr lang="fr-FR" sz="12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 P10014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949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F55B23-42A8-B346-9628-E899A7524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QED corrections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90FC618-4FE0-BC44-BE45-644B75B5E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13/07/2023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2AAB672-0206-D340-9353-43A56ACAA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QED systematics for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9990D75-04FE-A04C-895A-091481C02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4</a:t>
            </a:fld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3032787-6F32-9045-BE66-342E8B60CEEC}"/>
              </a:ext>
            </a:extLst>
          </p:cNvPr>
          <p:cNvSpPr txBox="1"/>
          <p:nvPr/>
        </p:nvSpPr>
        <p:spPr>
          <a:xfrm>
            <a:off x="628650" y="1766018"/>
            <a:ext cx="407242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Thanks to EIC colleagues I got the code written by M. Swartz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 checked I obtain same results as published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Main subject of study at that time was Compton forward-backward asymmetries – the technique used at that time (also considered at ILC) for measuring longitudinal polarization.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 detailed study of systematics on transverse polarization or the idea of fitting distribution of scattered particles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745DC81-4667-5C49-885D-2F481B597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8744" y="2105031"/>
            <a:ext cx="3022600" cy="38481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444B805-B21D-5B45-AC17-50D8642EB3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7073"/>
            <a:ext cx="4572000" cy="181403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3A25E2B-04DE-0544-B8F6-565A6D66255C}"/>
              </a:ext>
            </a:extLst>
          </p:cNvPr>
          <p:cNvSpPr/>
          <p:nvPr/>
        </p:nvSpPr>
        <p:spPr>
          <a:xfrm rot="16200000">
            <a:off x="-2989901" y="2992069"/>
            <a:ext cx="6445802" cy="461665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Denner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&amp;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Dittmaier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Nucl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Phys. B 540 (1999) 58, Swartz Phys. Rev. D 58 014010 (1998),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Veltman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Phys. Rev. D 40 2810 (1989),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Veltman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Phys. Rev D 42 1856E (1990)</a:t>
            </a:r>
          </a:p>
        </p:txBody>
      </p:sp>
    </p:spTree>
    <p:extLst>
      <p:ext uri="{BB962C8B-B14F-4D97-AF65-F5344CB8AC3E}">
        <p14:creationId xmlns:p14="http://schemas.microsoft.com/office/powerpoint/2010/main" val="1226870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85C1B1-BA31-F742-ABF0-754B50DC2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Method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57C1F86-D1A9-8D45-B5C3-BADA3FE68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13/07/2023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8C2C19-A94D-1341-989E-47646060B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QED systematics for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80BD9A-B715-204E-B157-8FBFBB4F5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5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408CD83-D47F-7947-B18B-C9487142DF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7450" y="2893420"/>
            <a:ext cx="4229100" cy="11049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CD77C4C-7B4F-AD45-8801-D8E1D6F52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2551" y="4090615"/>
            <a:ext cx="3530600" cy="15367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7D20AAB9-BA7E-D64F-82A3-0F31B97A02CD}"/>
                  </a:ext>
                </a:extLst>
              </p:cNvPr>
              <p:cNvSpPr txBox="1"/>
              <p:nvPr/>
            </p:nvSpPr>
            <p:spPr>
              <a:xfrm>
                <a:off x="496111" y="1046798"/>
                <a:ext cx="8219872" cy="51653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Born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(0)</m:t>
                        </m:r>
                      </m:sup>
                    </m:sSup>
                  </m:oMath>
                </a14:m>
                <a:r>
                  <a:rPr lang="en-GB" dirty="0"/>
                  <a:t>) and QED correction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fr-FR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GB" dirty="0"/>
                  <a:t>) contributions are computed separately for a given purely circularly polarized laser (unpolarized and polarized contributions are also split).</a:t>
                </a:r>
              </a:p>
              <a:p>
                <a:r>
                  <a:rPr lang="en-GB" dirty="0"/>
                  <a:t>We fit the distributions of photons or electrons in the detectors (</a:t>
                </a:r>
                <a:r>
                  <a:rPr lang="en-GB" dirty="0">
                    <a:ea typeface="Cambria Math" panose="02040503050406030204" pitchFamily="18" charset="0"/>
                  </a:rPr>
                  <a:t>in bin i </a:t>
                </a:r>
                <a:r>
                  <a:rPr lang="en-GB" dirty="0">
                    <a:ea typeface="Cambria Math" panose="02040503050406030204" pitchFamily="18" charset="0"/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(0)</m:t>
                        </m:r>
                      </m:sup>
                    </m:sSubSup>
                    <m:r>
                      <a:rPr lang="fr-FR" b="0" i="1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fr-FR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en-GB" dirty="0"/>
                  <a:t>) with the Born expression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fr-FR" i="1">
                            <a:latin typeface="Cambria Math" panose="02040503050406030204" pitchFamily="18" charset="0"/>
                          </a:rPr>
                          <m:t>(0)</m:t>
                        </m:r>
                      </m:sup>
                    </m:sSubSup>
                  </m:oMath>
                </a14:m>
                <a:r>
                  <a:rPr lang="en-GB" dirty="0"/>
                  <a:t>.</a:t>
                </a:r>
              </a:p>
              <a:p>
                <a:r>
                  <a:rPr lang="en-GB" dirty="0"/>
                  <a:t>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 can be written down to estimate the bias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fr-F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GB" dirty="0"/>
                  <a:t> made on the polarization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It provides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This can be applied to purely transverse or purely longitudinal polarizations</a:t>
                </a: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7D20AAB9-BA7E-D64F-82A3-0F31B97A02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111" y="1046798"/>
                <a:ext cx="8219872" cy="5165388"/>
              </a:xfrm>
              <a:prstGeom prst="rect">
                <a:avLst/>
              </a:prstGeom>
              <a:blipFill>
                <a:blip r:embed="rId4"/>
                <a:stretch>
                  <a:fillRect l="-462" t="-245" r="-1233" b="-9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3019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F580C5-392D-1C45-9802-F9A18D5A8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Transverse polarization</a:t>
            </a:r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91A5CFB2-5241-F041-86B6-931D5F0907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004" t="10821" r="8557" b="5606"/>
          <a:stretch/>
        </p:blipFill>
        <p:spPr>
          <a:xfrm>
            <a:off x="385114" y="1082564"/>
            <a:ext cx="8511815" cy="2956386"/>
          </a:xfr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43B7123-8155-3541-8B08-129A4B8FA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13/07/2023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9EEEFB-BA86-B743-877A-531393002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QED systematics for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628DDB-5F4E-5B46-B0AC-71B85D8E2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6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57F5281B-23DF-2B4C-BC27-AC85CDEB2648}"/>
                  </a:ext>
                </a:extLst>
              </p:cNvPr>
              <p:cNvSpPr txBox="1"/>
              <p:nvPr/>
            </p:nvSpPr>
            <p:spPr>
              <a:xfrm>
                <a:off x="385114" y="5310055"/>
                <a:ext cx="7945765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For typical input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≈0.1</m:t>
                    </m:r>
                  </m:oMath>
                </a14:m>
                <a:r>
                  <a:rPr lang="en-GB" dirty="0"/>
                  <a:t>, systematic is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fr-FR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fr-FR" i="1">
                        <a:solidFill>
                          <a:srgbClr val="FF4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GB" dirty="0"/>
                  <a:t> with photon detector) range.</a:t>
                </a:r>
              </a:p>
              <a:p>
                <a:r>
                  <a:rPr lang="en-GB" dirty="0"/>
                  <a:t>It looks safe for RDP. </a:t>
                </a:r>
              </a:p>
              <a:p>
                <a:r>
                  <a:rPr lang="en-GB" dirty="0"/>
                  <a:t>NB: horizontal polarization is only measured by photon detector</a:t>
                </a: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57F5281B-23DF-2B4C-BC27-AC85CDEB26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14" y="5310055"/>
                <a:ext cx="7945765" cy="923330"/>
              </a:xfrm>
              <a:prstGeom prst="rect">
                <a:avLst/>
              </a:prstGeom>
              <a:blipFill>
                <a:blip r:embed="rId3"/>
                <a:stretch>
                  <a:fillRect l="-638" t="-2703" b="-81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>
            <a:extLst>
              <a:ext uri="{FF2B5EF4-FFF2-40B4-BE49-F238E27FC236}">
                <a16:creationId xmlns:a16="http://schemas.microsoft.com/office/drawing/2014/main" id="{7DAF4EE1-1129-B243-B29B-07A079E866A2}"/>
              </a:ext>
            </a:extLst>
          </p:cNvPr>
          <p:cNvSpPr txBox="1"/>
          <p:nvPr/>
        </p:nvSpPr>
        <p:spPr>
          <a:xfrm>
            <a:off x="6225938" y="164714"/>
            <a:ext cx="2816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Black: Photon detector</a:t>
            </a:r>
          </a:p>
          <a:p>
            <a:r>
              <a:rPr lang="en-GB" dirty="0">
                <a:solidFill>
                  <a:srgbClr val="FF40FF"/>
                </a:solidFill>
              </a:rPr>
              <a:t>Magenta:  Electron detector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B8540CD-7C84-3F49-8B6C-FF5639CF2004}"/>
              </a:ext>
            </a:extLst>
          </p:cNvPr>
          <p:cNvSpPr txBox="1"/>
          <p:nvPr/>
        </p:nvSpPr>
        <p:spPr>
          <a:xfrm>
            <a:off x="1391055" y="1363918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45 GeV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8606221-3E40-4B4A-BE7E-E63814B0D317}"/>
              </a:ext>
            </a:extLst>
          </p:cNvPr>
          <p:cNvSpPr txBox="1"/>
          <p:nvPr/>
        </p:nvSpPr>
        <p:spPr>
          <a:xfrm>
            <a:off x="6066816" y="1264179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80 GeV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E908B2B2-97BB-A744-90D2-90339C3B6B56}"/>
                  </a:ext>
                </a:extLst>
              </p:cNvPr>
              <p:cNvSpPr txBox="1"/>
              <p:nvPr/>
            </p:nvSpPr>
            <p:spPr>
              <a:xfrm>
                <a:off x="851377" y="4177663"/>
                <a:ext cx="3886577" cy="4057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fr-FR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den>
                    </m:f>
                    <m:r>
                      <a:rPr lang="en-GB" i="1" smtClean="0">
                        <a:solidFill>
                          <a:srgbClr val="FF4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fr-FR" b="0" i="1" smtClean="0">
                        <a:solidFill>
                          <a:srgbClr val="FF4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1×</m:t>
                    </m:r>
                    <m:sSup>
                      <m:sSupPr>
                        <m:ctrlPr>
                          <a:rPr lang="fr-FR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fr-FR" b="0" i="1" smtClean="0">
                        <a:solidFill>
                          <a:srgbClr val="FF4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0.5</m:t>
                        </m:r>
                        <m:r>
                          <a:rPr lang="fr-FR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fr-FR" i="1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i="1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fr-FR" i="1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</m:e>
                    </m:d>
                    <m:r>
                      <a:rPr lang="fr-FR" b="0" i="1" smtClean="0">
                        <a:solidFill>
                          <a:srgbClr val="FF4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rgbClr val="FF40FF"/>
                    </a:solidFill>
                  </a:rPr>
                  <a:t>at 45 (80) GeV</a:t>
                </a:r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E908B2B2-97BB-A744-90D2-90339C3B6B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377" y="4177663"/>
                <a:ext cx="3886577" cy="405752"/>
              </a:xfrm>
              <a:prstGeom prst="rect">
                <a:avLst/>
              </a:prstGeom>
              <a:blipFill>
                <a:blip r:embed="rId4"/>
                <a:stretch>
                  <a:fillRect l="-1961" r="-2941" b="-24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84BAF61C-A2DB-0B4F-8904-AC712A3D4FFC}"/>
                  </a:ext>
                </a:extLst>
              </p:cNvPr>
              <p:cNvSpPr txBox="1"/>
              <p:nvPr/>
            </p:nvSpPr>
            <p:spPr>
              <a:xfrm>
                <a:off x="851376" y="4768943"/>
                <a:ext cx="3838487" cy="4057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den>
                    </m:f>
                    <m:r>
                      <a:rPr lang="en-GB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4×</m:t>
                    </m:r>
                    <m:sSup>
                      <m:sSupPr>
                        <m:ctrlP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  <m: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</m:e>
                    </m:d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at 45 (80) GeV</a:t>
                </a:r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84BAF61C-A2DB-0B4F-8904-AC712A3D4F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376" y="4768943"/>
                <a:ext cx="3838487" cy="405752"/>
              </a:xfrm>
              <a:prstGeom prst="rect">
                <a:avLst/>
              </a:prstGeom>
              <a:blipFill>
                <a:blip r:embed="rId5"/>
                <a:stretch>
                  <a:fillRect l="-1980" r="-2640" b="-212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007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D5968CD2-5929-0647-A0BA-208C16643D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226" r="19332" b="2112"/>
          <a:stretch/>
        </p:blipFill>
        <p:spPr>
          <a:xfrm>
            <a:off x="5385544" y="990695"/>
            <a:ext cx="3575431" cy="272883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FD0E2F0-2BC5-6249-B708-DBB18AD2F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Longitudinal polarization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7F4E893-332F-9847-9FA2-46FAA2FC5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13/07/2023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489BC7-E4EB-2F4B-B71F-4779689BB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QED systematics for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48AB87-66A6-2C44-BE2B-BEBFE2526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7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128CC09-7B37-B843-9BE8-31C50D6B6F3C}"/>
              </a:ext>
            </a:extLst>
          </p:cNvPr>
          <p:cNvSpPr txBox="1"/>
          <p:nvPr/>
        </p:nvSpPr>
        <p:spPr>
          <a:xfrm>
            <a:off x="372949" y="2478631"/>
            <a:ext cx="6373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NB: curve does not go through 0 !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15F053C-7D9A-3046-8980-0F4694C9A7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87" t="15531" r="13913" b="11460"/>
          <a:stretch/>
        </p:blipFill>
        <p:spPr>
          <a:xfrm>
            <a:off x="1439694" y="5527394"/>
            <a:ext cx="2062263" cy="834495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08850D3D-9574-874F-A9EE-30CA6286580E}"/>
              </a:ext>
            </a:extLst>
          </p:cNvPr>
          <p:cNvSpPr txBox="1"/>
          <p:nvPr/>
        </p:nvSpPr>
        <p:spPr>
          <a:xfrm>
            <a:off x="6225938" y="164714"/>
            <a:ext cx="2816284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Black: Photon detector</a:t>
            </a:r>
          </a:p>
          <a:p>
            <a:r>
              <a:rPr lang="en-GB" dirty="0">
                <a:solidFill>
                  <a:srgbClr val="FF40FF"/>
                </a:solidFill>
              </a:rPr>
              <a:t>Magenta:  Electron detector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Violet: asymmetry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2B355FA4-E17A-4549-B0C9-0436D47C3582}"/>
                  </a:ext>
                </a:extLst>
              </p:cNvPr>
              <p:cNvSpPr txBox="1"/>
              <p:nvPr/>
            </p:nvSpPr>
            <p:spPr>
              <a:xfrm>
                <a:off x="397876" y="1322305"/>
                <a:ext cx="331847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>
                        <a:solidFill>
                          <a:srgbClr val="FF4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fr-FR" i="1">
                        <a:solidFill>
                          <a:srgbClr val="FF4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fr-FR" i="1">
                        <a:solidFill>
                          <a:srgbClr val="FF4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≈(0.8−1.2)×</m:t>
                    </m:r>
                    <m:sSup>
                      <m:sSupPr>
                        <m:ctrlPr>
                          <a:rPr lang="fr-FR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fr-FR" b="0" i="1" smtClean="0">
                        <a:solidFill>
                          <a:srgbClr val="FF4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rgbClr val="FF40FF"/>
                    </a:solidFill>
                  </a:rPr>
                  <a:t>at 45 GeV</a:t>
                </a:r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2B355FA4-E17A-4549-B0C9-0436D47C35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876" y="1322305"/>
                <a:ext cx="3318473" cy="276999"/>
              </a:xfrm>
              <a:prstGeom prst="rect">
                <a:avLst/>
              </a:prstGeom>
              <a:blipFill>
                <a:blip r:embed="rId4"/>
                <a:stretch>
                  <a:fillRect l="-2672" t="-27273" r="-3435" b="-5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CCE835F2-03B6-ED41-AAC7-EC41762C0BC1}"/>
                  </a:ext>
                </a:extLst>
              </p:cNvPr>
              <p:cNvSpPr txBox="1"/>
              <p:nvPr/>
            </p:nvSpPr>
            <p:spPr>
              <a:xfrm>
                <a:off x="397875" y="1913585"/>
                <a:ext cx="296581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≈(1−5)×</m:t>
                    </m:r>
                    <m:sSup>
                      <m:sSupPr>
                        <m:ctrlP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at 45 GeV</a:t>
                </a:r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CCE835F2-03B6-ED41-AAC7-EC41762C0B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875" y="1913585"/>
                <a:ext cx="2965812" cy="276999"/>
              </a:xfrm>
              <a:prstGeom prst="rect">
                <a:avLst/>
              </a:prstGeom>
              <a:blipFill>
                <a:blip r:embed="rId5"/>
                <a:stretch>
                  <a:fillRect l="-2991" t="-26087" r="-3846" b="-47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ZoneTexte 16">
            <a:extLst>
              <a:ext uri="{FF2B5EF4-FFF2-40B4-BE49-F238E27FC236}">
                <a16:creationId xmlns:a16="http://schemas.microsoft.com/office/drawing/2014/main" id="{6DEC40F1-6888-DD4F-9400-2956F5813FD0}"/>
              </a:ext>
            </a:extLst>
          </p:cNvPr>
          <p:cNvSpPr txBox="1"/>
          <p:nvPr/>
        </p:nvSpPr>
        <p:spPr>
          <a:xfrm>
            <a:off x="7071872" y="1059041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45 GeV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29FED3B6-6E36-1847-9153-963687B0A532}"/>
              </a:ext>
            </a:extLst>
          </p:cNvPr>
          <p:cNvSpPr txBox="1"/>
          <p:nvPr/>
        </p:nvSpPr>
        <p:spPr>
          <a:xfrm>
            <a:off x="63362" y="3490476"/>
            <a:ext cx="90620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Electron detector is more robust against QED corrections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FSP is robust against this (frequency of oscillation is measured)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Accurate measurement of longitudinal polarization is significantly affected at per </a:t>
            </a:r>
            <a:r>
              <a:rPr lang="en-GB" dirty="0" err="1"/>
              <a:t>mille</a:t>
            </a:r>
            <a:r>
              <a:rPr lang="en-GB" dirty="0"/>
              <a:t>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Accurate extraction requires either: </a:t>
            </a:r>
          </a:p>
          <a:p>
            <a:r>
              <a:rPr lang="en-GB" dirty="0"/>
              <a:t> - implementation of QED correction in fit (difficult, higher order QED correction ?)</a:t>
            </a:r>
          </a:p>
          <a:p>
            <a:r>
              <a:rPr lang="en-GB" dirty="0"/>
              <a:t> - use of asymmetry measurements </a:t>
            </a:r>
            <a:r>
              <a:rPr lang="en-GB" dirty="0">
                <a:sym typeface="Wingdings" pitchFamily="2" charset="2"/>
              </a:rPr>
              <a:t> excellent control on experimental conditions when flip-flopping laser polarization (including </a:t>
            </a:r>
            <a:r>
              <a:rPr lang="en-GB" dirty="0" err="1">
                <a:sym typeface="Wingdings" pitchFamily="2" charset="2"/>
              </a:rPr>
              <a:t>lumi</a:t>
            </a:r>
            <a:r>
              <a:rPr lang="en-GB" dirty="0">
                <a:sym typeface="Wingdings" pitchFamily="2" charset="2"/>
              </a:rPr>
              <a:t>, backgrounds,…)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7300DB8-4593-DB45-8ABC-CE465A6F49C5}"/>
              </a:ext>
            </a:extLst>
          </p:cNvPr>
          <p:cNvSpPr txBox="1"/>
          <p:nvPr/>
        </p:nvSpPr>
        <p:spPr>
          <a:xfrm>
            <a:off x="3578500" y="5621475"/>
            <a:ext cx="5382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NB: Assessed here for an ILC like detector, similar result expected for FCC-like detector.</a:t>
            </a:r>
          </a:p>
        </p:txBody>
      </p:sp>
    </p:spTree>
    <p:extLst>
      <p:ext uri="{BB962C8B-B14F-4D97-AF65-F5344CB8AC3E}">
        <p14:creationId xmlns:p14="http://schemas.microsoft.com/office/powerpoint/2010/main" val="1077302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413F00-58F0-7645-A661-86B1B5500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Conclusion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E73E064D-CED2-7E47-91AB-7157C23C9D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49" y="1212782"/>
                <a:ext cx="7886700" cy="4837822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GB" dirty="0"/>
                  <a:t>First assessment of QED corrections for </a:t>
                </a:r>
                <a:r>
                  <a:rPr lang="en-GB" dirty="0" err="1"/>
                  <a:t>FCCee</a:t>
                </a:r>
                <a:r>
                  <a:rPr lang="en-GB" dirty="0"/>
                  <a:t> polarimeters has been made</a:t>
                </a:r>
              </a:p>
              <a:p>
                <a:r>
                  <a:rPr lang="en-GB" dirty="0"/>
                  <a:t>They lie in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range</a:t>
                </a:r>
              </a:p>
              <a:p>
                <a:r>
                  <a:rPr lang="en-GB" dirty="0"/>
                  <a:t>Electron detector is more robust against these corrections</a:t>
                </a:r>
              </a:p>
              <a:p>
                <a:r>
                  <a:rPr lang="en-GB" dirty="0"/>
                  <a:t>Must not be a practical issue for transverse polarization measurements</a:t>
                </a:r>
              </a:p>
              <a:p>
                <a:r>
                  <a:rPr lang="en-GB" dirty="0"/>
                  <a:t>Systematic bias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GB" dirty="0"/>
                  <a:t> when extracting longitudinal polarization with a fit of scattered electron distribution </a:t>
                </a:r>
              </a:p>
              <a:p>
                <a:pPr lvl="1">
                  <a:buFont typeface="Wingdings" pitchFamily="2" charset="2"/>
                  <a:buChar char="à"/>
                </a:pPr>
                <a:r>
                  <a:rPr lang="en-GB" dirty="0">
                    <a:sym typeface="Wingdings" pitchFamily="2" charset="2"/>
                  </a:rPr>
                  <a:t> possibly limiting systematic uncertainty</a:t>
                </a:r>
              </a:p>
              <a:p>
                <a:r>
                  <a:rPr lang="en-GB" dirty="0"/>
                  <a:t>Alternative: build forward-backward asymmetry by flip-flopping laser polarization. QED corrections becomes a </a:t>
                </a:r>
                <a:r>
                  <a:rPr lang="en-GB" u="sng" dirty="0"/>
                  <a:t>relative correction</a:t>
                </a:r>
                <a:r>
                  <a:rPr lang="en-GB" dirty="0"/>
                  <a:t>. </a:t>
                </a:r>
                <a:r>
                  <a:rPr lang="en-GB" dirty="0">
                    <a:solidFill>
                      <a:srgbClr val="C00000"/>
                    </a:solidFill>
                  </a:rPr>
                  <a:t>To be carefully evaluated including possible fluctuation of experimental  conditions</a:t>
                </a:r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E73E064D-CED2-7E47-91AB-7157C23C9D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49" y="1212782"/>
                <a:ext cx="7886700" cy="4837822"/>
              </a:xfrm>
              <a:blipFill>
                <a:blip r:embed="rId2"/>
                <a:stretch>
                  <a:fillRect l="-1286" t="-3141" r="-1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8CF8D2-8088-C046-BBCE-32A9D88D1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13/07/2023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FEDBB0-5623-BB42-891E-CABEE87CE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QED systematics for polarimeters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6F4738C-958F-B44F-AC88-2EDF463BE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70708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ele" id="{FBF67BF5-E241-D94D-A1E0-A0EA0C623EF9}" vid="{4197D68A-286D-DD47-B0B2-A034CCFF114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41622</TotalTime>
  <Words>639</Words>
  <Application>Microsoft Macintosh PowerPoint</Application>
  <PresentationFormat>Affichage à l'écran (4:3)</PresentationFormat>
  <Paragraphs>91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-apple-system</vt:lpstr>
      <vt:lpstr>Arial</vt:lpstr>
      <vt:lpstr>Calibri</vt:lpstr>
      <vt:lpstr>Cambria Math</vt:lpstr>
      <vt:lpstr>Wingdings</vt:lpstr>
      <vt:lpstr>Thème Office</vt:lpstr>
      <vt:lpstr>FCCee polarimeters QED systematics</vt:lpstr>
      <vt:lpstr>Introduction</vt:lpstr>
      <vt:lpstr>Typical result</vt:lpstr>
      <vt:lpstr>QED corrections</vt:lpstr>
      <vt:lpstr>Method</vt:lpstr>
      <vt:lpstr>Transverse polarization</vt:lpstr>
      <vt:lpstr>Longitudinal polarization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thoughts towards Compton polarimtry for ‘Chiral BELLE2’</dc:title>
  <dc:creator>Aurélien Martens</dc:creator>
  <cp:lastModifiedBy>Aurélien Martens</cp:lastModifiedBy>
  <cp:revision>141</cp:revision>
  <cp:lastPrinted>2019-10-21T14:23:48Z</cp:lastPrinted>
  <dcterms:created xsi:type="dcterms:W3CDTF">2019-09-23T10:30:56Z</dcterms:created>
  <dcterms:modified xsi:type="dcterms:W3CDTF">2023-07-13T14:31:04Z</dcterms:modified>
</cp:coreProperties>
</file>