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72" r:id="rId3"/>
    <p:sldId id="273" r:id="rId4"/>
    <p:sldId id="274" r:id="rId5"/>
    <p:sldId id="275" r:id="rId6"/>
    <p:sldId id="277" r:id="rId7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FBC"/>
    <a:srgbClr val="002E8A"/>
    <a:srgbClr val="004ADE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73" d="100"/>
          <a:sy n="73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7/12/2023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7/12/2023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7/12/2023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7/12/2023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7/12/2023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7/12/2023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7/12/2023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7/12/2023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image" Target="../media/image8.png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31023" y="908720"/>
            <a:ext cx="12191998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</a:t>
            </a:r>
            <a:r>
              <a:rPr lang="en-US" sz="4000" b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0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hifts from Beam-Beam Interaction</a:t>
            </a:r>
          </a:p>
          <a:p>
            <a:pPr algn="ctr">
              <a:lnSpc>
                <a:spcPct val="120000"/>
              </a:lnSpc>
            </a:pPr>
            <a:r>
              <a:rPr lang="en-US" sz="32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(update)</a:t>
            </a: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880000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D. Shatilov</a:t>
            </a:r>
          </a:p>
          <a:p>
            <a:pPr algn="ctr"/>
            <a:endParaRPr lang="en-US" sz="1400" b="1" dirty="0"/>
          </a:p>
          <a:p>
            <a:pPr algn="ctr"/>
            <a:r>
              <a:rPr lang="en-US" sz="2400" b="1" dirty="0" smtClean="0"/>
              <a:t>Acknowledgments: A. </a:t>
            </a:r>
            <a:r>
              <a:rPr lang="en-US" sz="2400" b="1" dirty="0" err="1" smtClean="0"/>
              <a:t>Blondel</a:t>
            </a:r>
            <a:endParaRPr lang="en-US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08400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FCC-FS  EPOL  group </a:t>
            </a:r>
            <a:r>
              <a:rPr lang="en-US" sz="2000" dirty="0"/>
              <a:t>m</a:t>
            </a:r>
            <a:r>
              <a:rPr lang="en-US" sz="2000" dirty="0" smtClean="0"/>
              <a:t>eeting</a:t>
            </a:r>
            <a:endParaRPr lang="en-US" sz="2000" dirty="0"/>
          </a:p>
          <a:p>
            <a:pPr algn="ctr"/>
            <a:r>
              <a:rPr lang="en-US" sz="2000" dirty="0" smtClean="0"/>
              <a:t>13 Jul 2023</a:t>
            </a:r>
            <a:endParaRPr lang="ru-RU" sz="2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68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D.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Shatilov                                   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21</a:t>
            </a:r>
            <a:r>
              <a:rPr lang="en-US" sz="10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FCC-FS  EPOL  group meeting, 13 Jul 2023                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2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Preamble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080000"/>
            <a:ext cx="8818660" cy="47499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 rot="19268209">
            <a:off x="6408000" y="4608000"/>
            <a:ext cx="2775473" cy="369332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A.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Blondel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, FCC Week 2023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6000" y="1188000"/>
            <a:ext cx="27684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main effect is related to the collision with the crossing angle, and so far we have considered only this </a:t>
            </a:r>
            <a:r>
              <a:rPr lang="en-US" dirty="0" smtClean="0"/>
              <a:t>aspect.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But </a:t>
            </a:r>
            <a:r>
              <a:rPr lang="en-US" dirty="0"/>
              <a:t>there are other factors that shift the beam </a:t>
            </a:r>
            <a:r>
              <a:rPr lang="en-US" dirty="0" smtClean="0"/>
              <a:t>energy during interaction at the IP. </a:t>
            </a:r>
            <a:r>
              <a:rPr lang="en-US" dirty="0" smtClean="0"/>
              <a:t>This </a:t>
            </a:r>
            <a:r>
              <a:rPr lang="en-US" dirty="0"/>
              <a:t>is what we are going to </a:t>
            </a:r>
            <a:r>
              <a:rPr lang="en-US" dirty="0" smtClean="0"/>
              <a:t>discuss here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To exclude the contribution of the </a:t>
            </a:r>
            <a:r>
              <a:rPr lang="en-US" dirty="0" smtClean="0"/>
              <a:t>crossing angle</a:t>
            </a:r>
            <a:r>
              <a:rPr lang="en-US" dirty="0"/>
              <a:t>, we will further consider the head-on collision.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5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68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D.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Shatilov                                   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21</a:t>
            </a:r>
            <a:r>
              <a:rPr lang="en-US" sz="10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FCC-FS  EPOL  group meeting, 13 Jul 2023                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3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6D Symplectic Beam-Beam Interaction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r="-2292"/>
          <a:stretch/>
        </p:blipFill>
        <p:spPr>
          <a:xfrm>
            <a:off x="144000" y="648000"/>
            <a:ext cx="6012000" cy="59282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816000" y="1008000"/>
            <a:ext cx="2304000" cy="430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K. Hirata, H. </a:t>
            </a:r>
            <a:r>
              <a:rPr lang="en-US" sz="1050" b="1" dirty="0" err="1" smtClean="0">
                <a:solidFill>
                  <a:schemeClr val="bg1">
                    <a:lumMod val="50000"/>
                  </a:schemeClr>
                </a:solidFill>
              </a:rPr>
              <a:t>Moshammer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, F. Ruggiero</a:t>
            </a:r>
          </a:p>
          <a:p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</a:rPr>
              <a:t>SLAC-PUB-10055, KEK Preprint 92-117 </a:t>
            </a:r>
            <a:endParaRPr lang="ru-RU" sz="105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6000" y="2520000"/>
            <a:ext cx="1836000" cy="50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12000" y="5328000"/>
            <a:ext cx="720000" cy="50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19660" y="691142"/>
            <a:ext cx="1764000" cy="27699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Horizontal crossing angle</a:t>
            </a:r>
            <a:endParaRPr lang="ru-RU" sz="1200" dirty="0"/>
          </a:p>
        </p:txBody>
      </p:sp>
      <p:graphicFrame>
        <p:nvGraphicFramePr>
          <p:cNvPr id="10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386447"/>
              </p:ext>
            </p:extLst>
          </p:nvPr>
        </p:nvGraphicFramePr>
        <p:xfrm>
          <a:off x="6437313" y="1439863"/>
          <a:ext cx="5413375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7" name="Equation" r:id="rId4" imgW="5143320" imgH="1295280" progId="Equation.DSMT4">
                  <p:embed/>
                </p:oleObj>
              </mc:Choice>
              <mc:Fallback>
                <p:oleObj name="Equation" r:id="rId4" imgW="5143320" imgH="129528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7313" y="1439863"/>
                        <a:ext cx="5413375" cy="152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Овал 10"/>
          <p:cNvSpPr/>
          <p:nvPr/>
        </p:nvSpPr>
        <p:spPr>
          <a:xfrm>
            <a:off x="6804000" y="1260000"/>
            <a:ext cx="1080000" cy="90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>
            <a:stCxn id="9" idx="1"/>
          </p:cNvCxnSpPr>
          <p:nvPr/>
        </p:nvCxnSpPr>
        <p:spPr>
          <a:xfrm flipH="1">
            <a:off x="4294022" y="829642"/>
            <a:ext cx="3525638" cy="1781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9" idx="1"/>
          </p:cNvCxnSpPr>
          <p:nvPr/>
        </p:nvCxnSpPr>
        <p:spPr>
          <a:xfrm flipH="1">
            <a:off x="2157984" y="829642"/>
            <a:ext cx="5661676" cy="45470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" idx="1"/>
          </p:cNvCxnSpPr>
          <p:nvPr/>
        </p:nvCxnSpPr>
        <p:spPr>
          <a:xfrm flipH="1">
            <a:off x="7593178" y="829642"/>
            <a:ext cx="226482" cy="435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296000" y="1296000"/>
            <a:ext cx="3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0224000" y="1296000"/>
            <a:ext cx="540000" cy="43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9601199" y="1621631"/>
            <a:ext cx="635795" cy="42148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336646"/>
              </p:ext>
            </p:extLst>
          </p:nvPr>
        </p:nvGraphicFramePr>
        <p:xfrm>
          <a:off x="6336000" y="3635375"/>
          <a:ext cx="569753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8" name="Equation" r:id="rId6" imgW="4952880" imgH="469800" progId="Equation.DSMT4">
                  <p:embed/>
                </p:oleObj>
              </mc:Choice>
              <mc:Fallback>
                <p:oleObj name="Equation" r:id="rId6" imgW="49528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36000" y="3635375"/>
                        <a:ext cx="5697537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Овал 27"/>
          <p:cNvSpPr/>
          <p:nvPr/>
        </p:nvSpPr>
        <p:spPr>
          <a:xfrm>
            <a:off x="11196000" y="2088000"/>
            <a:ext cx="612000" cy="648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8388000" y="3204000"/>
            <a:ext cx="147600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m</a:t>
            </a:r>
            <a:r>
              <a:rPr lang="en-US" sz="1200" dirty="0" smtClean="0"/>
              <a:t>ain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dirty="0" smtClean="0"/>
              <a:t> contribution</a:t>
            </a:r>
            <a:endParaRPr lang="ru-RU" sz="1200" dirty="0"/>
          </a:p>
        </p:txBody>
      </p:sp>
      <p:cxnSp>
        <p:nvCxnSpPr>
          <p:cNvPr id="31" name="Прямая со стрелкой 30"/>
          <p:cNvCxnSpPr>
            <a:stCxn id="29" idx="3"/>
          </p:cNvCxnSpPr>
          <p:nvPr/>
        </p:nvCxnSpPr>
        <p:spPr>
          <a:xfrm flipV="1">
            <a:off x="9864000" y="2705100"/>
            <a:ext cx="1383120" cy="637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9" idx="1"/>
          </p:cNvCxnSpPr>
          <p:nvPr/>
        </p:nvCxnSpPr>
        <p:spPr>
          <a:xfrm flipH="1">
            <a:off x="7399020" y="3342500"/>
            <a:ext cx="988980" cy="3532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7957500" y="1332000"/>
            <a:ext cx="1152000" cy="7560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638393"/>
              </p:ext>
            </p:extLst>
          </p:nvPr>
        </p:nvGraphicFramePr>
        <p:xfrm>
          <a:off x="6435725" y="4535488"/>
          <a:ext cx="243998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" name="Equation" r:id="rId8" imgW="1981080" imgH="507960" progId="Equation.DSMT4">
                  <p:embed/>
                </p:oleObj>
              </mc:Choice>
              <mc:Fallback>
                <p:oleObj name="Equation" r:id="rId8" imgW="1981080" imgH="507960" progId="Equation.DSMT4">
                  <p:embed/>
                  <p:pic>
                    <p:nvPicPr>
                      <p:cNvPr id="0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5725" y="4535488"/>
                        <a:ext cx="243998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 flipV="1">
            <a:off x="6690360" y="2070260"/>
            <a:ext cx="1643539" cy="258556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468000" y="4680000"/>
            <a:ext cx="244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Can be several times larger than 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i="1" dirty="0">
                <a:sym typeface="Symbol"/>
              </a:rPr>
              <a:t></a:t>
            </a:r>
            <a:r>
              <a:rPr lang="en-US" sz="1200" i="1" baseline="-25000" dirty="0" smtClean="0">
                <a:sym typeface="Symbol"/>
              </a:rPr>
              <a:t>z</a:t>
            </a:r>
            <a:endParaRPr lang="ru-RU" sz="1200" i="1" baseline="-25000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H="1" flipV="1">
            <a:off x="9174145" y="4828233"/>
            <a:ext cx="2512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84620" y="5501640"/>
            <a:ext cx="550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Correlations between     and      are not small, so                   and it depends on the azimuth.</a:t>
            </a:r>
            <a:endParaRPr lang="ru-RU" sz="1400" dirty="0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155610"/>
              </p:ext>
            </p:extLst>
          </p:nvPr>
        </p:nvGraphicFramePr>
        <p:xfrm>
          <a:off x="8172000" y="5435999"/>
          <a:ext cx="653184" cy="453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0" name="Equation" r:id="rId10" imgW="622080" imgH="431640" progId="Equation.DSMT4">
                  <p:embed/>
                </p:oleObj>
              </mc:Choice>
              <mc:Fallback>
                <p:oleObj name="Equation" r:id="rId10" imgW="6220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72000" y="5435999"/>
                        <a:ext cx="653184" cy="453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2084"/>
              </p:ext>
            </p:extLst>
          </p:nvPr>
        </p:nvGraphicFramePr>
        <p:xfrm>
          <a:off x="10080000" y="5533707"/>
          <a:ext cx="680022" cy="293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1" name="Equation" r:id="rId12" imgW="647640" imgH="279360" progId="Equation.DSMT4">
                  <p:embed/>
                </p:oleObj>
              </mc:Choice>
              <mc:Fallback>
                <p:oleObj name="Equation" r:id="rId12" imgW="64764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080000" y="5533707"/>
                        <a:ext cx="680022" cy="2933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12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28" grpId="0" animBg="1"/>
      <p:bldP spid="29" grpId="0" animBg="1"/>
      <p:bldP spid="22" grpId="0" animBg="1"/>
      <p:bldP spid="34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68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D.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Shatilov                                   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21</a:t>
            </a:r>
            <a:r>
              <a:rPr lang="en-US" sz="10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FCC-FS  EPOL  group meeting, 13 Jul 2023                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4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</a:t>
            </a:r>
            <a:r>
              <a:rPr lang="en-US" sz="28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hange vs. Particle Coordinates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0" y="1008000"/>
            <a:ext cx="7780972" cy="4613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60000" y="5688000"/>
            <a:ext cx="1248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Azimuth (mm)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428000" y="684000"/>
            <a:ext cx="43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ym typeface="Symbol"/>
              </a:rPr>
              <a:t></a:t>
            </a:r>
            <a:r>
              <a:rPr lang="en-US" i="1" baseline="-25000" dirty="0" smtClean="0">
                <a:sym typeface="Symbol"/>
              </a:rPr>
              <a:t>E</a:t>
            </a:r>
            <a:endParaRPr lang="ru-RU" i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88000" y="1080000"/>
            <a:ext cx="35908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Head-on collision,</a:t>
            </a:r>
          </a:p>
          <a:p>
            <a:endParaRPr lang="en-US" sz="800" dirty="0"/>
          </a:p>
          <a:p>
            <a:pPr algn="just"/>
            <a:r>
              <a:rPr lang="en-US" dirty="0" smtClean="0"/>
              <a:t>Other parameters except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/>
              <a:t> are the same as for FCC-</a:t>
            </a:r>
            <a:r>
              <a:rPr lang="en-US" dirty="0" err="1" smtClean="0"/>
              <a:t>ee</a:t>
            </a:r>
            <a:r>
              <a:rPr lang="en-US" dirty="0" smtClean="0"/>
              <a:t> at Z.</a:t>
            </a:r>
          </a:p>
          <a:p>
            <a:pPr algn="just"/>
            <a:endParaRPr lang="en-US" sz="1400" dirty="0"/>
          </a:p>
          <a:p>
            <a:pPr algn="just"/>
            <a:r>
              <a:rPr lang="en-US" dirty="0" smtClean="0"/>
              <a:t>Particle coordinates “just before IP</a:t>
            </a:r>
            <a:r>
              <a:rPr lang="en-US" dirty="0"/>
              <a:t>”: all are zero except for the specified values </a:t>
            </a:r>
            <a:r>
              <a:rPr lang="en-US" dirty="0" smtClean="0"/>
              <a:t>(</a:t>
            </a:r>
            <a:r>
              <a:rPr lang="en-US" dirty="0"/>
              <a:t>in </a:t>
            </a:r>
            <a:r>
              <a:rPr lang="en-US" dirty="0" err="1"/>
              <a:t>sigmas</a:t>
            </a:r>
            <a:r>
              <a:rPr lang="en-US" dirty="0" smtClean="0"/>
              <a:t>) in </a:t>
            </a:r>
            <a:r>
              <a:rPr lang="en-US" dirty="0"/>
              <a:t>the </a:t>
            </a:r>
            <a:r>
              <a:rPr lang="en-US" dirty="0" smtClean="0"/>
              <a:t>signatures.</a:t>
            </a:r>
          </a:p>
          <a:p>
            <a:pPr algn="just"/>
            <a:endParaRPr lang="en-US" sz="1400" dirty="0"/>
          </a:p>
          <a:p>
            <a:pPr algn="just"/>
            <a:r>
              <a:rPr lang="en-US" dirty="0"/>
              <a:t>The change in energy during a single passage through the IP is shown in the </a:t>
            </a:r>
            <a:r>
              <a:rPr lang="en-US" dirty="0" smtClean="0"/>
              <a:t>graph for different initial coordinates.</a:t>
            </a:r>
          </a:p>
          <a:p>
            <a:endParaRPr lang="en-US" sz="1400" dirty="0"/>
          </a:p>
          <a:p>
            <a:pPr algn="just"/>
            <a:r>
              <a:rPr lang="en-US" dirty="0" smtClean="0"/>
              <a:t>For the average “collision energy” shift, we need to run a long-term simulation </a:t>
            </a:r>
            <a:r>
              <a:rPr lang="en-US" dirty="0"/>
              <a:t>that yields an equilibrium distribution.</a:t>
            </a:r>
            <a:endParaRPr lang="en-US" dirty="0" smtClean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987558"/>
              </p:ext>
            </p:extLst>
          </p:nvPr>
        </p:nvGraphicFramePr>
        <p:xfrm>
          <a:off x="2088000" y="1008000"/>
          <a:ext cx="1469052" cy="561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4" imgW="1130040" imgH="431640" progId="Equation.DSMT4">
                  <p:embed/>
                </p:oleObj>
              </mc:Choice>
              <mc:Fallback>
                <p:oleObj name="Equation" r:id="rId4" imgW="11300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88000" y="1008000"/>
                        <a:ext cx="1469052" cy="561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85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6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D.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Shatilov                                   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21</a:t>
            </a:r>
            <a:r>
              <a:rPr lang="en-US" sz="10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FCC-FS  EPOL  group meeting, 13 Jul 2023                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5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Shift for the Luminosity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3325" y="726254"/>
            <a:ext cx="946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Collisions with every slice of the opposite bunch</a:t>
            </a:r>
            <a:r>
              <a:rPr lang="en-US" dirty="0" smtClean="0"/>
              <a:t>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dirty="0" smtClean="0"/>
              <a:t>  </a:t>
            </a:r>
            <a:r>
              <a:rPr lang="en-US" dirty="0" smtClean="0"/>
              <a:t>are the particle’s energy and luminosity of such elementary collision.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173833"/>
              </p:ext>
            </p:extLst>
          </p:nvPr>
        </p:nvGraphicFramePr>
        <p:xfrm>
          <a:off x="615625" y="654317"/>
          <a:ext cx="117792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3" imgW="812520" imgH="482400" progId="Equation.DSMT4">
                  <p:embed/>
                </p:oleObj>
              </mc:Choice>
              <mc:Fallback>
                <p:oleObj name="Equation" r:id="rId3" imgW="81252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625" y="654317"/>
                        <a:ext cx="1177925" cy="69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5325" y="1656000"/>
            <a:ext cx="11219756" cy="117262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 smtClean="0"/>
              <a:t>A self-consistent equilibrium distribution was obtained in beam-beam simulations, but </a:t>
            </a:r>
            <a:r>
              <a:rPr lang="en-US" i="1" dirty="0" smtClean="0">
                <a:sym typeface="Symbol"/>
              </a:rPr>
              <a:t></a:t>
            </a:r>
            <a:r>
              <a:rPr lang="en-US" i="1" baseline="-25000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 was reduced to 0.02 to avoid blowup in head-on collision</a:t>
            </a:r>
            <a:r>
              <a:rPr lang="en-US" dirty="0">
                <a:sym typeface="Symbol"/>
              </a:rPr>
              <a:t>. </a:t>
            </a:r>
            <a:r>
              <a:rPr lang="en-US" b="1" dirty="0">
                <a:solidFill>
                  <a:srgbClr val="9A0000"/>
                </a:solidFill>
                <a:sym typeface="Symbol"/>
              </a:rPr>
              <a:t>Surprisingly, </a:t>
            </a:r>
            <a:r>
              <a:rPr lang="en-US" b="1" i="1" dirty="0" smtClean="0">
                <a:solidFill>
                  <a:srgbClr val="9A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b="1" i="1" baseline="-25000" dirty="0" smtClean="0">
                <a:solidFill>
                  <a:srgbClr val="9A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</a:t>
            </a:r>
            <a:r>
              <a:rPr lang="en-US" b="1" dirty="0" smtClean="0">
                <a:solidFill>
                  <a:srgbClr val="9A0000"/>
                </a:solidFill>
                <a:sym typeface="Symbol"/>
              </a:rPr>
              <a:t>  310</a:t>
            </a:r>
            <a:r>
              <a:rPr lang="en-US" b="1" baseline="30000" dirty="0" smtClean="0">
                <a:solidFill>
                  <a:srgbClr val="9A0000"/>
                </a:solidFill>
                <a:sym typeface="Symbol"/>
              </a:rPr>
              <a:t>-7</a:t>
            </a:r>
            <a:r>
              <a:rPr lang="en-US" b="1" dirty="0" smtClean="0">
                <a:solidFill>
                  <a:srgbClr val="9A0000"/>
                </a:solidFill>
                <a:sym typeface="Symbol"/>
              </a:rPr>
              <a:t> was obtained</a:t>
            </a:r>
            <a:r>
              <a:rPr lang="en-US" dirty="0">
                <a:sym typeface="Symbol"/>
              </a:rPr>
              <a:t>. This result can be explained by the correlation </a:t>
            </a:r>
            <a:r>
              <a:rPr lang="en-US" dirty="0" smtClean="0">
                <a:sym typeface="Symbol"/>
              </a:rPr>
              <a:t>between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dirty="0" smtClean="0">
                <a:sym typeface="Symbol"/>
              </a:rPr>
              <a:t> and </a:t>
            </a:r>
            <a:r>
              <a:rPr lang="en-US" i="1" dirty="0" smtClean="0">
                <a:sym typeface="Symbol"/>
              </a:rPr>
              <a:t></a:t>
            </a:r>
            <a:r>
              <a:rPr lang="en-US" i="1" baseline="-25000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096000"/>
            <a:ext cx="5773579" cy="34075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44000" y="3024000"/>
            <a:ext cx="525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Particles with positive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 </a:t>
            </a:r>
            <a:r>
              <a:rPr lang="en-US" sz="1600" dirty="0" smtClean="0"/>
              <a:t> interact with a higher density of the opposite bunch, and hence produce more luminosity.</a:t>
            </a:r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The </a:t>
            </a:r>
            <a:r>
              <a:rPr lang="en-US" sz="1600" dirty="0">
                <a:sym typeface="Symbol"/>
              </a:rPr>
              <a:t>correlation between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sz="1600" dirty="0">
                <a:sym typeface="Symbol"/>
              </a:rPr>
              <a:t> and </a:t>
            </a:r>
            <a:r>
              <a:rPr lang="en-US" sz="1600" i="1" dirty="0" smtClean="0">
                <a:sym typeface="Symbol"/>
              </a:rPr>
              <a:t></a:t>
            </a:r>
            <a:r>
              <a:rPr lang="en-US" sz="1600" i="1" baseline="-25000" dirty="0">
                <a:sym typeface="Symbol"/>
              </a:rPr>
              <a:t>y</a:t>
            </a:r>
            <a:r>
              <a:rPr lang="en-US" sz="1600" dirty="0" smtClean="0">
                <a:sym typeface="Symbol"/>
              </a:rPr>
              <a:t> depends on many parameters: synchrotron tune, betatron tunes, lattice imperfections, etc.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ym typeface="Symbol"/>
              </a:rPr>
              <a:t>In a realistic nonlinear lattice with errors, misalignments and corrections, such correlation appears even without beam-beam interaction.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ym typeface="Symbol"/>
              </a:rPr>
              <a:t>It will be difficult (perhaps impossible) to control this effect. The next step is to make a realistic estimate with account of beam-beam interaction, nonlinear lattice and imperfections.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923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6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D.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Shatilov                                   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21</a:t>
            </a:r>
            <a:r>
              <a:rPr lang="en-US" sz="1000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 FCC-FS  EPOL  group meeting, 13 Jul 2023                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6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4000" y="1260000"/>
            <a:ext cx="784800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The change in energy due to the electric field of the oncoming bunch </a:t>
            </a:r>
            <a:r>
              <a:rPr lang="en-US" sz="2000" dirty="0" smtClean="0"/>
              <a:t>was </a:t>
            </a:r>
            <a:r>
              <a:rPr lang="en-US" sz="2000" dirty="0"/>
              <a:t>estimated, which turned out to be </a:t>
            </a:r>
            <a:r>
              <a:rPr lang="en-US" sz="2000" dirty="0" smtClean="0"/>
              <a:t>negligible </a:t>
            </a:r>
            <a:r>
              <a:rPr lang="en-US" sz="2000" dirty="0"/>
              <a:t>(if we do not consider the crossing angle</a:t>
            </a:r>
            <a:r>
              <a:rPr lang="en-US" sz="2000" dirty="0" smtClean="0"/>
              <a:t>).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“collision energy” </a:t>
            </a:r>
            <a:r>
              <a:rPr lang="en-US" sz="2000" dirty="0" smtClean="0"/>
              <a:t>shift due to the </a:t>
            </a:r>
            <a:r>
              <a:rPr lang="en-US" sz="2000" dirty="0">
                <a:sym typeface="Symbol"/>
              </a:rPr>
              <a:t>correlation between </a:t>
            </a:r>
            <a:r>
              <a:rPr lang="en-US" sz="2000" dirty="0" smtClean="0">
                <a:sym typeface="Symbol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</a:t>
            </a:r>
            <a:r>
              <a:rPr lang="en-US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 </a:t>
            </a:r>
            <a:r>
              <a:rPr lang="en-US" sz="2000" dirty="0" smtClean="0">
                <a:sym typeface="Symbol"/>
              </a:rPr>
              <a:t> </a:t>
            </a:r>
            <a:r>
              <a:rPr lang="en-US" sz="2000" dirty="0">
                <a:sym typeface="Symbol"/>
              </a:rPr>
              <a:t>and </a:t>
            </a:r>
            <a:r>
              <a:rPr lang="en-US" sz="2000" dirty="0" smtClean="0">
                <a:sym typeface="Symbol"/>
              </a:rPr>
              <a:t> 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i="1" baseline="-25000" dirty="0" smtClean="0">
                <a:sym typeface="Symbol"/>
              </a:rPr>
              <a:t>y </a:t>
            </a:r>
            <a:r>
              <a:rPr lang="en-US" sz="2000" dirty="0" smtClean="0">
                <a:sym typeface="Symbol"/>
              </a:rPr>
              <a:t> is not small (about 10</a:t>
            </a:r>
            <a:r>
              <a:rPr lang="en-US" sz="2000" baseline="30000" dirty="0" smtClean="0">
                <a:sym typeface="Symbol"/>
              </a:rPr>
              <a:t>-7</a:t>
            </a:r>
            <a:r>
              <a:rPr lang="en-US" sz="2000" dirty="0" smtClean="0">
                <a:sym typeface="Symbol"/>
              </a:rPr>
              <a:t>  10</a:t>
            </a:r>
            <a:r>
              <a:rPr lang="en-US" sz="2000" baseline="30000" dirty="0" smtClean="0">
                <a:sym typeface="Symbol"/>
              </a:rPr>
              <a:t>-6</a:t>
            </a:r>
            <a:r>
              <a:rPr lang="en-US" sz="2000" dirty="0" smtClean="0">
                <a:sym typeface="Symbol"/>
              </a:rPr>
              <a:t>) and </a:t>
            </a:r>
            <a:r>
              <a:rPr lang="en-US" sz="2000" dirty="0">
                <a:sym typeface="Symbol"/>
              </a:rPr>
              <a:t>quite </a:t>
            </a:r>
            <a:r>
              <a:rPr lang="en-US" sz="2000" dirty="0" smtClean="0">
                <a:sym typeface="Symbol"/>
              </a:rPr>
              <a:t>unpredictable.</a:t>
            </a:r>
          </a:p>
          <a:p>
            <a:pPr>
              <a:lnSpc>
                <a:spcPct val="120000"/>
              </a:lnSpc>
            </a:pPr>
            <a:endParaRPr lang="en-US" dirty="0">
              <a:sym typeface="Symbol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Symbol"/>
              </a:rPr>
              <a:t>The correlation can be caused by beam-beam interaction and lattice nonlinearities</a:t>
            </a:r>
            <a:r>
              <a:rPr lang="en-US" sz="2000" dirty="0">
                <a:sym typeface="Symbol"/>
              </a:rPr>
              <a:t>. To evaluate this effect, further modeling is required, taking into account imperfections, misalignments, etc.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9421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25344</TotalTime>
  <Words>577</Words>
  <Application>Microsoft Office PowerPoint</Application>
  <DocSecurity>0</DocSecurity>
  <PresentationFormat>Произвольный</PresentationFormat>
  <Paragraphs>55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941</cp:revision>
  <cp:lastPrinted>2021-04-19T12:35:47Z</cp:lastPrinted>
  <dcterms:created xsi:type="dcterms:W3CDTF">2016-07-07T11:05:41Z</dcterms:created>
  <dcterms:modified xsi:type="dcterms:W3CDTF">2023-07-13T14:41:06Z</dcterms:modified>
  <dc:identifier/>
  <dc:language/>
  <cp:version/>
</cp:coreProperties>
</file>