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31"/>
  </p:notesMasterIdLst>
  <p:sldIdLst>
    <p:sldId id="256" r:id="rId7"/>
    <p:sldId id="405" r:id="rId8"/>
    <p:sldId id="357" r:id="rId9"/>
    <p:sldId id="432" r:id="rId10"/>
    <p:sldId id="307" r:id="rId11"/>
    <p:sldId id="297" r:id="rId12"/>
    <p:sldId id="268" r:id="rId13"/>
    <p:sldId id="284" r:id="rId14"/>
    <p:sldId id="413" r:id="rId15"/>
    <p:sldId id="273" r:id="rId16"/>
    <p:sldId id="274" r:id="rId17"/>
    <p:sldId id="342" r:id="rId18"/>
    <p:sldId id="355" r:id="rId19"/>
    <p:sldId id="3420" r:id="rId20"/>
    <p:sldId id="309" r:id="rId21"/>
    <p:sldId id="3302" r:id="rId22"/>
    <p:sldId id="3303" r:id="rId23"/>
    <p:sldId id="304" r:id="rId24"/>
    <p:sldId id="414" r:id="rId25"/>
    <p:sldId id="3299" r:id="rId26"/>
    <p:sldId id="306" r:id="rId27"/>
    <p:sldId id="430" r:id="rId28"/>
    <p:sldId id="397" r:id="rId29"/>
    <p:sldId id="332" r:id="rId3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 id="357"/>
            <p14:sldId id="432"/>
          </p14:sldIdLst>
        </p14:section>
        <p14:section name="RESEARCH" id="{D670EF6F-A640-134A-9728-6F32167804A3}">
          <p14:sldIdLst>
            <p14:sldId id="307"/>
            <p14:sldId id="297"/>
            <p14:sldId id="268"/>
            <p14:sldId id="284"/>
            <p14:sldId id="413"/>
            <p14:sldId id="273"/>
            <p14:sldId id="274"/>
            <p14:sldId id="342"/>
            <p14:sldId id="355"/>
            <p14:sldId id="3420"/>
          </p14:sldIdLst>
        </p14:section>
        <p14:section name="COLLABORATION" id="{AE6AABEC-8DEF-334F-ABD2-7401B5EFA072}">
          <p14:sldIdLst>
            <p14:sldId id="309"/>
            <p14:sldId id="3302"/>
            <p14:sldId id="3303"/>
          </p14:sldIdLst>
        </p14:section>
        <p14:section name="INNOVATION" id="{8708DAF8-4BBA-D143-A938-48541F954A12}">
          <p14:sldIdLst>
            <p14:sldId id="304"/>
            <p14:sldId id="414"/>
            <p14:sldId id="3299"/>
          </p14:sldIdLst>
        </p14:section>
        <p14:section name="EDUCATION &amp; TRAINING" id="{6BA0A48C-AB07-3844-9D9C-C0393A66C610}">
          <p14:sldIdLst>
            <p14:sldId id="306"/>
            <p14:sldId id="430"/>
            <p14:sldId id="397"/>
          </p14:sldIdLst>
        </p14:section>
        <p14:section name="GENERAL_2" id="{624513C6-30EB-1C49-9807-988A4711516B}">
          <p14:sldIdLst>
            <p14:sldId id="332"/>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68BCC"/>
    <a:srgbClr val="A8CEE3"/>
    <a:srgbClr val="B9CFFF"/>
    <a:srgbClr val="2F2F2F"/>
    <a:srgbClr val="BFBFCB"/>
    <a:srgbClr val="0033A0"/>
    <a:srgbClr val="1C446B"/>
    <a:srgbClr val="E15E32"/>
    <a:srgbClr val="000000"/>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17"/>
    <p:restoredTop sz="87334" autoAdjust="0"/>
  </p:normalViewPr>
  <p:slideViewPr>
    <p:cSldViewPr snapToGrid="0" snapToObjects="1">
      <p:cViewPr varScale="1">
        <p:scale>
          <a:sx n="87" d="100"/>
          <a:sy n="87" d="100"/>
        </p:scale>
        <p:origin x="1195" y="62"/>
      </p:cViewPr>
      <p:guideLst>
        <p:guide orient="horz" pos="4020"/>
        <p:guide pos="3840"/>
      </p:guideLst>
    </p:cSldViewPr>
  </p:slideViewPr>
  <p:outlineViewPr>
    <p:cViewPr>
      <p:scale>
        <a:sx n="33" d="100"/>
        <a:sy n="33" d="100"/>
      </p:scale>
      <p:origin x="0" y="0"/>
    </p:cViewPr>
    <p:sldLst>
      <p:sld r:id="rId1" collapse="1"/>
    </p:sldLst>
  </p:outlineViewPr>
  <p:notesTextViewPr>
    <p:cViewPr>
      <p:scale>
        <a:sx n="70" d="100"/>
        <a:sy n="7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 Id="rId8"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23/06/2023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 dirty="0"/>
          </a:p>
        </p:txBody>
      </p:sp>
      <p:sp>
        <p:nvSpPr>
          <p:cNvPr id="4" name="Espace réservé du numéro de diapositive 3"/>
          <p:cNvSpPr>
            <a:spLocks noGrp="1"/>
          </p:cNvSpPr>
          <p:nvPr>
            <p:ph type="sldNum" sz="quarter" idx="10"/>
          </p:nvPr>
        </p:nvSpPr>
        <p:spPr/>
        <p:txBody>
          <a:bodyPr/>
          <a:lstStyle/>
          <a:p>
            <a:pPr algn="l" rtl="0"/>
            <a:fld id="{BC549E03-5E61-9344-9F2B-A7AC2BD1FB60}" type="slidenum">
              <a:rPr/>
              <a:t>1</a:t>
            </a:fld>
            <a:endParaRPr lang="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10"/>
          </p:nvPr>
        </p:nvSpPr>
        <p:spPr/>
        <p:txBody>
          <a:bodyPr/>
          <a:lstStyle/>
          <a:p>
            <a:pPr algn="l" rtl="0"/>
            <a:fld id="{BC549E03-5E61-9344-9F2B-A7AC2BD1FB60}" type="slidenum">
              <a:rPr/>
              <a:t>10</a:t>
            </a:fld>
            <a:endParaRPr lang="fr"/>
          </a:p>
        </p:txBody>
      </p:sp>
    </p:spTree>
    <p:extLst>
      <p:ext uri="{BB962C8B-B14F-4D97-AF65-F5344CB8AC3E}">
        <p14:creationId xmlns:p14="http://schemas.microsoft.com/office/powerpoint/2010/main" val="2043816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lgn="l" rtl="0">
              <a:buFont typeface="Arial" panose="020B0604020202020204" pitchFamily="34" charset="0"/>
              <a:buNone/>
            </a:pPr>
            <a:endParaRPr lang="fr" u="sng" noProof="0" dirty="0"/>
          </a:p>
        </p:txBody>
      </p:sp>
      <p:sp>
        <p:nvSpPr>
          <p:cNvPr id="4" name="Espace réservé du numéro de diapositive 3"/>
          <p:cNvSpPr>
            <a:spLocks noGrp="1"/>
          </p:cNvSpPr>
          <p:nvPr>
            <p:ph type="sldNum" sz="quarter" idx="10"/>
          </p:nvPr>
        </p:nvSpPr>
        <p:spPr/>
        <p:txBody>
          <a:bodyPr/>
          <a:lstStyle/>
          <a:p>
            <a:pPr algn="l" rtl="0"/>
            <a:fld id="{BC549E03-5E61-9344-9F2B-A7AC2BD1FB60}" type="slidenum">
              <a:rPr/>
              <a:t>11</a:t>
            </a:fld>
            <a:endParaRPr lang="fr"/>
          </a:p>
        </p:txBody>
      </p:sp>
    </p:spTree>
    <p:extLst>
      <p:ext uri="{BB962C8B-B14F-4D97-AF65-F5344CB8AC3E}">
        <p14:creationId xmlns:p14="http://schemas.microsoft.com/office/powerpoint/2010/main" val="905752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rtl="0">
              <a:buFont typeface="Arial" panose="020B0604020202020204" pitchFamily="34" charset="0"/>
              <a:buNone/>
            </a:pPr>
            <a:endParaRPr lang="fr"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C549E03-5E61-9344-9F2B-A7AC2BD1FB60}" type="slidenum">
              <a:rPr/>
              <a:t>12</a:t>
            </a:fld>
            <a:endParaRPr lang="fr"/>
          </a:p>
        </p:txBody>
      </p:sp>
    </p:spTree>
    <p:extLst>
      <p:ext uri="{BB962C8B-B14F-4D97-AF65-F5344CB8AC3E}">
        <p14:creationId xmlns:p14="http://schemas.microsoft.com/office/powerpoint/2010/main" val="4202091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5"/>
          </p:nvPr>
        </p:nvSpPr>
        <p:spPr/>
        <p:txBody>
          <a:bodyPr/>
          <a:lstStyle/>
          <a:p>
            <a:pPr algn="l" rtl="0"/>
            <a:fld id="{BC549E03-5E61-9344-9F2B-A7AC2BD1FB60}" type="slidenum">
              <a:rPr/>
              <a:t>13</a:t>
            </a:fld>
            <a:endParaRPr lang="fr"/>
          </a:p>
        </p:txBody>
      </p:sp>
    </p:spTree>
    <p:extLst>
      <p:ext uri="{BB962C8B-B14F-4D97-AF65-F5344CB8AC3E}">
        <p14:creationId xmlns:p14="http://schemas.microsoft.com/office/powerpoint/2010/main" val="3769527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b="0" i="0" u="none" baseline="0" dirty="0"/>
          </a:p>
        </p:txBody>
      </p:sp>
      <p:sp>
        <p:nvSpPr>
          <p:cNvPr id="4" name="Slide Number Placeholder 3"/>
          <p:cNvSpPr>
            <a:spLocks noGrp="1"/>
          </p:cNvSpPr>
          <p:nvPr>
            <p:ph type="sldNum" sz="quarter" idx="10"/>
          </p:nvPr>
        </p:nvSpPr>
        <p:spPr/>
        <p:txBody>
          <a:bodyPr/>
          <a:lstStyle/>
          <a:p>
            <a:pPr algn="l" rtl="0"/>
            <a:fld id="{BC549E03-5E61-9344-9F2B-A7AC2BD1FB60}" type="slidenum">
              <a:rPr/>
              <a:t>15</a:t>
            </a:fld>
            <a:endParaRPr lang="fr"/>
          </a:p>
        </p:txBody>
      </p:sp>
    </p:spTree>
    <p:extLst>
      <p:ext uri="{BB962C8B-B14F-4D97-AF65-F5344CB8AC3E}">
        <p14:creationId xmlns:p14="http://schemas.microsoft.com/office/powerpoint/2010/main" val="741586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b="0" i="0" u="none" baseline="0" dirty="0"/>
          </a:p>
        </p:txBody>
      </p:sp>
      <p:sp>
        <p:nvSpPr>
          <p:cNvPr id="4" name="Slide Number Placeholder 3"/>
          <p:cNvSpPr>
            <a:spLocks noGrp="1"/>
          </p:cNvSpPr>
          <p:nvPr>
            <p:ph type="sldNum" sz="quarter" idx="5"/>
          </p:nvPr>
        </p:nvSpPr>
        <p:spPr/>
        <p:txBody>
          <a:bodyPr/>
          <a:lstStyle/>
          <a:p>
            <a:pPr algn="l" rtl="0"/>
            <a:fld id="{BC549E03-5E61-9344-9F2B-A7AC2BD1FB60}" type="slidenum">
              <a:rPr/>
              <a:t>16</a:t>
            </a:fld>
            <a:endParaRPr lang="fr"/>
          </a:p>
        </p:txBody>
      </p:sp>
    </p:spTree>
    <p:extLst>
      <p:ext uri="{BB962C8B-B14F-4D97-AF65-F5344CB8AC3E}">
        <p14:creationId xmlns:p14="http://schemas.microsoft.com/office/powerpoint/2010/main" val="1893152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b="0" i="0" u="none" baseline="0" dirty="0"/>
          </a:p>
        </p:txBody>
      </p:sp>
      <p:sp>
        <p:nvSpPr>
          <p:cNvPr id="4" name="Slide Number Placeholder 3"/>
          <p:cNvSpPr>
            <a:spLocks noGrp="1"/>
          </p:cNvSpPr>
          <p:nvPr>
            <p:ph type="sldNum" sz="quarter" idx="5"/>
          </p:nvPr>
        </p:nvSpPr>
        <p:spPr/>
        <p:txBody>
          <a:bodyPr/>
          <a:lstStyle/>
          <a:p>
            <a:pPr algn="l" rtl="0"/>
            <a:fld id="{BC549E03-5E61-9344-9F2B-A7AC2BD1FB60}" type="slidenum">
              <a:rPr/>
              <a:t>17</a:t>
            </a:fld>
            <a:endParaRPr lang="fr"/>
          </a:p>
        </p:txBody>
      </p:sp>
    </p:spTree>
    <p:extLst>
      <p:ext uri="{BB962C8B-B14F-4D97-AF65-F5344CB8AC3E}">
        <p14:creationId xmlns:p14="http://schemas.microsoft.com/office/powerpoint/2010/main" val="3949615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dirty="0"/>
          </a:p>
        </p:txBody>
      </p:sp>
      <p:sp>
        <p:nvSpPr>
          <p:cNvPr id="4" name="Slide Number Placeholder 3"/>
          <p:cNvSpPr>
            <a:spLocks noGrp="1"/>
          </p:cNvSpPr>
          <p:nvPr>
            <p:ph type="sldNum" sz="quarter" idx="10"/>
          </p:nvPr>
        </p:nvSpPr>
        <p:spPr/>
        <p:txBody>
          <a:bodyPr/>
          <a:lstStyle/>
          <a:p>
            <a:pPr algn="l" rtl="0"/>
            <a:fld id="{BC549E03-5E61-9344-9F2B-A7AC2BD1FB60}" type="slidenum">
              <a:rPr/>
              <a:t>18</a:t>
            </a:fld>
            <a:endParaRPr lang="fr"/>
          </a:p>
        </p:txBody>
      </p:sp>
    </p:spTree>
    <p:extLst>
      <p:ext uri="{BB962C8B-B14F-4D97-AF65-F5344CB8AC3E}">
        <p14:creationId xmlns:p14="http://schemas.microsoft.com/office/powerpoint/2010/main" val="826188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10"/>
          </p:nvPr>
        </p:nvSpPr>
        <p:spPr/>
        <p:txBody>
          <a:bodyPr/>
          <a:lstStyle/>
          <a:p>
            <a:pPr algn="l" rtl="0"/>
            <a:fld id="{BC549E03-5E61-9344-9F2B-A7AC2BD1FB60}" type="slidenum">
              <a:rPr/>
              <a:t>19</a:t>
            </a:fld>
            <a:endParaRPr lang="fr"/>
          </a:p>
        </p:txBody>
      </p:sp>
    </p:spTree>
    <p:extLst>
      <p:ext uri="{BB962C8B-B14F-4D97-AF65-F5344CB8AC3E}">
        <p14:creationId xmlns:p14="http://schemas.microsoft.com/office/powerpoint/2010/main" val="901026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C549E03-5E61-9344-9F2B-A7AC2BD1FB60}" type="slidenum">
              <a:rPr lang="fr-FR" smtClean="0"/>
              <a:t>20</a:t>
            </a:fld>
            <a:endParaRPr lang="fr-FR"/>
          </a:p>
        </p:txBody>
      </p:sp>
    </p:spTree>
    <p:extLst>
      <p:ext uri="{BB962C8B-B14F-4D97-AF65-F5344CB8AC3E}">
        <p14:creationId xmlns:p14="http://schemas.microsoft.com/office/powerpoint/2010/main" val="1910489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panose="020B0604020202020204" pitchFamily="34" charset="0"/>
              <a:buChar char="•"/>
            </a:pPr>
            <a:endParaRPr lang="fr" dirty="0"/>
          </a:p>
        </p:txBody>
      </p:sp>
      <p:sp>
        <p:nvSpPr>
          <p:cNvPr id="4" name="Slide Number Placeholder 3"/>
          <p:cNvSpPr>
            <a:spLocks noGrp="1"/>
          </p:cNvSpPr>
          <p:nvPr>
            <p:ph type="sldNum" sz="quarter" idx="10"/>
          </p:nvPr>
        </p:nvSpPr>
        <p:spPr/>
        <p:txBody>
          <a:bodyPr/>
          <a:lstStyle/>
          <a:p>
            <a:pPr algn="l" rtl="0"/>
            <a:fld id="{BC549E03-5E61-9344-9F2B-A7AC2BD1FB60}" type="slidenum">
              <a:rPr/>
              <a:t>2</a:t>
            </a:fld>
            <a:endParaRPr lang="fr"/>
          </a:p>
        </p:txBody>
      </p:sp>
    </p:spTree>
    <p:extLst>
      <p:ext uri="{BB962C8B-B14F-4D97-AF65-F5344CB8AC3E}">
        <p14:creationId xmlns:p14="http://schemas.microsoft.com/office/powerpoint/2010/main" val="3068879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b="0" i="0" u="none" baseline="0" dirty="0"/>
          </a:p>
        </p:txBody>
      </p:sp>
      <p:sp>
        <p:nvSpPr>
          <p:cNvPr id="4" name="Slide Number Placeholder 3"/>
          <p:cNvSpPr>
            <a:spLocks noGrp="1"/>
          </p:cNvSpPr>
          <p:nvPr>
            <p:ph type="sldNum" sz="quarter" idx="10"/>
          </p:nvPr>
        </p:nvSpPr>
        <p:spPr/>
        <p:txBody>
          <a:bodyPr/>
          <a:lstStyle/>
          <a:p>
            <a:pPr algn="l" rtl="0"/>
            <a:fld id="{BC549E03-5E61-9344-9F2B-A7AC2BD1FB60}" type="slidenum">
              <a:rPr/>
              <a:t>21</a:t>
            </a:fld>
            <a:endParaRPr lang="fr"/>
          </a:p>
        </p:txBody>
      </p:sp>
    </p:spTree>
    <p:extLst>
      <p:ext uri="{BB962C8B-B14F-4D97-AF65-F5344CB8AC3E}">
        <p14:creationId xmlns:p14="http://schemas.microsoft.com/office/powerpoint/2010/main" val="1644678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sz="1200" b="0" i="0" u="none"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C549E03-5E61-9344-9F2B-A7AC2BD1FB60}" type="slidenum">
              <a:rPr/>
              <a:t>22</a:t>
            </a:fld>
            <a:endParaRPr lang="fr"/>
          </a:p>
        </p:txBody>
      </p:sp>
    </p:spTree>
    <p:extLst>
      <p:ext uri="{BB962C8B-B14F-4D97-AF65-F5344CB8AC3E}">
        <p14:creationId xmlns:p14="http://schemas.microsoft.com/office/powerpoint/2010/main" val="333172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5"/>
          </p:nvPr>
        </p:nvSpPr>
        <p:spPr/>
        <p:txBody>
          <a:bodyPr/>
          <a:lstStyle/>
          <a:p>
            <a:pPr algn="l" rtl="0"/>
            <a:fld id="{BC549E03-5E61-9344-9F2B-A7AC2BD1FB60}" type="slidenum">
              <a:rPr/>
              <a:t>23</a:t>
            </a:fld>
            <a:endParaRPr lang="fr"/>
          </a:p>
        </p:txBody>
      </p:sp>
    </p:spTree>
    <p:extLst>
      <p:ext uri="{BB962C8B-B14F-4D97-AF65-F5344CB8AC3E}">
        <p14:creationId xmlns:p14="http://schemas.microsoft.com/office/powerpoint/2010/main" val="3878325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b="0" i="0" u="none" baseline="0" dirty="0"/>
          </a:p>
        </p:txBody>
      </p:sp>
      <p:sp>
        <p:nvSpPr>
          <p:cNvPr id="4" name="Slide Number Placeholder 3"/>
          <p:cNvSpPr>
            <a:spLocks noGrp="1"/>
          </p:cNvSpPr>
          <p:nvPr>
            <p:ph type="sldNum" sz="quarter" idx="10"/>
          </p:nvPr>
        </p:nvSpPr>
        <p:spPr/>
        <p:txBody>
          <a:bodyPr/>
          <a:lstStyle/>
          <a:p>
            <a:pPr algn="l" rtl="0"/>
            <a:fld id="{BC549E03-5E61-9344-9F2B-A7AC2BD1FB60}" type="slidenum">
              <a:rPr/>
              <a:t>24</a:t>
            </a:fld>
            <a:endParaRPr lang="fr"/>
          </a:p>
        </p:txBody>
      </p:sp>
    </p:spTree>
    <p:extLst>
      <p:ext uri="{BB962C8B-B14F-4D97-AF65-F5344CB8AC3E}">
        <p14:creationId xmlns:p14="http://schemas.microsoft.com/office/powerpoint/2010/main" val="1555196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5"/>
          </p:nvPr>
        </p:nvSpPr>
        <p:spPr/>
        <p:txBody>
          <a:bodyPr/>
          <a:lstStyle/>
          <a:p>
            <a:pPr algn="l" rtl="0"/>
            <a:fld id="{BC549E03-5E61-9344-9F2B-A7AC2BD1FB60}" type="slidenum">
              <a:rPr/>
              <a:t>3</a:t>
            </a:fld>
            <a:endParaRPr lang="fr"/>
          </a:p>
        </p:txBody>
      </p:sp>
    </p:spTree>
    <p:extLst>
      <p:ext uri="{BB962C8B-B14F-4D97-AF65-F5344CB8AC3E}">
        <p14:creationId xmlns:p14="http://schemas.microsoft.com/office/powerpoint/2010/main" val="2673980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b="0" i="0" u="none" baseline="0" dirty="0"/>
          </a:p>
        </p:txBody>
      </p:sp>
      <p:sp>
        <p:nvSpPr>
          <p:cNvPr id="4" name="Slide Number Placeholder 3"/>
          <p:cNvSpPr>
            <a:spLocks noGrp="1"/>
          </p:cNvSpPr>
          <p:nvPr>
            <p:ph type="sldNum" sz="quarter" idx="10"/>
          </p:nvPr>
        </p:nvSpPr>
        <p:spPr/>
        <p:txBody>
          <a:bodyPr/>
          <a:lstStyle/>
          <a:p>
            <a:pPr algn="l" rtl="0"/>
            <a:fld id="{BC549E03-5E61-9344-9F2B-A7AC2BD1FB60}" type="slidenum">
              <a:rPr/>
              <a:t>5</a:t>
            </a:fld>
            <a:endParaRPr lang="fr"/>
          </a:p>
        </p:txBody>
      </p:sp>
    </p:spTree>
    <p:extLst>
      <p:ext uri="{BB962C8B-B14F-4D97-AF65-F5344CB8AC3E}">
        <p14:creationId xmlns:p14="http://schemas.microsoft.com/office/powerpoint/2010/main" val="2598663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 dirty="0"/>
          </a:p>
        </p:txBody>
      </p:sp>
      <p:sp>
        <p:nvSpPr>
          <p:cNvPr id="4" name="Espace réservé du numéro de diapositive 3"/>
          <p:cNvSpPr>
            <a:spLocks noGrp="1"/>
          </p:cNvSpPr>
          <p:nvPr>
            <p:ph type="sldNum" sz="quarter" idx="10"/>
          </p:nvPr>
        </p:nvSpPr>
        <p:spPr/>
        <p:txBody>
          <a:bodyPr/>
          <a:lstStyle/>
          <a:p>
            <a:pPr algn="l" rtl="0"/>
            <a:fld id="{BC549E03-5E61-9344-9F2B-A7AC2BD1FB60}" type="slidenum">
              <a:rPr/>
              <a:t>6</a:t>
            </a:fld>
            <a:endParaRPr lang="fr"/>
          </a:p>
        </p:txBody>
      </p:sp>
    </p:spTree>
    <p:extLst>
      <p:ext uri="{BB962C8B-B14F-4D97-AF65-F5344CB8AC3E}">
        <p14:creationId xmlns:p14="http://schemas.microsoft.com/office/powerpoint/2010/main" val="713635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 noProof="0" dirty="0"/>
          </a:p>
        </p:txBody>
      </p:sp>
      <p:sp>
        <p:nvSpPr>
          <p:cNvPr id="4" name="Espace réservé du numéro de diapositive 3"/>
          <p:cNvSpPr>
            <a:spLocks noGrp="1"/>
          </p:cNvSpPr>
          <p:nvPr>
            <p:ph type="sldNum" sz="quarter" idx="10"/>
          </p:nvPr>
        </p:nvSpPr>
        <p:spPr/>
        <p:txBody>
          <a:bodyPr/>
          <a:lstStyle/>
          <a:p>
            <a:pPr algn="l" rtl="0"/>
            <a:fld id="{BC549E03-5E61-9344-9F2B-A7AC2BD1FB60}" type="slidenum">
              <a:rPr/>
              <a:t>7</a:t>
            </a:fld>
            <a:endParaRPr lang="fr"/>
          </a:p>
        </p:txBody>
      </p:sp>
    </p:spTree>
    <p:extLst>
      <p:ext uri="{BB962C8B-B14F-4D97-AF65-F5344CB8AC3E}">
        <p14:creationId xmlns:p14="http://schemas.microsoft.com/office/powerpoint/2010/main" val="1155760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endParaRPr lang="fr" b="0" i="0" u="none" baseline="0" dirty="0"/>
          </a:p>
        </p:txBody>
      </p:sp>
      <p:sp>
        <p:nvSpPr>
          <p:cNvPr id="4" name="Espace réservé du numéro de diapositive 3"/>
          <p:cNvSpPr>
            <a:spLocks noGrp="1"/>
          </p:cNvSpPr>
          <p:nvPr>
            <p:ph type="sldNum" sz="quarter" idx="10"/>
          </p:nvPr>
        </p:nvSpPr>
        <p:spPr/>
        <p:txBody>
          <a:bodyPr/>
          <a:lstStyle/>
          <a:p>
            <a:pPr algn="l" rtl="0"/>
            <a:fld id="{BC549E03-5E61-9344-9F2B-A7AC2BD1FB60}" type="slidenum">
              <a:rPr/>
              <a:t>8</a:t>
            </a:fld>
            <a:endParaRPr lang="fr"/>
          </a:p>
        </p:txBody>
      </p:sp>
    </p:spTree>
    <p:extLst>
      <p:ext uri="{BB962C8B-B14F-4D97-AF65-F5344CB8AC3E}">
        <p14:creationId xmlns:p14="http://schemas.microsoft.com/office/powerpoint/2010/main" val="1314734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fr" b="0" i="0" u="none" baseline="0" dirty="0"/>
          </a:p>
        </p:txBody>
      </p:sp>
      <p:sp>
        <p:nvSpPr>
          <p:cNvPr id="4" name="Slide Number Placeholder 3"/>
          <p:cNvSpPr>
            <a:spLocks noGrp="1"/>
          </p:cNvSpPr>
          <p:nvPr>
            <p:ph type="sldNum" sz="quarter" idx="5"/>
          </p:nvPr>
        </p:nvSpPr>
        <p:spPr/>
        <p:txBody>
          <a:bodyPr/>
          <a:lstStyle/>
          <a:p>
            <a:pPr algn="l" rtl="0"/>
            <a:fld id="{BC549E03-5E61-9344-9F2B-A7AC2BD1FB60}" type="slidenum">
              <a:rPr/>
              <a:t>9</a:t>
            </a:fld>
            <a:endParaRPr lang="fr"/>
          </a:p>
        </p:txBody>
      </p:sp>
    </p:spTree>
    <p:extLst>
      <p:ext uri="{BB962C8B-B14F-4D97-AF65-F5344CB8AC3E}">
        <p14:creationId xmlns:p14="http://schemas.microsoft.com/office/powerpoint/2010/main" val="1794920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ALTRAD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ALTRAD</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ALTRAD</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23 juin 2023</a:t>
            </a:r>
          </a:p>
        </p:txBody>
      </p:sp>
      <p:sp>
        <p:nvSpPr>
          <p:cNvPr id="8" name="Footer Placeholder 5"/>
          <p:cNvSpPr>
            <a:spLocks noGrp="1"/>
          </p:cNvSpPr>
          <p:nvPr>
            <p:ph type="ftr" sz="quarter" idx="18"/>
          </p:nvPr>
        </p:nvSpPr>
        <p:spPr bwMode="auto"/>
        <p:txBody>
          <a:bodyPr/>
          <a:lstStyle/>
          <a:p>
            <a:pPr>
              <a:defRPr/>
            </a:pPr>
            <a:r>
              <a:rPr lang="en-US"/>
              <a:t>ALTRAD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ALTRAD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ALTRAD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23 juin 2023</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ALTRAD</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23 juin 2023</a:t>
            </a:r>
          </a:p>
        </p:txBody>
      </p:sp>
      <p:sp>
        <p:nvSpPr>
          <p:cNvPr id="8" name="Footer Placeholder 5"/>
          <p:cNvSpPr>
            <a:spLocks noGrp="1"/>
          </p:cNvSpPr>
          <p:nvPr>
            <p:ph type="ftr" sz="quarter" idx="18"/>
          </p:nvPr>
        </p:nvSpPr>
        <p:spPr bwMode="auto"/>
        <p:txBody>
          <a:bodyPr/>
          <a:lstStyle/>
          <a:p>
            <a:pPr>
              <a:defRPr/>
            </a:pPr>
            <a:r>
              <a:rPr lang="en-US"/>
              <a:t>ALTRAD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ALTRAD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ALTRAD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ALTRAD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23 juin 2023</a:t>
            </a:r>
          </a:p>
        </p:txBody>
      </p:sp>
      <p:sp>
        <p:nvSpPr>
          <p:cNvPr id="8" name="Footer Placeholder 5"/>
          <p:cNvSpPr>
            <a:spLocks noGrp="1"/>
          </p:cNvSpPr>
          <p:nvPr>
            <p:ph type="ftr" sz="quarter" idx="18"/>
          </p:nvPr>
        </p:nvSpPr>
        <p:spPr bwMode="auto"/>
        <p:txBody>
          <a:bodyPr/>
          <a:lstStyle/>
          <a:p>
            <a:pPr>
              <a:defRPr/>
            </a:pPr>
            <a:r>
              <a:rPr lang="en-US"/>
              <a:t>ALTRAD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ALTRAD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ALTRAD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23 juin 2023</a:t>
            </a:r>
          </a:p>
        </p:txBody>
      </p:sp>
      <p:sp>
        <p:nvSpPr>
          <p:cNvPr id="8" name="Footer Placeholder 5"/>
          <p:cNvSpPr>
            <a:spLocks noGrp="1"/>
          </p:cNvSpPr>
          <p:nvPr>
            <p:ph type="ftr" sz="quarter" idx="18"/>
          </p:nvPr>
        </p:nvSpPr>
        <p:spPr bwMode="auto"/>
        <p:txBody>
          <a:bodyPr/>
          <a:lstStyle/>
          <a:p>
            <a:pPr>
              <a:defRPr/>
            </a:pPr>
            <a:r>
              <a:rPr lang="en-US"/>
              <a:t>ALTRAD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ALTRAD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23 juin 2023</a:t>
            </a:r>
          </a:p>
        </p:txBody>
      </p:sp>
      <p:sp>
        <p:nvSpPr>
          <p:cNvPr id="8" name="Footer Placeholder 5"/>
          <p:cNvSpPr>
            <a:spLocks noGrp="1"/>
          </p:cNvSpPr>
          <p:nvPr>
            <p:ph type="ftr" sz="quarter" idx="18"/>
          </p:nvPr>
        </p:nvSpPr>
        <p:spPr bwMode="auto"/>
        <p:txBody>
          <a:bodyPr/>
          <a:lstStyle/>
          <a:p>
            <a:pPr>
              <a:defRPr/>
            </a:pPr>
            <a:r>
              <a:rPr lang="en-US"/>
              <a:t>ALTRAD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ALTRAD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ALTRAD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ALTRAD</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ALTRAD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ALTRAD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ALTRAD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ALTRAD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theme" Target="../theme/theme6.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ALTRAD</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ALTRAD</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ALTRAD</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ALTRAD</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ALTRAD</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ALTRAD</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70" r:id="rId5"/>
    <p:sldLayoutId id="2147483777" r:id="rId6"/>
    <p:sldLayoutId id="2147483794" r:id="rId7"/>
    <p:sldLayoutId id="2147483795" r:id="rId8"/>
    <p:sldLayoutId id="2147483771" r:id="rId9"/>
    <p:sldLayoutId id="2147483772" r:id="rId10"/>
    <p:sldLayoutId id="2147483773" r:id="rId11"/>
    <p:sldLayoutId id="2147483774" r:id="rId12"/>
    <p:sldLayoutId id="2147483775" r:id="rId13"/>
    <p:sldLayoutId id="214748377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6.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30.xml"/><Relationship Id="rId5" Type="http://schemas.openxmlformats.org/officeDocument/2006/relationships/image" Target="../media/image31.emf"/><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54.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77.xml"/><Relationship Id="rId4" Type="http://schemas.openxmlformats.org/officeDocument/2006/relationships/image" Target="../media/image38.emf"/></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61.xml"/><Relationship Id="rId4" Type="http://schemas.openxmlformats.org/officeDocument/2006/relationships/image" Target="../media/image31.emf"/></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tiff"/></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rtl="0"/>
            <a:r>
              <a:rPr lang="en-US"/>
              <a:t>23 juin 2023</a:t>
            </a:r>
            <a:endParaRPr lang="fr" dirty="0"/>
          </a:p>
        </p:txBody>
      </p:sp>
      <p:sp>
        <p:nvSpPr>
          <p:cNvPr id="3" name="Espace réservé du pied de page 2"/>
          <p:cNvSpPr>
            <a:spLocks noGrp="1"/>
          </p:cNvSpPr>
          <p:nvPr>
            <p:ph type="ftr" sz="quarter" idx="11"/>
          </p:nvPr>
        </p:nvSpPr>
        <p:spPr>
          <a:xfrm>
            <a:off x="1242000" y="6464595"/>
            <a:ext cx="3404141" cy="216836"/>
          </a:xfrm>
        </p:spPr>
        <p:txBody>
          <a:bodyPr/>
          <a:lstStyle/>
          <a:p>
            <a:pPr algn="l" rtl="0"/>
            <a:r>
              <a:rPr lang="en-US" b="0" i="1" u="none" baseline="0"/>
              <a:t>ALTRAD</a:t>
            </a:r>
            <a:endParaRPr lang="fr" dirty="0"/>
          </a:p>
        </p:txBody>
      </p:sp>
      <p:sp>
        <p:nvSpPr>
          <p:cNvPr id="4" name="Espace réservé du numéro de diapositive 3"/>
          <p:cNvSpPr>
            <a:spLocks noGrp="1"/>
          </p:cNvSpPr>
          <p:nvPr>
            <p:ph type="sldNum" sz="quarter" idx="12"/>
          </p:nvPr>
        </p:nvSpPr>
        <p:spPr/>
        <p:txBody>
          <a:bodyPr/>
          <a:lstStyle/>
          <a:p>
            <a:pPr algn="r" rtl="0"/>
            <a:fld id="{490AA3F6-1618-3548-975A-DD1A2939A246}" type="slidenum">
              <a:rPr/>
              <a:t>10</a:t>
            </a:fld>
            <a:endParaRPr lang="fr" dirty="0"/>
          </a:p>
        </p:txBody>
      </p:sp>
      <p:sp>
        <p:nvSpPr>
          <p:cNvPr id="5" name="Titre 4"/>
          <p:cNvSpPr>
            <a:spLocks noGrp="1"/>
          </p:cNvSpPr>
          <p:nvPr>
            <p:ph type="title"/>
          </p:nvPr>
        </p:nvSpPr>
        <p:spPr/>
        <p:txBody>
          <a:bodyPr>
            <a:normAutofit/>
          </a:bodyPr>
          <a:lstStyle/>
          <a:p>
            <a:pPr rtl="0"/>
            <a:r>
              <a:rPr lang="fr" sz="3800" b="0" i="0" u="none" baseline="0" dirty="0"/>
              <a:t>Comment faisons-nous pour répondre </a:t>
            </a:r>
            <a:br>
              <a:rPr lang="fr" sz="3800" b="0" i="0" u="none" baseline="0" dirty="0"/>
            </a:br>
            <a:r>
              <a:rPr lang="fr" sz="3800" b="0" i="0" u="none" baseline="0" dirty="0"/>
              <a:t>à ces questions ?</a:t>
            </a:r>
            <a:endParaRPr lang="fr" sz="3800" dirty="0"/>
          </a:p>
        </p:txBody>
      </p:sp>
      <p:pic>
        <p:nvPicPr>
          <p:cNvPr id="12" name="Espace réservé pour une image  11"/>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8232000" y="2206974"/>
            <a:ext cx="3960000" cy="3279146"/>
          </a:xfrm>
        </p:spPr>
      </p:pic>
      <p:sp>
        <p:nvSpPr>
          <p:cNvPr id="16" name="ZoneTexte 15"/>
          <p:cNvSpPr txBox="1"/>
          <p:nvPr/>
        </p:nvSpPr>
        <p:spPr>
          <a:xfrm>
            <a:off x="0" y="5424649"/>
            <a:ext cx="3960000" cy="415498"/>
          </a:xfrm>
          <a:prstGeom prst="rect">
            <a:avLst/>
          </a:prstGeom>
          <a:solidFill>
            <a:schemeClr val="accent3"/>
          </a:solidFill>
        </p:spPr>
        <p:txBody>
          <a:bodyPr wrap="square" rtlCol="0">
            <a:spAutoFit/>
          </a:bodyPr>
          <a:lstStyle/>
          <a:p>
            <a:pPr algn="ctr" rtl="0"/>
            <a:r>
              <a:rPr lang="fr" sz="2100" b="0" i="0" u="none" baseline="0" dirty="0">
                <a:solidFill>
                  <a:schemeClr val="bg1"/>
                </a:solidFill>
                <a:latin typeface="Arial" charset="0"/>
                <a:ea typeface="Arial" charset="0"/>
                <a:cs typeface="Arial" charset="0"/>
              </a:rPr>
              <a:t>LES ACCÉLÉRATEURS</a:t>
            </a:r>
            <a:endParaRPr lang="fr" sz="2100" dirty="0">
              <a:solidFill>
                <a:schemeClr val="bg1"/>
              </a:solidFill>
              <a:latin typeface="Arial" charset="0"/>
              <a:ea typeface="Arial" charset="0"/>
              <a:cs typeface="Arial" charset="0"/>
            </a:endParaRPr>
          </a:p>
        </p:txBody>
      </p:sp>
      <p:sp>
        <p:nvSpPr>
          <p:cNvPr id="17" name="ZoneTexte 16"/>
          <p:cNvSpPr txBox="1"/>
          <p:nvPr/>
        </p:nvSpPr>
        <p:spPr>
          <a:xfrm>
            <a:off x="4116000" y="5424649"/>
            <a:ext cx="3960000" cy="415498"/>
          </a:xfrm>
          <a:prstGeom prst="rect">
            <a:avLst/>
          </a:prstGeom>
          <a:solidFill>
            <a:schemeClr val="accent3"/>
          </a:solidFill>
        </p:spPr>
        <p:txBody>
          <a:bodyPr wrap="square" rtlCol="0">
            <a:spAutoFit/>
          </a:bodyPr>
          <a:lstStyle/>
          <a:p>
            <a:pPr algn="ctr" rtl="0"/>
            <a:r>
              <a:rPr lang="fr" sz="2100" b="0" i="0" u="none" baseline="0">
                <a:solidFill>
                  <a:schemeClr val="bg1"/>
                </a:solidFill>
                <a:latin typeface="Arial" charset="0"/>
                <a:ea typeface="Arial" charset="0"/>
                <a:cs typeface="Arial" charset="0"/>
              </a:rPr>
              <a:t>LES DÉTECTEURS</a:t>
            </a:r>
            <a:endParaRPr lang="fr" sz="2100" dirty="0">
              <a:solidFill>
                <a:schemeClr val="bg1"/>
              </a:solidFill>
              <a:latin typeface="Arial" charset="0"/>
              <a:ea typeface="Arial" charset="0"/>
              <a:cs typeface="Arial" charset="0"/>
            </a:endParaRPr>
          </a:p>
        </p:txBody>
      </p:sp>
      <p:sp>
        <p:nvSpPr>
          <p:cNvPr id="18" name="ZoneTexte 17"/>
          <p:cNvSpPr txBox="1"/>
          <p:nvPr/>
        </p:nvSpPr>
        <p:spPr>
          <a:xfrm>
            <a:off x="8232000" y="5424649"/>
            <a:ext cx="3960000" cy="415498"/>
          </a:xfrm>
          <a:prstGeom prst="rect">
            <a:avLst/>
          </a:prstGeom>
          <a:solidFill>
            <a:schemeClr val="accent3"/>
          </a:solidFill>
        </p:spPr>
        <p:txBody>
          <a:bodyPr wrap="square" rtlCol="0">
            <a:spAutoFit/>
          </a:bodyPr>
          <a:lstStyle/>
          <a:p>
            <a:pPr algn="ctr" rtl="0"/>
            <a:r>
              <a:rPr lang="fr" sz="2100" b="0" i="0" u="none" baseline="0" dirty="0">
                <a:solidFill>
                  <a:schemeClr val="bg1"/>
                </a:solidFill>
                <a:latin typeface="Arial" charset="0"/>
                <a:ea typeface="Arial" charset="0"/>
                <a:cs typeface="Arial" charset="0"/>
              </a:rPr>
              <a:t>L'INFORMATIQUE</a:t>
            </a:r>
            <a:endParaRPr lang="fr" sz="2100" dirty="0">
              <a:solidFill>
                <a:schemeClr val="bg1"/>
              </a:solidFill>
              <a:latin typeface="Arial" charset="0"/>
              <a:ea typeface="Arial" charset="0"/>
              <a:cs typeface="Arial" charset="0"/>
            </a:endParaRPr>
          </a:p>
        </p:txBody>
      </p:sp>
      <p:pic>
        <p:nvPicPr>
          <p:cNvPr id="7" name="Espace réservé pour une image  6"/>
          <p:cNvPicPr>
            <a:picLocks noGrp="1" noChangeAspect="1"/>
          </p:cNvPicPr>
          <p:nvPr>
            <p:ph type="pic" sz="quarter" idx="15"/>
          </p:nvPr>
        </p:nvPicPr>
        <p:blipFill>
          <a:blip r:embed="rId4" cstate="hqprint">
            <a:extLst>
              <a:ext uri="{28A0092B-C50C-407E-A947-70E740481C1C}">
                <a14:useLocalDpi xmlns:a14="http://schemas.microsoft.com/office/drawing/2010/main"/>
              </a:ext>
            </a:extLst>
          </a:blip>
          <a:srcRect/>
          <a:stretch>
            <a:fillRect/>
          </a:stretch>
        </p:blipFill>
        <p:spPr>
          <a:xfrm>
            <a:off x="4116000" y="2206974"/>
            <a:ext cx="3960000" cy="3279146"/>
          </a:xfrm>
        </p:spPr>
      </p:pic>
      <p:pic>
        <p:nvPicPr>
          <p:cNvPr id="8" name="Espace réservé pour une image  7"/>
          <p:cNvPicPr>
            <a:picLocks noGrp="1" noChangeAspect="1"/>
          </p:cNvPicPr>
          <p:nvPr>
            <p:ph type="pic" sz="quarter" idx="13"/>
          </p:nvPr>
        </p:nvPicPr>
        <p:blipFill>
          <a:blip r:embed="rId5" cstate="hqprint">
            <a:extLst>
              <a:ext uri="{28A0092B-C50C-407E-A947-70E740481C1C}">
                <a14:useLocalDpi xmlns:a14="http://schemas.microsoft.com/office/drawing/2010/main"/>
              </a:ext>
            </a:extLst>
          </a:blip>
          <a:srcRect/>
          <a:stretch>
            <a:fillRect/>
          </a:stretch>
        </p:blipFill>
        <p:spPr>
          <a:xfrm>
            <a:off x="0" y="2206974"/>
            <a:ext cx="3960000" cy="3279146"/>
          </a:xfrm>
        </p:spPr>
      </p:pic>
    </p:spTree>
    <p:extLst>
      <p:ext uri="{BB962C8B-B14F-4D97-AF65-F5344CB8AC3E}">
        <p14:creationId xmlns:p14="http://schemas.microsoft.com/office/powerpoint/2010/main" val="140969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 dirty="0"/>
          </a:p>
        </p:txBody>
      </p:sp>
      <p:sp>
        <p:nvSpPr>
          <p:cNvPr id="4" name="Espace réservé de la date 3"/>
          <p:cNvSpPr>
            <a:spLocks noGrp="1"/>
          </p:cNvSpPr>
          <p:nvPr>
            <p:ph type="dt" sz="half" idx="10"/>
          </p:nvPr>
        </p:nvSpPr>
        <p:spPr/>
        <p:txBody>
          <a:bodyPr/>
          <a:lstStyle/>
          <a:p>
            <a:pPr algn="r" rtl="0"/>
            <a:r>
              <a:rPr lang="en-US"/>
              <a:t>23 juin 2023</a:t>
            </a:r>
            <a:endParaRPr lang="fr"/>
          </a:p>
        </p:txBody>
      </p:sp>
      <p:sp>
        <p:nvSpPr>
          <p:cNvPr id="5" name="Espace réservé du pied de page 4"/>
          <p:cNvSpPr>
            <a:spLocks noGrp="1"/>
          </p:cNvSpPr>
          <p:nvPr>
            <p:ph type="ftr" sz="quarter" idx="11"/>
          </p:nvPr>
        </p:nvSpPr>
        <p:spPr/>
        <p:txBody>
          <a:bodyPr/>
          <a:lstStyle/>
          <a:p>
            <a:pPr algn="l" rtl="0"/>
            <a:r>
              <a:rPr lang="en-US" b="0" i="1" u="none" baseline="0"/>
              <a:t>ALTRAD</a:t>
            </a:r>
            <a:endParaRPr lang="fr" b="0" i="1" u="none" baseline="0"/>
          </a:p>
        </p:txBody>
      </p:sp>
      <p:sp>
        <p:nvSpPr>
          <p:cNvPr id="6" name="Espace réservé du numéro de diapositive 5"/>
          <p:cNvSpPr>
            <a:spLocks noGrp="1"/>
          </p:cNvSpPr>
          <p:nvPr>
            <p:ph type="sldNum" sz="quarter" idx="12"/>
          </p:nvPr>
        </p:nvSpPr>
        <p:spPr/>
        <p:txBody>
          <a:bodyPr/>
          <a:lstStyle/>
          <a:p>
            <a:pPr algn="r" rtl="0"/>
            <a:fld id="{490AA3F6-1618-3548-975A-DD1A2939A246}" type="slidenum">
              <a:rPr/>
              <a:t>11</a:t>
            </a:fld>
            <a:endParaRPr lang="fr"/>
          </a:p>
        </p:txBody>
      </p:sp>
      <p:pic>
        <p:nvPicPr>
          <p:cNvPr id="11" name="Espace réservé du contenu 10"/>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fontScale="92500" lnSpcReduction="200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rtl="0"/>
            <a:r>
              <a:rPr lang="fr" sz="4000" b="0" i="0" u="none" baseline="0">
                <a:solidFill>
                  <a:schemeClr val="bg1"/>
                </a:solidFill>
              </a:rPr>
              <a:t>Le Grand collisionneur de hadrons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fontScale="92500"/>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gn="l" rtl="0">
              <a:lnSpc>
                <a:spcPct val="100000"/>
              </a:lnSpc>
              <a:buFont typeface="Arial" charset="0"/>
              <a:buChar char="•"/>
            </a:pPr>
            <a:r>
              <a:rPr lang="fr" sz="2000" b="0" i="0" u="none" baseline="0" dirty="0">
                <a:solidFill>
                  <a:schemeClr val="bg1"/>
                </a:solidFill>
                <a:latin typeface="Arial" charset="0"/>
                <a:ea typeface="Arial" charset="0"/>
                <a:cs typeface="Arial" charset="0"/>
              </a:rPr>
              <a:t>Un anneau de 27 km de circonférence</a:t>
            </a:r>
            <a:endParaRPr lang="fr" sz="2000" dirty="0">
              <a:solidFill>
                <a:schemeClr val="bg1"/>
              </a:solidFill>
              <a:latin typeface="Arial" charset="0"/>
              <a:ea typeface="Arial" charset="0"/>
              <a:cs typeface="Arial" charset="0"/>
            </a:endParaRPr>
          </a:p>
          <a:p>
            <a:pPr marL="342900" indent="-342900" algn="l" rtl="0">
              <a:lnSpc>
                <a:spcPct val="100000"/>
              </a:lnSpc>
              <a:buFont typeface="Arial" charset="0"/>
              <a:buChar char="•"/>
            </a:pPr>
            <a:r>
              <a:rPr lang="fr" sz="2000" b="0" i="0" u="none" baseline="0" dirty="0">
                <a:solidFill>
                  <a:schemeClr val="bg1"/>
                </a:solidFill>
                <a:latin typeface="Arial" charset="0"/>
                <a:ea typeface="Arial" charset="0"/>
                <a:cs typeface="Arial" charset="0"/>
              </a:rPr>
              <a:t>Situé à 100 m sous terre environ</a:t>
            </a:r>
          </a:p>
          <a:p>
            <a:pPr marL="342900" indent="-342900" algn="l" rtl="0">
              <a:lnSpc>
                <a:spcPct val="100000"/>
              </a:lnSpc>
              <a:buFont typeface="Arial" charset="0"/>
              <a:buChar char="•"/>
            </a:pPr>
            <a:r>
              <a:rPr lang="fr" sz="2000" b="0" i="0" u="none" baseline="0" dirty="0">
                <a:solidFill>
                  <a:schemeClr val="bg1"/>
                </a:solidFill>
                <a:latin typeface="Arial" charset="0"/>
                <a:ea typeface="Arial" charset="0"/>
                <a:cs typeface="Arial" charset="0"/>
              </a:rPr>
              <a:t>Des aimants supraconducteurs guident les </a:t>
            </a:r>
            <a:r>
              <a:rPr lang="fr" sz="2000" b="0" i="0" u="none" baseline="0" dirty="0">
                <a:solidFill>
                  <a:schemeClr val="bg1"/>
                </a:solidFill>
                <a:ea typeface="Arial" charset="0"/>
                <a:cs typeface="Arial" charset="0"/>
              </a:rPr>
              <a:t>p</a:t>
            </a:r>
            <a:r>
              <a:rPr lang="fr" sz="2000" b="0" i="0" u="none" baseline="0" dirty="0">
                <a:solidFill>
                  <a:schemeClr val="bg1"/>
                </a:solidFill>
              </a:rPr>
              <a:t>articules</a:t>
            </a:r>
            <a:r>
              <a:rPr lang="fr" sz="2000" b="0" i="0" u="none" baseline="0" dirty="0">
                <a:solidFill>
                  <a:schemeClr val="bg1"/>
                </a:solidFill>
                <a:latin typeface="Arial" charset="0"/>
                <a:ea typeface="Arial" charset="0"/>
                <a:cs typeface="Arial" charset="0"/>
              </a:rPr>
              <a:t> le long de l'anneau</a:t>
            </a:r>
          </a:p>
          <a:p>
            <a:pPr marL="342900" indent="-342900" algn="l" rtl="0">
              <a:lnSpc>
                <a:spcPct val="100000"/>
              </a:lnSpc>
              <a:buFont typeface="Arial" charset="0"/>
              <a:buChar char="•"/>
            </a:pPr>
            <a:r>
              <a:rPr lang="fr" sz="2000" b="0" i="0" u="none" baseline="0" dirty="0">
                <a:solidFill>
                  <a:schemeClr val="bg1"/>
                </a:solidFill>
                <a:latin typeface="Arial" charset="0"/>
                <a:ea typeface="Arial" charset="0"/>
                <a:cs typeface="Arial" charset="0"/>
              </a:rPr>
              <a:t>Des particules qui sont accélérées à une vitesse proche de celle de la lumière</a:t>
            </a:r>
          </a:p>
        </p:txBody>
      </p:sp>
    </p:spTree>
    <p:extLst>
      <p:ext uri="{BB962C8B-B14F-4D97-AF65-F5344CB8AC3E}">
        <p14:creationId xmlns:p14="http://schemas.microsoft.com/office/powerpoint/2010/main" val="1079488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rtl="0"/>
            <a:r>
              <a:rPr lang="en-US"/>
              <a:t>23 juin 2023</a:t>
            </a:r>
            <a:endParaRPr lang="fr"/>
          </a:p>
        </p:txBody>
      </p:sp>
      <p:sp>
        <p:nvSpPr>
          <p:cNvPr id="5" name="Espace réservé du pied de page 4"/>
          <p:cNvSpPr>
            <a:spLocks noGrp="1"/>
          </p:cNvSpPr>
          <p:nvPr>
            <p:ph type="ftr" sz="quarter" idx="11"/>
          </p:nvPr>
        </p:nvSpPr>
        <p:spPr/>
        <p:txBody>
          <a:bodyPr/>
          <a:lstStyle/>
          <a:p>
            <a:pPr algn="l" rtl="0"/>
            <a:r>
              <a:rPr lang="en-US" b="0" i="1" u="none" baseline="0"/>
              <a:t>ALTRAD</a:t>
            </a:r>
            <a:endParaRPr lang="fr" b="0" i="1" u="none" baseline="0"/>
          </a:p>
        </p:txBody>
      </p:sp>
      <p:sp>
        <p:nvSpPr>
          <p:cNvPr id="6" name="Espace réservé du numéro de diapositive 5"/>
          <p:cNvSpPr>
            <a:spLocks noGrp="1"/>
          </p:cNvSpPr>
          <p:nvPr>
            <p:ph type="sldNum" sz="quarter" idx="12"/>
          </p:nvPr>
        </p:nvSpPr>
        <p:spPr/>
        <p:txBody>
          <a:bodyPr/>
          <a:lstStyle/>
          <a:p>
            <a:pPr algn="r" rtl="0"/>
            <a:fld id="{490AA3F6-1618-3548-975A-DD1A2939A246}" type="slidenum">
              <a:rPr/>
              <a:t>12</a:t>
            </a:fld>
            <a:endParaRPr lang="fr"/>
          </a:p>
        </p:txBody>
      </p:sp>
      <p:pic>
        <p:nvPicPr>
          <p:cNvPr id="12" name="Picture 11">
            <a:extLst>
              <a:ext uri="{FF2B5EF4-FFF2-40B4-BE49-F238E27FC236}">
                <a16:creationId xmlns:a16="http://schemas.microsoft.com/office/drawing/2014/main" id="{BFFA42CF-9CCA-A844-ACED-818CA02DD32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9"/>
          <a:stretch/>
        </p:blipFill>
        <p:spPr>
          <a:xfrm>
            <a:off x="0" y="218397"/>
            <a:ext cx="12187281" cy="6639604"/>
          </a:xfrm>
          <a:prstGeom prst="rect">
            <a:avLst/>
          </a:prstGeom>
        </p:spPr>
      </p:pic>
      <p:sp>
        <p:nvSpPr>
          <p:cNvPr id="7" name="Rectangle 6"/>
          <p:cNvSpPr/>
          <p:nvPr/>
        </p:nvSpPr>
        <p:spPr>
          <a:xfrm>
            <a:off x="8232000" y="218397"/>
            <a:ext cx="3960000" cy="6639604"/>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srgbClr val="0057A6"/>
              </a:solidFill>
            </a:endParaRPr>
          </a:p>
        </p:txBody>
      </p:sp>
      <p:sp>
        <p:nvSpPr>
          <p:cNvPr id="2" name="Titre 1"/>
          <p:cNvSpPr>
            <a:spLocks noGrp="1"/>
          </p:cNvSpPr>
          <p:nvPr>
            <p:ph type="title"/>
          </p:nvPr>
        </p:nvSpPr>
        <p:spPr>
          <a:xfrm>
            <a:off x="8359509" y="476250"/>
            <a:ext cx="3687518" cy="1715407"/>
          </a:xfrm>
        </p:spPr>
        <p:txBody>
          <a:bodyPr>
            <a:noAutofit/>
          </a:bodyPr>
          <a:lstStyle/>
          <a:p>
            <a:pPr algn="l" rtl="0"/>
            <a:r>
              <a:rPr lang="fr" sz="3200" b="0" i="0" u="none" baseline="0" dirty="0">
                <a:solidFill>
                  <a:schemeClr val="bg1"/>
                </a:solidFill>
              </a:rPr>
              <a:t>La transformation du LHC en LHC à haute luminosité est en cours</a:t>
            </a:r>
            <a:endParaRPr lang="fr" sz="3200" dirty="0">
              <a:solidFill>
                <a:schemeClr val="bg1"/>
              </a:solidFill>
            </a:endParaRPr>
          </a:p>
        </p:txBody>
      </p:sp>
      <p:sp>
        <p:nvSpPr>
          <p:cNvPr id="3" name="ZoneTexte 2"/>
          <p:cNvSpPr txBox="1"/>
          <p:nvPr/>
        </p:nvSpPr>
        <p:spPr>
          <a:xfrm>
            <a:off x="8232000" y="2413956"/>
            <a:ext cx="3698930" cy="3770263"/>
          </a:xfrm>
          <a:prstGeom prst="rect">
            <a:avLst/>
          </a:prstGeom>
          <a:noFill/>
        </p:spPr>
        <p:txBody>
          <a:bodyPr wrap="square" rtlCol="0">
            <a:spAutoFit/>
          </a:bodyPr>
          <a:lstStyle/>
          <a:p>
            <a:pPr marL="342900" indent="-342900" algn="l" rtl="0">
              <a:buFont typeface="Arial" panose="020B0604020202020204" pitchFamily="34" charset="0"/>
              <a:buChar char="•"/>
            </a:pPr>
            <a:r>
              <a:rPr lang="fr" b="0" i="0" u="none" baseline="0" dirty="0">
                <a:solidFill>
                  <a:schemeClr val="bg1"/>
                </a:solidFill>
              </a:rPr>
              <a:t>Le LHC à haute luminosité (HL-LHC) utilisera de nouvelles technologies pour produire dix fois plus de collisions que le LHC</a:t>
            </a:r>
          </a:p>
          <a:p>
            <a:pPr marL="342900" indent="-342900" algn="l" rtl="0">
              <a:buFont typeface="Arial" panose="020B0604020202020204" pitchFamily="34" charset="0"/>
              <a:buChar char="•"/>
            </a:pPr>
            <a:endParaRPr lang="fr" dirty="0">
              <a:solidFill>
                <a:schemeClr val="bg1"/>
              </a:solidFill>
            </a:endParaRPr>
          </a:p>
          <a:p>
            <a:pPr marL="342900" indent="-342900" algn="l" rtl="0">
              <a:buFont typeface="Arial" panose="020B0604020202020204" pitchFamily="34" charset="0"/>
              <a:buChar char="•"/>
            </a:pPr>
            <a:r>
              <a:rPr lang="fr" b="0" i="0" u="none" baseline="0" dirty="0">
                <a:solidFill>
                  <a:schemeClr val="bg1"/>
                </a:solidFill>
                <a:latin typeface="Arial" charset="0"/>
                <a:ea typeface="Arial" charset="0"/>
                <a:cs typeface="Arial" charset="0"/>
              </a:rPr>
              <a:t>Il sera plus précis et aura un potentiel de découvertes plus important</a:t>
            </a:r>
          </a:p>
          <a:p>
            <a:pPr marL="342900" indent="-342900" algn="l" rtl="0">
              <a:buFont typeface="Arial" panose="020B0604020202020204" pitchFamily="34" charset="0"/>
              <a:buChar char="•"/>
            </a:pPr>
            <a:endParaRPr lang="fr" dirty="0">
              <a:solidFill>
                <a:schemeClr val="bg1"/>
              </a:solidFill>
              <a:latin typeface="Arial" charset="0"/>
              <a:ea typeface="Arial" charset="0"/>
              <a:cs typeface="Arial" charset="0"/>
            </a:endParaRPr>
          </a:p>
          <a:p>
            <a:pPr marL="342900" indent="-342900" algn="l" rtl="0">
              <a:spcBef>
                <a:spcPts val="600"/>
              </a:spcBef>
              <a:buSzPct val="100000"/>
              <a:buFont typeface="Arial" charset="0"/>
              <a:buChar char="•"/>
            </a:pPr>
            <a:r>
              <a:rPr lang="fr" b="0" i="0" u="none" baseline="0" dirty="0">
                <a:solidFill>
                  <a:schemeClr val="bg1"/>
                </a:solidFill>
                <a:latin typeface="Arial" charset="0"/>
                <a:ea typeface="Arial" charset="0"/>
                <a:cs typeface="Arial" charset="0"/>
              </a:rPr>
              <a:t>Son exploitation commencera en 2029 et durera environ jusqu'en 2040</a:t>
            </a:r>
            <a:endParaRPr lang="fr"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2283064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8" y="465591"/>
            <a:ext cx="5183425" cy="1116849"/>
          </a:xfrm>
        </p:spPr>
        <p:txBody>
          <a:bodyPr>
            <a:normAutofit fontScale="90000"/>
          </a:bodyPr>
          <a:lstStyle/>
          <a:p>
            <a:pPr algn="l" rtl="0"/>
            <a:r>
              <a:rPr lang="fr" sz="4000" b="0" i="0" u="none" baseline="0" dirty="0"/>
              <a:t>Les priorités</a:t>
            </a:r>
            <a:r>
              <a:rPr lang="fr" sz="4000" dirty="0"/>
              <a:t> </a:t>
            </a:r>
            <a:r>
              <a:rPr lang="fr" sz="4000" b="0" i="0" u="none" baseline="0" dirty="0"/>
              <a:t>scientifiques </a:t>
            </a:r>
            <a:br>
              <a:rPr lang="fr" sz="4000" dirty="0"/>
            </a:br>
            <a:r>
              <a:rPr lang="fr" sz="4000" b="0" i="0" u="none" baseline="0" dirty="0"/>
              <a:t>pour l'avenir</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386945" y="1767565"/>
            <a:ext cx="5400478" cy="4409398"/>
          </a:xfrm>
        </p:spPr>
        <p:txBody>
          <a:bodyPr>
            <a:normAutofit fontScale="92500"/>
          </a:bodyPr>
          <a:lstStyle/>
          <a:p>
            <a:pPr algn="l" rtl="0">
              <a:lnSpc>
                <a:spcPct val="120000"/>
              </a:lnSpc>
            </a:pPr>
            <a:r>
              <a:rPr lang="fr" sz="2100" b="0" i="0" u="none" baseline="0" dirty="0">
                <a:solidFill>
                  <a:srgbClr val="2F2F2F"/>
                </a:solidFill>
              </a:rPr>
              <a:t>Mettre en œuvre les recommandations de la</a:t>
            </a:r>
            <a:r>
              <a:rPr lang="fr" sz="2100" b="1" i="0" u="none" baseline="0" dirty="0">
                <a:solidFill>
                  <a:srgbClr val="2F2F2F"/>
                </a:solidFill>
              </a:rPr>
              <a:t> mise à jour 2020 de la stratégie européenne pour la physique des particules :</a:t>
            </a:r>
            <a:endParaRPr lang="fr" sz="2100" dirty="0">
              <a:solidFill>
                <a:srgbClr val="2F2F2F"/>
              </a:solidFill>
            </a:endParaRPr>
          </a:p>
          <a:p>
            <a:pPr algn="l" defTabSz="288000" rtl="0">
              <a:lnSpc>
                <a:spcPct val="110000"/>
              </a:lnSpc>
            </a:pPr>
            <a:r>
              <a:rPr lang="fr" b="0" i="0" u="none" baseline="0" dirty="0"/>
              <a:t>•	</a:t>
            </a:r>
            <a:r>
              <a:rPr lang="fr" sz="1900" b="0" i="0" u="none" baseline="0" dirty="0"/>
              <a:t>Pleine exploitation du LHC à haute luminosité </a:t>
            </a:r>
          </a:p>
          <a:p>
            <a:pPr algn="l" defTabSz="288000" rtl="0">
              <a:lnSpc>
                <a:spcPct val="110000"/>
              </a:lnSpc>
            </a:pPr>
            <a:r>
              <a:rPr lang="fr" sz="1900" b="0" i="0" u="none" baseline="0" dirty="0"/>
              <a:t>• 	Construction d’une usine à Higgs pour mieux   	comprendre cette particule unique en son genre</a:t>
            </a:r>
          </a:p>
          <a:p>
            <a:pPr algn="l" defTabSz="288000" rtl="0">
              <a:lnSpc>
                <a:spcPct val="110000"/>
              </a:lnSpc>
            </a:pPr>
            <a:r>
              <a:rPr lang="fr" sz="1900" b="0" i="0" u="none" baseline="0" dirty="0"/>
              <a:t>•	Étude de la faisabilité technique et financière 	d’un 	future collisionneur de 100 km aux frontières des 	hautes énergies au 	CERN</a:t>
            </a:r>
          </a:p>
          <a:p>
            <a:pPr algn="l" defTabSz="288000" rtl="0">
              <a:lnSpc>
                <a:spcPct val="110000"/>
              </a:lnSpc>
            </a:pPr>
            <a:r>
              <a:rPr lang="fr" sz="1900" b="0" i="0" u="none" baseline="0" dirty="0"/>
              <a:t>•	Intensification de la R&amp;D sur ce sujet </a:t>
            </a:r>
          </a:p>
          <a:p>
            <a:pPr algn="l" defTabSz="288000" rtl="0">
              <a:lnSpc>
                <a:spcPct val="110000"/>
              </a:lnSpc>
            </a:pPr>
            <a:r>
              <a:rPr lang="fr" sz="1900" b="0" i="0" u="none" baseline="0" dirty="0"/>
              <a:t>•	Soutien aux autres projets dans le monde</a:t>
            </a:r>
          </a:p>
        </p:txBody>
      </p:sp>
      <p:sp>
        <p:nvSpPr>
          <p:cNvPr id="2" name="Date Placeholder 1">
            <a:extLst>
              <a:ext uri="{FF2B5EF4-FFF2-40B4-BE49-F238E27FC236}">
                <a16:creationId xmlns:a16="http://schemas.microsoft.com/office/drawing/2014/main" id="{FC355EBD-5995-0147-9B9A-06201A4AD2A3}"/>
              </a:ext>
            </a:extLst>
          </p:cNvPr>
          <p:cNvSpPr>
            <a:spLocks noGrp="1"/>
          </p:cNvSpPr>
          <p:nvPr>
            <p:ph type="dt" sz="half" idx="10"/>
          </p:nvPr>
        </p:nvSpPr>
        <p:spPr/>
        <p:txBody>
          <a:bodyPr/>
          <a:lstStyle/>
          <a:p>
            <a:pPr algn="r" rtl="0"/>
            <a:r>
              <a:rPr lang="en-US"/>
              <a:t>23 juin 2023</a:t>
            </a:r>
            <a:endParaRPr lang="fr"/>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p:txBody>
          <a:bodyPr/>
          <a:lstStyle/>
          <a:p>
            <a:pPr algn="l" rtl="0"/>
            <a:r>
              <a:rPr lang="en-US" b="0" i="1" u="none" baseline="0"/>
              <a:t>ALTRAD</a:t>
            </a:r>
            <a:endParaRPr lang="fr" b="0" i="1" u="none" baseline="0"/>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pPr algn="r" rtl="0"/>
            <a:fld id="{490AA3F6-1618-3548-975A-DD1A2939A246}" type="slidenum">
              <a:rPr/>
              <a:t>13</a:t>
            </a:fld>
            <a:endParaRPr lang="f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316162"/>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pPr algn="l" rtl="0"/>
            <a:r>
              <a:rPr lang="fr" b="0" i="0" u="none" baseline="0">
                <a:solidFill>
                  <a:schemeClr val="bg1"/>
                </a:solidFill>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72" y="22141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3924035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A0AA68B-153A-7D43-8B3C-BA74199BECED}"/>
              </a:ext>
            </a:extLst>
          </p:cNvPr>
          <p:cNvSpPr>
            <a:spLocks noGrp="1"/>
          </p:cNvSpPr>
          <p:nvPr>
            <p:ph type="dt" sz="half" idx="10"/>
          </p:nvPr>
        </p:nvSpPr>
        <p:spPr/>
        <p:txBody>
          <a:bodyPr/>
          <a:lstStyle/>
          <a:p>
            <a:r>
              <a:rPr lang="en-US"/>
              <a:t>23 juin 2023</a:t>
            </a:r>
            <a:endParaRPr lang="fr-FR"/>
          </a:p>
        </p:txBody>
      </p:sp>
      <p:sp>
        <p:nvSpPr>
          <p:cNvPr id="5" name="Footer Placeholder 4">
            <a:extLst>
              <a:ext uri="{FF2B5EF4-FFF2-40B4-BE49-F238E27FC236}">
                <a16:creationId xmlns:a16="http://schemas.microsoft.com/office/drawing/2014/main" id="{F9A0921E-D67E-D444-B14A-42178FFBA579}"/>
              </a:ext>
            </a:extLst>
          </p:cNvPr>
          <p:cNvSpPr>
            <a:spLocks noGrp="1"/>
          </p:cNvSpPr>
          <p:nvPr>
            <p:ph type="ftr" sz="quarter" idx="11"/>
          </p:nvPr>
        </p:nvSpPr>
        <p:spPr/>
        <p:txBody>
          <a:bodyPr/>
          <a:lstStyle/>
          <a:p>
            <a:r>
              <a:rPr lang="fr-FR"/>
              <a:t>ALTRAD</a:t>
            </a:r>
          </a:p>
        </p:txBody>
      </p:sp>
      <p:sp>
        <p:nvSpPr>
          <p:cNvPr id="6" name="Slide Number Placeholder 5">
            <a:extLst>
              <a:ext uri="{FF2B5EF4-FFF2-40B4-BE49-F238E27FC236}">
                <a16:creationId xmlns:a16="http://schemas.microsoft.com/office/drawing/2014/main" id="{96F9EF37-21CF-1E41-99A4-20373AB4DF9E}"/>
              </a:ext>
            </a:extLst>
          </p:cNvPr>
          <p:cNvSpPr>
            <a:spLocks noGrp="1"/>
          </p:cNvSpPr>
          <p:nvPr>
            <p:ph type="sldNum" sz="quarter" idx="12"/>
          </p:nvPr>
        </p:nvSpPr>
        <p:spPr/>
        <p:txBody>
          <a:bodyPr/>
          <a:lstStyle/>
          <a:p>
            <a:fld id="{490AA3F6-1618-3548-975A-DD1A2939A246}" type="slidenum">
              <a:rPr lang="fr-FR" smtClean="0"/>
              <a:t>14</a:t>
            </a:fld>
            <a:endParaRPr lang="fr-FR"/>
          </a:p>
        </p:txBody>
      </p:sp>
      <p:sp>
        <p:nvSpPr>
          <p:cNvPr id="7" name="Titre 2">
            <a:extLst>
              <a:ext uri="{FF2B5EF4-FFF2-40B4-BE49-F238E27FC236}">
                <a16:creationId xmlns:a16="http://schemas.microsoft.com/office/drawing/2014/main" id="{FBCF3C1B-E03F-3044-AB18-1E13CBDC27EB}"/>
              </a:ext>
            </a:extLst>
          </p:cNvPr>
          <p:cNvSpPr>
            <a:spLocks noGrp="1"/>
          </p:cNvSpPr>
          <p:nvPr>
            <p:ph type="title"/>
          </p:nvPr>
        </p:nvSpPr>
        <p:spPr>
          <a:xfrm>
            <a:off x="664734" y="1912745"/>
            <a:ext cx="5584992" cy="4615275"/>
          </a:xfrm>
        </p:spPr>
        <p:txBody>
          <a:bodyPr>
            <a:noAutofit/>
          </a:bodyPr>
          <a:lstStyle/>
          <a:p>
            <a:pPr marL="108000" algn="l" rtl="0"/>
            <a:r>
              <a:rPr lang="fr-FR" sz="1700" dirty="0">
                <a:solidFill>
                  <a:schemeClr val="tx2"/>
                </a:solidFill>
              </a:rPr>
              <a:t>L’étude porte sur la faisabilité de la construction </a:t>
            </a:r>
            <a:br>
              <a:rPr lang="fr-FR" sz="1700" dirty="0">
                <a:solidFill>
                  <a:schemeClr val="tx2"/>
                </a:solidFill>
              </a:rPr>
            </a:br>
            <a:r>
              <a:rPr lang="fr-FR" sz="1700" dirty="0">
                <a:solidFill>
                  <a:schemeClr val="tx2"/>
                </a:solidFill>
              </a:rPr>
              <a:t>d'une nouvelle infrastructure de recherche qui </a:t>
            </a:r>
            <a:br>
              <a:rPr lang="fr-FR" sz="1700" dirty="0">
                <a:solidFill>
                  <a:schemeClr val="tx2"/>
                </a:solidFill>
              </a:rPr>
            </a:br>
            <a:r>
              <a:rPr lang="fr-FR" sz="1700" dirty="0">
                <a:solidFill>
                  <a:schemeClr val="tx2"/>
                </a:solidFill>
              </a:rPr>
              <a:t>accueillerait la prochaine génération de </a:t>
            </a:r>
            <a:r>
              <a:rPr lang="fr-FR" sz="1700" b="1" dirty="0"/>
              <a:t>collisionneurs </a:t>
            </a:r>
            <a:br>
              <a:rPr lang="fr-FR" sz="1700" b="1" dirty="0"/>
            </a:br>
            <a:r>
              <a:rPr lang="fr-FR" sz="1700" b="1" dirty="0"/>
              <a:t>de particules haute performance de 91 km</a:t>
            </a:r>
            <a:r>
              <a:rPr lang="fr-FR" sz="1700" dirty="0">
                <a:solidFill>
                  <a:schemeClr val="tx2"/>
                </a:solidFill>
              </a:rPr>
              <a:t>. </a:t>
            </a:r>
            <a:br>
              <a:rPr lang="fr-FR" sz="1700" dirty="0">
                <a:solidFill>
                  <a:schemeClr val="tx2"/>
                </a:solidFill>
              </a:rPr>
            </a:br>
            <a:r>
              <a:rPr lang="fr-FR" sz="1700" dirty="0">
                <a:solidFill>
                  <a:schemeClr val="tx2"/>
                </a:solidFill>
              </a:rPr>
              <a:t>Ce collisionneur prendrait la suite du LHC, une fois </a:t>
            </a:r>
            <a:br>
              <a:rPr lang="fr-FR" sz="1700" dirty="0">
                <a:solidFill>
                  <a:schemeClr val="tx2"/>
                </a:solidFill>
              </a:rPr>
            </a:br>
            <a:r>
              <a:rPr lang="fr-FR" sz="1700" dirty="0">
                <a:solidFill>
                  <a:schemeClr val="tx2"/>
                </a:solidFill>
              </a:rPr>
              <a:t>que la phase de haute luminosité (HL-LHC) de cette machine sera arrivée à son terme, vers 2040.</a:t>
            </a:r>
            <a:br>
              <a:rPr lang="fr-FR" sz="1700" dirty="0"/>
            </a:br>
            <a:br>
              <a:rPr lang="fr-FR" sz="1700" dirty="0"/>
            </a:br>
            <a:r>
              <a:rPr lang="fr" sz="1700" b="1" u="none" baseline="0" dirty="0">
                <a:solidFill>
                  <a:schemeClr val="accent4"/>
                </a:solidFill>
              </a:rPr>
              <a:t>1</a:t>
            </a:r>
            <a:r>
              <a:rPr lang="fr" sz="1700" b="1" u="none" baseline="30000" dirty="0">
                <a:solidFill>
                  <a:schemeClr val="accent4"/>
                </a:solidFill>
              </a:rPr>
              <a:t>ère</a:t>
            </a:r>
            <a:r>
              <a:rPr lang="fr" sz="1700" b="1" u="none" baseline="0" dirty="0">
                <a:solidFill>
                  <a:schemeClr val="accent4"/>
                </a:solidFill>
              </a:rPr>
              <a:t> étape, collisionneur FCC-ee: </a:t>
            </a:r>
            <a:br>
              <a:rPr lang="fr" sz="1700" u="none" baseline="0" dirty="0">
                <a:solidFill>
                  <a:srgbClr val="424242"/>
                </a:solidFill>
              </a:rPr>
            </a:br>
            <a:r>
              <a:rPr lang="fr" sz="1700" u="none" baseline="0" dirty="0">
                <a:solidFill>
                  <a:srgbClr val="424242"/>
                </a:solidFill>
              </a:rPr>
              <a:t>collisions électron-positon de 90 à 360 GeV</a:t>
            </a:r>
            <a:br>
              <a:rPr lang="fr" sz="1700" u="none" baseline="0" dirty="0">
                <a:solidFill>
                  <a:srgbClr val="424242"/>
                </a:solidFill>
              </a:rPr>
            </a:br>
            <a:r>
              <a:rPr lang="fr" sz="1700" b="1" u="none" baseline="0" dirty="0">
                <a:solidFill>
                  <a:srgbClr val="424242"/>
                </a:solidFill>
              </a:rPr>
              <a:t>Construction: 2033-2045</a:t>
            </a:r>
            <a:br>
              <a:rPr lang="fr" sz="1700" b="1" u="none" baseline="0" dirty="0">
                <a:solidFill>
                  <a:srgbClr val="424242"/>
                </a:solidFill>
              </a:rPr>
            </a:br>
            <a:r>
              <a:rPr lang="fr" sz="1700" b="1" u="none" baseline="0" dirty="0">
                <a:solidFill>
                  <a:srgbClr val="424242"/>
                </a:solidFill>
              </a:rPr>
              <a:t>Exploitation pour la physique: 2048-2063</a:t>
            </a:r>
            <a:br>
              <a:rPr lang="fr" sz="1700" u="none" baseline="0" dirty="0">
                <a:solidFill>
                  <a:srgbClr val="424242"/>
                </a:solidFill>
              </a:rPr>
            </a:br>
            <a:br>
              <a:rPr lang="fr" sz="1700" dirty="0"/>
            </a:br>
            <a:r>
              <a:rPr lang="fr" sz="1700" b="1" u="none" baseline="0" dirty="0">
                <a:solidFill>
                  <a:schemeClr val="accent2">
                    <a:lumMod val="75000"/>
                  </a:schemeClr>
                </a:solidFill>
              </a:rPr>
              <a:t>2</a:t>
            </a:r>
            <a:r>
              <a:rPr lang="fr" sz="1700" b="1" baseline="30000" dirty="0">
                <a:solidFill>
                  <a:schemeClr val="accent2">
                    <a:lumMod val="75000"/>
                  </a:schemeClr>
                </a:solidFill>
              </a:rPr>
              <a:t>è</a:t>
            </a:r>
            <a:r>
              <a:rPr lang="fr" sz="1700" b="1" u="none" baseline="30000" dirty="0">
                <a:solidFill>
                  <a:schemeClr val="accent2">
                    <a:lumMod val="75000"/>
                  </a:schemeClr>
                </a:solidFill>
              </a:rPr>
              <a:t>me</a:t>
            </a:r>
            <a:r>
              <a:rPr lang="fr" sz="1700" b="1" u="none" baseline="0" dirty="0">
                <a:solidFill>
                  <a:schemeClr val="accent2">
                    <a:lumMod val="75000"/>
                  </a:schemeClr>
                </a:solidFill>
              </a:rPr>
              <a:t> étape, collisionneur FCC-hh</a:t>
            </a:r>
            <a:r>
              <a:rPr lang="fr" sz="1700" b="1" dirty="0">
                <a:solidFill>
                  <a:schemeClr val="accent2">
                    <a:lumMod val="75000"/>
                  </a:schemeClr>
                </a:solidFill>
              </a:rPr>
              <a:t>:</a:t>
            </a:r>
            <a:r>
              <a:rPr lang="fr" sz="1700" b="1" u="none" baseline="0" dirty="0">
                <a:solidFill>
                  <a:schemeClr val="accent2">
                    <a:lumMod val="75000"/>
                  </a:schemeClr>
                </a:solidFill>
              </a:rPr>
              <a:t> </a:t>
            </a:r>
            <a:br>
              <a:rPr lang="fr" sz="1700" u="none" baseline="0" dirty="0">
                <a:solidFill>
                  <a:srgbClr val="C00000"/>
                </a:solidFill>
              </a:rPr>
            </a:br>
            <a:r>
              <a:rPr lang="fr" sz="1700" u="none" baseline="0" dirty="0">
                <a:solidFill>
                  <a:schemeClr val="tx2"/>
                </a:solidFill>
              </a:rPr>
              <a:t>collisions proton-proton ≥ 100 TeV</a:t>
            </a:r>
            <a:br>
              <a:rPr lang="fr" sz="1700" u="none" baseline="0" dirty="0">
                <a:solidFill>
                  <a:schemeClr val="tx2"/>
                </a:solidFill>
              </a:rPr>
            </a:br>
            <a:r>
              <a:rPr lang="fr" sz="1700" b="1" u="none" baseline="0" dirty="0">
                <a:solidFill>
                  <a:schemeClr val="tx2"/>
                </a:solidFill>
              </a:rPr>
              <a:t>Construction: 2058-2070</a:t>
            </a:r>
            <a:br>
              <a:rPr lang="fr" sz="1700" b="1" u="none" baseline="0" dirty="0">
                <a:solidFill>
                  <a:schemeClr val="tx2"/>
                </a:solidFill>
              </a:rPr>
            </a:br>
            <a:r>
              <a:rPr lang="fr" sz="1700" b="1" u="none" baseline="0" dirty="0">
                <a:solidFill>
                  <a:schemeClr val="tx2"/>
                </a:solidFill>
              </a:rPr>
              <a:t>Exploitation pour la physique: ~ 2070-2095</a:t>
            </a:r>
            <a:endParaRPr lang="fr-FR" sz="1700" b="1" dirty="0"/>
          </a:p>
        </p:txBody>
      </p:sp>
      <p:grpSp>
        <p:nvGrpSpPr>
          <p:cNvPr id="8" name="Group 2">
            <a:extLst>
              <a:ext uri="{FF2B5EF4-FFF2-40B4-BE49-F238E27FC236}">
                <a16:creationId xmlns:a16="http://schemas.microsoft.com/office/drawing/2014/main" id="{E2ECD356-55F8-614D-8FD6-2FC4165BE40E}"/>
              </a:ext>
            </a:extLst>
          </p:cNvPr>
          <p:cNvGrpSpPr/>
          <p:nvPr/>
        </p:nvGrpSpPr>
        <p:grpSpPr>
          <a:xfrm>
            <a:off x="6274656" y="232949"/>
            <a:ext cx="5917344" cy="4186800"/>
            <a:chOff x="4665175" y="1100658"/>
            <a:chExt cx="4293390" cy="3268014"/>
          </a:xfrm>
        </p:grpSpPr>
        <p:pic>
          <p:nvPicPr>
            <p:cNvPr id="9" name="Picture 8" descr="A picture containing text, mountain&#10;&#10;Description automatically generated">
              <a:extLst>
                <a:ext uri="{FF2B5EF4-FFF2-40B4-BE49-F238E27FC236}">
                  <a16:creationId xmlns:a16="http://schemas.microsoft.com/office/drawing/2014/main" id="{1108C9E9-57BC-8645-96DF-DD212818E0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5175" y="1100658"/>
              <a:ext cx="4293390" cy="3268014"/>
            </a:xfrm>
            <a:prstGeom prst="rect">
              <a:avLst/>
            </a:prstGeom>
          </p:spPr>
        </p:pic>
        <p:sp>
          <p:nvSpPr>
            <p:cNvPr id="10" name="TextBox 10">
              <a:extLst>
                <a:ext uri="{FF2B5EF4-FFF2-40B4-BE49-F238E27FC236}">
                  <a16:creationId xmlns:a16="http://schemas.microsoft.com/office/drawing/2014/main" id="{F651A842-802A-6C4B-A86B-727F7DB1D3B3}"/>
                </a:ext>
              </a:extLst>
            </p:cNvPr>
            <p:cNvSpPr txBox="1"/>
            <p:nvPr/>
          </p:nvSpPr>
          <p:spPr>
            <a:xfrm>
              <a:off x="7452320" y="1782225"/>
              <a:ext cx="1368152" cy="360353"/>
            </a:xfrm>
            <a:prstGeom prst="rect">
              <a:avLst/>
            </a:prstGeom>
            <a:solidFill>
              <a:srgbClr val="749C9B"/>
            </a:solidFill>
            <a:effectLst>
              <a:softEdge rad="127000"/>
            </a:effectLst>
            <a:scene3d>
              <a:camera prst="isometricLeftDown">
                <a:rot lat="1800000" lon="1200000" rev="0"/>
              </a:camera>
              <a:lightRig rig="threePt" dir="t"/>
            </a:scene3d>
          </p:spPr>
          <p:txBody>
            <a:bodyPr wrap="square" rtlCol="0">
              <a:spAutoFit/>
            </a:bodyPr>
            <a:lstStyle/>
            <a:p>
              <a:pPr defTabSz="685710"/>
              <a:r>
                <a:rPr lang="en-US" sz="2400" dirty="0">
                  <a:solidFill>
                    <a:srgbClr val="FFFFFF"/>
                  </a:solidFill>
                  <a:latin typeface="Helvetica" panose="020B0604020202020204" pitchFamily="34" charset="0"/>
                </a:rPr>
                <a:t>Genève</a:t>
              </a:r>
              <a:endParaRPr lang="fr" sz="2400" dirty="0">
                <a:solidFill>
                  <a:srgbClr val="FFFFFF"/>
                </a:solidFill>
                <a:latin typeface="Arial"/>
              </a:endParaRPr>
            </a:p>
          </p:txBody>
        </p:sp>
      </p:grpSp>
      <p:sp>
        <p:nvSpPr>
          <p:cNvPr id="11" name="Titre 4">
            <a:extLst>
              <a:ext uri="{FF2B5EF4-FFF2-40B4-BE49-F238E27FC236}">
                <a16:creationId xmlns:a16="http://schemas.microsoft.com/office/drawing/2014/main" id="{9694A99C-15B7-B542-9EAC-BF6881BB8E87}"/>
              </a:ext>
            </a:extLst>
          </p:cNvPr>
          <p:cNvSpPr txBox="1">
            <a:spLocks/>
          </p:cNvSpPr>
          <p:nvPr/>
        </p:nvSpPr>
        <p:spPr>
          <a:xfrm>
            <a:off x="739472" y="598211"/>
            <a:ext cx="8462051" cy="10937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 sz="2800" b="1" dirty="0"/>
              <a:t>Etude de faisabilité du FCC </a:t>
            </a:r>
            <a:endParaRPr lang="fr" sz="2800" dirty="0"/>
          </a:p>
        </p:txBody>
      </p:sp>
      <p:pic>
        <p:nvPicPr>
          <p:cNvPr id="12" name="Picture 11">
            <a:extLst>
              <a:ext uri="{FF2B5EF4-FFF2-40B4-BE49-F238E27FC236}">
                <a16:creationId xmlns:a16="http://schemas.microsoft.com/office/drawing/2014/main" id="{F5953A44-5CB3-9042-A542-E35009C1DA55}"/>
              </a:ext>
            </a:extLst>
          </p:cNvPr>
          <p:cNvPicPr preferRelativeResize="0">
            <a:picLocks noChangeAspect="1"/>
          </p:cNvPicPr>
          <p:nvPr/>
        </p:nvPicPr>
        <p:blipFill>
          <a:blip r:embed="rId3"/>
          <a:stretch>
            <a:fillRect/>
          </a:stretch>
        </p:blipFill>
        <p:spPr>
          <a:xfrm>
            <a:off x="6273581" y="4427409"/>
            <a:ext cx="5449720" cy="1975258"/>
          </a:xfrm>
          <a:prstGeom prst="rect">
            <a:avLst/>
          </a:prstGeom>
          <a:ln>
            <a:noFill/>
          </a:ln>
        </p:spPr>
      </p:pic>
    </p:spTree>
    <p:extLst>
      <p:ext uri="{BB962C8B-B14F-4D97-AF65-F5344CB8AC3E}">
        <p14:creationId xmlns:p14="http://schemas.microsoft.com/office/powerpoint/2010/main" val="1442294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056A1-B5CC-A446-939C-D2349DF8A3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11667"/>
            <a:ext cx="12192000" cy="6646333"/>
          </a:xfrm>
          <a:prstGeom prst="rect">
            <a:avLst/>
          </a:prstGeom>
        </p:spPr>
      </p:pic>
      <p:sp>
        <p:nvSpPr>
          <p:cNvPr id="12" name="Larme 10"/>
          <p:cNvSpPr/>
          <p:nvPr/>
        </p:nvSpPr>
        <p:spPr>
          <a:xfrm rot="16200000">
            <a:off x="0" y="807570"/>
            <a:ext cx="4411157" cy="4411157"/>
          </a:xfrm>
          <a:prstGeom prst="teardrop">
            <a:avLst/>
          </a:prstGeom>
          <a:solidFill>
            <a:schemeClr val="accent2">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13" name="Larme 11"/>
          <p:cNvSpPr/>
          <p:nvPr/>
        </p:nvSpPr>
        <p:spPr>
          <a:xfrm rot="16200000">
            <a:off x="0" y="807569"/>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14" name="ZoneTexte 13"/>
          <p:cNvSpPr txBox="1"/>
          <p:nvPr/>
        </p:nvSpPr>
        <p:spPr>
          <a:xfrm>
            <a:off x="17616" y="2570591"/>
            <a:ext cx="4274152" cy="646331"/>
          </a:xfrm>
          <a:prstGeom prst="rect">
            <a:avLst/>
          </a:prstGeom>
          <a:noFill/>
        </p:spPr>
        <p:txBody>
          <a:bodyPr wrap="square" rtlCol="0">
            <a:spAutoFit/>
          </a:bodyPr>
          <a:lstStyle/>
          <a:p>
            <a:pPr algn="ctr" rtl="0"/>
            <a:r>
              <a:rPr lang="fr" sz="3600" b="0" i="0" u="none" baseline="0">
                <a:solidFill>
                  <a:schemeClr val="bg1"/>
                </a:solidFill>
                <a:latin typeface="Arial" charset="0"/>
                <a:ea typeface="Arial" charset="0"/>
                <a:cs typeface="Arial" charset="0"/>
              </a:rPr>
              <a:t>COLLABORATION</a:t>
            </a:r>
            <a:endParaRPr lang="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464713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pPr rtl="0"/>
            <a:r>
              <a:rPr lang="fr" sz="4000" b="0" i="0" u="none" baseline="0" dirty="0"/>
              <a:t>La science au service de la paix</a:t>
            </a:r>
            <a:br>
              <a:rPr lang="fr" sz="3800" dirty="0"/>
            </a:br>
            <a:r>
              <a:rPr lang="fr" sz="2800" b="0" i="0" u="none" baseline="0" dirty="0"/>
              <a:t>Le CERN a été fondé en 1954 avec 12 États membres européens</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pPr algn="r" rtl="0"/>
            <a:r>
              <a:rPr lang="en-US"/>
              <a:t>23 juin 2023</a:t>
            </a:r>
            <a:endParaRPr lang="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11"/>
          </p:nvPr>
        </p:nvSpPr>
        <p:spPr/>
        <p:txBody>
          <a:bodyPr/>
          <a:lstStyle/>
          <a:p>
            <a:pPr algn="l" rtl="0"/>
            <a:r>
              <a:rPr lang="en-US" b="0" i="1" u="none" baseline="0"/>
              <a:t>ALTRAD</a:t>
            </a:r>
            <a:endParaRPr lang="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pPr algn="r" rtl="0"/>
            <a:fld id="{490AA3F6-1618-3548-975A-DD1A2939A246}" type="slidenum">
              <a:rPr/>
              <a:t>16</a:t>
            </a:fld>
            <a:endParaRPr lang="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3182192"/>
            <a:ext cx="3125001" cy="1035953"/>
          </a:xfrm>
          <a:prstGeom prst="rect">
            <a:avLst/>
          </a:prstGeom>
          <a:noFill/>
        </p:spPr>
        <p:txBody>
          <a:bodyPr wrap="square" lIns="0" tIns="0" rIns="0" bIns="0" rtlCol="0">
            <a:noAutofit/>
          </a:bodyPr>
          <a:lstStyle/>
          <a:p>
            <a:pPr algn="l" rtl="0"/>
            <a:r>
              <a:rPr lang="fr" b="1" i="0" u="none" baseline="0" dirty="0"/>
              <a:t>23</a:t>
            </a:r>
            <a:r>
              <a:rPr lang="fr" b="0" i="0" u="none" baseline="0" dirty="0"/>
              <a:t> </a:t>
            </a:r>
            <a:r>
              <a:rPr lang="fr" b="0" i="0" u="none" baseline="0" dirty="0">
                <a:latin typeface="Arial" charset="0"/>
                <a:ea typeface="Arial" charset="0"/>
                <a:cs typeface="Arial" charset="0"/>
              </a:rPr>
              <a:t>États membres</a:t>
            </a:r>
          </a:p>
          <a:p>
            <a:pPr algn="l" rtl="0"/>
            <a:r>
              <a:rPr lang="fr" sz="1000" b="0" i="0" u="none" baseline="0" dirty="0"/>
              <a:t>Allemagne, Autriche, Belgique, Bulgarie, </a:t>
            </a:r>
            <a:br>
              <a:rPr lang="fr" sz="1000" dirty="0"/>
            </a:br>
            <a:r>
              <a:rPr lang="fr" sz="1000" b="0" i="0" u="none" baseline="0" dirty="0"/>
              <a:t>Danemark, Espagne, Finlande, France, Grèce, Hongrie, Israël</a:t>
            </a:r>
            <a:r>
              <a:rPr lang="fr" sz="1000" b="0" i="0" u="none" baseline="0" dirty="0">
                <a:solidFill>
                  <a:srgbClr val="0055A0"/>
                </a:solidFill>
              </a:rPr>
              <a:t>, </a:t>
            </a:r>
            <a:r>
              <a:rPr lang="fr" sz="1000" b="0" i="0" u="none" baseline="0" dirty="0"/>
              <a:t>Italie, Norvège, Pays-Bas, </a:t>
            </a:r>
            <a:br>
              <a:rPr lang="fr" sz="1000" dirty="0"/>
            </a:br>
            <a:r>
              <a:rPr lang="fr" sz="1000" b="0" i="0" u="none" baseline="0" dirty="0"/>
              <a:t>Pologne, Portugal, République tchèque, Roumanie, Royaume-Uni, Serbie, Slovaquie, Suède et Suisse.</a:t>
            </a:r>
            <a:endParaRPr lang="fr"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377023" y="4487592"/>
            <a:ext cx="3710481" cy="1963658"/>
          </a:xfrm>
          <a:prstGeom prst="rect">
            <a:avLst/>
          </a:prstGeom>
          <a:noFill/>
        </p:spPr>
        <p:txBody>
          <a:bodyPr wrap="square" lIns="324000" rIns="72000" rtlCol="0">
            <a:noAutofit/>
          </a:bodyPr>
          <a:lstStyle/>
          <a:p>
            <a:pPr marL="450850" indent="-450850" algn="l" rtl="0"/>
            <a:r>
              <a:rPr lang="fr" sz="1600" b="1" i="0" u="none" baseline="0" dirty="0">
                <a:solidFill>
                  <a:schemeClr val="accent4">
                    <a:lumMod val="75000"/>
                  </a:schemeClr>
                </a:solidFill>
                <a:latin typeface="Arial" charset="0"/>
                <a:ea typeface="Arial" charset="0"/>
                <a:cs typeface="Arial" charset="0"/>
              </a:rPr>
              <a:t>3</a:t>
            </a:r>
            <a:r>
              <a:rPr lang="fr" sz="1600" b="0" i="0" u="none" baseline="0" dirty="0">
                <a:solidFill>
                  <a:schemeClr val="accent4">
                    <a:lumMod val="75000"/>
                  </a:schemeClr>
                </a:solidFill>
                <a:latin typeface="Arial" charset="0"/>
                <a:ea typeface="Arial" charset="0"/>
                <a:cs typeface="Arial" charset="0"/>
              </a:rPr>
              <a:t> États membres associés </a:t>
            </a:r>
          </a:p>
          <a:p>
            <a:pPr marL="450850" indent="-450850" algn="l" rtl="0"/>
            <a:r>
              <a:rPr lang="fr" sz="1600" b="0" i="0" u="none" baseline="0" dirty="0">
                <a:solidFill>
                  <a:schemeClr val="accent4">
                    <a:lumMod val="75000"/>
                  </a:schemeClr>
                </a:solidFill>
                <a:latin typeface="Arial" charset="0"/>
                <a:ea typeface="Arial" charset="0"/>
                <a:cs typeface="Arial" charset="0"/>
              </a:rPr>
              <a:t>en phase préalable à l'adhésion</a:t>
            </a:r>
            <a:endParaRPr lang="fr" sz="1600" dirty="0">
              <a:solidFill>
                <a:schemeClr val="accent4">
                  <a:lumMod val="75000"/>
                </a:schemeClr>
              </a:solidFill>
              <a:latin typeface="Arial" charset="0"/>
              <a:ea typeface="Arial" charset="0"/>
              <a:cs typeface="Arial" charset="0"/>
            </a:endParaRPr>
          </a:p>
          <a:p>
            <a:pPr marL="450850" indent="-450850" algn="l" rtl="0"/>
            <a:r>
              <a:rPr lang="fr" sz="1000" b="0" i="0" u="none" baseline="0" dirty="0">
                <a:solidFill>
                  <a:schemeClr val="accent4">
                    <a:lumMod val="75000"/>
                  </a:schemeClr>
                </a:solidFill>
              </a:rPr>
              <a:t>Chypre, Estonie, Slovénie </a:t>
            </a:r>
          </a:p>
          <a:p>
            <a:pPr marL="450850" indent="-450850" algn="l" rtl="0"/>
            <a:endParaRPr lang="fr" sz="900" b="1" dirty="0">
              <a:solidFill>
                <a:srgbClr val="6698CB"/>
              </a:solidFill>
              <a:latin typeface="Arial" charset="0"/>
              <a:ea typeface="Arial" charset="0"/>
              <a:cs typeface="Arial" charset="0"/>
            </a:endParaRPr>
          </a:p>
          <a:p>
            <a:pPr algn="l" rtl="0"/>
            <a:r>
              <a:rPr lang="fr" sz="1600" b="1" i="0" u="none" baseline="0" dirty="0">
                <a:solidFill>
                  <a:srgbClr val="668BCC"/>
                </a:solidFill>
                <a:latin typeface="Arial" charset="0"/>
                <a:ea typeface="Arial" charset="0"/>
                <a:cs typeface="Arial" charset="0"/>
              </a:rPr>
              <a:t>7 </a:t>
            </a:r>
            <a:r>
              <a:rPr lang="fr" sz="1600" b="0" i="0" u="none" baseline="0" dirty="0">
                <a:solidFill>
                  <a:srgbClr val="668BCC"/>
                </a:solidFill>
                <a:latin typeface="Arial" charset="0"/>
                <a:ea typeface="Arial" charset="0"/>
                <a:cs typeface="Arial" charset="0"/>
              </a:rPr>
              <a:t>États membres associés</a:t>
            </a:r>
          </a:p>
          <a:p>
            <a:r>
              <a:rPr lang="fr" sz="1000" b="0" i="0" u="none" baseline="0" dirty="0">
                <a:solidFill>
                  <a:srgbClr val="668BCC"/>
                </a:solidFill>
              </a:rPr>
              <a:t>Croatie, Inde</a:t>
            </a:r>
            <a:r>
              <a:rPr lang="fr" sz="1000" dirty="0">
                <a:solidFill>
                  <a:srgbClr val="668BCC"/>
                </a:solidFill>
              </a:rPr>
              <a:t>,</a:t>
            </a:r>
            <a:r>
              <a:rPr lang="fr-FR" sz="1000" dirty="0"/>
              <a:t> </a:t>
            </a:r>
            <a:r>
              <a:rPr lang="fr" sz="1000" dirty="0">
                <a:solidFill>
                  <a:srgbClr val="668BCC"/>
                </a:solidFill>
              </a:rPr>
              <a:t>Lettonie, Lituanie</a:t>
            </a:r>
            <a:r>
              <a:rPr lang="fr" sz="1000" b="0" i="0" u="none" baseline="0" dirty="0">
                <a:solidFill>
                  <a:srgbClr val="668BCC"/>
                </a:solidFill>
              </a:rPr>
              <a:t>, Pakistan, </a:t>
            </a:r>
            <a:r>
              <a:rPr lang="en-US" sz="1000" dirty="0" err="1">
                <a:solidFill>
                  <a:srgbClr val="668BCC"/>
                </a:solidFill>
              </a:rPr>
              <a:t>Türkiye</a:t>
            </a:r>
            <a:r>
              <a:rPr lang="fr" sz="1000" b="0" i="0" u="none" baseline="0" dirty="0">
                <a:solidFill>
                  <a:srgbClr val="668BCC"/>
                </a:solidFill>
              </a:rPr>
              <a:t>, Ukraine</a:t>
            </a:r>
          </a:p>
          <a:p>
            <a:endParaRPr lang="fr" sz="1000" b="1" dirty="0">
              <a:solidFill>
                <a:schemeClr val="tx2"/>
              </a:solidFill>
              <a:latin typeface="Arial" charset="0"/>
              <a:ea typeface="Arial" charset="0"/>
              <a:cs typeface="Arial" charset="0"/>
            </a:endParaRPr>
          </a:p>
          <a:p>
            <a:pPr algn="l" rtl="0"/>
            <a:r>
              <a:rPr lang="fr" sz="1600" b="1" i="0" u="none" baseline="0" dirty="0">
                <a:solidFill>
                  <a:schemeClr val="tx1">
                    <a:lumMod val="60000"/>
                    <a:lumOff val="40000"/>
                  </a:schemeClr>
                </a:solidFill>
                <a:latin typeface="Arial" charset="0"/>
                <a:ea typeface="Arial" charset="0"/>
                <a:cs typeface="Arial" charset="0"/>
              </a:rPr>
              <a:t>6</a:t>
            </a:r>
            <a:r>
              <a:rPr lang="fr" sz="1600" b="0" i="0" u="none" baseline="0" dirty="0">
                <a:solidFill>
                  <a:schemeClr val="tx1">
                    <a:lumMod val="60000"/>
                    <a:lumOff val="40000"/>
                  </a:schemeClr>
                </a:solidFill>
                <a:latin typeface="Arial" charset="0"/>
                <a:ea typeface="Arial" charset="0"/>
                <a:cs typeface="Arial" charset="0"/>
              </a:rPr>
              <a:t> Observateurs</a:t>
            </a:r>
            <a:endParaRPr lang="fr" sz="1600" dirty="0">
              <a:solidFill>
                <a:schemeClr val="tx1">
                  <a:lumMod val="60000"/>
                  <a:lumOff val="40000"/>
                </a:schemeClr>
              </a:solidFill>
              <a:latin typeface="Arial" charset="0"/>
              <a:ea typeface="Arial" charset="0"/>
              <a:cs typeface="Arial" charset="0"/>
            </a:endParaRPr>
          </a:p>
          <a:p>
            <a:r>
              <a:rPr lang="fr" sz="1000" b="0" i="0" u="none" baseline="0" dirty="0">
                <a:solidFill>
                  <a:schemeClr val="tx1">
                    <a:lumMod val="60000"/>
                    <a:lumOff val="40000"/>
                  </a:schemeClr>
                </a:solidFill>
              </a:rPr>
              <a:t>États-Unis, Japon, Russie </a:t>
            </a:r>
            <a:r>
              <a:rPr lang="fr-FR" sz="1000" dirty="0">
                <a:solidFill>
                  <a:schemeClr val="accent6">
                    <a:lumMod val="60000"/>
                    <a:lumOff val="40000"/>
                  </a:schemeClr>
                </a:solidFill>
              </a:rPr>
              <a:t>(</a:t>
            </a:r>
            <a:r>
              <a:rPr lang="fr-CH" sz="1000" dirty="0">
                <a:solidFill>
                  <a:schemeClr val="accent6">
                    <a:lumMod val="60000"/>
                    <a:lumOff val="40000"/>
                  </a:schemeClr>
                </a:solidFill>
              </a:rPr>
              <a:t>statut suspendu)</a:t>
            </a:r>
            <a:r>
              <a:rPr lang="fr-CH" sz="1000" dirty="0"/>
              <a:t> </a:t>
            </a:r>
            <a:endParaRPr lang="fr" sz="1000" b="0" i="0" u="none" baseline="0" dirty="0">
              <a:solidFill>
                <a:schemeClr val="tx1">
                  <a:lumMod val="60000"/>
                  <a:lumOff val="40000"/>
                </a:schemeClr>
              </a:solidFill>
            </a:endParaRPr>
          </a:p>
          <a:p>
            <a:r>
              <a:rPr lang="fr" sz="1000" b="0" i="0" u="none" baseline="0" dirty="0">
                <a:solidFill>
                  <a:schemeClr val="tx1">
                    <a:lumMod val="60000"/>
                    <a:lumOff val="40000"/>
                  </a:schemeClr>
                </a:solidFill>
              </a:rPr>
              <a:t>Union européenne, JINR </a:t>
            </a:r>
            <a:r>
              <a:rPr lang="fr-FR" sz="1000" dirty="0">
                <a:solidFill>
                  <a:schemeClr val="accent6">
                    <a:lumMod val="60000"/>
                    <a:lumOff val="40000"/>
                  </a:schemeClr>
                </a:solidFill>
              </a:rPr>
              <a:t>(</a:t>
            </a:r>
            <a:r>
              <a:rPr lang="fr-CH" sz="1000" dirty="0">
                <a:solidFill>
                  <a:schemeClr val="accent6">
                    <a:lumMod val="60000"/>
                    <a:lumOff val="40000"/>
                  </a:schemeClr>
                </a:solidFill>
              </a:rPr>
              <a:t>statut suspendu)</a:t>
            </a:r>
            <a:r>
              <a:rPr lang="fr" sz="1000" b="0" i="0" u="none" baseline="0" dirty="0">
                <a:solidFill>
                  <a:schemeClr val="tx1">
                    <a:lumMod val="60000"/>
                    <a:lumOff val="40000"/>
                  </a:schemeClr>
                </a:solidFill>
              </a:rPr>
              <a:t>, UNESCO</a:t>
            </a:r>
            <a:r>
              <a:rPr lang="fr" sz="1000" b="0" i="0" u="none" baseline="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507202"/>
            </a:xfrm>
            <a:prstGeom prst="rect">
              <a:avLst/>
            </a:prstGeom>
            <a:noFill/>
          </p:spPr>
          <p:txBody>
            <a:bodyPr wrap="square" rtlCol="0">
              <a:spAutoFit/>
            </a:bodyPr>
            <a:lstStyle/>
            <a:p>
              <a:pPr marL="171450" indent="-171450" algn="l" rtl="0">
                <a:lnSpc>
                  <a:spcPct val="80000"/>
                </a:lnSpc>
                <a:spcBef>
                  <a:spcPct val="20000"/>
                </a:spcBef>
                <a:buSzPct val="65000"/>
                <a:defRPr/>
              </a:pPr>
              <a:r>
                <a:rPr lang="fr" sz="1500" b="0" i="0" u="none" baseline="0" dirty="0">
                  <a:solidFill>
                    <a:schemeClr val="bg1"/>
                  </a:solidFill>
                  <a:effectLst>
                    <a:outerShdw sx="1000" sy="1000" algn="ctr" rotWithShape="0">
                      <a:schemeClr val="tx1"/>
                    </a:outerShdw>
                  </a:effectLst>
                </a:rPr>
                <a:t>Au </a:t>
              </a:r>
              <a:r>
                <a:rPr lang="fr" sz="1500" b="0" i="0" u="none" baseline="0" dirty="0">
                  <a:solidFill>
                    <a:schemeClr val="bg1"/>
                  </a:solidFill>
                </a:rPr>
                <a:t>31 décembre 2022</a:t>
              </a:r>
              <a:endParaRPr lang="fr" sz="1500" dirty="0">
                <a:solidFill>
                  <a:schemeClr val="bg1"/>
                </a:solidFill>
                <a:effectLst>
                  <a:outerShdw sx="1000" sy="1000" algn="ctr" rotWithShape="0">
                    <a:schemeClr val="tx1"/>
                  </a:outerShdw>
                </a:effectLst>
              </a:endParaRPr>
            </a:p>
            <a:p>
              <a:pPr marL="171450" indent="-171450" algn="l" rtl="0">
                <a:lnSpc>
                  <a:spcPct val="80000"/>
                </a:lnSpc>
                <a:spcBef>
                  <a:spcPct val="20000"/>
                </a:spcBef>
                <a:buSzPct val="65000"/>
                <a:defRPr/>
              </a:pPr>
              <a:r>
                <a:rPr lang="fr" sz="1500" b="0" i="0" u="none" baseline="0" dirty="0">
                  <a:solidFill>
                    <a:schemeClr val="bg1"/>
                  </a:solidFill>
                  <a:effectLst>
                    <a:outerShdw sx="1000" sy="1000" algn="ctr" rotWithShape="0">
                      <a:schemeClr val="tx1"/>
                    </a:outerShdw>
                  </a:effectLst>
                </a:rPr>
                <a:t>Employés :</a:t>
              </a:r>
            </a:p>
            <a:p>
              <a:pPr marL="171450" indent="-171450" algn="l" rtl="0">
                <a:lnSpc>
                  <a:spcPct val="80000"/>
                </a:lnSpc>
                <a:spcBef>
                  <a:spcPct val="20000"/>
                </a:spcBef>
                <a:buSzPct val="65000"/>
                <a:defRPr/>
              </a:pPr>
              <a:r>
                <a:rPr lang="fr" sz="1500" b="1" i="0" u="none" baseline="0" dirty="0">
                  <a:solidFill>
                    <a:schemeClr val="bg1"/>
                  </a:solidFill>
                  <a:effectLst>
                    <a:outerShdw sx="1000" sy="1000" algn="ctr" rotWithShape="0">
                      <a:schemeClr val="tx1"/>
                    </a:outerShdw>
                  </a:effectLst>
                </a:rPr>
                <a:t>2 </a:t>
              </a:r>
              <a:r>
                <a:rPr lang="fr" sz="1500" b="1" dirty="0">
                  <a:solidFill>
                    <a:schemeClr val="bg1"/>
                  </a:solidFill>
                  <a:effectLst>
                    <a:outerShdw sx="1000" sy="1000" algn="ctr" rotWithShape="0">
                      <a:schemeClr val="tx1"/>
                    </a:outerShdw>
                  </a:effectLst>
                </a:rPr>
                <a:t>658</a:t>
              </a:r>
              <a:r>
                <a:rPr lang="fr" sz="1500" b="0" i="0" u="none" baseline="0" dirty="0">
                  <a:solidFill>
                    <a:schemeClr val="bg1"/>
                  </a:solidFill>
                  <a:effectLst>
                    <a:outerShdw sx="1000" sy="1000" algn="ctr" rotWithShape="0">
                      <a:schemeClr val="tx1"/>
                    </a:outerShdw>
                  </a:effectLst>
                </a:rPr>
                <a:t> titulaires, </a:t>
              </a:r>
              <a:r>
                <a:rPr lang="fr" sz="1500" b="1" i="0" u="none" baseline="0" dirty="0">
                  <a:solidFill>
                    <a:schemeClr val="bg1"/>
                  </a:solidFill>
                  <a:effectLst>
                    <a:outerShdw sx="1000" sy="1000" algn="ctr" rotWithShape="0">
                      <a:schemeClr val="tx1"/>
                    </a:outerShdw>
                  </a:effectLst>
                </a:rPr>
                <a:t>900</a:t>
              </a:r>
              <a:r>
                <a:rPr lang="fr" sz="1500" b="0" i="0" u="none" baseline="0" dirty="0">
                  <a:solidFill>
                    <a:schemeClr val="bg1"/>
                  </a:solidFill>
                  <a:effectLst>
                    <a:outerShdw sx="1000" sy="1000" algn="ctr" rotWithShape="0">
                      <a:schemeClr val="tx1"/>
                    </a:outerShdw>
                  </a:effectLst>
                </a:rPr>
                <a:t> boursiers</a:t>
              </a:r>
            </a:p>
            <a:p>
              <a:pPr marL="171450" indent="-171450" algn="l" rtl="0">
                <a:lnSpc>
                  <a:spcPct val="80000"/>
                </a:lnSpc>
                <a:spcBef>
                  <a:spcPct val="20000"/>
                </a:spcBef>
                <a:buSzPct val="65000"/>
                <a:defRPr/>
              </a:pPr>
              <a:endParaRPr lang="fr" sz="1500" dirty="0">
                <a:solidFill>
                  <a:schemeClr val="bg2"/>
                </a:solidFill>
              </a:endParaRPr>
            </a:p>
            <a:p>
              <a:pPr marL="171450" indent="-171450" algn="l" rtl="0">
                <a:lnSpc>
                  <a:spcPct val="80000"/>
                </a:lnSpc>
                <a:spcBef>
                  <a:spcPct val="20000"/>
                </a:spcBef>
                <a:buSzPct val="65000"/>
                <a:defRPr/>
              </a:pPr>
              <a:r>
                <a:rPr lang="fr" sz="1500" b="0" i="0" u="none" baseline="0" dirty="0">
                  <a:solidFill>
                    <a:schemeClr val="bg2"/>
                  </a:solidFill>
                </a:rPr>
                <a:t>Associés</a:t>
              </a:r>
              <a:r>
                <a:rPr lang="fr" sz="1500" b="1" i="0" u="none" baseline="0" dirty="0">
                  <a:solidFill>
                    <a:schemeClr val="bg2"/>
                  </a:solidFill>
                </a:rPr>
                <a:t> : </a:t>
              </a:r>
              <a:r>
                <a:rPr lang="fr" sz="1500" b="1" i="0" u="none" baseline="0" dirty="0">
                  <a:solidFill>
                    <a:schemeClr val="bg2"/>
                  </a:solidFill>
                  <a:effectLst>
                    <a:outerShdw sx="1000" sy="1000" algn="ctr" rotWithShape="0">
                      <a:schemeClr val="tx1"/>
                    </a:outerShdw>
                  </a:effectLst>
                </a:rPr>
                <a:t> </a:t>
              </a:r>
            </a:p>
            <a:p>
              <a:pPr marL="171450" indent="-171450" algn="l" rtl="0">
                <a:lnSpc>
                  <a:spcPct val="80000"/>
                </a:lnSpc>
                <a:spcBef>
                  <a:spcPct val="20000"/>
                </a:spcBef>
                <a:buSzPct val="65000"/>
                <a:defRPr/>
              </a:pPr>
              <a:r>
                <a:rPr lang="fr" sz="1500" b="1" i="0" u="none" baseline="0" dirty="0">
                  <a:solidFill>
                    <a:schemeClr val="bg1"/>
                  </a:solidFill>
                  <a:effectLst>
                    <a:outerShdw sx="1000" sy="1000" algn="ctr" rotWithShape="0">
                      <a:schemeClr val="tx1"/>
                    </a:outerShdw>
                  </a:effectLst>
                </a:rPr>
                <a:t>11 </a:t>
              </a:r>
              <a:r>
                <a:rPr lang="fr" sz="1500" b="1" dirty="0">
                  <a:solidFill>
                    <a:schemeClr val="bg1"/>
                  </a:solidFill>
                  <a:effectLst>
                    <a:outerShdw sx="1000" sy="1000" algn="ctr" rotWithShape="0">
                      <a:schemeClr val="tx1"/>
                    </a:outerShdw>
                  </a:effectLst>
                </a:rPr>
                <a:t>860</a:t>
              </a:r>
              <a:r>
                <a:rPr lang="fr" sz="1500" b="1" i="0" u="none" baseline="0" dirty="0">
                  <a:solidFill>
                    <a:schemeClr val="bg1"/>
                  </a:solidFill>
                  <a:effectLst>
                    <a:outerShdw sx="1000" sy="1000" algn="ctr" rotWithShape="0">
                      <a:schemeClr val="tx1"/>
                    </a:outerShdw>
                  </a:effectLst>
                </a:rPr>
                <a:t> </a:t>
              </a:r>
              <a:r>
                <a:rPr lang="fr" sz="1500" b="0" i="0" u="none" baseline="0" dirty="0">
                  <a:solidFill>
                    <a:schemeClr val="bg1"/>
                  </a:solidFill>
                  <a:effectLst>
                    <a:outerShdw sx="1000" sy="1000" algn="ctr" rotWithShape="0">
                      <a:schemeClr val="tx1"/>
                    </a:outerShdw>
                  </a:effectLst>
                </a:rPr>
                <a:t>utilisateurs, </a:t>
              </a:r>
              <a:r>
                <a:rPr lang="fr" sz="1500" b="1" i="0" u="none" baseline="0" dirty="0">
                  <a:solidFill>
                    <a:schemeClr val="bg1"/>
                  </a:solidFill>
                  <a:effectLst>
                    <a:outerShdw sx="1000" sy="1000" algn="ctr" rotWithShape="0">
                      <a:schemeClr val="tx1"/>
                    </a:outerShdw>
                  </a:effectLst>
                </a:rPr>
                <a:t>1 </a:t>
              </a:r>
              <a:r>
                <a:rPr lang="fr" sz="1500" b="1" dirty="0">
                  <a:solidFill>
                    <a:schemeClr val="bg1"/>
                  </a:solidFill>
                  <a:effectLst>
                    <a:outerShdw sx="1000" sy="1000" algn="ctr" rotWithShape="0">
                      <a:schemeClr val="tx1"/>
                    </a:outerShdw>
                  </a:effectLst>
                </a:rPr>
                <a:t>516</a:t>
              </a:r>
              <a:r>
                <a:rPr lang="fr" sz="1500" b="1" i="0" u="none" baseline="0" dirty="0">
                  <a:solidFill>
                    <a:schemeClr val="bg1"/>
                  </a:solidFill>
                  <a:effectLst>
                    <a:outerShdw sx="1000" sy="1000" algn="ctr" rotWithShape="0">
                      <a:schemeClr val="tx1"/>
                    </a:outerShdw>
                  </a:effectLst>
                </a:rPr>
                <a:t> </a:t>
              </a:r>
              <a:r>
                <a:rPr lang="fr" sz="1500" b="0" i="0" u="none" baseline="0" dirty="0">
                  <a:solidFill>
                    <a:schemeClr val="bg1"/>
                  </a:solidFill>
                  <a:effectLst>
                    <a:outerShdw sx="1000" sy="1000" algn="ctr" rotWithShape="0">
                      <a:schemeClr val="tx1"/>
                    </a:outerShdw>
                  </a:effectLst>
                </a:rPr>
                <a:t>autres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393" name="ZoneTexte 2">
            <a:extLst>
              <a:ext uri="{FF2B5EF4-FFF2-40B4-BE49-F238E27FC236}">
                <a16:creationId xmlns:a16="http://schemas.microsoft.com/office/drawing/2014/main" id="{550A0A85-68F3-AD4E-BC01-61C37573C952}"/>
              </a:ext>
            </a:extLst>
          </p:cNvPr>
          <p:cNvSpPr txBox="1"/>
          <p:nvPr/>
        </p:nvSpPr>
        <p:spPr>
          <a:xfrm>
            <a:off x="9093212" y="2579652"/>
            <a:ext cx="3098787" cy="954107"/>
          </a:xfrm>
          <a:prstGeom prst="rect">
            <a:avLst/>
          </a:prstGeom>
          <a:noFill/>
        </p:spPr>
        <p:txBody>
          <a:bodyPr wrap="square" rtlCol="0">
            <a:spAutoFit/>
          </a:bodyPr>
          <a:lstStyle/>
          <a:p>
            <a:pPr algn="l" rtl="0"/>
            <a:r>
              <a:rPr lang="fr" sz="1400" b="0" i="0" u="none" baseline="0" dirty="0">
                <a:solidFill>
                  <a:schemeClr val="bg1"/>
                </a:solidFill>
                <a:latin typeface="Arial" charset="0"/>
                <a:ea typeface="Arial" charset="0"/>
                <a:cs typeface="Arial" charset="0"/>
              </a:rPr>
              <a:t>Le budget annuel du CERN s'élève </a:t>
            </a:r>
            <a:br>
              <a:rPr lang="fr" sz="1400" b="0" i="0" u="none" baseline="0" dirty="0">
                <a:solidFill>
                  <a:schemeClr val="bg1"/>
                </a:solidFill>
                <a:latin typeface="Arial" charset="0"/>
                <a:ea typeface="Arial" charset="0"/>
                <a:cs typeface="Arial" charset="0"/>
              </a:rPr>
            </a:br>
            <a:r>
              <a:rPr lang="fr" sz="1400" b="0" i="0" u="none" baseline="0" dirty="0">
                <a:solidFill>
                  <a:schemeClr val="bg1"/>
                </a:solidFill>
                <a:latin typeface="Arial" charset="0"/>
                <a:ea typeface="Arial" charset="0"/>
                <a:cs typeface="Arial" charset="0"/>
              </a:rPr>
              <a:t>à 1 200 MCHF (l'équivalent du budget d'une université européenne de taille moyenne)</a:t>
            </a:r>
          </a:p>
        </p:txBody>
      </p:sp>
      <p:sp>
        <p:nvSpPr>
          <p:cNvPr id="395" name="TextBox 394">
            <a:extLst>
              <a:ext uri="{FF2B5EF4-FFF2-40B4-BE49-F238E27FC236}">
                <a16:creationId xmlns:a16="http://schemas.microsoft.com/office/drawing/2014/main" id="{7F3504E2-37E5-6847-9F0B-EA0B2DAED2A6}"/>
              </a:ext>
            </a:extLst>
          </p:cNvPr>
          <p:cNvSpPr txBox="1"/>
          <p:nvPr/>
        </p:nvSpPr>
        <p:spPr>
          <a:xfrm>
            <a:off x="4479396" y="5108040"/>
            <a:ext cx="7271877" cy="1432900"/>
          </a:xfrm>
          <a:prstGeom prst="rect">
            <a:avLst/>
          </a:prstGeom>
          <a:noFill/>
        </p:spPr>
        <p:txBody>
          <a:bodyPr wrap="none" rtlCol="0" anchor="t" anchorCtr="0">
            <a:noAutofit/>
          </a:bodyPr>
          <a:lstStyle/>
          <a:p>
            <a:r>
              <a:rPr lang="fr-FR" sz="1600" dirty="0">
                <a:solidFill>
                  <a:schemeClr val="tx2">
                    <a:lumMod val="75000"/>
                    <a:lumOff val="25000"/>
                  </a:schemeClr>
                </a:solidFill>
              </a:rPr>
              <a:t>Plus de 50 accords de coopération avec </a:t>
            </a:r>
            <a:br>
              <a:rPr lang="fr-FR" sz="1600" dirty="0">
                <a:solidFill>
                  <a:schemeClr val="tx2">
                    <a:lumMod val="75000"/>
                    <a:lumOff val="25000"/>
                  </a:schemeClr>
                </a:solidFill>
              </a:rPr>
            </a:br>
            <a:r>
              <a:rPr lang="fr-FR" sz="1600" dirty="0">
                <a:solidFill>
                  <a:schemeClr val="tx2">
                    <a:lumMod val="75000"/>
                    <a:lumOff val="25000"/>
                  </a:schemeClr>
                </a:solidFill>
              </a:rPr>
              <a:t>des États et territoires non-membres</a:t>
            </a:r>
            <a:r>
              <a:rPr lang="en-US" sz="1600" dirty="0">
                <a:solidFill>
                  <a:schemeClr val="tx2">
                    <a:lumMod val="75000"/>
                    <a:lumOff val="25000"/>
                  </a:schemeClr>
                </a:solidFill>
              </a:rPr>
              <a:t> </a:t>
            </a:r>
            <a:endParaRPr lang="fr" sz="1600" dirty="0">
              <a:solidFill>
                <a:schemeClr val="tx2">
                  <a:lumMod val="75000"/>
                  <a:lumOff val="25000"/>
                </a:schemeClr>
              </a:solidFill>
            </a:endParaRPr>
          </a:p>
          <a:p>
            <a:pPr algn="l" rtl="0"/>
            <a:r>
              <a:rPr lang="fr" sz="1000" i="0" u="none" baseline="0" dirty="0">
                <a:solidFill>
                  <a:schemeClr val="tx2">
                    <a:lumMod val="75000"/>
                    <a:lumOff val="25000"/>
                  </a:schemeClr>
                </a:solidFill>
              </a:rPr>
              <a:t>Afrique du Sud, Albanie, Algérie, Arabie Saoudite, Argentine, Arménie, Australie, Azerbaïdjan, Bangladesh, Bélarus, </a:t>
            </a:r>
          </a:p>
          <a:p>
            <a:r>
              <a:rPr lang="fr" sz="1000" i="0" u="none" baseline="0" dirty="0">
                <a:solidFill>
                  <a:schemeClr val="tx2">
                    <a:lumMod val="75000"/>
                    <a:lumOff val="25000"/>
                  </a:schemeClr>
                </a:solidFill>
              </a:rPr>
              <a:t>Bolivie, </a:t>
            </a:r>
            <a:r>
              <a:rPr lang="en-US" sz="1000" dirty="0" err="1">
                <a:solidFill>
                  <a:schemeClr val="tx2">
                    <a:lumMod val="75000"/>
                    <a:lumOff val="25000"/>
                  </a:schemeClr>
                </a:solidFill>
              </a:rPr>
              <a:t>Bosnie-Herzégovine</a:t>
            </a:r>
            <a:r>
              <a:rPr lang="en-US" sz="1000" dirty="0">
                <a:solidFill>
                  <a:schemeClr val="tx2">
                    <a:lumMod val="75000"/>
                    <a:lumOff val="25000"/>
                  </a:schemeClr>
                </a:solidFill>
              </a:rPr>
              <a:t>, </a:t>
            </a:r>
            <a:r>
              <a:rPr lang="fr" sz="1000" i="0" u="none" baseline="0" dirty="0">
                <a:solidFill>
                  <a:schemeClr val="tx2">
                    <a:lumMod val="75000"/>
                    <a:lumOff val="25000"/>
                  </a:schemeClr>
                </a:solidFill>
              </a:rPr>
              <a:t>Brésil,</a:t>
            </a:r>
            <a:r>
              <a:rPr lang="fr" sz="1000" dirty="0">
                <a:solidFill>
                  <a:schemeClr val="tx2">
                    <a:lumMod val="75000"/>
                    <a:lumOff val="25000"/>
                  </a:schemeClr>
                </a:solidFill>
              </a:rPr>
              <a:t> </a:t>
            </a:r>
            <a:r>
              <a:rPr lang="fr" sz="1000" i="0" u="none" baseline="0" dirty="0">
                <a:solidFill>
                  <a:schemeClr val="tx2">
                    <a:lumMod val="75000"/>
                    <a:lumOff val="25000"/>
                  </a:schemeClr>
                </a:solidFill>
              </a:rPr>
              <a:t>Canada, Chili, Colombie, Costa Rica, Égypte, Émirats Arabes Unis, Équateur, Géorgie, </a:t>
            </a:r>
            <a:br>
              <a:rPr lang="fr" sz="1000" i="0" u="none" baseline="0" dirty="0">
                <a:solidFill>
                  <a:schemeClr val="tx2">
                    <a:lumMod val="75000"/>
                    <a:lumOff val="25000"/>
                  </a:schemeClr>
                </a:solidFill>
              </a:rPr>
            </a:br>
            <a:r>
              <a:rPr lang="en-US" sz="1000" dirty="0">
                <a:solidFill>
                  <a:schemeClr val="tx2">
                    <a:lumMod val="75000"/>
                    <a:lumOff val="25000"/>
                  </a:schemeClr>
                </a:solidFill>
              </a:rPr>
              <a:t>Honduras, </a:t>
            </a:r>
            <a:r>
              <a:rPr lang="fr" sz="1000" i="0" u="none" baseline="0" dirty="0">
                <a:solidFill>
                  <a:schemeClr val="tx2">
                    <a:lumMod val="75000"/>
                    <a:lumOff val="25000"/>
                  </a:schemeClr>
                </a:solidFill>
              </a:rPr>
              <a:t>Iran, Islande, Jordanie, </a:t>
            </a:r>
            <a:r>
              <a:rPr lang="fr-FR" sz="1000" dirty="0">
                <a:solidFill>
                  <a:schemeClr val="tx2">
                    <a:lumMod val="75000"/>
                    <a:lumOff val="25000"/>
                  </a:schemeClr>
                </a:solidFill>
              </a:rPr>
              <a:t>Kazakhstan,</a:t>
            </a:r>
            <a:r>
              <a:rPr lang="fr" sz="1000" dirty="0">
                <a:solidFill>
                  <a:schemeClr val="tx2">
                    <a:lumMod val="75000"/>
                    <a:lumOff val="25000"/>
                  </a:schemeClr>
                </a:solidFill>
              </a:rPr>
              <a:t> Liban, </a:t>
            </a:r>
            <a:r>
              <a:rPr lang="fr" sz="1000" i="0" u="none" baseline="0" dirty="0">
                <a:solidFill>
                  <a:schemeClr val="tx2">
                    <a:lumMod val="75000"/>
                    <a:lumOff val="25000"/>
                  </a:schemeClr>
                </a:solidFill>
              </a:rPr>
              <a:t>Macédoine du Nord, Malte, Maroc, Mexique, Mongolie, Monténégro, Népal, </a:t>
            </a:r>
          </a:p>
          <a:p>
            <a:r>
              <a:rPr lang="fr" sz="1000" i="0" u="none" baseline="0" dirty="0">
                <a:solidFill>
                  <a:schemeClr val="tx2">
                    <a:lumMod val="75000"/>
                    <a:lumOff val="25000"/>
                  </a:schemeClr>
                </a:solidFill>
              </a:rPr>
              <a:t>Nouvelle Zélande, Palestine, </a:t>
            </a:r>
            <a:r>
              <a:rPr lang="fr-FR" sz="1000" dirty="0">
                <a:solidFill>
                  <a:schemeClr val="tx2">
                    <a:lumMod val="75000"/>
                    <a:lumOff val="25000"/>
                  </a:schemeClr>
                </a:solidFill>
              </a:rPr>
              <a:t>Paraguay, </a:t>
            </a:r>
            <a:r>
              <a:rPr lang="fr" sz="1000" i="0" u="none" baseline="0" dirty="0">
                <a:solidFill>
                  <a:schemeClr val="tx2">
                    <a:lumMod val="75000"/>
                    <a:lumOff val="25000"/>
                  </a:schemeClr>
                </a:solidFill>
              </a:rPr>
              <a:t>Pérou, </a:t>
            </a:r>
            <a:r>
              <a:rPr lang="fr-FR" sz="1000" dirty="0">
                <a:solidFill>
                  <a:schemeClr val="tx2">
                    <a:lumMod val="75000"/>
                    <a:lumOff val="25000"/>
                  </a:schemeClr>
                </a:solidFill>
              </a:rPr>
              <a:t>Philippines, Qatar, </a:t>
            </a:r>
            <a:r>
              <a:rPr lang="fr" sz="1000" dirty="0">
                <a:solidFill>
                  <a:schemeClr val="tx2">
                    <a:lumMod val="75000"/>
                    <a:lumOff val="25000"/>
                  </a:schemeClr>
                </a:solidFill>
              </a:rPr>
              <a:t>République de Corée, République populaire de Chine, </a:t>
            </a:r>
          </a:p>
          <a:p>
            <a:r>
              <a:rPr lang="fr" sz="1000" dirty="0" err="1">
                <a:solidFill>
                  <a:schemeClr val="tx2">
                    <a:lumMod val="75000"/>
                    <a:lumOff val="25000"/>
                  </a:schemeClr>
                </a:solidFill>
              </a:rPr>
              <a:t>Sri-Lanka</a:t>
            </a:r>
            <a:r>
              <a:rPr lang="fr" sz="1000" dirty="0">
                <a:solidFill>
                  <a:schemeClr val="tx2">
                    <a:lumMod val="75000"/>
                    <a:lumOff val="25000"/>
                  </a:schemeClr>
                </a:solidFill>
              </a:rPr>
              <a:t>, Thaïlande, Tunisie, </a:t>
            </a:r>
            <a:r>
              <a:rPr lang="fr" sz="1000" i="0" u="none" baseline="0" dirty="0">
                <a:solidFill>
                  <a:schemeClr val="tx2">
                    <a:lumMod val="75000"/>
                    <a:lumOff val="25000"/>
                  </a:schemeClr>
                </a:solidFill>
              </a:rPr>
              <a:t>Vietnam. </a:t>
            </a:r>
          </a:p>
          <a:p>
            <a:pPr algn="l" rtl="0"/>
            <a:endParaRPr lang="fr" dirty="0">
              <a:solidFill>
                <a:schemeClr val="tx2"/>
              </a:solidFill>
              <a:latin typeface="Arial" charset="0"/>
              <a:ea typeface="Arial" charset="0"/>
              <a:cs typeface="Arial" charset="0"/>
            </a:endParaRPr>
          </a:p>
        </p:txBody>
      </p:sp>
      <p:pic>
        <p:nvPicPr>
          <p:cNvPr id="17" name="Picture 16">
            <a:extLst>
              <a:ext uri="{FF2B5EF4-FFF2-40B4-BE49-F238E27FC236}">
                <a16:creationId xmlns:a16="http://schemas.microsoft.com/office/drawing/2014/main" id="{5A698CE9-0B07-1440-82C1-F60550B9A166}"/>
              </a:ext>
            </a:extLst>
          </p:cNvPr>
          <p:cNvPicPr>
            <a:picLocks noChangeAspect="1"/>
          </p:cNvPicPr>
          <p:nvPr/>
        </p:nvPicPr>
        <p:blipFill>
          <a:blip r:embed="rId3"/>
          <a:stretch>
            <a:fillRect/>
          </a:stretch>
        </p:blipFill>
        <p:spPr>
          <a:xfrm>
            <a:off x="3458354" y="1513146"/>
            <a:ext cx="5613400" cy="3581400"/>
          </a:xfrm>
          <a:prstGeom prst="rect">
            <a:avLst/>
          </a:prstGeom>
        </p:spPr>
      </p:pic>
    </p:spTree>
    <p:extLst>
      <p:ext uri="{BB962C8B-B14F-4D97-AF65-F5344CB8AC3E}">
        <p14:creationId xmlns:p14="http://schemas.microsoft.com/office/powerpoint/2010/main" val="3438846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7F947240-1558-184A-82F5-784AECB3BEB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1" b="1659"/>
          <a:stretch/>
        </p:blipFill>
        <p:spPr>
          <a:xfrm>
            <a:off x="3507130" y="1917679"/>
            <a:ext cx="5613400" cy="3521993"/>
          </a:xfrm>
          <a:prstGeom prst="rect">
            <a:avLst/>
          </a:prstGeom>
        </p:spPr>
      </p:pic>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696000" y="465592"/>
            <a:ext cx="10800000" cy="682894"/>
          </a:xfrm>
        </p:spPr>
        <p:txBody>
          <a:bodyPr>
            <a:normAutofit/>
          </a:bodyPr>
          <a:lstStyle/>
          <a:p>
            <a:pPr rtl="0"/>
            <a:r>
              <a:rPr lang="fr" sz="4000" b="0" i="0" u="none" baseline="0"/>
              <a:t>Un laboratoire pour le monde</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pPr algn="r" rtl="0"/>
            <a:r>
              <a:rPr lang="en-US"/>
              <a:t>23 juin 2023</a:t>
            </a:r>
            <a:endParaRPr lang="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11"/>
          </p:nvPr>
        </p:nvSpPr>
        <p:spPr>
          <a:xfrm>
            <a:off x="1242000" y="6440400"/>
            <a:ext cx="4114800" cy="232864"/>
          </a:xfrm>
        </p:spPr>
        <p:txBody>
          <a:bodyPr/>
          <a:lstStyle/>
          <a:p>
            <a:pPr algn="l" rtl="0"/>
            <a:r>
              <a:rPr lang="en-US" b="0" i="1" u="none" baseline="0"/>
              <a:t>ALTRAD</a:t>
            </a:r>
            <a:endParaRPr lang="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pPr algn="r" rtl="0"/>
            <a:fld id="{490AA3F6-1618-3548-975A-DD1A2939A246}" type="slidenum">
              <a:rPr/>
              <a:t>17</a:t>
            </a:fld>
            <a:endParaRPr lang="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743231" y="1651064"/>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
          </a:p>
        </p:txBody>
      </p:sp>
      <p:sp>
        <p:nvSpPr>
          <p:cNvPr id="896" name="ZoneTexte 15">
            <a:extLst>
              <a:ext uri="{FF2B5EF4-FFF2-40B4-BE49-F238E27FC236}">
                <a16:creationId xmlns:a16="http://schemas.microsoft.com/office/drawing/2014/main" id="{9FCF8CFA-D161-954A-B280-A5DD293A3A7A}"/>
              </a:ext>
            </a:extLst>
          </p:cNvPr>
          <p:cNvSpPr txBox="1"/>
          <p:nvPr/>
        </p:nvSpPr>
        <p:spPr>
          <a:xfrm>
            <a:off x="695325" y="3512104"/>
            <a:ext cx="3356836" cy="1035953"/>
          </a:xfrm>
          <a:prstGeom prst="rect">
            <a:avLst/>
          </a:prstGeom>
          <a:noFill/>
        </p:spPr>
        <p:txBody>
          <a:bodyPr wrap="square" lIns="0" tIns="0" rIns="0" bIns="0" rtlCol="0">
            <a:noAutofit/>
          </a:bodyPr>
          <a:lstStyle/>
          <a:p>
            <a:r>
              <a:rPr lang="fr" sz="1400" b="1" i="0" u="none" baseline="0" dirty="0"/>
              <a:t>États membres </a:t>
            </a:r>
            <a:r>
              <a:rPr lang="fr-CH" sz="1400" b="1" dirty="0"/>
              <a:t>7 147</a:t>
            </a:r>
            <a:r>
              <a:rPr lang="fr" sz="1400" b="1" i="0" u="none" baseline="0" dirty="0"/>
              <a:t> </a:t>
            </a:r>
            <a:endParaRPr lang="fr" sz="1400" dirty="0"/>
          </a:p>
          <a:p>
            <a:r>
              <a:rPr lang="fr-FR" sz="900" b="1" dirty="0"/>
              <a:t>Allemagne</a:t>
            </a:r>
            <a:r>
              <a:rPr lang="fr-FR" sz="900" dirty="0"/>
              <a:t> 1 225 – </a:t>
            </a:r>
            <a:r>
              <a:rPr lang="fr-FR" sz="900" b="1" dirty="0"/>
              <a:t>Autriche</a:t>
            </a:r>
            <a:r>
              <a:rPr lang="fr-FR" sz="900" dirty="0"/>
              <a:t> 85 – </a:t>
            </a:r>
            <a:r>
              <a:rPr lang="fr-FR" sz="900" b="1" dirty="0"/>
              <a:t>Belgique</a:t>
            </a:r>
            <a:r>
              <a:rPr lang="fr-FR" sz="900" dirty="0"/>
              <a:t> 129 – </a:t>
            </a:r>
            <a:r>
              <a:rPr lang="fr-FR" sz="900" b="1" dirty="0"/>
              <a:t>Bulgarie</a:t>
            </a:r>
            <a:r>
              <a:rPr lang="fr-FR" sz="900" dirty="0"/>
              <a:t> 43</a:t>
            </a:r>
          </a:p>
          <a:p>
            <a:r>
              <a:rPr lang="fr-FR" sz="900" b="1" dirty="0"/>
              <a:t>Danemark</a:t>
            </a:r>
            <a:r>
              <a:rPr lang="fr-FR" sz="900" dirty="0"/>
              <a:t> 49 – </a:t>
            </a:r>
            <a:r>
              <a:rPr lang="fr-FR" sz="900" b="1" dirty="0"/>
              <a:t>Espagne</a:t>
            </a:r>
            <a:r>
              <a:rPr lang="fr-FR" sz="900" dirty="0"/>
              <a:t> 383 – </a:t>
            </a:r>
            <a:r>
              <a:rPr lang="fr-FR" sz="900" b="1" dirty="0"/>
              <a:t>Finlande</a:t>
            </a:r>
            <a:r>
              <a:rPr lang="fr-FR" sz="900" dirty="0"/>
              <a:t> 90 – </a:t>
            </a:r>
            <a:r>
              <a:rPr lang="fr-FR" sz="900" b="1" dirty="0"/>
              <a:t>France</a:t>
            </a:r>
            <a:r>
              <a:rPr lang="fr-FR" sz="900" dirty="0"/>
              <a:t> 844 </a:t>
            </a:r>
            <a:r>
              <a:rPr lang="fr-FR" sz="900" b="1" dirty="0"/>
              <a:t>Grèce</a:t>
            </a:r>
            <a:r>
              <a:rPr lang="fr-FR" sz="900" dirty="0"/>
              <a:t> 119 – </a:t>
            </a:r>
            <a:r>
              <a:rPr lang="fr-FR" sz="900" b="1" dirty="0"/>
              <a:t>Hongrie</a:t>
            </a:r>
            <a:r>
              <a:rPr lang="fr-FR" sz="900" dirty="0"/>
              <a:t> 73 – </a:t>
            </a:r>
            <a:r>
              <a:rPr lang="fr-FR" sz="900" b="1" dirty="0"/>
              <a:t>Israël</a:t>
            </a:r>
            <a:r>
              <a:rPr lang="fr-FR" sz="900" dirty="0"/>
              <a:t> 64 – </a:t>
            </a:r>
            <a:r>
              <a:rPr lang="fr-FR" sz="900" b="1" dirty="0"/>
              <a:t>Italie</a:t>
            </a:r>
            <a:r>
              <a:rPr lang="fr-FR" sz="900" dirty="0"/>
              <a:t> 1 527 – </a:t>
            </a:r>
            <a:r>
              <a:rPr lang="fr-FR" sz="900" b="1" dirty="0"/>
              <a:t>Norvège</a:t>
            </a:r>
            <a:r>
              <a:rPr lang="fr-FR" sz="900" dirty="0"/>
              <a:t> 79 </a:t>
            </a:r>
            <a:r>
              <a:rPr lang="fr-FR" sz="900" b="1" dirty="0"/>
              <a:t>Pays-Bas</a:t>
            </a:r>
            <a:r>
              <a:rPr lang="fr-FR" sz="900" dirty="0"/>
              <a:t> 169 – </a:t>
            </a:r>
            <a:r>
              <a:rPr lang="fr-FR" sz="900" b="1" dirty="0"/>
              <a:t>Pologne</a:t>
            </a:r>
            <a:r>
              <a:rPr lang="fr-FR" sz="900" dirty="0"/>
              <a:t> 305 – </a:t>
            </a:r>
            <a:r>
              <a:rPr lang="fr-FR" sz="900" b="1" dirty="0"/>
              <a:t>Portugal</a:t>
            </a:r>
            <a:r>
              <a:rPr lang="fr-FR" sz="900" dirty="0"/>
              <a:t> 100 – </a:t>
            </a:r>
            <a:r>
              <a:rPr lang="fr-FR" sz="900" b="1" dirty="0"/>
              <a:t>Roumanie</a:t>
            </a:r>
            <a:r>
              <a:rPr lang="fr-FR" sz="900" dirty="0"/>
              <a:t> 109 </a:t>
            </a:r>
            <a:r>
              <a:rPr lang="fr-FR" sz="900" b="1" dirty="0"/>
              <a:t>Royaume-Uni</a:t>
            </a:r>
            <a:r>
              <a:rPr lang="fr-FR" sz="900" dirty="0"/>
              <a:t> 898 – </a:t>
            </a:r>
            <a:r>
              <a:rPr lang="fr-FR" sz="900" b="1" dirty="0"/>
              <a:t>Serbie</a:t>
            </a:r>
            <a:r>
              <a:rPr lang="fr-FR" sz="900" dirty="0"/>
              <a:t> 33 – </a:t>
            </a:r>
            <a:r>
              <a:rPr lang="fr-FR" sz="900" b="1" dirty="0"/>
              <a:t>Slovaquie</a:t>
            </a:r>
            <a:r>
              <a:rPr lang="fr-FR" sz="900" dirty="0"/>
              <a:t> 70 – </a:t>
            </a:r>
            <a:r>
              <a:rPr lang="fr-FR" sz="900" b="1" dirty="0"/>
              <a:t>Suède</a:t>
            </a:r>
            <a:r>
              <a:rPr lang="fr-FR" sz="900" dirty="0"/>
              <a:t> 103 </a:t>
            </a:r>
            <a:r>
              <a:rPr lang="fr-FR" sz="900" b="1" dirty="0"/>
              <a:t>Suisse</a:t>
            </a:r>
            <a:r>
              <a:rPr lang="fr-FR" sz="900" dirty="0"/>
              <a:t> 406 – </a:t>
            </a:r>
            <a:r>
              <a:rPr lang="fr-FR" sz="900" b="1" dirty="0"/>
              <a:t>Tchéquie</a:t>
            </a:r>
            <a:r>
              <a:rPr lang="fr-FR" sz="900" dirty="0"/>
              <a:t> 244</a:t>
            </a:r>
            <a:endParaRPr lang="fr-CH" sz="900" dirty="0"/>
          </a:p>
          <a:p>
            <a:pPr algn="l" rtl="0"/>
            <a:r>
              <a:rPr lang="fr" sz="900" b="0" i="0" u="none" baseline="0" dirty="0"/>
              <a:t> </a:t>
            </a:r>
            <a:endParaRPr lang="fr" sz="900"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371336" y="4687507"/>
            <a:ext cx="4536840" cy="1828713"/>
          </a:xfrm>
          <a:prstGeom prst="rect">
            <a:avLst/>
          </a:prstGeom>
          <a:noFill/>
          <a:ln>
            <a:noFill/>
          </a:ln>
        </p:spPr>
        <p:txBody>
          <a:bodyPr wrap="square" lIns="324000" rIns="72000" rtlCol="0">
            <a:noAutofit/>
          </a:bodyPr>
          <a:lstStyle/>
          <a:p>
            <a:pPr marL="450850" indent="-450850" algn="l" rtl="0"/>
            <a:r>
              <a:rPr lang="fr" sz="1400" b="0" i="0" u="none" baseline="0" dirty="0">
                <a:solidFill>
                  <a:schemeClr val="accent4">
                    <a:lumMod val="75000"/>
                  </a:schemeClr>
                </a:solidFill>
                <a:latin typeface="Arial" charset="0"/>
                <a:ea typeface="Arial" charset="0"/>
                <a:cs typeface="Arial" charset="0"/>
              </a:rPr>
              <a:t>États membres associés  </a:t>
            </a:r>
          </a:p>
          <a:p>
            <a:pPr marL="450850" indent="-450850" algn="l" rtl="0"/>
            <a:r>
              <a:rPr lang="fr" sz="1400" b="0" i="0" u="none" baseline="0" dirty="0">
                <a:solidFill>
                  <a:schemeClr val="accent4">
                    <a:lumMod val="75000"/>
                  </a:schemeClr>
                </a:solidFill>
                <a:latin typeface="Arial" charset="0"/>
                <a:ea typeface="Arial" charset="0"/>
                <a:cs typeface="Arial" charset="0"/>
              </a:rPr>
              <a:t>en phase préalable à l'adhésion </a:t>
            </a:r>
            <a:r>
              <a:rPr lang="fr" sz="1400" b="1" i="0" u="none" baseline="0" dirty="0">
                <a:solidFill>
                  <a:schemeClr val="accent4">
                    <a:lumMod val="75000"/>
                  </a:schemeClr>
                </a:solidFill>
                <a:latin typeface="Arial" charset="0"/>
                <a:ea typeface="Arial" charset="0"/>
                <a:cs typeface="Arial" charset="0"/>
              </a:rPr>
              <a:t>69</a:t>
            </a:r>
            <a:endParaRPr lang="fr" sz="1400" b="1" dirty="0">
              <a:solidFill>
                <a:schemeClr val="accent4">
                  <a:lumMod val="75000"/>
                </a:schemeClr>
              </a:solidFill>
              <a:latin typeface="Arial" charset="0"/>
              <a:ea typeface="Arial" charset="0"/>
              <a:cs typeface="Arial" charset="0"/>
            </a:endParaRPr>
          </a:p>
          <a:p>
            <a:r>
              <a:rPr lang="fr-FR" sz="900" b="1" dirty="0">
                <a:solidFill>
                  <a:schemeClr val="accent4">
                    <a:lumMod val="75000"/>
                  </a:schemeClr>
                </a:solidFill>
              </a:rPr>
              <a:t>Chypre</a:t>
            </a:r>
            <a:r>
              <a:rPr lang="fr-FR" sz="900" dirty="0">
                <a:solidFill>
                  <a:schemeClr val="accent4">
                    <a:lumMod val="75000"/>
                  </a:schemeClr>
                </a:solidFill>
              </a:rPr>
              <a:t> 15 – </a:t>
            </a:r>
            <a:r>
              <a:rPr lang="fr-FR" sz="900" b="1" dirty="0">
                <a:solidFill>
                  <a:schemeClr val="accent4">
                    <a:lumMod val="75000"/>
                  </a:schemeClr>
                </a:solidFill>
              </a:rPr>
              <a:t>Estonie</a:t>
            </a:r>
            <a:r>
              <a:rPr lang="fr-FR" sz="900" dirty="0">
                <a:solidFill>
                  <a:schemeClr val="accent4">
                    <a:lumMod val="75000"/>
                  </a:schemeClr>
                </a:solidFill>
              </a:rPr>
              <a:t> 30 – </a:t>
            </a:r>
            <a:r>
              <a:rPr lang="fr-FR" sz="900" b="1" dirty="0">
                <a:solidFill>
                  <a:schemeClr val="accent4">
                    <a:lumMod val="75000"/>
                  </a:schemeClr>
                </a:solidFill>
              </a:rPr>
              <a:t>Slovénie</a:t>
            </a:r>
            <a:r>
              <a:rPr lang="fr-FR" sz="900" dirty="0">
                <a:solidFill>
                  <a:schemeClr val="accent4">
                    <a:lumMod val="75000"/>
                  </a:schemeClr>
                </a:solidFill>
              </a:rPr>
              <a:t> 24</a:t>
            </a:r>
            <a:endParaRPr lang="fr-CH" sz="900" dirty="0">
              <a:solidFill>
                <a:schemeClr val="accent4">
                  <a:lumMod val="75000"/>
                </a:schemeClr>
              </a:solidFill>
            </a:endParaRPr>
          </a:p>
          <a:p>
            <a:pPr marL="450850" indent="-450850" algn="l" rtl="0"/>
            <a:endParaRPr lang="fr" sz="900" b="1" dirty="0">
              <a:solidFill>
                <a:srgbClr val="6698CB"/>
              </a:solidFill>
              <a:latin typeface="Arial" charset="0"/>
              <a:ea typeface="Arial" charset="0"/>
              <a:cs typeface="Arial" charset="0"/>
            </a:endParaRPr>
          </a:p>
          <a:p>
            <a:r>
              <a:rPr lang="fr" sz="1400" b="0" i="0" u="none" baseline="0" dirty="0">
                <a:solidFill>
                  <a:srgbClr val="668BCC"/>
                </a:solidFill>
                <a:latin typeface="Arial" charset="0"/>
                <a:ea typeface="Arial" charset="0"/>
                <a:cs typeface="Arial" charset="0"/>
              </a:rPr>
              <a:t>États membres associés </a:t>
            </a:r>
            <a:r>
              <a:rPr lang="fr-FR" sz="1400" b="1" dirty="0">
                <a:solidFill>
                  <a:srgbClr val="668BCC"/>
                </a:solidFill>
              </a:rPr>
              <a:t>382</a:t>
            </a:r>
            <a:r>
              <a:rPr lang="fr-CH" sz="1400" dirty="0">
                <a:solidFill>
                  <a:srgbClr val="668BCC"/>
                </a:solidFill>
              </a:rPr>
              <a:t> </a:t>
            </a:r>
          </a:p>
          <a:p>
            <a:r>
              <a:rPr lang="fr-FR" sz="900" b="1" dirty="0">
                <a:solidFill>
                  <a:srgbClr val="668BCC"/>
                </a:solidFill>
              </a:rPr>
              <a:t>Croatie </a:t>
            </a:r>
            <a:r>
              <a:rPr lang="fr-FR" sz="900" dirty="0">
                <a:solidFill>
                  <a:srgbClr val="668BCC"/>
                </a:solidFill>
              </a:rPr>
              <a:t>38 – </a:t>
            </a:r>
            <a:r>
              <a:rPr lang="fr-FR" sz="900" b="1" dirty="0">
                <a:solidFill>
                  <a:srgbClr val="668BCC"/>
                </a:solidFill>
              </a:rPr>
              <a:t>Inde</a:t>
            </a:r>
            <a:r>
              <a:rPr lang="fr-FR" sz="900" dirty="0">
                <a:solidFill>
                  <a:srgbClr val="668BCC"/>
                </a:solidFill>
              </a:rPr>
              <a:t> 132 – </a:t>
            </a:r>
            <a:r>
              <a:rPr lang="fr-FR" sz="900" b="1" dirty="0">
                <a:solidFill>
                  <a:srgbClr val="668BCC"/>
                </a:solidFill>
              </a:rPr>
              <a:t>Lettonie</a:t>
            </a:r>
            <a:r>
              <a:rPr lang="fr-FR" sz="900" dirty="0">
                <a:solidFill>
                  <a:srgbClr val="668BCC"/>
                </a:solidFill>
              </a:rPr>
              <a:t> 16 – </a:t>
            </a:r>
            <a:r>
              <a:rPr lang="fr-FR" sz="900" b="1" dirty="0">
                <a:solidFill>
                  <a:srgbClr val="668BCC"/>
                </a:solidFill>
              </a:rPr>
              <a:t>Lituanie</a:t>
            </a:r>
            <a:r>
              <a:rPr lang="fr-FR" sz="900" dirty="0">
                <a:solidFill>
                  <a:srgbClr val="668BCC"/>
                </a:solidFill>
              </a:rPr>
              <a:t> 14 </a:t>
            </a:r>
          </a:p>
          <a:p>
            <a:r>
              <a:rPr lang="fr-FR" sz="900" b="1" dirty="0">
                <a:solidFill>
                  <a:srgbClr val="668BCC"/>
                </a:solidFill>
              </a:rPr>
              <a:t>Pakistan</a:t>
            </a:r>
            <a:r>
              <a:rPr lang="fr-FR" sz="900" dirty="0">
                <a:solidFill>
                  <a:srgbClr val="668BCC"/>
                </a:solidFill>
              </a:rPr>
              <a:t> 35 – </a:t>
            </a:r>
            <a:r>
              <a:rPr lang="en-US" sz="900" b="1" dirty="0" err="1">
                <a:solidFill>
                  <a:srgbClr val="668BCC"/>
                </a:solidFill>
              </a:rPr>
              <a:t>Türkiye</a:t>
            </a:r>
            <a:r>
              <a:rPr lang="fr-FR" sz="900" dirty="0">
                <a:solidFill>
                  <a:srgbClr val="668BCC"/>
                </a:solidFill>
              </a:rPr>
              <a:t> 122 – </a:t>
            </a:r>
            <a:r>
              <a:rPr lang="fr-FR" sz="900" b="1" dirty="0">
                <a:solidFill>
                  <a:srgbClr val="668BCC"/>
                </a:solidFill>
              </a:rPr>
              <a:t>Ukraine</a:t>
            </a:r>
            <a:r>
              <a:rPr lang="fr-FR" sz="900" dirty="0">
                <a:solidFill>
                  <a:srgbClr val="668BCC"/>
                </a:solidFill>
              </a:rPr>
              <a:t> 25</a:t>
            </a:r>
            <a:endParaRPr lang="fr-CH" sz="900" dirty="0">
              <a:solidFill>
                <a:srgbClr val="668BCC"/>
              </a:solidFill>
            </a:endParaRPr>
          </a:p>
          <a:p>
            <a:pPr algn="l" rtl="0"/>
            <a:endParaRPr lang="fr" sz="900" b="0" i="0" u="none" baseline="0" dirty="0">
              <a:solidFill>
                <a:srgbClr val="668BCC"/>
              </a:solidFill>
            </a:endParaRPr>
          </a:p>
          <a:p>
            <a:r>
              <a:rPr lang="fr" sz="1400" dirty="0">
                <a:solidFill>
                  <a:schemeClr val="tx1">
                    <a:lumMod val="60000"/>
                    <a:lumOff val="40000"/>
                  </a:schemeClr>
                </a:solidFill>
                <a:latin typeface="Arial" charset="0"/>
                <a:ea typeface="Arial" charset="0"/>
                <a:cs typeface="Arial" charset="0"/>
              </a:rPr>
              <a:t>Observateurs</a:t>
            </a:r>
            <a:r>
              <a:rPr lang="fr" sz="1400" dirty="0">
                <a:solidFill>
                  <a:schemeClr val="tx1">
                    <a:lumMod val="60000"/>
                    <a:lumOff val="40000"/>
                  </a:schemeClr>
                </a:solidFill>
              </a:rPr>
              <a:t> </a:t>
            </a:r>
            <a:r>
              <a:rPr lang="fr" sz="1400" b="1" dirty="0">
                <a:solidFill>
                  <a:schemeClr val="tx1">
                    <a:lumMod val="60000"/>
                    <a:lumOff val="40000"/>
                  </a:schemeClr>
                </a:solidFill>
              </a:rPr>
              <a:t>2 991</a:t>
            </a:r>
            <a:endParaRPr lang="fr" sz="1400" dirty="0">
              <a:solidFill>
                <a:schemeClr val="tx1">
                  <a:lumMod val="60000"/>
                  <a:lumOff val="40000"/>
                </a:schemeClr>
              </a:solidFill>
            </a:endParaRPr>
          </a:p>
          <a:p>
            <a:r>
              <a:rPr lang="fr-FR" sz="900" b="1" dirty="0">
                <a:solidFill>
                  <a:schemeClr val="accent6">
                    <a:lumMod val="60000"/>
                    <a:lumOff val="40000"/>
                  </a:schemeClr>
                </a:solidFill>
              </a:rPr>
              <a:t>États-Unis d’Amérique </a:t>
            </a:r>
            <a:r>
              <a:rPr lang="fr-FR" sz="900" dirty="0">
                <a:solidFill>
                  <a:schemeClr val="accent6">
                    <a:lumMod val="60000"/>
                    <a:lumOff val="40000"/>
                  </a:schemeClr>
                </a:solidFill>
              </a:rPr>
              <a:t>1 902 – </a:t>
            </a:r>
            <a:r>
              <a:rPr lang="fr-FR" sz="900" b="1" dirty="0">
                <a:solidFill>
                  <a:schemeClr val="accent6">
                    <a:lumMod val="60000"/>
                    <a:lumOff val="40000"/>
                  </a:schemeClr>
                </a:solidFill>
              </a:rPr>
              <a:t>Japon</a:t>
            </a:r>
            <a:r>
              <a:rPr lang="fr-FR" sz="900" dirty="0">
                <a:solidFill>
                  <a:schemeClr val="accent6">
                    <a:lumMod val="60000"/>
                    <a:lumOff val="40000"/>
                  </a:schemeClr>
                </a:solidFill>
              </a:rPr>
              <a:t> 216 – </a:t>
            </a:r>
            <a:r>
              <a:rPr lang="fr-FR" sz="900" b="1" dirty="0">
                <a:solidFill>
                  <a:schemeClr val="accent6">
                    <a:lumMod val="60000"/>
                    <a:lumOff val="40000"/>
                  </a:schemeClr>
                </a:solidFill>
              </a:rPr>
              <a:t>Russie</a:t>
            </a:r>
            <a:r>
              <a:rPr lang="fr-FR" sz="900" dirty="0">
                <a:solidFill>
                  <a:schemeClr val="accent6">
                    <a:lumMod val="60000"/>
                    <a:lumOff val="40000"/>
                  </a:schemeClr>
                </a:solidFill>
              </a:rPr>
              <a:t> (statut suspendu) 873</a:t>
            </a:r>
            <a:endParaRPr lang="fr-CH" sz="900" dirty="0">
              <a:solidFill>
                <a:schemeClr val="accent6">
                  <a:lumMod val="60000"/>
                  <a:lumOff val="40000"/>
                </a:schemeClr>
              </a:solidFill>
            </a:endParaRPr>
          </a:p>
        </p:txBody>
      </p:sp>
      <p:sp>
        <p:nvSpPr>
          <p:cNvPr id="898" name="TextBox 897">
            <a:extLst>
              <a:ext uri="{FF2B5EF4-FFF2-40B4-BE49-F238E27FC236}">
                <a16:creationId xmlns:a16="http://schemas.microsoft.com/office/drawing/2014/main" id="{2808FD21-D4AB-F549-9A57-AA123844C767}"/>
              </a:ext>
            </a:extLst>
          </p:cNvPr>
          <p:cNvSpPr txBox="1"/>
          <p:nvPr/>
        </p:nvSpPr>
        <p:spPr>
          <a:xfrm>
            <a:off x="695325" y="1177032"/>
            <a:ext cx="10800675" cy="646331"/>
          </a:xfrm>
          <a:prstGeom prst="rect">
            <a:avLst/>
          </a:prstGeom>
          <a:noFill/>
        </p:spPr>
        <p:txBody>
          <a:bodyPr wrap="square" rtlCol="0">
            <a:spAutoFit/>
          </a:bodyPr>
          <a:lstStyle/>
          <a:p>
            <a:pPr algn="ctr" rtl="0"/>
            <a:r>
              <a:rPr lang="fr" b="1" i="0" u="none" baseline="0" dirty="0"/>
              <a:t>Répartition des utilisateurs du CERN selon le pays de l’institut dont ils dépendent,</a:t>
            </a:r>
            <a:br>
              <a:rPr lang="fr" b="1" i="0" u="none" baseline="0" dirty="0"/>
            </a:br>
            <a:r>
              <a:rPr lang="fr" b="1" i="0" u="none" baseline="0" dirty="0"/>
              <a:t> au 31 décembre 2022</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695324" y="2252689"/>
            <a:ext cx="3295931" cy="985865"/>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rtl="0"/>
            <a:r>
              <a:rPr lang="fr" sz="1200" b="0" i="0" u="none" baseline="0" dirty="0">
                <a:solidFill>
                  <a:schemeClr val="bg1"/>
                </a:solidFill>
              </a:rPr>
              <a:t>Diversité géographique et culturelle</a:t>
            </a:r>
            <a:endParaRPr lang="fr" sz="1200" dirty="0">
              <a:solidFill>
                <a:schemeClr val="bg1"/>
              </a:solidFill>
            </a:endParaRPr>
          </a:p>
          <a:p>
            <a:pPr algn="ctr" rtl="0"/>
            <a:r>
              <a:rPr lang="fr" sz="1200" b="0" i="0" u="none" baseline="0" dirty="0">
                <a:solidFill>
                  <a:schemeClr val="bg1"/>
                </a:solidFill>
              </a:rPr>
              <a:t>Des utilisateurs de </a:t>
            </a:r>
            <a:r>
              <a:rPr lang="fr" sz="1200" b="1" i="0" u="none" baseline="0" dirty="0">
                <a:solidFill>
                  <a:schemeClr val="bg1"/>
                </a:solidFill>
              </a:rPr>
              <a:t>110 nationalités différentes</a:t>
            </a:r>
            <a:endParaRPr lang="fr" sz="1200" b="1" dirty="0">
              <a:solidFill>
                <a:schemeClr val="bg1"/>
              </a:solidFill>
            </a:endParaRPr>
          </a:p>
          <a:p>
            <a:pPr algn="ctr" rtl="0"/>
            <a:r>
              <a:rPr lang="fr" sz="1200" b="1" i="0" u="none" baseline="0" dirty="0">
                <a:solidFill>
                  <a:schemeClr val="bg1"/>
                </a:solidFill>
                <a:effectLst>
                  <a:outerShdw sx="1000" sy="1000" algn="ctr" rotWithShape="0">
                    <a:schemeClr val="tx1"/>
                  </a:outerShdw>
                </a:effectLst>
              </a:rPr>
              <a:t>~</a:t>
            </a:r>
            <a:r>
              <a:rPr lang="fr" sz="1200" b="0" i="0" u="none" baseline="0" dirty="0">
                <a:solidFill>
                  <a:schemeClr val="bg1"/>
                </a:solidFill>
                <a:effectLst>
                  <a:outerShdw sx="1000" sy="1000" algn="ctr" rotWithShape="0">
                    <a:schemeClr val="tx1"/>
                  </a:outerShdw>
                </a:effectLst>
              </a:rPr>
              <a:t> </a:t>
            </a:r>
            <a:r>
              <a:rPr lang="fr" sz="1200" b="1" dirty="0">
                <a:solidFill>
                  <a:schemeClr val="bg1"/>
                </a:solidFill>
                <a:effectLst>
                  <a:outerShdw sx="1000" sy="1000" algn="ctr" rotWithShape="0">
                    <a:schemeClr val="tx1"/>
                  </a:outerShdw>
                </a:effectLst>
              </a:rPr>
              <a:t>22.5</a:t>
            </a:r>
            <a:r>
              <a:rPr lang="fr" sz="1200" b="1" i="0" u="none" baseline="0" dirty="0">
                <a:solidFill>
                  <a:schemeClr val="bg1"/>
                </a:solidFill>
              </a:rPr>
              <a:t> % de femmes</a:t>
            </a:r>
            <a:endParaRPr lang="fr" sz="120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905973" y="1917679"/>
            <a:ext cx="2142382" cy="306464"/>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4"/>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4"/>
            <a:stretch>
              <a:fillRect/>
            </a:stretch>
          </p:blipFill>
          <p:spPr>
            <a:xfrm>
              <a:off x="1998205" y="1917679"/>
              <a:ext cx="1050150" cy="306464"/>
            </a:xfrm>
            <a:prstGeom prst="rect">
              <a:avLst/>
            </a:prstGeom>
          </p:spPr>
        </p:pic>
      </p:grpSp>
      <p:sp>
        <p:nvSpPr>
          <p:cNvPr id="23" name="TextBox 22">
            <a:extLst>
              <a:ext uri="{FF2B5EF4-FFF2-40B4-BE49-F238E27FC236}">
                <a16:creationId xmlns:a16="http://schemas.microsoft.com/office/drawing/2014/main" id="{081646E8-7A73-8C4B-8331-1C3A3DFF6969}"/>
              </a:ext>
            </a:extLst>
          </p:cNvPr>
          <p:cNvSpPr txBox="1"/>
          <p:nvPr/>
        </p:nvSpPr>
        <p:spPr>
          <a:xfrm>
            <a:off x="5356800" y="5321258"/>
            <a:ext cx="6336557" cy="1663038"/>
          </a:xfrm>
          <a:prstGeom prst="rect">
            <a:avLst/>
          </a:prstGeom>
          <a:noFill/>
        </p:spPr>
        <p:txBody>
          <a:bodyPr wrap="square" rtlCol="0" anchor="t" anchorCtr="0">
            <a:noAutofit/>
          </a:bodyPr>
          <a:lstStyle/>
          <a:p>
            <a:r>
              <a:rPr lang="fr-FR" sz="1400" dirty="0">
                <a:solidFill>
                  <a:schemeClr val="tx2">
                    <a:lumMod val="75000"/>
                    <a:lumOff val="25000"/>
                  </a:schemeClr>
                </a:solidFill>
              </a:rPr>
              <a:t>États et territoires non-membres</a:t>
            </a:r>
            <a:r>
              <a:rPr lang="fr" sz="1400" b="0" i="0" u="none" baseline="0" dirty="0">
                <a:solidFill>
                  <a:schemeClr val="tx2">
                    <a:lumMod val="75000"/>
                    <a:lumOff val="25000"/>
                  </a:schemeClr>
                </a:solidFill>
                <a:latin typeface="Arial" charset="0"/>
                <a:ea typeface="Arial" charset="0"/>
                <a:cs typeface="Arial" charset="0"/>
              </a:rPr>
              <a:t> </a:t>
            </a:r>
            <a:r>
              <a:rPr lang="fr-FR" sz="1400" b="1" dirty="0">
                <a:solidFill>
                  <a:schemeClr val="tx2">
                    <a:lumMod val="75000"/>
                    <a:lumOff val="25000"/>
                  </a:schemeClr>
                </a:solidFill>
              </a:rPr>
              <a:t>1 194</a:t>
            </a:r>
            <a:r>
              <a:rPr lang="fr-CH" sz="1400" dirty="0">
                <a:solidFill>
                  <a:schemeClr val="tx2">
                    <a:lumMod val="75000"/>
                    <a:lumOff val="25000"/>
                  </a:schemeClr>
                </a:solidFill>
              </a:rPr>
              <a:t> </a:t>
            </a:r>
            <a:r>
              <a:rPr lang="fr" sz="1400" b="0" i="0" u="none" baseline="0" dirty="0">
                <a:solidFill>
                  <a:schemeClr val="tx2">
                    <a:lumMod val="75000"/>
                    <a:lumOff val="25000"/>
                  </a:schemeClr>
                </a:solidFill>
                <a:latin typeface="Arial" charset="0"/>
                <a:ea typeface="Arial" charset="0"/>
                <a:cs typeface="Arial" charset="0"/>
              </a:rPr>
              <a:t> </a:t>
            </a:r>
            <a:endParaRPr lang="fr" sz="1400" dirty="0">
              <a:solidFill>
                <a:schemeClr val="tx2">
                  <a:lumMod val="75000"/>
                  <a:lumOff val="25000"/>
                </a:schemeClr>
              </a:solidFill>
              <a:latin typeface="Arial" charset="0"/>
              <a:ea typeface="Arial" charset="0"/>
              <a:cs typeface="Arial" charset="0"/>
            </a:endParaRPr>
          </a:p>
          <a:p>
            <a:r>
              <a:rPr lang="fr-FR" sz="900" b="1" dirty="0">
                <a:solidFill>
                  <a:schemeClr val="tx2">
                    <a:lumMod val="75000"/>
                    <a:lumOff val="25000"/>
                  </a:schemeClr>
                </a:solidFill>
              </a:rPr>
              <a:t>Afrique du Sud </a:t>
            </a:r>
            <a:r>
              <a:rPr lang="fr-FR" sz="900" dirty="0">
                <a:solidFill>
                  <a:schemeClr val="tx2">
                    <a:lumMod val="75000"/>
                    <a:lumOff val="25000"/>
                  </a:schemeClr>
                </a:solidFill>
              </a:rPr>
              <a:t>52 – </a:t>
            </a:r>
            <a:r>
              <a:rPr lang="fr-FR" sz="900" b="1" dirty="0">
                <a:solidFill>
                  <a:schemeClr val="tx2">
                    <a:lumMod val="75000"/>
                    <a:lumOff val="25000"/>
                  </a:schemeClr>
                </a:solidFill>
              </a:rPr>
              <a:t>Algérie</a:t>
            </a:r>
            <a:r>
              <a:rPr lang="fr-FR" sz="900" dirty="0">
                <a:solidFill>
                  <a:schemeClr val="tx2">
                    <a:lumMod val="75000"/>
                    <a:lumOff val="25000"/>
                  </a:schemeClr>
                </a:solidFill>
              </a:rPr>
              <a:t> 2 – </a:t>
            </a:r>
            <a:r>
              <a:rPr lang="fr-FR" sz="900" b="1" dirty="0">
                <a:solidFill>
                  <a:schemeClr val="tx2">
                    <a:lumMod val="75000"/>
                    <a:lumOff val="25000"/>
                  </a:schemeClr>
                </a:solidFill>
              </a:rPr>
              <a:t>Argentine</a:t>
            </a:r>
            <a:r>
              <a:rPr lang="fr-FR" sz="900" dirty="0">
                <a:solidFill>
                  <a:schemeClr val="tx2">
                    <a:lumMod val="75000"/>
                    <a:lumOff val="25000"/>
                  </a:schemeClr>
                </a:solidFill>
              </a:rPr>
              <a:t> 13 – </a:t>
            </a:r>
            <a:r>
              <a:rPr lang="fr-FR" sz="900" b="1" dirty="0">
                <a:solidFill>
                  <a:schemeClr val="tx2">
                    <a:lumMod val="75000"/>
                    <a:lumOff val="25000"/>
                  </a:schemeClr>
                </a:solidFill>
              </a:rPr>
              <a:t>Arménie</a:t>
            </a:r>
            <a:r>
              <a:rPr lang="fr-FR" sz="900" dirty="0">
                <a:solidFill>
                  <a:schemeClr val="tx2">
                    <a:lumMod val="75000"/>
                    <a:lumOff val="25000"/>
                  </a:schemeClr>
                </a:solidFill>
              </a:rPr>
              <a:t> 8 – </a:t>
            </a:r>
            <a:r>
              <a:rPr lang="fr-FR" sz="900" b="1" dirty="0">
                <a:solidFill>
                  <a:schemeClr val="tx2">
                    <a:lumMod val="75000"/>
                    <a:lumOff val="25000"/>
                  </a:schemeClr>
                </a:solidFill>
              </a:rPr>
              <a:t>Australie</a:t>
            </a:r>
            <a:r>
              <a:rPr lang="fr-FR" sz="900" dirty="0">
                <a:solidFill>
                  <a:schemeClr val="tx2">
                    <a:lumMod val="75000"/>
                    <a:lumOff val="25000"/>
                  </a:schemeClr>
                </a:solidFill>
              </a:rPr>
              <a:t> 21 – </a:t>
            </a:r>
            <a:r>
              <a:rPr lang="fr-FR" sz="900" b="1" dirty="0">
                <a:solidFill>
                  <a:schemeClr val="tx2">
                    <a:lumMod val="75000"/>
                    <a:lumOff val="25000"/>
                  </a:schemeClr>
                </a:solidFill>
              </a:rPr>
              <a:t>Azerbaïdjan</a:t>
            </a:r>
            <a:r>
              <a:rPr lang="fr-FR" sz="900" dirty="0">
                <a:solidFill>
                  <a:schemeClr val="tx2">
                    <a:lumMod val="75000"/>
                    <a:lumOff val="25000"/>
                  </a:schemeClr>
                </a:solidFill>
              </a:rPr>
              <a:t> 2 – </a:t>
            </a:r>
            <a:r>
              <a:rPr lang="fr-FR" sz="900" b="1" dirty="0">
                <a:solidFill>
                  <a:schemeClr val="tx2">
                    <a:lumMod val="75000"/>
                    <a:lumOff val="25000"/>
                  </a:schemeClr>
                </a:solidFill>
              </a:rPr>
              <a:t>Bahreïn </a:t>
            </a:r>
            <a:r>
              <a:rPr lang="fr-FR" sz="900" dirty="0">
                <a:solidFill>
                  <a:schemeClr val="tx2">
                    <a:lumMod val="75000"/>
                    <a:lumOff val="25000"/>
                  </a:schemeClr>
                </a:solidFill>
              </a:rPr>
              <a:t>4 – </a:t>
            </a:r>
            <a:r>
              <a:rPr lang="fr-FR" sz="900" b="1" dirty="0" err="1">
                <a:solidFill>
                  <a:schemeClr val="tx2">
                    <a:lumMod val="75000"/>
                    <a:lumOff val="25000"/>
                  </a:schemeClr>
                </a:solidFill>
              </a:rPr>
              <a:t>Bélarus</a:t>
            </a:r>
            <a:r>
              <a:rPr lang="fr-FR" sz="900" dirty="0">
                <a:solidFill>
                  <a:schemeClr val="tx2">
                    <a:lumMod val="75000"/>
                    <a:lumOff val="25000"/>
                  </a:schemeClr>
                </a:solidFill>
              </a:rPr>
              <a:t> 18 </a:t>
            </a:r>
            <a:r>
              <a:rPr lang="fr-FR" sz="900" b="1" dirty="0">
                <a:solidFill>
                  <a:schemeClr val="tx2">
                    <a:lumMod val="75000"/>
                    <a:lumOff val="25000"/>
                  </a:schemeClr>
                </a:solidFill>
              </a:rPr>
              <a:t>Brésil</a:t>
            </a:r>
            <a:r>
              <a:rPr lang="fr-FR" sz="900" dirty="0">
                <a:solidFill>
                  <a:schemeClr val="tx2">
                    <a:lumMod val="75000"/>
                    <a:lumOff val="25000"/>
                  </a:schemeClr>
                </a:solidFill>
              </a:rPr>
              <a:t> 122 – </a:t>
            </a:r>
            <a:r>
              <a:rPr lang="fr-FR" sz="900" b="1" dirty="0">
                <a:solidFill>
                  <a:schemeClr val="tx2">
                    <a:lumMod val="75000"/>
                    <a:lumOff val="25000"/>
                  </a:schemeClr>
                </a:solidFill>
              </a:rPr>
              <a:t>Canada</a:t>
            </a:r>
            <a:r>
              <a:rPr lang="fr-FR" sz="900" dirty="0">
                <a:solidFill>
                  <a:schemeClr val="tx2">
                    <a:lumMod val="75000"/>
                    <a:lumOff val="25000"/>
                  </a:schemeClr>
                </a:solidFill>
              </a:rPr>
              <a:t> 199 – </a:t>
            </a:r>
            <a:r>
              <a:rPr lang="fr-FR" sz="900" b="1" dirty="0">
                <a:solidFill>
                  <a:schemeClr val="tx2">
                    <a:lumMod val="75000"/>
                    <a:lumOff val="25000"/>
                  </a:schemeClr>
                </a:solidFill>
              </a:rPr>
              <a:t>Chili </a:t>
            </a:r>
            <a:r>
              <a:rPr lang="fr-FR" sz="900" dirty="0">
                <a:solidFill>
                  <a:schemeClr val="tx2">
                    <a:lumMod val="75000"/>
                    <a:lumOff val="25000"/>
                  </a:schemeClr>
                </a:solidFill>
              </a:rPr>
              <a:t>34 – </a:t>
            </a:r>
            <a:r>
              <a:rPr lang="fr-FR" sz="900" b="1" dirty="0">
                <a:solidFill>
                  <a:schemeClr val="tx2">
                    <a:lumMod val="75000"/>
                    <a:lumOff val="25000"/>
                  </a:schemeClr>
                </a:solidFill>
              </a:rPr>
              <a:t>Colombie</a:t>
            </a:r>
            <a:r>
              <a:rPr lang="fr-FR" sz="900" dirty="0">
                <a:solidFill>
                  <a:schemeClr val="tx2">
                    <a:lumMod val="75000"/>
                    <a:lumOff val="25000"/>
                  </a:schemeClr>
                </a:solidFill>
              </a:rPr>
              <a:t> 21 – </a:t>
            </a:r>
            <a:r>
              <a:rPr lang="fr-FR" sz="900" b="1" dirty="0">
                <a:solidFill>
                  <a:schemeClr val="tx2">
                    <a:lumMod val="75000"/>
                    <a:lumOff val="25000"/>
                  </a:schemeClr>
                </a:solidFill>
              </a:rPr>
              <a:t>Cuba</a:t>
            </a:r>
            <a:r>
              <a:rPr lang="fr-FR" sz="900" dirty="0">
                <a:solidFill>
                  <a:schemeClr val="tx2">
                    <a:lumMod val="75000"/>
                    <a:lumOff val="25000"/>
                  </a:schemeClr>
                </a:solidFill>
              </a:rPr>
              <a:t> 3 – </a:t>
            </a:r>
            <a:r>
              <a:rPr lang="fr-FR" sz="900" b="1" dirty="0">
                <a:solidFill>
                  <a:schemeClr val="tx2">
                    <a:lumMod val="75000"/>
                    <a:lumOff val="25000"/>
                  </a:schemeClr>
                </a:solidFill>
              </a:rPr>
              <a:t>Égypte</a:t>
            </a:r>
            <a:r>
              <a:rPr lang="fr-FR" sz="900" dirty="0">
                <a:solidFill>
                  <a:schemeClr val="tx2">
                    <a:lumMod val="75000"/>
                    <a:lumOff val="25000"/>
                  </a:schemeClr>
                </a:solidFill>
              </a:rPr>
              <a:t> 20 – </a:t>
            </a:r>
            <a:r>
              <a:rPr lang="fr-FR" sz="900" b="1" dirty="0">
                <a:solidFill>
                  <a:schemeClr val="tx2">
                    <a:lumMod val="75000"/>
                    <a:lumOff val="25000"/>
                  </a:schemeClr>
                </a:solidFill>
              </a:rPr>
              <a:t>Équateur</a:t>
            </a:r>
            <a:r>
              <a:rPr lang="fr-FR" sz="900" dirty="0">
                <a:solidFill>
                  <a:schemeClr val="tx2">
                    <a:lumMod val="75000"/>
                    <a:lumOff val="25000"/>
                  </a:schemeClr>
                </a:solidFill>
              </a:rPr>
              <a:t> 4 – </a:t>
            </a:r>
            <a:r>
              <a:rPr lang="fr-FR" sz="900" b="1" dirty="0">
                <a:solidFill>
                  <a:schemeClr val="tx2">
                    <a:lumMod val="75000"/>
                    <a:lumOff val="25000"/>
                  </a:schemeClr>
                </a:solidFill>
              </a:rPr>
              <a:t>Émirats arabes unis </a:t>
            </a:r>
            <a:r>
              <a:rPr lang="fr-FR" sz="900" dirty="0">
                <a:solidFill>
                  <a:schemeClr val="tx2">
                    <a:lumMod val="75000"/>
                    <a:lumOff val="25000"/>
                  </a:schemeClr>
                </a:solidFill>
              </a:rPr>
              <a:t>7  </a:t>
            </a:r>
            <a:r>
              <a:rPr lang="fr-FR" sz="900" b="1" dirty="0">
                <a:solidFill>
                  <a:schemeClr val="tx2">
                    <a:lumMod val="75000"/>
                    <a:lumOff val="25000"/>
                  </a:schemeClr>
                </a:solidFill>
              </a:rPr>
              <a:t>Géorgie</a:t>
            </a:r>
            <a:r>
              <a:rPr lang="fr-FR" sz="900" dirty="0">
                <a:solidFill>
                  <a:schemeClr val="tx2">
                    <a:lumMod val="75000"/>
                    <a:lumOff val="25000"/>
                  </a:schemeClr>
                </a:solidFill>
              </a:rPr>
              <a:t> 32 – </a:t>
            </a:r>
            <a:r>
              <a:rPr lang="fr-FR" sz="900" b="1" dirty="0">
                <a:solidFill>
                  <a:schemeClr val="tx2">
                    <a:lumMod val="75000"/>
                    <a:lumOff val="25000"/>
                  </a:schemeClr>
                </a:solidFill>
              </a:rPr>
              <a:t>Hong Kong </a:t>
            </a:r>
            <a:r>
              <a:rPr lang="fr-FR" sz="900" dirty="0">
                <a:solidFill>
                  <a:schemeClr val="tx2">
                    <a:lumMod val="75000"/>
                    <a:lumOff val="25000"/>
                  </a:schemeClr>
                </a:solidFill>
              </a:rPr>
              <a:t>15 – </a:t>
            </a:r>
            <a:r>
              <a:rPr lang="fr-FR" sz="900" b="1" dirty="0">
                <a:solidFill>
                  <a:schemeClr val="tx2">
                    <a:lumMod val="75000"/>
                    <a:lumOff val="25000"/>
                  </a:schemeClr>
                </a:solidFill>
              </a:rPr>
              <a:t>Indonésie</a:t>
            </a:r>
            <a:r>
              <a:rPr lang="fr-FR" sz="900" dirty="0">
                <a:solidFill>
                  <a:schemeClr val="tx2">
                    <a:lumMod val="75000"/>
                    <a:lumOff val="25000"/>
                  </a:schemeClr>
                </a:solidFill>
              </a:rPr>
              <a:t> 5 –</a:t>
            </a:r>
            <a:r>
              <a:rPr lang="fr-FR" sz="900" b="1" dirty="0">
                <a:solidFill>
                  <a:schemeClr val="tx2">
                    <a:lumMod val="75000"/>
                    <a:lumOff val="25000"/>
                  </a:schemeClr>
                </a:solidFill>
              </a:rPr>
              <a:t> Iran </a:t>
            </a:r>
            <a:r>
              <a:rPr lang="fr-FR" sz="900" dirty="0">
                <a:solidFill>
                  <a:schemeClr val="tx2">
                    <a:lumMod val="75000"/>
                    <a:lumOff val="25000"/>
                  </a:schemeClr>
                </a:solidFill>
              </a:rPr>
              <a:t>11 – </a:t>
            </a:r>
            <a:r>
              <a:rPr lang="fr-FR" sz="900" b="1" dirty="0">
                <a:solidFill>
                  <a:schemeClr val="tx2">
                    <a:lumMod val="75000"/>
                    <a:lumOff val="25000"/>
                  </a:schemeClr>
                </a:solidFill>
              </a:rPr>
              <a:t>Irlande</a:t>
            </a:r>
            <a:r>
              <a:rPr lang="fr-FR" sz="900" dirty="0">
                <a:solidFill>
                  <a:schemeClr val="tx2">
                    <a:lumMod val="75000"/>
                    <a:lumOff val="25000"/>
                  </a:schemeClr>
                </a:solidFill>
              </a:rPr>
              <a:t> 5 – </a:t>
            </a:r>
            <a:r>
              <a:rPr lang="fr-FR" sz="900" b="1" dirty="0">
                <a:solidFill>
                  <a:schemeClr val="tx2">
                    <a:lumMod val="75000"/>
                    <a:lumOff val="25000"/>
                  </a:schemeClr>
                </a:solidFill>
              </a:rPr>
              <a:t>Islande</a:t>
            </a:r>
            <a:r>
              <a:rPr lang="fr-FR" sz="900" dirty="0">
                <a:solidFill>
                  <a:schemeClr val="tx2">
                    <a:lumMod val="75000"/>
                    <a:lumOff val="25000"/>
                  </a:schemeClr>
                </a:solidFill>
              </a:rPr>
              <a:t> 3 – </a:t>
            </a:r>
            <a:r>
              <a:rPr lang="fr-FR" sz="900" b="1" dirty="0">
                <a:solidFill>
                  <a:schemeClr val="tx2">
                    <a:lumMod val="75000"/>
                    <a:lumOff val="25000"/>
                  </a:schemeClr>
                </a:solidFill>
              </a:rPr>
              <a:t>Jordanie</a:t>
            </a:r>
            <a:r>
              <a:rPr lang="fr-FR" sz="900" dirty="0">
                <a:solidFill>
                  <a:schemeClr val="tx2">
                    <a:lumMod val="75000"/>
                    <a:lumOff val="25000"/>
                  </a:schemeClr>
                </a:solidFill>
              </a:rPr>
              <a:t> 5 – </a:t>
            </a:r>
            <a:r>
              <a:rPr lang="fr-FR" sz="900" b="1" dirty="0">
                <a:solidFill>
                  <a:schemeClr val="tx2">
                    <a:lumMod val="75000"/>
                    <a:lumOff val="25000"/>
                  </a:schemeClr>
                </a:solidFill>
              </a:rPr>
              <a:t>Koweït</a:t>
            </a:r>
            <a:r>
              <a:rPr lang="fr-FR" sz="900" dirty="0">
                <a:solidFill>
                  <a:schemeClr val="tx2">
                    <a:lumMod val="75000"/>
                    <a:lumOff val="25000"/>
                  </a:schemeClr>
                </a:solidFill>
              </a:rPr>
              <a:t> 4 – </a:t>
            </a:r>
            <a:r>
              <a:rPr lang="fr-FR" sz="900" b="1" dirty="0">
                <a:solidFill>
                  <a:schemeClr val="tx2">
                    <a:lumMod val="75000"/>
                    <a:lumOff val="25000"/>
                  </a:schemeClr>
                </a:solidFill>
              </a:rPr>
              <a:t>Liban</a:t>
            </a:r>
            <a:r>
              <a:rPr lang="fr-FR" sz="900" dirty="0">
                <a:solidFill>
                  <a:schemeClr val="tx2">
                    <a:lumMod val="75000"/>
                    <a:lumOff val="25000"/>
                  </a:schemeClr>
                </a:solidFill>
              </a:rPr>
              <a:t> 13 </a:t>
            </a:r>
            <a:r>
              <a:rPr lang="fr-FR" sz="900" b="1" dirty="0">
                <a:solidFill>
                  <a:schemeClr val="tx2">
                    <a:lumMod val="75000"/>
                    <a:lumOff val="25000"/>
                  </a:schemeClr>
                </a:solidFill>
              </a:rPr>
              <a:t>Madagascar</a:t>
            </a:r>
            <a:r>
              <a:rPr lang="fr-FR" sz="900" dirty="0">
                <a:solidFill>
                  <a:schemeClr val="tx2">
                    <a:lumMod val="75000"/>
                    <a:lumOff val="25000"/>
                  </a:schemeClr>
                </a:solidFill>
              </a:rPr>
              <a:t> 1 – </a:t>
            </a:r>
            <a:r>
              <a:rPr lang="fr-FR" sz="900" b="1" dirty="0">
                <a:solidFill>
                  <a:schemeClr val="tx2">
                    <a:lumMod val="75000"/>
                    <a:lumOff val="25000"/>
                  </a:schemeClr>
                </a:solidFill>
              </a:rPr>
              <a:t>Malaisie</a:t>
            </a:r>
            <a:r>
              <a:rPr lang="fr-FR" sz="900" dirty="0">
                <a:solidFill>
                  <a:schemeClr val="tx2">
                    <a:lumMod val="75000"/>
                    <a:lumOff val="25000"/>
                  </a:schemeClr>
                </a:solidFill>
              </a:rPr>
              <a:t> 4 – </a:t>
            </a:r>
            <a:r>
              <a:rPr lang="fr-FR" sz="900" b="1" dirty="0">
                <a:solidFill>
                  <a:schemeClr val="tx2">
                    <a:lumMod val="75000"/>
                    <a:lumOff val="25000"/>
                  </a:schemeClr>
                </a:solidFill>
              </a:rPr>
              <a:t>Malte</a:t>
            </a:r>
            <a:r>
              <a:rPr lang="fr-FR" sz="900" dirty="0">
                <a:solidFill>
                  <a:schemeClr val="tx2">
                    <a:lumMod val="75000"/>
                    <a:lumOff val="25000"/>
                  </a:schemeClr>
                </a:solidFill>
              </a:rPr>
              <a:t> 1 – </a:t>
            </a:r>
            <a:r>
              <a:rPr lang="fr-FR" sz="900" b="1" dirty="0">
                <a:solidFill>
                  <a:schemeClr val="tx2">
                    <a:lumMod val="75000"/>
                    <a:lumOff val="25000"/>
                  </a:schemeClr>
                </a:solidFill>
              </a:rPr>
              <a:t>Maroc</a:t>
            </a:r>
            <a:r>
              <a:rPr lang="fr-FR" sz="900" dirty="0">
                <a:solidFill>
                  <a:schemeClr val="tx2">
                    <a:lumMod val="75000"/>
                    <a:lumOff val="25000"/>
                  </a:schemeClr>
                </a:solidFill>
              </a:rPr>
              <a:t> 19 – </a:t>
            </a:r>
            <a:r>
              <a:rPr lang="fr-FR" sz="900" b="1" dirty="0">
                <a:solidFill>
                  <a:schemeClr val="tx2">
                    <a:lumMod val="75000"/>
                    <a:lumOff val="25000"/>
                  </a:schemeClr>
                </a:solidFill>
              </a:rPr>
              <a:t>Mexique</a:t>
            </a:r>
            <a:r>
              <a:rPr lang="fr-FR" sz="900" dirty="0">
                <a:solidFill>
                  <a:schemeClr val="tx2">
                    <a:lumMod val="75000"/>
                    <a:lumOff val="25000"/>
                  </a:schemeClr>
                </a:solidFill>
              </a:rPr>
              <a:t> 49 – </a:t>
            </a:r>
            <a:r>
              <a:rPr lang="fr-FR" sz="900" b="1" dirty="0">
                <a:solidFill>
                  <a:schemeClr val="tx2">
                    <a:lumMod val="75000"/>
                    <a:lumOff val="25000"/>
                  </a:schemeClr>
                </a:solidFill>
              </a:rPr>
              <a:t>Monténégro</a:t>
            </a:r>
            <a:r>
              <a:rPr lang="fr-FR" sz="900" dirty="0">
                <a:solidFill>
                  <a:schemeClr val="tx2">
                    <a:lumMod val="75000"/>
                    <a:lumOff val="25000"/>
                  </a:schemeClr>
                </a:solidFill>
              </a:rPr>
              <a:t> 4 – </a:t>
            </a:r>
            <a:r>
              <a:rPr lang="fr-FR" sz="900" b="1" dirty="0">
                <a:solidFill>
                  <a:schemeClr val="tx2">
                    <a:lumMod val="75000"/>
                    <a:lumOff val="25000"/>
                  </a:schemeClr>
                </a:solidFill>
              </a:rPr>
              <a:t>Nouvelle-Zélande</a:t>
            </a:r>
            <a:r>
              <a:rPr lang="fr-FR" sz="900" dirty="0">
                <a:solidFill>
                  <a:schemeClr val="tx2">
                    <a:lumMod val="75000"/>
                    <a:lumOff val="25000"/>
                  </a:schemeClr>
                </a:solidFill>
              </a:rPr>
              <a:t> 5 – </a:t>
            </a:r>
            <a:r>
              <a:rPr lang="fr-FR" sz="900" b="1" dirty="0">
                <a:solidFill>
                  <a:schemeClr val="tx2">
                    <a:lumMod val="75000"/>
                    <a:lumOff val="25000"/>
                  </a:schemeClr>
                </a:solidFill>
              </a:rPr>
              <a:t>Oman</a:t>
            </a:r>
            <a:r>
              <a:rPr lang="fr-FR" sz="900" dirty="0">
                <a:solidFill>
                  <a:schemeClr val="tx2">
                    <a:lumMod val="75000"/>
                    <a:lumOff val="25000"/>
                  </a:schemeClr>
                </a:solidFill>
              </a:rPr>
              <a:t> 1 </a:t>
            </a:r>
            <a:r>
              <a:rPr lang="fr-FR" sz="900" b="1" dirty="0">
                <a:solidFill>
                  <a:schemeClr val="tx2">
                    <a:lumMod val="75000"/>
                    <a:lumOff val="25000"/>
                  </a:schemeClr>
                </a:solidFill>
              </a:rPr>
              <a:t>Pérou</a:t>
            </a:r>
            <a:r>
              <a:rPr lang="fr-FR" sz="900" dirty="0">
                <a:solidFill>
                  <a:schemeClr val="tx2">
                    <a:lumMod val="75000"/>
                    <a:lumOff val="25000"/>
                  </a:schemeClr>
                </a:solidFill>
              </a:rPr>
              <a:t> 2 – </a:t>
            </a:r>
            <a:r>
              <a:rPr lang="fr-FR" sz="900" b="1" dirty="0">
                <a:solidFill>
                  <a:schemeClr val="tx2">
                    <a:lumMod val="75000"/>
                    <a:lumOff val="25000"/>
                  </a:schemeClr>
                </a:solidFill>
              </a:rPr>
              <a:t>Philippines</a:t>
            </a:r>
            <a:r>
              <a:rPr lang="fr-FR" sz="900" dirty="0">
                <a:solidFill>
                  <a:schemeClr val="tx2">
                    <a:lumMod val="75000"/>
                    <a:lumOff val="25000"/>
                  </a:schemeClr>
                </a:solidFill>
              </a:rPr>
              <a:t> 1 – </a:t>
            </a:r>
            <a:r>
              <a:rPr lang="fr-FR" sz="900" b="1" dirty="0">
                <a:solidFill>
                  <a:schemeClr val="tx2">
                    <a:lumMod val="75000"/>
                    <a:lumOff val="25000"/>
                  </a:schemeClr>
                </a:solidFill>
              </a:rPr>
              <a:t>République de Corée </a:t>
            </a:r>
            <a:r>
              <a:rPr lang="fr-FR" sz="900" dirty="0">
                <a:solidFill>
                  <a:schemeClr val="tx2">
                    <a:lumMod val="75000"/>
                    <a:lumOff val="25000"/>
                  </a:schemeClr>
                </a:solidFill>
              </a:rPr>
              <a:t>147 – </a:t>
            </a:r>
            <a:r>
              <a:rPr lang="fr-FR" sz="900" b="1" dirty="0">
                <a:solidFill>
                  <a:schemeClr val="tx2">
                    <a:lumMod val="75000"/>
                    <a:lumOff val="25000"/>
                  </a:schemeClr>
                </a:solidFill>
              </a:rPr>
              <a:t>République populaire de Chine </a:t>
            </a:r>
            <a:r>
              <a:rPr lang="fr-FR" sz="900" dirty="0">
                <a:solidFill>
                  <a:schemeClr val="tx2">
                    <a:lumMod val="75000"/>
                    <a:lumOff val="25000"/>
                  </a:schemeClr>
                </a:solidFill>
              </a:rPr>
              <a:t>333 – </a:t>
            </a:r>
            <a:r>
              <a:rPr lang="fr-FR" sz="900" b="1" dirty="0">
                <a:solidFill>
                  <a:schemeClr val="tx2">
                    <a:lumMod val="75000"/>
                    <a:lumOff val="25000"/>
                  </a:schemeClr>
                </a:solidFill>
              </a:rPr>
              <a:t>Singapour</a:t>
            </a:r>
            <a:r>
              <a:rPr lang="fr-FR" sz="900" dirty="0">
                <a:solidFill>
                  <a:schemeClr val="tx2">
                    <a:lumMod val="75000"/>
                    <a:lumOff val="25000"/>
                  </a:schemeClr>
                </a:solidFill>
              </a:rPr>
              <a:t> 2</a:t>
            </a:r>
          </a:p>
          <a:p>
            <a:r>
              <a:rPr lang="fr-FR" sz="900" b="1" dirty="0">
                <a:solidFill>
                  <a:schemeClr val="tx2">
                    <a:lumMod val="75000"/>
                    <a:lumOff val="25000"/>
                  </a:schemeClr>
                </a:solidFill>
              </a:rPr>
              <a:t>Sri Lanka </a:t>
            </a:r>
            <a:r>
              <a:rPr lang="fr-FR" sz="900" dirty="0">
                <a:solidFill>
                  <a:schemeClr val="tx2">
                    <a:lumMod val="75000"/>
                    <a:lumOff val="25000"/>
                  </a:schemeClr>
                </a:solidFill>
              </a:rPr>
              <a:t>10 – </a:t>
            </a:r>
            <a:r>
              <a:rPr lang="fr-FR" sz="900" b="1" dirty="0">
                <a:solidFill>
                  <a:schemeClr val="tx2">
                    <a:lumMod val="75000"/>
                    <a:lumOff val="25000"/>
                  </a:schemeClr>
                </a:solidFill>
              </a:rPr>
              <a:t>Taiwan</a:t>
            </a:r>
            <a:r>
              <a:rPr lang="fr-FR" sz="900" dirty="0">
                <a:solidFill>
                  <a:schemeClr val="tx2">
                    <a:lumMod val="75000"/>
                    <a:lumOff val="25000"/>
                  </a:schemeClr>
                </a:solidFill>
              </a:rPr>
              <a:t> 45 – </a:t>
            </a:r>
            <a:r>
              <a:rPr lang="fr-FR" sz="900" b="1" dirty="0">
                <a:solidFill>
                  <a:schemeClr val="tx2">
                    <a:lumMod val="75000"/>
                    <a:lumOff val="25000"/>
                  </a:schemeClr>
                </a:solidFill>
              </a:rPr>
              <a:t>Thaïlande</a:t>
            </a:r>
            <a:r>
              <a:rPr lang="fr-FR" sz="900" dirty="0">
                <a:solidFill>
                  <a:schemeClr val="tx2">
                    <a:lumMod val="75000"/>
                    <a:lumOff val="25000"/>
                  </a:schemeClr>
                </a:solidFill>
              </a:rPr>
              <a:t> 17 – </a:t>
            </a:r>
            <a:r>
              <a:rPr lang="fr-FR" sz="900" b="1" dirty="0">
                <a:solidFill>
                  <a:schemeClr val="tx2">
                    <a:lumMod val="75000"/>
                    <a:lumOff val="25000"/>
                  </a:schemeClr>
                </a:solidFill>
              </a:rPr>
              <a:t>Tunisie</a:t>
            </a:r>
            <a:r>
              <a:rPr lang="fr-FR" sz="900" dirty="0">
                <a:solidFill>
                  <a:schemeClr val="tx2">
                    <a:lumMod val="75000"/>
                    <a:lumOff val="25000"/>
                  </a:schemeClr>
                </a:solidFill>
              </a:rPr>
              <a:t> 2 – </a:t>
            </a:r>
            <a:r>
              <a:rPr lang="fr-FR" sz="900" b="1" dirty="0">
                <a:solidFill>
                  <a:schemeClr val="tx2">
                    <a:lumMod val="75000"/>
                    <a:lumOff val="25000"/>
                  </a:schemeClr>
                </a:solidFill>
              </a:rPr>
              <a:t>Vietnam</a:t>
            </a:r>
            <a:r>
              <a:rPr lang="fr-FR" sz="900" dirty="0">
                <a:solidFill>
                  <a:schemeClr val="tx2">
                    <a:lumMod val="75000"/>
                    <a:lumOff val="25000"/>
                  </a:schemeClr>
                </a:solidFill>
              </a:rPr>
              <a:t> 1</a:t>
            </a:r>
            <a:endParaRPr lang="fr-CH" sz="900" dirty="0">
              <a:solidFill>
                <a:schemeClr val="tx2">
                  <a:lumMod val="75000"/>
                  <a:lumOff val="25000"/>
                </a:schemeClr>
              </a:solidFill>
            </a:endParaRPr>
          </a:p>
        </p:txBody>
      </p:sp>
      <p:grpSp>
        <p:nvGrpSpPr>
          <p:cNvPr id="25" name="Group 17">
            <a:extLst>
              <a:ext uri="{FF2B5EF4-FFF2-40B4-BE49-F238E27FC236}">
                <a16:creationId xmlns:a16="http://schemas.microsoft.com/office/drawing/2014/main" id="{4C137884-855C-674D-A7A6-8CF93E3A0CDB}"/>
              </a:ext>
            </a:extLst>
          </p:cNvPr>
          <p:cNvGrpSpPr/>
          <p:nvPr/>
        </p:nvGrpSpPr>
        <p:grpSpPr>
          <a:xfrm>
            <a:off x="8295860" y="3327932"/>
            <a:ext cx="4071518" cy="1508105"/>
            <a:chOff x="8901114" y="2860379"/>
            <a:chExt cx="3417405" cy="1578424"/>
          </a:xfrm>
        </p:grpSpPr>
        <p:grpSp>
          <p:nvGrpSpPr>
            <p:cNvPr id="26" name="Group 18">
              <a:extLst>
                <a:ext uri="{FF2B5EF4-FFF2-40B4-BE49-F238E27FC236}">
                  <a16:creationId xmlns:a16="http://schemas.microsoft.com/office/drawing/2014/main" id="{9071C950-0D7A-4A4B-A104-8B3FBA32D8D3}"/>
                </a:ext>
              </a:extLst>
            </p:cNvPr>
            <p:cNvGrpSpPr/>
            <p:nvPr/>
          </p:nvGrpSpPr>
          <p:grpSpPr>
            <a:xfrm>
              <a:off x="8901114" y="2860379"/>
              <a:ext cx="3417405" cy="1578424"/>
              <a:chOff x="9801122" y="2463049"/>
              <a:chExt cx="2203965" cy="1086417"/>
            </a:xfrm>
          </p:grpSpPr>
          <p:sp>
            <p:nvSpPr>
              <p:cNvPr id="29" name="Google Shape;437;p44">
                <a:extLst>
                  <a:ext uri="{FF2B5EF4-FFF2-40B4-BE49-F238E27FC236}">
                    <a16:creationId xmlns:a16="http://schemas.microsoft.com/office/drawing/2014/main" id="{3F63590A-840E-AA4B-827C-DD7402EBBC5C}"/>
                  </a:ext>
                </a:extLst>
              </p:cNvPr>
              <p:cNvSpPr/>
              <p:nvPr/>
            </p:nvSpPr>
            <p:spPr>
              <a:xfrm rot="5400000">
                <a:off x="10319687" y="1944484"/>
                <a:ext cx="1085241" cy="2122372"/>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E15E32"/>
                  </a:solidFill>
                </a:endParaRPr>
              </a:p>
            </p:txBody>
          </p:sp>
          <p:sp>
            <p:nvSpPr>
              <p:cNvPr id="30" name="TextBox 6">
                <a:extLst>
                  <a:ext uri="{FF2B5EF4-FFF2-40B4-BE49-F238E27FC236}">
                    <a16:creationId xmlns:a16="http://schemas.microsoft.com/office/drawing/2014/main" id="{285F34AC-5B61-044F-B091-C31D24F6E26C}"/>
                  </a:ext>
                </a:extLst>
              </p:cNvPr>
              <p:cNvSpPr txBox="1"/>
              <p:nvPr/>
            </p:nvSpPr>
            <p:spPr>
              <a:xfrm>
                <a:off x="10084135" y="2463049"/>
                <a:ext cx="1920952" cy="1086417"/>
              </a:xfrm>
              <a:prstGeom prst="rect">
                <a:avLst/>
              </a:prstGeom>
              <a:noFill/>
            </p:spPr>
            <p:txBody>
              <a:bodyPr wrap="square" rtlCol="0">
                <a:spAutoFit/>
              </a:bodyPr>
              <a:lstStyle/>
              <a:p>
                <a:pPr marL="285750" indent="-285750" algn="l" rtl="0">
                  <a:buFont typeface="Arial" panose="020B0604020202020204" pitchFamily="34" charset="0"/>
                  <a:buChar char="•"/>
                </a:pPr>
                <a:endParaRPr lang="fr" sz="1400" dirty="0">
                  <a:solidFill>
                    <a:schemeClr val="bg2"/>
                  </a:solidFill>
                </a:endParaRPr>
              </a:p>
              <a:p>
                <a:pPr marL="285750" indent="-285750" algn="l" rtl="0">
                  <a:buFont typeface="Arial" panose="020B0604020202020204" pitchFamily="34" charset="0"/>
                  <a:buChar char="•"/>
                </a:pPr>
                <a:endParaRPr lang="fr" sz="1400" dirty="0">
                  <a:solidFill>
                    <a:schemeClr val="bg2"/>
                  </a:solidFill>
                </a:endParaRPr>
              </a:p>
              <a:p>
                <a:pPr marL="285750" indent="-285750" algn="l" rtl="0">
                  <a:buFont typeface="Arial" panose="020B0604020202020204" pitchFamily="34" charset="0"/>
                  <a:buChar char="•"/>
                </a:pPr>
                <a:r>
                  <a:rPr lang="fr" sz="1400" b="0" i="0" u="none" baseline="0" dirty="0">
                    <a:solidFill>
                      <a:schemeClr val="bg2"/>
                    </a:solidFill>
                  </a:rPr>
                  <a:t>Le personnel par nationalité, </a:t>
                </a:r>
                <a:br>
                  <a:rPr lang="fr" sz="1400" dirty="0">
                    <a:solidFill>
                      <a:schemeClr val="bg2"/>
                    </a:solidFill>
                  </a:rPr>
                </a:br>
                <a:r>
                  <a:rPr lang="fr" sz="1400" b="0" i="0" u="none" baseline="0" dirty="0">
                    <a:solidFill>
                      <a:schemeClr val="bg2"/>
                    </a:solidFill>
                    <a:effectLst>
                      <a:outerShdw sx="1000" sy="1000" algn="tl" rotWithShape="0">
                        <a:prstClr val="black"/>
                      </a:outerShdw>
                    </a:effectLst>
                  </a:rPr>
                  <a:t>au 31 décembre 2022</a:t>
                </a:r>
                <a:endParaRPr lang="fr" sz="1400" dirty="0">
                  <a:solidFill>
                    <a:schemeClr val="bg2"/>
                  </a:solidFill>
                  <a:effectLst>
                    <a:outerShdw sx="1000" sy="1000" algn="tl" rotWithShape="0">
                      <a:prstClr val="black"/>
                    </a:outerShdw>
                  </a:effectLst>
                </a:endParaRPr>
              </a:p>
              <a:p>
                <a:pPr marL="742950" lvl="1" indent="-285750" algn="l" rtl="0">
                  <a:buFont typeface="Arial" panose="020B0604020202020204" pitchFamily="34" charset="0"/>
                  <a:buChar char="•"/>
                </a:pPr>
                <a:r>
                  <a:rPr lang="fr" sz="1200" b="1" i="0" u="none" baseline="0" dirty="0">
                    <a:solidFill>
                      <a:schemeClr val="bg2"/>
                    </a:solidFill>
                    <a:effectLst>
                      <a:outerShdw sx="1000" sy="1000" algn="tl" rotWithShape="0">
                        <a:prstClr val="black"/>
                      </a:outerShdw>
                    </a:effectLst>
                  </a:rPr>
                  <a:t>780</a:t>
                </a:r>
                <a:r>
                  <a:rPr lang="fr" sz="1200" b="0" i="0" u="none" baseline="0" dirty="0">
                    <a:solidFill>
                      <a:schemeClr val="bg2"/>
                    </a:solidFill>
                    <a:effectLst>
                      <a:outerShdw sx="1000" sy="1000" algn="tl" rotWithShape="0">
                        <a:prstClr val="black"/>
                      </a:outerShdw>
                    </a:effectLst>
                  </a:rPr>
                  <a:t> utilisateurs</a:t>
                </a:r>
              </a:p>
              <a:p>
                <a:pPr marL="742950" lvl="1" indent="-285750" algn="l" rtl="0">
                  <a:buFont typeface="Arial" panose="020B0604020202020204" pitchFamily="34" charset="0"/>
                  <a:buChar char="•"/>
                </a:pPr>
                <a:r>
                  <a:rPr lang="fr" sz="1200" b="1" dirty="0">
                    <a:solidFill>
                      <a:schemeClr val="bg2"/>
                    </a:solidFill>
                    <a:effectLst>
                      <a:outerShdw sx="1000" sy="1000" algn="tl" rotWithShape="0">
                        <a:prstClr val="black"/>
                      </a:outerShdw>
                    </a:effectLst>
                  </a:rPr>
                  <a:t>950 </a:t>
                </a:r>
                <a:r>
                  <a:rPr lang="fr" sz="1200" b="0" i="0" u="none" baseline="0" dirty="0">
                    <a:solidFill>
                      <a:schemeClr val="bg2"/>
                    </a:solidFill>
                    <a:effectLst>
                      <a:outerShdw sx="1000" sy="1000" algn="tl" rotWithShape="0">
                        <a:prstClr val="black"/>
                      </a:outerShdw>
                    </a:effectLst>
                  </a:rPr>
                  <a:t>membres du personnel </a:t>
                </a:r>
              </a:p>
              <a:p>
                <a:pPr marL="742950" lvl="1" indent="-285750" algn="l" rtl="0">
                  <a:buFont typeface="Arial" panose="020B0604020202020204" pitchFamily="34" charset="0"/>
                  <a:buChar char="•"/>
                </a:pPr>
                <a:r>
                  <a:rPr lang="fr" sz="1200" b="1" i="0" u="none" baseline="0" dirty="0">
                    <a:solidFill>
                      <a:schemeClr val="bg2"/>
                    </a:solidFill>
                    <a:effectLst>
                      <a:outerShdw sx="1000" sy="1000" algn="tl" rotWithShape="0">
                        <a:prstClr val="black"/>
                      </a:outerShdw>
                    </a:effectLst>
                  </a:rPr>
                  <a:t>99</a:t>
                </a:r>
                <a:r>
                  <a:rPr lang="fr" sz="1200" b="0" i="0" u="none" baseline="0" dirty="0">
                    <a:solidFill>
                      <a:schemeClr val="bg2"/>
                    </a:solidFill>
                    <a:effectLst>
                      <a:outerShdw sx="1000" sy="1000" algn="tl" rotWithShape="0">
                        <a:prstClr val="black"/>
                      </a:outerShdw>
                    </a:effectLst>
                  </a:rPr>
                  <a:t> boursiers</a:t>
                </a:r>
              </a:p>
            </p:txBody>
          </p:sp>
        </p:grpSp>
        <p:sp>
          <p:nvSpPr>
            <p:cNvPr id="27" name="TextBox 6">
              <a:extLst>
                <a:ext uri="{FF2B5EF4-FFF2-40B4-BE49-F238E27FC236}">
                  <a16:creationId xmlns:a16="http://schemas.microsoft.com/office/drawing/2014/main" id="{38906E81-46BF-BE40-8288-982A44680926}"/>
                </a:ext>
              </a:extLst>
            </p:cNvPr>
            <p:cNvSpPr txBox="1"/>
            <p:nvPr/>
          </p:nvSpPr>
          <p:spPr>
            <a:xfrm>
              <a:off x="9115501" y="2965082"/>
              <a:ext cx="2976438" cy="307777"/>
            </a:xfrm>
            <a:prstGeom prst="rect">
              <a:avLst/>
            </a:prstGeom>
            <a:noFill/>
          </p:spPr>
          <p:txBody>
            <a:bodyPr wrap="square" rtlCol="0">
              <a:spAutoFit/>
            </a:bodyPr>
            <a:lstStyle/>
            <a:p>
              <a:pPr algn="ctr" rtl="0"/>
              <a:r>
                <a:rPr lang="fr" sz="1400" b="1" i="0" u="none" baseline="0" dirty="0">
                  <a:solidFill>
                    <a:schemeClr val="bg1"/>
                  </a:solidFill>
                </a:rPr>
                <a:t>Les chiffres pour la FRANCE</a:t>
              </a:r>
              <a:endParaRPr lang="fr" sz="800" dirty="0">
                <a:solidFill>
                  <a:schemeClr val="bg1"/>
                </a:solidFill>
              </a:endParaRPr>
            </a:p>
          </p:txBody>
        </p:sp>
        <p:pic>
          <p:nvPicPr>
            <p:cNvPr id="28" name="Picture 20">
              <a:extLst>
                <a:ext uri="{FF2B5EF4-FFF2-40B4-BE49-F238E27FC236}">
                  <a16:creationId xmlns:a16="http://schemas.microsoft.com/office/drawing/2014/main" id="{BCE8A4F0-B5F1-D34A-AFD6-402CE64BEEC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1765660" y="2928773"/>
              <a:ext cx="309781" cy="309781"/>
            </a:xfrm>
            <a:prstGeom prst="rect">
              <a:avLst/>
            </a:prstGeom>
          </p:spPr>
        </p:pic>
      </p:grpSp>
    </p:spTree>
    <p:extLst>
      <p:ext uri="{BB962C8B-B14F-4D97-AF65-F5344CB8AC3E}">
        <p14:creationId xmlns:p14="http://schemas.microsoft.com/office/powerpoint/2010/main" val="2238957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p:pic>
      <p:sp>
        <p:nvSpPr>
          <p:cNvPr id="4" name="Larme 10"/>
          <p:cNvSpPr/>
          <p:nvPr/>
        </p:nvSpPr>
        <p:spPr>
          <a:xfrm>
            <a:off x="7780842" y="841436"/>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5" name="Larme 11"/>
          <p:cNvSpPr/>
          <p:nvPr/>
        </p:nvSpPr>
        <p:spPr>
          <a:xfrm>
            <a:off x="8019622" y="841436"/>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6" name="ZoneTexte 13"/>
          <p:cNvSpPr txBox="1"/>
          <p:nvPr/>
        </p:nvSpPr>
        <p:spPr>
          <a:xfrm>
            <a:off x="8284742" y="2333033"/>
            <a:ext cx="3642137" cy="1200329"/>
          </a:xfrm>
          <a:prstGeom prst="rect">
            <a:avLst/>
          </a:prstGeom>
          <a:noFill/>
        </p:spPr>
        <p:txBody>
          <a:bodyPr wrap="square" rtlCol="0">
            <a:spAutoFit/>
          </a:bodyPr>
          <a:lstStyle/>
          <a:p>
            <a:pPr algn="ctr" rtl="0"/>
            <a:r>
              <a:rPr lang="fr" sz="3600" b="0" i="0" u="none" baseline="0">
                <a:solidFill>
                  <a:schemeClr val="bg1"/>
                </a:solidFill>
                <a:latin typeface="Arial" charset="0"/>
                <a:ea typeface="Arial" charset="0"/>
                <a:cs typeface="Arial" charset="0"/>
              </a:rPr>
              <a:t>TECHNOLOGIE &amp; INNOVATION</a:t>
            </a:r>
            <a:endParaRPr lang="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931010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rtl="0"/>
            <a:r>
              <a:rPr lang="en-US"/>
              <a:t>23 juin 2023</a:t>
            </a:r>
            <a:endParaRPr lang="fr" dirty="0"/>
          </a:p>
        </p:txBody>
      </p:sp>
      <p:sp>
        <p:nvSpPr>
          <p:cNvPr id="3" name="Footer Placeholder 2"/>
          <p:cNvSpPr>
            <a:spLocks noGrp="1"/>
          </p:cNvSpPr>
          <p:nvPr>
            <p:ph type="ftr" sz="quarter" idx="11"/>
          </p:nvPr>
        </p:nvSpPr>
        <p:spPr/>
        <p:txBody>
          <a:bodyPr/>
          <a:lstStyle/>
          <a:p>
            <a:pPr algn="l" rtl="0"/>
            <a:r>
              <a:rPr lang="en-US" b="0" i="1" u="none" baseline="0"/>
              <a:t>ALTRAD</a:t>
            </a:r>
            <a:endParaRPr lang="fr" dirty="0"/>
          </a:p>
        </p:txBody>
      </p:sp>
      <p:sp>
        <p:nvSpPr>
          <p:cNvPr id="4" name="Slide Number Placeholder 3"/>
          <p:cNvSpPr>
            <a:spLocks noGrp="1"/>
          </p:cNvSpPr>
          <p:nvPr>
            <p:ph type="sldNum" sz="quarter" idx="12"/>
          </p:nvPr>
        </p:nvSpPr>
        <p:spPr/>
        <p:txBody>
          <a:bodyPr/>
          <a:lstStyle/>
          <a:p>
            <a:pPr algn="r" rtl="0"/>
            <a:fld id="{490AA3F6-1618-3548-975A-DD1A2939A246}" type="slidenum">
              <a:rPr/>
              <a:t>19</a:t>
            </a:fld>
            <a:endParaRPr lang="fr" dirty="0"/>
          </a:p>
        </p:txBody>
      </p:sp>
      <p:sp>
        <p:nvSpPr>
          <p:cNvPr id="5" name="Title 4"/>
          <p:cNvSpPr>
            <a:spLocks noGrp="1"/>
          </p:cNvSpPr>
          <p:nvPr>
            <p:ph type="title"/>
          </p:nvPr>
        </p:nvSpPr>
        <p:spPr/>
        <p:txBody>
          <a:bodyPr>
            <a:normAutofit fontScale="90000"/>
          </a:bodyPr>
          <a:lstStyle/>
          <a:p>
            <a:pPr rtl="0"/>
            <a:r>
              <a:rPr lang="fr" sz="3800" b="0" i="0" u="none" baseline="0"/>
              <a:t>Les innovations technologiques du CERN ont d'importantes applications dans les domaines de la médecine et de la santé</a:t>
            </a:r>
          </a:p>
        </p:txBody>
      </p:sp>
      <p:pic>
        <p:nvPicPr>
          <p:cNvPr id="10" name="Picture Placeholder 9"/>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697984" y="2112646"/>
            <a:ext cx="2605088" cy="2062162"/>
          </a:xfrm>
        </p:spPr>
      </p:pic>
      <p:sp>
        <p:nvSpPr>
          <p:cNvPr id="14" name="ZoneTexte 25"/>
          <p:cNvSpPr txBox="1"/>
          <p:nvPr/>
        </p:nvSpPr>
        <p:spPr>
          <a:xfrm>
            <a:off x="697984" y="4175126"/>
            <a:ext cx="2605088" cy="2062162"/>
          </a:xfrm>
          <a:prstGeom prst="rect">
            <a:avLst/>
          </a:prstGeom>
          <a:solidFill>
            <a:schemeClr val="accent1"/>
          </a:solidFill>
        </p:spPr>
        <p:txBody>
          <a:bodyPr wrap="square" rtlCol="0" anchor="ctr" anchorCtr="0">
            <a:noAutofit/>
          </a:bodyPr>
          <a:lstStyle/>
          <a:p>
            <a:pPr algn="ctr" rtl="0"/>
            <a:r>
              <a:rPr lang="fr" sz="1600" b="0" i="0" u="none" baseline="0" dirty="0">
                <a:solidFill>
                  <a:schemeClr val="bg1"/>
                </a:solidFill>
                <a:latin typeface="Arial" charset="0"/>
                <a:ea typeface="Arial" charset="0"/>
                <a:cs typeface="Arial" charset="0"/>
              </a:rPr>
              <a:t>Les technologies des accélérateurs sont utilisées en radiothérapie pour le traitement du cancer avec des protons, des ions et des électrons</a:t>
            </a:r>
          </a:p>
        </p:txBody>
      </p:sp>
      <p:sp>
        <p:nvSpPr>
          <p:cNvPr id="15" name="ZoneTexte 25"/>
          <p:cNvSpPr txBox="1"/>
          <p:nvPr/>
        </p:nvSpPr>
        <p:spPr>
          <a:xfrm>
            <a:off x="6159500" y="4175126"/>
            <a:ext cx="2605088" cy="2062162"/>
          </a:xfrm>
          <a:prstGeom prst="rect">
            <a:avLst/>
          </a:prstGeom>
          <a:solidFill>
            <a:schemeClr val="accent1"/>
          </a:solidFill>
        </p:spPr>
        <p:txBody>
          <a:bodyPr wrap="square" rtlCol="0" anchor="ctr" anchorCtr="0">
            <a:noAutofit/>
          </a:bodyPr>
          <a:lstStyle/>
          <a:p>
            <a:pPr algn="ctr" rtl="0"/>
            <a:r>
              <a:rPr lang="fr" sz="1600" b="0" i="0" u="none" baseline="0" dirty="0">
                <a:solidFill>
                  <a:schemeClr val="bg1"/>
                </a:solidFill>
                <a:latin typeface="Arial" charset="0"/>
                <a:ea typeface="Arial" charset="0"/>
                <a:cs typeface="Arial" charset="0"/>
              </a:rPr>
              <a:t>Les technologies du détecteur à pixels sont </a:t>
            </a:r>
          </a:p>
          <a:p>
            <a:pPr algn="ctr" rtl="0"/>
            <a:r>
              <a:rPr lang="fr" sz="1600" b="0" i="0" u="none" baseline="0" dirty="0">
                <a:solidFill>
                  <a:schemeClr val="bg1"/>
                </a:solidFill>
                <a:latin typeface="Arial" charset="0"/>
                <a:ea typeface="Arial" charset="0"/>
                <a:cs typeface="Arial" charset="0"/>
              </a:rPr>
              <a:t>utilisées pour des radiographies couleur </a:t>
            </a:r>
            <a:br>
              <a:rPr lang="fr" sz="1600" dirty="0">
                <a:solidFill>
                  <a:schemeClr val="bg1"/>
                </a:solidFill>
                <a:latin typeface="Arial" charset="0"/>
                <a:ea typeface="Arial" charset="0"/>
                <a:cs typeface="Arial" charset="0"/>
              </a:rPr>
            </a:br>
            <a:r>
              <a:rPr lang="fr" sz="1600" b="0" i="0" u="none" baseline="0" dirty="0">
                <a:solidFill>
                  <a:schemeClr val="bg1"/>
                </a:solidFill>
                <a:latin typeface="Arial" charset="0"/>
                <a:ea typeface="Arial" charset="0"/>
                <a:cs typeface="Arial" charset="0"/>
              </a:rPr>
              <a:t>3D haute résolution</a:t>
            </a:r>
          </a:p>
        </p:txBody>
      </p:sp>
      <p:sp>
        <p:nvSpPr>
          <p:cNvPr id="6" name="TextBox 5">
            <a:extLst>
              <a:ext uri="{FF2B5EF4-FFF2-40B4-BE49-F238E27FC236}">
                <a16:creationId xmlns:a16="http://schemas.microsoft.com/office/drawing/2014/main" id="{5E55D8E6-893B-4245-9B93-C72368AD9403}"/>
              </a:ext>
            </a:extLst>
          </p:cNvPr>
          <p:cNvSpPr txBox="1"/>
          <p:nvPr/>
        </p:nvSpPr>
        <p:spPr>
          <a:xfrm>
            <a:off x="2939013" y="4017446"/>
            <a:ext cx="420766" cy="153888"/>
          </a:xfrm>
          <a:prstGeom prst="rect">
            <a:avLst/>
          </a:prstGeom>
          <a:noFill/>
        </p:spPr>
        <p:txBody>
          <a:bodyPr wrap="square" rtlCol="0">
            <a:spAutoFit/>
          </a:bodyPr>
          <a:lstStyle/>
          <a:p>
            <a:pPr algn="l" rtl="0"/>
            <a:r>
              <a:rPr lang="fr" sz="400" b="0" i="0" u="none" baseline="0">
                <a:solidFill>
                  <a:schemeClr val="bg1"/>
                </a:solidFill>
              </a:rPr>
              <a:t>© CNAO</a:t>
            </a:r>
          </a:p>
        </p:txBody>
      </p:sp>
      <p:sp>
        <p:nvSpPr>
          <p:cNvPr id="39" name="TextBox 38">
            <a:extLst>
              <a:ext uri="{FF2B5EF4-FFF2-40B4-BE49-F238E27FC236}">
                <a16:creationId xmlns:a16="http://schemas.microsoft.com/office/drawing/2014/main" id="{C942BF56-8C4E-DA4A-A68A-3732326E5695}"/>
              </a:ext>
            </a:extLst>
          </p:cNvPr>
          <p:cNvSpPr txBox="1"/>
          <p:nvPr/>
        </p:nvSpPr>
        <p:spPr>
          <a:xfrm>
            <a:off x="8159526" y="3777847"/>
            <a:ext cx="605062" cy="153888"/>
          </a:xfrm>
          <a:prstGeom prst="rect">
            <a:avLst/>
          </a:prstGeom>
          <a:noFill/>
        </p:spPr>
        <p:txBody>
          <a:bodyPr wrap="square" rtlCol="0">
            <a:spAutoFit/>
          </a:bodyPr>
          <a:lstStyle/>
          <a:p>
            <a:pPr algn="l" rtl="0"/>
            <a:r>
              <a:rPr lang="fr" sz="400" b="0" i="0" u="none" baseline="0">
                <a:solidFill>
                  <a:schemeClr val="bg1"/>
                </a:solidFill>
              </a:rPr>
              <a:t>© marsbioimaging</a:t>
            </a:r>
            <a:endParaRPr lang="fr" sz="400" dirty="0">
              <a:solidFill>
                <a:schemeClr val="bg1"/>
              </a:solidFill>
            </a:endParaRPr>
          </a:p>
        </p:txBody>
      </p:sp>
      <p:sp>
        <p:nvSpPr>
          <p:cNvPr id="23" name="ZoneTexte 25">
            <a:extLst>
              <a:ext uri="{FF2B5EF4-FFF2-40B4-BE49-F238E27FC236}">
                <a16:creationId xmlns:a16="http://schemas.microsoft.com/office/drawing/2014/main" id="{6FB94AF1-59DB-044F-AE0A-47CF6BAD7337}"/>
              </a:ext>
            </a:extLst>
          </p:cNvPr>
          <p:cNvSpPr txBox="1"/>
          <p:nvPr/>
        </p:nvSpPr>
        <p:spPr>
          <a:xfrm>
            <a:off x="3427413" y="2112646"/>
            <a:ext cx="2606400" cy="2062162"/>
          </a:xfrm>
          <a:prstGeom prst="rect">
            <a:avLst/>
          </a:prstGeom>
          <a:solidFill>
            <a:schemeClr val="accent1"/>
          </a:solidFill>
        </p:spPr>
        <p:txBody>
          <a:bodyPr wrap="square" rtlCol="0" anchor="ctr" anchorCtr="0">
            <a:noAutofit/>
          </a:bodyPr>
          <a:lstStyle/>
          <a:p>
            <a:pPr algn="ctr" rtl="0"/>
            <a:r>
              <a:rPr lang="fr" sz="1600" b="0" i="0" u="none" baseline="0" dirty="0">
                <a:solidFill>
                  <a:schemeClr val="bg1"/>
                </a:solidFill>
              </a:rPr>
              <a:t>Les technologies</a:t>
            </a:r>
          </a:p>
          <a:p>
            <a:pPr algn="ctr" rtl="0"/>
            <a:r>
              <a:rPr lang="fr" sz="1600" b="0" i="0" u="none" baseline="0" dirty="0">
                <a:solidFill>
                  <a:schemeClr val="bg1"/>
                </a:solidFill>
              </a:rPr>
              <a:t> utilisées au CERN le sont aussi pour la tomographie par émission de positons (TEP), pour l'imagerie médicale et le diagnostic.</a:t>
            </a:r>
            <a:endParaRPr lang="fr" sz="1600" dirty="0">
              <a:solidFill>
                <a:schemeClr val="bg1"/>
              </a:solidFill>
              <a:latin typeface="Arial" charset="0"/>
              <a:ea typeface="Arial" charset="0"/>
              <a:cs typeface="Arial" charset="0"/>
            </a:endParaRPr>
          </a:p>
        </p:txBody>
      </p:sp>
      <p:pic>
        <p:nvPicPr>
          <p:cNvPr id="13" name="Picture Placeholder 12">
            <a:extLst>
              <a:ext uri="{FF2B5EF4-FFF2-40B4-BE49-F238E27FC236}">
                <a16:creationId xmlns:a16="http://schemas.microsoft.com/office/drawing/2014/main" id="{77397E03-09EF-244E-B1B4-066A9F656662}"/>
              </a:ext>
            </a:extLst>
          </p:cNvPr>
          <p:cNvPicPr>
            <a:picLocks noGrp="1" noChangeAspect="1"/>
          </p:cNvPicPr>
          <p:nvPr>
            <p:ph type="pic" sz="quarter" idx="15"/>
          </p:nvPr>
        </p:nvPicPr>
        <p:blipFill rotWithShape="1">
          <a:blip r:embed="rId4" cstate="hqprint">
            <a:extLst>
              <a:ext uri="{28A0092B-C50C-407E-A947-70E740481C1C}">
                <a14:useLocalDpi xmlns:a14="http://schemas.microsoft.com/office/drawing/2010/main"/>
              </a:ext>
            </a:extLst>
          </a:blip>
          <a:srcRect/>
          <a:stretch/>
        </p:blipFill>
        <p:spPr>
          <a:xfrm>
            <a:off x="6159283" y="2112646"/>
            <a:ext cx="2604737" cy="2062480"/>
          </a:xfrm>
        </p:spPr>
      </p:pic>
      <p:sp>
        <p:nvSpPr>
          <p:cNvPr id="17" name="ZoneTexte 25">
            <a:extLst>
              <a:ext uri="{FF2B5EF4-FFF2-40B4-BE49-F238E27FC236}">
                <a16:creationId xmlns:a16="http://schemas.microsoft.com/office/drawing/2014/main" id="{C03CFF64-8CFE-FD4B-96CC-2E3EBDEFB4A0}"/>
              </a:ext>
            </a:extLst>
          </p:cNvPr>
          <p:cNvSpPr txBox="1"/>
          <p:nvPr/>
        </p:nvSpPr>
        <p:spPr>
          <a:xfrm>
            <a:off x="8899288" y="2112646"/>
            <a:ext cx="2606400" cy="2062162"/>
          </a:xfrm>
          <a:prstGeom prst="rect">
            <a:avLst/>
          </a:prstGeom>
          <a:solidFill>
            <a:schemeClr val="accent1"/>
          </a:solidFill>
        </p:spPr>
        <p:txBody>
          <a:bodyPr wrap="square" rtlCol="0" anchor="ctr" anchorCtr="0">
            <a:noAutofit/>
          </a:bodyPr>
          <a:lstStyle/>
          <a:p>
            <a:pPr algn="ctr" rtl="0"/>
            <a:r>
              <a:rPr lang="fr" sz="1600" b="0" i="0" u="none" baseline="0" dirty="0">
                <a:solidFill>
                  <a:schemeClr val="bg1"/>
                </a:solidFill>
                <a:latin typeface="Arial" charset="0"/>
                <a:ea typeface="Arial" charset="0"/>
                <a:cs typeface="Arial" charset="0"/>
              </a:rPr>
              <a:t>Le CERN produit des radioisotopes innovants pour la recherche en médecine nucléaire</a:t>
            </a:r>
          </a:p>
        </p:txBody>
      </p:sp>
      <p:pic>
        <p:nvPicPr>
          <p:cNvPr id="11" name="Picture Placeholder 10">
            <a:extLst>
              <a:ext uri="{FF2B5EF4-FFF2-40B4-BE49-F238E27FC236}">
                <a16:creationId xmlns:a16="http://schemas.microsoft.com/office/drawing/2014/main" id="{33EFD053-54C8-CB48-BD6B-74296B737705}"/>
              </a:ext>
            </a:extLst>
          </p:cNvPr>
          <p:cNvPicPr>
            <a:picLocks noGrp="1"/>
          </p:cNvPicPr>
          <p:nvPr>
            <p:ph type="pic" sz="quarter" idx="14"/>
          </p:nvPr>
        </p:nvPicPr>
        <p:blipFill rotWithShape="1">
          <a:blip r:embed="rId5" cstate="hqprint">
            <a:extLst>
              <a:ext uri="{28A0092B-C50C-407E-A947-70E740481C1C}">
                <a14:useLocalDpi xmlns:a14="http://schemas.microsoft.com/office/drawing/2010/main"/>
              </a:ext>
            </a:extLst>
          </a:blip>
          <a:srcRect/>
          <a:stretch/>
        </p:blipFill>
        <p:spPr>
          <a:xfrm>
            <a:off x="3427413" y="4174488"/>
            <a:ext cx="2604737" cy="2062800"/>
          </a:xfrm>
        </p:spPr>
      </p:pic>
      <p:sp>
        <p:nvSpPr>
          <p:cNvPr id="16" name="TextBox 15">
            <a:extLst>
              <a:ext uri="{FF2B5EF4-FFF2-40B4-BE49-F238E27FC236}">
                <a16:creationId xmlns:a16="http://schemas.microsoft.com/office/drawing/2014/main" id="{B0C25873-819D-7C44-AFDE-03E46308C7D6}"/>
              </a:ext>
            </a:extLst>
          </p:cNvPr>
          <p:cNvSpPr txBox="1"/>
          <p:nvPr/>
        </p:nvSpPr>
        <p:spPr>
          <a:xfrm>
            <a:off x="5369156" y="4146622"/>
            <a:ext cx="760822" cy="153888"/>
          </a:xfrm>
          <a:prstGeom prst="rect">
            <a:avLst/>
          </a:prstGeom>
          <a:noFill/>
        </p:spPr>
        <p:txBody>
          <a:bodyPr wrap="square" rtlCol="0">
            <a:spAutoFit/>
          </a:bodyPr>
          <a:lstStyle/>
          <a:p>
            <a:pPr algn="l" rtl="0"/>
            <a:r>
              <a:rPr lang="fr" sz="400" b="0" i="0" u="none" baseline="0">
                <a:solidFill>
                  <a:schemeClr val="bg1"/>
                </a:solidFill>
              </a:rPr>
              <a:t>© ENVISION / ENLIGHT</a:t>
            </a:r>
          </a:p>
        </p:txBody>
      </p:sp>
      <p:pic>
        <p:nvPicPr>
          <p:cNvPr id="20" name="Picture 19" descr="A picture containing person, preparing, cooking&#10;&#10;Description automatically generated">
            <a:extLst>
              <a:ext uri="{FF2B5EF4-FFF2-40B4-BE49-F238E27FC236}">
                <a16:creationId xmlns:a16="http://schemas.microsoft.com/office/drawing/2014/main" id="{5FF447A2-6E22-374A-BB4C-8AF3A0E1BF11}"/>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899288" y="4174488"/>
            <a:ext cx="2606400" cy="2062800"/>
          </a:xfrm>
          <a:prstGeom prst="rect">
            <a:avLst/>
          </a:prstGeom>
        </p:spPr>
      </p:pic>
    </p:spTree>
    <p:extLst>
      <p:ext uri="{BB962C8B-B14F-4D97-AF65-F5344CB8AC3E}">
        <p14:creationId xmlns:p14="http://schemas.microsoft.com/office/powerpoint/2010/main" val="299849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3"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4" name="Espace réservé de la date 3"/>
          <p:cNvSpPr>
            <a:spLocks noGrp="1"/>
          </p:cNvSpPr>
          <p:nvPr>
            <p:ph type="dt" sz="half" idx="10"/>
          </p:nvPr>
        </p:nvSpPr>
        <p:spPr/>
        <p:txBody>
          <a:bodyPr/>
          <a:lstStyle/>
          <a:p>
            <a:pPr algn="r" rtl="0"/>
            <a:r>
              <a:rPr lang="en-US"/>
              <a:t>23 juin 2023</a:t>
            </a:r>
            <a:endParaRPr lang="fr" dirty="0"/>
          </a:p>
        </p:txBody>
      </p:sp>
      <p:sp>
        <p:nvSpPr>
          <p:cNvPr id="5" name="Espace réservé du pied de page 4"/>
          <p:cNvSpPr>
            <a:spLocks noGrp="1"/>
          </p:cNvSpPr>
          <p:nvPr>
            <p:ph type="ftr" sz="quarter" idx="11"/>
          </p:nvPr>
        </p:nvSpPr>
        <p:spPr>
          <a:xfrm>
            <a:off x="1296000" y="6439599"/>
            <a:ext cx="3608877" cy="241832"/>
          </a:xfrm>
        </p:spPr>
        <p:txBody>
          <a:bodyPr/>
          <a:lstStyle/>
          <a:p>
            <a:pPr algn="l" rtl="0"/>
            <a:r>
              <a:rPr lang="en-US" b="0" i="1" u="none" baseline="0"/>
              <a:t>ALTRAD</a:t>
            </a:r>
            <a:endParaRPr lang="fr" dirty="0"/>
          </a:p>
        </p:txBody>
      </p:sp>
      <p:sp>
        <p:nvSpPr>
          <p:cNvPr id="6" name="Espace réservé du numéro de diapositive 5"/>
          <p:cNvSpPr>
            <a:spLocks noGrp="1"/>
          </p:cNvSpPr>
          <p:nvPr>
            <p:ph type="sldNum" sz="quarter" idx="12"/>
          </p:nvPr>
        </p:nvSpPr>
        <p:spPr>
          <a:xfrm>
            <a:off x="11290299" y="6439598"/>
            <a:ext cx="205699" cy="241832"/>
          </a:xfrm>
        </p:spPr>
        <p:txBody>
          <a:bodyPr/>
          <a:lstStyle/>
          <a:p>
            <a:pPr algn="r" rtl="0"/>
            <a:fld id="{490AA3F6-1618-3548-975A-DD1A2939A246}" type="slidenum">
              <a:rPr/>
              <a:t>2</a:t>
            </a:fld>
            <a:endParaRPr lang="fr"/>
          </a:p>
        </p:txBody>
      </p:sp>
      <p:sp>
        <p:nvSpPr>
          <p:cNvPr id="3" name="Rectangle 2">
            <a:extLst>
              <a:ext uri="{FF2B5EF4-FFF2-40B4-BE49-F238E27FC236}">
                <a16:creationId xmlns:a16="http://schemas.microsoft.com/office/drawing/2014/main" id="{2B0F822C-BDE2-514A-8E12-5AF713C047A0}"/>
              </a:ext>
            </a:extLst>
          </p:cNvPr>
          <p:cNvSpPr/>
          <p:nvPr/>
        </p:nvSpPr>
        <p:spPr>
          <a:xfrm>
            <a:off x="2913439" y="3680373"/>
            <a:ext cx="6366934"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rtl="0"/>
            <a:endParaRPr lang="fr">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pPr rtl="0"/>
            <a:r>
              <a:rPr lang="fr" b="1" i="0" u="none" baseline="0" dirty="0"/>
              <a:t>BIENVENUE AU CERN</a:t>
            </a:r>
          </a:p>
        </p:txBody>
      </p:sp>
      <p:sp>
        <p:nvSpPr>
          <p:cNvPr id="12" name="ZoneTexte 11"/>
          <p:cNvSpPr txBox="1"/>
          <p:nvPr/>
        </p:nvSpPr>
        <p:spPr>
          <a:xfrm>
            <a:off x="633751" y="4616782"/>
            <a:ext cx="10799999" cy="369332"/>
          </a:xfrm>
          <a:prstGeom prst="rect">
            <a:avLst/>
          </a:prstGeom>
          <a:noFill/>
        </p:spPr>
        <p:txBody>
          <a:bodyPr wrap="square" rtlCol="0">
            <a:spAutoFit/>
          </a:bodyPr>
          <a:lstStyle/>
          <a:p>
            <a:pPr algn="ctr"/>
            <a:r>
              <a:rPr lang="en-US" dirty="0"/>
              <a:t>Groupe ALTRAD</a:t>
            </a:r>
          </a:p>
        </p:txBody>
      </p:sp>
    </p:spTree>
    <p:extLst>
      <p:ext uri="{BB962C8B-B14F-4D97-AF65-F5344CB8AC3E}">
        <p14:creationId xmlns:p14="http://schemas.microsoft.com/office/powerpoint/2010/main" val="2505837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547907-1F08-7A4D-AC35-F378662E4E77}"/>
              </a:ext>
            </a:extLst>
          </p:cNvPr>
          <p:cNvSpPr>
            <a:spLocks noGrp="1"/>
          </p:cNvSpPr>
          <p:nvPr>
            <p:ph type="dt" sz="half" idx="10"/>
          </p:nvPr>
        </p:nvSpPr>
        <p:spPr/>
        <p:txBody>
          <a:bodyPr/>
          <a:lstStyle/>
          <a:p>
            <a:pPr algn="r" rtl="0"/>
            <a:r>
              <a:rPr lang="en-US" b="0" i="0" u="none" baseline="0"/>
              <a:t>23 juin 2023</a:t>
            </a:r>
            <a:endParaRPr lang="fr"/>
          </a:p>
        </p:txBody>
      </p:sp>
      <p:pic>
        <p:nvPicPr>
          <p:cNvPr id="17" name="Picture Placeholder 16">
            <a:extLst>
              <a:ext uri="{FF2B5EF4-FFF2-40B4-BE49-F238E27FC236}">
                <a16:creationId xmlns:a16="http://schemas.microsoft.com/office/drawing/2014/main" id="{1E7CE50A-4531-084A-ACDE-13727C828B60}"/>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t="-5323" r="-10" b="441"/>
          <a:stretch/>
        </p:blipFill>
        <p:spPr>
          <a:xfrm>
            <a:off x="0" y="1922139"/>
            <a:ext cx="12192000" cy="3415855"/>
          </a:xfrm>
        </p:spPr>
      </p:pic>
      <p:sp>
        <p:nvSpPr>
          <p:cNvPr id="4" name="Slide Number Placeholder 3">
            <a:extLst>
              <a:ext uri="{FF2B5EF4-FFF2-40B4-BE49-F238E27FC236}">
                <a16:creationId xmlns:a16="http://schemas.microsoft.com/office/drawing/2014/main" id="{2A864A02-D28A-0C40-9304-0329AFCC1F4E}"/>
              </a:ext>
            </a:extLst>
          </p:cNvPr>
          <p:cNvSpPr>
            <a:spLocks noGrp="1"/>
          </p:cNvSpPr>
          <p:nvPr>
            <p:ph type="sldNum" sz="quarter" idx="12"/>
          </p:nvPr>
        </p:nvSpPr>
        <p:spPr/>
        <p:txBody>
          <a:bodyPr/>
          <a:lstStyle/>
          <a:p>
            <a:pPr algn="r" rtl="0"/>
            <a:fld id="{490AA3F6-1618-3548-975A-DD1A2939A246}" type="slidenum">
              <a:rPr/>
              <a:t>20</a:t>
            </a:fld>
            <a:endParaRPr lang="fr"/>
          </a:p>
        </p:txBody>
      </p:sp>
      <p:sp>
        <p:nvSpPr>
          <p:cNvPr id="5" name="Title 4">
            <a:extLst>
              <a:ext uri="{FF2B5EF4-FFF2-40B4-BE49-F238E27FC236}">
                <a16:creationId xmlns:a16="http://schemas.microsoft.com/office/drawing/2014/main" id="{A4B66067-4C1D-E145-BFEB-799A916A45FF}"/>
              </a:ext>
            </a:extLst>
          </p:cNvPr>
          <p:cNvSpPr>
            <a:spLocks noGrp="1"/>
          </p:cNvSpPr>
          <p:nvPr>
            <p:ph type="title"/>
          </p:nvPr>
        </p:nvSpPr>
        <p:spPr>
          <a:xfrm>
            <a:off x="694800" y="1173601"/>
            <a:ext cx="10800000" cy="762444"/>
          </a:xfrm>
        </p:spPr>
        <p:txBody>
          <a:bodyPr>
            <a:normAutofit/>
          </a:bodyPr>
          <a:lstStyle/>
          <a:p>
            <a:pPr rtl="0"/>
            <a:r>
              <a:rPr lang="fr" sz="3000" b="1" i="0" u="none" baseline="0" dirty="0">
                <a:solidFill>
                  <a:schemeClr val="accent6"/>
                </a:solidFill>
                <a:cs typeface="Calibri" panose="020F0502020204030204" pitchFamily="34" charset="0"/>
              </a:rPr>
              <a:t>Retour industriel et retombées pour la région</a:t>
            </a:r>
            <a:endParaRPr lang="fr" sz="3000" dirty="0"/>
          </a:p>
        </p:txBody>
      </p:sp>
      <p:sp>
        <p:nvSpPr>
          <p:cNvPr id="7" name="Text Placeholder 6">
            <a:extLst>
              <a:ext uri="{FF2B5EF4-FFF2-40B4-BE49-F238E27FC236}">
                <a16:creationId xmlns:a16="http://schemas.microsoft.com/office/drawing/2014/main" id="{CD3D81C1-6608-DB46-BC21-7CF98B5419CE}"/>
              </a:ext>
            </a:extLst>
          </p:cNvPr>
          <p:cNvSpPr>
            <a:spLocks noGrp="1"/>
          </p:cNvSpPr>
          <p:nvPr>
            <p:ph type="body" sz="quarter" idx="14"/>
          </p:nvPr>
        </p:nvSpPr>
        <p:spPr>
          <a:xfrm>
            <a:off x="465129" y="3676951"/>
            <a:ext cx="3416525" cy="1661044"/>
          </a:xfrm>
        </p:spPr>
        <p:txBody>
          <a:bodyPr anchor="ctr" anchorCtr="0">
            <a:noAutofit/>
          </a:bodyPr>
          <a:lstStyle/>
          <a:p>
            <a:pPr rtl="0"/>
            <a:r>
              <a:rPr lang="fr" sz="1200" b="1" i="0" u="none" baseline="0" dirty="0"/>
              <a:t>Industrie</a:t>
            </a:r>
            <a:endParaRPr lang="fr" sz="1200" b="1" dirty="0"/>
          </a:p>
          <a:p>
            <a:pPr rtl="0"/>
            <a:r>
              <a:rPr lang="fr" sz="1200" b="0" i="0" u="none" baseline="0" dirty="0"/>
              <a:t>Des technologies innovantes sont développées en étroite collaboration avec l'industrie</a:t>
            </a:r>
          </a:p>
          <a:p>
            <a:r>
              <a:rPr lang="fr" sz="1200" b="0" i="0" u="none" baseline="0" dirty="0"/>
              <a:t>Des contrats d'une valeur totale de </a:t>
            </a:r>
            <a:r>
              <a:rPr lang="fr" sz="1200" b="1" i="0" u="none" baseline="0" dirty="0"/>
              <a:t>645 MCHF </a:t>
            </a:r>
            <a:r>
              <a:rPr lang="fr" sz="1200" b="0" i="0" u="none" baseline="0" dirty="0"/>
              <a:t>ont été conclus avec des entreprises françaises pendant la construction du LHC (</a:t>
            </a:r>
            <a:r>
              <a:rPr lang="fr" sz="1200" b="1" i="0" u="none" baseline="0" dirty="0"/>
              <a:t>15%</a:t>
            </a:r>
            <a:r>
              <a:rPr lang="fr" sz="1200" b="0" i="0" u="none" baseline="0" dirty="0"/>
              <a:t> du</a:t>
            </a:r>
            <a:r>
              <a:rPr lang="fr" sz="1200" b="0" i="0" u="none" dirty="0"/>
              <a:t> total des d</a:t>
            </a:r>
            <a:r>
              <a:rPr lang="fr" sz="1200" dirty="0"/>
              <a:t>é</a:t>
            </a:r>
            <a:r>
              <a:rPr lang="fr" sz="1200" b="0" i="0" u="none" dirty="0"/>
              <a:t>penses mat</a:t>
            </a:r>
            <a:r>
              <a:rPr lang="fr" sz="1200" dirty="0"/>
              <a:t>é</a:t>
            </a:r>
            <a:r>
              <a:rPr lang="fr" sz="1200" b="0" i="0" u="none" dirty="0"/>
              <a:t>rielles</a:t>
            </a:r>
            <a:r>
              <a:rPr lang="fr" sz="1200" b="0" i="0" u="none" baseline="0" dirty="0"/>
              <a:t>)</a:t>
            </a:r>
            <a:endParaRPr lang="fr" sz="1200" dirty="0"/>
          </a:p>
        </p:txBody>
      </p:sp>
      <p:sp>
        <p:nvSpPr>
          <p:cNvPr id="8" name="Text Placeholder 7">
            <a:extLst>
              <a:ext uri="{FF2B5EF4-FFF2-40B4-BE49-F238E27FC236}">
                <a16:creationId xmlns:a16="http://schemas.microsoft.com/office/drawing/2014/main" id="{045D2C03-44D1-8846-929F-BC3F58610A9C}"/>
              </a:ext>
            </a:extLst>
          </p:cNvPr>
          <p:cNvSpPr>
            <a:spLocks noGrp="1"/>
          </p:cNvSpPr>
          <p:nvPr>
            <p:ph type="body" sz="quarter" idx="15"/>
          </p:nvPr>
        </p:nvSpPr>
        <p:spPr>
          <a:xfrm>
            <a:off x="4407482" y="3896139"/>
            <a:ext cx="3377036" cy="1441856"/>
          </a:xfrm>
        </p:spPr>
        <p:txBody>
          <a:bodyPr>
            <a:noAutofit/>
          </a:bodyPr>
          <a:lstStyle/>
          <a:p>
            <a:pPr rtl="0"/>
            <a:r>
              <a:rPr lang="fr" sz="1200" b="1" i="0" u="none" baseline="0" dirty="0"/>
              <a:t>Économie</a:t>
            </a:r>
          </a:p>
          <a:p>
            <a:pPr rtl="0"/>
            <a:r>
              <a:rPr lang="fr" sz="1200" b="0" i="0" u="none" baseline="0" dirty="0"/>
              <a:t>Retour direct pour l'industrie française d'environ </a:t>
            </a:r>
            <a:r>
              <a:rPr lang="fr" sz="1200" b="1" i="0" u="none" baseline="0" dirty="0"/>
              <a:t>150 MCHF </a:t>
            </a:r>
            <a:r>
              <a:rPr lang="fr" sz="1200" dirty="0"/>
              <a:t>par an</a:t>
            </a:r>
          </a:p>
          <a:p>
            <a:pPr rtl="0"/>
            <a:r>
              <a:rPr lang="fr" sz="1200" b="0" i="0" u="none" baseline="0" dirty="0"/>
              <a:t>Exem</a:t>
            </a:r>
            <a:r>
              <a:rPr lang="fr" sz="1200" dirty="0"/>
              <a:t>ples : Alstom, Air Liquide, EDF, Thales</a:t>
            </a:r>
            <a:endParaRPr lang="fr" sz="1200" b="0" i="0" u="none" baseline="0" dirty="0"/>
          </a:p>
          <a:p>
            <a:pPr rtl="0"/>
            <a:r>
              <a:rPr lang="fr" sz="1200" b="0" i="0" u="none" baseline="0" dirty="0"/>
              <a:t> </a:t>
            </a:r>
            <a:r>
              <a:rPr lang="fr" sz="1200" dirty="0"/>
              <a:t>R</a:t>
            </a:r>
            <a:r>
              <a:rPr lang="fr" sz="1200" b="0" i="0" u="none" baseline="0" dirty="0"/>
              <a:t>etombées économiques dans la zone locale : </a:t>
            </a:r>
            <a:br>
              <a:rPr lang="fr" sz="1200" b="0" i="0" u="none" baseline="0" dirty="0"/>
            </a:br>
            <a:r>
              <a:rPr lang="fr" sz="1200" b="0" i="0" u="none" baseline="0" dirty="0"/>
              <a:t>~ </a:t>
            </a:r>
            <a:r>
              <a:rPr lang="fr" sz="1200" b="1" dirty="0"/>
              <a:t>470</a:t>
            </a:r>
            <a:r>
              <a:rPr lang="fr" sz="1200" b="1" i="0" u="none" baseline="0" dirty="0"/>
              <a:t> MCHF </a:t>
            </a:r>
            <a:r>
              <a:rPr lang="fr" sz="1200" b="0" i="0" u="none" baseline="0" dirty="0"/>
              <a:t>par an</a:t>
            </a:r>
          </a:p>
        </p:txBody>
      </p:sp>
      <p:sp>
        <p:nvSpPr>
          <p:cNvPr id="9" name="Text Placeholder 8">
            <a:extLst>
              <a:ext uri="{FF2B5EF4-FFF2-40B4-BE49-F238E27FC236}">
                <a16:creationId xmlns:a16="http://schemas.microsoft.com/office/drawing/2014/main" id="{37547F31-4349-0D41-9EE5-229F9F9D9FB5}"/>
              </a:ext>
            </a:extLst>
          </p:cNvPr>
          <p:cNvSpPr>
            <a:spLocks noGrp="1"/>
          </p:cNvSpPr>
          <p:nvPr>
            <p:ph type="body" sz="quarter" idx="19"/>
          </p:nvPr>
        </p:nvSpPr>
        <p:spPr>
          <a:xfrm>
            <a:off x="8282423" y="3896139"/>
            <a:ext cx="3411672" cy="1441856"/>
          </a:xfrm>
        </p:spPr>
        <p:txBody>
          <a:bodyPr>
            <a:noAutofit/>
          </a:bodyPr>
          <a:lstStyle/>
          <a:p>
            <a:pPr rtl="0"/>
            <a:r>
              <a:rPr lang="fr" sz="1200" b="1" i="0" u="none" baseline="0" dirty="0"/>
              <a:t>Activités grand public</a:t>
            </a:r>
          </a:p>
          <a:p>
            <a:pPr rtl="0"/>
            <a:r>
              <a:rPr lang="fr" sz="1200" b="0" i="0" u="none" baseline="0" dirty="0"/>
              <a:t>Le CERN est l'une des attractions touristiques </a:t>
            </a:r>
            <a:br>
              <a:rPr lang="fr" sz="1200" b="0" i="0" u="none" baseline="0" dirty="0"/>
            </a:br>
            <a:r>
              <a:rPr lang="fr" sz="1200" b="0" i="0" u="none" baseline="0" dirty="0"/>
              <a:t>les plus populaires dans</a:t>
            </a:r>
            <a:r>
              <a:rPr lang="fr" sz="1200" b="0" i="0" u="none" dirty="0"/>
              <a:t> </a:t>
            </a:r>
            <a:r>
              <a:rPr lang="fr" sz="1200" b="0" i="0" u="none" baseline="0" dirty="0"/>
              <a:t>l'Ain </a:t>
            </a:r>
            <a:br>
              <a:rPr lang="fr" sz="1200" b="0" i="0" u="none" baseline="0" dirty="0"/>
            </a:br>
            <a:r>
              <a:rPr lang="fr" sz="1200" b="0" i="0" u="none" baseline="0" dirty="0"/>
              <a:t>et contribue ainsi à l'économie locale</a:t>
            </a:r>
            <a:br>
              <a:rPr lang="fr" sz="1200" b="0" i="0" u="none" baseline="0" dirty="0"/>
            </a:br>
            <a:r>
              <a:rPr lang="fr" sz="1200" b="0" i="0" u="none" baseline="0" dirty="0"/>
              <a:t>http : </a:t>
            </a:r>
            <a:r>
              <a:rPr lang="fr" sz="1200" b="0" i="0" u="none" baseline="0" dirty="0" err="1"/>
              <a:t>voisins.cern.fr</a:t>
            </a:r>
            <a:endParaRPr lang="fr" sz="1200" dirty="0"/>
          </a:p>
        </p:txBody>
      </p:sp>
      <p:pic>
        <p:nvPicPr>
          <p:cNvPr id="18" name="Picture 17">
            <a:extLst>
              <a:ext uri="{FF2B5EF4-FFF2-40B4-BE49-F238E27FC236}">
                <a16:creationId xmlns:a16="http://schemas.microsoft.com/office/drawing/2014/main" id="{D1B387AE-95A5-E244-BBBD-37836103AC4C}"/>
              </a:ext>
            </a:extLst>
          </p:cNvPr>
          <p:cNvPicPr>
            <a:picLocks noChangeAspect="1"/>
          </p:cNvPicPr>
          <p:nvPr/>
        </p:nvPicPr>
        <p:blipFill>
          <a:blip r:embed="rId4"/>
          <a:stretch>
            <a:fillRect/>
          </a:stretch>
        </p:blipFill>
        <p:spPr>
          <a:xfrm>
            <a:off x="4999645" y="197205"/>
            <a:ext cx="2568190" cy="749515"/>
          </a:xfrm>
          <a:prstGeom prst="rect">
            <a:avLst/>
          </a:prstGeom>
        </p:spPr>
      </p:pic>
      <p:sp>
        <p:nvSpPr>
          <p:cNvPr id="11" name="Text Placeholder 8">
            <a:extLst>
              <a:ext uri="{FF2B5EF4-FFF2-40B4-BE49-F238E27FC236}">
                <a16:creationId xmlns:a16="http://schemas.microsoft.com/office/drawing/2014/main" id="{8116A966-3D76-8041-A852-1DBA9B00EBB2}"/>
              </a:ext>
            </a:extLst>
          </p:cNvPr>
          <p:cNvSpPr txBox="1">
            <a:spLocks/>
          </p:cNvSpPr>
          <p:nvPr/>
        </p:nvSpPr>
        <p:spPr bwMode="auto">
          <a:xfrm>
            <a:off x="2404087" y="5451399"/>
            <a:ext cx="7381425" cy="989001"/>
          </a:xfrm>
          <a:prstGeom prst="rect">
            <a:avLst/>
          </a:prstGeom>
          <a:solidFill>
            <a:schemeClr val="tx1"/>
          </a:solidFill>
        </p:spPr>
        <p:txBody>
          <a:bodyPr vert="horz" lIns="72000" tIns="0" rIns="0" bIns="0" rtlCol="0" anchor="ctr" anchorCtr="0">
            <a:normAutofit/>
          </a:bodyPr>
          <a:lstStyle>
            <a:lvl1pPr marL="0" indent="0" algn="ctr" defTabSz="914400" rtl="0" eaLnBrk="1" latinLnBrk="0" hangingPunct="1">
              <a:lnSpc>
                <a:spcPct val="90000"/>
              </a:lnSpc>
              <a:spcBef>
                <a:spcPts val="1000"/>
              </a:spcBef>
              <a:buFont typeface="Arial"/>
              <a:buNone/>
              <a:defRPr sz="2100" kern="1200">
                <a:solidFill>
                  <a:schemeClr val="bg1"/>
                </a:solidFill>
                <a:latin typeface="+mn-lt"/>
                <a:ea typeface="+mn-ea"/>
                <a:cs typeface="+mn-cs"/>
              </a:defRPr>
            </a:lvl1pPr>
            <a:lvl2pPr marL="800100" indent="-342900" algn="ctr" defTabSz="914400" rtl="0" eaLnBrk="1" latinLnBrk="0" hangingPunct="1">
              <a:lnSpc>
                <a:spcPct val="90000"/>
              </a:lnSpc>
              <a:spcBef>
                <a:spcPts val="500"/>
              </a:spcBef>
              <a:buFont typeface="Arial" charset="0"/>
              <a:buChar char="•"/>
              <a:defRPr sz="1800" kern="1200">
                <a:solidFill>
                  <a:schemeClr val="bg1"/>
                </a:solidFill>
                <a:latin typeface="+mn-lt"/>
                <a:ea typeface="+mn-ea"/>
                <a:cs typeface="+mn-cs"/>
              </a:defRPr>
            </a:lvl2pPr>
            <a:lvl3pPr marL="1257300" indent="-342900" algn="ctr" defTabSz="914400" rtl="0" eaLnBrk="1" latinLnBrk="0" hangingPunct="1">
              <a:lnSpc>
                <a:spcPct val="90000"/>
              </a:lnSpc>
              <a:spcBef>
                <a:spcPts val="500"/>
              </a:spcBef>
              <a:buFont typeface="Arial"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lnSpc>
                <a:spcPct val="100000"/>
              </a:lnSpc>
              <a:spcBef>
                <a:spcPts val="0"/>
              </a:spcBef>
            </a:pPr>
            <a:r>
              <a:rPr lang="fr" sz="1300" dirty="0"/>
              <a:t>Contribution annuelle de la France au budget  du CERN :  </a:t>
            </a:r>
            <a:r>
              <a:rPr lang="fr" sz="1300" b="1" dirty="0"/>
              <a:t>163 MCHF </a:t>
            </a:r>
            <a:r>
              <a:rPr lang="fr" sz="1300" dirty="0"/>
              <a:t>(~ 13.6%)</a:t>
            </a:r>
          </a:p>
          <a:p>
            <a:pPr algn="l">
              <a:lnSpc>
                <a:spcPct val="100000"/>
              </a:lnSpc>
              <a:spcBef>
                <a:spcPts val="0"/>
              </a:spcBef>
            </a:pPr>
            <a:r>
              <a:rPr lang="fr" sz="1300" dirty="0"/>
              <a:t>Retour direct pour l'industrie française: </a:t>
            </a:r>
            <a:r>
              <a:rPr lang="fr" sz="1300" b="1" dirty="0"/>
              <a:t>~ 150 MCHF </a:t>
            </a:r>
            <a:r>
              <a:rPr lang="fr" sz="1300" dirty="0"/>
              <a:t>par an</a:t>
            </a:r>
          </a:p>
          <a:p>
            <a:pPr algn="l">
              <a:lnSpc>
                <a:spcPct val="100000"/>
              </a:lnSpc>
              <a:spcBef>
                <a:spcPts val="0"/>
              </a:spcBef>
            </a:pPr>
            <a:r>
              <a:rPr lang="fr" sz="1300" dirty="0"/>
              <a:t>Retombées économiques dans la zone locale: </a:t>
            </a:r>
            <a:r>
              <a:rPr lang="fr" sz="1300" b="1" dirty="0"/>
              <a:t>~ 470 </a:t>
            </a:r>
            <a:r>
              <a:rPr lang="fr" sz="1300" dirty="0"/>
              <a:t>MCHF par an</a:t>
            </a:r>
          </a:p>
          <a:p>
            <a:pPr algn="l">
              <a:lnSpc>
                <a:spcPct val="100000"/>
              </a:lnSpc>
              <a:spcBef>
                <a:spcPts val="0"/>
              </a:spcBef>
            </a:pPr>
            <a:r>
              <a:rPr lang="fr" sz="1300" dirty="0">
                <a:sym typeface="Wingdings" pitchFamily="2" charset="2"/>
              </a:rPr>
              <a:t> </a:t>
            </a:r>
            <a:r>
              <a:rPr lang="en-GB" sz="1300" dirty="0">
                <a:sym typeface="Wingdings" pitchFamily="2" charset="2"/>
              </a:rPr>
              <a:t>R</a:t>
            </a:r>
            <a:r>
              <a:rPr lang="fr" sz="1300" dirty="0" err="1">
                <a:sym typeface="Wingdings" pitchFamily="2" charset="2"/>
              </a:rPr>
              <a:t>etour</a:t>
            </a:r>
            <a:r>
              <a:rPr lang="fr" sz="1300" dirty="0">
                <a:sym typeface="Wingdings" pitchFamily="2" charset="2"/>
              </a:rPr>
              <a:t> total pour la France: </a:t>
            </a:r>
            <a:r>
              <a:rPr lang="fr" sz="1300" b="1" dirty="0">
                <a:sym typeface="Wingdings" pitchFamily="2" charset="2"/>
              </a:rPr>
              <a:t>~ 600 MCHF </a:t>
            </a:r>
            <a:r>
              <a:rPr lang="fr" sz="1300" dirty="0">
                <a:sym typeface="Wingdings" pitchFamily="2" charset="2"/>
              </a:rPr>
              <a:t>(soit ~ 3.7 fois la contribution de la France au budget)</a:t>
            </a:r>
            <a:endParaRPr lang="fr" sz="1300" dirty="0"/>
          </a:p>
        </p:txBody>
      </p:sp>
      <p:sp>
        <p:nvSpPr>
          <p:cNvPr id="3" name="Footer Placeholder 2">
            <a:extLst>
              <a:ext uri="{FF2B5EF4-FFF2-40B4-BE49-F238E27FC236}">
                <a16:creationId xmlns:a16="http://schemas.microsoft.com/office/drawing/2014/main" id="{74DBD099-5065-7046-A982-2C249532B804}"/>
              </a:ext>
            </a:extLst>
          </p:cNvPr>
          <p:cNvSpPr>
            <a:spLocks noGrp="1"/>
          </p:cNvSpPr>
          <p:nvPr>
            <p:ph type="ftr" sz="quarter" idx="11"/>
          </p:nvPr>
        </p:nvSpPr>
        <p:spPr/>
        <p:txBody>
          <a:bodyPr/>
          <a:lstStyle/>
          <a:p>
            <a:r>
              <a:rPr lang="fr-FR"/>
              <a:t>ALTRAD</a:t>
            </a:r>
          </a:p>
        </p:txBody>
      </p:sp>
    </p:spTree>
    <p:extLst>
      <p:ext uri="{BB962C8B-B14F-4D97-AF65-F5344CB8AC3E}">
        <p14:creationId xmlns:p14="http://schemas.microsoft.com/office/powerpoint/2010/main" val="74814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22792"/>
            <a:ext cx="12192000" cy="6649276"/>
          </a:xfrm>
        </p:spPr>
      </p:pic>
      <p:sp>
        <p:nvSpPr>
          <p:cNvPr id="4" name="Larme 14"/>
          <p:cNvSpPr/>
          <p:nvPr/>
        </p:nvSpPr>
        <p:spPr>
          <a:xfrm rot="16200000">
            <a:off x="0" y="1417508"/>
            <a:ext cx="4411157" cy="4411157"/>
          </a:xfrm>
          <a:prstGeom prst="teardrop">
            <a:avLst/>
          </a:prstGeom>
          <a:solidFill>
            <a:schemeClr val="accent4">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5" name="Larme 15"/>
          <p:cNvSpPr/>
          <p:nvPr/>
        </p:nvSpPr>
        <p:spPr>
          <a:xfrm rot="16200000">
            <a:off x="0" y="1417508"/>
            <a:ext cx="4172378" cy="417237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6" name="ZoneTexte 13"/>
          <p:cNvSpPr txBox="1"/>
          <p:nvPr/>
        </p:nvSpPr>
        <p:spPr>
          <a:xfrm>
            <a:off x="162040" y="2899811"/>
            <a:ext cx="4010339" cy="1200329"/>
          </a:xfrm>
          <a:prstGeom prst="rect">
            <a:avLst/>
          </a:prstGeom>
          <a:noFill/>
        </p:spPr>
        <p:txBody>
          <a:bodyPr wrap="square" rtlCol="0">
            <a:spAutoFit/>
          </a:bodyPr>
          <a:lstStyle/>
          <a:p>
            <a:pPr algn="ctr" rtl="0"/>
            <a:r>
              <a:rPr lang="fr" sz="3600" b="0" i="0" u="none" baseline="0" dirty="0">
                <a:solidFill>
                  <a:schemeClr val="bg1"/>
                </a:solidFill>
                <a:latin typeface="Arial" charset="0"/>
                <a:ea typeface="Arial" charset="0"/>
                <a:cs typeface="Arial" charset="0"/>
              </a:rPr>
              <a:t>ENSEIGNEMENT</a:t>
            </a:r>
          </a:p>
          <a:p>
            <a:pPr algn="ctr" rtl="0"/>
            <a:r>
              <a:rPr lang="fr" sz="3600" b="0" i="0" u="none" baseline="0" dirty="0">
                <a:solidFill>
                  <a:schemeClr val="bg1"/>
                </a:solidFill>
                <a:latin typeface="Arial" charset="0"/>
                <a:ea typeface="Arial" charset="0"/>
                <a:cs typeface="Arial" charset="0"/>
              </a:rPr>
              <a:t>&amp; FORMATION </a:t>
            </a:r>
            <a:endParaRPr lang="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23380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rtl="0"/>
            <a:r>
              <a:rPr lang="en-US" b="0" i="0" u="none" baseline="0"/>
              <a:t>23 juin 2023</a:t>
            </a:r>
            <a:endParaRPr lang="fr"/>
          </a:p>
        </p:txBody>
      </p:sp>
      <p:pic>
        <p:nvPicPr>
          <p:cNvPr id="15" name="Picture Placeholder 7">
            <a:extLst>
              <a:ext uri="{FF2B5EF4-FFF2-40B4-BE49-F238E27FC236}">
                <a16:creationId xmlns:a16="http://schemas.microsoft.com/office/drawing/2014/main" id="{BE2E030C-DC86-4E44-AA9A-2189B80D35B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28848" y="2378441"/>
            <a:ext cx="11067827" cy="2868009"/>
          </a:xfrm>
          <a:prstGeom prst="rect">
            <a:avLst/>
          </a:prstGeom>
          <a:pattFill prst="smCheck">
            <a:fgClr>
              <a:schemeClr val="bg2"/>
            </a:fgClr>
            <a:bgClr>
              <a:schemeClr val="bg1"/>
            </a:bgClr>
          </a:pattFill>
        </p:spPr>
      </p:pic>
      <p:sp>
        <p:nvSpPr>
          <p:cNvPr id="3" name="Footer Placeholder 2"/>
          <p:cNvSpPr>
            <a:spLocks noGrp="1"/>
          </p:cNvSpPr>
          <p:nvPr>
            <p:ph type="ftr" sz="quarter" idx="11"/>
          </p:nvPr>
        </p:nvSpPr>
        <p:spPr/>
        <p:txBody>
          <a:bodyPr/>
          <a:lstStyle/>
          <a:p>
            <a:pPr algn="l" rtl="0"/>
            <a:r>
              <a:rPr lang="en-GB" b="0" i="1" u="none" baseline="0"/>
              <a:t>ALTRAD</a:t>
            </a:r>
            <a:endParaRPr lang="fr" dirty="0"/>
          </a:p>
        </p:txBody>
      </p:sp>
      <p:sp>
        <p:nvSpPr>
          <p:cNvPr id="4" name="Slide Number Placeholder 3"/>
          <p:cNvSpPr>
            <a:spLocks noGrp="1"/>
          </p:cNvSpPr>
          <p:nvPr>
            <p:ph type="sldNum" sz="quarter" idx="12"/>
          </p:nvPr>
        </p:nvSpPr>
        <p:spPr/>
        <p:txBody>
          <a:bodyPr/>
          <a:lstStyle/>
          <a:p>
            <a:pPr algn="r" rtl="0"/>
            <a:fld id="{490AA3F6-1618-3548-975A-DD1A2939A246}" type="slidenum">
              <a:rPr/>
              <a:t>22</a:t>
            </a:fld>
            <a:endParaRPr lang="fr"/>
          </a:p>
        </p:txBody>
      </p:sp>
      <p:sp>
        <p:nvSpPr>
          <p:cNvPr id="5" name="Title 4"/>
          <p:cNvSpPr>
            <a:spLocks noGrp="1"/>
          </p:cNvSpPr>
          <p:nvPr>
            <p:ph type="title"/>
          </p:nvPr>
        </p:nvSpPr>
        <p:spPr/>
        <p:txBody>
          <a:bodyPr>
            <a:noAutofit/>
          </a:bodyPr>
          <a:lstStyle/>
          <a:p>
            <a:pPr rtl="0"/>
            <a:r>
              <a:rPr lang="fr" sz="3200" b="0" i="0" u="none" baseline="0" dirty="0"/>
              <a:t>Programmes du CERN dans les domaines de la formation, de l'éducation et de la communication grand public</a:t>
            </a:r>
            <a:endParaRPr lang="fr" sz="3200" dirty="0"/>
          </a:p>
        </p:txBody>
      </p:sp>
      <p:sp>
        <p:nvSpPr>
          <p:cNvPr id="8" name="ZoneTexte 9"/>
          <p:cNvSpPr txBox="1"/>
          <p:nvPr/>
        </p:nvSpPr>
        <p:spPr>
          <a:xfrm>
            <a:off x="428849" y="1480088"/>
            <a:ext cx="3185886" cy="912030"/>
          </a:xfrm>
          <a:prstGeom prst="rect">
            <a:avLst/>
          </a:prstGeom>
          <a:solidFill>
            <a:schemeClr val="accent4"/>
          </a:solidFill>
        </p:spPr>
        <p:txBody>
          <a:bodyPr wrap="square" rtlCol="0">
            <a:noAutofit/>
          </a:bodyPr>
          <a:lstStyle/>
          <a:p>
            <a:pPr algn="ctr" rtl="0"/>
            <a:r>
              <a:rPr lang="fr" sz="1500" i="0" u="none" baseline="0" dirty="0">
                <a:solidFill>
                  <a:schemeClr val="bg1"/>
                </a:solidFill>
                <a:latin typeface="Arial" charset="0"/>
                <a:ea typeface="Arial" charset="0"/>
                <a:cs typeface="Arial" charset="0"/>
              </a:rPr>
              <a:t>300 étudiants de premier cycle dans les programmes d'été </a:t>
            </a:r>
          </a:p>
          <a:p>
            <a:pPr algn="ctr" rtl="0"/>
            <a:r>
              <a:rPr lang="fr" sz="1500" i="0" u="none" baseline="0" dirty="0">
                <a:solidFill>
                  <a:schemeClr val="bg1"/>
                </a:solidFill>
                <a:latin typeface="Arial" charset="0"/>
                <a:ea typeface="Arial" charset="0"/>
                <a:cs typeface="Arial" charset="0"/>
              </a:rPr>
              <a:t>Plus de 3 000 doctorants inscrits</a:t>
            </a:r>
          </a:p>
        </p:txBody>
      </p:sp>
      <p:sp>
        <p:nvSpPr>
          <p:cNvPr id="9" name="ZoneTexte 10"/>
          <p:cNvSpPr txBox="1"/>
          <p:nvPr/>
        </p:nvSpPr>
        <p:spPr>
          <a:xfrm>
            <a:off x="3727832" y="1488815"/>
            <a:ext cx="4067017" cy="904186"/>
          </a:xfrm>
          <a:prstGeom prst="rect">
            <a:avLst/>
          </a:prstGeom>
          <a:solidFill>
            <a:schemeClr val="accent4"/>
          </a:solidFill>
        </p:spPr>
        <p:txBody>
          <a:bodyPr wrap="square" rtlCol="0">
            <a:noAutofit/>
          </a:bodyPr>
          <a:lstStyle/>
          <a:p>
            <a:pPr algn="ctr" rtl="0"/>
            <a:r>
              <a:rPr lang="fr" sz="1500" b="0" i="0" u="none" baseline="0" dirty="0">
                <a:solidFill>
                  <a:schemeClr val="bg1"/>
                </a:solidFill>
                <a:latin typeface="Arial" charset="0"/>
                <a:ea typeface="Arial" charset="0"/>
                <a:cs typeface="Arial" charset="0"/>
              </a:rPr>
              <a:t>Plus de 1 000 boursiers, étudiants techniques et doctorants (recherche,</a:t>
            </a:r>
            <a:r>
              <a:rPr lang="fr" sz="1500" b="0" i="0" u="none" dirty="0">
                <a:solidFill>
                  <a:schemeClr val="bg1"/>
                </a:solidFill>
                <a:latin typeface="Arial" charset="0"/>
                <a:ea typeface="Arial" charset="0"/>
                <a:cs typeface="Arial" charset="0"/>
              </a:rPr>
              <a:t> </a:t>
            </a:r>
            <a:r>
              <a:rPr lang="fr" sz="1500" b="0" i="0" u="none" baseline="0" dirty="0">
                <a:solidFill>
                  <a:schemeClr val="bg1"/>
                </a:solidFill>
                <a:latin typeface="Arial" charset="0"/>
                <a:ea typeface="Arial" charset="0"/>
                <a:cs typeface="Arial" charset="0"/>
              </a:rPr>
              <a:t>physique</a:t>
            </a:r>
            <a:r>
              <a:rPr lang="fr" sz="1500" b="0" i="0" u="none" dirty="0">
                <a:solidFill>
                  <a:schemeClr val="bg1"/>
                </a:solidFill>
                <a:latin typeface="Arial" charset="0"/>
                <a:ea typeface="Arial" charset="0"/>
                <a:cs typeface="Arial" charset="0"/>
              </a:rPr>
              <a:t> </a:t>
            </a:r>
            <a:r>
              <a:rPr lang="fr" sz="1500" b="0" i="0" u="none" baseline="0" dirty="0">
                <a:solidFill>
                  <a:schemeClr val="bg1"/>
                </a:solidFill>
                <a:latin typeface="Arial" charset="0"/>
                <a:ea typeface="Arial" charset="0"/>
                <a:cs typeface="Arial" charset="0"/>
              </a:rPr>
              <a:t>appliquée, ingénierie et informatique)</a:t>
            </a:r>
          </a:p>
        </p:txBody>
      </p:sp>
      <p:sp>
        <p:nvSpPr>
          <p:cNvPr id="10" name="ZoneTexte 11"/>
          <p:cNvSpPr txBox="1"/>
          <p:nvPr/>
        </p:nvSpPr>
        <p:spPr>
          <a:xfrm>
            <a:off x="7902289" y="1488814"/>
            <a:ext cx="3594386" cy="904189"/>
          </a:xfrm>
          <a:prstGeom prst="rect">
            <a:avLst/>
          </a:prstGeom>
          <a:solidFill>
            <a:schemeClr val="accent4"/>
          </a:solidFill>
        </p:spPr>
        <p:txBody>
          <a:bodyPr wrap="square" rtlCol="0" anchor="ctr" anchorCtr="0">
            <a:noAutofit/>
          </a:bodyPr>
          <a:lstStyle/>
          <a:p>
            <a:pPr algn="ctr" rtl="0"/>
            <a:r>
              <a:rPr lang="fr" sz="1500" b="0" i="0" u="none" baseline="0" dirty="0">
                <a:solidFill>
                  <a:schemeClr val="bg1"/>
                </a:solidFill>
              </a:rPr>
              <a:t>&gt;14 000 enseignants depuis 1998 et &gt;4000 participants au webinar depuis 2020</a:t>
            </a:r>
            <a:endParaRPr lang="fr" sz="1500" dirty="0">
              <a:solidFill>
                <a:schemeClr val="bg1"/>
              </a:solidFill>
              <a:latin typeface="Arial" charset="0"/>
              <a:ea typeface="Arial" charset="0"/>
              <a:cs typeface="Arial" charset="0"/>
            </a:endParaRPr>
          </a:p>
        </p:txBody>
      </p:sp>
      <p:sp>
        <p:nvSpPr>
          <p:cNvPr id="11" name="ZoneTexte 12"/>
          <p:cNvSpPr txBox="1"/>
          <p:nvPr/>
        </p:nvSpPr>
        <p:spPr>
          <a:xfrm>
            <a:off x="8014710" y="5252935"/>
            <a:ext cx="3497171" cy="1128815"/>
          </a:xfrm>
          <a:prstGeom prst="rect">
            <a:avLst/>
          </a:prstGeom>
          <a:solidFill>
            <a:schemeClr val="accent4"/>
          </a:solidFill>
        </p:spPr>
        <p:txBody>
          <a:bodyPr wrap="square" rtlCol="0" anchor="ctr" anchorCtr="0">
            <a:noAutofit/>
          </a:bodyPr>
          <a:lstStyle/>
          <a:p>
            <a:pPr algn="ctr" rtl="0"/>
            <a:r>
              <a:rPr lang="fr" sz="1500" b="0" i="0" u="none" baseline="0" dirty="0">
                <a:solidFill>
                  <a:schemeClr val="bg1"/>
                </a:solidFill>
                <a:latin typeface="+mj-lt"/>
                <a:ea typeface="Arial" charset="0"/>
                <a:cs typeface="Arial" charset="0"/>
              </a:rPr>
              <a:t>Avec l'ouverture du Portail de la science en 2023, le CERN élargira encore son influence tant au niveau local qu’international</a:t>
            </a:r>
          </a:p>
        </p:txBody>
      </p:sp>
      <p:sp>
        <p:nvSpPr>
          <p:cNvPr id="12" name="ZoneTexte 13"/>
          <p:cNvSpPr txBox="1"/>
          <p:nvPr/>
        </p:nvSpPr>
        <p:spPr>
          <a:xfrm>
            <a:off x="428171" y="5252936"/>
            <a:ext cx="3185886" cy="1128815"/>
          </a:xfrm>
          <a:prstGeom prst="rect">
            <a:avLst/>
          </a:prstGeom>
          <a:solidFill>
            <a:schemeClr val="accent4"/>
          </a:solidFill>
        </p:spPr>
        <p:txBody>
          <a:bodyPr wrap="square" rtlCol="0" anchor="ctr" anchorCtr="0">
            <a:noAutofit/>
          </a:bodyPr>
          <a:lstStyle/>
          <a:p>
            <a:pPr algn="ctr" rtl="0"/>
            <a:r>
              <a:rPr lang="fr" sz="1500" b="0" i="0" u="none" baseline="0" dirty="0">
                <a:solidFill>
                  <a:schemeClr val="bg1"/>
                </a:solidFill>
                <a:latin typeface="Arial" charset="0"/>
                <a:ea typeface="Arial" charset="0"/>
                <a:cs typeface="Arial" charset="0"/>
              </a:rPr>
              <a:t>En 2019, 151 000 visiteurs de 95 pays ont suivi les visites guidées du CERN</a:t>
            </a:r>
            <a:endParaRPr lang="fr" sz="1500" dirty="0">
              <a:solidFill>
                <a:schemeClr val="bg2"/>
              </a:solidFill>
              <a:latin typeface="Arial" charset="0"/>
              <a:ea typeface="Arial" charset="0"/>
              <a:cs typeface="Arial" charset="0"/>
            </a:endParaRPr>
          </a:p>
        </p:txBody>
      </p:sp>
      <p:sp>
        <p:nvSpPr>
          <p:cNvPr id="13" name="ZoneTexte 14"/>
          <p:cNvSpPr txBox="1"/>
          <p:nvPr/>
        </p:nvSpPr>
        <p:spPr>
          <a:xfrm>
            <a:off x="3727155" y="5252937"/>
            <a:ext cx="4174457" cy="1128814"/>
          </a:xfrm>
          <a:prstGeom prst="rect">
            <a:avLst/>
          </a:prstGeom>
          <a:solidFill>
            <a:srgbClr val="61C5D3"/>
          </a:solidFill>
        </p:spPr>
        <p:txBody>
          <a:bodyPr wrap="square" rtlCol="0" anchor="ctr" anchorCtr="0">
            <a:noAutofit/>
          </a:bodyPr>
          <a:lstStyle/>
          <a:p>
            <a:pPr algn="ctr" rtl="0"/>
            <a:r>
              <a:rPr lang="fr" sz="1500" b="0" i="0" u="none" baseline="0" dirty="0">
                <a:solidFill>
                  <a:schemeClr val="bg1"/>
                </a:solidFill>
                <a:latin typeface="+mj-lt"/>
              </a:rPr>
              <a:t>Le CERN attire un public venu</a:t>
            </a:r>
            <a:br>
              <a:rPr lang="fr" sz="1500" dirty="0">
                <a:solidFill>
                  <a:schemeClr val="bg1"/>
                </a:solidFill>
                <a:latin typeface="+mj-lt"/>
              </a:rPr>
            </a:br>
            <a:r>
              <a:rPr lang="fr" sz="1500" b="0" i="0" u="none" baseline="0" dirty="0">
                <a:solidFill>
                  <a:schemeClr val="bg1"/>
                </a:solidFill>
                <a:latin typeface="+mj-lt"/>
              </a:rPr>
              <a:t> du monde entier :</a:t>
            </a:r>
          </a:p>
          <a:p>
            <a:pPr algn="ctr" rtl="0"/>
            <a:r>
              <a:rPr lang="fr" sz="1500" b="0" i="0" u="none" baseline="0" dirty="0">
                <a:solidFill>
                  <a:schemeClr val="bg1"/>
                </a:solidFill>
                <a:latin typeface="+mj-lt"/>
                <a:ea typeface="Arial" charset="0"/>
                <a:cs typeface="Arial" charset="0"/>
              </a:rPr>
              <a:t>expositions sur place et itinérantes </a:t>
            </a:r>
          </a:p>
          <a:p>
            <a:pPr algn="ctr" rtl="0"/>
            <a:r>
              <a:rPr lang="fr" sz="1500" b="0" i="0" u="none" baseline="0" dirty="0">
                <a:solidFill>
                  <a:schemeClr val="bg1"/>
                </a:solidFill>
                <a:latin typeface="+mj-lt"/>
                <a:ea typeface="Arial" charset="0"/>
                <a:cs typeface="Arial" charset="0"/>
              </a:rPr>
              <a:t>plus d'un million de visiteurs dans 15 pays</a:t>
            </a:r>
          </a:p>
        </p:txBody>
      </p:sp>
      <p:grpSp>
        <p:nvGrpSpPr>
          <p:cNvPr id="6" name="Group 15">
            <a:extLst>
              <a:ext uri="{FF2B5EF4-FFF2-40B4-BE49-F238E27FC236}">
                <a16:creationId xmlns:a16="http://schemas.microsoft.com/office/drawing/2014/main" id="{C65A727A-0740-EFF6-354A-A5BC8A609DFA}"/>
              </a:ext>
            </a:extLst>
          </p:cNvPr>
          <p:cNvGrpSpPr/>
          <p:nvPr/>
        </p:nvGrpSpPr>
        <p:grpSpPr>
          <a:xfrm>
            <a:off x="7996962" y="3640428"/>
            <a:ext cx="4224120" cy="1606442"/>
            <a:chOff x="8454055" y="3501528"/>
            <a:chExt cx="3763848" cy="1457714"/>
          </a:xfrm>
        </p:grpSpPr>
        <p:grpSp>
          <p:nvGrpSpPr>
            <p:cNvPr id="7" name="Group 16">
              <a:extLst>
                <a:ext uri="{FF2B5EF4-FFF2-40B4-BE49-F238E27FC236}">
                  <a16:creationId xmlns:a16="http://schemas.microsoft.com/office/drawing/2014/main" id="{5F874FBC-1A5F-DD5B-FC10-1155206A8DDE}"/>
                </a:ext>
              </a:extLst>
            </p:cNvPr>
            <p:cNvGrpSpPr/>
            <p:nvPr/>
          </p:nvGrpSpPr>
          <p:grpSpPr>
            <a:xfrm>
              <a:off x="8454055" y="3501528"/>
              <a:ext cx="3763848" cy="1457714"/>
              <a:chOff x="9891048" y="2457960"/>
              <a:chExt cx="2382003" cy="984571"/>
            </a:xfrm>
          </p:grpSpPr>
          <p:sp>
            <p:nvSpPr>
              <p:cNvPr id="21" name="Google Shape;437;p44">
                <a:extLst>
                  <a:ext uri="{FF2B5EF4-FFF2-40B4-BE49-F238E27FC236}">
                    <a16:creationId xmlns:a16="http://schemas.microsoft.com/office/drawing/2014/main" id="{53D749A5-462F-D534-5688-AEB2488B10E0}"/>
                  </a:ext>
                </a:extLst>
              </p:cNvPr>
              <p:cNvSpPr/>
              <p:nvPr/>
            </p:nvSpPr>
            <p:spPr>
              <a:xfrm rot="5400000">
                <a:off x="10581569" y="1767439"/>
                <a:ext cx="984571" cy="2365613"/>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E15E32"/>
                  </a:solidFill>
                </a:endParaRPr>
              </a:p>
            </p:txBody>
          </p:sp>
          <p:sp>
            <p:nvSpPr>
              <p:cNvPr id="22" name="TextBox 6">
                <a:extLst>
                  <a:ext uri="{FF2B5EF4-FFF2-40B4-BE49-F238E27FC236}">
                    <a16:creationId xmlns:a16="http://schemas.microsoft.com/office/drawing/2014/main" id="{D95947B2-A691-6C77-D6C8-A72A055EA288}"/>
                  </a:ext>
                </a:extLst>
              </p:cNvPr>
              <p:cNvSpPr txBox="1"/>
              <p:nvPr/>
            </p:nvSpPr>
            <p:spPr>
              <a:xfrm>
                <a:off x="10257507" y="2536133"/>
                <a:ext cx="2015544" cy="867711"/>
              </a:xfrm>
              <a:prstGeom prst="rect">
                <a:avLst/>
              </a:prstGeom>
              <a:noFill/>
            </p:spPr>
            <p:txBody>
              <a:bodyPr wrap="square" rtlCol="0">
                <a:spAutoFit/>
              </a:bodyPr>
              <a:lstStyle/>
              <a:p>
                <a:pPr algn="ctr" rtl="0"/>
                <a:r>
                  <a:rPr lang="fr" sz="1400" b="1" i="0" u="none" baseline="0" dirty="0">
                    <a:solidFill>
                      <a:schemeClr val="bg1"/>
                    </a:solidFill>
                  </a:rPr>
                  <a:t>Les chiffres pour la FRANCE</a:t>
                </a:r>
                <a:endParaRPr lang="fr" sz="1400" b="1" dirty="0">
                  <a:solidFill>
                    <a:schemeClr val="bg2"/>
                  </a:solidFill>
                  <a:effectLst>
                    <a:outerShdw sx="1000" sy="1000" algn="tl" rotWithShape="0">
                      <a:prstClr val="black"/>
                    </a:outerShdw>
                  </a:effectLst>
                </a:endParaRPr>
              </a:p>
              <a:p>
                <a:pPr algn="l" rtl="0"/>
                <a:r>
                  <a:rPr lang="fr" sz="1200" b="1" i="0" u="none" baseline="0" dirty="0">
                    <a:solidFill>
                      <a:schemeClr val="bg1"/>
                    </a:solidFill>
                    <a:latin typeface="Arial" charset="0"/>
                    <a:ea typeface="Arial" charset="0"/>
                    <a:cs typeface="Arial" charset="0"/>
                  </a:rPr>
                  <a:t>  16 </a:t>
                </a:r>
                <a:r>
                  <a:rPr lang="fr" sz="1200" b="0" i="0" u="none" baseline="0" dirty="0">
                    <a:solidFill>
                      <a:schemeClr val="bg1"/>
                    </a:solidFill>
                    <a:latin typeface="Arial" charset="0"/>
                    <a:ea typeface="Arial" charset="0"/>
                    <a:cs typeface="Arial" charset="0"/>
                  </a:rPr>
                  <a:t>étudiants d’été </a:t>
                </a:r>
                <a:r>
                  <a:rPr lang="fr" sz="800" b="0" i="0" u="none" baseline="0" dirty="0">
                    <a:solidFill>
                      <a:schemeClr val="bg1"/>
                    </a:solidFill>
                    <a:latin typeface="Arial" charset="0"/>
                    <a:ea typeface="Arial" charset="0"/>
                    <a:cs typeface="Arial" charset="0"/>
                  </a:rPr>
                  <a:t>en 2022</a:t>
                </a:r>
                <a:endParaRPr lang="fr" sz="800" dirty="0">
                  <a:solidFill>
                    <a:schemeClr val="bg1"/>
                  </a:solidFill>
                  <a:ea typeface="Arial" charset="0"/>
                  <a:cs typeface="Arial" charset="0"/>
                </a:endParaRPr>
              </a:p>
              <a:p>
                <a:pPr algn="l" rtl="0"/>
                <a:r>
                  <a:rPr lang="fr" sz="1200" b="1" i="0" u="none" baseline="0" dirty="0">
                    <a:solidFill>
                      <a:schemeClr val="bg1"/>
                    </a:solidFill>
                    <a:ea typeface="Arial" charset="0"/>
                    <a:cs typeface="Arial" charset="0"/>
                  </a:rPr>
                  <a:t>465 </a:t>
                </a:r>
                <a:r>
                  <a:rPr lang="fr" sz="1200" b="0" i="0" u="none" baseline="0" dirty="0">
                    <a:solidFill>
                      <a:schemeClr val="bg1"/>
                    </a:solidFill>
                    <a:ea typeface="Arial" charset="0"/>
                    <a:cs typeface="Arial" charset="0"/>
                  </a:rPr>
                  <a:t>enseignants dans les </a:t>
                </a:r>
                <a:r>
                  <a:rPr lang="fr" sz="1200" b="0" i="0" u="none" baseline="0" dirty="0">
                    <a:solidFill>
                      <a:schemeClr val="bg1"/>
                    </a:solidFill>
                  </a:rPr>
                  <a:t>programmes pour </a:t>
                </a:r>
                <a:r>
                  <a:rPr lang="fr" sz="1200" dirty="0">
                    <a:solidFill>
                      <a:schemeClr val="bg1"/>
                    </a:solidFill>
                  </a:rPr>
                  <a:t>    </a:t>
                </a:r>
              </a:p>
              <a:p>
                <a:pPr algn="l" rtl="0"/>
                <a:r>
                  <a:rPr lang="fr" sz="1200" dirty="0">
                    <a:solidFill>
                      <a:schemeClr val="bg1"/>
                    </a:solidFill>
                  </a:rPr>
                  <a:t>       </a:t>
                </a:r>
                <a:r>
                  <a:rPr lang="fr" sz="1200" b="0" i="0" u="none" baseline="0" dirty="0">
                    <a:solidFill>
                      <a:schemeClr val="bg1"/>
                    </a:solidFill>
                  </a:rPr>
                  <a:t>enseignants </a:t>
                </a:r>
                <a:r>
                  <a:rPr lang="fr" sz="800" b="0" i="0" u="none" baseline="0" dirty="0">
                    <a:solidFill>
                      <a:schemeClr val="bg1"/>
                    </a:solidFill>
                  </a:rPr>
                  <a:t>depuis 1998</a:t>
                </a:r>
              </a:p>
              <a:p>
                <a:pPr algn="l" rtl="0"/>
                <a:r>
                  <a:rPr lang="fr" sz="1200" b="1" dirty="0">
                    <a:solidFill>
                      <a:schemeClr val="bg1"/>
                    </a:solidFill>
                  </a:rPr>
                  <a:t>  19</a:t>
                </a:r>
                <a:r>
                  <a:rPr lang="fr" sz="1200" b="0" i="0" u="none" baseline="0" dirty="0">
                    <a:solidFill>
                      <a:schemeClr val="bg1"/>
                    </a:solidFill>
                  </a:rPr>
                  <a:t> équipes ont participé au concours BL4S </a:t>
                </a:r>
                <a:br>
                  <a:rPr lang="fr" sz="1200" b="0" i="0" u="none" baseline="0" dirty="0">
                    <a:solidFill>
                      <a:schemeClr val="bg1"/>
                    </a:solidFill>
                  </a:rPr>
                </a:br>
                <a:r>
                  <a:rPr lang="fr" sz="1200" b="0" i="0" u="none" baseline="0" dirty="0">
                    <a:solidFill>
                      <a:schemeClr val="bg1"/>
                    </a:solidFill>
                  </a:rPr>
                  <a:t>       </a:t>
                </a:r>
                <a:r>
                  <a:rPr lang="fr" sz="800" b="0" i="0" u="none" baseline="0" dirty="0">
                    <a:solidFill>
                      <a:schemeClr val="bg1"/>
                    </a:solidFill>
                  </a:rPr>
                  <a:t>depuis 2014</a:t>
                </a:r>
              </a:p>
              <a:p>
                <a:pPr algn="l" rtl="0"/>
                <a:r>
                  <a:rPr lang="fr" sz="1200" b="1" i="0" u="none" baseline="0" dirty="0">
                    <a:solidFill>
                      <a:schemeClr val="bg1"/>
                    </a:solidFill>
                  </a:rPr>
                  <a:t>1 527 </a:t>
                </a:r>
                <a:r>
                  <a:rPr lang="fr" sz="1200" b="0" i="0" u="none" baseline="0" dirty="0">
                    <a:solidFill>
                      <a:schemeClr val="bg1"/>
                    </a:solidFill>
                  </a:rPr>
                  <a:t>jeunes ont pris part à S'Cool Lab.</a:t>
                </a:r>
                <a:endParaRPr lang="fr" sz="800" dirty="0">
                  <a:solidFill>
                    <a:schemeClr val="bg1"/>
                  </a:solidFill>
                </a:endParaRPr>
              </a:p>
            </p:txBody>
          </p:sp>
        </p:grpSp>
        <p:pic>
          <p:nvPicPr>
            <p:cNvPr id="20" name="Picture 17">
              <a:extLst>
                <a:ext uri="{FF2B5EF4-FFF2-40B4-BE49-F238E27FC236}">
                  <a16:creationId xmlns:a16="http://schemas.microsoft.com/office/drawing/2014/main" id="{D3F9CE9C-5BAA-620C-DA1D-C3DE2D347B0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794295" y="3530565"/>
              <a:ext cx="309781" cy="309781"/>
            </a:xfrm>
            <a:prstGeom prst="rect">
              <a:avLst/>
            </a:prstGeom>
          </p:spPr>
        </p:pic>
      </p:grpSp>
    </p:spTree>
    <p:extLst>
      <p:ext uri="{BB962C8B-B14F-4D97-AF65-F5344CB8AC3E}">
        <p14:creationId xmlns:p14="http://schemas.microsoft.com/office/powerpoint/2010/main" val="428463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D522F3-5B61-8C40-9626-AF40A30190CB}"/>
              </a:ext>
            </a:extLst>
          </p:cNvPr>
          <p:cNvSpPr>
            <a:spLocks noGrp="1"/>
          </p:cNvSpPr>
          <p:nvPr>
            <p:ph type="dt" sz="half" idx="10"/>
          </p:nvPr>
        </p:nvSpPr>
        <p:spPr/>
        <p:txBody>
          <a:bodyPr/>
          <a:lstStyle/>
          <a:p>
            <a:pPr algn="r" rtl="0"/>
            <a:r>
              <a:rPr lang="en-US"/>
              <a:t>23 juin 2023</a:t>
            </a:r>
            <a:endParaRPr lang="fr"/>
          </a:p>
        </p:txBody>
      </p:sp>
      <p:sp>
        <p:nvSpPr>
          <p:cNvPr id="3" name="Footer Placeholder 2">
            <a:extLst>
              <a:ext uri="{FF2B5EF4-FFF2-40B4-BE49-F238E27FC236}">
                <a16:creationId xmlns:a16="http://schemas.microsoft.com/office/drawing/2014/main" id="{5AE574AE-595C-1944-87B2-93478033538E}"/>
              </a:ext>
            </a:extLst>
          </p:cNvPr>
          <p:cNvSpPr>
            <a:spLocks noGrp="1"/>
          </p:cNvSpPr>
          <p:nvPr>
            <p:ph type="ftr" sz="quarter" idx="11"/>
          </p:nvPr>
        </p:nvSpPr>
        <p:spPr/>
        <p:txBody>
          <a:bodyPr/>
          <a:lstStyle/>
          <a:p>
            <a:pPr algn="l" rtl="0"/>
            <a:r>
              <a:rPr lang="en-US" b="0" i="1" u="none" baseline="0"/>
              <a:t>ALTRAD</a:t>
            </a:r>
            <a:endParaRPr lang="fr" dirty="0"/>
          </a:p>
        </p:txBody>
      </p:sp>
      <p:sp>
        <p:nvSpPr>
          <p:cNvPr id="4" name="Slide Number Placeholder 3">
            <a:extLst>
              <a:ext uri="{FF2B5EF4-FFF2-40B4-BE49-F238E27FC236}">
                <a16:creationId xmlns:a16="http://schemas.microsoft.com/office/drawing/2014/main" id="{850814DB-014E-8A49-A7A8-202D4C151EB5}"/>
              </a:ext>
            </a:extLst>
          </p:cNvPr>
          <p:cNvSpPr>
            <a:spLocks noGrp="1"/>
          </p:cNvSpPr>
          <p:nvPr>
            <p:ph type="sldNum" sz="quarter" idx="12"/>
          </p:nvPr>
        </p:nvSpPr>
        <p:spPr/>
        <p:txBody>
          <a:bodyPr/>
          <a:lstStyle/>
          <a:p>
            <a:pPr algn="r" rtl="0"/>
            <a:fld id="{490AA3F6-1618-3548-975A-DD1A2939A246}" type="slidenum">
              <a:rPr/>
              <a:t>23</a:t>
            </a:fld>
            <a:endParaRPr lang="fr"/>
          </a:p>
        </p:txBody>
      </p:sp>
      <p:sp>
        <p:nvSpPr>
          <p:cNvPr id="5" name="Title 4">
            <a:extLst>
              <a:ext uri="{FF2B5EF4-FFF2-40B4-BE49-F238E27FC236}">
                <a16:creationId xmlns:a16="http://schemas.microsoft.com/office/drawing/2014/main" id="{E01324C7-43E8-524C-933D-28DBA435A152}"/>
              </a:ext>
            </a:extLst>
          </p:cNvPr>
          <p:cNvSpPr>
            <a:spLocks noGrp="1"/>
          </p:cNvSpPr>
          <p:nvPr>
            <p:ph type="title"/>
          </p:nvPr>
        </p:nvSpPr>
        <p:spPr>
          <a:xfrm>
            <a:off x="696000" y="465592"/>
            <a:ext cx="10800000" cy="590576"/>
          </a:xfrm>
        </p:spPr>
        <p:txBody>
          <a:bodyPr/>
          <a:lstStyle/>
          <a:p>
            <a:pPr rtl="0"/>
            <a:r>
              <a:rPr lang="fr" b="0" i="0" u="none" baseline="0"/>
              <a:t>Portail de la science du CERN</a:t>
            </a:r>
          </a:p>
        </p:txBody>
      </p:sp>
      <p:pic>
        <p:nvPicPr>
          <p:cNvPr id="11" name="Picture Placeholder 10">
            <a:extLst>
              <a:ext uri="{FF2B5EF4-FFF2-40B4-BE49-F238E27FC236}">
                <a16:creationId xmlns:a16="http://schemas.microsoft.com/office/drawing/2014/main" id="{9DBABF16-28DC-E040-B6CE-92C03121EB8F}"/>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1329777"/>
            <a:ext cx="12192000" cy="3788028"/>
          </a:xfrm>
        </p:spPr>
      </p:pic>
      <p:sp>
        <p:nvSpPr>
          <p:cNvPr id="7" name="Text Placeholder 6">
            <a:extLst>
              <a:ext uri="{FF2B5EF4-FFF2-40B4-BE49-F238E27FC236}">
                <a16:creationId xmlns:a16="http://schemas.microsoft.com/office/drawing/2014/main" id="{667B3B43-A8C1-2349-90BE-DFBFE41D81F8}"/>
              </a:ext>
            </a:extLst>
          </p:cNvPr>
          <p:cNvSpPr>
            <a:spLocks noGrp="1"/>
          </p:cNvSpPr>
          <p:nvPr>
            <p:ph type="body" sz="quarter" idx="14"/>
          </p:nvPr>
        </p:nvSpPr>
        <p:spPr>
          <a:xfrm>
            <a:off x="695998" y="4971840"/>
            <a:ext cx="3528000" cy="1189469"/>
          </a:xfrm>
        </p:spPr>
        <p:txBody>
          <a:bodyPr anchor="ctr" anchorCtr="0">
            <a:normAutofit/>
          </a:bodyPr>
          <a:lstStyle/>
          <a:p>
            <a:pPr algn="ctr" rtl="0"/>
            <a:r>
              <a:rPr lang="fr" sz="1700" b="0" i="0" u="none" baseline="0" dirty="0"/>
              <a:t>Le nouveau centre d'éducation et de communication grand public du CERN, tout public dès 5 ans</a:t>
            </a:r>
          </a:p>
        </p:txBody>
      </p:sp>
      <p:sp>
        <p:nvSpPr>
          <p:cNvPr id="8" name="Text Placeholder 7">
            <a:extLst>
              <a:ext uri="{FF2B5EF4-FFF2-40B4-BE49-F238E27FC236}">
                <a16:creationId xmlns:a16="http://schemas.microsoft.com/office/drawing/2014/main" id="{650782A6-230E-F94C-8734-ADC5EA249988}"/>
              </a:ext>
            </a:extLst>
          </p:cNvPr>
          <p:cNvSpPr>
            <a:spLocks noGrp="1"/>
          </p:cNvSpPr>
          <p:nvPr>
            <p:ph type="body" sz="quarter" idx="15"/>
          </p:nvPr>
        </p:nvSpPr>
        <p:spPr>
          <a:xfrm>
            <a:off x="4332337" y="4971393"/>
            <a:ext cx="3528000" cy="1189470"/>
          </a:xfrm>
        </p:spPr>
        <p:txBody>
          <a:bodyPr anchor="ctr" anchorCtr="0">
            <a:normAutofit/>
          </a:bodyPr>
          <a:lstStyle/>
          <a:p>
            <a:r>
              <a:rPr lang="fr" sz="1700" b="0" i="0" u="none" baseline="0" dirty="0"/>
              <a:t>Ouverture prévue </a:t>
            </a:r>
            <a:br>
              <a:rPr lang="fr" sz="1700" dirty="0"/>
            </a:br>
            <a:r>
              <a:rPr lang="fr" sz="1700" dirty="0"/>
              <a:t>en </a:t>
            </a:r>
            <a:r>
              <a:rPr lang="en-US" sz="1700" dirty="0" err="1"/>
              <a:t>automne</a:t>
            </a:r>
            <a:r>
              <a:rPr lang="fr" sz="1700" b="0" i="0" u="none" baseline="0" dirty="0"/>
              <a:t> 2023</a:t>
            </a:r>
          </a:p>
        </p:txBody>
      </p:sp>
      <p:sp>
        <p:nvSpPr>
          <p:cNvPr id="9" name="Text Placeholder 8">
            <a:extLst>
              <a:ext uri="{FF2B5EF4-FFF2-40B4-BE49-F238E27FC236}">
                <a16:creationId xmlns:a16="http://schemas.microsoft.com/office/drawing/2014/main" id="{14195FEC-DF91-8B4B-B6A7-AC57E7E2C279}"/>
              </a:ext>
            </a:extLst>
          </p:cNvPr>
          <p:cNvSpPr>
            <a:spLocks noGrp="1"/>
          </p:cNvSpPr>
          <p:nvPr>
            <p:ph type="body" sz="quarter" idx="19"/>
          </p:nvPr>
        </p:nvSpPr>
        <p:spPr>
          <a:xfrm>
            <a:off x="7968675" y="4971392"/>
            <a:ext cx="3528000" cy="1189469"/>
          </a:xfrm>
        </p:spPr>
        <p:txBody>
          <a:bodyPr anchor="ctr" anchorCtr="0">
            <a:normAutofit/>
          </a:bodyPr>
          <a:lstStyle/>
          <a:p>
            <a:pPr algn="ctr" rtl="0"/>
            <a:r>
              <a:rPr lang="fr" sz="1700" b="0" i="0" u="none" baseline="0" dirty="0"/>
              <a:t>Expositions immersives, laboratoires pédagogiques, événements et spectacles</a:t>
            </a:r>
          </a:p>
        </p:txBody>
      </p:sp>
    </p:spTree>
    <p:extLst>
      <p:ext uri="{BB962C8B-B14F-4D97-AF65-F5344CB8AC3E}">
        <p14:creationId xmlns:p14="http://schemas.microsoft.com/office/powerpoint/2010/main" val="5340291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4C80CC52-5E66-E241-AE5F-6ED668DD895A}"/>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AD4AFB6B-05E3-6640-8051-B741C1A11CF2}"/>
              </a:ext>
            </a:extLst>
          </p:cNvPr>
          <p:cNvSpPr txBox="1">
            <a:spLocks/>
          </p:cNvSpPr>
          <p:nvPr/>
        </p:nvSpPr>
        <p:spPr>
          <a:xfrm>
            <a:off x="572629" y="3717997"/>
            <a:ext cx="10800000" cy="1887532"/>
          </a:xfrm>
          <a:prstGeom prst="rect">
            <a:avLst/>
          </a:prstGeom>
        </p:spPr>
        <p:txBody>
          <a:bodyPr>
            <a:normAutofit fontScale="925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rtl="0">
              <a:lnSpc>
                <a:spcPct val="110000"/>
              </a:lnSpc>
            </a:pPr>
            <a:r>
              <a:rPr lang="fr" b="1" i="0" u="none" baseline="0" dirty="0">
                <a:solidFill>
                  <a:schemeClr val="bg2"/>
                </a:solidFill>
              </a:rPr>
              <a:t>Le CERN continuera de jouer un rôle essentiel dans l'exploration de ce domaine</a:t>
            </a:r>
            <a:endParaRPr lang="fr" sz="3800" b="1" dirty="0">
              <a:solidFill>
                <a:schemeClr val="bg2"/>
              </a:solidFill>
            </a:endParaRPr>
          </a:p>
        </p:txBody>
      </p:sp>
      <p:sp>
        <p:nvSpPr>
          <p:cNvPr id="9" name="Title 4">
            <a:extLst>
              <a:ext uri="{FF2B5EF4-FFF2-40B4-BE49-F238E27FC236}">
                <a16:creationId xmlns:a16="http://schemas.microsoft.com/office/drawing/2014/main" id="{4B331A5A-F4C2-634C-BD63-BF79192E612F}"/>
              </a:ext>
            </a:extLst>
          </p:cNvPr>
          <p:cNvSpPr txBox="1">
            <a:spLocks/>
          </p:cNvSpPr>
          <p:nvPr/>
        </p:nvSpPr>
        <p:spPr>
          <a:xfrm>
            <a:off x="674228" y="1967819"/>
            <a:ext cx="10800000" cy="1116849"/>
          </a:xfrm>
          <a:prstGeom prst="rect">
            <a:avLst/>
          </a:prstGeom>
        </p:spPr>
        <p:txBody>
          <a:bodyPr>
            <a:no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rtl="0"/>
            <a:r>
              <a:rPr lang="fr" sz="4000" b="0" i="0" u="none" baseline="0" dirty="0">
                <a:solidFill>
                  <a:schemeClr val="bg2"/>
                </a:solidFill>
              </a:rPr>
              <a:t>De nombreuses questions restent </a:t>
            </a:r>
          </a:p>
          <a:p>
            <a:pPr rtl="0"/>
            <a:r>
              <a:rPr lang="fr" sz="4000" b="0" i="0" u="none" baseline="0" dirty="0">
                <a:solidFill>
                  <a:schemeClr val="bg2"/>
                </a:solidFill>
              </a:rPr>
              <a:t>sans réponse en physique fondamentale</a:t>
            </a:r>
            <a:endParaRPr lang="fr" sz="4000" dirty="0"/>
          </a:p>
        </p:txBody>
      </p:sp>
    </p:spTree>
    <p:extLst>
      <p:ext uri="{BB962C8B-B14F-4D97-AF65-F5344CB8AC3E}">
        <p14:creationId xmlns:p14="http://schemas.microsoft.com/office/powerpoint/2010/main" val="464867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08724"/>
            <a:ext cx="12192000" cy="6649276"/>
          </a:xfrm>
        </p:spPr>
      </p:pic>
      <p:sp>
        <p:nvSpPr>
          <p:cNvPr id="5" name="Rectangle 4">
            <a:extLst>
              <a:ext uri="{FF2B5EF4-FFF2-40B4-BE49-F238E27FC236}">
                <a16:creationId xmlns:a16="http://schemas.microsoft.com/office/drawing/2014/main" id="{CDF412CD-289F-2942-806A-F92101D4D7C6}"/>
              </a:ext>
            </a:extLst>
          </p:cNvPr>
          <p:cNvSpPr/>
          <p:nvPr/>
        </p:nvSpPr>
        <p:spPr>
          <a:xfrm>
            <a:off x="7704666" y="1616291"/>
            <a:ext cx="4487333" cy="163693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srgbClr val="0057A6"/>
              </a:solidFill>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7848600" y="1773036"/>
            <a:ext cx="3911600" cy="1323439"/>
          </a:xfrm>
          <a:prstGeom prst="rect">
            <a:avLst/>
          </a:prstGeom>
          <a:noFill/>
        </p:spPr>
        <p:txBody>
          <a:bodyPr wrap="square" rtlCol="0">
            <a:spAutoFit/>
          </a:bodyPr>
          <a:lstStyle/>
          <a:p>
            <a:pPr algn="l" rtl="0"/>
            <a:r>
              <a:rPr lang="fr" sz="2000" b="0" i="0" u="none" baseline="0" dirty="0">
                <a:solidFill>
                  <a:schemeClr val="bg1"/>
                </a:solidFill>
                <a:latin typeface="Arial" charset="0"/>
                <a:ea typeface="Arial" charset="0"/>
                <a:cs typeface="Arial" charset="0"/>
              </a:rPr>
              <a:t>Notre objectif est de réussir </a:t>
            </a:r>
            <a:br>
              <a:rPr lang="fr" sz="2000" b="0" i="0" u="none" baseline="0" dirty="0">
                <a:solidFill>
                  <a:schemeClr val="bg1"/>
                </a:solidFill>
                <a:latin typeface="Arial" charset="0"/>
                <a:ea typeface="Arial" charset="0"/>
                <a:cs typeface="Arial" charset="0"/>
              </a:rPr>
            </a:br>
            <a:r>
              <a:rPr lang="fr" sz="2000" b="0" i="0" u="none" baseline="0" dirty="0">
                <a:solidFill>
                  <a:schemeClr val="bg1"/>
                </a:solidFill>
                <a:latin typeface="Arial" charset="0"/>
                <a:ea typeface="Arial" charset="0"/>
                <a:cs typeface="Arial" charset="0"/>
              </a:rPr>
              <a:t>à comprendre les particules </a:t>
            </a:r>
            <a:br>
              <a:rPr lang="fr" sz="2000" b="0" i="0" u="none" baseline="0" dirty="0">
                <a:solidFill>
                  <a:schemeClr val="bg1"/>
                </a:solidFill>
                <a:latin typeface="Arial" charset="0"/>
                <a:ea typeface="Arial" charset="0"/>
                <a:cs typeface="Arial" charset="0"/>
              </a:rPr>
            </a:br>
            <a:r>
              <a:rPr lang="fr" sz="2000" b="0" i="0" u="none" baseline="0" dirty="0">
                <a:solidFill>
                  <a:schemeClr val="bg1"/>
                </a:solidFill>
                <a:latin typeface="Arial" charset="0"/>
                <a:ea typeface="Arial" charset="0"/>
                <a:cs typeface="Arial" charset="0"/>
              </a:rPr>
              <a:t>et les lois de l'Univers les plus fondamentales</a:t>
            </a:r>
            <a:r>
              <a:rPr lang="fr" sz="2000" dirty="0">
                <a:solidFill>
                  <a:schemeClr val="bg1"/>
                </a:solidFill>
                <a:latin typeface="Arial" charset="0"/>
                <a:ea typeface="Arial" charset="0"/>
                <a:cs typeface="Arial" charset="0"/>
              </a:rPr>
              <a:t>.</a:t>
            </a:r>
          </a:p>
        </p:txBody>
      </p:sp>
      <p:sp>
        <p:nvSpPr>
          <p:cNvPr id="7" name="Rectangle 6">
            <a:extLst>
              <a:ext uri="{FF2B5EF4-FFF2-40B4-BE49-F238E27FC236}">
                <a16:creationId xmlns:a16="http://schemas.microsoft.com/office/drawing/2014/main" id="{01BA2F55-BD1B-2C4D-BF71-51ECEF7BDBB5}"/>
              </a:ext>
            </a:extLst>
          </p:cNvPr>
          <p:cNvSpPr/>
          <p:nvPr/>
        </p:nvSpPr>
        <p:spPr>
          <a:xfrm>
            <a:off x="7704667" y="205121"/>
            <a:ext cx="4487333"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srgbClr val="0057A6"/>
              </a:solidFill>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7848600" y="354407"/>
            <a:ext cx="4343399" cy="1015663"/>
          </a:xfrm>
          <a:prstGeom prst="rect">
            <a:avLst/>
          </a:prstGeom>
          <a:noFill/>
        </p:spPr>
        <p:txBody>
          <a:bodyPr wrap="square" rtlCol="0">
            <a:spAutoFit/>
          </a:bodyPr>
          <a:lstStyle/>
          <a:p>
            <a:pPr algn="l" rtl="0"/>
            <a:r>
              <a:rPr lang="fr" sz="2000" b="0" i="0" u="none" baseline="0" dirty="0">
                <a:solidFill>
                  <a:schemeClr val="bg1"/>
                </a:solidFill>
                <a:latin typeface="Arial" charset="0"/>
                <a:ea typeface="Arial" charset="0"/>
                <a:cs typeface="Arial" charset="0"/>
              </a:rPr>
              <a:t>Le CERN est le plus grand laboratoire de recherche en physique des particules</a:t>
            </a:r>
            <a:r>
              <a:rPr lang="fr" sz="2000" b="0" i="0" u="none" baseline="0" dirty="0">
                <a:solidFill>
                  <a:schemeClr val="bg1"/>
                </a:solidFill>
              </a:rPr>
              <a:t> du monde.</a:t>
            </a:r>
            <a:endParaRPr lang="fr" sz="20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70313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normAutofit fontScale="90000"/>
          </a:bodyPr>
          <a:lstStyle/>
          <a:p>
            <a:r>
              <a:rPr lang="fr" dirty="0"/>
              <a:t>La mission du CERN repose sur quatre piliers</a:t>
            </a:r>
            <a:endParaRPr lang="fr-FR" dirty="0"/>
          </a:p>
        </p:txBody>
      </p:sp>
      <p:sp>
        <p:nvSpPr>
          <p:cNvPr id="4" name="Espace réservé de la date 3"/>
          <p:cNvSpPr>
            <a:spLocks noGrp="1"/>
          </p:cNvSpPr>
          <p:nvPr>
            <p:ph type="dt" sz="half" idx="10"/>
          </p:nvPr>
        </p:nvSpPr>
        <p:spPr>
          <a:xfrm>
            <a:off x="9647263" y="6441742"/>
            <a:ext cx="1517702" cy="239688"/>
          </a:xfrm>
        </p:spPr>
        <p:txBody>
          <a:bodyPr/>
          <a:lstStyle/>
          <a:p>
            <a:r>
              <a:rPr lang="en-US"/>
              <a:t>23 juin 2023</a:t>
            </a:r>
            <a:endParaRPr lang="fr-FR" dirty="0"/>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606365" y="2092169"/>
            <a:ext cx="1546125" cy="369332"/>
          </a:xfrm>
          <a:prstGeom prst="rect">
            <a:avLst/>
          </a:prstGeom>
          <a:noFill/>
        </p:spPr>
        <p:txBody>
          <a:bodyPr wrap="square" rIns="0" rtlCol="0">
            <a:spAutoFit/>
          </a:bodyPr>
          <a:lstStyle/>
          <a:p>
            <a:pPr algn="r"/>
            <a:r>
              <a:rPr lang="fr" dirty="0">
                <a:solidFill>
                  <a:schemeClr val="accent3"/>
                </a:solidFill>
                <a:latin typeface="Arial" charset="0"/>
                <a:ea typeface="Arial" charset="0"/>
                <a:cs typeface="Arial" charset="0"/>
              </a:rPr>
              <a:t>RECHERCHE</a:t>
            </a:r>
            <a:endParaRPr lang="fr-FR" dirty="0">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334035" y="3384458"/>
            <a:ext cx="1891629" cy="646331"/>
          </a:xfrm>
          <a:prstGeom prst="rect">
            <a:avLst/>
          </a:prstGeom>
          <a:noFill/>
        </p:spPr>
        <p:txBody>
          <a:bodyPr wrap="square" lIns="0" rtlCol="0">
            <a:spAutoFit/>
          </a:bodyPr>
          <a:lstStyle/>
          <a:p>
            <a:r>
              <a:rPr lang="fr" dirty="0">
                <a:solidFill>
                  <a:schemeClr val="accent4"/>
                </a:solidFill>
                <a:latin typeface="Arial" charset="0"/>
                <a:ea typeface="Arial" charset="0"/>
                <a:cs typeface="Arial" charset="0"/>
              </a:rPr>
              <a:t>ÉDUCATION </a:t>
            </a:r>
            <a:br>
              <a:rPr lang="fr" dirty="0">
                <a:solidFill>
                  <a:schemeClr val="accent4"/>
                </a:solidFill>
                <a:latin typeface="Arial" charset="0"/>
                <a:ea typeface="Arial" charset="0"/>
                <a:cs typeface="Arial" charset="0"/>
              </a:rPr>
            </a:br>
            <a:r>
              <a:rPr lang="fr" dirty="0">
                <a:solidFill>
                  <a:schemeClr val="accent4"/>
                </a:solidFill>
                <a:latin typeface="Arial" charset="0"/>
                <a:ea typeface="Arial" charset="0"/>
                <a:cs typeface="Arial" charset="0"/>
              </a:rPr>
              <a:t>&amp; FORMATION</a:t>
            </a:r>
          </a:p>
        </p:txBody>
      </p:sp>
      <p:sp>
        <p:nvSpPr>
          <p:cNvPr id="30" name="ZoneTexte 23">
            <a:extLst>
              <a:ext uri="{FF2B5EF4-FFF2-40B4-BE49-F238E27FC236}">
                <a16:creationId xmlns:a16="http://schemas.microsoft.com/office/drawing/2014/main" id="{0C5BECD1-7B1B-4C43-A6EE-A0DE663074B1}"/>
              </a:ext>
            </a:extLst>
          </p:cNvPr>
          <p:cNvSpPr txBox="1"/>
          <p:nvPr/>
        </p:nvSpPr>
        <p:spPr>
          <a:xfrm>
            <a:off x="2738435" y="4881020"/>
            <a:ext cx="2089719" cy="646331"/>
          </a:xfrm>
          <a:prstGeom prst="rect">
            <a:avLst/>
          </a:prstGeom>
          <a:noFill/>
        </p:spPr>
        <p:txBody>
          <a:bodyPr wrap="square" lIns="0" rtlCol="0">
            <a:spAutoFit/>
          </a:bodyPr>
          <a:lstStyle/>
          <a:p>
            <a:r>
              <a:rPr lang="fr" dirty="0">
                <a:solidFill>
                  <a:schemeClr val="accent1"/>
                </a:solidFill>
                <a:latin typeface="Arial" charset="0"/>
                <a:ea typeface="Arial" charset="0"/>
                <a:cs typeface="Arial" charset="0"/>
              </a:rPr>
              <a:t>TECHNOLOGIE </a:t>
            </a:r>
            <a:br>
              <a:rPr lang="fr" dirty="0">
                <a:solidFill>
                  <a:schemeClr val="accent1"/>
                </a:solidFill>
                <a:latin typeface="Arial" charset="0"/>
                <a:ea typeface="Arial" charset="0"/>
                <a:cs typeface="Arial" charset="0"/>
              </a:rPr>
            </a:br>
            <a:r>
              <a:rPr lang="fr" dirty="0">
                <a:solidFill>
                  <a:schemeClr val="accent1"/>
                </a:solidFill>
                <a:latin typeface="Arial" charset="0"/>
                <a:ea typeface="Arial" charset="0"/>
                <a:cs typeface="Arial" charset="0"/>
              </a:rPr>
              <a:t>&amp; INNOVATION</a:t>
            </a:r>
          </a:p>
        </p:txBody>
      </p:sp>
      <p:sp>
        <p:nvSpPr>
          <p:cNvPr id="31" name="ZoneTexte 21">
            <a:extLst>
              <a:ext uri="{FF2B5EF4-FFF2-40B4-BE49-F238E27FC236}">
                <a16:creationId xmlns:a16="http://schemas.microsoft.com/office/drawing/2014/main" id="{F141B71B-A18E-1A4B-ACD7-BC94BB0EDCFF}"/>
              </a:ext>
            </a:extLst>
          </p:cNvPr>
          <p:cNvSpPr txBox="1"/>
          <p:nvPr/>
        </p:nvSpPr>
        <p:spPr>
          <a:xfrm>
            <a:off x="8497421" y="3508941"/>
            <a:ext cx="2591230" cy="369332"/>
          </a:xfrm>
          <a:prstGeom prst="rect">
            <a:avLst/>
          </a:prstGeom>
          <a:noFill/>
        </p:spPr>
        <p:txBody>
          <a:bodyPr wrap="square" rIns="0" rtlCol="0">
            <a:spAutoFit/>
          </a:bodyPr>
          <a:lstStyle/>
          <a:p>
            <a:pPr algn="ctr"/>
            <a:r>
              <a:rPr lang="fr" dirty="0">
                <a:solidFill>
                  <a:schemeClr val="accent2"/>
                </a:solidFill>
                <a:latin typeface="Arial" charset="0"/>
                <a:ea typeface="Arial" charset="0"/>
                <a:cs typeface="Arial" charset="0"/>
              </a:rPr>
              <a:t>COLLABORATION</a:t>
            </a: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972213" y="1452412"/>
            <a:ext cx="2095200" cy="2095200"/>
          </a:xfrm>
          <a:prstGeom prst="rect">
            <a:avLst/>
          </a:prstGeom>
        </p:spPr>
      </p:pic>
      <p:sp>
        <p:nvSpPr>
          <p:cNvPr id="3" name="Slide Number Placeholder 2">
            <a:extLst>
              <a:ext uri="{FF2B5EF4-FFF2-40B4-BE49-F238E27FC236}">
                <a16:creationId xmlns:a16="http://schemas.microsoft.com/office/drawing/2014/main" id="{88E02122-B179-3C4F-AE39-A74ABCA48FC2}"/>
              </a:ext>
            </a:extLst>
          </p:cNvPr>
          <p:cNvSpPr>
            <a:spLocks noGrp="1"/>
          </p:cNvSpPr>
          <p:nvPr>
            <p:ph type="sldNum" sz="quarter" idx="12"/>
          </p:nvPr>
        </p:nvSpPr>
        <p:spPr/>
        <p:txBody>
          <a:bodyPr/>
          <a:lstStyle/>
          <a:p>
            <a:fld id="{490AA3F6-1618-3548-975A-DD1A2939A246}" type="slidenum">
              <a:rPr lang="fr-FR" smtClean="0"/>
              <a:t>4</a:t>
            </a:fld>
            <a:endParaRPr lang="fr-FR"/>
          </a:p>
        </p:txBody>
      </p:sp>
      <p:sp>
        <p:nvSpPr>
          <p:cNvPr id="5" name="Footer Placeholder 4">
            <a:extLst>
              <a:ext uri="{FF2B5EF4-FFF2-40B4-BE49-F238E27FC236}">
                <a16:creationId xmlns:a16="http://schemas.microsoft.com/office/drawing/2014/main" id="{61B340EE-7486-3946-A56B-386BD046F275}"/>
              </a:ext>
            </a:extLst>
          </p:cNvPr>
          <p:cNvSpPr>
            <a:spLocks noGrp="1"/>
          </p:cNvSpPr>
          <p:nvPr>
            <p:ph type="ftr" sz="quarter" idx="11"/>
          </p:nvPr>
        </p:nvSpPr>
        <p:spPr/>
        <p:txBody>
          <a:bodyPr/>
          <a:lstStyle/>
          <a:p>
            <a:r>
              <a:rPr lang="fr-FR"/>
              <a:t>ALTRAD</a:t>
            </a:r>
          </a:p>
        </p:txBody>
      </p:sp>
    </p:spTree>
    <p:extLst>
      <p:ext uri="{BB962C8B-B14F-4D97-AF65-F5344CB8AC3E}">
        <p14:creationId xmlns:p14="http://schemas.microsoft.com/office/powerpoint/2010/main" val="1447825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0" y="223282"/>
            <a:ext cx="12192000" cy="6634717"/>
          </a:xfrm>
        </p:spPr>
      </p:sp>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6" name="ZoneTexte 13"/>
          <p:cNvSpPr txBox="1"/>
          <p:nvPr/>
        </p:nvSpPr>
        <p:spPr>
          <a:xfrm flipH="1">
            <a:off x="8180959" y="2849555"/>
            <a:ext cx="3372146" cy="646331"/>
          </a:xfrm>
          <a:prstGeom prst="rect">
            <a:avLst/>
          </a:prstGeom>
          <a:noFill/>
        </p:spPr>
        <p:txBody>
          <a:bodyPr wrap="square" rtlCol="0">
            <a:spAutoFit/>
          </a:bodyPr>
          <a:lstStyle/>
          <a:p>
            <a:pPr algn="ctr" rtl="0"/>
            <a:r>
              <a:rPr lang="fr" sz="3600" b="0" i="0" u="none" baseline="0">
                <a:solidFill>
                  <a:schemeClr val="bg1"/>
                </a:solidFill>
                <a:latin typeface="Arial" charset="0"/>
                <a:ea typeface="Arial" charset="0"/>
                <a:cs typeface="Arial" charset="0"/>
              </a:rPr>
              <a:t>RECHERCHE</a:t>
            </a:r>
            <a:endParaRPr lang="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rtl="0"/>
            <a:r>
              <a:rPr lang="fr" b="0" i="0" u="none" baseline="0"/>
              <a:t>De quoi est fait l'Univers ? </a:t>
            </a:r>
          </a:p>
        </p:txBody>
      </p:sp>
      <p:sp>
        <p:nvSpPr>
          <p:cNvPr id="4" name="Espace réservé de la date 3"/>
          <p:cNvSpPr>
            <a:spLocks noGrp="1"/>
          </p:cNvSpPr>
          <p:nvPr>
            <p:ph type="dt" sz="half" idx="10"/>
          </p:nvPr>
        </p:nvSpPr>
        <p:spPr/>
        <p:txBody>
          <a:bodyPr/>
          <a:lstStyle/>
          <a:p>
            <a:pPr algn="r" rtl="0"/>
            <a:r>
              <a:rPr lang="en-US"/>
              <a:t>23 juin 2023</a:t>
            </a:r>
            <a:endParaRPr lang="fr" dirty="0"/>
          </a:p>
        </p:txBody>
      </p:sp>
      <p:sp>
        <p:nvSpPr>
          <p:cNvPr id="5" name="Espace réservé du pied de page 4"/>
          <p:cNvSpPr>
            <a:spLocks noGrp="1"/>
          </p:cNvSpPr>
          <p:nvPr>
            <p:ph type="ftr" sz="quarter" idx="11"/>
          </p:nvPr>
        </p:nvSpPr>
        <p:spPr/>
        <p:txBody>
          <a:bodyPr/>
          <a:lstStyle/>
          <a:p>
            <a:pPr algn="l" rtl="0"/>
            <a:r>
              <a:rPr lang="en-US" b="0" i="1" u="none" baseline="0"/>
              <a:t>ALTRAD</a:t>
            </a:r>
            <a:endParaRPr lang="fr" dirty="0"/>
          </a:p>
        </p:txBody>
      </p:sp>
      <p:sp>
        <p:nvSpPr>
          <p:cNvPr id="6" name="Espace réservé du numéro de diapositive 5"/>
          <p:cNvSpPr>
            <a:spLocks noGrp="1"/>
          </p:cNvSpPr>
          <p:nvPr>
            <p:ph type="sldNum" sz="quarter" idx="12"/>
          </p:nvPr>
        </p:nvSpPr>
        <p:spPr/>
        <p:txBody>
          <a:bodyPr/>
          <a:lstStyle/>
          <a:p>
            <a:pPr algn="r" rtl="0"/>
            <a:fld id="{490AA3F6-1618-3548-975A-DD1A2939A246}" type="slidenum">
              <a:rPr/>
              <a:t>6</a:t>
            </a:fld>
            <a:endParaRPr lang="fr" dirty="0"/>
          </a:p>
        </p:txBody>
      </p:sp>
      <p:sp>
        <p:nvSpPr>
          <p:cNvPr id="3" name="Espace réservé du contenu 2"/>
          <p:cNvSpPr>
            <a:spLocks noGrp="1"/>
          </p:cNvSpPr>
          <p:nvPr>
            <p:ph idx="1"/>
          </p:nvPr>
        </p:nvSpPr>
        <p:spPr>
          <a:xfrm>
            <a:off x="695325" y="1281546"/>
            <a:ext cx="10801350" cy="1385080"/>
          </a:xfrm>
        </p:spPr>
        <p:txBody>
          <a:bodyPr>
            <a:noAutofit/>
          </a:bodyPr>
          <a:lstStyle/>
          <a:p>
            <a:pPr algn="l" rtl="0"/>
            <a:r>
              <a:rPr lang="fr" b="0" i="0" u="none" baseline="0">
                <a:solidFill>
                  <a:schemeClr val="tx2"/>
                </a:solidFill>
              </a:rPr>
              <a:t>Nous étudions les constituants élémentaires de la matière et les forces qui déterminent leur comportement</a:t>
            </a:r>
            <a:endParaRPr lang="fr" dirty="0">
              <a:solidFill>
                <a:schemeClr val="tx2"/>
              </a:solidFill>
            </a:endParaRPr>
          </a:p>
        </p:txBody>
      </p:sp>
      <p:grpSp>
        <p:nvGrpSpPr>
          <p:cNvPr id="18" name="Grouper 17"/>
          <p:cNvGrpSpPr/>
          <p:nvPr/>
        </p:nvGrpSpPr>
        <p:grpSpPr>
          <a:xfrm>
            <a:off x="0" y="2147482"/>
            <a:ext cx="12192000" cy="4301809"/>
            <a:chOff x="-1" y="2556191"/>
            <a:chExt cx="12192000" cy="4301809"/>
          </a:xfrm>
        </p:grpSpPr>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556191"/>
              <a:ext cx="12192000" cy="4301809"/>
            </a:xfrm>
            <a:prstGeom prst="rect">
              <a:avLst/>
            </a:prstGeom>
          </p:spPr>
        </p:pic>
        <p:sp>
          <p:nvSpPr>
            <p:cNvPr id="12" name="ZoneTexte 11"/>
            <p:cNvSpPr txBox="1"/>
            <p:nvPr/>
          </p:nvSpPr>
          <p:spPr>
            <a:xfrm>
              <a:off x="3843868" y="6070083"/>
              <a:ext cx="1261533" cy="492443"/>
            </a:xfrm>
            <a:prstGeom prst="rect">
              <a:avLst/>
            </a:prstGeom>
            <a:noFill/>
          </p:spPr>
          <p:txBody>
            <a:bodyPr wrap="square" rtlCol="0">
              <a:spAutoFit/>
            </a:bodyPr>
            <a:lstStyle/>
            <a:p>
              <a:pPr algn="l" rtl="0"/>
              <a:r>
                <a:rPr lang="fr" sz="1400" b="0" i="0" u="none" baseline="0">
                  <a:solidFill>
                    <a:schemeClr val="bg1"/>
                  </a:solidFill>
                </a:rPr>
                <a:t>Matière</a:t>
              </a:r>
              <a:endParaRPr lang="fr" sz="1400" dirty="0">
                <a:solidFill>
                  <a:schemeClr val="bg1"/>
                </a:solidFill>
              </a:endParaRPr>
            </a:p>
            <a:p>
              <a:pPr algn="l" rtl="0"/>
              <a:r>
                <a:rPr lang="fr" sz="1200" b="0" i="0" u="none" baseline="0">
                  <a:solidFill>
                    <a:schemeClr val="bg1"/>
                  </a:solidFill>
                </a:rPr>
                <a:t>0,1 m</a:t>
              </a:r>
              <a:endParaRPr lang="fr" sz="1200" dirty="0">
                <a:solidFill>
                  <a:schemeClr val="bg1"/>
                </a:solidFill>
              </a:endParaRPr>
            </a:p>
          </p:txBody>
        </p:sp>
        <p:sp>
          <p:nvSpPr>
            <p:cNvPr id="13" name="ZoneTexte 12"/>
            <p:cNvSpPr txBox="1"/>
            <p:nvPr/>
          </p:nvSpPr>
          <p:spPr>
            <a:xfrm>
              <a:off x="5621866" y="6070083"/>
              <a:ext cx="1261533" cy="492443"/>
            </a:xfrm>
            <a:prstGeom prst="rect">
              <a:avLst/>
            </a:prstGeom>
            <a:noFill/>
          </p:spPr>
          <p:txBody>
            <a:bodyPr wrap="square" rtlCol="0">
              <a:spAutoFit/>
            </a:bodyPr>
            <a:lstStyle/>
            <a:p>
              <a:pPr algn="l" rtl="0"/>
              <a:r>
                <a:rPr lang="fr" sz="1400" b="0" i="0" u="none" baseline="0">
                  <a:solidFill>
                    <a:schemeClr val="bg1"/>
                  </a:solidFill>
                </a:rPr>
                <a:t>Atome</a:t>
              </a:r>
              <a:endParaRPr lang="fr" sz="1400" dirty="0">
                <a:solidFill>
                  <a:schemeClr val="bg1"/>
                </a:solidFill>
              </a:endParaRPr>
            </a:p>
            <a:p>
              <a:pPr algn="l" rtl="0"/>
              <a:r>
                <a:rPr lang="fr" sz="1200" b="0" i="0" u="none" baseline="0">
                  <a:solidFill>
                    <a:schemeClr val="bg1"/>
                  </a:solidFill>
                </a:rPr>
                <a:t>~10</a:t>
              </a:r>
              <a:r>
                <a:rPr lang="fr" sz="1200" b="0" i="0" u="none" baseline="30000">
                  <a:solidFill>
                    <a:schemeClr val="bg1"/>
                  </a:solidFill>
                </a:rPr>
                <a:t>-10 </a:t>
              </a:r>
              <a:r>
                <a:rPr lang="fr" sz="1200" b="0" i="0" u="none" baseline="0">
                  <a:solidFill>
                    <a:schemeClr val="bg1"/>
                  </a:solidFill>
                </a:rPr>
                <a:t>m</a:t>
              </a:r>
              <a:endParaRPr lang="fr" sz="1200" dirty="0">
                <a:solidFill>
                  <a:schemeClr val="bg1"/>
                </a:solidFill>
              </a:endParaRPr>
            </a:p>
          </p:txBody>
        </p:sp>
        <p:sp>
          <p:nvSpPr>
            <p:cNvPr id="15" name="ZoneTexte 14"/>
            <p:cNvSpPr txBox="1"/>
            <p:nvPr/>
          </p:nvSpPr>
          <p:spPr>
            <a:xfrm>
              <a:off x="7332133" y="5443550"/>
              <a:ext cx="1261533" cy="492443"/>
            </a:xfrm>
            <a:prstGeom prst="rect">
              <a:avLst/>
            </a:prstGeom>
            <a:noFill/>
          </p:spPr>
          <p:txBody>
            <a:bodyPr wrap="square" rtlCol="0">
              <a:spAutoFit/>
            </a:bodyPr>
            <a:lstStyle/>
            <a:p>
              <a:pPr algn="l" rtl="0"/>
              <a:r>
                <a:rPr lang="fr" sz="1400" b="0" i="0" u="none" baseline="0">
                  <a:solidFill>
                    <a:schemeClr val="bg1"/>
                  </a:solidFill>
                </a:rPr>
                <a:t>Noyau</a:t>
              </a:r>
            </a:p>
            <a:p>
              <a:pPr algn="l" rtl="0"/>
              <a:r>
                <a:rPr lang="fr" sz="1200" b="0" i="0" u="none" baseline="0">
                  <a:solidFill>
                    <a:schemeClr val="bg1"/>
                  </a:solidFill>
                </a:rPr>
                <a:t>~10</a:t>
              </a:r>
              <a:r>
                <a:rPr lang="fr" sz="1200" b="0" i="0" u="none" baseline="30000">
                  <a:solidFill>
                    <a:schemeClr val="bg1"/>
                  </a:solidFill>
                </a:rPr>
                <a:t>-14 </a:t>
              </a:r>
              <a:r>
                <a:rPr lang="fr" sz="1200" b="0" i="0" u="none" baseline="0">
                  <a:solidFill>
                    <a:schemeClr val="bg1"/>
                  </a:solidFill>
                </a:rPr>
                <a:t>m</a:t>
              </a:r>
              <a:endParaRPr lang="fr" sz="1200" dirty="0">
                <a:solidFill>
                  <a:schemeClr val="bg1"/>
                </a:solidFill>
              </a:endParaRPr>
            </a:p>
          </p:txBody>
        </p:sp>
        <p:sp>
          <p:nvSpPr>
            <p:cNvPr id="16" name="ZoneTexte 15"/>
            <p:cNvSpPr txBox="1"/>
            <p:nvPr/>
          </p:nvSpPr>
          <p:spPr>
            <a:xfrm>
              <a:off x="8678333" y="4461416"/>
              <a:ext cx="1261533" cy="492443"/>
            </a:xfrm>
            <a:prstGeom prst="rect">
              <a:avLst/>
            </a:prstGeom>
            <a:noFill/>
          </p:spPr>
          <p:txBody>
            <a:bodyPr wrap="square" rtlCol="0">
              <a:spAutoFit/>
            </a:bodyPr>
            <a:lstStyle/>
            <a:p>
              <a:pPr algn="l" rtl="0"/>
              <a:r>
                <a:rPr lang="fr" sz="1400" b="0" i="0" u="none" baseline="0">
                  <a:solidFill>
                    <a:schemeClr val="bg1"/>
                  </a:solidFill>
                </a:rPr>
                <a:t>Proton</a:t>
              </a:r>
            </a:p>
            <a:p>
              <a:pPr algn="l" rtl="0"/>
              <a:r>
                <a:rPr lang="fr" sz="1200" b="0" i="0" u="none" baseline="0">
                  <a:solidFill>
                    <a:schemeClr val="bg1"/>
                  </a:solidFill>
                </a:rPr>
                <a:t>~10</a:t>
              </a:r>
              <a:r>
                <a:rPr lang="fr" sz="1200" b="0" i="0" u="none" baseline="30000">
                  <a:solidFill>
                    <a:schemeClr val="bg1"/>
                  </a:solidFill>
                </a:rPr>
                <a:t>-15 </a:t>
              </a:r>
              <a:r>
                <a:rPr lang="fr" sz="1200" b="0" i="0" u="none" baseline="0">
                  <a:solidFill>
                    <a:schemeClr val="bg1"/>
                  </a:solidFill>
                </a:rPr>
                <a:t>m</a:t>
              </a:r>
              <a:endParaRPr lang="fr" sz="1200">
                <a:solidFill>
                  <a:schemeClr val="bg1"/>
                </a:solidFill>
              </a:endParaRPr>
            </a:p>
          </p:txBody>
        </p:sp>
        <p:sp>
          <p:nvSpPr>
            <p:cNvPr id="17" name="ZoneTexte 16"/>
            <p:cNvSpPr txBox="1"/>
            <p:nvPr/>
          </p:nvSpPr>
          <p:spPr>
            <a:xfrm>
              <a:off x="9309099" y="2880031"/>
              <a:ext cx="1261533" cy="492443"/>
            </a:xfrm>
            <a:prstGeom prst="rect">
              <a:avLst/>
            </a:prstGeom>
            <a:noFill/>
          </p:spPr>
          <p:txBody>
            <a:bodyPr wrap="square" rtlCol="0">
              <a:spAutoFit/>
            </a:bodyPr>
            <a:lstStyle/>
            <a:p>
              <a:pPr algn="l" rtl="0"/>
              <a:r>
                <a:rPr lang="fr" sz="1400" b="0" i="0" u="none" baseline="0" dirty="0">
                  <a:solidFill>
                    <a:schemeClr val="bg1"/>
                  </a:solidFill>
                </a:rPr>
                <a:t>Quark</a:t>
              </a:r>
            </a:p>
            <a:p>
              <a:r>
                <a:rPr lang="en-US" sz="1200" dirty="0">
                  <a:solidFill>
                    <a:schemeClr val="bg1"/>
                  </a:solidFill>
                </a:rPr>
                <a:t>&lt; </a:t>
              </a:r>
              <a:r>
                <a:rPr lang="fr" sz="1200" b="0" i="0" u="none" baseline="0" dirty="0">
                  <a:solidFill>
                    <a:schemeClr val="bg1"/>
                  </a:solidFill>
                </a:rPr>
                <a:t>10</a:t>
              </a:r>
              <a:r>
                <a:rPr lang="fr" sz="1200" b="0" i="0" u="none" baseline="30000" dirty="0">
                  <a:solidFill>
                    <a:schemeClr val="bg1"/>
                  </a:solidFill>
                </a:rPr>
                <a:t>-18 </a:t>
              </a:r>
              <a:r>
                <a:rPr lang="fr" sz="1200" b="0" i="0" u="none" baseline="0" dirty="0">
                  <a:solidFill>
                    <a:schemeClr val="bg1"/>
                  </a:solidFill>
                </a:rPr>
                <a:t>m</a:t>
              </a:r>
              <a:endParaRPr lang="fr" sz="1200" dirty="0">
                <a:solidFill>
                  <a:schemeClr val="bg1"/>
                </a:solidFill>
              </a:endParaRPr>
            </a:p>
          </p:txBody>
        </p:sp>
        <p:sp>
          <p:nvSpPr>
            <p:cNvPr id="19" name="ZoneTexte 12">
              <a:extLst>
                <a:ext uri="{FF2B5EF4-FFF2-40B4-BE49-F238E27FC236}">
                  <a16:creationId xmlns:a16="http://schemas.microsoft.com/office/drawing/2014/main" id="{9C529853-C367-EF48-B19F-C7CEB1875FBB}"/>
                </a:ext>
              </a:extLst>
            </p:cNvPr>
            <p:cNvSpPr txBox="1"/>
            <p:nvPr/>
          </p:nvSpPr>
          <p:spPr>
            <a:xfrm>
              <a:off x="6055159" y="5729295"/>
              <a:ext cx="850273" cy="307777"/>
            </a:xfrm>
            <a:prstGeom prst="rect">
              <a:avLst/>
            </a:prstGeom>
            <a:noFill/>
          </p:spPr>
          <p:txBody>
            <a:bodyPr wrap="square" rtlCol="0">
              <a:spAutoFit/>
            </a:bodyPr>
            <a:lstStyle/>
            <a:p>
              <a:pPr algn="l" rtl="0"/>
              <a:r>
                <a:rPr lang="fr" sz="1400" b="0" i="0" u="none" baseline="0">
                  <a:solidFill>
                    <a:schemeClr val="bg1"/>
                  </a:solidFill>
                </a:rPr>
                <a:t>Électron</a:t>
              </a:r>
            </a:p>
          </p:txBody>
        </p:sp>
      </p:gr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268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rtl="0"/>
            <a:r>
              <a:rPr lang="en-US"/>
              <a:t>23 juin 2023</a:t>
            </a:r>
            <a:endParaRPr lang="fr"/>
          </a:p>
        </p:txBody>
      </p:sp>
      <p:sp>
        <p:nvSpPr>
          <p:cNvPr id="5" name="Espace réservé du pied de page 4"/>
          <p:cNvSpPr>
            <a:spLocks noGrp="1"/>
          </p:cNvSpPr>
          <p:nvPr>
            <p:ph type="ftr" sz="quarter" idx="11"/>
          </p:nvPr>
        </p:nvSpPr>
        <p:spPr/>
        <p:txBody>
          <a:bodyPr/>
          <a:lstStyle/>
          <a:p>
            <a:pPr algn="l" rtl="0"/>
            <a:r>
              <a:rPr lang="en-US" b="0" i="1" u="none" baseline="0"/>
              <a:t>ALTRAD</a:t>
            </a:r>
            <a:endParaRPr lang="fr" b="0" i="1" u="none" baseline="0"/>
          </a:p>
        </p:txBody>
      </p:sp>
      <p:sp>
        <p:nvSpPr>
          <p:cNvPr id="6" name="Espace réservé du numéro de diapositive 5"/>
          <p:cNvSpPr>
            <a:spLocks noGrp="1"/>
          </p:cNvSpPr>
          <p:nvPr>
            <p:ph type="sldNum" sz="quarter" idx="12"/>
          </p:nvPr>
        </p:nvSpPr>
        <p:spPr/>
        <p:txBody>
          <a:bodyPr/>
          <a:lstStyle/>
          <a:p>
            <a:pPr algn="r" rtl="0"/>
            <a:fld id="{490AA3F6-1618-3548-975A-DD1A2939A246}" type="slidenum">
              <a:rPr/>
              <a:t>7</a:t>
            </a:fld>
            <a:endParaRPr lang="f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b="0" i="0" u="none" baseline="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fr" sz="200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1DD7D0C5-3566-B24D-BFB3-02CF5955EBAF}"/>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b="0" i="0" u="none" baseline="0"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Aujourd’hui</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b="0" i="0" u="none" baseline="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milliards d’années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b="0" i="0" u="none" baseline="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fr" b="0" i="0" u="non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28 </a:t>
              </a:r>
              <a:r>
                <a:rPr lang="fr" b="0" i="0" u="none" baseline="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cm</a:t>
              </a:r>
              <a:endParaRPr lang="fr">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6"/>
              <a:ext cx="4665193" cy="194165"/>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fr"/>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fr"/>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srgbClr val="0057A6"/>
              </a:solidFill>
            </a:endParaRPr>
          </a:p>
        </p:txBody>
      </p:sp>
      <p:sp>
        <p:nvSpPr>
          <p:cNvPr id="26" name="Espace réservé du contenu 2"/>
          <p:cNvSpPr>
            <a:spLocks noGrp="1"/>
          </p:cNvSpPr>
          <p:nvPr>
            <p:ph idx="1"/>
          </p:nvPr>
        </p:nvSpPr>
        <p:spPr>
          <a:xfrm>
            <a:off x="8689228" y="3059084"/>
            <a:ext cx="2990154" cy="3325648"/>
          </a:xfrm>
        </p:spPr>
        <p:txBody>
          <a:bodyPr>
            <a:noAutofit/>
          </a:bodyPr>
          <a:lstStyle/>
          <a:p>
            <a:pPr algn="l" rtl="0">
              <a:lnSpc>
                <a:spcPct val="100000"/>
              </a:lnSpc>
            </a:pPr>
            <a:r>
              <a:rPr lang="fr" sz="2000" b="0" i="0" u="none" baseline="0" dirty="0">
                <a:solidFill>
                  <a:schemeClr val="bg1"/>
                </a:solidFill>
              </a:rPr>
              <a:t>Nous reproduisons les conditions qui prévalaient une fraction de </a:t>
            </a:r>
            <a:br>
              <a:rPr lang="fr" sz="2000" dirty="0">
                <a:solidFill>
                  <a:schemeClr val="bg1"/>
                </a:solidFill>
              </a:rPr>
            </a:br>
            <a:r>
              <a:rPr lang="fr" sz="2000" b="0" i="0" u="none" baseline="0" dirty="0">
                <a:solidFill>
                  <a:schemeClr val="bg1"/>
                </a:solidFill>
              </a:rPr>
              <a:t>seconde après le Big Bang, pour comprendre la structure et l'évolution </a:t>
            </a:r>
            <a:br>
              <a:rPr lang="fr" sz="2000" dirty="0">
                <a:solidFill>
                  <a:schemeClr val="bg1"/>
                </a:solidFill>
              </a:rPr>
            </a:br>
            <a:r>
              <a:rPr lang="fr" sz="2000" b="0" i="0" u="none" baseline="0" dirty="0">
                <a:solidFill>
                  <a:schemeClr val="bg1"/>
                </a:solidFill>
              </a:rPr>
              <a:t>de l'Univers.</a:t>
            </a:r>
          </a:p>
          <a:p>
            <a:endParaRPr lang="fr" dirty="0"/>
          </a:p>
        </p:txBody>
      </p:sp>
      <p:sp>
        <p:nvSpPr>
          <p:cNvPr id="2" name="Titre 1"/>
          <p:cNvSpPr>
            <a:spLocks noGrp="1"/>
          </p:cNvSpPr>
          <p:nvPr>
            <p:ph type="title"/>
          </p:nvPr>
        </p:nvSpPr>
        <p:spPr>
          <a:xfrm>
            <a:off x="8666204" y="1538931"/>
            <a:ext cx="3308678" cy="1116849"/>
          </a:xfrm>
        </p:spPr>
        <p:txBody>
          <a:bodyPr>
            <a:noAutofit/>
          </a:bodyPr>
          <a:lstStyle/>
          <a:p>
            <a:pPr algn="l" rtl="0"/>
            <a:r>
              <a:rPr lang="fr" sz="3200" b="0" i="0" u="none" baseline="0" dirty="0">
                <a:solidFill>
                  <a:schemeClr val="bg1"/>
                </a:solidFill>
              </a:rPr>
              <a:t>Quels ont été les premiers instants de l’Univers</a:t>
            </a:r>
            <a:r>
              <a:rPr lang="fr" sz="3600" b="0" i="0" u="none" baseline="0" dirty="0">
                <a:solidFill>
                  <a:schemeClr val="bg1"/>
                </a:solidFill>
              </a:rPr>
              <a:t> ?</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sz="1400" b="0" i="0" u="none" baseline="0">
                  <a:solidFill>
                    <a:schemeClr val="bg1"/>
                  </a:solidFill>
                  <a:latin typeface="Arial" pitchFamily="-111" charset="0"/>
                  <a:ea typeface="ＭＳ Ｐゴシック" pitchFamily="-111" charset="-128"/>
                  <a:cs typeface="ＭＳ Ｐゴシック" pitchFamily="-111" charset="-128"/>
                </a:rPr>
                <a:t>Accélérateurs</a:t>
              </a:r>
              <a:endParaRPr lang="fr" sz="140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sz="1400" b="1" i="0" u="none" baseline="0" dirty="0">
                <a:solidFill>
                  <a:schemeClr val="accent4"/>
                </a:solidFill>
                <a:latin typeface="Arial" pitchFamily="-111" charset="0"/>
                <a:ea typeface="ＭＳ Ｐゴシック" pitchFamily="-111" charset="-128"/>
                <a:cs typeface="ＭＳ Ｐゴシック" pitchFamily="-111" charset="-128"/>
              </a:rPr>
              <a:t>380 000 années</a:t>
            </a:r>
            <a:endParaRPr lang="fr" sz="1400" b="1" dirty="0">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rtl="0">
              <a:defRPr/>
            </a:pPr>
            <a:r>
              <a:rPr lang="fr" sz="1400" b="1" i="0" u="none" baseline="0">
                <a:solidFill>
                  <a:schemeClr val="accent2"/>
                </a:solidFill>
                <a:latin typeface="Arial" pitchFamily="-111" charset="0"/>
                <a:ea typeface="ＭＳ Ｐゴシック" pitchFamily="-111" charset="-128"/>
                <a:cs typeface="ＭＳ Ｐゴシック" pitchFamily="-111" charset="-128"/>
              </a:rPr>
              <a:t>Télescopes</a:t>
            </a:r>
            <a:endParaRPr lang="fr" sz="1400" b="1" dirty="0">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8365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500"/>
                                        <p:tgtEl>
                                          <p:spTgt spid="26">
                                            <p:txEl>
                                              <p:pRg st="0" end="0"/>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rtl="0"/>
            <a:r>
              <a:rPr lang="en-US"/>
              <a:t>23 juin 2023</a:t>
            </a:r>
            <a:endParaRPr lang="fr"/>
          </a:p>
        </p:txBody>
      </p:sp>
      <p:sp>
        <p:nvSpPr>
          <p:cNvPr id="3" name="Espace réservé du pied de page 2"/>
          <p:cNvSpPr>
            <a:spLocks noGrp="1"/>
          </p:cNvSpPr>
          <p:nvPr>
            <p:ph type="ftr" sz="quarter" idx="11"/>
          </p:nvPr>
        </p:nvSpPr>
        <p:spPr/>
        <p:txBody>
          <a:bodyPr/>
          <a:lstStyle/>
          <a:p>
            <a:pPr algn="l" rtl="0"/>
            <a:r>
              <a:rPr lang="en-US" b="0" i="1" u="none" baseline="0"/>
              <a:t>ALTRAD</a:t>
            </a:r>
            <a:endParaRPr lang="fr" dirty="0"/>
          </a:p>
        </p:txBody>
      </p:sp>
      <p:sp>
        <p:nvSpPr>
          <p:cNvPr id="4" name="Espace réservé du numéro de diapositive 3"/>
          <p:cNvSpPr>
            <a:spLocks noGrp="1"/>
          </p:cNvSpPr>
          <p:nvPr>
            <p:ph type="sldNum" sz="quarter" idx="12"/>
          </p:nvPr>
        </p:nvSpPr>
        <p:spPr/>
        <p:txBody>
          <a:bodyPr/>
          <a:lstStyle/>
          <a:p>
            <a:pPr algn="r" rtl="0"/>
            <a:fld id="{490AA3F6-1618-3548-975A-DD1A2939A246}" type="slidenum">
              <a:rPr/>
              <a:t>8</a:t>
            </a:fld>
            <a:endParaRPr lang="fr"/>
          </a:p>
        </p:txBody>
      </p:sp>
      <p:sp>
        <p:nvSpPr>
          <p:cNvPr id="5" name="Titre 4"/>
          <p:cNvSpPr>
            <a:spLocks noGrp="1"/>
          </p:cNvSpPr>
          <p:nvPr>
            <p:ph type="title"/>
          </p:nvPr>
        </p:nvSpPr>
        <p:spPr>
          <a:xfrm>
            <a:off x="696000" y="471897"/>
            <a:ext cx="10800000" cy="1116849"/>
          </a:xfrm>
        </p:spPr>
        <p:txBody>
          <a:bodyPr>
            <a:normAutofit fontScale="90000"/>
          </a:bodyPr>
          <a:lstStyle/>
          <a:p>
            <a:pPr rtl="0"/>
            <a:r>
              <a:rPr lang="fr" b="0" i="0" u="none" baseline="0" dirty="0"/>
              <a:t>Le CERN contribue à répondre à ces questions</a:t>
            </a:r>
            <a:endParaRPr lang="fr" dirty="0"/>
          </a:p>
        </p:txBody>
      </p:sp>
      <p:sp>
        <p:nvSpPr>
          <p:cNvPr id="13" name="ZoneTexte 12"/>
          <p:cNvSpPr txBox="1"/>
          <p:nvPr/>
        </p:nvSpPr>
        <p:spPr>
          <a:xfrm>
            <a:off x="6138480" y="2000144"/>
            <a:ext cx="6053520" cy="1015662"/>
          </a:xfrm>
          <a:prstGeom prst="rect">
            <a:avLst/>
          </a:prstGeom>
          <a:solidFill>
            <a:srgbClr val="1C446B"/>
          </a:solidFill>
          <a:ln>
            <a:noFill/>
          </a:ln>
        </p:spPr>
        <p:txBody>
          <a:bodyPr wrap="square" lIns="216000" rIns="216000" rtlCol="0" anchor="ctr" anchorCtr="0">
            <a:noAutofit/>
          </a:bodyPr>
          <a:lstStyle/>
          <a:p>
            <a:pPr algn="ctr" rtl="0"/>
            <a:r>
              <a:rPr lang="fr" b="0" i="0" u="none" baseline="0" dirty="0">
                <a:solidFill>
                  <a:schemeClr val="bg1"/>
                </a:solidFill>
                <a:latin typeface="Arial" charset="0"/>
                <a:ea typeface="Arial" charset="0"/>
                <a:cs typeface="Arial" charset="0"/>
              </a:rPr>
              <a:t>Le boson de Higgs a été découvert en 2012 ; sans lui, les particules fondamentales n'auraient pas de masse et les atomes n'auraient pas pu se former.</a:t>
            </a:r>
            <a:endParaRPr lang="fr" dirty="0">
              <a:solidFill>
                <a:schemeClr val="bg1"/>
              </a:solidFill>
            </a:endParaRPr>
          </a:p>
        </p:txBody>
      </p:sp>
      <p:grpSp>
        <p:nvGrpSpPr>
          <p:cNvPr id="27" name="Group 26">
            <a:extLst>
              <a:ext uri="{FF2B5EF4-FFF2-40B4-BE49-F238E27FC236}">
                <a16:creationId xmlns:a16="http://schemas.microsoft.com/office/drawing/2014/main" id="{7E7686D5-F1B3-5043-B43C-8E92618A0CB4}"/>
              </a:ext>
            </a:extLst>
          </p:cNvPr>
          <p:cNvGrpSpPr/>
          <p:nvPr/>
        </p:nvGrpSpPr>
        <p:grpSpPr>
          <a:xfrm>
            <a:off x="0" y="2001448"/>
            <a:ext cx="6048000" cy="3642769"/>
            <a:chOff x="0" y="1848063"/>
            <a:chExt cx="6048000" cy="3642769"/>
          </a:xfrm>
        </p:grpSpPr>
        <p:sp>
          <p:nvSpPr>
            <p:cNvPr id="14" name="ZoneTexte 13"/>
            <p:cNvSpPr txBox="1"/>
            <p:nvPr/>
          </p:nvSpPr>
          <p:spPr>
            <a:xfrm>
              <a:off x="1619" y="4475169"/>
              <a:ext cx="6046381" cy="1015663"/>
            </a:xfrm>
            <a:prstGeom prst="rect">
              <a:avLst/>
            </a:prstGeom>
            <a:solidFill>
              <a:schemeClr val="accent3"/>
            </a:solidFill>
          </p:spPr>
          <p:txBody>
            <a:bodyPr wrap="square" lIns="216000" rIns="216000" rtlCol="0">
              <a:noAutofit/>
            </a:bodyPr>
            <a:lstStyle/>
            <a:p>
              <a:pPr algn="ctr" rtl="0"/>
              <a:r>
                <a:rPr lang="fr" b="0" i="0" u="none" baseline="0" dirty="0">
                  <a:solidFill>
                    <a:schemeClr val="bg1"/>
                  </a:solidFill>
                  <a:latin typeface="Arial" charset="0"/>
                  <a:ea typeface="Arial" charset="0"/>
                  <a:cs typeface="Arial" charset="0"/>
                </a:rPr>
                <a:t>Plusieurs scientifiques du CERN ont été récompensés par un</a:t>
              </a:r>
              <a:r>
                <a:rPr lang="fr" b="0" i="0" u="none" dirty="0">
                  <a:solidFill>
                    <a:schemeClr val="bg1"/>
                  </a:solidFill>
                  <a:latin typeface="Arial" charset="0"/>
                  <a:ea typeface="Arial" charset="0"/>
                  <a:cs typeface="Arial" charset="0"/>
                </a:rPr>
                <a:t> </a:t>
              </a:r>
              <a:r>
                <a:rPr lang="fr" b="0" i="0" u="none" baseline="0" dirty="0">
                  <a:solidFill>
                    <a:schemeClr val="bg1"/>
                  </a:solidFill>
                  <a:latin typeface="Arial" charset="0"/>
                  <a:ea typeface="Arial" charset="0"/>
                  <a:cs typeface="Arial" charset="0"/>
                </a:rPr>
                <a:t>prix Nobel pour des découvertes majeures</a:t>
              </a:r>
              <a:r>
                <a:rPr lang="fr" dirty="0">
                  <a:solidFill>
                    <a:schemeClr val="bg1"/>
                  </a:solidFill>
                  <a:latin typeface="Arial" charset="0"/>
                  <a:ea typeface="Arial" charset="0"/>
                  <a:cs typeface="Arial" charset="0"/>
                </a:rPr>
                <a:t> </a:t>
              </a:r>
              <a:r>
                <a:rPr lang="fr" b="0" i="0" u="none" baseline="0" dirty="0">
                  <a:solidFill>
                    <a:schemeClr val="bg1"/>
                  </a:solidFill>
                  <a:latin typeface="Arial" charset="0"/>
                  <a:ea typeface="Arial" charset="0"/>
                  <a:cs typeface="Arial" charset="0"/>
                </a:rPr>
                <a:t>en physique des particules</a:t>
              </a:r>
              <a:endParaRPr lang="fr" dirty="0">
                <a:solidFill>
                  <a:schemeClr val="bg1"/>
                </a:solidFill>
                <a:latin typeface="Arial" charset="0"/>
                <a:ea typeface="Arial" charset="0"/>
                <a:cs typeface="Arial" charset="0"/>
              </a:endParaRPr>
            </a:p>
          </p:txBody>
        </p:sp>
        <p:grpSp>
          <p:nvGrpSpPr>
            <p:cNvPr id="26" name="Group 25">
              <a:extLst>
                <a:ext uri="{FF2B5EF4-FFF2-40B4-BE49-F238E27FC236}">
                  <a16:creationId xmlns:a16="http://schemas.microsoft.com/office/drawing/2014/main" id="{4C890703-5AC1-6040-A09A-7152D1B5CFA5}"/>
                </a:ext>
              </a:extLst>
            </p:cNvPr>
            <p:cNvGrpSpPr/>
            <p:nvPr/>
          </p:nvGrpSpPr>
          <p:grpSpPr>
            <a:xfrm>
              <a:off x="0" y="1848063"/>
              <a:ext cx="6048000" cy="2631992"/>
              <a:chOff x="0" y="1848063"/>
              <a:chExt cx="6048000" cy="2631992"/>
            </a:xfrm>
          </p:grpSpPr>
          <p:pic>
            <p:nvPicPr>
              <p:cNvPr id="25" name="Picture 24">
                <a:extLst>
                  <a:ext uri="{FF2B5EF4-FFF2-40B4-BE49-F238E27FC236}">
                    <a16:creationId xmlns:a16="http://schemas.microsoft.com/office/drawing/2014/main" id="{C48A4CC7-EA23-5D48-B966-414786DAE1A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91"/>
              <a:stretch/>
            </p:blipFill>
            <p:spPr>
              <a:xfrm>
                <a:off x="4087019" y="1848063"/>
                <a:ext cx="1960981" cy="2627106"/>
              </a:xfrm>
              <a:prstGeom prst="rect">
                <a:avLst/>
              </a:prstGeom>
            </p:spPr>
          </p:pic>
          <p:pic>
            <p:nvPicPr>
              <p:cNvPr id="7" name="Picture 6">
                <a:extLst>
                  <a:ext uri="{FF2B5EF4-FFF2-40B4-BE49-F238E27FC236}">
                    <a16:creationId xmlns:a16="http://schemas.microsoft.com/office/drawing/2014/main" id="{A2347326-D044-A747-89BF-74E67EFEA39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1852951"/>
                <a:ext cx="1959360" cy="2624238"/>
              </a:xfrm>
              <a:prstGeom prst="rect">
                <a:avLst/>
              </a:prstGeom>
            </p:spPr>
          </p:pic>
          <p:pic>
            <p:nvPicPr>
              <p:cNvPr id="17" name="Picture 16">
                <a:extLst>
                  <a:ext uri="{FF2B5EF4-FFF2-40B4-BE49-F238E27FC236}">
                    <a16:creationId xmlns:a16="http://schemas.microsoft.com/office/drawing/2014/main" id="{2B360A79-9685-2C49-80CF-BD9544AD456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049840" y="1852951"/>
                <a:ext cx="1946701" cy="2624238"/>
              </a:xfrm>
              <a:prstGeom prst="rect">
                <a:avLst/>
              </a:prstGeom>
            </p:spPr>
          </p:pic>
          <p:sp>
            <p:nvSpPr>
              <p:cNvPr id="6" name="TextBox 5">
                <a:extLst>
                  <a:ext uri="{FF2B5EF4-FFF2-40B4-BE49-F238E27FC236}">
                    <a16:creationId xmlns:a16="http://schemas.microsoft.com/office/drawing/2014/main" id="{9078819D-7B9E-D74A-8BD8-E48D348A820C}"/>
                  </a:ext>
                </a:extLst>
              </p:cNvPr>
              <p:cNvSpPr txBox="1"/>
              <p:nvPr/>
            </p:nvSpPr>
            <p:spPr>
              <a:xfrm>
                <a:off x="14351" y="4233834"/>
                <a:ext cx="965329" cy="246221"/>
              </a:xfrm>
              <a:prstGeom prst="rect">
                <a:avLst/>
              </a:prstGeom>
              <a:solidFill>
                <a:srgbClr val="2F2F2F">
                  <a:alpha val="27000"/>
                </a:srgbClr>
              </a:solidFill>
            </p:spPr>
            <p:txBody>
              <a:bodyPr wrap="none" rtlCol="0">
                <a:spAutoFit/>
              </a:bodyPr>
              <a:lstStyle/>
              <a:p>
                <a:pPr algn="l" rtl="0"/>
                <a:r>
                  <a:rPr lang="fr" sz="1000" b="0" i="0" u="none" baseline="0">
                    <a:solidFill>
                      <a:schemeClr val="bg1"/>
                    </a:solidFill>
                  </a:rPr>
                  <a:t>Carlo Rubbia </a:t>
                </a:r>
              </a:p>
            </p:txBody>
          </p:sp>
          <p:sp>
            <p:nvSpPr>
              <p:cNvPr id="15" name="TextBox 14">
                <a:extLst>
                  <a:ext uri="{FF2B5EF4-FFF2-40B4-BE49-F238E27FC236}">
                    <a16:creationId xmlns:a16="http://schemas.microsoft.com/office/drawing/2014/main" id="{3E651B09-EB92-474E-ADE4-3956911C4B01}"/>
                  </a:ext>
                </a:extLst>
              </p:cNvPr>
              <p:cNvSpPr txBox="1"/>
              <p:nvPr/>
            </p:nvSpPr>
            <p:spPr>
              <a:xfrm>
                <a:off x="2089294" y="4233834"/>
                <a:ext cx="1354858" cy="246221"/>
              </a:xfrm>
              <a:prstGeom prst="rect">
                <a:avLst/>
              </a:prstGeom>
              <a:solidFill>
                <a:srgbClr val="000000">
                  <a:alpha val="27059"/>
                </a:srgbClr>
              </a:solidFill>
            </p:spPr>
            <p:txBody>
              <a:bodyPr wrap="none" rtlCol="0">
                <a:spAutoFit/>
              </a:bodyPr>
              <a:lstStyle/>
              <a:p>
                <a:pPr algn="l" rtl="0"/>
                <a:r>
                  <a:rPr lang="fr" sz="1000" b="0" i="0" u="none" baseline="0">
                    <a:solidFill>
                      <a:schemeClr val="bg1"/>
                    </a:solidFill>
                  </a:rPr>
                  <a:t>Simon Van der Meer</a:t>
                </a:r>
              </a:p>
            </p:txBody>
          </p:sp>
          <p:sp>
            <p:nvSpPr>
              <p:cNvPr id="16" name="TextBox 15">
                <a:extLst>
                  <a:ext uri="{FF2B5EF4-FFF2-40B4-BE49-F238E27FC236}">
                    <a16:creationId xmlns:a16="http://schemas.microsoft.com/office/drawing/2014/main" id="{BB4EFCEE-3BD5-4D4E-B609-41EAF42A32C7}"/>
                  </a:ext>
                </a:extLst>
              </p:cNvPr>
              <p:cNvSpPr txBox="1"/>
              <p:nvPr/>
            </p:nvSpPr>
            <p:spPr>
              <a:xfrm>
                <a:off x="4087019" y="4230967"/>
                <a:ext cx="1191352" cy="246221"/>
              </a:xfrm>
              <a:prstGeom prst="rect">
                <a:avLst/>
              </a:prstGeom>
              <a:solidFill>
                <a:srgbClr val="2F2F2F">
                  <a:alpha val="27000"/>
                </a:srgbClr>
              </a:solidFill>
            </p:spPr>
            <p:txBody>
              <a:bodyPr wrap="none" rtlCol="0">
                <a:spAutoFit/>
              </a:bodyPr>
              <a:lstStyle/>
              <a:p>
                <a:pPr algn="l" rtl="0"/>
                <a:r>
                  <a:rPr lang="fr" sz="1000" b="0" i="0" u="none" baseline="0">
                    <a:solidFill>
                      <a:schemeClr val="bg1"/>
                    </a:solidFill>
                  </a:rPr>
                  <a:t>Georges Charpak</a:t>
                </a:r>
                <a:endParaRPr lang="fr" sz="1000" dirty="0">
                  <a:solidFill>
                    <a:schemeClr val="bg1"/>
                  </a:solidFill>
                </a:endParaRPr>
              </a:p>
            </p:txBody>
          </p:sp>
        </p:grpSp>
      </p:grpSp>
      <p:pic>
        <p:nvPicPr>
          <p:cNvPr id="18" name="Picture Placeholder 17">
            <a:extLst>
              <a:ext uri="{FF2B5EF4-FFF2-40B4-BE49-F238E27FC236}">
                <a16:creationId xmlns:a16="http://schemas.microsoft.com/office/drawing/2014/main" id="{52B319D2-277D-624E-BD79-F251FAA0487A}"/>
              </a:ext>
            </a:extLst>
          </p:cNvPr>
          <p:cNvPicPr>
            <a:picLocks noGrp="1" noChangeAspect="1"/>
          </p:cNvPicPr>
          <p:nvPr>
            <p:ph type="pic" sz="quarter" idx="14"/>
          </p:nvPr>
        </p:nvPicPr>
        <p:blipFill rotWithShape="1">
          <a:blip r:embed="rId6" cstate="hqprint">
            <a:extLst>
              <a:ext uri="{28A0092B-C50C-407E-A947-70E740481C1C}">
                <a14:useLocalDpi xmlns:a14="http://schemas.microsoft.com/office/drawing/2010/main"/>
              </a:ext>
            </a:extLst>
          </a:blip>
          <a:srcRect/>
          <a:stretch/>
        </p:blipFill>
        <p:spPr>
          <a:xfrm>
            <a:off x="6138478" y="3015806"/>
            <a:ext cx="6053522" cy="2630809"/>
          </a:xfrm>
        </p:spPr>
      </p:pic>
      <p:sp>
        <p:nvSpPr>
          <p:cNvPr id="20" name="TextBox 19">
            <a:extLst>
              <a:ext uri="{FF2B5EF4-FFF2-40B4-BE49-F238E27FC236}">
                <a16:creationId xmlns:a16="http://schemas.microsoft.com/office/drawing/2014/main" id="{C41F66D7-EFD9-D440-997A-B268BF9ACDC7}"/>
              </a:ext>
            </a:extLst>
          </p:cNvPr>
          <p:cNvSpPr txBox="1"/>
          <p:nvPr/>
        </p:nvSpPr>
        <p:spPr>
          <a:xfrm>
            <a:off x="6138476" y="5400394"/>
            <a:ext cx="6053524" cy="246221"/>
          </a:xfrm>
          <a:prstGeom prst="rect">
            <a:avLst/>
          </a:prstGeom>
          <a:solidFill>
            <a:srgbClr val="2F2F2F">
              <a:alpha val="27000"/>
            </a:srgbClr>
          </a:solidFill>
        </p:spPr>
        <p:txBody>
          <a:bodyPr wrap="square" rtlCol="0">
            <a:spAutoFit/>
          </a:bodyPr>
          <a:lstStyle/>
          <a:p>
            <a:r>
              <a:rPr lang="fr-FR" sz="1000" dirty="0">
                <a:solidFill>
                  <a:schemeClr val="bg1"/>
                </a:solidFill>
              </a:rPr>
              <a:t>François </a:t>
            </a:r>
            <a:r>
              <a:rPr lang="fr-FR" sz="1000" dirty="0" err="1">
                <a:solidFill>
                  <a:schemeClr val="bg1"/>
                </a:solidFill>
              </a:rPr>
              <a:t>Englert</a:t>
            </a:r>
            <a:r>
              <a:rPr lang="fr-FR" sz="1000" dirty="0">
                <a:solidFill>
                  <a:schemeClr val="bg1"/>
                </a:solidFill>
              </a:rPr>
              <a:t> et Peter </a:t>
            </a:r>
            <a:r>
              <a:rPr lang="fr-FR" sz="1000" dirty="0" err="1">
                <a:solidFill>
                  <a:schemeClr val="bg1"/>
                </a:solidFill>
              </a:rPr>
              <a:t>Higgs</a:t>
            </a:r>
            <a:r>
              <a:rPr lang="fr-FR" sz="1000" dirty="0">
                <a:solidFill>
                  <a:schemeClr val="bg1"/>
                </a:solidFill>
              </a:rPr>
              <a:t>. Avec Robert Brout, ils ont proposé le mécanisme en 1964.</a:t>
            </a:r>
            <a:endParaRPr lang="en-US" sz="1000" dirty="0">
              <a:solidFill>
                <a:schemeClr val="bg1"/>
              </a:solidFill>
            </a:endParaRPr>
          </a:p>
        </p:txBody>
      </p:sp>
    </p:spTree>
    <p:extLst>
      <p:ext uri="{BB962C8B-B14F-4D97-AF65-F5344CB8AC3E}">
        <p14:creationId xmlns:p14="http://schemas.microsoft.com/office/powerpoint/2010/main" val="156998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1B124-9E94-F94A-8CC0-392098407D61}"/>
              </a:ext>
            </a:extLst>
          </p:cNvPr>
          <p:cNvSpPr>
            <a:spLocks noGrp="1"/>
          </p:cNvSpPr>
          <p:nvPr>
            <p:ph type="dt" sz="half" idx="10"/>
          </p:nvPr>
        </p:nvSpPr>
        <p:spPr/>
        <p:txBody>
          <a:bodyPr/>
          <a:lstStyle/>
          <a:p>
            <a:pPr algn="r" rtl="0"/>
            <a:r>
              <a:rPr lang="en-US"/>
              <a:t>23 juin 2023</a:t>
            </a:r>
            <a:endParaRPr lang="fr"/>
          </a:p>
        </p:txBody>
      </p:sp>
      <p:sp>
        <p:nvSpPr>
          <p:cNvPr id="3" name="Footer Placeholder 2">
            <a:extLst>
              <a:ext uri="{FF2B5EF4-FFF2-40B4-BE49-F238E27FC236}">
                <a16:creationId xmlns:a16="http://schemas.microsoft.com/office/drawing/2014/main" id="{EDAE920B-ADD5-6C47-BCD5-C28F60462D6F}"/>
              </a:ext>
            </a:extLst>
          </p:cNvPr>
          <p:cNvSpPr>
            <a:spLocks noGrp="1"/>
          </p:cNvSpPr>
          <p:nvPr>
            <p:ph type="ftr" sz="quarter" idx="11"/>
          </p:nvPr>
        </p:nvSpPr>
        <p:spPr/>
        <p:txBody>
          <a:bodyPr/>
          <a:lstStyle/>
          <a:p>
            <a:pPr algn="l" rtl="0"/>
            <a:r>
              <a:rPr lang="en-US" b="0" i="1" u="none" baseline="0"/>
              <a:t>ALTRAD</a:t>
            </a:r>
            <a:endParaRPr lang="fr" b="0" i="1" u="none" baseline="0"/>
          </a:p>
        </p:txBody>
      </p:sp>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pPr algn="r" rtl="0"/>
            <a:fld id="{490AA3F6-1618-3548-975A-DD1A2939A246}" type="slidenum">
              <a:rPr/>
              <a:t>9</a:t>
            </a:fld>
            <a:endParaRPr lang="fr"/>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pPr rtl="0"/>
            <a:r>
              <a:rPr lang="fr" sz="4400" b="0" i="0" u="none" baseline="0">
                <a:solidFill>
                  <a:schemeClr val="bg2"/>
                </a:solidFill>
              </a:rPr>
              <a:t>De nombreuses questions restent sans réponse </a:t>
            </a:r>
            <a:br>
              <a:rPr lang="fr" sz="4400">
                <a:solidFill>
                  <a:schemeClr val="bg2"/>
                </a:solidFill>
              </a:rPr>
            </a:br>
            <a:r>
              <a:rPr lang="fr" sz="4400" b="0" i="0" u="none" baseline="0">
                <a:solidFill>
                  <a:schemeClr val="bg2"/>
                </a:solidFill>
              </a:rPr>
              <a:t> en physique fondamentale</a:t>
            </a:r>
            <a:br>
              <a:rPr lang="fr" sz="4400"/>
            </a:br>
            <a:endParaRPr lang="fr" dirty="0"/>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algn="ctr" rtl="0"/>
            <a:r>
              <a:rPr lang="fr" sz="2800" b="0" i="0" u="none" baseline="0">
                <a:solidFill>
                  <a:schemeClr val="bg2"/>
                </a:solidFill>
              </a:rPr>
              <a:t>Notamment</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rtl="0"/>
            <a:r>
              <a:rPr lang="fr" b="0" i="0" u="none" baseline="0">
                <a:solidFill>
                  <a:schemeClr val="bg1"/>
                </a:solidFill>
              </a:rPr>
              <a:t>95 % de la masse</a:t>
            </a:r>
            <a:br>
              <a:rPr lang="fr">
                <a:solidFill>
                  <a:schemeClr val="bg1"/>
                </a:solidFill>
              </a:rPr>
            </a:br>
            <a:r>
              <a:rPr lang="fr" b="0" i="0" u="none" baseline="0">
                <a:solidFill>
                  <a:schemeClr val="bg1"/>
                </a:solidFill>
              </a:rPr>
              <a:t> et de l'énergie </a:t>
            </a:r>
            <a:br>
              <a:rPr lang="fr">
                <a:solidFill>
                  <a:schemeClr val="bg1"/>
                </a:solidFill>
              </a:rPr>
            </a:br>
            <a:r>
              <a:rPr lang="fr" b="0" i="0" u="none" baseline="0">
                <a:solidFill>
                  <a:schemeClr val="bg1"/>
                </a:solidFill>
              </a:rPr>
              <a:t> de l'Univers nous sont inconnus. </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rtl="0"/>
            <a:r>
              <a:rPr lang="fr" b="0" i="0" u="none" baseline="0">
                <a:solidFill>
                  <a:schemeClr val="bg1"/>
                </a:solidFill>
              </a:rPr>
              <a:t>Pourquoi l'Univers n'est-il composé que de matière et pratiquement pas d'antimatière ?</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rtl="0"/>
            <a:r>
              <a:rPr lang="fr" b="0" i="0" u="none" baseline="0">
                <a:solidFill>
                  <a:schemeClr val="bg1"/>
                </a:solidFill>
              </a:rPr>
              <a:t>Pourquoi la gravitation est-elle si faible par rapport aux autres forces ?</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rtl="0"/>
            <a:r>
              <a:rPr lang="fr" b="0" i="0" u="none" baseline="0">
                <a:solidFill>
                  <a:schemeClr val="bg1"/>
                </a:solidFill>
              </a:rPr>
              <a:t>Existe-t-il un seul type de boson de Higgs, et se comporte-t-il exactement comme prévu ?</a:t>
            </a:r>
          </a:p>
        </p:txBody>
      </p:sp>
    </p:spTree>
    <p:extLst>
      <p:ext uri="{BB962C8B-B14F-4D97-AF65-F5344CB8AC3E}">
        <p14:creationId xmlns:p14="http://schemas.microsoft.com/office/powerpoint/2010/main" val="87925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21036</TotalTime>
  <Words>1882</Words>
  <Application>Microsoft Office PowerPoint</Application>
  <PresentationFormat>Widescreen</PresentationFormat>
  <Paragraphs>250</Paragraphs>
  <Slides>24</Slides>
  <Notes>23</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24</vt:i4>
      </vt:variant>
    </vt:vector>
  </HeadingPairs>
  <TitlesOfParts>
    <vt:vector size="33" baseType="lpstr">
      <vt:lpstr>Arial</vt:lpstr>
      <vt:lpstr>Calibri</vt:lpstr>
      <vt:lpstr>Helvetica</vt:lpstr>
      <vt:lpstr>CERN_Corporate</vt:lpstr>
      <vt:lpstr>1_Research</vt:lpstr>
      <vt:lpstr>2_Collaboration</vt:lpstr>
      <vt:lpstr>3_Innovation</vt:lpstr>
      <vt:lpstr>4_Education and Training</vt:lpstr>
      <vt:lpstr>Country</vt:lpstr>
      <vt:lpstr>PowerPoint Presentation</vt:lpstr>
      <vt:lpstr>BIENVENUE AU CERN</vt:lpstr>
      <vt:lpstr>PowerPoint Presentation</vt:lpstr>
      <vt:lpstr>La mission du CERN repose sur quatre piliers</vt:lpstr>
      <vt:lpstr>PowerPoint Presentation</vt:lpstr>
      <vt:lpstr>De quoi est fait l'Univers ? </vt:lpstr>
      <vt:lpstr>Quels ont été les premiers instants de l’Univers ?</vt:lpstr>
      <vt:lpstr>Le CERN contribue à répondre à ces questions</vt:lpstr>
      <vt:lpstr>De nombreuses questions restent sans réponse   en physique fondamentale </vt:lpstr>
      <vt:lpstr>Comment faisons-nous pour répondre  à ces questions ?</vt:lpstr>
      <vt:lpstr>PowerPoint Presentation</vt:lpstr>
      <vt:lpstr>La transformation du LHC en LHC à haute luminosité est en cours</vt:lpstr>
      <vt:lpstr>Les priorités scientifiques  pour l'avenir</vt:lpstr>
      <vt:lpstr>L’étude porte sur la faisabilité de la construction  d'une nouvelle infrastructure de recherche qui  accueillerait la prochaine génération de collisionneurs  de particules haute performance de 91 km.  Ce collisionneur prendrait la suite du LHC, une fois  que la phase de haute luminosité (HL-LHC) de cette machine sera arrivée à son terme, vers 2040.  1ère étape, collisionneur FCC-ee:  collisions électron-positon de 90 à 360 GeV Construction: 2033-2045 Exploitation pour la physique: 2048-2063  2ème étape, collisionneur FCC-hh:  collisions proton-proton ≥ 100 TeV Construction: 2058-2070 Exploitation pour la physique: ~ 2070-2095</vt:lpstr>
      <vt:lpstr>PowerPoint Presentation</vt:lpstr>
      <vt:lpstr>La science au service de la paix Le CERN a été fondé en 1954 avec 12 États membres européens</vt:lpstr>
      <vt:lpstr>Un laboratoire pour le monde</vt:lpstr>
      <vt:lpstr>PowerPoint Presentation</vt:lpstr>
      <vt:lpstr>Les innovations technologiques du CERN ont d'importantes applications dans les domaines de la médecine et de la santé</vt:lpstr>
      <vt:lpstr>Retour industriel et retombées pour la région</vt:lpstr>
      <vt:lpstr>PowerPoint Presentation</vt:lpstr>
      <vt:lpstr>Programmes du CERN dans les domaines de la formation, de l'éducation et de la communication grand public</vt:lpstr>
      <vt:lpstr>Portail de la science du CERN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Malika Meddahi</cp:lastModifiedBy>
  <cp:revision>1074</cp:revision>
  <dcterms:created xsi:type="dcterms:W3CDTF">2017-12-12T17:17:03Z</dcterms:created>
  <dcterms:modified xsi:type="dcterms:W3CDTF">2023-06-23T06:10:21Z</dcterms:modified>
</cp:coreProperties>
</file>