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Frasca" initials="A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EDF84C-C8F2-48AC-A4D7-79273C7C4EB6}" v="108" dt="2024-06-12T20:07:12.0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0"/>
  </p:normalViewPr>
  <p:slideViewPr>
    <p:cSldViewPr snapToGrid="0" snapToObjects="1">
      <p:cViewPr>
        <p:scale>
          <a:sx n="134" d="100"/>
          <a:sy n="134" d="100"/>
        </p:scale>
        <p:origin x="10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6-09T16:26:36.025" idx="1">
    <p:pos x="360" y="720"/>
    <p:text>link MCa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7" name="PlaceHolder 4"/>
          <p:cNvSpPr>
            <a:spLocks noGrp="1"/>
          </p:cNvSpPr>
          <p:nvPr>
            <p:ph type="dt" idx="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ft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9" name="PlaceHolder 6"/>
          <p:cNvSpPr>
            <a:spLocks noGrp="1"/>
          </p:cNvSpPr>
          <p:nvPr>
            <p:ph type="sldNum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7F6FED52-83E3-4B64-A360-FE8A28ABFA61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4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4490A79D-207C-4E47-BB13-6F36DE528FFD}" type="slidenum">
              <a:rPr lang="en-US" sz="1400" b="0" strike="noStrike" spc="-1">
                <a:latin typeface="Times New Roman"/>
              </a:rPr>
              <a:t>13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sldNum" idx="2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4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61F1843-67EB-4DF7-86D8-0E70CB391E83}" type="slidenum">
              <a:rPr lang="en-US" sz="1400" b="0" strike="noStrike" spc="-1">
                <a:latin typeface="Times New Roman"/>
              </a:rPr>
              <a:t>14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 type="sldNum" idx="2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4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9505173-1DF6-4DA3-8341-BCF787ECC92A}" type="slidenum">
              <a:rPr lang="en-US" sz="1400" b="0" strike="noStrike" spc="-1">
                <a:latin typeface="Times New Roman"/>
              </a:rPr>
              <a:t>15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sldNum" idx="2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4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0D886359-FC94-4B0E-BAD2-6FA767939E17}" type="slidenum">
              <a:rPr lang="en-US" sz="1400" b="0" strike="noStrike" spc="-1">
                <a:latin typeface="Times New Roman"/>
              </a:rPr>
              <a:t>17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08037A9-EC3E-479A-9476-8E88C75C571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402264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2800" y="1515600"/>
            <a:ext cx="402264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CAC21D35-A6B6-449B-8106-8DE883E181A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4280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250416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3DA604E6-6865-4509-8885-4296E814A49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1802880" y="140472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3162960" y="140472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42800" y="151560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1802880" y="151560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3162960" y="151560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6CC1EE4-404A-4AF2-BCFC-7AEAD051592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CB1C6B-0419-417F-9952-B9C352F38F0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42800" y="1282680"/>
            <a:ext cx="402264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C0FC78D-BCD9-417F-9460-DB435962C97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402264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2E2D2D8-6176-4B77-97DF-FBED7B75248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FC8F0FB-0810-4FEE-919C-5E7B72D5A76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0783B3A-806A-48B6-BCA8-FEC1913181D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42800" y="577800"/>
            <a:ext cx="8263080" cy="3727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E57D12F-AC90-4C55-B9BE-907A8B9BB9C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4280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47E9D60-69DA-4C8D-A88A-54441782330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42800" y="1282680"/>
            <a:ext cx="402264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0788CCB-09B8-4FF4-85A2-4CC5BAD4E44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250416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99E42D8-A641-44E9-A58C-D08BE7D7F92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42800" y="1515600"/>
            <a:ext cx="402264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1FCFE86-5D05-4705-8724-E1E8F8D23A2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402264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42800" y="1515600"/>
            <a:ext cx="402264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9DB2404-CF42-4738-AC5C-083CF83BA91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44280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250416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330B3DB-A7EE-4BD4-B0E6-98AB4431A6C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1802880" y="140472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3162960" y="140472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42800" y="151560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1802880" y="151560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3162960" y="1515600"/>
            <a:ext cx="12949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7079E81-08DF-41F0-8CC0-EC30AFBF315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402264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AFE727FB-A318-4CBA-8FCC-948EF53D21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7FE4809-5B58-4DE6-BB5F-141DBAE40A2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924E3772-626B-4AB0-BA0B-99B103ACBEC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42800" y="577800"/>
            <a:ext cx="8263080" cy="3727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F79EE28-795D-4BFC-9D39-88638432F3C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4280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8DBAA54-0535-46E5-A5F1-4B71A02159D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212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2504160" y="151560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C5244F9F-0DE2-4FF6-A4DD-3668090C489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4280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2504160" y="1404720"/>
            <a:ext cx="196272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42800" y="1515600"/>
            <a:ext cx="4022640" cy="1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B1AEC35-4D8C-4FEA-8D27-D6CCDFFC2A9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4;p2"/>
          <p:cNvPicPr/>
          <p:nvPr/>
        </p:nvPicPr>
        <p:blipFill>
          <a:blip r:embed="rId14"/>
          <a:stretch/>
        </p:blipFill>
        <p:spPr>
          <a:xfrm>
            <a:off x="2816640" y="830520"/>
            <a:ext cx="3537000" cy="353988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42800" y="1194480"/>
            <a:ext cx="8263080" cy="1790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sldNum" idx="1"/>
          </p:nvPr>
        </p:nvSpPr>
        <p:spPr>
          <a:xfrm>
            <a:off x="8745480" y="52560"/>
            <a:ext cx="289080" cy="169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0000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4871C8EB-5789-458C-B63E-7EF9B849611E}" type="slidenum">
              <a:rPr lang="en-US" sz="800" b="0" strike="noStrike" spc="-1">
                <a:solidFill>
                  <a:srgbClr val="0000FF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3" name="Google Shape;18;p2"/>
          <p:cNvPicPr/>
          <p:nvPr/>
        </p:nvPicPr>
        <p:blipFill>
          <a:blip r:embed="rId15"/>
          <a:stretch/>
        </p:blipFill>
        <p:spPr>
          <a:xfrm>
            <a:off x="130320" y="96120"/>
            <a:ext cx="448560" cy="17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6;p7"/>
          <p:cNvSpPr/>
          <p:nvPr/>
        </p:nvSpPr>
        <p:spPr>
          <a:xfrm>
            <a:off x="0" y="0"/>
            <a:ext cx="9143640" cy="359640"/>
          </a:xfrm>
          <a:prstGeom prst="rect">
            <a:avLst/>
          </a:prstGeom>
          <a:solidFill>
            <a:schemeClr val="accent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2" name="Google Shape;48;p7"/>
          <p:cNvPicPr/>
          <p:nvPr/>
        </p:nvPicPr>
        <p:blipFill>
          <a:blip r:embed="rId14"/>
          <a:stretch/>
        </p:blipFill>
        <p:spPr>
          <a:xfrm>
            <a:off x="109080" y="90000"/>
            <a:ext cx="447480" cy="17964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sldNum" idx="2"/>
          </p:nvPr>
        </p:nvSpPr>
        <p:spPr>
          <a:xfrm>
            <a:off x="8634600" y="97560"/>
            <a:ext cx="399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B9D8623C-8C48-456A-8998-9919659A96AE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42800" y="1404720"/>
            <a:ext cx="4022640" cy="2120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42800" y="1745640"/>
            <a:ext cx="8263080" cy="2746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080" cy="80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en-US" sz="30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42800" y="4623840"/>
            <a:ext cx="4022640" cy="341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458/contributions/5978906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37720/contributions/212737/" TargetMode="External"/><Relationship Id="rId2" Type="http://schemas.openxmlformats.org/officeDocument/2006/relationships/hyperlink" Target="https://indi.to/7LPzJ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cern.ch/event/1408751/" TargetMode="External"/><Relationship Id="rId5" Type="http://schemas.openxmlformats.org/officeDocument/2006/relationships/hyperlink" Target="https://indico.cern.ch/event/1389303/" TargetMode="External"/><Relationship Id="rId4" Type="http://schemas.openxmlformats.org/officeDocument/2006/relationships/hyperlink" Target="https://indico.cern.ch/event/1307378/contributions/572677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458/contributions/5978906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comments" Target="../comments/commen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indico.cern.ch/event/1389303/" TargetMode="External"/><Relationship Id="rId2" Type="http://schemas.openxmlformats.org/officeDocument/2006/relationships/hyperlink" Target="https://indico.cern.ch/event/1147609/contributions/4819337/attachments/2423792/4149074/bs_monitor.pdf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accelconf.web.cern.ch/e94/PDF/EPAC1994_1353.PDF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40280" y="1087560"/>
            <a:ext cx="8263080" cy="2194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8000"/>
              </a:lnSpc>
              <a:buNone/>
              <a:tabLst>
                <a:tab pos="0" algn="l"/>
              </a:tabLst>
            </a:pPr>
            <a:r>
              <a:rPr lang="en-US" sz="3600" b="0" strike="noStrike" spc="-1">
                <a:solidFill>
                  <a:srgbClr val="0F124A"/>
                </a:solidFill>
                <a:latin typeface="Arial"/>
                <a:ea typeface="Arial"/>
              </a:rPr>
              <a:t>FLUKA studies for the FCC-ee MDI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40280" y="3403440"/>
            <a:ext cx="8263080" cy="14929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Alessandro Frasca, </a:t>
            </a:r>
            <a:r>
              <a:rPr lang="en-US" sz="17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Kevin André, Manuela Boscolo, </a:t>
            </a:r>
            <a:r>
              <a:rPr lang="en-US" sz="1700" spc="-1" dirty="0">
                <a:solidFill>
                  <a:srgbClr val="0F124A"/>
                </a:solidFill>
                <a:latin typeface="Arial"/>
                <a:ea typeface="Arial"/>
              </a:rPr>
              <a:t>Helmut</a:t>
            </a:r>
            <a:r>
              <a:rPr lang="en-US" sz="17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Burkhardt, Daniele </a:t>
            </a:r>
            <a:r>
              <a:rPr lang="en-US" sz="17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Calzolari</a:t>
            </a:r>
            <a:r>
              <a:rPr lang="en-US" sz="17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Andrea </a:t>
            </a:r>
            <a:r>
              <a:rPr lang="en-US" sz="17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Ciarma</a:t>
            </a:r>
            <a:r>
              <a:rPr lang="en-US" sz="17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Barbara Humann, Anton Lechner, Giuseppe Lerner</a:t>
            </a:r>
            <a:endParaRPr lang="en-US" sz="1700" b="0" strike="noStrike" spc="-1" dirty="0">
              <a:latin typeface="Arial"/>
            </a:endParaRPr>
          </a:p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FCC week 2024, 12 June 2024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800" b="1" u="sng" strike="noStrike" spc="-1" dirty="0">
                <a:solidFill>
                  <a:srgbClr val="0F124A"/>
                </a:solidFill>
                <a:uFillTx/>
                <a:latin typeface="Arial"/>
                <a:ea typeface="Arial"/>
              </a:rPr>
              <a:t>alessandro.frasca@cern.ch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92" name="Google Shape;132;p20" descr="Logo&#10;&#10;Description automatically generated"/>
          <p:cNvPicPr/>
          <p:nvPr/>
        </p:nvPicPr>
        <p:blipFill>
          <a:blip r:embed="rId2"/>
          <a:stretch/>
        </p:blipFill>
        <p:spPr>
          <a:xfrm>
            <a:off x="8021520" y="209160"/>
            <a:ext cx="925920" cy="757800"/>
          </a:xfrm>
          <a:prstGeom prst="rect">
            <a:avLst/>
          </a:prstGeom>
          <a:ln w="0">
            <a:noFill/>
          </a:ln>
        </p:spPr>
      </p:pic>
      <p:pic>
        <p:nvPicPr>
          <p:cNvPr id="93" name="Google Shape;133;p20"/>
          <p:cNvPicPr/>
          <p:nvPr/>
        </p:nvPicPr>
        <p:blipFill>
          <a:blip r:embed="rId3"/>
          <a:stretch/>
        </p:blipFill>
        <p:spPr>
          <a:xfrm>
            <a:off x="5897520" y="58680"/>
            <a:ext cx="1991520" cy="1059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ldNum" idx="14"/>
          </p:nvPr>
        </p:nvSpPr>
        <p:spPr>
          <a:xfrm>
            <a:off x="8706600" y="97560"/>
            <a:ext cx="327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FFC8E919-672A-4029-81E1-A0098CC19C3E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10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20" name="Google Shape;296;p29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Power deposition in FFQ superconducting coils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Google Shape;298;p29"/>
          <p:cNvSpPr/>
          <p:nvPr/>
        </p:nvSpPr>
        <p:spPr>
          <a:xfrm>
            <a:off x="306720" y="1041120"/>
            <a:ext cx="4117320" cy="91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Arial"/>
              </a:rPr>
              <a:t>simulated distributions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1 σ</a:t>
            </a:r>
            <a:r>
              <a:rPr lang="en-US" sz="1400" b="1" strike="noStrike" spc="-1" baseline="-25000">
                <a:solidFill>
                  <a:srgbClr val="0F124A"/>
                </a:solidFill>
                <a:latin typeface="Arial"/>
                <a:ea typeface="Arial"/>
              </a:rPr>
              <a:t>y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 cut, 50% energy cut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Z pole 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σ*ε=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18.2 mb, L=1.82E+36 s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-1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cm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-2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ttbar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 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σ*ε=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19.2 mb, L=1.33E+34 s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-1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cm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-2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223" name="Google Shape;299;p29"/>
          <p:cNvGraphicFramePr/>
          <p:nvPr>
            <p:extLst>
              <p:ext uri="{D42A27DB-BD31-4B8C-83A1-F6EECF244321}">
                <p14:modId xmlns:p14="http://schemas.microsoft.com/office/powerpoint/2010/main" val="3264488313"/>
              </p:ext>
            </p:extLst>
          </p:nvPr>
        </p:nvGraphicFramePr>
        <p:xfrm>
          <a:off x="1079280" y="2402640"/>
          <a:ext cx="2417400" cy="1645920"/>
        </p:xfrm>
        <a:graphic>
          <a:graphicData uri="http://schemas.openxmlformats.org/drawingml/2006/table">
            <a:tbl>
              <a:tblPr/>
              <a:tblGrid>
                <a:gridCol w="73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5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48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Z pole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ttbar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0.30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3.4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 dirty="0" err="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QC1R2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1.54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20.4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 dirty="0" err="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2.00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29.7 </a:t>
                      </a:r>
                      <a:r>
                        <a:rPr lang="en-US" sz="1200" b="0" strike="noStrike" spc="-1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QC2R1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0.20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1.9 </a:t>
                      </a:r>
                      <a:r>
                        <a:rPr lang="en-US" sz="1200" b="0" strike="noStrike" spc="-1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QC2R2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0.04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1.8 </a:t>
                      </a:r>
                      <a:r>
                        <a:rPr lang="en-US" sz="1200" b="0" strike="noStrike" spc="-1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25" name="Google Shape;301;p29"/>
          <p:cNvPicPr/>
          <p:nvPr/>
        </p:nvPicPr>
        <p:blipFill>
          <a:blip r:embed="rId2"/>
          <a:stretch/>
        </p:blipFill>
        <p:spPr>
          <a:xfrm>
            <a:off x="6696000" y="2967120"/>
            <a:ext cx="1726200" cy="1380960"/>
          </a:xfrm>
          <a:prstGeom prst="rect">
            <a:avLst/>
          </a:prstGeom>
          <a:ln w="0">
            <a:noFill/>
          </a:ln>
        </p:spPr>
      </p:pic>
      <p:pic>
        <p:nvPicPr>
          <p:cNvPr id="226" name="Google Shape;302;p29"/>
          <p:cNvPicPr/>
          <p:nvPr/>
        </p:nvPicPr>
        <p:blipFill>
          <a:blip r:embed="rId3"/>
          <a:stretch/>
        </p:blipFill>
        <p:spPr>
          <a:xfrm>
            <a:off x="4935240" y="2967120"/>
            <a:ext cx="1726200" cy="1380960"/>
          </a:xfrm>
          <a:prstGeom prst="rect">
            <a:avLst/>
          </a:prstGeom>
          <a:ln w="0">
            <a:noFill/>
          </a:ln>
        </p:spPr>
      </p:pic>
      <p:grpSp>
        <p:nvGrpSpPr>
          <p:cNvPr id="227" name="Google Shape;303;p29"/>
          <p:cNvGrpSpPr/>
          <p:nvPr/>
        </p:nvGrpSpPr>
        <p:grpSpPr>
          <a:xfrm>
            <a:off x="5144760" y="1164600"/>
            <a:ext cx="3245040" cy="1630800"/>
            <a:chOff x="5144760" y="1164600"/>
            <a:chExt cx="3245040" cy="1630800"/>
          </a:xfrm>
        </p:grpSpPr>
        <p:pic>
          <p:nvPicPr>
            <p:cNvPr id="228" name="Google Shape;304;p29"/>
            <p:cNvPicPr/>
            <p:nvPr/>
          </p:nvPicPr>
          <p:blipFill>
            <a:blip r:embed="rId4"/>
            <a:srcRect l="8247" t="21896" r="20152" b="23939"/>
            <a:stretch/>
          </p:blipFill>
          <p:spPr>
            <a:xfrm>
              <a:off x="5144760" y="1164600"/>
              <a:ext cx="3245040" cy="1519560"/>
            </a:xfrm>
            <a:prstGeom prst="rect">
              <a:avLst/>
            </a:prstGeom>
            <a:ln w="19050">
              <a:solidFill>
                <a:srgbClr val="EFEFEF"/>
              </a:solidFill>
              <a:round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229" name="Google Shape;305;p29"/>
            <p:cNvSpPr/>
            <p:nvPr/>
          </p:nvSpPr>
          <p:spPr>
            <a:xfrm>
              <a:off x="5728320" y="2046600"/>
              <a:ext cx="325440" cy="37260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100" b="0" strike="noStrike" spc="-1">
                  <a:solidFill>
                    <a:srgbClr val="0000FF"/>
                  </a:solidFill>
                  <a:latin typeface="Arial"/>
                  <a:ea typeface="Arial"/>
                </a:rPr>
                <a:t>φ</a:t>
              </a:r>
              <a:endParaRPr lang="en-US" sz="1100" b="0" strike="noStrike" spc="-1">
                <a:latin typeface="Arial"/>
              </a:endParaRPr>
            </a:p>
          </p:txBody>
        </p:sp>
        <p:sp>
          <p:nvSpPr>
            <p:cNvPr id="230" name="Google Shape;306;p29"/>
            <p:cNvSpPr/>
            <p:nvPr/>
          </p:nvSpPr>
          <p:spPr>
            <a:xfrm rot="592200">
              <a:off x="5628240" y="2309040"/>
              <a:ext cx="258840" cy="17100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71360" bIns="17136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171717"/>
                  </a:solidFill>
                  <a:latin typeface="Arial"/>
                  <a:ea typeface="Arial"/>
                </a:rPr>
                <a:t>r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231" name="Google Shape;307;p29"/>
            <p:cNvSpPr/>
            <p:nvPr/>
          </p:nvSpPr>
          <p:spPr>
            <a:xfrm>
              <a:off x="5701320" y="2333880"/>
              <a:ext cx="219960" cy="378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171717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2" name="Google Shape;308;p29"/>
            <p:cNvSpPr/>
            <p:nvPr/>
          </p:nvSpPr>
          <p:spPr>
            <a:xfrm rot="16591800">
              <a:off x="5509440" y="2158560"/>
              <a:ext cx="316800" cy="316440"/>
            </a:xfrm>
            <a:prstGeom prst="arc">
              <a:avLst>
                <a:gd name="adj1" fmla="val 16200000"/>
                <a:gd name="adj2" fmla="val 3186580"/>
              </a:avLst>
            </a:prstGeom>
            <a:noFill/>
            <a:ln w="19050">
              <a:solidFill>
                <a:srgbClr val="0000FF"/>
              </a:solidFill>
              <a:round/>
              <a:tailEnd type="stealth" w="sm" len="sm"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3" name="Google Shape;309;p29"/>
            <p:cNvSpPr/>
            <p:nvPr/>
          </p:nvSpPr>
          <p:spPr>
            <a:xfrm rot="10800000">
              <a:off x="5510880" y="2299680"/>
              <a:ext cx="343800" cy="59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171717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4" name="Google Shape;310;p29"/>
            <p:cNvSpPr/>
            <p:nvPr/>
          </p:nvSpPr>
          <p:spPr>
            <a:xfrm flipH="1">
              <a:off x="5155200" y="2446920"/>
              <a:ext cx="329760" cy="161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FFFFF"/>
              </a:solidFill>
              <a:round/>
              <a:headEnd type="stealth" w="med" len="med"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5" name="Google Shape;311;p29"/>
            <p:cNvSpPr/>
            <p:nvPr/>
          </p:nvSpPr>
          <p:spPr>
            <a:xfrm>
              <a:off x="5261760" y="2369160"/>
              <a:ext cx="351000" cy="42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FFFFFF"/>
                  </a:solidFill>
                  <a:latin typeface="Arial"/>
                  <a:ea typeface="Arial"/>
                </a:rPr>
                <a:t>e</a:t>
              </a:r>
              <a:r>
                <a:rPr lang="en-US" sz="1200" b="0" strike="noStrike" spc="-1" baseline="30000">
                  <a:solidFill>
                    <a:srgbClr val="FFFFFF"/>
                  </a:solidFill>
                  <a:latin typeface="Arial"/>
                  <a:ea typeface="Arial"/>
                </a:rPr>
                <a:t>-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236" name="Google Shape;312;p29"/>
          <p:cNvSpPr/>
          <p:nvPr/>
        </p:nvSpPr>
        <p:spPr>
          <a:xfrm>
            <a:off x="4935240" y="2814480"/>
            <a:ext cx="348732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70640" bIns="17064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Z pole, peak values in QC1R2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37" name="Google Shape;313;p29"/>
          <p:cNvSpPr/>
          <p:nvPr/>
        </p:nvSpPr>
        <p:spPr>
          <a:xfrm>
            <a:off x="1079280" y="4372200"/>
            <a:ext cx="7130880" cy="615600"/>
          </a:xfrm>
          <a:prstGeom prst="rect">
            <a:avLst/>
          </a:prstGeom>
          <a:noFill/>
          <a:ln w="9525">
            <a:solidFill>
              <a:srgbClr val="0F124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spAutoFit/>
          </a:bodyPr>
          <a:lstStyle/>
          <a:p>
            <a:pPr algn="ctr"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  <a:ea typeface="Arial"/>
              </a:rPr>
              <a:t>High gradients in energy deposition distribution </a:t>
            </a:r>
            <a:br>
              <a:rPr sz="1500"/>
            </a:br>
            <a:r>
              <a:rPr lang="en-US" sz="1500" b="1" strike="noStrike" spc="-1">
                <a:solidFill>
                  <a:srgbClr val="000000"/>
                </a:solidFill>
                <a:latin typeface="Arial"/>
                <a:ea typeface="Arial"/>
              </a:rPr>
              <a:t>→ high local peak power density and maximum Total Ionizing Dose (TID)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21" name="Google Shape;324;p30">
            <a:extLst>
              <a:ext uri="{FF2B5EF4-FFF2-40B4-BE49-F238E27FC236}">
                <a16:creationId xmlns:a16="http://schemas.microsoft.com/office/drawing/2014/main" id="{B57BA1D6-F5E4-1957-69F5-96BA6611CDEA}"/>
              </a:ext>
            </a:extLst>
          </p:cNvPr>
          <p:cNvSpPr/>
          <p:nvPr/>
        </p:nvSpPr>
        <p:spPr>
          <a:xfrm>
            <a:off x="1079280" y="1950325"/>
            <a:ext cx="2417400" cy="34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TOTAL POWER DEPOSITED</a:t>
            </a:r>
            <a:endParaRPr lang="en-US" sz="13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sldNum" idx="15"/>
          </p:nvPr>
        </p:nvSpPr>
        <p:spPr>
          <a:xfrm>
            <a:off x="8706600" y="97560"/>
            <a:ext cx="327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F52AB792-5869-4FA1-9E07-43C699D3522A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11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39" name="Google Shape;319;p30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Power deposition in FFQ superconducting coils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Google Shape;321;p30"/>
          <p:cNvSpPr/>
          <p:nvPr/>
        </p:nvSpPr>
        <p:spPr>
          <a:xfrm>
            <a:off x="306720" y="1041120"/>
            <a:ext cx="4117320" cy="91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Arial"/>
              </a:rPr>
              <a:t>simulated distributions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1 σ</a:t>
            </a:r>
            <a:r>
              <a:rPr lang="en-US" sz="1400" b="1" strike="noStrike" spc="-1" baseline="-25000">
                <a:solidFill>
                  <a:srgbClr val="0F124A"/>
                </a:solidFill>
                <a:latin typeface="Arial"/>
                <a:ea typeface="Arial"/>
              </a:rPr>
              <a:t>y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 cut, 50% energy cut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Z pole 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σ*ε=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18.2 mb, L=1.82E+36 s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-1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cm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-2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ttbar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 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σ*ε=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19.2 mb, L=1.33E+34 s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-1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cm</a:t>
            </a:r>
            <a:r>
              <a:rPr lang="en-US" sz="14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-2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242" name="Google Shape;322;p30"/>
          <p:cNvPicPr/>
          <p:nvPr/>
        </p:nvPicPr>
        <p:blipFill>
          <a:blip r:embed="rId2"/>
          <a:stretch/>
        </p:blipFill>
        <p:spPr>
          <a:xfrm>
            <a:off x="4696200" y="1752120"/>
            <a:ext cx="3965400" cy="23130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243" name="Google Shape;323;p30"/>
          <p:cNvGraphicFramePr/>
          <p:nvPr>
            <p:extLst>
              <p:ext uri="{D42A27DB-BD31-4B8C-83A1-F6EECF244321}">
                <p14:modId xmlns:p14="http://schemas.microsoft.com/office/powerpoint/2010/main" val="2335656055"/>
              </p:ext>
            </p:extLst>
          </p:nvPr>
        </p:nvGraphicFramePr>
        <p:xfrm>
          <a:off x="1079280" y="2402640"/>
          <a:ext cx="2417400" cy="1645920"/>
        </p:xfrm>
        <a:graphic>
          <a:graphicData uri="http://schemas.openxmlformats.org/drawingml/2006/table">
            <a:tbl>
              <a:tblPr/>
              <a:tblGrid>
                <a:gridCol w="73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5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48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Z pole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ttbar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0.30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3.4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 dirty="0" err="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QC1R2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1.54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20.4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 dirty="0" err="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2.00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29.7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 dirty="0" err="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QC2R1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0.20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1.9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 dirty="0" err="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QC2R2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0.04 W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1F77B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1.8 </a:t>
                      </a:r>
                      <a:r>
                        <a:rPr lang="en-US" sz="1200" b="0" strike="noStrike" spc="-1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mW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99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4" name="Google Shape;324;p30"/>
          <p:cNvSpPr/>
          <p:nvPr/>
        </p:nvSpPr>
        <p:spPr>
          <a:xfrm>
            <a:off x="1079280" y="1950325"/>
            <a:ext cx="2417400" cy="34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TOTAL POWER DEPOSITED</a:t>
            </a:r>
            <a:endParaRPr lang="en-US" sz="1300" b="0" strike="noStrike" spc="-1" dirty="0">
              <a:latin typeface="Arial"/>
            </a:endParaRPr>
          </a:p>
        </p:txBody>
      </p:sp>
      <p:sp>
        <p:nvSpPr>
          <p:cNvPr id="245" name="Google Shape;325;p30"/>
          <p:cNvSpPr/>
          <p:nvPr/>
        </p:nvSpPr>
        <p:spPr>
          <a:xfrm>
            <a:off x="1566720" y="4371120"/>
            <a:ext cx="6138720" cy="444600"/>
          </a:xfrm>
          <a:prstGeom prst="rect">
            <a:avLst/>
          </a:prstGeom>
          <a:noFill/>
          <a:ln w="9525">
            <a:solidFill>
              <a:srgbClr val="0F124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spAutoFit/>
          </a:bodyPr>
          <a:lstStyle/>
          <a:p>
            <a:pPr algn="ctr"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  <a:ea typeface="Arial"/>
              </a:rPr>
              <a:t>Shielding needed in an area already with tight space constraints</a:t>
            </a:r>
            <a:r>
              <a:rPr lang="en-US" sz="1400" b="1" strike="noStrike" spc="-1">
                <a:solidFill>
                  <a:srgbClr val="171717"/>
                </a:solidFill>
                <a:latin typeface="Arial"/>
                <a:ea typeface="Arial"/>
              </a:rPr>
              <a:t>!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6" name="Google Shape;326;p30"/>
          <p:cNvSpPr/>
          <p:nvPr/>
        </p:nvSpPr>
        <p:spPr>
          <a:xfrm>
            <a:off x="4696200" y="1181160"/>
            <a:ext cx="3965400" cy="48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Annual dose computed assuming 10</a:t>
            </a:r>
            <a:r>
              <a:rPr lang="en-US" sz="1200" b="0" strike="noStrike" spc="-1" baseline="30000">
                <a:solidFill>
                  <a:srgbClr val="0F124A"/>
                </a:solidFill>
                <a:latin typeface="Arial"/>
                <a:ea typeface="Arial"/>
              </a:rPr>
              <a:t>7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 s of operation per year at the reference instantaneous luminosity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331;p31"/>
          <p:cNvSpPr/>
          <p:nvPr/>
        </p:nvSpPr>
        <p:spPr>
          <a:xfrm>
            <a:off x="297360" y="1226520"/>
            <a:ext cx="4850640" cy="193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Radiative Bhabha electrons impacting at small angles: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higher effective shielding thickness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t</a:t>
            </a:r>
            <a:r>
              <a:rPr lang="en-US" sz="1400" b="1" strike="noStrike" spc="-1" baseline="-25000">
                <a:solidFill>
                  <a:srgbClr val="0F124A"/>
                </a:solidFill>
                <a:latin typeface="Arial"/>
                <a:ea typeface="Arial"/>
              </a:rPr>
              <a:t>eff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 = t*1/cosθ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1/cosθ &gt;&gt;10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radiation showers see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&gt;&gt;10x shielding thickness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few mm of W (X</a:t>
            </a:r>
            <a:r>
              <a:rPr lang="en-US" sz="1400" b="0" strike="noStrike" spc="-1" baseline="-25000">
                <a:solidFill>
                  <a:srgbClr val="0F124A"/>
                </a:solidFill>
                <a:latin typeface="Arial"/>
                <a:ea typeface="Arial"/>
              </a:rPr>
              <a:t>0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= 0.35 cm) shielding can be effective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limiting factor: Molière radius (~size of energy deposition cone)</a:t>
            </a:r>
            <a:r>
              <a:rPr lang="en-US" sz="1500" b="1" strike="noStrike" spc="-1">
                <a:solidFill>
                  <a:srgbClr val="000000"/>
                </a:solidFill>
                <a:latin typeface="Arial"/>
                <a:ea typeface="Arial"/>
              </a:rPr>
              <a:t>→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0.93 cm for tungsten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8" name="PlaceHolder 1"/>
          <p:cNvSpPr>
            <a:spLocks noGrp="1"/>
          </p:cNvSpPr>
          <p:nvPr>
            <p:ph type="sldNum" idx="16"/>
          </p:nvPr>
        </p:nvSpPr>
        <p:spPr>
          <a:xfrm>
            <a:off x="8711280" y="97560"/>
            <a:ext cx="3232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7C353140-C4DD-4AA8-9592-AA6F21D9BDCD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12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49" name="Google Shape;333;p31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Electron impact angle analysis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Google Shape;335;p31"/>
          <p:cNvSpPr/>
          <p:nvPr/>
        </p:nvSpPr>
        <p:spPr>
          <a:xfrm>
            <a:off x="5356080" y="1340280"/>
            <a:ext cx="2382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17171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Google Shape;336;p31"/>
          <p:cNvSpPr/>
          <p:nvPr/>
        </p:nvSpPr>
        <p:spPr>
          <a:xfrm>
            <a:off x="5356080" y="1674360"/>
            <a:ext cx="2382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17171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Google Shape;337;p31"/>
          <p:cNvSpPr/>
          <p:nvPr/>
        </p:nvSpPr>
        <p:spPr>
          <a:xfrm flipH="1">
            <a:off x="5495760" y="1340280"/>
            <a:ext cx="1440" cy="330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0F124A"/>
            </a:solidFill>
            <a:round/>
            <a:headEnd type="stealth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Google Shape;338;p31"/>
          <p:cNvSpPr/>
          <p:nvPr/>
        </p:nvSpPr>
        <p:spPr>
          <a:xfrm>
            <a:off x="5272200" y="1313640"/>
            <a:ext cx="253440" cy="365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t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5" name="Google Shape;339;p31"/>
          <p:cNvSpPr/>
          <p:nvPr/>
        </p:nvSpPr>
        <p:spPr>
          <a:xfrm>
            <a:off x="5505840" y="1211040"/>
            <a:ext cx="616680" cy="122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17171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Google Shape;340;p31"/>
          <p:cNvSpPr/>
          <p:nvPr/>
        </p:nvSpPr>
        <p:spPr>
          <a:xfrm>
            <a:off x="7692840" y="1323000"/>
            <a:ext cx="1102320" cy="38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1" strike="noStrike" spc="-1">
                <a:solidFill>
                  <a:srgbClr val="0000FF"/>
                </a:solidFill>
                <a:latin typeface="Arial"/>
                <a:ea typeface="Arial"/>
              </a:rPr>
              <a:t>t</a:t>
            </a:r>
            <a:r>
              <a:rPr lang="en-US" sz="1200" b="1" strike="noStrike" spc="-1" baseline="-25000">
                <a:solidFill>
                  <a:srgbClr val="0000FF"/>
                </a:solidFill>
                <a:latin typeface="Arial"/>
                <a:ea typeface="Arial"/>
              </a:rPr>
              <a:t>eff</a:t>
            </a:r>
            <a:r>
              <a:rPr lang="en-US" sz="1200" b="1" strike="noStrike" spc="-1">
                <a:solidFill>
                  <a:srgbClr val="0000FF"/>
                </a:solidFill>
                <a:latin typeface="Arial"/>
                <a:ea typeface="Arial"/>
              </a:rPr>
              <a:t> = t*1/cosθ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7" name="Google Shape;341;p31"/>
          <p:cNvSpPr/>
          <p:nvPr/>
        </p:nvSpPr>
        <p:spPr>
          <a:xfrm>
            <a:off x="5885640" y="1105560"/>
            <a:ext cx="440280" cy="330120"/>
          </a:xfrm>
          <a:prstGeom prst="arc">
            <a:avLst>
              <a:gd name="adj1" fmla="val 1856349"/>
              <a:gd name="adj2" fmla="val 4938108"/>
            </a:avLst>
          </a:prstGeom>
          <a:noFill/>
          <a:ln w="9525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Google Shape;342;p31"/>
          <p:cNvSpPr/>
          <p:nvPr/>
        </p:nvSpPr>
        <p:spPr>
          <a:xfrm>
            <a:off x="6113160" y="1295640"/>
            <a:ext cx="253440" cy="365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000FF"/>
                </a:solidFill>
                <a:latin typeface="Arial"/>
                <a:ea typeface="Arial"/>
              </a:rPr>
              <a:t>θ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259" name="Google Shape;343;p31"/>
          <p:cNvPicPr/>
          <p:nvPr/>
        </p:nvPicPr>
        <p:blipFill>
          <a:blip r:embed="rId2"/>
          <a:stretch/>
        </p:blipFill>
        <p:spPr>
          <a:xfrm>
            <a:off x="5193000" y="1824120"/>
            <a:ext cx="2698920" cy="1617480"/>
          </a:xfrm>
          <a:prstGeom prst="rect">
            <a:avLst/>
          </a:prstGeom>
          <a:ln w="0">
            <a:noFill/>
          </a:ln>
        </p:spPr>
      </p:pic>
      <p:sp>
        <p:nvSpPr>
          <p:cNvPr id="260" name="Google Shape;344;p31"/>
          <p:cNvSpPr/>
          <p:nvPr/>
        </p:nvSpPr>
        <p:spPr>
          <a:xfrm>
            <a:off x="6122880" y="1207080"/>
            <a:ext cx="360" cy="454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171717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Google Shape;345;p31"/>
          <p:cNvSpPr/>
          <p:nvPr/>
        </p:nvSpPr>
        <p:spPr>
          <a:xfrm>
            <a:off x="7817760" y="2041560"/>
            <a:ext cx="1206720" cy="101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0F124A"/>
                </a:solidFill>
                <a:latin typeface="Arial"/>
                <a:ea typeface="Arial"/>
              </a:rPr>
              <a:t>Distribution of 1/cosθ for electrons impacting in QC1 at Z pole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262" name="Google Shape;346;p31"/>
          <p:cNvSpPr/>
          <p:nvPr/>
        </p:nvSpPr>
        <p:spPr>
          <a:xfrm>
            <a:off x="5875782" y="920458"/>
            <a:ext cx="323280" cy="5539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ctr">
            <a:sp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e</a:t>
            </a:r>
            <a:r>
              <a:rPr lang="en-US" sz="1200" b="1" strike="noStrike" spc="-1" baseline="30000" dirty="0">
                <a:solidFill>
                  <a:srgbClr val="0F124A"/>
                </a:solidFill>
                <a:latin typeface="Arial"/>
                <a:ea typeface="Arial"/>
              </a:rPr>
              <a:t>-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63" name="Google Shape;347;p31"/>
          <p:cNvSpPr/>
          <p:nvPr/>
        </p:nvSpPr>
        <p:spPr>
          <a:xfrm>
            <a:off x="1164960" y="3722040"/>
            <a:ext cx="2999520" cy="104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Conceptual shielding studied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: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0.25 cm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,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0.5 cm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 and </a:t>
            </a:r>
            <a:r>
              <a:rPr lang="en-US" sz="1400" b="1" strike="noStrike" spc="-1">
                <a:solidFill>
                  <a:srgbClr val="0F124A"/>
                </a:solidFill>
                <a:latin typeface="Arial"/>
                <a:ea typeface="Arial"/>
              </a:rPr>
              <a:t>1 cm</a:t>
            </a: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 thick layer of tungsten around QC1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00000"/>
              </a:lnSpc>
              <a:buClr>
                <a:srgbClr val="0F124A"/>
              </a:buClr>
              <a:buFont typeface="Arial"/>
              <a:buChar char="→"/>
              <a:tabLst>
                <a:tab pos="0" algn="l"/>
              </a:tabLst>
            </a:pPr>
            <a:r>
              <a:rPr lang="en-US" sz="1400" b="0" strike="noStrike" spc="-1">
                <a:solidFill>
                  <a:srgbClr val="0F124A"/>
                </a:solidFill>
                <a:latin typeface="Arial"/>
                <a:ea typeface="Arial"/>
              </a:rPr>
              <a:t>impact on magnet design (greater aperture needed) </a:t>
            </a:r>
            <a:endParaRPr lang="en-US" sz="1400" b="0" strike="noStrike" spc="-1">
              <a:latin typeface="Arial"/>
            </a:endParaRPr>
          </a:p>
        </p:txBody>
      </p:sp>
      <p:grpSp>
        <p:nvGrpSpPr>
          <p:cNvPr id="264" name="Google Shape;348;p31"/>
          <p:cNvGrpSpPr/>
          <p:nvPr/>
        </p:nvGrpSpPr>
        <p:grpSpPr>
          <a:xfrm>
            <a:off x="4391280" y="3490560"/>
            <a:ext cx="1407240" cy="1416960"/>
            <a:chOff x="4391280" y="3490560"/>
            <a:chExt cx="1407240" cy="1416960"/>
          </a:xfrm>
        </p:grpSpPr>
        <p:pic>
          <p:nvPicPr>
            <p:cNvPr id="265" name="Google Shape;349;p31"/>
            <p:cNvPicPr/>
            <p:nvPr/>
          </p:nvPicPr>
          <p:blipFill>
            <a:blip r:embed="rId3"/>
            <a:stretch/>
          </p:blipFill>
          <p:spPr>
            <a:xfrm>
              <a:off x="4391280" y="3490560"/>
              <a:ext cx="1407240" cy="1416960"/>
            </a:xfrm>
            <a:prstGeom prst="rect">
              <a:avLst/>
            </a:prstGeom>
            <a:ln w="0">
              <a:noFill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266" name="Google Shape;350;p31"/>
            <p:cNvSpPr/>
            <p:nvPr/>
          </p:nvSpPr>
          <p:spPr>
            <a:xfrm rot="10800000">
              <a:off x="5088600" y="3905640"/>
              <a:ext cx="360" cy="295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7" name="Google Shape;351;p31"/>
            <p:cNvSpPr/>
            <p:nvPr/>
          </p:nvSpPr>
          <p:spPr>
            <a:xfrm>
              <a:off x="5088960" y="4200840"/>
              <a:ext cx="61092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8" name="Google Shape;352;p31"/>
            <p:cNvSpPr/>
            <p:nvPr/>
          </p:nvSpPr>
          <p:spPr>
            <a:xfrm>
              <a:off x="5088960" y="4404960"/>
              <a:ext cx="36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9" name="Google Shape;353;p31"/>
            <p:cNvSpPr/>
            <p:nvPr/>
          </p:nvSpPr>
          <p:spPr>
            <a:xfrm rot="10800000" flipH="1">
              <a:off x="5087880" y="4607280"/>
              <a:ext cx="360" cy="147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0" name="Google Shape;354;p31"/>
            <p:cNvSpPr/>
            <p:nvPr/>
          </p:nvSpPr>
          <p:spPr>
            <a:xfrm>
              <a:off x="4669920" y="3934080"/>
              <a:ext cx="555480" cy="28836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1.5 cm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271" name="Google Shape;355;p31"/>
            <p:cNvSpPr/>
            <p:nvPr/>
          </p:nvSpPr>
          <p:spPr>
            <a:xfrm>
              <a:off x="5030640" y="4430880"/>
              <a:ext cx="555480" cy="28836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0.25 cm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272" name="Google Shape;356;p31"/>
            <p:cNvSpPr/>
            <p:nvPr/>
          </p:nvSpPr>
          <p:spPr>
            <a:xfrm>
              <a:off x="5099760" y="4113360"/>
              <a:ext cx="555480" cy="28836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3.05 cm</a:t>
              </a:r>
              <a:endParaRPr lang="en-US" sz="800" b="0" strike="noStrike" spc="-1">
                <a:latin typeface="Arial"/>
              </a:endParaRPr>
            </a:p>
          </p:txBody>
        </p:sp>
      </p:grpSp>
      <p:grpSp>
        <p:nvGrpSpPr>
          <p:cNvPr id="273" name="Google Shape;357;p31"/>
          <p:cNvGrpSpPr/>
          <p:nvPr/>
        </p:nvGrpSpPr>
        <p:grpSpPr>
          <a:xfrm>
            <a:off x="6462000" y="3490560"/>
            <a:ext cx="1408320" cy="1416960"/>
            <a:chOff x="6462000" y="3490560"/>
            <a:chExt cx="1408320" cy="1416960"/>
          </a:xfrm>
        </p:grpSpPr>
        <p:pic>
          <p:nvPicPr>
            <p:cNvPr id="274" name="Google Shape;358;p31"/>
            <p:cNvPicPr/>
            <p:nvPr/>
          </p:nvPicPr>
          <p:blipFill>
            <a:blip r:embed="rId4"/>
            <a:stretch/>
          </p:blipFill>
          <p:spPr>
            <a:xfrm>
              <a:off x="6462000" y="3490560"/>
              <a:ext cx="1408320" cy="1416960"/>
            </a:xfrm>
            <a:prstGeom prst="rect">
              <a:avLst/>
            </a:prstGeom>
            <a:ln w="0">
              <a:noFill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275" name="Google Shape;359;p31"/>
            <p:cNvSpPr/>
            <p:nvPr/>
          </p:nvSpPr>
          <p:spPr>
            <a:xfrm>
              <a:off x="7169400" y="4404960"/>
              <a:ext cx="36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6" name="Google Shape;360;p31"/>
            <p:cNvSpPr/>
            <p:nvPr/>
          </p:nvSpPr>
          <p:spPr>
            <a:xfrm rot="10800000" flipH="1">
              <a:off x="7168320" y="4651200"/>
              <a:ext cx="360" cy="147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7" name="Google Shape;361;p31"/>
            <p:cNvSpPr/>
            <p:nvPr/>
          </p:nvSpPr>
          <p:spPr>
            <a:xfrm>
              <a:off x="7115400" y="4452840"/>
              <a:ext cx="556200" cy="28836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0.5 cm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278" name="Google Shape;362;p31"/>
            <p:cNvSpPr/>
            <p:nvPr/>
          </p:nvSpPr>
          <p:spPr>
            <a:xfrm rot="10800000">
              <a:off x="7169040" y="3905640"/>
              <a:ext cx="360" cy="295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9" name="Google Shape;363;p31"/>
            <p:cNvSpPr/>
            <p:nvPr/>
          </p:nvSpPr>
          <p:spPr>
            <a:xfrm>
              <a:off x="7169400" y="4200840"/>
              <a:ext cx="6462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0" name="Google Shape;364;p31"/>
            <p:cNvSpPr/>
            <p:nvPr/>
          </p:nvSpPr>
          <p:spPr>
            <a:xfrm>
              <a:off x="6750360" y="3934080"/>
              <a:ext cx="556200" cy="28836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1.5 cm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281" name="Google Shape;365;p31"/>
            <p:cNvSpPr/>
            <p:nvPr/>
          </p:nvSpPr>
          <p:spPr>
            <a:xfrm>
              <a:off x="7237800" y="4113360"/>
              <a:ext cx="556200" cy="288360"/>
            </a:xfrm>
            <a:prstGeom prst="rect">
              <a:avLst/>
            </a:prstGeom>
            <a:noFill/>
            <a:ln w="0">
              <a:noFill/>
            </a:ln>
            <a:effectLst>
              <a:outerShdw blurRad="57240" dist="19080" dir="5400000" algn="bl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3.3 cm</a:t>
              </a:r>
              <a:endParaRPr lang="en-US" sz="800" b="0" strike="noStrike" spc="-1">
                <a:latin typeface="Arial"/>
              </a:endParaRPr>
            </a:p>
          </p:txBody>
        </p:sp>
      </p:grpSp>
      <p:sp>
        <p:nvSpPr>
          <p:cNvPr id="282" name="Google Shape;366;p31"/>
          <p:cNvSpPr/>
          <p:nvPr/>
        </p:nvSpPr>
        <p:spPr>
          <a:xfrm>
            <a:off x="6132960" y="1343880"/>
            <a:ext cx="1605960" cy="327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3" name="Google Shape;367;p31"/>
          <p:cNvSpPr/>
          <p:nvPr/>
        </p:nvSpPr>
        <p:spPr>
          <a:xfrm>
            <a:off x="6961320" y="1235160"/>
            <a:ext cx="367560" cy="38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1" strike="noStrike" spc="-1">
                <a:solidFill>
                  <a:srgbClr val="0000FF"/>
                </a:solidFill>
                <a:latin typeface="Arial"/>
                <a:ea typeface="Arial"/>
              </a:rPr>
              <a:t>t</a:t>
            </a:r>
            <a:r>
              <a:rPr lang="en-US" sz="1200" b="1" strike="noStrike" spc="-1" baseline="-25000">
                <a:solidFill>
                  <a:srgbClr val="0000FF"/>
                </a:solidFill>
                <a:latin typeface="Arial"/>
                <a:ea typeface="Arial"/>
              </a:rPr>
              <a:t>eff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sldNum" idx="17"/>
          </p:nvPr>
        </p:nvSpPr>
        <p:spPr>
          <a:xfrm>
            <a:off x="8634600" y="97560"/>
            <a:ext cx="399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DECE1692-970A-4C1C-BA9E-C39D287048E2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13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285" name="Google Shape;374;p32"/>
          <p:cNvPicPr/>
          <p:nvPr/>
        </p:nvPicPr>
        <p:blipFill>
          <a:blip r:embed="rId3"/>
          <a:stretch/>
        </p:blipFill>
        <p:spPr>
          <a:xfrm>
            <a:off x="4087440" y="1553760"/>
            <a:ext cx="4686840" cy="2733840"/>
          </a:xfrm>
          <a:prstGeom prst="rect">
            <a:avLst/>
          </a:prstGeom>
          <a:ln w="0">
            <a:noFill/>
          </a:ln>
        </p:spPr>
      </p:pic>
      <p:sp>
        <p:nvSpPr>
          <p:cNvPr id="286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Shielding effectiveness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Google Shape;376;p32"/>
          <p:cNvSpPr/>
          <p:nvPr/>
        </p:nvSpPr>
        <p:spPr>
          <a:xfrm>
            <a:off x="584368" y="1676880"/>
            <a:ext cx="3097800" cy="34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TOTAL POWER DEPOSITED</a:t>
            </a:r>
            <a:endParaRPr lang="en-US" sz="1200" b="0" strike="noStrike" spc="-1" dirty="0">
              <a:latin typeface="Arial"/>
            </a:endParaRPr>
          </a:p>
        </p:txBody>
      </p:sp>
      <p:pic>
        <p:nvPicPr>
          <p:cNvPr id="289" name="Google Shape;378;p32"/>
          <p:cNvPicPr/>
          <p:nvPr/>
        </p:nvPicPr>
        <p:blipFill>
          <a:blip r:embed="rId4"/>
          <a:stretch/>
        </p:blipFill>
        <p:spPr>
          <a:xfrm>
            <a:off x="4087440" y="1553760"/>
            <a:ext cx="4686840" cy="2733840"/>
          </a:xfrm>
          <a:prstGeom prst="rect">
            <a:avLst/>
          </a:prstGeom>
          <a:ln w="0">
            <a:noFill/>
          </a:ln>
        </p:spPr>
      </p:pic>
      <p:pic>
        <p:nvPicPr>
          <p:cNvPr id="291" name="Google Shape;380;p32"/>
          <p:cNvPicPr/>
          <p:nvPr/>
        </p:nvPicPr>
        <p:blipFill>
          <a:blip r:embed="rId5"/>
          <a:stretch/>
        </p:blipFill>
        <p:spPr>
          <a:xfrm>
            <a:off x="4087440" y="1553760"/>
            <a:ext cx="4686840" cy="2733840"/>
          </a:xfrm>
          <a:prstGeom prst="rect">
            <a:avLst/>
          </a:prstGeom>
          <a:ln w="0">
            <a:noFill/>
          </a:ln>
        </p:spPr>
      </p:pic>
      <p:pic>
        <p:nvPicPr>
          <p:cNvPr id="293" name="Google Shape;382;p32"/>
          <p:cNvPicPr/>
          <p:nvPr/>
        </p:nvPicPr>
        <p:blipFill>
          <a:blip r:embed="rId6"/>
          <a:stretch/>
        </p:blipFill>
        <p:spPr>
          <a:xfrm>
            <a:off x="4087440" y="1553760"/>
            <a:ext cx="4686840" cy="2733840"/>
          </a:xfrm>
          <a:prstGeom prst="rect">
            <a:avLst/>
          </a:prstGeom>
          <a:ln w="0">
            <a:noFill/>
          </a:ln>
        </p:spPr>
      </p:pic>
      <p:sp>
        <p:nvSpPr>
          <p:cNvPr id="295" name="Google Shape;384;p32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296" name="Google Shape;385;p32"/>
          <p:cNvSpPr/>
          <p:nvPr/>
        </p:nvSpPr>
        <p:spPr>
          <a:xfrm>
            <a:off x="5736600" y="2357640"/>
            <a:ext cx="608400" cy="531720"/>
          </a:xfrm>
          <a:prstGeom prst="arc">
            <a:avLst>
              <a:gd name="adj1" fmla="val 17324082"/>
              <a:gd name="adj2" fmla="val 883383"/>
            </a:avLst>
          </a:prstGeom>
          <a:noFill/>
          <a:ln w="19050">
            <a:solidFill>
              <a:srgbClr val="000000"/>
            </a:solidFill>
            <a:round/>
            <a:tailEnd type="stealth" w="sm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Google Shape;386;p32"/>
          <p:cNvSpPr/>
          <p:nvPr/>
        </p:nvSpPr>
        <p:spPr>
          <a:xfrm>
            <a:off x="6303600" y="2308320"/>
            <a:ext cx="45216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Arial"/>
              </a:rPr>
              <a:t>/10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298" name="Google Shape;387;p32"/>
          <p:cNvSpPr/>
          <p:nvPr/>
        </p:nvSpPr>
        <p:spPr>
          <a:xfrm>
            <a:off x="6102000" y="2777040"/>
            <a:ext cx="319320" cy="481320"/>
          </a:xfrm>
          <a:prstGeom prst="arc">
            <a:avLst>
              <a:gd name="adj1" fmla="val 17324082"/>
              <a:gd name="adj2" fmla="val 509463"/>
            </a:avLst>
          </a:prstGeom>
          <a:noFill/>
          <a:ln w="19050">
            <a:solidFill>
              <a:srgbClr val="000000"/>
            </a:solidFill>
            <a:round/>
            <a:tailEnd type="stealth" w="sm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Google Shape;388;p32"/>
          <p:cNvSpPr/>
          <p:nvPr/>
        </p:nvSpPr>
        <p:spPr>
          <a:xfrm>
            <a:off x="6379560" y="2730240"/>
            <a:ext cx="45216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Arial"/>
              </a:rPr>
              <a:t>/2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300" name="Google Shape;389;p32"/>
          <p:cNvSpPr/>
          <p:nvPr/>
        </p:nvSpPr>
        <p:spPr>
          <a:xfrm>
            <a:off x="6158880" y="3084480"/>
            <a:ext cx="319320" cy="531720"/>
          </a:xfrm>
          <a:prstGeom prst="arc">
            <a:avLst>
              <a:gd name="adj1" fmla="val 17167908"/>
              <a:gd name="adj2" fmla="val 509463"/>
            </a:avLst>
          </a:prstGeom>
          <a:noFill/>
          <a:ln w="19050">
            <a:solidFill>
              <a:srgbClr val="000000"/>
            </a:solidFill>
            <a:round/>
            <a:tailEnd type="stealth" w="sm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Google Shape;390;p32"/>
          <p:cNvSpPr/>
          <p:nvPr/>
        </p:nvSpPr>
        <p:spPr>
          <a:xfrm>
            <a:off x="6436440" y="3017160"/>
            <a:ext cx="45216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00" b="0" strike="noStrike" spc="-1">
                <a:solidFill>
                  <a:srgbClr val="000000"/>
                </a:solidFill>
                <a:latin typeface="Arial"/>
                <a:ea typeface="Arial"/>
              </a:rPr>
              <a:t>/2</a:t>
            </a:r>
            <a:endParaRPr lang="en-US" sz="1300" b="0" strike="noStrike" spc="-1">
              <a:latin typeface="Arial"/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5A3846D4-A77D-6513-E699-6A6A532E7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820346"/>
              </p:ext>
            </p:extLst>
          </p:nvPr>
        </p:nvGraphicFramePr>
        <p:xfrm>
          <a:off x="408687" y="2020680"/>
          <a:ext cx="696419" cy="1813560"/>
        </p:xfrm>
        <a:graphic>
          <a:graphicData uri="http://schemas.openxmlformats.org/drawingml/2006/table">
            <a:tbl>
              <a:tblPr/>
              <a:tblGrid>
                <a:gridCol w="696419">
                  <a:extLst>
                    <a:ext uri="{9D8B030D-6E8A-4147-A177-3AD203B41FA5}">
                      <a16:colId xmlns:a16="http://schemas.microsoft.com/office/drawing/2014/main" val="113233951"/>
                    </a:ext>
                  </a:extLst>
                </a:gridCol>
              </a:tblGrid>
              <a:tr h="230537"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765229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W1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950943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QC1R1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456822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W2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1375797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QC1R2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676995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W3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7518493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QC1R3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885446"/>
                  </a:ext>
                </a:extLst>
              </a:tr>
            </a:tbl>
          </a:graphicData>
        </a:graphic>
      </p:graphicFrame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D49F43F2-244A-1027-EE79-373B536E7D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340913"/>
              </p:ext>
            </p:extLst>
          </p:nvPr>
        </p:nvGraphicFramePr>
        <p:xfrm>
          <a:off x="1101734" y="2020680"/>
          <a:ext cx="659515" cy="1813560"/>
        </p:xfrm>
        <a:graphic>
          <a:graphicData uri="http://schemas.openxmlformats.org/drawingml/2006/table">
            <a:tbl>
              <a:tblPr/>
              <a:tblGrid>
                <a:gridCol w="659515">
                  <a:extLst>
                    <a:ext uri="{9D8B030D-6E8A-4147-A177-3AD203B41FA5}">
                      <a16:colId xmlns:a16="http://schemas.microsoft.com/office/drawing/2014/main" val="2965068115"/>
                    </a:ext>
                  </a:extLst>
                </a:gridCol>
              </a:tblGrid>
              <a:tr h="2305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 cm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683862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390674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0.30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340836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957265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1.54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161891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942345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2.00W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0000">
                        <a:alpha val="1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392656"/>
                  </a:ext>
                </a:extLst>
              </a:tr>
            </a:tbl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DF2167C9-C7E1-275B-1CAD-64B5BD4B7A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934093"/>
              </p:ext>
            </p:extLst>
          </p:nvPr>
        </p:nvGraphicFramePr>
        <p:xfrm>
          <a:off x="1761249" y="2020680"/>
          <a:ext cx="744038" cy="1813560"/>
        </p:xfrm>
        <a:graphic>
          <a:graphicData uri="http://schemas.openxmlformats.org/drawingml/2006/table">
            <a:tbl>
              <a:tblPr/>
              <a:tblGrid>
                <a:gridCol w="744038">
                  <a:extLst>
                    <a:ext uri="{9D8B030D-6E8A-4147-A177-3AD203B41FA5}">
                      <a16:colId xmlns:a16="http://schemas.microsoft.com/office/drawing/2014/main" val="2120302279"/>
                    </a:ext>
                  </a:extLst>
                </a:gridCol>
              </a:tblGrid>
              <a:tr h="2305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0.25 cm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391851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0.44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8286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0.07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064243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2.19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947240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0.34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702850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2.75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603003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0.44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D966"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048603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DD80875E-B8AB-0441-4957-9623E8990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149279"/>
              </p:ext>
            </p:extLst>
          </p:nvPr>
        </p:nvGraphicFramePr>
        <p:xfrm>
          <a:off x="2505287" y="2020680"/>
          <a:ext cx="686102" cy="1813560"/>
        </p:xfrm>
        <a:graphic>
          <a:graphicData uri="http://schemas.openxmlformats.org/drawingml/2006/table">
            <a:tbl>
              <a:tblPr/>
              <a:tblGrid>
                <a:gridCol w="686102">
                  <a:extLst>
                    <a:ext uri="{9D8B030D-6E8A-4147-A177-3AD203B41FA5}">
                      <a16:colId xmlns:a16="http://schemas.microsoft.com/office/drawing/2014/main" val="935255779"/>
                    </a:ext>
                  </a:extLst>
                </a:gridCol>
              </a:tblGrid>
              <a:tr h="2305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0.5 cm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809101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0.57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718773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0.03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596372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2.85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956669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0.14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126150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3.59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55967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0.19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8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032612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9A17E6B5-4F7E-68DF-53D5-D09B71649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337629"/>
              </p:ext>
            </p:extLst>
          </p:nvPr>
        </p:nvGraphicFramePr>
        <p:xfrm>
          <a:off x="3191389" y="2020680"/>
          <a:ext cx="628166" cy="1813560"/>
        </p:xfrm>
        <a:graphic>
          <a:graphicData uri="http://schemas.openxmlformats.org/drawingml/2006/table">
            <a:tbl>
              <a:tblPr/>
              <a:tblGrid>
                <a:gridCol w="628166">
                  <a:extLst>
                    <a:ext uri="{9D8B030D-6E8A-4147-A177-3AD203B41FA5}">
                      <a16:colId xmlns:a16="http://schemas.microsoft.com/office/drawing/2014/main" val="2786914059"/>
                    </a:ext>
                  </a:extLst>
                </a:gridCol>
              </a:tblGrid>
              <a:tr h="2305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1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 cm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484611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0.67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175856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0.01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710956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3.34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516007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0.05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081945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4.22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D9D9D9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098866"/>
                  </a:ext>
                </a:extLst>
              </a:tr>
              <a:tr h="220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0.07 W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 anchor="ctr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D9D9D9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00FF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26085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ldNum" idx="18"/>
          </p:nvPr>
        </p:nvSpPr>
        <p:spPr>
          <a:xfrm>
            <a:off x="8634600" y="97560"/>
            <a:ext cx="399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5F965C78-8F5C-4A10-846D-8893C6B2CC1E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14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Considerations on tungsten shielding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Google Shape;398;p33"/>
          <p:cNvSpPr/>
          <p:nvPr/>
        </p:nvSpPr>
        <p:spPr>
          <a:xfrm>
            <a:off x="314280" y="2853000"/>
            <a:ext cx="4942440" cy="11079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What would be a reasonable dose limit?</a:t>
            </a:r>
            <a:endParaRPr lang="en-US" sz="1200" b="0" strike="noStrike" spc="-1" dirty="0">
              <a:latin typeface="Arial"/>
            </a:endParaRPr>
          </a:p>
          <a:p>
            <a:pPr marL="365760" indent="-213360"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at LHC </a:t>
            </a:r>
            <a:r>
              <a:rPr lang="en-US" sz="1200" spc="-1" dirty="0">
                <a:solidFill>
                  <a:srgbClr val="0F124A"/>
                </a:solidFill>
                <a:latin typeface="Arial"/>
                <a:ea typeface="Arial"/>
              </a:rPr>
              <a:t>inner triplet quadrupoles limited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</a:t>
            </a:r>
            <a:r>
              <a:rPr lang="en-US" sz="1200" spc="-1" dirty="0">
                <a:solidFill>
                  <a:srgbClr val="0F124A"/>
                </a:solidFill>
                <a:latin typeface="Arial"/>
                <a:ea typeface="Arial"/>
              </a:rPr>
              <a:t>to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</a:t>
            </a:r>
            <a:r>
              <a:rPr lang="en-US" sz="12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30 </a:t>
            </a:r>
            <a:r>
              <a:rPr lang="en-US" sz="1200" b="1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MGy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(crossing inversion at ATLAS to overcome the design target of 300 fb</a:t>
            </a:r>
            <a:r>
              <a:rPr lang="en-US" sz="1200" b="0" strike="noStrike" spc="-1" baseline="30000" dirty="0">
                <a:solidFill>
                  <a:srgbClr val="0F124A"/>
                </a:solidFill>
                <a:latin typeface="Arial"/>
                <a:ea typeface="Arial"/>
              </a:rPr>
              <a:t>-1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)</a:t>
            </a:r>
            <a:endParaRPr lang="en-US" sz="1200" b="0" strike="noStrike" spc="-1" dirty="0">
              <a:latin typeface="Arial"/>
            </a:endParaRPr>
          </a:p>
          <a:p>
            <a:pPr marL="365760" indent="-213360">
              <a:buClr>
                <a:srgbClr val="0F124A"/>
              </a:buClr>
              <a:buFont typeface="Arial"/>
              <a:buChar char="→"/>
              <a:tabLst>
                <a:tab pos="0" algn="l"/>
              </a:tabLst>
            </a:pPr>
            <a:r>
              <a:rPr lang="en-US" sz="1200" u="sng" spc="-1" dirty="0">
                <a:solidFill>
                  <a:srgbClr val="0F124A"/>
                </a:solidFill>
                <a:latin typeface="Arial"/>
              </a:rPr>
              <a:t>preliminary indication is that 5 mm shielding is necessary mainly because of TID</a:t>
            </a:r>
            <a:endParaRPr lang="en-US" sz="1200" b="0" u="sng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5" name="Google Shape;399;p33"/>
          <p:cNvPicPr/>
          <p:nvPr/>
        </p:nvPicPr>
        <p:blipFill>
          <a:blip r:embed="rId3"/>
          <a:stretch/>
        </p:blipFill>
        <p:spPr>
          <a:xfrm>
            <a:off x="2511360" y="1086480"/>
            <a:ext cx="1972800" cy="1753560"/>
          </a:xfrm>
          <a:prstGeom prst="rect">
            <a:avLst/>
          </a:prstGeom>
          <a:ln w="0">
            <a:noFill/>
          </a:ln>
        </p:spPr>
      </p:pic>
      <p:pic>
        <p:nvPicPr>
          <p:cNvPr id="306" name="Google Shape;400;p33"/>
          <p:cNvPicPr/>
          <p:nvPr/>
        </p:nvPicPr>
        <p:blipFill>
          <a:blip r:embed="rId4"/>
          <a:stretch/>
        </p:blipFill>
        <p:spPr>
          <a:xfrm>
            <a:off x="362160" y="1086480"/>
            <a:ext cx="1972800" cy="1753560"/>
          </a:xfrm>
          <a:prstGeom prst="rect">
            <a:avLst/>
          </a:prstGeom>
          <a:ln w="0">
            <a:noFill/>
          </a:ln>
        </p:spPr>
      </p:pic>
      <p:pic>
        <p:nvPicPr>
          <p:cNvPr id="307" name="Google Shape;401;p33"/>
          <p:cNvPicPr/>
          <p:nvPr/>
        </p:nvPicPr>
        <p:blipFill>
          <a:blip r:embed="rId5"/>
          <a:stretch/>
        </p:blipFill>
        <p:spPr>
          <a:xfrm>
            <a:off x="4660920" y="1086480"/>
            <a:ext cx="1972800" cy="1753560"/>
          </a:xfrm>
          <a:prstGeom prst="rect">
            <a:avLst/>
          </a:prstGeom>
          <a:ln w="0">
            <a:noFill/>
          </a:ln>
        </p:spPr>
      </p:pic>
      <p:pic>
        <p:nvPicPr>
          <p:cNvPr id="308" name="Google Shape;402;p33"/>
          <p:cNvPicPr/>
          <p:nvPr/>
        </p:nvPicPr>
        <p:blipFill>
          <a:blip r:embed="rId6"/>
          <a:stretch/>
        </p:blipFill>
        <p:spPr>
          <a:xfrm>
            <a:off x="6808680" y="1086480"/>
            <a:ext cx="1972800" cy="1753560"/>
          </a:xfrm>
          <a:prstGeom prst="rect">
            <a:avLst/>
          </a:prstGeom>
          <a:ln w="0">
            <a:noFill/>
          </a:ln>
        </p:spPr>
      </p:pic>
      <p:pic>
        <p:nvPicPr>
          <p:cNvPr id="309" name="Google Shape;403;p33"/>
          <p:cNvPicPr/>
          <p:nvPr/>
        </p:nvPicPr>
        <p:blipFill>
          <a:blip r:embed="rId7"/>
          <a:stretch/>
        </p:blipFill>
        <p:spPr>
          <a:xfrm>
            <a:off x="5153760" y="3111840"/>
            <a:ext cx="3799800" cy="1753560"/>
          </a:xfrm>
          <a:prstGeom prst="rect">
            <a:avLst/>
          </a:prstGeom>
          <a:ln w="0">
            <a:noFill/>
          </a:ln>
        </p:spPr>
      </p:pic>
      <p:sp>
        <p:nvSpPr>
          <p:cNvPr id="310" name="Google Shape;404;p33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311" name="Google Shape;405;p33"/>
          <p:cNvSpPr/>
          <p:nvPr/>
        </p:nvSpPr>
        <p:spPr>
          <a:xfrm>
            <a:off x="4533120" y="901080"/>
            <a:ext cx="2124360" cy="2124360"/>
          </a:xfrm>
          <a:prstGeom prst="ellipse">
            <a:avLst/>
          </a:prstGeom>
          <a:noFill/>
          <a:ln w="28575">
            <a:solidFill>
              <a:srgbClr val="E0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Google Shape;406;p33"/>
          <p:cNvSpPr/>
          <p:nvPr/>
        </p:nvSpPr>
        <p:spPr>
          <a:xfrm>
            <a:off x="407880" y="4630680"/>
            <a:ext cx="4252320" cy="394920"/>
          </a:xfrm>
          <a:prstGeom prst="rect">
            <a:avLst/>
          </a:prstGeom>
          <a:noFill/>
          <a:ln w="9525">
            <a:solidFill>
              <a:srgbClr val="0F124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0" bIns="900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iterations with magnet design experts shall follow on this evidence (results already anticipated to John Seeman)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313" name="Google Shape;407;p33"/>
          <p:cNvSpPr/>
          <p:nvPr/>
        </p:nvSpPr>
        <p:spPr>
          <a:xfrm>
            <a:off x="362160" y="3760920"/>
            <a:ext cx="479124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1" strike="noStrike" spc="-1">
                <a:solidFill>
                  <a:srgbClr val="0F124A"/>
                </a:solidFill>
                <a:latin typeface="Arial"/>
                <a:ea typeface="Arial"/>
              </a:rPr>
              <a:t>5 mm of tungsten ensures</a:t>
            </a:r>
            <a:endParaRPr lang="en-US" sz="1200" b="0" strike="noStrike" spc="-1">
              <a:latin typeface="Arial"/>
            </a:endParaRPr>
          </a:p>
          <a:p>
            <a:pPr marL="822960" lvl="1" indent="-21348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peak dose: 3 MGy/y</a:t>
            </a:r>
            <a:endParaRPr lang="en-US" sz="1200" b="0" strike="noStrike" spc="-1">
              <a:latin typeface="Arial"/>
            </a:endParaRPr>
          </a:p>
          <a:p>
            <a:pPr marL="822960" lvl="1" indent="-21348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peak power density deposition: 1 mW/cm3</a:t>
            </a:r>
            <a:endParaRPr lang="en-US" sz="1200" b="0" strike="noStrike" spc="-1">
              <a:latin typeface="Arial"/>
            </a:endParaRPr>
          </a:p>
          <a:p>
            <a:pPr marL="365760" indent="-21348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asymmetric design can be considered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sldNum" idx="19"/>
          </p:nvPr>
        </p:nvSpPr>
        <p:spPr>
          <a:xfrm>
            <a:off x="8634600" y="97560"/>
            <a:ext cx="399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D619BBE4-03AF-453A-B927-388AB3BD78B9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15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Summary and prospects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Google Shape;415;p34"/>
          <p:cNvSpPr/>
          <p:nvPr/>
        </p:nvSpPr>
        <p:spPr>
          <a:xfrm>
            <a:off x="466560" y="1082520"/>
            <a:ext cx="8167320" cy="339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Beamstrahlung dump</a:t>
            </a:r>
            <a:endParaRPr lang="en-US" sz="1400" b="0" strike="noStrike" spc="-1" dirty="0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input is being provided for thermomechanical and radiation protection studies (see previous talks and </a:t>
            </a:r>
            <a:r>
              <a:rPr lang="en-US" sz="1400" b="0" u="sng" strike="noStrike" spc="-1" dirty="0">
                <a:solidFill>
                  <a:srgbClr val="000000"/>
                </a:solidFill>
                <a:uFillTx/>
                <a:latin typeface="Arial"/>
                <a:ea typeface="Arial"/>
                <a:hlinkClick r:id="rId3"/>
              </a:rPr>
              <a:t>talk by M. Calviani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)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Synchrotron radiation</a:t>
            </a:r>
            <a:endParaRPr lang="en-US" sz="1400" b="0" strike="noStrike" spc="-1" dirty="0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studies will follow to further reduce the tunnel radiation levels with additional shielding 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FFQs power and dose study</a:t>
            </a:r>
            <a:endParaRPr lang="en-US" sz="1400" b="0" strike="noStrike" spc="-1" dirty="0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computed contribution from radiative Bhabha electrons (main contribution)</a:t>
            </a:r>
            <a:endParaRPr lang="en-US" sz="1400" b="0" strike="noStrike" spc="-1" dirty="0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0.5cm-thick tungsten shielding would ensure safe values of peak power deposition and TID</a:t>
            </a:r>
            <a:endParaRPr lang="en-US" sz="1400" b="0" strike="noStrike" spc="-1" dirty="0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missing additional contributions (not yet studied): incoherent pair production, </a:t>
            </a:r>
            <a:r>
              <a:rPr lang="en-US" sz="14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Z</a:t>
            </a:r>
            <a:r>
              <a:rPr lang="en-US" sz="15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→</a:t>
            </a:r>
            <a:r>
              <a:rPr lang="en-US" sz="14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qq</a:t>
            </a: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, beam gas scattering, and possibly others to be quantified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Next topic to be approached</a:t>
            </a:r>
            <a:endParaRPr lang="en-US" sz="1400" b="0" strike="noStrike" spc="-1" dirty="0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radiation load to the detector, starting from establishing what are the key radiation sources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317" name="Google Shape;416;p34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title"/>
          </p:nvPr>
        </p:nvSpPr>
        <p:spPr>
          <a:xfrm>
            <a:off x="440280" y="4417200"/>
            <a:ext cx="8263080" cy="48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66000"/>
              </a:lnSpc>
              <a:buNone/>
              <a:tabLst>
                <a:tab pos="0" algn="l"/>
              </a:tabLst>
            </a:pPr>
            <a:r>
              <a:rPr lang="en-US" sz="2600" b="1" strike="noStrike" spc="-1">
                <a:solidFill>
                  <a:srgbClr val="0F124A"/>
                </a:solidFill>
                <a:latin typeface="Arial"/>
                <a:ea typeface="Arial"/>
              </a:rPr>
              <a:t>Thank you for your attention!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ldNum" idx="9"/>
          </p:nvPr>
        </p:nvSpPr>
        <p:spPr>
          <a:xfrm>
            <a:off x="8745480" y="97560"/>
            <a:ext cx="2890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F8AE2309-2FA4-4FB3-8F75-84FD508B17F2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16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title"/>
          </p:nvPr>
        </p:nvSpPr>
        <p:spPr>
          <a:xfrm>
            <a:off x="366480" y="3473280"/>
            <a:ext cx="831960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3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Backup</a:t>
            </a:r>
            <a:endParaRPr lang="en-US" sz="3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Google Shape;206;p24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7899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sldNum" idx="20"/>
          </p:nvPr>
        </p:nvSpPr>
        <p:spPr>
          <a:xfrm>
            <a:off x="8634600" y="97560"/>
            <a:ext cx="3999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ABC119FD-E1A7-462F-9336-9AE11A01EC07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17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320" name="Google Shape;545;p46"/>
          <p:cNvPicPr/>
          <p:nvPr/>
        </p:nvPicPr>
        <p:blipFill>
          <a:blip r:embed="rId3"/>
          <a:stretch/>
        </p:blipFill>
        <p:spPr>
          <a:xfrm>
            <a:off x="860040" y="1493280"/>
            <a:ext cx="3130920" cy="2783160"/>
          </a:xfrm>
          <a:prstGeom prst="rect">
            <a:avLst/>
          </a:prstGeom>
          <a:ln w="0">
            <a:noFill/>
          </a:ln>
        </p:spPr>
      </p:pic>
      <p:pic>
        <p:nvPicPr>
          <p:cNvPr id="321" name="Google Shape;546;p46"/>
          <p:cNvPicPr/>
          <p:nvPr/>
        </p:nvPicPr>
        <p:blipFill>
          <a:blip r:embed="rId4"/>
          <a:stretch/>
        </p:blipFill>
        <p:spPr>
          <a:xfrm>
            <a:off x="4472640" y="1730160"/>
            <a:ext cx="4041720" cy="23094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2">
            <a:extLst>
              <a:ext uri="{FF2B5EF4-FFF2-40B4-BE49-F238E27FC236}">
                <a16:creationId xmlns:a16="http://schemas.microsoft.com/office/drawing/2014/main" id="{201E51FA-0A6D-C2A7-608E-EEDCFBF7711C}"/>
              </a:ext>
            </a:extLst>
          </p:cNvPr>
          <p:cNvSpPr txBox="1">
            <a:spLocks/>
          </p:cNvSpPr>
          <p:nvPr/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3000" spc="-1" dirty="0">
                <a:solidFill>
                  <a:srgbClr val="0F124A"/>
                </a:solidFill>
                <a:latin typeface="Arial"/>
                <a:ea typeface="Arial"/>
              </a:rPr>
              <a:t>Power deposition in tungsten shielding</a:t>
            </a:r>
            <a:endParaRPr lang="en-US" sz="30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Google Shape;206;p24">
            <a:extLst>
              <a:ext uri="{FF2B5EF4-FFF2-40B4-BE49-F238E27FC236}">
                <a16:creationId xmlns:a16="http://schemas.microsoft.com/office/drawing/2014/main" id="{C76B1BB6-6E59-B847-B484-07BE8E580371}"/>
              </a:ext>
            </a:extLst>
          </p:cNvPr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138;p21"/>
          <p:cNvSpPr/>
          <p:nvPr/>
        </p:nvSpPr>
        <p:spPr>
          <a:xfrm>
            <a:off x="369720" y="965160"/>
            <a:ext cx="8501040" cy="88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90000"/>
              </a:lnSpc>
              <a:spcBef>
                <a:spcPts val="1400"/>
              </a:spcBef>
              <a:buNone/>
              <a:tabLst>
                <a:tab pos="0" algn="l"/>
              </a:tabLst>
            </a:pPr>
            <a:r>
              <a:rPr lang="en-US" sz="1500" b="1" strike="noStrike" spc="-1">
                <a:solidFill>
                  <a:srgbClr val="0F124A"/>
                </a:solidFill>
                <a:latin typeface="Arial"/>
                <a:ea typeface="Arial"/>
              </a:rPr>
              <a:t>In the FCC-ee interaction regions machine equipment exposed to several radiation sources</a:t>
            </a:r>
            <a:endParaRPr lang="en-US" sz="1500" b="0" strike="noStrike" spc="-1">
              <a:latin typeface="Arial"/>
            </a:endParaRPr>
          </a:p>
          <a:p>
            <a:pPr marL="457200" indent="-324000">
              <a:lnSpc>
                <a:spcPct val="100000"/>
              </a:lnSpc>
              <a:spcBef>
                <a:spcPts val="300"/>
              </a:spcBef>
              <a:buClr>
                <a:srgbClr val="0F124A"/>
              </a:buClr>
              <a:buFont typeface="Arial"/>
              <a:buChar char="→"/>
              <a:tabLst>
                <a:tab pos="0" algn="l"/>
              </a:tabLst>
            </a:pPr>
            <a:r>
              <a:rPr lang="en-US" sz="1500" b="0" strike="noStrike" spc="-1">
                <a:solidFill>
                  <a:srgbClr val="0F124A"/>
                </a:solidFill>
                <a:latin typeface="Arial"/>
                <a:ea typeface="Arial"/>
              </a:rPr>
              <a:t>FLUKA studies to estimate the relevant quantities (power deposition, radiation levels) and contribute to equipment design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95" name="Google Shape;139;p21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272880" y="361800"/>
            <a:ext cx="8597520" cy="6854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Introduction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ldNum" idx="6"/>
          </p:nvPr>
        </p:nvSpPr>
        <p:spPr>
          <a:xfrm>
            <a:off x="8745480" y="97560"/>
            <a:ext cx="2890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0A89FEB9-17A4-4B49-BFE7-0415B82253E1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2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98" name="Google Shape;142;p21"/>
          <p:cNvSpPr/>
          <p:nvPr/>
        </p:nvSpPr>
        <p:spPr>
          <a:xfrm>
            <a:off x="340200" y="3805560"/>
            <a:ext cx="8530920" cy="1231920"/>
          </a:xfrm>
          <a:prstGeom prst="rect">
            <a:avLst/>
          </a:prstGeom>
          <a:noFill/>
          <a:ln w="9525">
            <a:solidFill>
              <a:srgbClr val="0F129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500" b="1" strike="noStrike" spc="-1">
                <a:solidFill>
                  <a:srgbClr val="0F1296"/>
                </a:solidFill>
                <a:latin typeface="Arial"/>
                <a:ea typeface="Arial"/>
              </a:rPr>
              <a:t>Previous talks</a:t>
            </a:r>
            <a:endParaRPr lang="en-US" sz="1500" b="0" strike="noStrike" spc="-1">
              <a:latin typeface="Arial"/>
            </a:endParaRPr>
          </a:p>
          <a:p>
            <a:pPr marL="457200" indent="-304920">
              <a:lnSpc>
                <a:spcPct val="100000"/>
              </a:lnSpc>
              <a:buClr>
                <a:srgbClr val="0F1296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u="sng" strike="noStrike" spc="-1">
                <a:solidFill>
                  <a:srgbClr val="0F1296"/>
                </a:solidFill>
                <a:uFillTx/>
                <a:latin typeface="Arial"/>
                <a:ea typeface="Arial"/>
                <a:hlinkClick r:id="rId2"/>
              </a:rPr>
              <a:t>FCC week 2023</a:t>
            </a:r>
            <a:r>
              <a:rPr lang="en-US" sz="1200" b="0" strike="noStrike" spc="-1">
                <a:solidFill>
                  <a:srgbClr val="0F1296"/>
                </a:solidFill>
                <a:latin typeface="Arial"/>
                <a:ea typeface="Arial"/>
              </a:rPr>
              <a:t>, London (Jun 5 – 9, 2023)</a:t>
            </a:r>
            <a:endParaRPr lang="en-US" sz="1200" b="0" strike="noStrike" spc="-1">
              <a:latin typeface="Arial"/>
            </a:endParaRPr>
          </a:p>
          <a:p>
            <a:pPr marL="457200" indent="-304920">
              <a:lnSpc>
                <a:spcPct val="100000"/>
              </a:lnSpc>
              <a:buClr>
                <a:srgbClr val="0F1296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u="sng" strike="noStrike" spc="-1">
                <a:solidFill>
                  <a:srgbClr val="0F1296"/>
                </a:solidFill>
                <a:uFillTx/>
                <a:latin typeface="Arial"/>
                <a:ea typeface="Arial"/>
                <a:hlinkClick r:id="rId3"/>
              </a:rPr>
              <a:t>FCC-ee MDI &amp; IR mockup workshop</a:t>
            </a:r>
            <a:r>
              <a:rPr lang="en-US" sz="1200" b="0" strike="noStrike" spc="-1">
                <a:solidFill>
                  <a:srgbClr val="0F1296"/>
                </a:solidFill>
                <a:latin typeface="Arial"/>
                <a:ea typeface="Arial"/>
              </a:rPr>
              <a:t>, Frascati (Nov 16 – 17, 2023)</a:t>
            </a:r>
            <a:endParaRPr lang="en-US" sz="1200" b="0" strike="noStrike" spc="-1">
              <a:latin typeface="Arial"/>
            </a:endParaRPr>
          </a:p>
          <a:p>
            <a:pPr marL="457200" indent="-304920">
              <a:lnSpc>
                <a:spcPct val="100000"/>
              </a:lnSpc>
              <a:buClr>
                <a:srgbClr val="0F1296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u="sng" strike="noStrike" spc="-1">
                <a:solidFill>
                  <a:srgbClr val="0F1296"/>
                </a:solidFill>
                <a:uFillTx/>
                <a:latin typeface="Arial"/>
                <a:ea typeface="Arial"/>
                <a:hlinkClick r:id="rId4"/>
              </a:rPr>
              <a:t>7th FCC Physics workshop</a:t>
            </a:r>
            <a:r>
              <a:rPr lang="en-US" sz="1200" b="0" strike="noStrike" spc="-1">
                <a:solidFill>
                  <a:srgbClr val="0F1296"/>
                </a:solidFill>
                <a:latin typeface="Arial"/>
                <a:ea typeface="Arial"/>
              </a:rPr>
              <a:t>, Annecy (Jan 29 – Feb 2, 2024)</a:t>
            </a:r>
            <a:endParaRPr lang="en-US" sz="1200" b="0" strike="noStrike" spc="-1">
              <a:latin typeface="Arial"/>
            </a:endParaRPr>
          </a:p>
          <a:p>
            <a:pPr marL="457200" indent="-304920">
              <a:lnSpc>
                <a:spcPct val="100000"/>
              </a:lnSpc>
              <a:buClr>
                <a:srgbClr val="0F1296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u="sng" strike="noStrike" spc="-1">
                <a:solidFill>
                  <a:srgbClr val="0F1296"/>
                </a:solidFill>
                <a:uFillTx/>
                <a:latin typeface="Arial"/>
                <a:ea typeface="Arial"/>
                <a:hlinkClick r:id="rId5"/>
              </a:rPr>
              <a:t>FCC-ee MDI meeting #52</a:t>
            </a:r>
            <a:r>
              <a:rPr lang="en-US" sz="1200" b="0" strike="noStrike" spc="-1">
                <a:solidFill>
                  <a:srgbClr val="0F1296"/>
                </a:solidFill>
                <a:latin typeface="Arial"/>
                <a:ea typeface="Arial"/>
              </a:rPr>
              <a:t>, CERN (Mar 11, 2024)</a:t>
            </a:r>
            <a:endParaRPr lang="en-US" sz="1200" b="0" strike="noStrike" spc="-1">
              <a:latin typeface="Arial"/>
            </a:endParaRPr>
          </a:p>
          <a:p>
            <a:pPr marL="457200" indent="-304920">
              <a:lnSpc>
                <a:spcPct val="100000"/>
              </a:lnSpc>
              <a:buClr>
                <a:srgbClr val="0F1296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u="sng" strike="noStrike" spc="-1">
                <a:solidFill>
                  <a:srgbClr val="0F1296"/>
                </a:solidFill>
                <a:uFillTx/>
                <a:latin typeface="Arial"/>
                <a:ea typeface="Arial"/>
                <a:hlinkClick r:id="rId6"/>
              </a:rPr>
              <a:t>6th FCC-ee Radiation and Shielding Meeting</a:t>
            </a:r>
            <a:r>
              <a:rPr lang="en-US" sz="1200" b="0" strike="noStrike" spc="-1">
                <a:solidFill>
                  <a:srgbClr val="0F1296"/>
                </a:solidFill>
                <a:latin typeface="Arial"/>
                <a:ea typeface="Arial"/>
              </a:rPr>
              <a:t>, CERN (Apr 24, 2024)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99" name="Google Shape;143;p21"/>
          <p:cNvSpPr/>
          <p:nvPr/>
        </p:nvSpPr>
        <p:spPr>
          <a:xfrm>
            <a:off x="340200" y="1807560"/>
            <a:ext cx="8530920" cy="1917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5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Outline</a:t>
            </a:r>
            <a:endParaRPr lang="en-US" sz="1500" b="0" strike="noStrike" spc="-1" dirty="0">
              <a:latin typeface="Arial"/>
            </a:endParaRPr>
          </a:p>
          <a:p>
            <a:pPr marL="457200" indent="-32400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FLUKA model of FCC-</a:t>
            </a:r>
            <a:r>
              <a:rPr lang="en-US" sz="15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ee</a:t>
            </a: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experimental insertion</a:t>
            </a:r>
            <a:endParaRPr lang="en-US" sz="1500" b="0" strike="noStrike" spc="-1" dirty="0">
              <a:latin typeface="Arial"/>
            </a:endParaRPr>
          </a:p>
          <a:p>
            <a:pPr marL="731520" lvl="1" indent="-23256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geometry</a:t>
            </a:r>
            <a:endParaRPr lang="en-US" sz="1500" b="0" strike="noStrike" spc="-1" dirty="0">
              <a:latin typeface="Arial"/>
            </a:endParaRPr>
          </a:p>
          <a:p>
            <a:pPr marL="731520" lvl="1" indent="-23256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sources</a:t>
            </a:r>
            <a:endParaRPr lang="en-US" sz="1500" b="0" strike="noStrike" spc="-1" dirty="0">
              <a:latin typeface="Arial"/>
            </a:endParaRPr>
          </a:p>
          <a:p>
            <a:pPr marL="457200" indent="-32400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overview of tunnel radiation levels (</a:t>
            </a:r>
            <a:r>
              <a:rPr lang="en-US" sz="15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beamstrahlung+synchrotron</a:t>
            </a: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</a:t>
            </a:r>
            <a:r>
              <a:rPr lang="en-US" sz="15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radiation+radiative</a:t>
            </a: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Bhabha)</a:t>
            </a:r>
            <a:endParaRPr lang="en-US" sz="1500" b="0" strike="noStrike" spc="-1" dirty="0">
              <a:latin typeface="Arial"/>
            </a:endParaRPr>
          </a:p>
          <a:p>
            <a:pPr marL="457200" indent="-32400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u="sng" strike="noStrike" spc="-1" dirty="0">
                <a:solidFill>
                  <a:srgbClr val="0F124A"/>
                </a:solidFill>
                <a:uFillTx/>
                <a:latin typeface="Arial"/>
                <a:ea typeface="Arial"/>
              </a:rPr>
              <a:t>impact of radiative Bhabha on FFQs</a:t>
            </a:r>
            <a:endParaRPr lang="en-US" sz="1500" b="0" strike="noStrike" spc="-1" dirty="0">
              <a:latin typeface="Arial"/>
            </a:endParaRPr>
          </a:p>
          <a:p>
            <a:pPr marL="731520" lvl="1" indent="-23256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total power absorbed (to be evacuated by cryogenic system)</a:t>
            </a:r>
            <a:endParaRPr lang="en-US" sz="1500" b="0" strike="noStrike" spc="-1" dirty="0">
              <a:latin typeface="Arial"/>
            </a:endParaRPr>
          </a:p>
          <a:p>
            <a:pPr marL="731520" lvl="1" indent="-23256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peak energy deposition in SC coils (quench risk and cumulative damage to insulator)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ldNum" idx="7"/>
          </p:nvPr>
        </p:nvSpPr>
        <p:spPr>
          <a:xfrm>
            <a:off x="8745480" y="97560"/>
            <a:ext cx="2890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578196D5-42F2-4BB2-9A40-2DD378848853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3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FLUKA geometry of the FCC-ee IR (right of IP)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2" name="Google Shape;150;p22"/>
          <p:cNvGrpSpPr/>
          <p:nvPr/>
        </p:nvGrpSpPr>
        <p:grpSpPr>
          <a:xfrm>
            <a:off x="570240" y="1100520"/>
            <a:ext cx="4521960" cy="2188440"/>
            <a:chOff x="570240" y="1100520"/>
            <a:chExt cx="4521960" cy="2188440"/>
          </a:xfrm>
        </p:grpSpPr>
        <p:pic>
          <p:nvPicPr>
            <p:cNvPr id="103" name="Google Shape;151;p22"/>
            <p:cNvPicPr/>
            <p:nvPr/>
          </p:nvPicPr>
          <p:blipFill>
            <a:blip r:embed="rId2"/>
            <a:srcRect l="2761" t="18029" r="972" b="15745"/>
            <a:stretch/>
          </p:blipFill>
          <p:spPr>
            <a:xfrm>
              <a:off x="630360" y="1116000"/>
              <a:ext cx="3951000" cy="1738080"/>
            </a:xfrm>
            <a:prstGeom prst="rect">
              <a:avLst/>
            </a:prstGeom>
            <a:ln w="19050">
              <a:solidFill>
                <a:srgbClr val="EFEFEF"/>
              </a:solidFill>
              <a:round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04" name="Google Shape;152;p22"/>
            <p:cNvSpPr/>
            <p:nvPr/>
          </p:nvSpPr>
          <p:spPr>
            <a:xfrm>
              <a:off x="862920" y="2986920"/>
              <a:ext cx="36896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2F2F2F"/>
              </a:solidFill>
              <a:round/>
              <a:headEnd type="stealth" w="med" len="med"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5" name="Google Shape;153;p22"/>
            <p:cNvSpPr/>
            <p:nvPr/>
          </p:nvSpPr>
          <p:spPr>
            <a:xfrm>
              <a:off x="2236320" y="2895840"/>
              <a:ext cx="904320" cy="39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300" b="1" strike="noStrike" spc="-1">
                  <a:solidFill>
                    <a:srgbClr val="000000"/>
                  </a:solidFill>
                  <a:latin typeface="Arial"/>
                  <a:ea typeface="Arial"/>
                </a:rPr>
                <a:t>520 m</a:t>
              </a:r>
              <a:endParaRPr lang="en-US" sz="1300" b="0" strike="noStrike" spc="-1">
                <a:latin typeface="Arial"/>
              </a:endParaRPr>
            </a:p>
          </p:txBody>
        </p:sp>
        <p:sp>
          <p:nvSpPr>
            <p:cNvPr id="106" name="Google Shape;154;p22"/>
            <p:cNvSpPr/>
            <p:nvPr/>
          </p:nvSpPr>
          <p:spPr>
            <a:xfrm>
              <a:off x="570240" y="1392120"/>
              <a:ext cx="579240" cy="762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900" b="1" strike="noStrike" spc="-1">
                  <a:solidFill>
                    <a:srgbClr val="000000"/>
                  </a:solidFill>
                  <a:latin typeface="Arial"/>
                  <a:ea typeface="Arial"/>
                </a:rPr>
                <a:t>IP</a:t>
              </a:r>
              <a:endParaRPr lang="en-US" sz="19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2300" b="0" strike="noStrike" spc="-1">
                  <a:solidFill>
                    <a:srgbClr val="000000"/>
                  </a:solidFill>
                  <a:latin typeface="Arial"/>
                  <a:ea typeface="Arial"/>
                </a:rPr>
                <a:t>☆</a:t>
              </a:r>
              <a:endParaRPr lang="en-US" sz="2300" b="0" strike="noStrike" spc="-1">
                <a:latin typeface="Arial"/>
              </a:endParaRPr>
            </a:p>
          </p:txBody>
        </p:sp>
        <p:sp>
          <p:nvSpPr>
            <p:cNvPr id="107" name="Google Shape;155;p22"/>
            <p:cNvSpPr/>
            <p:nvPr/>
          </p:nvSpPr>
          <p:spPr>
            <a:xfrm>
              <a:off x="3099960" y="1710000"/>
              <a:ext cx="1992240" cy="352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100" b="0" strike="noStrike" spc="-1">
                  <a:solidFill>
                    <a:srgbClr val="000000"/>
                  </a:solidFill>
                  <a:latin typeface="Arial"/>
                  <a:ea typeface="Arial"/>
                </a:rPr>
                <a:t>outgoing beamline</a:t>
              </a:r>
              <a:endParaRPr lang="en-US" sz="1100" b="0" strike="noStrike" spc="-1">
                <a:latin typeface="Arial"/>
              </a:endParaRPr>
            </a:p>
          </p:txBody>
        </p:sp>
        <p:sp>
          <p:nvSpPr>
            <p:cNvPr id="108" name="Google Shape;156;p22"/>
            <p:cNvSpPr/>
            <p:nvPr/>
          </p:nvSpPr>
          <p:spPr>
            <a:xfrm>
              <a:off x="2729520" y="1743840"/>
              <a:ext cx="413280" cy="27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000000"/>
                  </a:solidFill>
                  <a:latin typeface="Arial"/>
                  <a:ea typeface="Arial"/>
                </a:rPr>
                <a:t>e</a:t>
              </a:r>
              <a:r>
                <a:rPr lang="en-US" sz="1200" b="1" strike="noStrike" spc="-1" baseline="30000">
                  <a:solidFill>
                    <a:srgbClr val="000000"/>
                  </a:solidFill>
                  <a:latin typeface="Arial"/>
                  <a:ea typeface="Arial"/>
                </a:rPr>
                <a:t>-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109" name="Google Shape;157;p22"/>
            <p:cNvSpPr/>
            <p:nvPr/>
          </p:nvSpPr>
          <p:spPr>
            <a:xfrm rot="10800000" flipH="1">
              <a:off x="2646000" y="1839960"/>
              <a:ext cx="462600" cy="21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2F2F2F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0" name="Google Shape;158;p22"/>
            <p:cNvSpPr/>
            <p:nvPr/>
          </p:nvSpPr>
          <p:spPr>
            <a:xfrm>
              <a:off x="3052440" y="2304000"/>
              <a:ext cx="413280" cy="27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000000"/>
                  </a:solidFill>
                  <a:latin typeface="Arial"/>
                  <a:ea typeface="Arial"/>
                </a:rPr>
                <a:t>e</a:t>
              </a:r>
              <a:r>
                <a:rPr lang="en-US" sz="1200" b="1" strike="noStrike" spc="-1" baseline="30000">
                  <a:solidFill>
                    <a:srgbClr val="000000"/>
                  </a:solidFill>
                  <a:latin typeface="Arial"/>
                  <a:ea typeface="Arial"/>
                </a:rPr>
                <a:t>+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111" name="Google Shape;159;p22"/>
            <p:cNvSpPr/>
            <p:nvPr/>
          </p:nvSpPr>
          <p:spPr>
            <a:xfrm>
              <a:off x="2938680" y="2332440"/>
              <a:ext cx="527040" cy="99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2F2F2F"/>
              </a:solidFill>
              <a:round/>
              <a:head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2" name="Google Shape;160;p22"/>
            <p:cNvSpPr/>
            <p:nvPr/>
          </p:nvSpPr>
          <p:spPr>
            <a:xfrm rot="21170400">
              <a:off x="1626480" y="1553400"/>
              <a:ext cx="423720" cy="274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000000"/>
                  </a:solidFill>
                  <a:latin typeface="Arial"/>
                  <a:ea typeface="Arial"/>
                </a:rPr>
                <a:t>BS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113" name="Google Shape;161;p22"/>
            <p:cNvSpPr/>
            <p:nvPr/>
          </p:nvSpPr>
          <p:spPr>
            <a:xfrm rot="10800000" flipH="1">
              <a:off x="1556280" y="1733040"/>
              <a:ext cx="639360" cy="100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2F2F2F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" name="Google Shape;162;p22"/>
            <p:cNvSpPr/>
            <p:nvPr/>
          </p:nvSpPr>
          <p:spPr>
            <a:xfrm rot="21070200">
              <a:off x="2098440" y="1310040"/>
              <a:ext cx="2755440" cy="323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82880" bIns="182880" anchor="ctr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Arial"/>
                </a:rPr>
                <a:t>beamstrahlung extraction line</a:t>
              </a:r>
              <a:endParaRPr lang="en-US" sz="1100" b="0" strike="noStrike" spc="-1" dirty="0">
                <a:latin typeface="Arial"/>
              </a:endParaRPr>
            </a:p>
          </p:txBody>
        </p:sp>
      </p:grpSp>
      <p:sp>
        <p:nvSpPr>
          <p:cNvPr id="115" name="Google Shape;163;p22"/>
          <p:cNvSpPr/>
          <p:nvPr/>
        </p:nvSpPr>
        <p:spPr>
          <a:xfrm>
            <a:off x="389160" y="3176280"/>
            <a:ext cx="4779720" cy="189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Optics lattice v22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concrete tunnel </a:t>
            </a:r>
            <a:r>
              <a:rPr lang="en-US" sz="1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surrounded by soil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copper beam pipe </a:t>
            </a:r>
            <a:r>
              <a:rPr lang="en-US" sz="1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(35mm radius)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CuCrZr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 SR absorbers </a:t>
            </a:r>
            <a:r>
              <a:rPr lang="en-US" sz="1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(no additional shielding)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dipoles and quadrupoles</a:t>
            </a:r>
            <a:r>
              <a:rPr lang="en-US" sz="1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(including magnetic fields)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conical 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copper extraction line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beamstrahlung dump</a:t>
            </a:r>
            <a:r>
              <a:rPr lang="en-US" sz="1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and shielding`</a:t>
            </a:r>
            <a:endParaRPr lang="en-US" sz="1400" b="0" strike="noStrike" spc="-1" dirty="0">
              <a:latin typeface="Arial"/>
            </a:endParaRPr>
          </a:p>
        </p:txBody>
      </p:sp>
      <p:grpSp>
        <p:nvGrpSpPr>
          <p:cNvPr id="116" name="Google Shape;164;p22"/>
          <p:cNvGrpSpPr/>
          <p:nvPr/>
        </p:nvGrpSpPr>
        <p:grpSpPr>
          <a:xfrm>
            <a:off x="5245560" y="3344040"/>
            <a:ext cx="3166200" cy="1623960"/>
            <a:chOff x="5245560" y="3344040"/>
            <a:chExt cx="3166200" cy="1623960"/>
          </a:xfrm>
        </p:grpSpPr>
        <p:pic>
          <p:nvPicPr>
            <p:cNvPr id="117" name="Google Shape;165;p22"/>
            <p:cNvPicPr/>
            <p:nvPr/>
          </p:nvPicPr>
          <p:blipFill>
            <a:blip r:embed="rId3"/>
            <a:srcRect t="12756" b="9121"/>
            <a:stretch/>
          </p:blipFill>
          <p:spPr>
            <a:xfrm>
              <a:off x="5245560" y="3344040"/>
              <a:ext cx="3041280" cy="1623960"/>
            </a:xfrm>
            <a:prstGeom prst="rect">
              <a:avLst/>
            </a:prstGeom>
            <a:ln w="19050">
              <a:solidFill>
                <a:srgbClr val="EFEFEF"/>
              </a:solidFill>
              <a:round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18" name="Google Shape;166;p22"/>
            <p:cNvSpPr/>
            <p:nvPr/>
          </p:nvSpPr>
          <p:spPr>
            <a:xfrm>
              <a:off x="5717160" y="4164840"/>
              <a:ext cx="62712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FFFFFF"/>
                  </a:solidFill>
                  <a:latin typeface="Arial"/>
                  <a:ea typeface="Arial"/>
                </a:rPr>
                <a:t>e</a:t>
              </a:r>
              <a:r>
                <a:rPr lang="en-US" sz="1200" b="1" strike="noStrike" spc="-1" baseline="30000">
                  <a:solidFill>
                    <a:srgbClr val="FFFFFF"/>
                  </a:solidFill>
                  <a:latin typeface="Arial"/>
                  <a:ea typeface="Arial"/>
                </a:rPr>
                <a:t>-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119" name="Google Shape;167;p22"/>
            <p:cNvSpPr/>
            <p:nvPr/>
          </p:nvSpPr>
          <p:spPr>
            <a:xfrm flipH="1">
              <a:off x="6725160" y="4256280"/>
              <a:ext cx="285480" cy="3052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Google Shape;168;p22"/>
            <p:cNvSpPr/>
            <p:nvPr/>
          </p:nvSpPr>
          <p:spPr>
            <a:xfrm flipH="1">
              <a:off x="6111000" y="4286520"/>
              <a:ext cx="392760" cy="208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Google Shape;169;p22"/>
            <p:cNvSpPr/>
            <p:nvPr/>
          </p:nvSpPr>
          <p:spPr>
            <a:xfrm>
              <a:off x="6957720" y="4164840"/>
              <a:ext cx="937800" cy="588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FFFFFF"/>
                  </a:solidFill>
                  <a:latin typeface="Arial"/>
                  <a:ea typeface="Arial"/>
                </a:rPr>
                <a:t>BS</a:t>
              </a:r>
              <a:endParaRPr lang="en-US" sz="12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FFFFFF"/>
                  </a:solidFill>
                  <a:latin typeface="Arial"/>
                  <a:ea typeface="Arial"/>
                </a:rPr>
                <a:t>photons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122" name="Google Shape;170;p22"/>
            <p:cNvSpPr/>
            <p:nvPr/>
          </p:nvSpPr>
          <p:spPr>
            <a:xfrm>
              <a:off x="7497360" y="3376800"/>
              <a:ext cx="9144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>
                <a:lnSpc>
                  <a:spcPct val="80000"/>
                </a:lnSpc>
                <a:buNone/>
                <a:tabLst>
                  <a:tab pos="0" algn="l"/>
                </a:tabLst>
              </a:pPr>
              <a:r>
                <a:rPr lang="en-US" sz="2300" b="0" strike="noStrike" spc="-1">
                  <a:solidFill>
                    <a:srgbClr val="D9D9D9"/>
                  </a:solidFill>
                  <a:latin typeface="Arial"/>
                  <a:ea typeface="Arial"/>
                </a:rPr>
                <a:t>☆ </a:t>
              </a:r>
              <a:r>
                <a:rPr lang="en-US" sz="1900" b="1" strike="noStrike" spc="-1">
                  <a:solidFill>
                    <a:srgbClr val="D9D9D9"/>
                  </a:solidFill>
                  <a:latin typeface="Arial"/>
                  <a:ea typeface="Arial"/>
                </a:rPr>
                <a:t>IP</a:t>
              </a:r>
              <a:endParaRPr lang="en-US" sz="1900" b="0" strike="noStrike" spc="-1">
                <a:latin typeface="Arial"/>
              </a:endParaRPr>
            </a:p>
          </p:txBody>
        </p:sp>
        <p:sp>
          <p:nvSpPr>
            <p:cNvPr id="123" name="Google Shape;171;p22"/>
            <p:cNvSpPr/>
            <p:nvPr/>
          </p:nvSpPr>
          <p:spPr>
            <a:xfrm rot="10800000" flipH="1">
              <a:off x="6510960" y="3589560"/>
              <a:ext cx="1190520" cy="6890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3F3F3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Google Shape;172;p22"/>
            <p:cNvSpPr/>
            <p:nvPr/>
          </p:nvSpPr>
          <p:spPr>
            <a:xfrm rot="10800000" flipH="1">
              <a:off x="7014240" y="3589560"/>
              <a:ext cx="687240" cy="666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F3F3F3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5" name="Google Shape;173;p22"/>
          <p:cNvGrpSpPr/>
          <p:nvPr/>
        </p:nvGrpSpPr>
        <p:grpSpPr>
          <a:xfrm>
            <a:off x="5084280" y="1047600"/>
            <a:ext cx="3489120" cy="2231640"/>
            <a:chOff x="5084280" y="1047600"/>
            <a:chExt cx="3489120" cy="2231640"/>
          </a:xfrm>
        </p:grpSpPr>
        <p:grpSp>
          <p:nvGrpSpPr>
            <p:cNvPr id="126" name="Google Shape;174;p22"/>
            <p:cNvGrpSpPr/>
            <p:nvPr/>
          </p:nvGrpSpPr>
          <p:grpSpPr>
            <a:xfrm>
              <a:off x="5084280" y="1047600"/>
              <a:ext cx="3489120" cy="2231640"/>
              <a:chOff x="5084280" y="1047600"/>
              <a:chExt cx="3489120" cy="2231640"/>
            </a:xfrm>
          </p:grpSpPr>
          <p:pic>
            <p:nvPicPr>
              <p:cNvPr id="127" name="Google Shape;175;p22"/>
              <p:cNvPicPr/>
              <p:nvPr/>
            </p:nvPicPr>
            <p:blipFill>
              <a:blip r:embed="rId4"/>
              <a:stretch/>
            </p:blipFill>
            <p:spPr>
              <a:xfrm>
                <a:off x="5084280" y="1047600"/>
                <a:ext cx="3489120" cy="2231640"/>
              </a:xfrm>
              <a:prstGeom prst="rect">
                <a:avLst/>
              </a:prstGeom>
              <a:ln w="19050">
                <a:solidFill>
                  <a:srgbClr val="EFEFEF"/>
                </a:solidFill>
                <a:round/>
              </a:ln>
              <a:effectLst>
                <a:outerShdw blurRad="57240" dist="19080" dir="5400000" algn="bl" rotWithShape="0">
                  <a:srgbClr val="000000">
                    <a:alpha val="30000"/>
                  </a:srgbClr>
                </a:outerShdw>
              </a:effectLst>
            </p:spPr>
          </p:pic>
          <p:sp>
            <p:nvSpPr>
              <p:cNvPr id="128" name="Google Shape;176;p22"/>
              <p:cNvSpPr/>
              <p:nvPr/>
            </p:nvSpPr>
            <p:spPr>
              <a:xfrm>
                <a:off x="6606360" y="1502280"/>
                <a:ext cx="514440" cy="677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 algn="ctr">
                  <a:lnSpc>
                    <a:spcPct val="80000"/>
                  </a:lnSpc>
                  <a:buNone/>
                  <a:tabLst>
                    <a:tab pos="0" algn="l"/>
                  </a:tabLst>
                </a:pPr>
                <a:r>
                  <a:rPr lang="en-US" sz="1900" b="1" strike="noStrike" spc="-1">
                    <a:solidFill>
                      <a:srgbClr val="D9D9D9"/>
                    </a:solidFill>
                    <a:latin typeface="Arial"/>
                    <a:ea typeface="Arial"/>
                  </a:rPr>
                  <a:t>IP</a:t>
                </a:r>
                <a:endParaRPr lang="en-US" sz="1900" b="0" strike="noStrike" spc="-1">
                  <a:latin typeface="Arial"/>
                </a:endParaRPr>
              </a:p>
              <a:p>
                <a:pPr algn="ctr">
                  <a:lnSpc>
                    <a:spcPct val="80000"/>
                  </a:lnSpc>
                  <a:buNone/>
                  <a:tabLst>
                    <a:tab pos="0" algn="l"/>
                  </a:tabLst>
                </a:pPr>
                <a:r>
                  <a:rPr lang="en-US" sz="2300" b="0" strike="noStrike" spc="-1">
                    <a:solidFill>
                      <a:srgbClr val="D9D9D9"/>
                    </a:solidFill>
                    <a:latin typeface="Arial"/>
                    <a:ea typeface="Arial"/>
                  </a:rPr>
                  <a:t>☆</a:t>
                </a:r>
                <a:endParaRPr lang="en-US" sz="2300" b="0" strike="noStrike" spc="-1">
                  <a:latin typeface="Arial"/>
                </a:endParaRPr>
              </a:p>
            </p:txBody>
          </p:sp>
          <p:sp>
            <p:nvSpPr>
              <p:cNvPr id="129" name="Google Shape;177;p22"/>
              <p:cNvSpPr/>
              <p:nvPr/>
            </p:nvSpPr>
            <p:spPr>
              <a:xfrm>
                <a:off x="7689240" y="2097360"/>
                <a:ext cx="834840" cy="3276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182880" bIns="182880" anchor="t">
                <a:noAutofit/>
              </a:bodyPr>
              <a:lstStyle/>
              <a:p>
                <a:pPr algn="ctr">
                  <a:lnSpc>
                    <a:spcPct val="80000"/>
                  </a:lnSpc>
                  <a:buNone/>
                  <a:tabLst>
                    <a:tab pos="0" algn="l"/>
                  </a:tabLst>
                </a:pPr>
                <a:r>
                  <a:rPr lang="en-US" sz="1400" b="1" strike="noStrike" spc="-1">
                    <a:solidFill>
                      <a:srgbClr val="D9D9D9"/>
                    </a:solidFill>
                    <a:latin typeface="Arial"/>
                    <a:ea typeface="Arial"/>
                  </a:rPr>
                  <a:t>dump</a:t>
                </a:r>
                <a:endParaRPr lang="en-US" sz="1400" b="0" strike="noStrike" spc="-1">
                  <a:latin typeface="Arial"/>
                </a:endParaRPr>
              </a:p>
            </p:txBody>
          </p:sp>
          <p:sp>
            <p:nvSpPr>
              <p:cNvPr id="130" name="Google Shape;178;p22"/>
              <p:cNvSpPr/>
              <p:nvPr/>
            </p:nvSpPr>
            <p:spPr>
              <a:xfrm>
                <a:off x="6132960" y="2170800"/>
                <a:ext cx="367200" cy="244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182880" bIns="182880" anchor="t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  <a:tabLst>
                    <a:tab pos="0" algn="l"/>
                  </a:tabLst>
                </a:pPr>
                <a:r>
                  <a:rPr lang="en-US" sz="1200" b="1" strike="noStrike" spc="-1">
                    <a:solidFill>
                      <a:srgbClr val="D9D9D9"/>
                    </a:solidFill>
                    <a:latin typeface="Arial"/>
                    <a:ea typeface="Arial"/>
                  </a:rPr>
                  <a:t>e</a:t>
                </a:r>
                <a:r>
                  <a:rPr lang="en-US" sz="1200" b="1" strike="noStrike" spc="-1" baseline="30000">
                    <a:solidFill>
                      <a:srgbClr val="D9D9D9"/>
                    </a:solidFill>
                    <a:latin typeface="Arial"/>
                    <a:ea typeface="Arial"/>
                  </a:rPr>
                  <a:t>+</a:t>
                </a:r>
                <a:endParaRPr lang="en-US" sz="1200" b="0" strike="noStrike" spc="-1">
                  <a:latin typeface="Arial"/>
                </a:endParaRPr>
              </a:p>
            </p:txBody>
          </p:sp>
          <p:sp>
            <p:nvSpPr>
              <p:cNvPr id="131" name="Google Shape;179;p22"/>
              <p:cNvSpPr/>
              <p:nvPr/>
            </p:nvSpPr>
            <p:spPr>
              <a:xfrm flipH="1">
                <a:off x="6045480" y="2184480"/>
                <a:ext cx="390960" cy="1684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9050">
                <a:solidFill>
                  <a:srgbClr val="D9D9D9"/>
                </a:solidFill>
                <a:round/>
                <a:headEnd type="stealth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2" name="Google Shape;180;p22"/>
              <p:cNvSpPr/>
              <p:nvPr/>
            </p:nvSpPr>
            <p:spPr>
              <a:xfrm>
                <a:off x="6838920" y="2028600"/>
                <a:ext cx="367200" cy="244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182880" bIns="182880" anchor="t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  <a:tabLst>
                    <a:tab pos="0" algn="l"/>
                  </a:tabLst>
                </a:pPr>
                <a:r>
                  <a:rPr lang="en-US" sz="1200" b="1" strike="noStrike" spc="-1">
                    <a:solidFill>
                      <a:srgbClr val="D9D9D9"/>
                    </a:solidFill>
                    <a:latin typeface="Arial"/>
                    <a:ea typeface="Arial"/>
                  </a:rPr>
                  <a:t>e</a:t>
                </a:r>
                <a:r>
                  <a:rPr lang="en-US" sz="1200" b="1" strike="noStrike" spc="-1" baseline="30000">
                    <a:solidFill>
                      <a:srgbClr val="D9D9D9"/>
                    </a:solidFill>
                    <a:latin typeface="Arial"/>
                    <a:ea typeface="Arial"/>
                  </a:rPr>
                  <a:t>-</a:t>
                </a:r>
                <a:endParaRPr lang="en-US" sz="1200" b="0" strike="noStrike" spc="-1">
                  <a:latin typeface="Arial"/>
                </a:endParaRPr>
              </a:p>
            </p:txBody>
          </p:sp>
          <p:sp>
            <p:nvSpPr>
              <p:cNvPr id="133" name="Google Shape;181;p22"/>
              <p:cNvSpPr/>
              <p:nvPr/>
            </p:nvSpPr>
            <p:spPr>
              <a:xfrm>
                <a:off x="7020360" y="2080800"/>
                <a:ext cx="162360" cy="2844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9050">
                <a:solidFill>
                  <a:srgbClr val="D9D9D9"/>
                </a:solidFill>
                <a:round/>
                <a:tailEnd type="stealth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34" name="Google Shape;182;p22"/>
            <p:cNvSpPr/>
            <p:nvPr/>
          </p:nvSpPr>
          <p:spPr>
            <a:xfrm>
              <a:off x="7305840" y="2130120"/>
              <a:ext cx="533520" cy="214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D9D9D9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5" name="Google Shape;183;p22"/>
            <p:cNvSpPr/>
            <p:nvPr/>
          </p:nvSpPr>
          <p:spPr>
            <a:xfrm>
              <a:off x="7265160" y="1937880"/>
              <a:ext cx="557280" cy="292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46880" bIns="146880" anchor="t">
              <a:spAutoFit/>
            </a:bodyPr>
            <a:lstStyle/>
            <a:p>
              <a:pPr algn="ctr">
                <a:lnSpc>
                  <a:spcPct val="80000"/>
                </a:lnSpc>
                <a:buNone/>
                <a:tabLst>
                  <a:tab pos="0" algn="l"/>
                </a:tabLst>
              </a:pPr>
              <a:r>
                <a:rPr lang="en-US" sz="1200" b="1" strike="noStrike" spc="-1">
                  <a:solidFill>
                    <a:srgbClr val="D9D9D9"/>
                  </a:solidFill>
                  <a:latin typeface="Arial"/>
                  <a:ea typeface="Arial"/>
                </a:rPr>
                <a:t>BS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136" name="Google Shape;184;p22"/>
          <p:cNvSpPr/>
          <p:nvPr/>
        </p:nvSpPr>
        <p:spPr>
          <a:xfrm rot="10800000">
            <a:off x="4540680" y="1722960"/>
            <a:ext cx="399960" cy="48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rgbClr val="0F124A"/>
                </a:solidFill>
                <a:latin typeface="Arial"/>
                <a:ea typeface="Arial"/>
              </a:rPr>
              <a:t>∢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37" name="Google Shape;185;p22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90;p23"/>
          <p:cNvPicPr/>
          <p:nvPr/>
        </p:nvPicPr>
        <p:blipFill>
          <a:blip r:embed="rId2"/>
          <a:stretch/>
        </p:blipFill>
        <p:spPr>
          <a:xfrm>
            <a:off x="409680" y="3338640"/>
            <a:ext cx="2614680" cy="1568520"/>
          </a:xfrm>
          <a:prstGeom prst="rect">
            <a:avLst/>
          </a:prstGeom>
          <a:ln w="0">
            <a:noFill/>
          </a:ln>
        </p:spPr>
      </p:pic>
      <p:sp>
        <p:nvSpPr>
          <p:cNvPr id="139" name="Google Shape;191;p23"/>
          <p:cNvSpPr/>
          <p:nvPr/>
        </p:nvSpPr>
        <p:spPr>
          <a:xfrm>
            <a:off x="316440" y="1027800"/>
            <a:ext cx="2801160" cy="394308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B539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91440" anchor="t">
            <a:noAutofit/>
          </a:bodyPr>
          <a:lstStyle/>
          <a:p>
            <a:pPr algn="ctr"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B5394"/>
                </a:solidFill>
                <a:latin typeface="Arial"/>
                <a:ea typeface="Arial"/>
              </a:rPr>
              <a:t>Beamstrahlung photons</a:t>
            </a:r>
            <a:endParaRPr lang="en-US" sz="1400" b="0" strike="noStrike" spc="-1" dirty="0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photons emitted in the EM field of the counter-rotating bunch at the IP</a:t>
            </a:r>
            <a:endParaRPr lang="en-US" sz="1200" b="0" strike="noStrike" spc="-1" dirty="0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intense photon flux (nominally </a:t>
            </a:r>
            <a:r>
              <a:rPr lang="en-US" sz="12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370kW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@Z-pole, </a:t>
            </a:r>
            <a:r>
              <a:rPr lang="en-US" sz="1200" b="1" strike="noStrike" spc="-1" dirty="0">
                <a:solidFill>
                  <a:srgbClr val="0F124A"/>
                </a:solidFill>
                <a:latin typeface="Arial"/>
                <a:ea typeface="Arial"/>
              </a:rPr>
              <a:t>77kW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@ttbar)</a:t>
            </a:r>
            <a:endParaRPr lang="en-US" sz="1200" b="0" strike="noStrike" spc="-1" dirty="0">
              <a:latin typeface="Arial"/>
            </a:endParaRPr>
          </a:p>
          <a:p>
            <a:pPr marL="457200" lvl="1" indent="-12204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dedicated dump (see </a:t>
            </a:r>
            <a:r>
              <a:rPr lang="en-US" sz="1200" b="0" u="sng" strike="noStrike" spc="-1" dirty="0">
                <a:solidFill>
                  <a:srgbClr val="000000"/>
                </a:solidFill>
                <a:uFillTx/>
                <a:latin typeface="Arial"/>
                <a:ea typeface="Arial"/>
                <a:hlinkClick r:id="rId3"/>
              </a:rPr>
              <a:t>talk by M. Calviani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)</a:t>
            </a:r>
            <a:endParaRPr lang="en-US" sz="1200" b="0" strike="noStrike" spc="-1" dirty="0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sampled from distributions generated with GUINEA-PIG++ by A. </a:t>
            </a:r>
            <a:r>
              <a:rPr lang="en-US" sz="1200" b="0" strike="noStrike" spc="-1" dirty="0" err="1">
                <a:solidFill>
                  <a:srgbClr val="0F124A"/>
                </a:solidFill>
                <a:latin typeface="Arial"/>
                <a:ea typeface="Arial"/>
              </a:rPr>
              <a:t>Ciarma</a:t>
            </a:r>
            <a:r>
              <a:rPr lang="en-US" sz="1200" b="0" strike="noStrike" spc="-1" dirty="0">
                <a:solidFill>
                  <a:srgbClr val="0F124A"/>
                </a:solidFill>
                <a:latin typeface="Arial"/>
                <a:ea typeface="Arial"/>
              </a:rPr>
              <a:t>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40" name="PlaceHolder 1"/>
          <p:cNvSpPr>
            <a:spLocks noGrp="1"/>
          </p:cNvSpPr>
          <p:nvPr>
            <p:ph type="sldNum" idx="8"/>
          </p:nvPr>
        </p:nvSpPr>
        <p:spPr>
          <a:xfrm>
            <a:off x="8745480" y="97560"/>
            <a:ext cx="2890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5AFDD615-6B21-4741-AB7B-843E9A63E2EA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4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Sources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Google Shape;194;p23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pic>
        <p:nvPicPr>
          <p:cNvPr id="143" name="Google Shape;195;p23"/>
          <p:cNvPicPr/>
          <p:nvPr/>
        </p:nvPicPr>
        <p:blipFill>
          <a:blip r:embed="rId4"/>
          <a:stretch/>
        </p:blipFill>
        <p:spPr>
          <a:xfrm>
            <a:off x="3322080" y="3338640"/>
            <a:ext cx="2614680" cy="1568520"/>
          </a:xfrm>
          <a:prstGeom prst="rect">
            <a:avLst/>
          </a:prstGeom>
          <a:ln w="0">
            <a:noFill/>
          </a:ln>
        </p:spPr>
      </p:pic>
      <p:sp>
        <p:nvSpPr>
          <p:cNvPr id="144" name="Google Shape;196;p23"/>
          <p:cNvSpPr/>
          <p:nvPr/>
        </p:nvSpPr>
        <p:spPr>
          <a:xfrm>
            <a:off x="3247560" y="1027800"/>
            <a:ext cx="2801160" cy="394308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61C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91440" anchor="t">
            <a:noAutofit/>
          </a:bodyPr>
          <a:lstStyle/>
          <a:p>
            <a:pPr algn="ctr">
              <a:lnSpc>
                <a:spcPct val="15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A61C00"/>
                </a:solidFill>
                <a:latin typeface="Arial"/>
                <a:ea typeface="Arial"/>
              </a:rPr>
              <a:t>Synchrotron radiation</a:t>
            </a:r>
            <a:endParaRPr lang="en-US" sz="14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photons emitted by beam particles when bent by the magnets</a:t>
            </a:r>
            <a:endParaRPr lang="en-US" sz="12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SR from the beam incoming to the IP neglected (1kW in 500m)</a:t>
            </a:r>
            <a:endParaRPr lang="en-US" sz="12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SR from the outgoing beam much more intense (</a:t>
            </a:r>
            <a:r>
              <a:rPr lang="en-US" sz="1200" b="1" strike="noStrike" spc="-1">
                <a:solidFill>
                  <a:srgbClr val="0F124A"/>
                </a:solidFill>
                <a:latin typeface="Arial"/>
                <a:ea typeface="Arial"/>
              </a:rPr>
              <a:t>164kW</a:t>
            </a: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 in 500m)</a:t>
            </a:r>
            <a:endParaRPr lang="en-US" sz="12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generated run-time by FLUKA when transporting beam particles along the magnets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145" name="Google Shape;197;p23"/>
          <p:cNvPicPr/>
          <p:nvPr/>
        </p:nvPicPr>
        <p:blipFill>
          <a:blip r:embed="rId5"/>
          <a:srcRect t="607"/>
          <a:stretch/>
        </p:blipFill>
        <p:spPr>
          <a:xfrm>
            <a:off x="6271560" y="3338640"/>
            <a:ext cx="2614680" cy="1568520"/>
          </a:xfrm>
          <a:prstGeom prst="rect">
            <a:avLst/>
          </a:prstGeom>
          <a:ln w="0">
            <a:noFill/>
          </a:ln>
        </p:spPr>
      </p:pic>
      <p:sp>
        <p:nvSpPr>
          <p:cNvPr id="146" name="Google Shape;198;p23"/>
          <p:cNvSpPr/>
          <p:nvPr/>
        </p:nvSpPr>
        <p:spPr>
          <a:xfrm>
            <a:off x="6178320" y="1027800"/>
            <a:ext cx="2801160" cy="394308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38761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91440" anchor="t">
            <a:noAutofit/>
          </a:bodyPr>
          <a:lstStyle/>
          <a:p>
            <a:pPr algn="ctr"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38761D"/>
                </a:solidFill>
                <a:latin typeface="Arial"/>
                <a:ea typeface="Arial"/>
              </a:rPr>
              <a:t>Radiative Bhabha electrons</a:t>
            </a:r>
            <a:endParaRPr lang="en-US" sz="14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electrons scattered in radiative Bhabha at the IP and radiating one or more photons (up to 100% of their energy)</a:t>
            </a:r>
            <a:endParaRPr lang="en-US" sz="12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off-momentum electrons outgoing from the IP with significant angle</a:t>
            </a:r>
            <a:endParaRPr lang="en-US" sz="1200" b="0" strike="noStrike" spc="-1">
              <a:latin typeface="Arial"/>
            </a:endParaRPr>
          </a:p>
          <a:p>
            <a:pPr marL="731520" lvl="1" indent="-122040">
              <a:lnSpc>
                <a:spcPct val="100000"/>
              </a:lnSpc>
              <a:buClr>
                <a:srgbClr val="0F124A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lost downstream</a:t>
            </a:r>
            <a:endParaRPr lang="en-US" sz="1200" b="0" strike="noStrike" spc="-1">
              <a:latin typeface="Arial"/>
            </a:endParaRPr>
          </a:p>
          <a:p>
            <a:pPr marL="182880" indent="-122040">
              <a:lnSpc>
                <a:spcPct val="100000"/>
              </a:lnSpc>
              <a:buClr>
                <a:srgbClr val="0F124A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200" b="0" strike="noStrike" spc="-1">
                <a:solidFill>
                  <a:srgbClr val="0F124A"/>
                </a:solidFill>
                <a:latin typeface="Arial"/>
                <a:ea typeface="Arial"/>
              </a:rPr>
              <a:t>sampled from distributions generated with BBREM and GUINEA-PIG++ by A. Ciarma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47" name="Google Shape;199;p23"/>
          <p:cNvSpPr/>
          <p:nvPr/>
        </p:nvSpPr>
        <p:spPr>
          <a:xfrm>
            <a:off x="3975840" y="3156120"/>
            <a:ext cx="143748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F124A"/>
                </a:solidFill>
                <a:latin typeface="Arial"/>
                <a:ea typeface="Arial"/>
              </a:rPr>
              <a:t>BG1 dipoles</a:t>
            </a:r>
            <a:endParaRPr lang="en-US" sz="1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ldNum" idx="9"/>
          </p:nvPr>
        </p:nvSpPr>
        <p:spPr>
          <a:xfrm>
            <a:off x="8745480" y="97560"/>
            <a:ext cx="2890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F8AE2309-2FA4-4FB3-8F75-84FD508B17F2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5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title"/>
          </p:nvPr>
        </p:nvSpPr>
        <p:spPr>
          <a:xfrm>
            <a:off x="366480" y="3473280"/>
            <a:ext cx="831960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300" b="1" strike="noStrike" spc="-1">
                <a:solidFill>
                  <a:srgbClr val="0F124A"/>
                </a:solidFill>
                <a:latin typeface="Arial"/>
                <a:ea typeface="Arial"/>
              </a:rPr>
              <a:t>Overview of tunnel radiation levels</a:t>
            </a:r>
            <a:endParaRPr lang="en-U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Google Shape;206;p24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sldNum" idx="10"/>
          </p:nvPr>
        </p:nvSpPr>
        <p:spPr>
          <a:xfrm>
            <a:off x="8720280" y="97560"/>
            <a:ext cx="31428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38598AE5-7087-4A3E-8128-AD9BBEAC14FA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6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52" name="Google Shape;212;p25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153" name="Google Shape;213;p25"/>
          <p:cNvSpPr/>
          <p:nvPr/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Annual TID in the tunnel from BS, SR, and RBB</a:t>
            </a:r>
            <a:endParaRPr lang="en-US" sz="3000" b="0" strike="noStrike" spc="-1">
              <a:latin typeface="Arial"/>
            </a:endParaRPr>
          </a:p>
        </p:txBody>
      </p:sp>
      <p:sp>
        <p:nvSpPr>
          <p:cNvPr id="154" name="Google Shape;214;p25"/>
          <p:cNvSpPr/>
          <p:nvPr/>
        </p:nvSpPr>
        <p:spPr>
          <a:xfrm>
            <a:off x="755280" y="3155040"/>
            <a:ext cx="79304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CCCCC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Google Shape;215;p25"/>
          <p:cNvSpPr/>
          <p:nvPr/>
        </p:nvSpPr>
        <p:spPr>
          <a:xfrm>
            <a:off x="1245600" y="1039320"/>
            <a:ext cx="716976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70640" bIns="17064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300" b="1" strike="noStrike" spc="-1">
                <a:solidFill>
                  <a:srgbClr val="0F124A"/>
                </a:solidFill>
                <a:latin typeface="Arial"/>
                <a:ea typeface="Arial"/>
              </a:rPr>
              <a:t>top view, beamline height (±20 cm)</a:t>
            </a:r>
            <a:endParaRPr lang="en-US" sz="1300" b="0" strike="noStrike" spc="-1">
              <a:latin typeface="Arial"/>
            </a:endParaRPr>
          </a:p>
        </p:txBody>
      </p:sp>
      <p:pic>
        <p:nvPicPr>
          <p:cNvPr id="156" name="Google Shape;216;p25"/>
          <p:cNvPicPr/>
          <p:nvPr/>
        </p:nvPicPr>
        <p:blipFill>
          <a:blip r:embed="rId2"/>
          <a:stretch/>
        </p:blipFill>
        <p:spPr>
          <a:xfrm>
            <a:off x="1465200" y="3196080"/>
            <a:ext cx="6950160" cy="1930320"/>
          </a:xfrm>
          <a:prstGeom prst="rect">
            <a:avLst/>
          </a:prstGeom>
          <a:ln w="0">
            <a:noFill/>
          </a:ln>
        </p:spPr>
      </p:pic>
      <p:pic>
        <p:nvPicPr>
          <p:cNvPr id="157" name="Google Shape;217;p25"/>
          <p:cNvPicPr/>
          <p:nvPr/>
        </p:nvPicPr>
        <p:blipFill>
          <a:blip r:embed="rId3"/>
          <a:stretch/>
        </p:blipFill>
        <p:spPr>
          <a:xfrm>
            <a:off x="1465200" y="1213920"/>
            <a:ext cx="6950160" cy="1930320"/>
          </a:xfrm>
          <a:prstGeom prst="rect">
            <a:avLst/>
          </a:prstGeom>
          <a:ln w="0">
            <a:noFill/>
          </a:ln>
        </p:spPr>
      </p:pic>
      <p:sp>
        <p:nvSpPr>
          <p:cNvPr id="158" name="Google Shape;218;p25"/>
          <p:cNvSpPr/>
          <p:nvPr/>
        </p:nvSpPr>
        <p:spPr>
          <a:xfrm>
            <a:off x="1867680" y="1288440"/>
            <a:ext cx="2245680" cy="132624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38761D"/>
            </a:solidFill>
            <a:prstDash val="dash"/>
            <a:round/>
          </a:ln>
          <a:effectLst>
            <a:outerShdw blurRad="57240" dist="19080" dir="5400000" algn="bl" rotWithShape="0">
              <a:srgbClr val="000000">
                <a:alpha val="7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Google Shape;219;p25"/>
          <p:cNvSpPr/>
          <p:nvPr/>
        </p:nvSpPr>
        <p:spPr>
          <a:xfrm>
            <a:off x="1868760" y="3270240"/>
            <a:ext cx="851040" cy="132624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38761D"/>
            </a:solidFill>
            <a:prstDash val="dash"/>
            <a:round/>
          </a:ln>
          <a:effectLst>
            <a:outerShdw blurRad="57240" dist="19080" dir="5400000" algn="bl" rotWithShape="0">
              <a:srgbClr val="000000">
                <a:alpha val="7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Google Shape;220;p25"/>
          <p:cNvSpPr/>
          <p:nvPr/>
        </p:nvSpPr>
        <p:spPr>
          <a:xfrm>
            <a:off x="6063120" y="1362960"/>
            <a:ext cx="1182240" cy="143028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B5394"/>
            </a:solidFill>
            <a:prstDash val="dash"/>
            <a:round/>
          </a:ln>
          <a:effectLst>
            <a:outerShdw blurRad="57240" dist="19080" dir="5400000" algn="bl" rotWithShape="0">
              <a:srgbClr val="000000">
                <a:alpha val="7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Google Shape;221;p25"/>
          <p:cNvSpPr/>
          <p:nvPr/>
        </p:nvSpPr>
        <p:spPr>
          <a:xfrm>
            <a:off x="2768040" y="3328560"/>
            <a:ext cx="4477320" cy="143028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A61C00"/>
            </a:solidFill>
            <a:prstDash val="dash"/>
            <a:round/>
          </a:ln>
          <a:effectLst>
            <a:outerShdw blurRad="57240" dist="19080" dir="5400000" algn="bl" rotWithShape="0">
              <a:srgbClr val="000000">
                <a:alpha val="7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Google Shape;222;p25"/>
          <p:cNvSpPr/>
          <p:nvPr/>
        </p:nvSpPr>
        <p:spPr>
          <a:xfrm>
            <a:off x="272880" y="2715480"/>
            <a:ext cx="1510560" cy="32076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algn="bl" rotWithShape="0">
              <a:srgbClr val="000000">
                <a:alpha val="33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38761D"/>
                </a:solidFill>
                <a:latin typeface="Arial"/>
                <a:ea typeface="Arial"/>
              </a:rPr>
              <a:t>RBB electrons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63" name="Google Shape;223;p25"/>
          <p:cNvSpPr/>
          <p:nvPr/>
        </p:nvSpPr>
        <p:spPr>
          <a:xfrm rot="10800000">
            <a:off x="1666800" y="2888280"/>
            <a:ext cx="617760" cy="385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38761D"/>
            </a:solidFill>
            <a:round/>
            <a:tailEnd type="stealth" w="med" len="med"/>
          </a:ln>
          <a:effectLst>
            <a:outerShdw blurRad="57240" dist="19080" dir="5400000" algn="bl" rotWithShape="0">
              <a:srgbClr val="000000">
                <a:alpha val="69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Google Shape;224;p25"/>
          <p:cNvSpPr/>
          <p:nvPr/>
        </p:nvSpPr>
        <p:spPr>
          <a:xfrm flipH="1">
            <a:off x="1671480" y="2617200"/>
            <a:ext cx="1316880" cy="270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38761D"/>
            </a:solidFill>
            <a:round/>
            <a:tailEnd type="stealth" w="med" len="med"/>
          </a:ln>
          <a:effectLst>
            <a:outerShdw blurRad="57240" dist="19080" dir="5400000" algn="bl" rotWithShape="0">
              <a:srgbClr val="000000">
                <a:alpha val="69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Google Shape;225;p25"/>
          <p:cNvSpPr/>
          <p:nvPr/>
        </p:nvSpPr>
        <p:spPr>
          <a:xfrm>
            <a:off x="7126560" y="871920"/>
            <a:ext cx="1369440" cy="32076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algn="bl" rotWithShape="0">
              <a:srgbClr val="000000">
                <a:alpha val="33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0B5394"/>
                </a:solidFill>
                <a:latin typeface="Arial"/>
                <a:ea typeface="Arial"/>
              </a:rPr>
              <a:t>BS photons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66" name="Google Shape;226;p25"/>
          <p:cNvSpPr/>
          <p:nvPr/>
        </p:nvSpPr>
        <p:spPr>
          <a:xfrm rot="10800000" flipH="1">
            <a:off x="6653880" y="1054080"/>
            <a:ext cx="644040" cy="30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0B5394"/>
            </a:solidFill>
            <a:round/>
            <a:tailEnd type="stealth" w="med" len="med"/>
          </a:ln>
          <a:effectLst>
            <a:outerShdw blurRad="57240" dist="19080" dir="5400000" algn="bl" rotWithShape="0">
              <a:srgbClr val="000000">
                <a:alpha val="69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Google Shape;227;p25"/>
          <p:cNvSpPr/>
          <p:nvPr/>
        </p:nvSpPr>
        <p:spPr>
          <a:xfrm>
            <a:off x="5374080" y="2853000"/>
            <a:ext cx="1369440" cy="320760"/>
          </a:xfrm>
          <a:prstGeom prst="rect">
            <a:avLst/>
          </a:prstGeom>
          <a:noFill/>
          <a:ln w="0">
            <a:noFill/>
          </a:ln>
          <a:effectLst>
            <a:outerShdw blurRad="57240" dist="19080" dir="5400000" algn="bl" rotWithShape="0">
              <a:srgbClr val="000000">
                <a:alpha val="33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182880" bIns="18288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990000"/>
                </a:solidFill>
                <a:latin typeface="Arial"/>
                <a:ea typeface="Arial"/>
              </a:rPr>
              <a:t>SR photons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68" name="Google Shape;228;p25"/>
          <p:cNvSpPr/>
          <p:nvPr/>
        </p:nvSpPr>
        <p:spPr>
          <a:xfrm rot="10800000" flipH="1">
            <a:off x="5006520" y="3035160"/>
            <a:ext cx="538920" cy="293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990000"/>
            </a:solidFill>
            <a:round/>
            <a:tailEnd type="stealth" w="med" len="med"/>
          </a:ln>
          <a:effectLst>
            <a:outerShdw blurRad="57240" dist="19080" dir="5400000" algn="bl" rotWithShape="0">
              <a:srgbClr val="000000">
                <a:alpha val="69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Google Shape;229;p25"/>
          <p:cNvSpPr/>
          <p:nvPr/>
        </p:nvSpPr>
        <p:spPr>
          <a:xfrm>
            <a:off x="243720" y="1860120"/>
            <a:ext cx="939960" cy="50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1800" b="1" strike="noStrike" spc="-1">
                <a:solidFill>
                  <a:srgbClr val="1F77B4"/>
                </a:solidFill>
                <a:latin typeface="Arial"/>
                <a:ea typeface="Arial"/>
              </a:rPr>
              <a:t>Z pole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0" name="Google Shape;230;p25"/>
          <p:cNvSpPr/>
          <p:nvPr/>
        </p:nvSpPr>
        <p:spPr>
          <a:xfrm>
            <a:off x="243720" y="3834720"/>
            <a:ext cx="939960" cy="50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1800" b="1" strike="noStrike" spc="-1">
                <a:solidFill>
                  <a:srgbClr val="FF7F0E"/>
                </a:solidFill>
                <a:latin typeface="Arial"/>
                <a:ea typeface="Arial"/>
              </a:rPr>
              <a:t>ttbar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ldNum" idx="11"/>
          </p:nvPr>
        </p:nvSpPr>
        <p:spPr>
          <a:xfrm>
            <a:off x="8731440" y="97560"/>
            <a:ext cx="30312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CAC2A844-2500-4642-9A85-2C93BBD655A0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7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title"/>
          </p:nvPr>
        </p:nvSpPr>
        <p:spPr>
          <a:xfrm>
            <a:off x="366480" y="3473280"/>
            <a:ext cx="831960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300" b="1" strike="noStrike" spc="-1">
                <a:solidFill>
                  <a:srgbClr val="0F124A"/>
                </a:solidFill>
                <a:latin typeface="Arial"/>
                <a:ea typeface="Arial"/>
              </a:rPr>
              <a:t>Impact of radiative Bhabha on FFQs</a:t>
            </a:r>
            <a:endParaRPr lang="en-U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Google Shape;237;p26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sldNum" idx="12"/>
          </p:nvPr>
        </p:nvSpPr>
        <p:spPr>
          <a:xfrm>
            <a:off x="8726760" y="97560"/>
            <a:ext cx="30780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7A964F28-E949-4E09-BF98-B23B696D004B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8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75" name="Google Shape;243;p27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176" name="Google Shape;244;p27"/>
          <p:cNvSpPr/>
          <p:nvPr/>
        </p:nvSpPr>
        <p:spPr>
          <a:xfrm>
            <a:off x="344160" y="1082160"/>
            <a:ext cx="4506480" cy="3674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50000"/>
              </a:lnSpc>
              <a:buNone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Geometry:</a:t>
            </a:r>
            <a:endParaRPr lang="en-US" sz="1500" b="0" strike="noStrike" spc="-1">
              <a:latin typeface="Arial"/>
            </a:endParaRPr>
          </a:p>
          <a:p>
            <a:pPr marL="365760" indent="-23256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dummy model of central chamber</a:t>
            </a:r>
            <a:endParaRPr lang="en-US" sz="1500" b="0" strike="noStrike" spc="-1">
              <a:latin typeface="Arial"/>
            </a:endParaRPr>
          </a:p>
          <a:p>
            <a:pPr marL="365760" indent="-23256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dummy model of FFQs on the outgoing beamline (1-cm thick in equivalent material)</a:t>
            </a:r>
            <a:endParaRPr lang="en-US" sz="1500" b="0" strike="noStrike" spc="-1">
              <a:latin typeface="Arial"/>
            </a:endParaRPr>
          </a:p>
          <a:p>
            <a:pPr marL="457200">
              <a:lnSpc>
                <a:spcPct val="115000"/>
              </a:lnSpc>
              <a:buNone/>
              <a:tabLst>
                <a:tab pos="0" algn="l"/>
              </a:tabLst>
            </a:pPr>
            <a:endParaRPr lang="en-US" sz="1500" b="0" strike="noStrike" spc="-1">
              <a:latin typeface="Arial"/>
            </a:endParaRPr>
          </a:p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FFQ equivalent material:</a:t>
            </a:r>
            <a:endParaRPr lang="en-US" sz="1500" b="0" strike="noStrike" spc="-1">
              <a:latin typeface="Arial"/>
            </a:endParaRPr>
          </a:p>
          <a:p>
            <a:pPr marL="365760" indent="-23256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density = 3.367gcm</a:t>
            </a:r>
            <a:r>
              <a:rPr lang="en-US" sz="1500" b="0" strike="noStrike" spc="-1" baseline="30000">
                <a:solidFill>
                  <a:srgbClr val="171717"/>
                </a:solidFill>
                <a:latin typeface="Arial"/>
                <a:ea typeface="Arial"/>
              </a:rPr>
              <a:t>-3</a:t>
            </a:r>
            <a:endParaRPr lang="en-US" sz="1500" b="0" strike="noStrike" spc="-1">
              <a:latin typeface="Arial"/>
            </a:endParaRPr>
          </a:p>
          <a:p>
            <a:pPr marL="365760" indent="-23256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volume fractions</a:t>
            </a:r>
            <a:endParaRPr lang="en-US" sz="1500" b="0" strike="noStrike" spc="-1">
              <a:latin typeface="Arial"/>
            </a:endParaRPr>
          </a:p>
          <a:p>
            <a:pPr marL="822960" lvl="1" indent="-232560">
              <a:lnSpc>
                <a:spcPct val="115000"/>
              </a:lnSpc>
              <a:buClr>
                <a:srgbClr val="171717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Al</a:t>
            </a: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 0.6540582</a:t>
            </a:r>
            <a:endParaRPr lang="en-US" sz="1500" b="0" strike="noStrike" spc="-1">
              <a:latin typeface="Arial"/>
            </a:endParaRPr>
          </a:p>
          <a:p>
            <a:pPr marL="822960" lvl="1" indent="-232560">
              <a:lnSpc>
                <a:spcPct val="115000"/>
              </a:lnSpc>
              <a:buClr>
                <a:srgbClr val="171717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NbTi</a:t>
            </a: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 0.0619107</a:t>
            </a:r>
            <a:endParaRPr lang="en-US" sz="1500" b="0" strike="noStrike" spc="-1">
              <a:latin typeface="Arial"/>
            </a:endParaRPr>
          </a:p>
          <a:p>
            <a:pPr marL="822960" lvl="1" indent="-232560">
              <a:lnSpc>
                <a:spcPct val="115000"/>
              </a:lnSpc>
              <a:buClr>
                <a:srgbClr val="171717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Cu</a:t>
            </a: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 0.1176303</a:t>
            </a:r>
            <a:endParaRPr lang="en-US" sz="1500" b="0" strike="noStrike" spc="-1">
              <a:latin typeface="Arial"/>
            </a:endParaRPr>
          </a:p>
          <a:p>
            <a:pPr marL="822960" lvl="1" indent="-232560">
              <a:lnSpc>
                <a:spcPct val="115000"/>
              </a:lnSpc>
              <a:buClr>
                <a:srgbClr val="171717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Paraffin</a:t>
            </a: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 0.0977433</a:t>
            </a:r>
            <a:endParaRPr lang="en-US" sz="1500" b="0" strike="noStrike" spc="-1">
              <a:latin typeface="Arial"/>
            </a:endParaRPr>
          </a:p>
          <a:p>
            <a:pPr marL="822960" lvl="1" indent="-232560">
              <a:lnSpc>
                <a:spcPct val="115000"/>
              </a:lnSpc>
              <a:buClr>
                <a:srgbClr val="171717"/>
              </a:buClr>
              <a:buFont typeface="Arial"/>
              <a:buChar char="○"/>
              <a:tabLst>
                <a:tab pos="0" algn="l"/>
              </a:tabLst>
            </a:pPr>
            <a:r>
              <a:rPr lang="en-US" sz="1500" b="1" strike="noStrike" spc="-1">
                <a:solidFill>
                  <a:srgbClr val="171717"/>
                </a:solidFill>
                <a:latin typeface="Arial"/>
                <a:ea typeface="Arial"/>
              </a:rPr>
              <a:t>Kapton</a:t>
            </a:r>
            <a:r>
              <a:rPr lang="en-US" sz="1500" b="0" strike="noStrike" spc="-1">
                <a:solidFill>
                  <a:srgbClr val="171717"/>
                </a:solidFill>
                <a:latin typeface="Arial"/>
                <a:ea typeface="Arial"/>
              </a:rPr>
              <a:t> 0.0686575</a:t>
            </a:r>
            <a:endParaRPr lang="en-US" sz="1500" b="0" strike="noStrike" spc="-1">
              <a:latin typeface="Arial"/>
            </a:endParaRPr>
          </a:p>
        </p:txBody>
      </p:sp>
      <p:grpSp>
        <p:nvGrpSpPr>
          <p:cNvPr id="177" name="Google Shape;245;p27"/>
          <p:cNvGrpSpPr/>
          <p:nvPr/>
        </p:nvGrpSpPr>
        <p:grpSpPr>
          <a:xfrm>
            <a:off x="4680000" y="1047600"/>
            <a:ext cx="4071600" cy="1947960"/>
            <a:chOff x="4680000" y="1047600"/>
            <a:chExt cx="4071600" cy="1947960"/>
          </a:xfrm>
        </p:grpSpPr>
        <p:pic>
          <p:nvPicPr>
            <p:cNvPr id="178" name="Google Shape;246;p27"/>
            <p:cNvPicPr/>
            <p:nvPr/>
          </p:nvPicPr>
          <p:blipFill>
            <a:blip r:embed="rId2"/>
            <a:srcRect t="2980" b="4453"/>
            <a:stretch/>
          </p:blipFill>
          <p:spPr>
            <a:xfrm>
              <a:off x="4791240" y="1047600"/>
              <a:ext cx="3960360" cy="1887480"/>
            </a:xfrm>
            <a:prstGeom prst="rect">
              <a:avLst/>
            </a:prstGeom>
            <a:ln w="19050">
              <a:solidFill>
                <a:srgbClr val="EFEFEF"/>
              </a:solidFill>
              <a:round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79" name="Google Shape;247;p27"/>
            <p:cNvSpPr/>
            <p:nvPr/>
          </p:nvSpPr>
          <p:spPr>
            <a:xfrm>
              <a:off x="4680000" y="2097360"/>
              <a:ext cx="469080" cy="538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700" b="1" strike="noStrike" spc="-1">
                  <a:solidFill>
                    <a:srgbClr val="000000"/>
                  </a:solidFill>
                  <a:latin typeface="Arial"/>
                  <a:ea typeface="Arial"/>
                </a:rPr>
                <a:t>IP</a:t>
              </a:r>
              <a:endParaRPr lang="en-US" sz="17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2100" b="0" strike="noStrike" spc="-1">
                  <a:solidFill>
                    <a:srgbClr val="000000"/>
                  </a:solidFill>
                  <a:latin typeface="Arial"/>
                  <a:ea typeface="Arial"/>
                </a:rPr>
                <a:t>☆</a:t>
              </a:r>
              <a:endParaRPr lang="en-US" sz="2100" b="0" strike="noStrike" spc="-1">
                <a:latin typeface="Arial"/>
              </a:endParaRPr>
            </a:p>
          </p:txBody>
        </p:sp>
        <p:sp>
          <p:nvSpPr>
            <p:cNvPr id="180" name="Google Shape;248;p27"/>
            <p:cNvSpPr/>
            <p:nvPr/>
          </p:nvSpPr>
          <p:spPr>
            <a:xfrm rot="10800000" flipH="1">
              <a:off x="5182920" y="2269800"/>
              <a:ext cx="460800" cy="2084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0F124A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Google Shape;249;p27"/>
            <p:cNvSpPr/>
            <p:nvPr/>
          </p:nvSpPr>
          <p:spPr>
            <a:xfrm rot="10800000" flipH="1">
              <a:off x="5276520" y="2584800"/>
              <a:ext cx="482400" cy="932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0F124A"/>
              </a:solidFill>
              <a:round/>
              <a:head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2" name="Google Shape;250;p27"/>
            <p:cNvSpPr/>
            <p:nvPr/>
          </p:nvSpPr>
          <p:spPr>
            <a:xfrm>
              <a:off x="5135040" y="2008800"/>
              <a:ext cx="54828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e</a:t>
              </a:r>
              <a:r>
                <a:rPr lang="en-US" sz="1800" b="1" strike="noStrike" spc="-1" baseline="30000">
                  <a:solidFill>
                    <a:srgbClr val="0F124A"/>
                  </a:solidFill>
                  <a:latin typeface="Arial"/>
                  <a:ea typeface="Arial"/>
                </a:rPr>
                <a:t>-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183" name="Google Shape;251;p27"/>
            <p:cNvSpPr/>
            <p:nvPr/>
          </p:nvSpPr>
          <p:spPr>
            <a:xfrm>
              <a:off x="5388480" y="2538720"/>
              <a:ext cx="54828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8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e</a:t>
              </a:r>
              <a:r>
                <a:rPr lang="en-US" sz="1800" b="1" strike="noStrike" spc="-1" baseline="30000">
                  <a:solidFill>
                    <a:srgbClr val="0F124A"/>
                  </a:solidFill>
                  <a:latin typeface="Arial"/>
                  <a:ea typeface="Arial"/>
                </a:rPr>
                <a:t>+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184" name="Google Shape;252;p27"/>
            <p:cNvSpPr/>
            <p:nvPr/>
          </p:nvSpPr>
          <p:spPr>
            <a:xfrm>
              <a:off x="5740560" y="1769040"/>
              <a:ext cx="76320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800" b="0" strike="noStrike" spc="-1">
                  <a:solidFill>
                    <a:srgbClr val="0F124A"/>
                  </a:solidFill>
                  <a:latin typeface="Arial"/>
                  <a:ea typeface="Arial"/>
                </a:rPr>
                <a:t>QC1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185" name="Google Shape;253;p27"/>
            <p:cNvSpPr/>
            <p:nvPr/>
          </p:nvSpPr>
          <p:spPr>
            <a:xfrm>
              <a:off x="6722280" y="1427400"/>
              <a:ext cx="76320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800" b="0" strike="noStrike" spc="-1">
                  <a:solidFill>
                    <a:srgbClr val="0F124A"/>
                  </a:solidFill>
                  <a:latin typeface="Arial"/>
                  <a:ea typeface="Arial"/>
                </a:rPr>
                <a:t>QC2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186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FLUKA model of final focus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7" name="Google Shape;255;p27"/>
          <p:cNvGrpSpPr/>
          <p:nvPr/>
        </p:nvGrpSpPr>
        <p:grpSpPr>
          <a:xfrm>
            <a:off x="4769640" y="3068280"/>
            <a:ext cx="1866240" cy="1863720"/>
            <a:chOff x="4769640" y="3068280"/>
            <a:chExt cx="1866240" cy="1863720"/>
          </a:xfrm>
        </p:grpSpPr>
        <p:pic>
          <p:nvPicPr>
            <p:cNvPr id="188" name="Google Shape;256;p27"/>
            <p:cNvPicPr/>
            <p:nvPr/>
          </p:nvPicPr>
          <p:blipFill>
            <a:blip r:embed="rId3"/>
            <a:stretch/>
          </p:blipFill>
          <p:spPr>
            <a:xfrm>
              <a:off x="4793040" y="3068280"/>
              <a:ext cx="1842840" cy="1796400"/>
            </a:xfrm>
            <a:prstGeom prst="rect">
              <a:avLst/>
            </a:prstGeom>
            <a:ln w="19050">
              <a:solidFill>
                <a:srgbClr val="EFEFEF"/>
              </a:solidFill>
              <a:round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89" name="Google Shape;257;p27"/>
            <p:cNvSpPr/>
            <p:nvPr/>
          </p:nvSpPr>
          <p:spPr>
            <a:xfrm>
              <a:off x="5216400" y="3640320"/>
              <a:ext cx="593280" cy="305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53360" bIns="15336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0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1.5 cm</a:t>
              </a:r>
              <a:endParaRPr lang="en-US" sz="1000" b="0" strike="noStrike" spc="-1">
                <a:latin typeface="Arial"/>
              </a:endParaRPr>
            </a:p>
          </p:txBody>
        </p:sp>
        <p:sp>
          <p:nvSpPr>
            <p:cNvPr id="190" name="Google Shape;258;p27"/>
            <p:cNvSpPr/>
            <p:nvPr/>
          </p:nvSpPr>
          <p:spPr>
            <a:xfrm>
              <a:off x="5663160" y="4208400"/>
              <a:ext cx="593280" cy="305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53360" bIns="15336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0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0.3 cm</a:t>
              </a:r>
              <a:endParaRPr lang="en-US" sz="1000" b="0" strike="noStrike" spc="-1">
                <a:latin typeface="Arial"/>
              </a:endParaRPr>
            </a:p>
          </p:txBody>
        </p:sp>
        <p:sp>
          <p:nvSpPr>
            <p:cNvPr id="191" name="Google Shape;259;p27"/>
            <p:cNvSpPr/>
            <p:nvPr/>
          </p:nvSpPr>
          <p:spPr>
            <a:xfrm>
              <a:off x="5802120" y="3873600"/>
              <a:ext cx="593280" cy="305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53360" bIns="15336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0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2.8 cm</a:t>
              </a:r>
              <a:endParaRPr lang="en-US" sz="1000" b="0" strike="noStrike" spc="-1">
                <a:latin typeface="Arial"/>
              </a:endParaRPr>
            </a:p>
          </p:txBody>
        </p:sp>
        <p:sp>
          <p:nvSpPr>
            <p:cNvPr id="192" name="Google Shape;260;p27"/>
            <p:cNvSpPr/>
            <p:nvPr/>
          </p:nvSpPr>
          <p:spPr>
            <a:xfrm>
              <a:off x="4769640" y="4475160"/>
              <a:ext cx="76320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800" b="0" strike="noStrike" spc="-1">
                  <a:solidFill>
                    <a:srgbClr val="171717"/>
                  </a:solidFill>
                  <a:latin typeface="Arial"/>
                  <a:ea typeface="Arial"/>
                </a:rPr>
                <a:t>QC1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193" name="Google Shape;261;p27"/>
            <p:cNvSpPr/>
            <p:nvPr/>
          </p:nvSpPr>
          <p:spPr>
            <a:xfrm rot="10800000">
              <a:off x="5714280" y="3582720"/>
              <a:ext cx="360" cy="3841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4" name="Google Shape;262;p27"/>
            <p:cNvSpPr/>
            <p:nvPr/>
          </p:nvSpPr>
          <p:spPr>
            <a:xfrm>
              <a:off x="5714640" y="3966840"/>
              <a:ext cx="7160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5" name="Google Shape;263;p27"/>
            <p:cNvSpPr/>
            <p:nvPr/>
          </p:nvSpPr>
          <p:spPr>
            <a:xfrm>
              <a:off x="5714640" y="4199040"/>
              <a:ext cx="360" cy="1580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6" name="Google Shape;264;p27"/>
            <p:cNvSpPr/>
            <p:nvPr/>
          </p:nvSpPr>
          <p:spPr>
            <a:xfrm rot="10800000" flipH="1">
              <a:off x="5713560" y="4433400"/>
              <a:ext cx="360" cy="157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97" name="Google Shape;265;p27"/>
          <p:cNvGrpSpPr/>
          <p:nvPr/>
        </p:nvGrpSpPr>
        <p:grpSpPr>
          <a:xfrm>
            <a:off x="6806520" y="3068280"/>
            <a:ext cx="1948320" cy="1863720"/>
            <a:chOff x="6806520" y="3068280"/>
            <a:chExt cx="1948320" cy="1863720"/>
          </a:xfrm>
        </p:grpSpPr>
        <p:pic>
          <p:nvPicPr>
            <p:cNvPr id="198" name="Google Shape;266;p27"/>
            <p:cNvPicPr/>
            <p:nvPr/>
          </p:nvPicPr>
          <p:blipFill>
            <a:blip r:embed="rId4"/>
            <a:srcRect t="2069" b="2059"/>
            <a:stretch/>
          </p:blipFill>
          <p:spPr>
            <a:xfrm>
              <a:off x="6832440" y="3068280"/>
              <a:ext cx="1922400" cy="1796400"/>
            </a:xfrm>
            <a:prstGeom prst="rect">
              <a:avLst/>
            </a:prstGeom>
            <a:ln w="19050">
              <a:solidFill>
                <a:srgbClr val="EFEFEF"/>
              </a:solidFill>
              <a:round/>
            </a:ln>
            <a:effectLst>
              <a:outerShdw blurRad="57240" dist="19080" dir="5400000" algn="b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99" name="Google Shape;267;p27"/>
            <p:cNvSpPr/>
            <p:nvPr/>
          </p:nvSpPr>
          <p:spPr>
            <a:xfrm>
              <a:off x="6806520" y="4475160"/>
              <a:ext cx="76320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800" b="0" strike="noStrike" spc="-1">
                  <a:solidFill>
                    <a:srgbClr val="171717"/>
                  </a:solidFill>
                  <a:latin typeface="Arial"/>
                  <a:ea typeface="Arial"/>
                </a:rPr>
                <a:t>QC2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200" name="Google Shape;268;p27"/>
            <p:cNvSpPr/>
            <p:nvPr/>
          </p:nvSpPr>
          <p:spPr>
            <a:xfrm>
              <a:off x="7282440" y="3572280"/>
              <a:ext cx="593280" cy="305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53360" bIns="15336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0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2.0 cm</a:t>
              </a:r>
              <a:endParaRPr lang="en-US" sz="1000" b="0" strike="noStrike" spc="-1">
                <a:latin typeface="Arial"/>
              </a:endParaRPr>
            </a:p>
          </p:txBody>
        </p:sp>
        <p:sp>
          <p:nvSpPr>
            <p:cNvPr id="201" name="Google Shape;269;p27"/>
            <p:cNvSpPr/>
            <p:nvPr/>
          </p:nvSpPr>
          <p:spPr>
            <a:xfrm>
              <a:off x="7748280" y="4358160"/>
              <a:ext cx="593280" cy="305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53360" bIns="15336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0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0.3 cm</a:t>
              </a:r>
              <a:endParaRPr lang="en-US" sz="1000" b="0" strike="noStrike" spc="-1">
                <a:latin typeface="Arial"/>
              </a:endParaRPr>
            </a:p>
          </p:txBody>
        </p:sp>
        <p:sp>
          <p:nvSpPr>
            <p:cNvPr id="202" name="Google Shape;270;p27"/>
            <p:cNvSpPr/>
            <p:nvPr/>
          </p:nvSpPr>
          <p:spPr>
            <a:xfrm>
              <a:off x="7920720" y="3873600"/>
              <a:ext cx="593280" cy="305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53360" bIns="153360" anchor="t">
              <a:sp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US" sz="1000" b="1" strike="noStrike" spc="-1">
                  <a:solidFill>
                    <a:srgbClr val="0F124A"/>
                  </a:solidFill>
                  <a:latin typeface="Arial"/>
                  <a:ea typeface="Arial"/>
                </a:rPr>
                <a:t>3.3 cm</a:t>
              </a:r>
              <a:endParaRPr lang="en-US" sz="1000" b="0" strike="noStrike" spc="-1">
                <a:latin typeface="Arial"/>
              </a:endParaRPr>
            </a:p>
          </p:txBody>
        </p:sp>
        <p:grpSp>
          <p:nvGrpSpPr>
            <p:cNvPr id="203" name="Google Shape;271;p27"/>
            <p:cNvGrpSpPr/>
            <p:nvPr/>
          </p:nvGrpSpPr>
          <p:grpSpPr>
            <a:xfrm>
              <a:off x="7799400" y="3424680"/>
              <a:ext cx="878760" cy="1311120"/>
              <a:chOff x="7799400" y="3424680"/>
              <a:chExt cx="878760" cy="1311120"/>
            </a:xfrm>
          </p:grpSpPr>
          <p:sp>
            <p:nvSpPr>
              <p:cNvPr id="204" name="Google Shape;272;p27"/>
              <p:cNvSpPr/>
              <p:nvPr/>
            </p:nvSpPr>
            <p:spPr>
              <a:xfrm rot="10800000">
                <a:off x="7799400" y="3424680"/>
                <a:ext cx="360" cy="5421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05" name="Google Shape;273;p27"/>
              <p:cNvSpPr/>
              <p:nvPr/>
            </p:nvSpPr>
            <p:spPr>
              <a:xfrm>
                <a:off x="7800120" y="3966840"/>
                <a:ext cx="87804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06" name="Google Shape;274;p27"/>
              <p:cNvSpPr/>
              <p:nvPr/>
            </p:nvSpPr>
            <p:spPr>
              <a:xfrm>
                <a:off x="7799760" y="4344480"/>
                <a:ext cx="360" cy="15804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tailEnd type="stealth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07" name="Google Shape;275;p27"/>
              <p:cNvSpPr/>
              <p:nvPr/>
            </p:nvSpPr>
            <p:spPr>
              <a:xfrm rot="10800000" flipH="1">
                <a:off x="7799040" y="4578480"/>
                <a:ext cx="360" cy="15732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tailEnd type="stealth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ldNum" idx="13"/>
          </p:nvPr>
        </p:nvSpPr>
        <p:spPr>
          <a:xfrm>
            <a:off x="8735400" y="97560"/>
            <a:ext cx="299160" cy="169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54000"/>
              </a:lnSpc>
              <a:buNone/>
              <a:tabLst>
                <a:tab pos="0" algn="l"/>
              </a:tabLst>
              <a:defRPr lang="en-US" sz="800" b="0" strike="noStrike" spc="-1">
                <a:solidFill>
                  <a:srgbClr val="FFFFFF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54000"/>
              </a:lnSpc>
              <a:buNone/>
              <a:tabLst>
                <a:tab pos="0" algn="l"/>
              </a:tabLst>
            </a:pPr>
            <a:fld id="{A707BBDC-ADD8-4EF0-B9F9-49352A0B6CB5}" type="slidenum">
              <a:rPr lang="en-US" sz="800" b="0" strike="noStrike" spc="-1">
                <a:solidFill>
                  <a:srgbClr val="FFFFFF"/>
                </a:solidFill>
                <a:latin typeface="Arial"/>
                <a:ea typeface="Arial"/>
              </a:rPr>
              <a:t>9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209" name="Google Shape;281;p28"/>
          <p:cNvSpPr/>
          <p:nvPr/>
        </p:nvSpPr>
        <p:spPr>
          <a:xfrm>
            <a:off x="1007640" y="97560"/>
            <a:ext cx="7275240" cy="16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37000"/>
              </a:lnSpc>
              <a:buNone/>
              <a:tabLst>
                <a:tab pos="0" algn="l"/>
              </a:tabLst>
            </a:pP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FCC week 2024 </a:t>
            </a:r>
            <a:r>
              <a:rPr lang="en-US" sz="900" b="1" strike="noStrike" spc="-1">
                <a:solidFill>
                  <a:srgbClr val="FFFFFF"/>
                </a:solidFill>
                <a:latin typeface="Arial"/>
                <a:ea typeface="Arial"/>
              </a:rPr>
              <a:t>|</a:t>
            </a:r>
            <a:r>
              <a:rPr lang="en-US" sz="900" b="0" strike="noStrike" spc="-1">
                <a:solidFill>
                  <a:srgbClr val="FFFFFF"/>
                </a:solidFill>
                <a:latin typeface="Arial"/>
                <a:ea typeface="Arial"/>
              </a:rPr>
              <a:t> FLUKA studies for the FCC-ee MDI,  Alessandro Frasca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title"/>
          </p:nvPr>
        </p:nvSpPr>
        <p:spPr>
          <a:xfrm>
            <a:off x="214200" y="501480"/>
            <a:ext cx="8786520" cy="48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000" b="0" strike="noStrike" spc="-1">
                <a:solidFill>
                  <a:srgbClr val="0F124A"/>
                </a:solidFill>
                <a:latin typeface="Arial"/>
                <a:ea typeface="Arial"/>
              </a:rPr>
              <a:t>Radiative Bhabha distributions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Google Shape;283;p28"/>
          <p:cNvSpPr/>
          <p:nvPr/>
        </p:nvSpPr>
        <p:spPr>
          <a:xfrm>
            <a:off x="424440" y="2689720"/>
            <a:ext cx="8310600" cy="54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171717"/>
                </a:solidFill>
                <a:latin typeface="Arial"/>
                <a:ea typeface="Arial"/>
              </a:rPr>
              <a:t>GUINEA-PIG++: </a:t>
            </a:r>
            <a:r>
              <a:rPr lang="en-US" sz="1400" b="0" strike="noStrike" spc="-1" dirty="0">
                <a:solidFill>
                  <a:srgbClr val="171717"/>
                </a:solidFill>
                <a:latin typeface="Arial"/>
                <a:ea typeface="Arial"/>
              </a:rPr>
              <a:t>particle in cell software for beam-beam effects</a:t>
            </a:r>
            <a:r>
              <a:rPr lang="en-US" sz="1400" b="1" strike="noStrike" spc="-1" dirty="0">
                <a:solidFill>
                  <a:srgbClr val="171717"/>
                </a:solidFill>
                <a:latin typeface="Arial"/>
                <a:ea typeface="Arial"/>
              </a:rPr>
              <a:t> </a:t>
            </a:r>
            <a:r>
              <a:rPr lang="en-US" sz="1400" b="0" strike="noStrike" spc="-1" dirty="0">
                <a:solidFill>
                  <a:srgbClr val="171717"/>
                </a:solidFill>
                <a:latin typeface="Arial"/>
                <a:ea typeface="Arial"/>
              </a:rPr>
              <a:t>to apply the boost to generated e</a:t>
            </a:r>
            <a:r>
              <a:rPr lang="en-US" sz="1400" b="0" strike="noStrike" spc="-1" baseline="30000" dirty="0">
                <a:solidFill>
                  <a:srgbClr val="171717"/>
                </a:solidFill>
                <a:latin typeface="Arial"/>
                <a:ea typeface="Arial"/>
              </a:rPr>
              <a:t>-</a:t>
            </a:r>
            <a:r>
              <a:rPr lang="en-US" sz="1400" b="0" strike="noStrike" spc="-1" dirty="0">
                <a:solidFill>
                  <a:srgbClr val="171717"/>
                </a:solidFill>
                <a:latin typeface="Arial"/>
                <a:ea typeface="Arial"/>
              </a:rPr>
              <a:t>:</a:t>
            </a:r>
            <a:endParaRPr lang="en-US" sz="1400" b="0" strike="noStrike" spc="-1" dirty="0">
              <a:latin typeface="Arial"/>
            </a:endParaRPr>
          </a:p>
          <a:p>
            <a:pPr marL="365760" indent="-226080">
              <a:lnSpc>
                <a:spcPct val="115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 dirty="0">
                <a:solidFill>
                  <a:srgbClr val="171717"/>
                </a:solidFill>
                <a:latin typeface="Arial"/>
                <a:ea typeface="Arial"/>
              </a:rPr>
              <a:t>asymmetric beam-beam effects (see </a:t>
            </a:r>
            <a:r>
              <a:rPr lang="en-US" sz="1400" b="0" u="sng" strike="noStrike" spc="-1" dirty="0">
                <a:solidFill>
                  <a:srgbClr val="000000"/>
                </a:solidFill>
                <a:uFillTx/>
                <a:latin typeface="Arial"/>
                <a:ea typeface="Arial"/>
                <a:hlinkClick r:id="rId2"/>
              </a:rPr>
              <a:t>talk by D. Shatilov</a:t>
            </a:r>
            <a:r>
              <a:rPr lang="en-US" sz="1400" b="0" strike="noStrike" spc="-1" dirty="0">
                <a:solidFill>
                  <a:srgbClr val="171717"/>
                </a:solidFill>
                <a:latin typeface="Arial"/>
                <a:ea typeface="Arial"/>
              </a:rPr>
              <a:t>)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212" name="Google Shape;284;p28"/>
          <p:cNvPicPr/>
          <p:nvPr/>
        </p:nvPicPr>
        <p:blipFill>
          <a:blip r:embed="rId3"/>
          <a:srcRect t="6887"/>
          <a:stretch/>
        </p:blipFill>
        <p:spPr>
          <a:xfrm>
            <a:off x="4986720" y="3327480"/>
            <a:ext cx="3748320" cy="1585440"/>
          </a:xfrm>
          <a:prstGeom prst="rect">
            <a:avLst/>
          </a:prstGeom>
          <a:ln w="19050">
            <a:solidFill>
              <a:srgbClr val="EFEFEF"/>
            </a:solidFill>
            <a:round/>
          </a:ln>
          <a:effectLst>
            <a:outerShdw blurRad="57240" dist="19080" dir="5400000" algn="bl" rotWithShape="0">
              <a:srgbClr val="000000">
                <a:alpha val="30000"/>
              </a:srgbClr>
            </a:outerShdw>
          </a:effectLst>
        </p:spPr>
      </p:pic>
      <p:sp>
        <p:nvSpPr>
          <p:cNvPr id="213" name="Google Shape;285;p28"/>
          <p:cNvSpPr/>
          <p:nvPr/>
        </p:nvSpPr>
        <p:spPr>
          <a:xfrm>
            <a:off x="4414680" y="3920040"/>
            <a:ext cx="497880" cy="39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0" strike="noStrike" spc="-1">
                <a:solidFill>
                  <a:srgbClr val="171717"/>
                </a:solidFill>
                <a:latin typeface="Arial"/>
                <a:ea typeface="Arial"/>
              </a:rPr>
              <a:t>⇒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14" name="Google Shape;286;p28"/>
          <p:cNvSpPr/>
          <p:nvPr/>
        </p:nvSpPr>
        <p:spPr>
          <a:xfrm rot="21108600">
            <a:off x="5799600" y="3861360"/>
            <a:ext cx="2161080" cy="111600"/>
          </a:xfrm>
          <a:prstGeom prst="ellipse">
            <a:avLst/>
          </a:prstGeom>
          <a:noFill/>
          <a:ln w="9525">
            <a:solidFill>
              <a:srgbClr val="171717"/>
            </a:solidFill>
            <a:prstDash val="dash"/>
            <a:round/>
          </a:ln>
          <a:effectLst>
            <a:outerShdw blurRad="57240" dist="19080" dir="5400000" algn="bl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15" name="Google Shape;287;p28"/>
          <p:cNvPicPr/>
          <p:nvPr/>
        </p:nvPicPr>
        <p:blipFill>
          <a:blip r:embed="rId4"/>
          <a:stretch/>
        </p:blipFill>
        <p:spPr>
          <a:xfrm>
            <a:off x="424440" y="3357000"/>
            <a:ext cx="2017440" cy="1600200"/>
          </a:xfrm>
          <a:prstGeom prst="rect">
            <a:avLst/>
          </a:prstGeom>
          <a:ln w="0">
            <a:noFill/>
          </a:ln>
        </p:spPr>
      </p:pic>
      <p:pic>
        <p:nvPicPr>
          <p:cNvPr id="216" name="Google Shape;288;p28"/>
          <p:cNvPicPr/>
          <p:nvPr/>
        </p:nvPicPr>
        <p:blipFill>
          <a:blip r:embed="rId5"/>
          <a:stretch/>
        </p:blipFill>
        <p:spPr>
          <a:xfrm>
            <a:off x="2500200" y="3357000"/>
            <a:ext cx="2017440" cy="1600200"/>
          </a:xfrm>
          <a:prstGeom prst="rect">
            <a:avLst/>
          </a:prstGeom>
          <a:ln w="0">
            <a:noFill/>
          </a:ln>
        </p:spPr>
      </p:pic>
      <p:sp>
        <p:nvSpPr>
          <p:cNvPr id="217" name="Google Shape;289;p28"/>
          <p:cNvSpPr/>
          <p:nvPr/>
        </p:nvSpPr>
        <p:spPr>
          <a:xfrm>
            <a:off x="424440" y="1017000"/>
            <a:ext cx="8310600" cy="153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171717"/>
                </a:solidFill>
                <a:latin typeface="Arial"/>
                <a:ea typeface="Arial"/>
              </a:rPr>
              <a:t>BBBrem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 : radiative Bhabha event generator (CM of scattering particles)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00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cut in maximum distance between interacting particles → minimum momentum transfer </a:t>
            </a:r>
            <a:endParaRPr lang="en-US" sz="1400" b="0" strike="noStrike" spc="-1">
              <a:latin typeface="Arial"/>
            </a:endParaRPr>
          </a:p>
          <a:p>
            <a:pPr marL="822960" lvl="1" indent="-226080">
              <a:lnSpc>
                <a:spcPct val="100000"/>
              </a:lnSpc>
              <a:buClr>
                <a:srgbClr val="171717"/>
              </a:buClr>
              <a:buFont typeface="Arial"/>
              <a:buChar char="-"/>
              <a:tabLst>
                <a:tab pos="0" algn="l"/>
              </a:tabLst>
            </a:pPr>
            <a:r>
              <a:rPr lang="en-US" sz="1400" b="1" strike="noStrike" spc="-1">
                <a:solidFill>
                  <a:srgbClr val="171717"/>
                </a:solidFill>
                <a:latin typeface="Arial"/>
                <a:ea typeface="Arial"/>
              </a:rPr>
              <a:t>1 σ</a:t>
            </a:r>
            <a:r>
              <a:rPr lang="en-US" sz="1400" b="1" strike="noStrike" spc="-1" baseline="-25000">
                <a:solidFill>
                  <a:srgbClr val="171717"/>
                </a:solidFill>
                <a:latin typeface="Arial"/>
                <a:ea typeface="Arial"/>
              </a:rPr>
              <a:t>y</a:t>
            </a:r>
            <a:r>
              <a:rPr lang="en-US" sz="1400" b="1" strike="noStrike" spc="-1">
                <a:solidFill>
                  <a:srgbClr val="171717"/>
                </a:solidFill>
                <a:latin typeface="Arial"/>
                <a:ea typeface="Arial"/>
              </a:rPr>
              <a:t> cut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: minimum distance to account for the realistic </a:t>
            </a:r>
            <a:r>
              <a:rPr lang="en-US" sz="1400" b="0" u="sng" strike="noStrike" spc="-1">
                <a:solidFill>
                  <a:srgbClr val="171717"/>
                </a:solidFill>
                <a:uFillTx/>
                <a:latin typeface="Arial"/>
                <a:ea typeface="Arial"/>
              </a:rPr>
              <a:t>electric field screening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 caused by bunch particles  (experience at LEP from measurements of beam lifetime, see </a:t>
            </a:r>
            <a:r>
              <a:rPr lang="en-US" sz="1400" b="0" u="sng" strike="noStrike" spc="-1">
                <a:solidFill>
                  <a:srgbClr val="000000"/>
                </a:solidFill>
                <a:uFillTx/>
                <a:latin typeface="Arial"/>
                <a:ea typeface="Arial"/>
                <a:hlinkClick r:id="rId6"/>
              </a:rPr>
              <a:t>paper by H. Burkhardt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)</a:t>
            </a:r>
            <a:endParaRPr lang="en-US" sz="1400" b="0" strike="noStrike" spc="-1">
              <a:latin typeface="Arial"/>
            </a:endParaRPr>
          </a:p>
          <a:p>
            <a:pPr marL="365760" indent="-226080">
              <a:lnSpc>
                <a:spcPct val="100000"/>
              </a:lnSpc>
              <a:buClr>
                <a:srgbClr val="171717"/>
              </a:buClr>
              <a:buFont typeface="Arial"/>
              <a:buChar char="●"/>
              <a:tabLst>
                <a:tab pos="0" algn="l"/>
              </a:tabLst>
            </a:pP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cut in minimum energy carried by the emitted photon → maximum energy of scattered electron</a:t>
            </a:r>
            <a:endParaRPr lang="en-US" sz="1400" b="0" strike="noStrike" spc="-1">
              <a:latin typeface="Arial"/>
            </a:endParaRPr>
          </a:p>
          <a:p>
            <a:pPr marL="822960" lvl="1" indent="-226080">
              <a:lnSpc>
                <a:spcPct val="100000"/>
              </a:lnSpc>
              <a:buClr>
                <a:srgbClr val="171717"/>
              </a:buClr>
              <a:buFont typeface="Arial"/>
              <a:buChar char="-"/>
              <a:tabLst>
                <a:tab pos="0" algn="l"/>
              </a:tabLst>
            </a:pPr>
            <a:r>
              <a:rPr lang="en-US" sz="1400" b="1" strike="noStrike" spc="-1">
                <a:solidFill>
                  <a:srgbClr val="171717"/>
                </a:solidFill>
                <a:latin typeface="Arial"/>
                <a:ea typeface="Arial"/>
              </a:rPr>
              <a:t>50%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 energy cut (electrons up to 22.8 GeV and 91.25 GeV) to study impact on FFQs (see </a:t>
            </a:r>
            <a:r>
              <a:rPr lang="en-US" sz="1400" b="0" u="sng" strike="noStrike" spc="-1">
                <a:solidFill>
                  <a:srgbClr val="000000"/>
                </a:solidFill>
                <a:uFillTx/>
                <a:latin typeface="Arial"/>
                <a:ea typeface="Arial"/>
                <a:hlinkClick r:id="rId7"/>
              </a:rPr>
              <a:t>MDI talk</a:t>
            </a: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 for a full analysis of Bhabha loss distribution)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18" name="Google Shape;290;p28"/>
          <p:cNvSpPr/>
          <p:nvPr/>
        </p:nvSpPr>
        <p:spPr>
          <a:xfrm>
            <a:off x="5122440" y="2790000"/>
            <a:ext cx="2999520" cy="42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171717"/>
                </a:solidFill>
                <a:latin typeface="Arial"/>
                <a:ea typeface="Arial"/>
              </a:rPr>
              <a:t>→ asymmetric losses on FFQs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1536</Words>
  <Application>Microsoft Office PowerPoint</Application>
  <PresentationFormat>On-screen Show (16:9)</PresentationFormat>
  <Paragraphs>284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Office Theme</vt:lpstr>
      <vt:lpstr>FLUKA studies for the FCC-ee MDI</vt:lpstr>
      <vt:lpstr>Introduction</vt:lpstr>
      <vt:lpstr>FLUKA geometry of the FCC-ee IR (right of IP)</vt:lpstr>
      <vt:lpstr>Sources</vt:lpstr>
      <vt:lpstr>Overview of tunnel radiation levels</vt:lpstr>
      <vt:lpstr>PowerPoint Presentation</vt:lpstr>
      <vt:lpstr>Impact of radiative Bhabha on FFQs</vt:lpstr>
      <vt:lpstr>FLUKA model of final focus</vt:lpstr>
      <vt:lpstr>Radiative Bhabha distributions </vt:lpstr>
      <vt:lpstr>Power deposition in FFQ superconducting coils</vt:lpstr>
      <vt:lpstr>Power deposition in FFQ superconducting coils</vt:lpstr>
      <vt:lpstr>Electron impact angle analysis</vt:lpstr>
      <vt:lpstr>Shielding effectiveness</vt:lpstr>
      <vt:lpstr>Considerations on tungsten shielding</vt:lpstr>
      <vt:lpstr>Summary and prospects</vt:lpstr>
      <vt:lpstr>Backup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FLUKA studies for the FCC-ee MDI</dc:title>
  <dc:subject/>
  <dc:creator/>
  <dc:description/>
  <cp:lastModifiedBy>Giacomo Lavezzari</cp:lastModifiedBy>
  <cp:revision>23</cp:revision>
  <dcterms:modified xsi:type="dcterms:W3CDTF">2024-06-12T20:07:56Z</dcterms:modified>
  <dc:language>en-US</dc:language>
</cp:coreProperties>
</file>