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3"/>
  </p:notesMasterIdLst>
  <p:sldIdLst>
    <p:sldId id="346" r:id="rId5"/>
    <p:sldId id="257" r:id="rId6"/>
    <p:sldId id="258" r:id="rId7"/>
    <p:sldId id="349" r:id="rId8"/>
    <p:sldId id="348" r:id="rId9"/>
    <p:sldId id="350" r:id="rId10"/>
    <p:sldId id="284" r:id="rId11"/>
    <p:sldId id="342" r:id="rId12"/>
    <p:sldId id="352" r:id="rId13"/>
    <p:sldId id="354" r:id="rId14"/>
    <p:sldId id="343" r:id="rId15"/>
    <p:sldId id="359" r:id="rId16"/>
    <p:sldId id="345" r:id="rId17"/>
    <p:sldId id="344" r:id="rId18"/>
    <p:sldId id="357" r:id="rId19"/>
    <p:sldId id="360" r:id="rId20"/>
    <p:sldId id="363" r:id="rId21"/>
    <p:sldId id="361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FFFFFF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DADD51-E35E-4D7E-99FC-FA0382457A49}" v="1008" dt="2024-05-15T15:42:50.2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1568" autoAdjust="0"/>
  </p:normalViewPr>
  <p:slideViewPr>
    <p:cSldViewPr snapToGrid="0" snapToObjects="1">
      <p:cViewPr>
        <p:scale>
          <a:sx n="158" d="100"/>
          <a:sy n="158" d="100"/>
        </p:scale>
        <p:origin x="480" y="91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kgw" clId="Web-{B2DADD51-E35E-4D7E-99FC-FA0382457A49}"/>
    <pc:docChg chg="modSld">
      <pc:chgData name="Guest kgw" userId="" providerId="" clId="Web-{B2DADD51-E35E-4D7E-99FC-FA0382457A49}" dt="2024-05-15T15:06:57.720" v="190" actId="20577"/>
      <pc:docMkLst>
        <pc:docMk/>
      </pc:docMkLst>
      <pc:sldChg chg="modSp">
        <pc:chgData name="Guest kgw" userId="" providerId="" clId="Web-{B2DADD51-E35E-4D7E-99FC-FA0382457A49}" dt="2024-05-15T15:06:26.672" v="185" actId="20577"/>
        <pc:sldMkLst>
          <pc:docMk/>
          <pc:sldMk cId="16981936" sldId="258"/>
        </pc:sldMkLst>
        <pc:spChg chg="mod">
          <ac:chgData name="Guest kgw" userId="" providerId="" clId="Web-{B2DADD51-E35E-4D7E-99FC-FA0382457A49}" dt="2024-05-15T15:06:26.672" v="185" actId="20577"/>
          <ac:spMkLst>
            <pc:docMk/>
            <pc:sldMk cId="16981936" sldId="258"/>
            <ac:spMk id="5" creationId="{CA6B1549-E60D-BD19-F5C8-D0FB771754D2}"/>
          </ac:spMkLst>
        </pc:spChg>
      </pc:sldChg>
      <pc:sldChg chg="modSp">
        <pc:chgData name="Guest kgw" userId="" providerId="" clId="Web-{B2DADD51-E35E-4D7E-99FC-FA0382457A49}" dt="2024-05-15T15:06:57.720" v="190" actId="20577"/>
        <pc:sldMkLst>
          <pc:docMk/>
          <pc:sldMk cId="3902168746" sldId="274"/>
        </pc:sldMkLst>
        <pc:spChg chg="mod">
          <ac:chgData name="Guest kgw" userId="" providerId="" clId="Web-{B2DADD51-E35E-4D7E-99FC-FA0382457A49}" dt="2024-05-15T15:06:57.720" v="190" actId="20577"/>
          <ac:spMkLst>
            <pc:docMk/>
            <pc:sldMk cId="3902168746" sldId="274"/>
            <ac:spMk id="7" creationId="{66524F05-C5B6-C207-04DB-ECAEBEF99ABA}"/>
          </ac:spMkLst>
        </pc:spChg>
      </pc:sldChg>
    </pc:docChg>
  </pc:docChgLst>
  <pc:docChgLst>
    <pc:chgData name="Guest zlp" clId="Web-{B2DADD51-E35E-4D7E-99FC-FA0382457A49}"/>
    <pc:docChg chg="modSld">
      <pc:chgData name="Guest zlp" userId="" providerId="" clId="Web-{B2DADD51-E35E-4D7E-99FC-FA0382457A49}" dt="2024-05-15T15:42:50.229" v="829" actId="20577"/>
      <pc:docMkLst>
        <pc:docMk/>
      </pc:docMkLst>
      <pc:sldChg chg="modSp">
        <pc:chgData name="Guest zlp" userId="" providerId="" clId="Web-{B2DADD51-E35E-4D7E-99FC-FA0382457A49}" dt="2024-05-15T15:42:50.229" v="829" actId="20577"/>
        <pc:sldMkLst>
          <pc:docMk/>
          <pc:sldMk cId="16981936" sldId="258"/>
        </pc:sldMkLst>
        <pc:spChg chg="mod">
          <ac:chgData name="Guest zlp" userId="" providerId="" clId="Web-{B2DADD51-E35E-4D7E-99FC-FA0382457A49}" dt="2024-05-15T15:42:50.229" v="829" actId="20577"/>
          <ac:spMkLst>
            <pc:docMk/>
            <pc:sldMk cId="16981936" sldId="258"/>
            <ac:spMk id="5" creationId="{CA6B1549-E60D-BD19-F5C8-D0FB771754D2}"/>
          </ac:spMkLst>
        </pc:spChg>
      </pc:sldChg>
      <pc:sldChg chg="modSp">
        <pc:chgData name="Guest zlp" userId="" providerId="" clId="Web-{B2DADD51-E35E-4D7E-99FC-FA0382457A49}" dt="2024-05-15T15:42:19.150" v="827" actId="20577"/>
        <pc:sldMkLst>
          <pc:docMk/>
          <pc:sldMk cId="3902168746" sldId="274"/>
        </pc:sldMkLst>
        <pc:spChg chg="mod">
          <ac:chgData name="Guest zlp" userId="" providerId="" clId="Web-{B2DADD51-E35E-4D7E-99FC-FA0382457A49}" dt="2024-05-15T15:42:19.150" v="827" actId="20577"/>
          <ac:spMkLst>
            <pc:docMk/>
            <pc:sldMk cId="3902168746" sldId="274"/>
            <ac:spMk id="7" creationId="{66524F05-C5B6-C207-04DB-ECAEBEF99ABA}"/>
          </ac:spMkLst>
        </pc:spChg>
      </pc:sldChg>
      <pc:sldChg chg="modSp">
        <pc:chgData name="Guest zlp" userId="" providerId="" clId="Web-{B2DADD51-E35E-4D7E-99FC-FA0382457A49}" dt="2024-05-15T15:13:13.242" v="103" actId="20577"/>
        <pc:sldMkLst>
          <pc:docMk/>
          <pc:sldMk cId="3792909909" sldId="275"/>
        </pc:sldMkLst>
        <pc:spChg chg="mod">
          <ac:chgData name="Guest zlp" userId="" providerId="" clId="Web-{B2DADD51-E35E-4D7E-99FC-FA0382457A49}" dt="2024-05-15T15:13:13.242" v="103" actId="20577"/>
          <ac:spMkLst>
            <pc:docMk/>
            <pc:sldMk cId="3792909909" sldId="275"/>
            <ac:spMk id="3" creationId="{51A00E5D-928C-9009-9D40-CE8A11FCAC89}"/>
          </ac:spMkLst>
        </pc:spChg>
      </pc:sldChg>
      <pc:sldChg chg="modSp">
        <pc:chgData name="Guest zlp" userId="" providerId="" clId="Web-{B2DADD51-E35E-4D7E-99FC-FA0382457A49}" dt="2024-05-15T15:14:04.291" v="129" actId="20577"/>
        <pc:sldMkLst>
          <pc:docMk/>
          <pc:sldMk cId="2340660057" sldId="276"/>
        </pc:sldMkLst>
        <pc:spChg chg="mod">
          <ac:chgData name="Guest zlp" userId="" providerId="" clId="Web-{B2DADD51-E35E-4D7E-99FC-FA0382457A49}" dt="2024-05-15T15:14:04.291" v="129" actId="20577"/>
          <ac:spMkLst>
            <pc:docMk/>
            <pc:sldMk cId="2340660057" sldId="276"/>
            <ac:spMk id="3" creationId="{CB528FDB-1775-29C1-1E84-D35EB6C67522}"/>
          </ac:spMkLst>
        </pc:spChg>
      </pc:sldChg>
      <pc:sldChg chg="modSp">
        <pc:chgData name="Guest zlp" userId="" providerId="" clId="Web-{B2DADD51-E35E-4D7E-99FC-FA0382457A49}" dt="2024-05-15T15:17:06.188" v="305" actId="20577"/>
        <pc:sldMkLst>
          <pc:docMk/>
          <pc:sldMk cId="4019069769" sldId="277"/>
        </pc:sldMkLst>
        <pc:spChg chg="mod">
          <ac:chgData name="Guest zlp" userId="" providerId="" clId="Web-{B2DADD51-E35E-4D7E-99FC-FA0382457A49}" dt="2024-05-15T15:17:06.188" v="305" actId="20577"/>
          <ac:spMkLst>
            <pc:docMk/>
            <pc:sldMk cId="4019069769" sldId="277"/>
            <ac:spMk id="3" creationId="{2681A257-9EF5-DD3F-0264-DEED1AAA0E3E}"/>
          </ac:spMkLst>
        </pc:spChg>
      </pc:sldChg>
      <pc:sldChg chg="modSp">
        <pc:chgData name="Guest zlp" userId="" providerId="" clId="Web-{B2DADD51-E35E-4D7E-99FC-FA0382457A49}" dt="2024-05-15T15:41:50.430" v="811" actId="20577"/>
        <pc:sldMkLst>
          <pc:docMk/>
          <pc:sldMk cId="2978225145" sldId="279"/>
        </pc:sldMkLst>
        <pc:spChg chg="mod">
          <ac:chgData name="Guest zlp" userId="" providerId="" clId="Web-{B2DADD51-E35E-4D7E-99FC-FA0382457A49}" dt="2024-05-15T15:41:50.430" v="811" actId="20577"/>
          <ac:spMkLst>
            <pc:docMk/>
            <pc:sldMk cId="2978225145" sldId="279"/>
            <ac:spMk id="3" creationId="{1274716D-CE13-5221-EFB5-4B8F90F34629}"/>
          </ac:spMkLst>
        </pc:spChg>
      </pc:sldChg>
      <pc:sldChg chg="modSp">
        <pc:chgData name="Guest zlp" userId="" providerId="" clId="Web-{B2DADD51-E35E-4D7E-99FC-FA0382457A49}" dt="2024-05-15T15:35:10.587" v="477" actId="20577"/>
        <pc:sldMkLst>
          <pc:docMk/>
          <pc:sldMk cId="4280245138" sldId="280"/>
        </pc:sldMkLst>
        <pc:spChg chg="mod">
          <ac:chgData name="Guest zlp" userId="" providerId="" clId="Web-{B2DADD51-E35E-4D7E-99FC-FA0382457A49}" dt="2024-05-15T15:35:10.587" v="477" actId="20577"/>
          <ac:spMkLst>
            <pc:docMk/>
            <pc:sldMk cId="4280245138" sldId="280"/>
            <ac:spMk id="3" creationId="{361E4608-1B9C-6B7D-2BDD-6795DACCF707}"/>
          </ac:spMkLst>
        </pc:spChg>
      </pc:sldChg>
      <pc:sldChg chg="modSp">
        <pc:chgData name="Guest zlp" userId="" providerId="" clId="Web-{B2DADD51-E35E-4D7E-99FC-FA0382457A49}" dt="2024-05-15T15:37:50.265" v="605" actId="20577"/>
        <pc:sldMkLst>
          <pc:docMk/>
          <pc:sldMk cId="1239492166" sldId="281"/>
        </pc:sldMkLst>
        <pc:spChg chg="mod">
          <ac:chgData name="Guest zlp" userId="" providerId="" clId="Web-{B2DADD51-E35E-4D7E-99FC-FA0382457A49}" dt="2024-05-15T15:37:50.265" v="605" actId="20577"/>
          <ac:spMkLst>
            <pc:docMk/>
            <pc:sldMk cId="1239492166" sldId="281"/>
            <ac:spMk id="3" creationId="{9DF33612-FC57-840C-413F-CEDC29FD3F3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07/06/2024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721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086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64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2C8D622E-5A41-548D-DD6A-CB2650401A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16" y="1363657"/>
            <a:ext cx="2252642" cy="22300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3E4AAC-DDC1-4A6B-2300-D2E8C09BC6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05333" y="1522378"/>
            <a:ext cx="5375728" cy="181734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DAFFE-2823-41FB-D232-646A9CC217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69553-F194-ABB6-159F-3630402DF9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FEA4D-6488-D9EC-EEC4-3EAC00CF7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B26735FC-C64A-310D-025C-D3C00542F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BDA850D-C94F-EC1B-D416-2B17FC0C2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472156-24BA-7F59-06F0-62775BBA4F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CA7DB3D-BD46-7D7E-9D54-2F99A811DF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0AC6D95-49FB-B603-9408-22144C92F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ADBFD62-BFFE-6634-0944-95BF8366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C4AF352-E474-B4BC-8245-326D7BBB72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D4706AC-26A3-09B8-A503-93C3F6863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CB2BA70-DF2A-74A8-E530-5C715868A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pic>
        <p:nvPicPr>
          <p:cNvPr id="7" name="Grafik 16">
            <a:extLst>
              <a:ext uri="{FF2B5EF4-FFF2-40B4-BE49-F238E27FC236}">
                <a16:creationId xmlns:a16="http://schemas.microsoft.com/office/drawing/2014/main" id="{D67C7DA6-9B4C-469A-C09C-404FC542A42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6108" y="5001080"/>
            <a:ext cx="276774" cy="111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indico.cern.ch/event/1416849/contributions/5977474/attachments/2866139/5019517/Optics_Oide_240529.pdf" TargetMode="Externa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hyperlink" Target="https://indico.cern.ch/event/1237189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cc-models/fcc/fcc-ee-heb/-/tree/V24_FODO?ref_type=heads" TargetMode="External"/><Relationship Id="rId2" Type="http://schemas.openxmlformats.org/officeDocument/2006/relationships/hyperlink" Target="https://indico.cern.ch/event/1416849/contributions/5977474/attachments/2866139/5019517/Optics_Oide_240529.pdf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0913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1213048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1085318/contributions/4591346/subcontributions/356612/attachments/2360057/4028485/FCCee_Top-up_Injection_07-12-2021.pdf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event/1237189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s://gitlab.cern.ch/acc-models/fcc/fcc-ee-lattice/-/merge_requests/59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852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576CC-A30E-DAAE-6648-7A9C609C6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Baseline scheme: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Z-mode envelopes at the injection point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E00F5-3B7F-7F12-4B8E-F819D855C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5472853" cy="4388027"/>
          </a:xfrm>
        </p:spPr>
        <p:txBody>
          <a:bodyPr/>
          <a:lstStyle/>
          <a:p>
            <a:r>
              <a:rPr lang="en-US" dirty="0"/>
              <a:t>Real space geometry of the envelopes at the septum </a:t>
            </a:r>
          </a:p>
          <a:p>
            <a:pPr lvl="1"/>
            <a:r>
              <a:rPr lang="en-US" altLang="zh-CN" dirty="0">
                <a:solidFill>
                  <a:schemeClr val="tx2"/>
                </a:solidFill>
              </a:rPr>
              <a:t>Deflection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angle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of the circulating beam is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0.1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mrad</a:t>
            </a:r>
          </a:p>
          <a:p>
            <a:pPr lvl="1"/>
            <a:r>
              <a:rPr lang="en-US" altLang="zh-CN" dirty="0">
                <a:solidFill>
                  <a:schemeClr val="tx2"/>
                </a:solidFill>
              </a:rPr>
              <a:t>Stray field impact for the circulating beam ~1 µrad</a:t>
            </a:r>
          </a:p>
          <a:p>
            <a:pPr lvl="1"/>
            <a:r>
              <a:rPr lang="en-GB" sz="1600" dirty="0">
                <a:solidFill>
                  <a:schemeClr val="tx2"/>
                </a:solidFill>
              </a:rPr>
              <a:t>Maximum gap between septum and injected beam 5</a:t>
            </a:r>
            <a:r>
              <a:rPr lang="el-GR" sz="1600" dirty="0">
                <a:solidFill>
                  <a:schemeClr val="tx2"/>
                </a:solidFill>
              </a:rPr>
              <a:t>σ</a:t>
            </a:r>
            <a:r>
              <a:rPr lang="en-GB" sz="1600" dirty="0">
                <a:solidFill>
                  <a:schemeClr val="tx2"/>
                </a:solidFill>
              </a:rPr>
              <a:t> envelope is ~0.2mm</a:t>
            </a:r>
          </a:p>
          <a:p>
            <a:pPr lvl="1"/>
            <a:r>
              <a:rPr lang="en-US" dirty="0"/>
              <a:t>No need for wedged septum -&gt; septum has fixed thickness across entire length</a:t>
            </a:r>
          </a:p>
          <a:p>
            <a:r>
              <a:rPr lang="en-US" dirty="0"/>
              <a:t>Halo interception by the septum</a:t>
            </a:r>
          </a:p>
          <a:p>
            <a:pPr lvl="1"/>
            <a:r>
              <a:rPr lang="en-US" dirty="0"/>
              <a:t>Septum clashes with part of the circulating beam during the injection turn</a:t>
            </a:r>
          </a:p>
          <a:p>
            <a:pPr lvl="1"/>
            <a:r>
              <a:rPr lang="en-US" dirty="0"/>
              <a:t>Halo absorption upstream of the septum needs to be considered and halo population precisely quantified in the presence of beam-beam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1DB24-26CC-3628-AECF-74A6E7CEEB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454D3-CBD5-1143-8D18-D355B09DEA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77318-558F-C840-8115-056D2C251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AD0C7F-9BC3-D6EA-975D-258BE8B98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500" y="2729923"/>
            <a:ext cx="2700300" cy="19105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76C128-253B-5452-6965-36A4674C34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10793" y="495546"/>
            <a:ext cx="3129769" cy="221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041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2BEA0-266E-8098-2EF5-A9A8E1CC9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scheme: </a:t>
            </a:r>
            <a:r>
              <a:rPr lang="en-US" sz="1800" dirty="0"/>
              <a:t>Z-mode longitudinal phase space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45C96-F000-4F5B-7C8C-FBBBE68EAE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2DC1E-544A-0372-BF1D-6C6AFF8F0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EAF0F6-F4EA-FF6D-A8C9-26668A3513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" t="5721" r="5957" b="3294"/>
          <a:stretch/>
        </p:blipFill>
        <p:spPr>
          <a:xfrm>
            <a:off x="5666282" y="649804"/>
            <a:ext cx="3127356" cy="23484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6D260F-06D3-A2C1-F9A9-EC39A666CDC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9" t="3689" r="6617" b="35670"/>
          <a:stretch/>
        </p:blipFill>
        <p:spPr>
          <a:xfrm>
            <a:off x="5805652" y="2998224"/>
            <a:ext cx="3039390" cy="1587911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6915E5-3F74-72CC-560E-C18A216F8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9B50F16-CB87-5DBD-F15D-E09EB70B5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495546"/>
            <a:ext cx="5666283" cy="4294167"/>
          </a:xfrm>
        </p:spPr>
        <p:txBody>
          <a:bodyPr>
            <a:normAutofit/>
          </a:bodyPr>
          <a:lstStyle/>
          <a:p>
            <a:r>
              <a:rPr lang="en-US" dirty="0"/>
              <a:t>Longitudinal parameter</a:t>
            </a:r>
          </a:p>
          <a:p>
            <a:pPr lvl="1"/>
            <a:r>
              <a:rPr lang="en-US" dirty="0"/>
              <a:t>RF acceptance in collider: 1.06% [1]</a:t>
            </a:r>
          </a:p>
          <a:p>
            <a:pPr lvl="1"/>
            <a:r>
              <a:rPr lang="en-US" dirty="0"/>
              <a:t>Energy offset of beam extracted from booster : 1%</a:t>
            </a:r>
          </a:p>
          <a:p>
            <a:pPr lvl="1"/>
            <a:r>
              <a:rPr lang="en-US" dirty="0"/>
              <a:t>Energy spread of beam extracted from </a:t>
            </a:r>
            <a:br>
              <a:rPr lang="en-US" dirty="0"/>
            </a:br>
            <a:r>
              <a:rPr lang="en-US" dirty="0"/>
              <a:t>booster : 0.038 %</a:t>
            </a:r>
          </a:p>
          <a:p>
            <a:pPr lvl="1"/>
            <a:r>
              <a:rPr lang="en-US" dirty="0"/>
              <a:t>Bunch length of beam extracted from </a:t>
            </a:r>
            <a:br>
              <a:rPr lang="en-US" dirty="0"/>
            </a:br>
            <a:r>
              <a:rPr lang="en-US" dirty="0"/>
              <a:t>booster : 2.43 mm</a:t>
            </a:r>
          </a:p>
          <a:p>
            <a:endParaRPr lang="en-US" dirty="0"/>
          </a:p>
          <a:p>
            <a:r>
              <a:rPr lang="en-US" dirty="0"/>
              <a:t>Goal of ≥ 3 𝜎</a:t>
            </a:r>
            <a:r>
              <a:rPr lang="en-US" baseline="-25000" dirty="0"/>
              <a:t>z</a:t>
            </a:r>
            <a:r>
              <a:rPr lang="en-US" dirty="0"/>
              <a:t> injected beam capture</a:t>
            </a:r>
          </a:p>
          <a:p>
            <a:pPr lvl="1"/>
            <a:r>
              <a:rPr lang="en-US" dirty="0"/>
              <a:t>Increase collider ring RF acceptance </a:t>
            </a:r>
          </a:p>
          <a:p>
            <a:pPr lvl="1"/>
            <a:r>
              <a:rPr lang="en-US" dirty="0"/>
              <a:t>Decrease energy offset of injected beam → ≤0.95%</a:t>
            </a:r>
          </a:p>
          <a:p>
            <a:pPr lvl="1"/>
            <a:r>
              <a:rPr lang="en-US" dirty="0"/>
              <a:t>Accept lower injection efficiency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0562DE-F74E-5124-4070-384E6A99058E}"/>
              </a:ext>
            </a:extLst>
          </p:cNvPr>
          <p:cNvSpPr txBox="1"/>
          <p:nvPr/>
        </p:nvSpPr>
        <p:spPr>
          <a:xfrm>
            <a:off x="-42497" y="4789713"/>
            <a:ext cx="4613124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hlinkClick r:id="rId5"/>
              </a:rPr>
              <a:t>[1] K. </a:t>
            </a:r>
            <a:r>
              <a:rPr lang="en-GB" sz="700" dirty="0" err="1">
                <a:hlinkClick r:id="rId5"/>
              </a:rPr>
              <a:t>Oide</a:t>
            </a:r>
            <a:r>
              <a:rPr lang="en-GB" sz="700" dirty="0">
                <a:hlinkClick r:id="rId5"/>
              </a:rPr>
              <a:t>, Collider GHC lattice</a:t>
            </a:r>
            <a:r>
              <a:rPr lang="en-GB" sz="700" dirty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50791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F93D6-77D2-04C7-C8BC-3C040C0AC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scheme: </a:t>
            </a:r>
            <a:r>
              <a:rPr lang="en-GB" sz="1800" dirty="0"/>
              <a:t>optimisation with hybrid on-off axis injection scheme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CE44B-910D-3614-50BB-373D02B63B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4F240-400E-0DDB-AD71-ED42FDFA41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7446A-3316-09A2-8932-4A14183FA6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Content Placeholder 6" descr="A diagram of a beam&#10;&#10;Description automatically generated">
            <a:extLst>
              <a:ext uri="{FF2B5EF4-FFF2-40B4-BE49-F238E27FC236}">
                <a16:creationId xmlns:a16="http://schemas.microsoft.com/office/drawing/2014/main" id="{24F602ED-ABFF-8046-F557-DCF6092B9B8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126" y="418860"/>
            <a:ext cx="4182384" cy="293045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D4EB4EB5-C986-04DB-4CAF-5F4D90611246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85744" y="495300"/>
                <a:ext cx="4738255" cy="44140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dirty="0"/>
                  <a:t>Limitations to the energy offset of the injected beam</a:t>
                </a:r>
              </a:p>
              <a:p>
                <a:pPr lvl="1"/>
                <a:r>
                  <a:rPr lang="en-US" altLang="zh-CN" dirty="0"/>
                  <a:t>RF acceptance</a:t>
                </a:r>
              </a:p>
              <a:p>
                <a:pPr lvl="1"/>
                <a:r>
                  <a:rPr lang="en-US" altLang="zh-CN" dirty="0"/>
                  <a:t>Dynamic aperture</a:t>
                </a:r>
              </a:p>
              <a:p>
                <a:r>
                  <a:rPr lang="en-US" altLang="zh-CN" dirty="0"/>
                  <a:t>Small betatron offset of a few sigma remains acceptable [1]</a:t>
                </a:r>
              </a:p>
              <a:p>
                <a:r>
                  <a:rPr lang="en-US" altLang="zh-CN" dirty="0"/>
                  <a:t>Hybrid optimization reduces momentum offset at the expense of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&lt;5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+5 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-&gt; </a:t>
                </a:r>
                <a:r>
                  <a:rPr lang="en-GB" dirty="0"/>
                  <a:t>O</a:t>
                </a:r>
                <a:r>
                  <a:rPr lang="en-FR" dirty="0"/>
                  <a:t>ffset =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+5 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en-FR" dirty="0"/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FR" dirty="0"/>
                  <a:t> </a:t>
                </a:r>
                <a:endParaRPr lang="en-US" dirty="0"/>
              </a:p>
              <a:p>
                <a:pPr/>
                <a:r>
                  <a:rPr lang="en-US" dirty="0"/>
                  <a:t>Betatron oscillation damping is slower than longitudinal</a:t>
                </a:r>
              </a:p>
              <a:p>
                <a:pPr lvl="1"/>
                <a:r>
                  <a:rPr lang="en-US" dirty="0"/>
                  <a:t>Z-mode longitudinal damping time is ~0.3 s</a:t>
                </a:r>
              </a:p>
              <a:p>
                <a:pPr lvl="1"/>
                <a:r>
                  <a:rPr lang="en-US" dirty="0"/>
                  <a:t>Z-mode considering injections every ~3 s</a:t>
                </a:r>
              </a:p>
            </p:txBody>
          </p:sp>
        </mc:Choice>
        <mc:Fallback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D4EB4EB5-C986-04DB-4CAF-5F4D90611246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744" y="495300"/>
                <a:ext cx="4738255" cy="4414029"/>
              </a:xfrm>
              <a:prstGeom prst="rect">
                <a:avLst/>
              </a:prstGeom>
              <a:blipFill>
                <a:blip r:embed="rId3"/>
                <a:stretch>
                  <a:fillRect l="-2445" t="-1657" r="-257" b="-20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CF22D4E-73A6-4184-9115-4A4D836DBB29}"/>
              </a:ext>
            </a:extLst>
          </p:cNvPr>
          <p:cNvSpPr txBox="1"/>
          <p:nvPr/>
        </p:nvSpPr>
        <p:spPr>
          <a:xfrm>
            <a:off x="-113355" y="4801607"/>
            <a:ext cx="65103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[1] K. Andre, SR power deposition from injected beam, </a:t>
            </a:r>
            <a:r>
              <a:rPr lang="en-US" sz="800" dirty="0">
                <a:solidFill>
                  <a:srgbClr val="5F5F5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161st FCC-</a:t>
            </a:r>
            <a:r>
              <a:rPr lang="en-US" sz="800" dirty="0" err="1">
                <a:solidFill>
                  <a:srgbClr val="5F5F5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ee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Optics Design Meeting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,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7A1B21F0-5C63-0C92-05CD-D7714C1B9FA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67612" y="3465788"/>
                <a:ext cx="3876388" cy="1390081"/>
              </a:xfrm>
              <a:prstGeom prst="rect">
                <a:avLst/>
              </a:prstGeom>
            </p:spPr>
            <p:txBody>
              <a:bodyPr vert="horz">
                <a:normAutofit fontScale="92500" lnSpcReduction="10000"/>
              </a:bodyPr>
              <a:lstStyle>
                <a:lvl1pPr marL="268288" indent="-268288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36575" indent="-268288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 panose="020B0604020202020204" pitchFamily="34" charset="0"/>
                  <a:buChar char="–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22325" indent="-28575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 panose="020B0604020202020204" pitchFamily="34" charset="0"/>
                  <a:buChar char="."/>
                  <a:tabLst/>
                  <a:defRPr kumimoji="0"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42416" indent="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Tx/>
                  <a:buNone/>
                  <a:defRPr kumimoji="0" sz="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Taking the orbit with an energy offset of 1% as an example</a:t>
                </a:r>
              </a:p>
              <a:p>
                <a:pPr marL="268287" lvl="1" indent="0">
                  <a:buNone/>
                </a:pPr>
                <a:r>
                  <a:rPr lang="en-US" altLang="zh-CN" dirty="0">
                    <a:solidFill>
                      <a:schemeClr val="tx2"/>
                    </a:solidFill>
                  </a:rPr>
                  <a:t>Distance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between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injected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beam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and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off energy orbit</a:t>
                </a:r>
              </a:p>
              <a:p>
                <a:pPr marL="268287" lvl="1" indent="0">
                  <a:buNone/>
                </a:pPr>
                <a:r>
                  <a:rPr lang="en-US" altLang="zh-CN" dirty="0">
                    <a:solidFill>
                      <a:schemeClr val="tx2"/>
                    </a:solidFill>
                  </a:rPr>
                  <a:t>~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1.5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mm ≡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~1</a:t>
                </a:r>
                <a:r>
                  <a:rPr lang="en-US" altLang="zh-CN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endParaRPr lang="en-FR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7A1B21F0-5C63-0C92-05CD-D7714C1B9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612" y="3465788"/>
                <a:ext cx="3876388" cy="1390081"/>
              </a:xfrm>
              <a:prstGeom prst="rect">
                <a:avLst/>
              </a:prstGeom>
              <a:blipFill>
                <a:blip r:embed="rId5"/>
                <a:stretch>
                  <a:fillRect l="-472" t="-4386" r="-1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811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0E521-AEBF-47C1-ED26-E98BE5041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scheme: </a:t>
            </a:r>
            <a:r>
              <a:rPr lang="en-GB" sz="1800" dirty="0"/>
              <a:t>first estimates at other modes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36B62-AC8A-0A1C-E909-3F4A2185C4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4FD04-CE56-2E39-B866-12166F02A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153F6EF-7EF8-37F2-07B8-F252348BB463}"/>
                  </a:ext>
                </a:extLst>
              </p:cNvPr>
              <p:cNvSpPr txBox="1"/>
              <p:nvPr/>
            </p:nvSpPr>
            <p:spPr>
              <a:xfrm>
                <a:off x="2613400" y="1068246"/>
                <a:ext cx="2020908" cy="1122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On axis injection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=0.92%</m:t>
                    </m:r>
                  </m:oMath>
                </a14:m>
                <a:endParaRPr lang="en-GB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/>
                  <a:t>RF acceptance:1.06%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=0.7</m:t>
                    </m:r>
                  </m:oMath>
                </a14:m>
                <a:r>
                  <a:rPr lang="en-US" sz="1200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sz="1200" b="0" dirty="0">
                    <a:latin typeface="Cambria Math" panose="02040503050406030204" pitchFamily="18" charset="0"/>
                  </a:rPr>
                  <a:t>nm</a:t>
                </a:r>
                <a:endParaRPr lang="en-US" sz="12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12</m:t>
                    </m:r>
                  </m:oMath>
                </a14:m>
                <a:r>
                  <a:rPr lang="en-GB" sz="1200" dirty="0"/>
                  <a:t> nm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153F6EF-7EF8-37F2-07B8-F252348BB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3400" y="1068246"/>
                <a:ext cx="2020908" cy="1122871"/>
              </a:xfrm>
              <a:prstGeom prst="rect">
                <a:avLst/>
              </a:prstGeom>
              <a:blipFill>
                <a:blip r:embed="rId2"/>
                <a:stretch>
                  <a:fillRect l="-2719" t="-2717" b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296CFBE-E032-F973-B591-B7A9F60AC857}"/>
                  </a:ext>
                </a:extLst>
              </p:cNvPr>
              <p:cNvSpPr txBox="1"/>
              <p:nvPr/>
            </p:nvSpPr>
            <p:spPr>
              <a:xfrm>
                <a:off x="7076536" y="826074"/>
                <a:ext cx="2067464" cy="1769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Hybrid On-off axis injection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=1%</m:t>
                    </m:r>
                  </m:oMath>
                </a14:m>
                <a:endParaRPr lang="en-US" sz="12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/>
                  <a:t>RF acceptance: 3.32 %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=2.1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US" sz="1200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sz="1200" b="0" dirty="0">
                    <a:latin typeface="Cambria Math" panose="02040503050406030204" pitchFamily="18" charset="0"/>
                  </a:rPr>
                  <a:t>nm</a:t>
                </a:r>
                <a:endParaRPr lang="en-US" sz="12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27</m:t>
                    </m:r>
                  </m:oMath>
                </a14:m>
                <a:r>
                  <a:rPr lang="en-GB" sz="1200" dirty="0"/>
                  <a:t> nm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/>
                  <a:t>Offset of 1 mm or ~ 0.5</a:t>
                </a:r>
                <a:r>
                  <a:rPr lang="el-GR" sz="1200" dirty="0"/>
                  <a:t>σ</a:t>
                </a:r>
                <a:r>
                  <a:rPr lang="en-GB" sz="1200" dirty="0"/>
                  <a:t> </a:t>
                </a: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296CFBE-E032-F973-B591-B7A9F60AC8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6536" y="826074"/>
                <a:ext cx="2067464" cy="1769202"/>
              </a:xfrm>
              <a:prstGeom prst="rect">
                <a:avLst/>
              </a:prstGeom>
              <a:blipFill>
                <a:blip r:embed="rId3"/>
                <a:stretch>
                  <a:fillRect l="-2655" t="-2069" r="-2655" b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7BF6AE0-A85C-1933-2671-9C5E3B223569}"/>
                  </a:ext>
                </a:extLst>
              </p:cNvPr>
              <p:cNvSpPr txBox="1"/>
              <p:nvPr/>
            </p:nvSpPr>
            <p:spPr>
              <a:xfrm>
                <a:off x="7081158" y="2937217"/>
                <a:ext cx="2062842" cy="1122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On axis injection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=2.1%</m:t>
                    </m:r>
                  </m:oMath>
                </a14:m>
                <a:endParaRPr lang="en-US" sz="12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/>
                  <a:t>RF acceptance: 3.06%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=1.5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1200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sz="1200" b="0" dirty="0">
                    <a:latin typeface="Cambria Math" panose="02040503050406030204" pitchFamily="18" charset="0"/>
                  </a:rPr>
                  <a:t>nm</a:t>
                </a:r>
                <a:endParaRPr lang="en-US" sz="12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1.4</m:t>
                    </m:r>
                  </m:oMath>
                </a14:m>
                <a:r>
                  <a:rPr lang="en-GB" sz="1200" dirty="0"/>
                  <a:t> nm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7BF6AE0-A85C-1933-2671-9C5E3B223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1158" y="2937217"/>
                <a:ext cx="2062842" cy="1122871"/>
              </a:xfrm>
              <a:prstGeom prst="rect">
                <a:avLst/>
              </a:prstGeom>
              <a:blipFill>
                <a:blip r:embed="rId4"/>
                <a:stretch>
                  <a:fillRect l="-2663" t="-3261" b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C050C3B-F45A-D4CE-9B4D-C09AB8BCFE6E}"/>
                  </a:ext>
                </a:extLst>
              </p:cNvPr>
              <p:cNvSpPr txBox="1"/>
              <p:nvPr/>
            </p:nvSpPr>
            <p:spPr>
              <a:xfrm>
                <a:off x="2592433" y="2937218"/>
                <a:ext cx="2062842" cy="1122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On axis injection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=1.40%</m:t>
                    </m:r>
                  </m:oMath>
                </a14:m>
                <a:endParaRPr lang="en-GB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200" dirty="0"/>
                  <a:t>RF acceptance: 2.06%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=0.6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1200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sz="1200" b="0" dirty="0">
                    <a:latin typeface="Cambria Math" panose="02040503050406030204" pitchFamily="18" charset="0"/>
                  </a:rPr>
                  <a:t>nm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=0.6</m:t>
                    </m:r>
                  </m:oMath>
                </a14:m>
                <a:r>
                  <a:rPr lang="en-GB" sz="1200" dirty="0"/>
                  <a:t> nm</a:t>
                </a:r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C050C3B-F45A-D4CE-9B4D-C09AB8BCFE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433" y="2937218"/>
                <a:ext cx="2062842" cy="1122871"/>
              </a:xfrm>
              <a:prstGeom prst="rect">
                <a:avLst/>
              </a:prstGeom>
              <a:blipFill>
                <a:blip r:embed="rId5"/>
                <a:stretch>
                  <a:fillRect l="-2360" t="-3261" b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E95F1A-9D4C-A5BB-6AC5-0363F6AC3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C41137-E40D-4642-D08B-09C5F55C272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40573" y="779152"/>
            <a:ext cx="2569916" cy="1816124"/>
          </a:xfrm>
          <a:prstGeom prst="rect">
            <a:avLst/>
          </a:prstGeom>
        </p:spPr>
      </p:pic>
      <p:pic>
        <p:nvPicPr>
          <p:cNvPr id="7" name="Content Placeholder 10">
            <a:extLst>
              <a:ext uri="{FF2B5EF4-FFF2-40B4-BE49-F238E27FC236}">
                <a16:creationId xmlns:a16="http://schemas.microsoft.com/office/drawing/2014/main" id="{8D44B4D8-0DB6-A272-0004-7C224467B8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4510140" y="779152"/>
            <a:ext cx="2594463" cy="1816124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6DC180-FB1C-EACE-C94B-5F89339342F1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4607455" y="2979895"/>
            <a:ext cx="2550720" cy="18025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026663-1159-5003-4777-7E1511950C60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22338" y="2976774"/>
            <a:ext cx="2505928" cy="177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55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7458F-274A-E27E-8EFA-27358D50D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scheme: </a:t>
            </a:r>
            <a:r>
              <a:rPr lang="en-GB" sz="1800" dirty="0"/>
              <a:t>first estimates at other modes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D790C-E2B5-52FD-8890-DC881B4653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65987-27AE-64C7-6BBF-BAAB43665C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40D3FE-7DF2-EE89-79BB-B1E248B50F3B}"/>
              </a:ext>
            </a:extLst>
          </p:cNvPr>
          <p:cNvSpPr txBox="1"/>
          <p:nvPr/>
        </p:nvSpPr>
        <p:spPr bwMode="auto">
          <a:xfrm>
            <a:off x="1797462" y="495537"/>
            <a:ext cx="24641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FCC-</a:t>
            </a:r>
            <a:r>
              <a:rPr lang="en-GB" sz="1350" dirty="0" err="1"/>
              <a:t>ee</a:t>
            </a:r>
            <a:r>
              <a:rPr lang="en-GB" sz="1350" dirty="0"/>
              <a:t> collider parameter [1]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D0994-B8F9-846D-D35C-74B31D3C72D7}"/>
              </a:ext>
            </a:extLst>
          </p:cNvPr>
          <p:cNvSpPr txBox="1"/>
          <p:nvPr/>
        </p:nvSpPr>
        <p:spPr bwMode="auto">
          <a:xfrm>
            <a:off x="1797462" y="2796099"/>
            <a:ext cx="22525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FCC-</a:t>
            </a:r>
            <a:r>
              <a:rPr lang="en-GB" sz="1350" dirty="0" err="1"/>
              <a:t>ee</a:t>
            </a:r>
            <a:r>
              <a:rPr lang="en-GB" sz="1350" dirty="0"/>
              <a:t> booster parameter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0736EC-39E2-A5BE-E5C1-F060E4273F8C}"/>
              </a:ext>
            </a:extLst>
          </p:cNvPr>
          <p:cNvSpPr txBox="1"/>
          <p:nvPr/>
        </p:nvSpPr>
        <p:spPr bwMode="auto">
          <a:xfrm>
            <a:off x="8436088" y="-1901795"/>
            <a:ext cx="314490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75" b="1" dirty="0">
                <a:solidFill>
                  <a:schemeClr val="tx2"/>
                </a:solidFill>
              </a:rPr>
              <a:t>H</a:t>
            </a:r>
            <a:r>
              <a:rPr lang="zh-CN" altLang="en-US" sz="1575" b="1" dirty="0">
                <a:solidFill>
                  <a:schemeClr val="tx2"/>
                </a:solidFill>
              </a:rPr>
              <a:t> </a:t>
            </a:r>
            <a:r>
              <a:rPr lang="en-US" altLang="zh-CN" sz="1575" b="1" dirty="0">
                <a:solidFill>
                  <a:schemeClr val="tx2"/>
                </a:solidFill>
              </a:rPr>
              <a:t>&amp;</a:t>
            </a:r>
            <a:r>
              <a:rPr lang="zh-CN" altLang="en-US" sz="1575" b="1" dirty="0">
                <a:solidFill>
                  <a:schemeClr val="tx2"/>
                </a:solidFill>
              </a:rPr>
              <a:t> </a:t>
            </a:r>
            <a:r>
              <a:rPr lang="en-US" altLang="zh-CN" sz="1575" b="1" dirty="0">
                <a:solidFill>
                  <a:schemeClr val="tx2"/>
                </a:solidFill>
              </a:rPr>
              <a:t>T</a:t>
            </a:r>
            <a:r>
              <a:rPr lang="zh-CN" altLang="en-US" sz="1575" b="1" dirty="0">
                <a:solidFill>
                  <a:schemeClr val="tx2"/>
                </a:solidFill>
              </a:rPr>
              <a:t> </a:t>
            </a:r>
            <a:r>
              <a:rPr lang="en-US" altLang="zh-CN" sz="1575" b="1" dirty="0">
                <a:solidFill>
                  <a:schemeClr val="tx2"/>
                </a:solidFill>
              </a:rPr>
              <a:t>modes:</a:t>
            </a:r>
            <a:r>
              <a:rPr lang="zh-CN" altLang="en-US" sz="1575" b="1" dirty="0">
                <a:solidFill>
                  <a:schemeClr val="tx2"/>
                </a:solidFill>
              </a:rPr>
              <a:t> </a:t>
            </a:r>
            <a:endParaRPr lang="en-US" altLang="zh-CN" sz="1350" b="1" dirty="0">
              <a:solidFill>
                <a:schemeClr val="tx2"/>
              </a:solidFill>
            </a:endParaRPr>
          </a:p>
          <a:p>
            <a:r>
              <a:rPr lang="en-US" altLang="zh-CN" sz="1350" dirty="0">
                <a:solidFill>
                  <a:schemeClr val="tx2"/>
                </a:solidFill>
              </a:rPr>
              <a:t>	Enhance</a:t>
            </a:r>
            <a:r>
              <a:rPr lang="zh-CN" altLang="en-US" sz="1350" dirty="0">
                <a:solidFill>
                  <a:schemeClr val="tx2"/>
                </a:solidFill>
              </a:rPr>
              <a:t> </a:t>
            </a:r>
            <a:r>
              <a:rPr lang="en-US" altLang="zh-CN" sz="1350" dirty="0">
                <a:solidFill>
                  <a:schemeClr val="tx2"/>
                </a:solidFill>
              </a:rPr>
              <a:t>injection</a:t>
            </a:r>
            <a:r>
              <a:rPr lang="zh-CN" altLang="en-US" sz="1350" dirty="0">
                <a:solidFill>
                  <a:schemeClr val="tx2"/>
                </a:solidFill>
              </a:rPr>
              <a:t> </a:t>
            </a:r>
            <a:r>
              <a:rPr lang="en-US" altLang="zh-CN" sz="1350" dirty="0">
                <a:solidFill>
                  <a:schemeClr val="tx2"/>
                </a:solidFill>
              </a:rPr>
              <a:t>efficiency</a:t>
            </a:r>
            <a:r>
              <a:rPr lang="zh-CN" altLang="en-US" sz="1350" dirty="0">
                <a:solidFill>
                  <a:schemeClr val="tx2"/>
                </a:solidFill>
              </a:rPr>
              <a:t> </a:t>
            </a:r>
            <a:r>
              <a:rPr lang="en-US" altLang="zh-CN" sz="1350" dirty="0">
                <a:solidFill>
                  <a:schemeClr val="tx2"/>
                </a:solidFill>
              </a:rPr>
              <a:t>by</a:t>
            </a:r>
            <a:r>
              <a:rPr lang="zh-CN" altLang="en-US" sz="1350" dirty="0">
                <a:solidFill>
                  <a:schemeClr val="tx2"/>
                </a:solidFill>
              </a:rPr>
              <a:t> </a:t>
            </a:r>
            <a:r>
              <a:rPr lang="en-US" altLang="zh-CN" sz="1350" dirty="0">
                <a:solidFill>
                  <a:schemeClr val="tx2"/>
                </a:solidFill>
              </a:rPr>
              <a:t>increasing</a:t>
            </a:r>
            <a:r>
              <a:rPr lang="zh-CN" altLang="en-US" sz="1350" dirty="0">
                <a:solidFill>
                  <a:schemeClr val="tx2"/>
                </a:solidFill>
              </a:rPr>
              <a:t> </a:t>
            </a:r>
            <a:r>
              <a:rPr lang="en-US" altLang="zh-CN" sz="1350" b="1" dirty="0">
                <a:solidFill>
                  <a:schemeClr val="tx2"/>
                </a:solidFill>
              </a:rPr>
              <a:t>energy</a:t>
            </a:r>
            <a:r>
              <a:rPr lang="zh-CN" altLang="en-US" sz="1350" b="1" dirty="0">
                <a:solidFill>
                  <a:schemeClr val="tx2"/>
                </a:solidFill>
              </a:rPr>
              <a:t> </a:t>
            </a:r>
            <a:r>
              <a:rPr lang="en-US" altLang="zh-CN" sz="1350" b="1" dirty="0">
                <a:solidFill>
                  <a:schemeClr val="tx2"/>
                </a:solidFill>
              </a:rPr>
              <a:t>offset</a:t>
            </a:r>
          </a:p>
          <a:p>
            <a:endParaRPr lang="en-US" altLang="zh-CN" sz="1350" b="1" dirty="0">
              <a:solidFill>
                <a:schemeClr val="tx2"/>
              </a:solidFill>
            </a:endParaRPr>
          </a:p>
          <a:p>
            <a:r>
              <a:rPr lang="en-US" altLang="zh-CN" sz="1575" b="1" dirty="0">
                <a:solidFill>
                  <a:schemeClr val="tx2"/>
                </a:solidFill>
              </a:rPr>
              <a:t>W mode: </a:t>
            </a:r>
          </a:p>
          <a:p>
            <a:r>
              <a:rPr lang="en-US" altLang="zh-CN" sz="1350" b="1" dirty="0">
                <a:solidFill>
                  <a:schemeClr val="tx2"/>
                </a:solidFill>
              </a:rPr>
              <a:t>	</a:t>
            </a:r>
            <a:r>
              <a:rPr lang="en-US" altLang="zh-CN" sz="1350" dirty="0">
                <a:solidFill>
                  <a:schemeClr val="tx2"/>
                </a:solidFill>
              </a:rPr>
              <a:t>Large</a:t>
            </a:r>
            <a:r>
              <a:rPr lang="zh-CN" altLang="en-US" sz="1350" dirty="0">
                <a:solidFill>
                  <a:schemeClr val="tx2"/>
                </a:solidFill>
              </a:rPr>
              <a:t> </a:t>
            </a:r>
            <a:r>
              <a:rPr lang="en-US" altLang="zh-CN" sz="1350" dirty="0">
                <a:solidFill>
                  <a:schemeClr val="tx2"/>
                </a:solidFill>
              </a:rPr>
              <a:t>beam</a:t>
            </a:r>
            <a:r>
              <a:rPr lang="zh-CN" altLang="en-US" sz="1350" dirty="0">
                <a:solidFill>
                  <a:schemeClr val="tx2"/>
                </a:solidFill>
              </a:rPr>
              <a:t> </a:t>
            </a:r>
            <a:r>
              <a:rPr lang="en-US" altLang="zh-CN" sz="1350" dirty="0">
                <a:solidFill>
                  <a:schemeClr val="tx2"/>
                </a:solidFill>
              </a:rPr>
              <a:t>emittance</a:t>
            </a:r>
          </a:p>
          <a:p>
            <a:endParaRPr lang="en-US" altLang="zh-CN" sz="1350" b="1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23908C-E64C-3444-48E0-3DB116D7D4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13EADA-1A1B-F8E4-9F59-866E98429431}"/>
              </a:ext>
            </a:extLst>
          </p:cNvPr>
          <p:cNvSpPr txBox="1"/>
          <p:nvPr/>
        </p:nvSpPr>
        <p:spPr>
          <a:xfrm>
            <a:off x="-67045" y="4669644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hlinkClick r:id="rId2"/>
              </a:rPr>
              <a:t>[1] K. Oide, Collider GHC lattice</a:t>
            </a:r>
            <a:r>
              <a:rPr lang="en-GB" sz="800" dirty="0"/>
              <a:t>, </a:t>
            </a:r>
            <a:br>
              <a:rPr lang="en-GB" sz="800" dirty="0"/>
            </a:br>
            <a:r>
              <a:rPr lang="en-GB" sz="800" dirty="0">
                <a:hlinkClick r:id="rId3"/>
              </a:rPr>
              <a:t>[2]Booster lattice, GitLab</a:t>
            </a:r>
            <a:endParaRPr lang="en-GB" sz="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9" name="Content Placeholder 6">
                <a:extLst>
                  <a:ext uri="{FF2B5EF4-FFF2-40B4-BE49-F238E27FC236}">
                    <a16:creationId xmlns:a16="http://schemas.microsoft.com/office/drawing/2014/main" id="{E80F699F-A63D-90DE-C041-B51BBF18D2A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601733950"/>
                  </p:ext>
                </p:extLst>
              </p:nvPr>
            </p:nvGraphicFramePr>
            <p:xfrm>
              <a:off x="1995577" y="850434"/>
              <a:ext cx="5480959" cy="19050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334812">
                      <a:extLst>
                        <a:ext uri="{9D8B030D-6E8A-4147-A177-3AD203B41FA5}">
                          <a16:colId xmlns:a16="http://schemas.microsoft.com/office/drawing/2014/main" val="2493321659"/>
                        </a:ext>
                      </a:extLst>
                    </a:gridCol>
                    <a:gridCol w="775673">
                      <a:extLst>
                        <a:ext uri="{9D8B030D-6E8A-4147-A177-3AD203B41FA5}">
                          <a16:colId xmlns:a16="http://schemas.microsoft.com/office/drawing/2014/main" val="753779680"/>
                        </a:ext>
                      </a:extLst>
                    </a:gridCol>
                    <a:gridCol w="767224">
                      <a:extLst>
                        <a:ext uri="{9D8B030D-6E8A-4147-A177-3AD203B41FA5}">
                          <a16:colId xmlns:a16="http://schemas.microsoft.com/office/drawing/2014/main" val="1588037544"/>
                        </a:ext>
                      </a:extLst>
                    </a:gridCol>
                    <a:gridCol w="698412">
                      <a:extLst>
                        <a:ext uri="{9D8B030D-6E8A-4147-A177-3AD203B41FA5}">
                          <a16:colId xmlns:a16="http://schemas.microsoft.com/office/drawing/2014/main" val="56395462"/>
                        </a:ext>
                      </a:extLst>
                    </a:gridCol>
                    <a:gridCol w="904838">
                      <a:extLst>
                        <a:ext uri="{9D8B030D-6E8A-4147-A177-3AD203B41FA5}">
                          <a16:colId xmlns:a16="http://schemas.microsoft.com/office/drawing/2014/main" val="3549261658"/>
                        </a:ext>
                      </a:extLst>
                    </a:gridCol>
                  </a:tblGrid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Beam energy GeV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45.6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80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120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182.5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89662000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Horizontal emittance [nm]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0.7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0.66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1.51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433227733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RF acceptance [%]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1.06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3.32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2.06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3.06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497004011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Energy acceptance (DA) [%]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1.0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14:m>
                            <m:oMath xmlns:m="http://schemas.openxmlformats.org/officeDocument/2006/math">
                              <m:r>
                                <a:rPr kumimoji="0" lang="en-US" sz="1400" kern="1200" smtClean="0">
                                  <a:solidFill>
                                    <a:srgbClr val="FF0000"/>
                                  </a:solidFill>
                                  <a:latin typeface="+mn-lt"/>
                                  <a:ea typeface="+mn-ea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0" lang="en-GB" sz="1400" kern="1200" dirty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14:m>
                            <m:oMath xmlns:m="http://schemas.openxmlformats.org/officeDocument/2006/math">
                              <m:r>
                                <a:rPr kumimoji="0" lang="en-US" sz="1400" kern="1200" smtClean="0">
                                  <a:solidFill>
                                    <a:schemeClr val="tx1"/>
                                  </a:solidFill>
                                  <a:latin typeface="+mn-lt"/>
                                  <a:ea typeface="+mn-ea"/>
                                  <a:cs typeface="+mn-cs"/>
                                </a:rPr>
                                <m:t>±</m:t>
                              </m:r>
                            </m:oMath>
                          </a14:m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1.9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-2.8/+2.5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659555538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Energy Spread (BS)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/>
                            <a:t> [%]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0.11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0.105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0.176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0.184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469978504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Septa blade thickness (mm)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/>
                            <a:t>2.8</a:t>
                          </a:r>
                          <a:endParaRPr lang="en-GB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46770973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9" name="Content Placeholder 6">
                <a:extLst>
                  <a:ext uri="{FF2B5EF4-FFF2-40B4-BE49-F238E27FC236}">
                    <a16:creationId xmlns:a16="http://schemas.microsoft.com/office/drawing/2014/main" id="{E80F699F-A63D-90DE-C041-B51BBF18D2A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601733950"/>
                  </p:ext>
                </p:extLst>
              </p:nvPr>
            </p:nvGraphicFramePr>
            <p:xfrm>
              <a:off x="1995577" y="850434"/>
              <a:ext cx="5480959" cy="19050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334812">
                      <a:extLst>
                        <a:ext uri="{9D8B030D-6E8A-4147-A177-3AD203B41FA5}">
                          <a16:colId xmlns:a16="http://schemas.microsoft.com/office/drawing/2014/main" val="2493321659"/>
                        </a:ext>
                      </a:extLst>
                    </a:gridCol>
                    <a:gridCol w="775673">
                      <a:extLst>
                        <a:ext uri="{9D8B030D-6E8A-4147-A177-3AD203B41FA5}">
                          <a16:colId xmlns:a16="http://schemas.microsoft.com/office/drawing/2014/main" val="753779680"/>
                        </a:ext>
                      </a:extLst>
                    </a:gridCol>
                    <a:gridCol w="767224">
                      <a:extLst>
                        <a:ext uri="{9D8B030D-6E8A-4147-A177-3AD203B41FA5}">
                          <a16:colId xmlns:a16="http://schemas.microsoft.com/office/drawing/2014/main" val="1588037544"/>
                        </a:ext>
                      </a:extLst>
                    </a:gridCol>
                    <a:gridCol w="698412">
                      <a:extLst>
                        <a:ext uri="{9D8B030D-6E8A-4147-A177-3AD203B41FA5}">
                          <a16:colId xmlns:a16="http://schemas.microsoft.com/office/drawing/2014/main" val="56395462"/>
                        </a:ext>
                      </a:extLst>
                    </a:gridCol>
                    <a:gridCol w="904838">
                      <a:extLst>
                        <a:ext uri="{9D8B030D-6E8A-4147-A177-3AD203B41FA5}">
                          <a16:colId xmlns:a16="http://schemas.microsoft.com/office/drawing/2014/main" val="3549261658"/>
                        </a:ext>
                      </a:extLst>
                    </a:gridCol>
                  </a:tblGrid>
                  <a:tr h="2819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Beam energy GeV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45.6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80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120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182.5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89662000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Horizontal emittance [nm]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0.7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0.66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1.51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433227733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RF acceptance [%]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1.06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3.32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2.06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3.06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497004011"/>
                      </a:ext>
                    </a:extLst>
                  </a:tr>
                  <a:tr h="4953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Energy acceptance (DA) [%]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300000" t="-173171" r="-305469" b="-1268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406349" t="-173171" r="-210317" b="-1268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559649" t="-173171" r="-132456" b="-1268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-2.8/+2.5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659555538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261" t="-476596" r="-135509" b="-1212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0.11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0.105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0.176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400" kern="1200" dirty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0.184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469978504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Septa blade thickness (mm)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/>
                            <a:t>2.8</a:t>
                          </a:r>
                          <a:endParaRPr lang="en-GB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467709732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20" name="Content Placeholder 6">
            <a:extLst>
              <a:ext uri="{FF2B5EF4-FFF2-40B4-BE49-F238E27FC236}">
                <a16:creationId xmlns:a16="http://schemas.microsoft.com/office/drawing/2014/main" id="{8789F803-48C1-269E-716C-6635C5D774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5675044"/>
              </p:ext>
            </p:extLst>
          </p:nvPr>
        </p:nvGraphicFramePr>
        <p:xfrm>
          <a:off x="1995577" y="3251847"/>
          <a:ext cx="5401381" cy="1341120"/>
        </p:xfrm>
        <a:graphic>
          <a:graphicData uri="http://schemas.openxmlformats.org/drawingml/2006/table">
            <a:tbl>
              <a:tblPr firstRow="1" bandRow="1"/>
              <a:tblGrid>
                <a:gridCol w="2272418">
                  <a:extLst>
                    <a:ext uri="{9D8B030D-6E8A-4147-A177-3AD203B41FA5}">
                      <a16:colId xmlns:a16="http://schemas.microsoft.com/office/drawing/2014/main" val="2493321659"/>
                    </a:ext>
                  </a:extLst>
                </a:gridCol>
                <a:gridCol w="782039">
                  <a:extLst>
                    <a:ext uri="{9D8B030D-6E8A-4147-A177-3AD203B41FA5}">
                      <a16:colId xmlns:a16="http://schemas.microsoft.com/office/drawing/2014/main" val="753779680"/>
                    </a:ext>
                  </a:extLst>
                </a:gridCol>
                <a:gridCol w="820957">
                  <a:extLst>
                    <a:ext uri="{9D8B030D-6E8A-4147-A177-3AD203B41FA5}">
                      <a16:colId xmlns:a16="http://schemas.microsoft.com/office/drawing/2014/main" val="158803754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56395462"/>
                    </a:ext>
                  </a:extLst>
                </a:gridCol>
                <a:gridCol w="877895">
                  <a:extLst>
                    <a:ext uri="{9D8B030D-6E8A-4147-A177-3AD203B41FA5}">
                      <a16:colId xmlns:a16="http://schemas.microsoft.com/office/drawing/2014/main" val="35492616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Beam energy GeV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45.6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182.5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89662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Horizontal emittance [nm]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0.12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0.27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3322773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Energy spread [10</a:t>
                      </a:r>
                      <a:r>
                        <a:rPr lang="en-GB" sz="1400" baseline="30000" dirty="0"/>
                        <a:t>-3</a:t>
                      </a:r>
                      <a:r>
                        <a:rPr lang="en-GB" sz="1400" dirty="0"/>
                        <a:t>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0.38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0.67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1.01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1.53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97004011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Extraction bunch length [mm]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2.43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2.56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2.26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1.98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95555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319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F9E41-D6C9-03F8-7352-13DCC25BC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scheme: </a:t>
            </a:r>
            <a:r>
              <a:rPr lang="en-GB" sz="1800" dirty="0"/>
              <a:t>first estimates at other modes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4885B-B8E7-4AA5-1C0F-809CE4072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495546"/>
            <a:ext cx="8969765" cy="42506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Status</a:t>
            </a:r>
          </a:p>
          <a:p>
            <a:pPr lvl="1"/>
            <a:r>
              <a:rPr lang="en-US" dirty="0"/>
              <a:t>Injected beam dispersion is mismatched causing </a:t>
            </a:r>
            <a:br>
              <a:rPr lang="en-US" dirty="0"/>
            </a:br>
            <a:r>
              <a:rPr lang="en-US" dirty="0"/>
              <a:t>betatron beating of the injected beam</a:t>
            </a:r>
          </a:p>
          <a:p>
            <a:pPr lvl="1"/>
            <a:r>
              <a:rPr lang="en-US" dirty="0"/>
              <a:t>Baseline scheme developed for  the Z-mode requires </a:t>
            </a:r>
            <a:br>
              <a:rPr lang="en-US" dirty="0"/>
            </a:br>
            <a:r>
              <a:rPr lang="en-US" dirty="0"/>
              <a:t>adapted parameters at other modes</a:t>
            </a:r>
          </a:p>
          <a:p>
            <a:pPr lvl="1"/>
            <a:r>
              <a:rPr lang="en-US" dirty="0"/>
              <a:t>Higer-energy optics rematched to the Z injection </a:t>
            </a:r>
            <a:br>
              <a:rPr lang="en-US" dirty="0"/>
            </a:br>
            <a:r>
              <a:rPr lang="en-US" dirty="0"/>
              <a:t>lattice</a:t>
            </a:r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Longitudinal beam parameters matching is not possible </a:t>
            </a:r>
            <a:br>
              <a:rPr lang="en-US" dirty="0"/>
            </a:br>
            <a:r>
              <a:rPr lang="en-US" dirty="0"/>
              <a:t>at large momentum offsets close to the acceptance limit</a:t>
            </a:r>
          </a:p>
          <a:p>
            <a:pPr lvl="1"/>
            <a:r>
              <a:rPr lang="en-US" dirty="0"/>
              <a:t>Top-mode large emittance presently requires very large beam sizes</a:t>
            </a:r>
          </a:p>
          <a:p>
            <a:pPr lvl="1"/>
            <a:r>
              <a:rPr lang="en-US" dirty="0"/>
              <a:t>Possible hardware changes between modes</a:t>
            </a:r>
          </a:p>
          <a:p>
            <a:r>
              <a:rPr lang="en-US" dirty="0"/>
              <a:t>Next steps</a:t>
            </a:r>
          </a:p>
          <a:p>
            <a:pPr lvl="1"/>
            <a:r>
              <a:rPr lang="en-US" dirty="0"/>
              <a:t>Tracking of injected beam to estimate injection efficiency and validation at every mode</a:t>
            </a:r>
          </a:p>
          <a:p>
            <a:pPr lvl="1"/>
            <a:r>
              <a:rPr lang="en-US" dirty="0"/>
              <a:t>Considering requirements on the booster vertical emittance</a:t>
            </a:r>
          </a:p>
          <a:p>
            <a:pPr lvl="1"/>
            <a:r>
              <a:rPr lang="en-US" dirty="0"/>
              <a:t>Presently using the booster horizontal equilibrium which may not be easily reachable for the Z-mode -&gt; need to consider the effect of larger horizontal emittance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D4084-12FB-C29C-8509-D0AF1F901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4CC52-7BC0-B92C-6BBB-E0B437FFD6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C0184-FD5D-8785-0CEC-39BB24E93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3A6AFE-A1BD-2485-2E59-E201222F4B2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5558971" y="565685"/>
            <a:ext cx="3340918" cy="236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81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C2D8-EFF0-65BD-5655-51684726D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protection consideration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48F89-D153-7B09-56BD-2D66E5693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5629983" cy="431854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Present status from discussion in 2023 between several groups of CERN [1] identified several critical failure cases and possible mitigation methods</a:t>
            </a:r>
          </a:p>
          <a:p>
            <a:r>
              <a:rPr lang="en-US" dirty="0"/>
              <a:t>Collider injection bump</a:t>
            </a:r>
          </a:p>
          <a:p>
            <a:pPr lvl="1"/>
            <a:r>
              <a:rPr lang="en-US" dirty="0"/>
              <a:t>Circulating beam is bumped for 1 turn</a:t>
            </a:r>
          </a:p>
          <a:p>
            <a:pPr lvl="1"/>
            <a:r>
              <a:rPr lang="en-US" dirty="0"/>
              <a:t>Failure of the ring kicker causes &gt;10 sigma oscillation around the ring </a:t>
            </a:r>
          </a:p>
          <a:p>
            <a:pPr lvl="1"/>
            <a:r>
              <a:rPr lang="en-US" dirty="0"/>
              <a:t>Simple model by A. Abramov (BE-ABP, CERN) shows that such oscillation is too large for the collimation system</a:t>
            </a:r>
          </a:p>
          <a:p>
            <a:pPr lvl="1"/>
            <a:r>
              <a:rPr lang="en-US" dirty="0"/>
              <a:t>Reviewing the possibility to split each kicker in 2 independent systems to limit the maximum oscillation to ~5 sigma</a:t>
            </a:r>
          </a:p>
          <a:p>
            <a:pPr marL="267970" indent="-267970"/>
            <a:r>
              <a:rPr lang="en-US" dirty="0"/>
              <a:t>Other systems are slow (septa, dipoles, quadrupoles) </a:t>
            </a:r>
          </a:p>
          <a:p>
            <a:pPr marL="536257" lvl="1" indent="-267970"/>
            <a:r>
              <a:rPr lang="en-US" dirty="0"/>
              <a:t>Failure could be mitigated by a fast dump trigger system (with reaction within 1 turn or less)</a:t>
            </a:r>
          </a:p>
          <a:p>
            <a:pPr marL="536257" lvl="1" indent="-267970"/>
            <a:r>
              <a:rPr lang="en-US" dirty="0"/>
              <a:t>Feasibility of a system with reaction time ≤ 1 turn remains to be studied</a:t>
            </a:r>
          </a:p>
          <a:p>
            <a:pPr marL="267970" indent="-267970"/>
            <a:r>
              <a:rPr lang="en-US" dirty="0"/>
              <a:t>Circulating beam scraping on the injection septum needs to be considered</a:t>
            </a:r>
          </a:p>
          <a:p>
            <a:r>
              <a:rPr lang="en-US" dirty="0"/>
              <a:t>Comprehensive and systematic review on injection, extraction and beam transfer failure cases is needed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225EB-2FB6-3D90-F4EF-9A8ABA7B64E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FCE05-94DD-1EDB-25BE-41297D4D0A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EAE83-79C3-D8AF-1631-72400C814F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A diagram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4A9CFE5C-9867-D8D8-6763-BECF353D7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843" y="107855"/>
            <a:ext cx="3501716" cy="23344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BFEAE6-BD75-0C7B-0C14-6C67DA8D7F18}"/>
              </a:ext>
            </a:extLst>
          </p:cNvPr>
          <p:cNvSpPr txBox="1"/>
          <p:nvPr/>
        </p:nvSpPr>
        <p:spPr>
          <a:xfrm>
            <a:off x="-65219" y="4701988"/>
            <a:ext cx="85366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[1] A. Abramov, Y. Dutheil, M. Hofer, A. Lechner, C. Wiesner, S. Yue, 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FCCee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 beam transfer meetings special machine protection,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</a:t>
            </a:r>
            <a:endParaRPr lang="en-US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380AEB-A4E0-FA8A-6065-AFF4029F2DB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085305" y="2609302"/>
            <a:ext cx="2852752" cy="2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7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244A2-72C4-C1D8-D50E-01F53CDFE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 injection scheme: </a:t>
            </a:r>
            <a:r>
              <a:rPr lang="en-GB" sz="1800" dirty="0"/>
              <a:t>back-up injection concept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574D4-C3BC-B564-080B-D66BBBAF7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5652655" cy="430316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Fast kicker magnet producing a non-linear field as close as possible from a step function</a:t>
            </a:r>
          </a:p>
          <a:p>
            <a:r>
              <a:rPr lang="en-US" dirty="0"/>
              <a:t>The effect of the highly non-linear field on the stored beam is countered by an identical magnet 180º phase advance upstream</a:t>
            </a:r>
          </a:p>
          <a:p>
            <a:r>
              <a:rPr lang="en-US" dirty="0"/>
              <a:t>Effort until 2023 by University of Saskatchewan-Canadian Light Source (P. </a:t>
            </a:r>
            <a:r>
              <a:rPr lang="en-US" dirty="0" err="1"/>
              <a:t>Hunchak</a:t>
            </a:r>
            <a:r>
              <a:rPr lang="en-US" dirty="0"/>
              <a:t> and </a:t>
            </a:r>
            <a:br>
              <a:rPr lang="en-US" dirty="0"/>
            </a:br>
            <a:r>
              <a:rPr lang="en-US" dirty="0"/>
              <a:t>M. Boland) with support of CERN</a:t>
            </a:r>
          </a:p>
          <a:p>
            <a:r>
              <a:rPr lang="en-GB" dirty="0"/>
              <a:t>Potential advantages</a:t>
            </a:r>
          </a:p>
          <a:p>
            <a:pPr lvl="1"/>
            <a:r>
              <a:rPr lang="en-GB" dirty="0"/>
              <a:t>Larger gap at the injection septum</a:t>
            </a:r>
          </a:p>
          <a:p>
            <a:pPr lvl="1"/>
            <a:r>
              <a:rPr lang="en-GB" dirty="0"/>
              <a:t>Lower optics constraints at the injection point</a:t>
            </a:r>
          </a:p>
          <a:p>
            <a:pPr lvl="1"/>
            <a:r>
              <a:rPr lang="en-GB" dirty="0"/>
              <a:t>Smaller circulating beam oscillations in case of injection failure</a:t>
            </a:r>
          </a:p>
          <a:p>
            <a:pPr lvl="1"/>
            <a:r>
              <a:rPr lang="en-GB" dirty="0"/>
              <a:t>Can be simulated with minimal changes to the injection straight section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58422-E026-13C8-56C1-8311E60871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4F882-6069-C68E-4CBE-B7CBB5CB64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Dutheil -SY-ABT - FCCweek24 top-up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EE121-14D3-328C-976E-625D8123E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8D8116CD-1663-6C7F-6C46-2028F8836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998" y="2778619"/>
            <a:ext cx="3673512" cy="214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">
            <a:extLst>
              <a:ext uri="{FF2B5EF4-FFF2-40B4-BE49-F238E27FC236}">
                <a16:creationId xmlns:a16="http://schemas.microsoft.com/office/drawing/2014/main" id="{266ADF64-8916-F95F-5DD7-FB86E9BEA301}"/>
              </a:ext>
            </a:extLst>
          </p:cNvPr>
          <p:cNvSpPr txBox="1"/>
          <p:nvPr/>
        </p:nvSpPr>
        <p:spPr bwMode="auto">
          <a:xfrm>
            <a:off x="5619716" y="2409870"/>
            <a:ext cx="3101924" cy="372474"/>
          </a:xfrm>
          <a:prstGeom prst="rect">
            <a:avLst/>
          </a:prstGeom>
          <a:noFill/>
        </p:spPr>
        <p:txBody>
          <a:bodyPr vert="horz" wrap="square" lIns="91440" tIns="45720" rIns="91440" bIns="45720" numCol="1" spcCol="0" rtlCol="0" fromWordArt="0" anchor="t" anchorCtr="0" forceAA="0" compatLnSpc="0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900" dirty="0"/>
              <a:t>Stored beam at MKI [1]</a:t>
            </a:r>
            <a:endParaRPr sz="19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141E19-CB76-70DF-ECEB-91526F852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585" y="695953"/>
            <a:ext cx="3101925" cy="15803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5A62859-D74D-7A0F-4C85-9CC855CC1702}"/>
              </a:ext>
            </a:extLst>
          </p:cNvPr>
          <p:cNvSpPr txBox="1"/>
          <p:nvPr/>
        </p:nvSpPr>
        <p:spPr>
          <a:xfrm>
            <a:off x="18496" y="4753635"/>
            <a:ext cx="42450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[1] P. </a:t>
            </a:r>
            <a:r>
              <a:rPr lang="en-GB" sz="800" dirty="0" err="1">
                <a:solidFill>
                  <a:schemeClr val="accent6">
                    <a:lumMod val="50000"/>
                  </a:schemeClr>
                </a:solidFill>
              </a:rPr>
              <a:t>Hunchak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Beam-tracking simulations and error studies,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FCC-</a:t>
            </a:r>
            <a:r>
              <a:rPr lang="en-GB" sz="800" dirty="0" err="1">
                <a:solidFill>
                  <a:schemeClr val="accent6">
                    <a:lumMod val="50000"/>
                  </a:schemeClr>
                </a:solidFill>
                <a:hlinkClick r:id="rId4"/>
              </a:rPr>
              <a:t>ee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 injection #13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33707403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7F4F8-DC28-E1B4-FD97-8025DCC19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587C1-82FC-354D-7E5E-D0A630E0F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9144000" cy="447283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Baseline top-tup injection scheme uses </a:t>
            </a:r>
            <a:r>
              <a:rPr lang="en-US" b="1" dirty="0"/>
              <a:t>on-axis injection</a:t>
            </a:r>
          </a:p>
          <a:p>
            <a:pPr lvl="1"/>
            <a:r>
              <a:rPr lang="en-US" dirty="0"/>
              <a:t>Limits or removes oscillations of the injected beam in experimental straight sections</a:t>
            </a:r>
          </a:p>
          <a:p>
            <a:pPr lvl="1"/>
            <a:r>
              <a:rPr lang="en-US" dirty="0"/>
              <a:t>Primarily developed at the Z-mode, </a:t>
            </a:r>
            <a:r>
              <a:rPr lang="en-GB" dirty="0"/>
              <a:t>generalisation</a:t>
            </a:r>
            <a:r>
              <a:rPr lang="en-US" dirty="0"/>
              <a:t> to other modes is ongoing</a:t>
            </a:r>
          </a:p>
          <a:p>
            <a:r>
              <a:rPr lang="en-US" dirty="0"/>
              <a:t>Ring requirements</a:t>
            </a:r>
          </a:p>
          <a:p>
            <a:pPr lvl="1"/>
            <a:r>
              <a:rPr lang="en-US" b="1" dirty="0"/>
              <a:t>Dynamic aperture is critical </a:t>
            </a:r>
            <a:r>
              <a:rPr lang="en-US" dirty="0"/>
              <a:t>for top-up injection</a:t>
            </a:r>
          </a:p>
          <a:p>
            <a:pPr lvl="1"/>
            <a:r>
              <a:rPr lang="en-US" dirty="0"/>
              <a:t>Collimation and collimation scheme </a:t>
            </a:r>
            <a:r>
              <a:rPr lang="en-US" dirty="0" err="1"/>
              <a:t>behaviour</a:t>
            </a:r>
            <a:r>
              <a:rPr lang="en-US" dirty="0"/>
              <a:t> has not been considered yet</a:t>
            </a:r>
          </a:p>
          <a:p>
            <a:r>
              <a:rPr lang="en-US" dirty="0"/>
              <a:t>Challenges and assumptions to be studied</a:t>
            </a:r>
          </a:p>
          <a:p>
            <a:pPr lvl="1"/>
            <a:r>
              <a:rPr lang="en-US" dirty="0"/>
              <a:t>Injected beam size is reduced by using zero dispersion -&gt; dispersion mismatch causes betatron beating of injected beam</a:t>
            </a:r>
          </a:p>
          <a:p>
            <a:pPr lvl="1"/>
            <a:r>
              <a:rPr lang="en-US" dirty="0"/>
              <a:t>Z-mode </a:t>
            </a:r>
            <a:r>
              <a:rPr lang="en-US" b="1" dirty="0"/>
              <a:t>longitudinal damping time ~0.3 s is not negligible </a:t>
            </a:r>
            <a:r>
              <a:rPr lang="en-US" dirty="0"/>
              <a:t>compared to the repetition time of </a:t>
            </a:r>
            <a:br>
              <a:rPr lang="en-US" dirty="0"/>
            </a:br>
            <a:r>
              <a:rPr lang="en-US" dirty="0"/>
              <a:t>~3 s and may limit or prevent using any betatron offset or beating</a:t>
            </a:r>
          </a:p>
          <a:p>
            <a:pPr lvl="1"/>
            <a:r>
              <a:rPr lang="en-US" dirty="0"/>
              <a:t>Using linear optical functions determined around the reference momentum</a:t>
            </a:r>
          </a:p>
          <a:p>
            <a:pPr lvl="1"/>
            <a:r>
              <a:rPr lang="en-US" dirty="0"/>
              <a:t>Machine protection concerns may be critical to the baseline scheme</a:t>
            </a:r>
          </a:p>
          <a:p>
            <a:pPr lvl="1"/>
            <a:r>
              <a:rPr lang="en-US" dirty="0"/>
              <a:t>Full ring transfer presents hardware challenging</a:t>
            </a:r>
          </a:p>
          <a:p>
            <a:r>
              <a:rPr lang="en-US" dirty="0"/>
              <a:t>Next steps towards the FSR</a:t>
            </a:r>
          </a:p>
          <a:p>
            <a:pPr lvl="1"/>
            <a:r>
              <a:rPr lang="en-US" dirty="0"/>
              <a:t>Injection scheme tracking with synchrotron radiation and possibly beam-beam</a:t>
            </a:r>
          </a:p>
          <a:p>
            <a:pPr lvl="1"/>
            <a:r>
              <a:rPr lang="en-US" dirty="0"/>
              <a:t>Agree on a realistic minimal injection efficiency for the injector chain requirement (possibly 80% after a commissioning period)</a:t>
            </a:r>
          </a:p>
          <a:p>
            <a:pPr lvl="1"/>
            <a:r>
              <a:rPr lang="en-US" b="1" dirty="0"/>
              <a:t>Review of the injection scheme to be scheduled in the fall at CERN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BB688-6A60-DFFF-0478-0B184C1A695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F495E-48D9-C1C2-4A5A-780EFE58A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56C7B-5C27-E5D1-E442-C4648A49F2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34716"/>
            <a:ext cx="8226854" cy="1151561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Top-up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scheme</a:t>
            </a:r>
            <a:r>
              <a:rPr lang="zh-CN" altLang="en-US" dirty="0"/>
              <a:t> </a:t>
            </a:r>
            <a:r>
              <a:rPr lang="en-US" altLang="zh-CN" dirty="0"/>
              <a:t>into the collider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200" y="2541933"/>
            <a:ext cx="6197048" cy="74154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Y. Dutheil &amp; S. Yue, on behalf of SY-ABT</a:t>
            </a:r>
            <a:br>
              <a:rPr lang="EN-US" dirty="0"/>
            </a:br>
            <a:r>
              <a:rPr lang="EN-US" dirty="0"/>
              <a:t>CERN, Geneva, Switzerland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B68BD3-C2D0-54E5-2285-6A43CFEBE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and 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6B1549-E60D-BD19-F5C8-D0FB77175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685" y="624963"/>
            <a:ext cx="9144000" cy="3893573"/>
          </a:xfrm>
        </p:spPr>
        <p:txBody>
          <a:bodyPr vert="horz" lIns="91440" tIns="45720" rIns="91440" bIns="45720" anchor="t">
            <a:normAutofit fontScale="92500" lnSpcReduction="10000"/>
          </a:bodyPr>
          <a:lstStyle/>
          <a:p>
            <a:r>
              <a:rPr lang="en-US" dirty="0"/>
              <a:t>The FCC lepton collider aims at maintaining record-high luminosities</a:t>
            </a:r>
          </a:p>
          <a:p>
            <a:pPr lvl="1"/>
            <a:r>
              <a:rPr lang="en-US" dirty="0"/>
              <a:t>Beam lifetime and high bunch charge require continuous top-up injection</a:t>
            </a:r>
          </a:p>
          <a:p>
            <a:r>
              <a:rPr lang="en-US" dirty="0"/>
              <a:t>Introduction to top-up injection conventional concept</a:t>
            </a:r>
          </a:p>
          <a:p>
            <a:pPr lvl="1"/>
            <a:r>
              <a:rPr lang="en-US" dirty="0"/>
              <a:t>On-axis Vs Off-axis</a:t>
            </a:r>
          </a:p>
          <a:p>
            <a:pPr lvl="1"/>
            <a:r>
              <a:rPr lang="en-US" dirty="0"/>
              <a:t>Experience from LEP</a:t>
            </a:r>
          </a:p>
          <a:p>
            <a:r>
              <a:rPr lang="en-US" dirty="0"/>
              <a:t>Baseline scheme </a:t>
            </a:r>
          </a:p>
          <a:p>
            <a:pPr lvl="1"/>
            <a:r>
              <a:rPr lang="en-US" dirty="0"/>
              <a:t>Hardware and concept selection</a:t>
            </a:r>
          </a:p>
          <a:p>
            <a:pPr lvl="1"/>
            <a:r>
              <a:rPr lang="en-US" dirty="0"/>
              <a:t>Z-mode design</a:t>
            </a:r>
          </a:p>
          <a:p>
            <a:pPr lvl="1"/>
            <a:r>
              <a:rPr lang="en-US" dirty="0"/>
              <a:t>Possible optimisation</a:t>
            </a:r>
          </a:p>
          <a:p>
            <a:pPr lvl="1"/>
            <a:r>
              <a:rPr lang="en-US" dirty="0"/>
              <a:t>Other modes concepts</a:t>
            </a:r>
          </a:p>
          <a:p>
            <a:r>
              <a:rPr lang="en-US" dirty="0"/>
              <a:t>Machine protection concerns</a:t>
            </a:r>
          </a:p>
          <a:p>
            <a:r>
              <a:rPr lang="en-US" dirty="0"/>
              <a:t>MKI scenario</a:t>
            </a:r>
          </a:p>
          <a:p>
            <a:r>
              <a:rPr lang="en-US" dirty="0"/>
              <a:t>Conclusion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F9D367C-27EA-5CA9-44ED-A761627A0C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11/06/2024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A03B68C-C8CE-213F-D74A-6F9575FE1E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Dutheil -SY-ABT - FCCweek24 top-up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C5081AA-7B72-915D-9A9A-036751763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1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26A0C-5A8D-C2E1-9058-A8C6ACC2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top-up injection: </a:t>
            </a:r>
            <a:r>
              <a:rPr lang="en-US" sz="1800" dirty="0"/>
              <a:t>conventional concept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F4202-BB45-9994-DB2C-A80B8EF9B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7"/>
            <a:ext cx="4812632" cy="273533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Dipole kickers magnets create a closed bump to bring the stored beam trajectory close to the injection system (see G. Favia and J. Borburgh on Thu)</a:t>
            </a:r>
          </a:p>
          <a:p>
            <a:r>
              <a:rPr lang="en-US" dirty="0"/>
              <a:t>Two kickers are placed with 180° phase advance between them (π-orbit-bump)</a:t>
            </a:r>
          </a:p>
          <a:p>
            <a:r>
              <a:rPr lang="en-US" dirty="0"/>
              <a:t>The bump is constant for up to a single turn while off before and after</a:t>
            </a:r>
          </a:p>
          <a:p>
            <a:r>
              <a:rPr lang="en-US" dirty="0"/>
              <a:t>Beam separation at the injection septum</a:t>
            </a:r>
          </a:p>
          <a:p>
            <a:pPr lvl="1"/>
            <a:r>
              <a:rPr lang="en-US" dirty="0"/>
              <a:t>Off-axis means the separation exists in the transverse space -&gt; betatron oscillations and damping</a:t>
            </a:r>
          </a:p>
          <a:p>
            <a:pPr lvl="1"/>
            <a:r>
              <a:rPr lang="en-US" dirty="0"/>
              <a:t>On-axis means the separation exists in momentum at a dispersive region -&gt; longitudinal oscillations and damping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2B0DE-4690-7AAC-5161-7EBBEC32B2A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E2EC1-0D62-4912-BBC8-5C386ABE26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Dutheil -SY-ABT - FCCweek24 top-up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ED6F4-7FD3-01DF-D840-DAEF87E028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EA177C-DD00-53E8-E174-1384DA05715B}"/>
              </a:ext>
            </a:extLst>
          </p:cNvPr>
          <p:cNvSpPr txBox="1"/>
          <p:nvPr/>
        </p:nvSpPr>
        <p:spPr>
          <a:xfrm>
            <a:off x="-43542" y="4631007"/>
            <a:ext cx="46155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[1] P.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</a:rPr>
              <a:t>Hunchak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, 2021 FCCIS WP2 Workshop ,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9C63B1-4D08-12B9-6FA8-2A6D3487E67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859" y="3033240"/>
            <a:ext cx="2454337" cy="15977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128FE1-D554-2BBE-CC99-9887550545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9611" y="3233993"/>
            <a:ext cx="2552231" cy="12236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E34C5E2-4953-F31D-D394-FDBBB3F61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6658" y="3133077"/>
            <a:ext cx="2861120" cy="139809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4057BFF-A7CE-7035-1B57-1E16C64389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4018" y="970430"/>
            <a:ext cx="3790612" cy="187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88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F1395-DA78-5F26-78A6-5B17F89A6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top-up injection: </a:t>
            </a:r>
            <a:r>
              <a:rPr lang="en-US" sz="1800" dirty="0"/>
              <a:t>history of LEP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7C5F4-B469-9782-29FE-5A320FC51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LEP was design for both on-axis and off-axis top-up injection</a:t>
            </a:r>
          </a:p>
          <a:p>
            <a:pPr lvl="1"/>
            <a:r>
              <a:rPr lang="en-US" dirty="0"/>
              <a:t>Operation started with off-axis injection until the first tests in 1994</a:t>
            </a:r>
          </a:p>
          <a:p>
            <a:pPr lvl="1"/>
            <a:r>
              <a:rPr lang="en-US" dirty="0"/>
              <a:t>Following commissioning and comparison, on-axis injection became the nominal injection scheme</a:t>
            </a:r>
          </a:p>
          <a:p>
            <a:r>
              <a:rPr lang="en-US" dirty="0"/>
              <a:t>Advantages of the on-axis</a:t>
            </a:r>
          </a:p>
          <a:p>
            <a:pPr lvl="1"/>
            <a:r>
              <a:rPr lang="en-US" dirty="0"/>
              <a:t>Faster damping since the injected beam undergoes </a:t>
            </a:r>
            <a:br>
              <a:rPr lang="en-US" dirty="0"/>
            </a:br>
            <a:r>
              <a:rPr lang="en-US" dirty="0"/>
              <a:t>longitudinal oscitations</a:t>
            </a:r>
          </a:p>
          <a:p>
            <a:pPr lvl="1"/>
            <a:r>
              <a:rPr lang="en-US" dirty="0"/>
              <a:t>Flat trajectories in the achromatic experimental </a:t>
            </a:r>
            <a:br>
              <a:rPr lang="en-US" dirty="0"/>
            </a:br>
            <a:r>
              <a:rPr lang="en-US" dirty="0"/>
              <a:t>straight sections reduced radiation doses to experiments</a:t>
            </a:r>
          </a:p>
          <a:p>
            <a:pPr lvl="1"/>
            <a:r>
              <a:rPr lang="en-US" dirty="0"/>
              <a:t>Overall, less affected by injection errors and provided </a:t>
            </a:r>
            <a:br>
              <a:rPr lang="en-US" dirty="0"/>
            </a:br>
            <a:r>
              <a:rPr lang="en-US" dirty="0"/>
              <a:t>better injection efficiency at higher bunch current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98F68-0B8E-1732-A7B9-BDA2F1B882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8B231B-FB8B-8B99-C4BC-93547E6421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4B381-64A1-02DE-42DA-AD701DD194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B0AD62-3746-90B5-7913-0D97F76B1913}"/>
              </a:ext>
            </a:extLst>
          </p:cNvPr>
          <p:cNvSpPr txBox="1"/>
          <p:nvPr/>
        </p:nvSpPr>
        <p:spPr>
          <a:xfrm>
            <a:off x="0" y="4332153"/>
            <a:ext cx="7429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[1] Collier, Paul. "Synchrotron phase space injection into LEP." Proceedings Particle Accelerator Conference. Vol. 1. IEEE, 1995.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5ACD1A-8FAB-3F5B-0054-60FB3D260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600" y="2195326"/>
            <a:ext cx="2734640" cy="184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609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4BC8F-D4E4-BF41-9126-0D6AAEF36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scheme:</a:t>
            </a:r>
            <a:r>
              <a:rPr lang="en-US" sz="1800" dirty="0"/>
              <a:t> selection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EE779-7494-6FA9-B768-0E59654F9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9144000" cy="417321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Injection Septum technology</a:t>
            </a:r>
          </a:p>
          <a:p>
            <a:pPr lvl="1"/>
            <a:r>
              <a:rPr lang="en-US" dirty="0"/>
              <a:t>Electrostatic septum</a:t>
            </a:r>
          </a:p>
          <a:p>
            <a:pPr lvl="2"/>
            <a:r>
              <a:rPr lang="en-US" dirty="0"/>
              <a:t>Minimal blade thickness of ~100 µm</a:t>
            </a:r>
          </a:p>
          <a:p>
            <a:pPr lvl="2"/>
            <a:r>
              <a:rPr lang="en-US" dirty="0"/>
              <a:t>A potential availability risk was identified due to photo-electron </a:t>
            </a:r>
            <a:br>
              <a:rPr lang="en-US" dirty="0"/>
            </a:br>
            <a:r>
              <a:rPr lang="en-US" dirty="0"/>
              <a:t>induced sparking, as observed in the SPS when accelerating positrons [2]</a:t>
            </a:r>
          </a:p>
          <a:p>
            <a:pPr lvl="2"/>
            <a:r>
              <a:rPr lang="en-US" dirty="0"/>
              <a:t>An ongoing R&amp;D program in ABT aims at characterizing the sparking probability</a:t>
            </a:r>
            <a:br>
              <a:rPr lang="en-US" dirty="0"/>
            </a:br>
            <a:r>
              <a:rPr lang="en-US" dirty="0"/>
              <a:t> in the presence of synchrotron radiation</a:t>
            </a:r>
          </a:p>
          <a:p>
            <a:pPr lvl="1"/>
            <a:r>
              <a:rPr lang="en-US" dirty="0"/>
              <a:t>Magnetic septum</a:t>
            </a:r>
          </a:p>
          <a:p>
            <a:pPr lvl="2"/>
            <a:r>
              <a:rPr lang="en-US" dirty="0"/>
              <a:t>Thicker blade of 1 mm to a few mm is needed</a:t>
            </a:r>
          </a:p>
          <a:p>
            <a:pPr lvl="2"/>
            <a:r>
              <a:rPr lang="en-US" dirty="0"/>
              <a:t>Several technology available</a:t>
            </a:r>
          </a:p>
          <a:p>
            <a:pPr lvl="1"/>
            <a:r>
              <a:rPr lang="en-US" dirty="0"/>
              <a:t>New </a:t>
            </a:r>
            <a:r>
              <a:rPr lang="en-GB" dirty="0"/>
              <a:t>baseline</a:t>
            </a:r>
            <a:r>
              <a:rPr lang="en-US" dirty="0"/>
              <a:t> concept uses a </a:t>
            </a:r>
            <a:r>
              <a:rPr lang="en-US" b="1" dirty="0"/>
              <a:t>thin magnetic septum of 2.8 mm </a:t>
            </a:r>
            <a:r>
              <a:rPr lang="en-US" dirty="0"/>
              <a:t>blade thickness (see J. Borburgh on Thu)</a:t>
            </a:r>
          </a:p>
          <a:p>
            <a:r>
              <a:rPr lang="en-US" dirty="0"/>
              <a:t>Baseline injection scheme</a:t>
            </a:r>
          </a:p>
          <a:p>
            <a:pPr lvl="1"/>
            <a:r>
              <a:rPr lang="en-US" dirty="0"/>
              <a:t>Every scheme was reviewed in 2018 [3] and conventional as well as multipole kicker injection schemes were considered suitable</a:t>
            </a:r>
          </a:p>
          <a:p>
            <a:pPr lvl="1"/>
            <a:r>
              <a:rPr lang="en-US" dirty="0"/>
              <a:t>Off-axis injection scheme</a:t>
            </a:r>
          </a:p>
          <a:p>
            <a:pPr lvl="2"/>
            <a:r>
              <a:rPr lang="en-US" dirty="0"/>
              <a:t>Experience from LEP is directly applicable : lower radiation to experiments with on-axis scheme</a:t>
            </a:r>
          </a:p>
          <a:p>
            <a:pPr lvl="2"/>
            <a:r>
              <a:rPr lang="en-US" dirty="0"/>
              <a:t>Modelling of SR power deposition around experimental area showed that betatron injection with gap of ~10</a:t>
            </a:r>
            <a:r>
              <a:rPr lang="el-GR" dirty="0"/>
              <a:t>σ</a:t>
            </a:r>
            <a:r>
              <a:rPr lang="en-US" dirty="0"/>
              <a:t> is not feasible [1] </a:t>
            </a:r>
          </a:p>
          <a:p>
            <a:pPr lvl="1"/>
            <a:r>
              <a:rPr lang="en-US" dirty="0"/>
              <a:t>On-axis injection scheme</a:t>
            </a:r>
          </a:p>
          <a:p>
            <a:pPr lvl="2"/>
            <a:r>
              <a:rPr lang="en-US" dirty="0"/>
              <a:t>Septum gap between injected and circulating beams opened by dispersion and momentum offset</a:t>
            </a:r>
          </a:p>
          <a:p>
            <a:pPr lvl="2"/>
            <a:r>
              <a:rPr lang="en-US" dirty="0"/>
              <a:t>Requires sufficient dynamic aperture and flexible optics to obtain a large dispersion at the injection point</a:t>
            </a:r>
          </a:p>
          <a:p>
            <a:pPr lvl="1"/>
            <a:r>
              <a:rPr lang="en-US" dirty="0"/>
              <a:t>The baseline scheme uses </a:t>
            </a:r>
            <a:r>
              <a:rPr lang="en-US" b="1" dirty="0"/>
              <a:t>on-axis injection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C0E4F-A773-F364-AB4D-99E1172182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08444-0415-CC63-45E4-39D01CFD24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D8271-11F0-C666-9795-D56A38CEE9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8905C1-CC73-CEB4-AE49-2E00ED9533B6}"/>
              </a:ext>
            </a:extLst>
          </p:cNvPr>
          <p:cNvSpPr txBox="1"/>
          <p:nvPr/>
        </p:nvSpPr>
        <p:spPr>
          <a:xfrm>
            <a:off x="0" y="4624935"/>
            <a:ext cx="9055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accent6">
                    <a:lumMod val="50000"/>
                  </a:schemeClr>
                </a:solidFill>
              </a:rPr>
              <a:t>[1] K. Andre, SR power deposition from injected beam, </a:t>
            </a:r>
            <a:r>
              <a:rPr lang="en-US" sz="600" dirty="0">
                <a:solidFill>
                  <a:srgbClr val="5F5F5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161st FCC-</a:t>
            </a:r>
            <a:r>
              <a:rPr lang="en-US" sz="600" dirty="0" err="1">
                <a:solidFill>
                  <a:srgbClr val="5F5F5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ee</a:t>
            </a:r>
            <a:r>
              <a:rPr lang="en-US" sz="600" dirty="0">
                <a:solidFill>
                  <a:schemeClr val="accent6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Optics Design Meeting</a:t>
            </a:r>
            <a:r>
              <a:rPr lang="en-US" sz="600" dirty="0">
                <a:solidFill>
                  <a:schemeClr val="accent6">
                    <a:lumMod val="50000"/>
                  </a:schemeClr>
                </a:solidFill>
              </a:rPr>
              <a:t>,</a:t>
            </a:r>
          </a:p>
          <a:p>
            <a:r>
              <a:rPr lang="en-US" sz="600" dirty="0">
                <a:solidFill>
                  <a:schemeClr val="accent6">
                    <a:lumMod val="50000"/>
                  </a:schemeClr>
                </a:solidFill>
              </a:rPr>
              <a:t>[2] </a:t>
            </a:r>
            <a:r>
              <a:rPr lang="pt-BR" sz="600" dirty="0">
                <a:solidFill>
                  <a:schemeClr val="accent6">
                    <a:lumMod val="50000"/>
                  </a:schemeClr>
                </a:solidFill>
              </a:rPr>
              <a:t>Dubois, R ; Weisse, E ; Keizer, R L, </a:t>
            </a:r>
            <a:r>
              <a:rPr lang="en-US" sz="600" dirty="0">
                <a:solidFill>
                  <a:schemeClr val="accent6">
                    <a:lumMod val="50000"/>
                  </a:schemeClr>
                </a:solidFill>
              </a:rPr>
              <a:t>First comments on the interaction of synchrotron light with the electrostatic septa of the SPS, SPS-ABT-Tech-Note-88-05</a:t>
            </a:r>
          </a:p>
          <a:p>
            <a:r>
              <a:rPr lang="en-US" sz="600" dirty="0">
                <a:solidFill>
                  <a:schemeClr val="accent6">
                    <a:lumMod val="50000"/>
                  </a:schemeClr>
                </a:solidFill>
              </a:rPr>
              <a:t>[3] Aiba, Masamitsu, et al. “Top-up injection schemes for future circular lepton collider.” Nuclear Instruments and Methods in Physics Research Section A: Accelerators, Spectrometers, Detectors and Associated Equipment 880 (2018): 98-106.​</a:t>
            </a:r>
          </a:p>
          <a:p>
            <a:endParaRPr lang="en-US" sz="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874A8D-F243-E429-5326-CF959F2B3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93814" y="133413"/>
            <a:ext cx="2576237" cy="187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90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7400F94-5EA2-9219-5436-3893C86169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812"/>
          <a:stretch/>
        </p:blipFill>
        <p:spPr>
          <a:xfrm>
            <a:off x="5777402" y="374513"/>
            <a:ext cx="3339253" cy="17340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F0BBF8-AA73-BC75-228A-302460DEC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scheme: </a:t>
            </a:r>
            <a:r>
              <a:rPr lang="en-GB" sz="1800" dirty="0"/>
              <a:t>Z-mode requirements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665690-88CD-9954-6C18-094CB97C83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5031" y="799639"/>
                <a:ext cx="5172957" cy="410425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altLang="zh-CN" dirty="0"/>
                  <a:t>Ring dynamic aperture limits the injected beam</a:t>
                </a:r>
                <a:r>
                  <a:rPr lang="en-US" altLang="zh-CN" sz="1800" dirty="0"/>
                  <a:t> &lt; 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±1 %</m:t>
                    </m:r>
                  </m:oMath>
                </a14:m>
                <a:endParaRPr lang="en-US" altLang="zh-CN" dirty="0"/>
              </a:p>
              <a:p>
                <a:r>
                  <a:rPr lang="en-US" altLang="zh-CN" dirty="0"/>
                  <a:t>Requirements:</a:t>
                </a:r>
              </a:p>
              <a:p>
                <a:pPr marL="268287" lvl="1" indent="0">
                  <a:buNone/>
                </a:pPr>
                <a:r>
                  <a:rPr lang="en-US" sz="900" dirty="0"/>
                  <a:t>	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en-US" altLang="zh-CN" sz="1600" b="1" i="1">
                                <a:latin typeface="Cambria Math" panose="02040503050406030204" pitchFamily="18" charset="0"/>
                              </a:rPr>
                              <m:t>𝒐𝒇𝒇𝒔𝒆𝒕</m:t>
                            </m:r>
                          </m:sub>
                        </m:sSub>
                      </m:e>
                    </m:d>
                    <m:r>
                      <a:rPr lang="en-US" altLang="zh-CN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𝒄𝒊𝒓</m:t>
                        </m:r>
                      </m:sub>
                    </m:sSub>
                    <m:r>
                      <a:rPr lang="en-US" sz="16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𝒊𝒏𝒋</m:t>
                        </m:r>
                      </m:sub>
                    </m:sSub>
                  </m:oMath>
                </a14:m>
                <a:endParaRPr lang="en-US" altLang="zh-CN" sz="16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𝑐𝑖𝑟</m:t>
                        </m:r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𝐵𝑆</m:t>
                        </m:r>
                      </m:sub>
                    </m:sSub>
                    <m:r>
                      <a:rPr lang="en-US" altLang="zh-CN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=0.109</m:t>
                    </m:r>
                    <m:sSup>
                      <m:sSupPr>
                        <m:ctrlP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e>
                      <m:sup>
                        <m:d>
                          <m:dPr>
                            <m:begChr m:val="["/>
                            <m:endChr m:val="]"/>
                            <m:ctrlP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sup>
                    </m:sSup>
                    <m:r>
                      <a:rPr lang="zh-CN" alt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altLang="zh-CN" sz="1600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=0.71</m:t>
                    </m:r>
                    <m:r>
                      <a:rPr lang="en-US" altLang="zh-CN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sSup>
                      <m:sSupPr>
                        <m:ctrlP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d>
                          <m:dPr>
                            <m:begChr m:val="["/>
                            <m:endChr m:val="]"/>
                            <m:ctrlP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altLang="zh-CN" sz="160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</m:t>
                    </m:r>
                    <m:r>
                      <a:rPr lang="zh-CN" alt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26</m:t>
                    </m:r>
                    <m:r>
                      <a:rPr lang="zh-CN" alt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sSup>
                      <m:sSupPr>
                        <m:ctrlP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d>
                          <m:dPr>
                            <m:begChr m:val="["/>
                            <m:endChr m:val="]"/>
                            <m:ctrlP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</m:sup>
                    </m:sSup>
                  </m:oMath>
                </a14:m>
                <a:endParaRPr lang="en-US" altLang="zh-CN" sz="1600" dirty="0">
                  <a:solidFill>
                    <a:schemeClr val="tx2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𝑐𝑖𝑟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6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6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sz="16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16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altLang="zh-CN" sz="16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𝑐𝑖𝑟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br>
                  <a:rPr lang="en-US" altLang="zh-CN" sz="1600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𝑖𝑛𝑗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1600" dirty="0"/>
                  <a:t> (considers achromatic injected beam)</a:t>
                </a:r>
              </a:p>
              <a:p>
                <a:r>
                  <a:rPr lang="en-US" altLang="zh-CN" dirty="0"/>
                  <a:t>Simplified analytical constraint on the optics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3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13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zh-CN" sz="13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13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3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3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13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+5</m:t>
                        </m:r>
                        <m:rad>
                          <m:radPr>
                            <m:degHide m:val="on"/>
                            <m:ctrlPr>
                              <a:rPr lang="en-US" altLang="zh-CN" sz="13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𝑖𝑛𝑗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rad>
                        <m:r>
                          <a:rPr lang="en-US" altLang="zh-CN" sz="13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en-US" altLang="zh-CN" sz="13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3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en-US" altLang="zh-CN" sz="13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𝒐𝒇𝒇𝒔𝒆𝒕</m:t>
                            </m:r>
                          </m:sub>
                        </m:sSub>
                        <m:r>
                          <a:rPr lang="en-US" altLang="zh-CN" sz="13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+5</m:t>
                        </m:r>
                        <m:rad>
                          <m:radPr>
                            <m:degHide m:val="on"/>
                            <m:ctrlPr>
                              <a:rPr lang="en-US" altLang="zh-CN" sz="13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altLang="zh-CN" sz="13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3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𝝐</m:t>
                                </m:r>
                              </m:e>
                              <m:sub>
                                <m:r>
                                  <a:rPr lang="en-US" altLang="zh-CN" sz="13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𝒄𝒊𝒓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1300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300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  <m:sub>
                                    <m:r>
                                      <a:rPr lang="en-US" altLang="zh-CN" sz="1300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𝒐𝒇𝒇𝒔𝒆𝒕</m:t>
                                    </m:r>
                                  </m:sub>
                                  <m:sup>
                                    <m:r>
                                      <a:rPr lang="en-US" altLang="zh-CN" sz="1300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−25</m:t>
                                </m:r>
                                <m:sSubSup>
                                  <m:sSubSupPr>
                                    <m:ctrlPr>
                                      <a:rPr lang="en-US" altLang="zh-CN" sz="13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3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altLang="zh-CN" sz="13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𝑐𝑖𝑟</m:t>
                                    </m:r>
                                  </m:sub>
                                  <m:sup>
                                    <m:r>
                                      <a:rPr lang="en-US" altLang="zh-CN" sz="13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sz="13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+5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3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altLang="zh-CN" sz="13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3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altLang="zh-CN" sz="13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𝑖𝑛𝑗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altLang="zh-CN" sz="13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3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altLang="zh-CN" sz="13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</m:rad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𝑐𝑖𝑟</m:t>
                                </m:r>
                              </m:sub>
                              <m:sup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num>
                      <m:den>
                        <m:d>
                          <m:dPr>
                            <m:ctrlPr>
                              <a:rPr lang="en-US" altLang="zh-CN" sz="13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13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3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𝜹</m:t>
                                </m:r>
                              </m:e>
                              <m:sub>
                                <m:r>
                                  <a:rPr lang="en-US" altLang="zh-CN" sz="1300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𝒐𝒇𝒇𝒔𝒕</m:t>
                                </m:r>
                              </m:sub>
                              <m:sup>
                                <m:r>
                                  <a:rPr lang="en-US" altLang="zh-CN" sz="13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altLang="zh-CN" sz="13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−25</m:t>
                            </m:r>
                            <m:sSubSup>
                              <m:sSubSupPr>
                                <m:ctrlP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𝑐𝑖𝑟</m:t>
                                </m:r>
                              </m:sub>
                              <m:sup>
                                <m:r>
                                  <a:rPr lang="en-US" altLang="zh-CN" sz="13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den>
                    </m:f>
                  </m:oMath>
                </a14:m>
                <a:endParaRPr lang="en-US" altLang="zh-CN" dirty="0"/>
              </a:p>
              <a:p>
                <a:r>
                  <a:rPr lang="en-US" altLang="zh-CN" dirty="0"/>
                  <a:t>First optics constraints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=1.4</m:t>
                    </m:r>
                  </m:oMath>
                </a14:m>
                <a:r>
                  <a:rPr lang="en-US" altLang="zh-CN" dirty="0">
                    <a:solidFill>
                      <a:srgbClr val="0055A0"/>
                    </a:solidFill>
                  </a:rPr>
                  <a:t> </a:t>
                </a:r>
                <a:r>
                  <a:rPr lang="en-US" altLang="zh-CN" dirty="0"/>
                  <a:t>m 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altLang="zh-CN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=1000 </m:t>
                    </m:r>
                    <m:r>
                      <m:rPr>
                        <m:sty m:val="p"/>
                      </m:rPr>
                      <a:rPr lang="en-US" altLang="zh-CN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altLang="zh-CN" i="1" dirty="0">
                    <a:solidFill>
                      <a:srgbClr val="0055A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altLang="zh-CN" dirty="0"/>
                  <a:t>for 2.8 mm blade thickness</a:t>
                </a:r>
              </a:p>
              <a:p>
                <a:pPr marL="268287" lvl="1" indent="0">
                  <a:buNone/>
                </a:pPr>
                <a:endParaRPr lang="en-US" altLang="zh-CN" dirty="0"/>
              </a:p>
              <a:p>
                <a:pPr marL="268287" lvl="1" indent="0">
                  <a:buNone/>
                </a:pPr>
                <a:endParaRPr lang="en-US" altLang="zh-CN" dirty="0"/>
              </a:p>
              <a:p>
                <a:pPr marL="268287" lvl="1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665690-88CD-9954-6C18-094CB97C83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5031" y="799639"/>
                <a:ext cx="5172957" cy="4104254"/>
              </a:xfrm>
              <a:blipFill>
                <a:blip r:embed="rId3"/>
                <a:stretch>
                  <a:fillRect l="-472" t="-2229" r="-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69EC8-1B17-87EC-C192-03912618AF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CFFE8-6ED9-AF20-2BF6-4E7577099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84456D-1A31-FAC3-C3B8-0A88C7D7C7BE}"/>
              </a:ext>
            </a:extLst>
          </p:cNvPr>
          <p:cNvSpPr txBox="1"/>
          <p:nvPr/>
        </p:nvSpPr>
        <p:spPr bwMode="auto">
          <a:xfrm>
            <a:off x="6553942" y="2387961"/>
            <a:ext cx="121379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>
                <a:solidFill>
                  <a:srgbClr val="FF0000"/>
                </a:solidFill>
              </a:rPr>
              <a:t>Bumped</a:t>
            </a:r>
            <a:r>
              <a:rPr lang="zh-CN" altLang="en-US" sz="1350" dirty="0">
                <a:solidFill>
                  <a:srgbClr val="FF0000"/>
                </a:solidFill>
              </a:rPr>
              <a:t> </a:t>
            </a:r>
            <a:r>
              <a:rPr lang="en-US" sz="1350" dirty="0">
                <a:solidFill>
                  <a:srgbClr val="FF0000"/>
                </a:solidFill>
              </a:rPr>
              <a:t>orbit</a:t>
            </a:r>
            <a:endParaRPr lang="en-FR" sz="135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6468D7-BD5C-C768-B42F-1ACCC6E5B635}"/>
              </a:ext>
            </a:extLst>
          </p:cNvPr>
          <p:cNvSpPr txBox="1"/>
          <p:nvPr/>
        </p:nvSpPr>
        <p:spPr bwMode="auto">
          <a:xfrm>
            <a:off x="7748706" y="2387961"/>
            <a:ext cx="13741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>
                <a:solidFill>
                  <a:srgbClr val="92D050"/>
                </a:solidFill>
              </a:rPr>
              <a:t>Off</a:t>
            </a:r>
            <a:r>
              <a:rPr lang="zh-CN" altLang="en-US" sz="1350" dirty="0">
                <a:solidFill>
                  <a:srgbClr val="92D050"/>
                </a:solidFill>
              </a:rPr>
              <a:t> </a:t>
            </a:r>
            <a:r>
              <a:rPr lang="en-US" altLang="zh-CN" sz="1350" dirty="0">
                <a:solidFill>
                  <a:srgbClr val="92D050"/>
                </a:solidFill>
              </a:rPr>
              <a:t>energy</a:t>
            </a:r>
            <a:r>
              <a:rPr lang="zh-CN" altLang="en-US" sz="1350" dirty="0">
                <a:solidFill>
                  <a:srgbClr val="92D050"/>
                </a:solidFill>
              </a:rPr>
              <a:t> </a:t>
            </a:r>
            <a:r>
              <a:rPr lang="en-US" sz="1350" dirty="0">
                <a:solidFill>
                  <a:srgbClr val="92D050"/>
                </a:solidFill>
              </a:rPr>
              <a:t>orbit</a:t>
            </a:r>
            <a:endParaRPr lang="en-FR" sz="1350" dirty="0">
              <a:solidFill>
                <a:srgbClr val="92D05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1A0857F-8EBB-EB00-4B1B-C18C06B61084}"/>
              </a:ext>
            </a:extLst>
          </p:cNvPr>
          <p:cNvCxnSpPr>
            <a:cxnSpLocks/>
          </p:cNvCxnSpPr>
          <p:nvPr/>
        </p:nvCxnSpPr>
        <p:spPr>
          <a:xfrm>
            <a:off x="8185376" y="1321248"/>
            <a:ext cx="0" cy="1026114"/>
          </a:xfrm>
          <a:prstGeom prst="straightConnector1">
            <a:avLst/>
          </a:prstGeom>
          <a:ln w="38100">
            <a:solidFill>
              <a:srgbClr val="92D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2BF0BB-0C02-764A-5595-0EDA6E85CE4D}"/>
              </a:ext>
            </a:extLst>
          </p:cNvPr>
          <p:cNvCxnSpPr>
            <a:cxnSpLocks/>
          </p:cNvCxnSpPr>
          <p:nvPr/>
        </p:nvCxnSpPr>
        <p:spPr>
          <a:xfrm>
            <a:off x="7136041" y="1321248"/>
            <a:ext cx="0" cy="1026114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5FAF93E-B41E-4413-3259-76CB905A3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5" name="Content Placeholder 15">
            <a:extLst>
              <a:ext uri="{FF2B5EF4-FFF2-40B4-BE49-F238E27FC236}">
                <a16:creationId xmlns:a16="http://schemas.microsoft.com/office/drawing/2014/main" id="{A874E083-EB4F-C85B-6998-ED95C6DF4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074" y="2724929"/>
            <a:ext cx="2469933" cy="210551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5743628-229F-0AE3-4777-D5CC955EBAD1}"/>
              </a:ext>
            </a:extLst>
          </p:cNvPr>
          <p:cNvGrpSpPr/>
          <p:nvPr/>
        </p:nvGrpSpPr>
        <p:grpSpPr>
          <a:xfrm>
            <a:off x="6780107" y="3467946"/>
            <a:ext cx="711867" cy="398085"/>
            <a:chOff x="6468018" y="3371288"/>
            <a:chExt cx="948026" cy="494744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126E1DA-1B2A-0044-857E-5EE08893AA05}"/>
                </a:ext>
              </a:extLst>
            </p:cNvPr>
            <p:cNvSpPr/>
            <p:nvPr/>
          </p:nvSpPr>
          <p:spPr>
            <a:xfrm>
              <a:off x="7296335" y="3710853"/>
              <a:ext cx="119709" cy="155179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B1EE954-7E24-9637-CB62-BFE9F5E960E1}"/>
                </a:ext>
              </a:extLst>
            </p:cNvPr>
            <p:cNvSpPr/>
            <p:nvPr/>
          </p:nvSpPr>
          <p:spPr>
            <a:xfrm rot="19970773" flipH="1">
              <a:off x="6468018" y="3371288"/>
              <a:ext cx="401498" cy="155179"/>
            </a:xfrm>
            <a:prstGeom prst="ellipse">
              <a:avLst/>
            </a:prstGeom>
            <a:noFill/>
            <a:ln w="38100"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F4F2E29-9EC8-D456-A4E1-FDE764EADE6D}"/>
                </a:ext>
              </a:extLst>
            </p:cNvPr>
            <p:cNvCxnSpPr>
              <a:cxnSpLocks/>
              <a:stCxn id="16" idx="2"/>
              <a:endCxn id="17" idx="4"/>
            </p:cNvCxnSpPr>
            <p:nvPr/>
          </p:nvCxnSpPr>
          <p:spPr>
            <a:xfrm flipH="1" flipV="1">
              <a:off x="6704177" y="3517915"/>
              <a:ext cx="592158" cy="27052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7100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74A1415-5B11-0835-9AF3-3DFBD92FD1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8247"/>
          <a:stretch/>
        </p:blipFill>
        <p:spPr>
          <a:xfrm>
            <a:off x="4430739" y="554146"/>
            <a:ext cx="4005349" cy="14345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C78B20-B9F3-3B1B-28BA-B480593A0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scheme: </a:t>
            </a:r>
            <a:r>
              <a:rPr lang="en-US" sz="1800" dirty="0"/>
              <a:t>Z-mode o</a:t>
            </a:r>
            <a:r>
              <a:rPr lang="en-FR" sz="1800" dirty="0"/>
              <a:t>ptic</a:t>
            </a:r>
            <a:r>
              <a:rPr lang="en-US" altLang="zh-CN" sz="1800" dirty="0"/>
              <a:t>s</a:t>
            </a:r>
            <a:r>
              <a:rPr lang="zh-CN" altLang="en-US" sz="1800" dirty="0"/>
              <a:t> </a:t>
            </a:r>
            <a:r>
              <a:rPr lang="en-US" altLang="zh-CN" sz="1800" dirty="0"/>
              <a:t>design</a:t>
            </a:r>
            <a:r>
              <a:rPr lang="zh-CN" altLang="en-US" sz="1800" dirty="0"/>
              <a:t> </a:t>
            </a:r>
            <a:r>
              <a:rPr lang="en-US" altLang="zh-CN" sz="1800" dirty="0"/>
              <a:t>and</a:t>
            </a:r>
            <a:r>
              <a:rPr lang="zh-CN" altLang="en-US" sz="1800" dirty="0"/>
              <a:t> </a:t>
            </a:r>
            <a:r>
              <a:rPr lang="en-US" altLang="zh-CN" sz="1800" dirty="0"/>
              <a:t>matching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2E6D10-3F44-0E53-4217-CEA0A2A559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5744" y="712635"/>
                <a:ext cx="3913934" cy="4256444"/>
              </a:xfrm>
            </p:spPr>
            <p:txBody>
              <a:bodyPr>
                <a:normAutofit fontScale="77500" lnSpcReduction="20000"/>
              </a:bodyPr>
              <a:lstStyle/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Optics constraints at the injection point</a:t>
                </a:r>
              </a:p>
              <a:p>
                <a:pPr marL="525462" lvl="1" indent="-2571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=1.4</m:t>
                    </m:r>
                  </m:oMath>
                </a14:m>
                <a:r>
                  <a:rPr lang="en-US" altLang="zh-CN" dirty="0">
                    <a:solidFill>
                      <a:srgbClr val="0055A0"/>
                    </a:solidFill>
                  </a:rPr>
                  <a:t> </a:t>
                </a:r>
                <a:r>
                  <a:rPr lang="en-US" altLang="zh-CN" dirty="0"/>
                  <a:t>m 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altLang="zh-CN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=1000 </m:t>
                    </m:r>
                    <m:r>
                      <m:rPr>
                        <m:sty m:val="p"/>
                      </m:rPr>
                      <a:rPr lang="en-US" altLang="zh-CN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altLang="zh-CN" dirty="0"/>
              </a:p>
              <a:p>
                <a:pPr marL="525462" lvl="1" indent="-257175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Makes use of the dispersion created by the separation dipoles at the center of the straight section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Optics matching to the ring lattice</a:t>
                </a:r>
              </a:p>
              <a:p>
                <a:pPr marL="525462" lvl="1" indent="-257175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Twiss parameters are matched on both sides of the straight section</a:t>
                </a:r>
              </a:p>
              <a:p>
                <a:pPr marL="525462" lvl="1" indent="-257175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Phase advance across the straight section matched</a:t>
                </a:r>
              </a:p>
              <a:p>
                <a:pPr marL="525462" lvl="1" indent="-257175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No matching of the W function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Large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</a:t>
                </a:r>
                <a:r>
                  <a:rPr lang="en-US" altLang="zh-CN" baseline="-25000" dirty="0"/>
                  <a:t>x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FR" dirty="0"/>
              </a:p>
              <a:p>
                <a:pPr marL="500175" lvl="1" indent="-257175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Reducing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requirement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energy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offset</a:t>
                </a:r>
                <a:r>
                  <a:rPr lang="zh-CN" altLang="en-US" dirty="0"/>
                  <a:t> </a:t>
                </a:r>
                <a:endParaRPr lang="en-US" altLang="zh-CN" b="1" i="1" dirty="0">
                  <a:latin typeface="Cambria Math" panose="02040503050406030204" pitchFamily="18" charset="0"/>
                </a:endParaRPr>
              </a:p>
              <a:p>
                <a:pPr marL="231888" indent="-2571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mode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bump</a:t>
                </a:r>
              </a:p>
              <a:p>
                <a:pPr marL="231888" indent="-257175">
                  <a:buFont typeface="Arial" panose="020B0604020202020204" pitchFamily="34" charset="0"/>
                  <a:buChar char="•"/>
                </a:pPr>
                <a:r>
                  <a:rPr lang="en-US" altLang="zh-CN" b="0" dirty="0"/>
                  <a:t>Effects in ring dynamics</a:t>
                </a:r>
              </a:p>
              <a:p>
                <a:pPr marL="500175" lvl="1" indent="-257175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No significant effect observed in late 2023 on GHC lattice (</a:t>
                </a:r>
                <a:r>
                  <a:rPr lang="en-US" altLang="zh-CN" dirty="0">
                    <a:hlinkClick r:id="rId4"/>
                  </a:rPr>
                  <a:t>MR59</a:t>
                </a:r>
                <a:r>
                  <a:rPr lang="en-US" altLang="zh-CN" dirty="0"/>
                  <a:t>)</a:t>
                </a:r>
              </a:p>
              <a:p>
                <a:pPr marL="500175" lvl="1" indent="-257175">
                  <a:buFont typeface="Arial" panose="020B0604020202020204" pitchFamily="34" charset="0"/>
                  <a:buChar char="•"/>
                </a:pPr>
                <a:r>
                  <a:rPr lang="en-US" altLang="zh-CN" b="0" dirty="0"/>
                  <a:t>Systematic validation </a:t>
                </a:r>
                <a:r>
                  <a:rPr lang="en-US" altLang="zh-CN" dirty="0"/>
                  <a:t>of the injection optics is required</a:t>
                </a:r>
                <a:endParaRPr lang="en-US" altLang="zh-CN" b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2E6D10-3F44-0E53-4217-CEA0A2A559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744" y="712635"/>
                <a:ext cx="3913934" cy="4256444"/>
              </a:xfrm>
              <a:blipFill>
                <a:blip r:embed="rId5"/>
                <a:stretch>
                  <a:fillRect t="-1576" r="-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7EA6A-39BF-36FB-1EF6-C1466D293E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FC5FD-0BF9-B593-61BD-7E0CD16D3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84EEB-DAC7-F96F-1C83-EB1E7676A7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2356E4-C21E-71DE-E6EA-E25C4ACDA0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58" t="52347"/>
          <a:stretch/>
        </p:blipFill>
        <p:spPr>
          <a:xfrm>
            <a:off x="4572000" y="712634"/>
            <a:ext cx="3798760" cy="13208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C24DC2-0291-46F7-FAA9-B02E2E9DA7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0906" y="2049789"/>
            <a:ext cx="4145182" cy="290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49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868EA-A81B-9B6C-EDE3-D882256E1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scheme: </a:t>
            </a:r>
            <a:r>
              <a:rPr lang="en-US" sz="1800" dirty="0"/>
              <a:t>Z-mode envelopes and aperture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6D56D-3494-BB7B-9E94-D3E911115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4985173" cy="389357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Circulating beam bumped close to the injection septum</a:t>
            </a:r>
          </a:p>
          <a:p>
            <a:pPr lvl="1"/>
            <a:r>
              <a:rPr lang="en-US" dirty="0"/>
              <a:t>Bump amplitude of 10</a:t>
            </a:r>
            <a:r>
              <a:rPr lang="el-GR" dirty="0"/>
              <a:t>σ</a:t>
            </a:r>
            <a:r>
              <a:rPr lang="en-US" dirty="0"/>
              <a:t> + septum thickness</a:t>
            </a:r>
          </a:p>
          <a:p>
            <a:pPr lvl="1"/>
            <a:r>
              <a:rPr lang="en-US" dirty="0"/>
              <a:t>Fast bump lasting only 1 turn</a:t>
            </a:r>
          </a:p>
          <a:p>
            <a:r>
              <a:rPr lang="en-US" dirty="0"/>
              <a:t>Parameters</a:t>
            </a:r>
          </a:p>
          <a:p>
            <a:pPr marL="611187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Kicker strength: 36 µrad</a:t>
            </a:r>
          </a:p>
          <a:p>
            <a:pPr marL="611187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Rise and fall time depend on filling scheme</a:t>
            </a:r>
            <a:br>
              <a:rPr lang="en-US" altLang="zh-CN" dirty="0"/>
            </a:br>
            <a:r>
              <a:rPr lang="en-US" altLang="zh-CN" dirty="0"/>
              <a:t>rise &amp; fall time 1.1 µs</a:t>
            </a:r>
            <a:br>
              <a:rPr lang="en-US" altLang="zh-CN" dirty="0"/>
            </a:br>
            <a:r>
              <a:rPr lang="en-US" altLang="zh-CN" dirty="0"/>
              <a:t>flat-top time: 304 µs for full turn filling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Strong requirements on kickers field flatness is challenging to maintain over 304 µs (see G. Favia on Thu)</a:t>
            </a:r>
          </a:p>
          <a:p>
            <a:r>
              <a:rPr lang="en-US" dirty="0"/>
              <a:t>Large envelopes due to dispersion</a:t>
            </a:r>
          </a:p>
          <a:p>
            <a:pPr lvl="1"/>
            <a:r>
              <a:rPr lang="en-US" dirty="0"/>
              <a:t>Need to ensure the aperture is sufficient with and without the injection bump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E6EF8-911D-6805-73EE-1675727BEF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677A8-8250-C3E5-BA77-64833E616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-SY-ABT - FCCweek24 top-up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D47FC-0176-9A5D-93F0-F79DBAAB8E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A diagram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67C16EB1-ED79-8041-85CE-662897AC4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912" y="455753"/>
            <a:ext cx="4222647" cy="28150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A547C4-9194-E1AE-125E-CB52702F1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927" y="3277623"/>
            <a:ext cx="3305877" cy="158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387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23288</TotalTime>
  <Words>2239</Words>
  <Application>Microsoft Office PowerPoint</Application>
  <PresentationFormat>On-screen Show (16:9)</PresentationFormat>
  <Paragraphs>315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Optima</vt:lpstr>
      <vt:lpstr>CERNCorporate16-9</vt:lpstr>
      <vt:lpstr>PowerPoint Presentation</vt:lpstr>
      <vt:lpstr>Top-up injection scheme into the collider</vt:lpstr>
      <vt:lpstr>Context and outline</vt:lpstr>
      <vt:lpstr>Introduction to top-up injection: conventional concept</vt:lpstr>
      <vt:lpstr>Introduction to top-up injection: history of LEP</vt:lpstr>
      <vt:lpstr>Baseline scheme: selection</vt:lpstr>
      <vt:lpstr>Baseline scheme: Z-mode requirements</vt:lpstr>
      <vt:lpstr>Baseline scheme: Z-mode optics design and matching</vt:lpstr>
      <vt:lpstr>Baseline scheme: Z-mode envelopes and aperture</vt:lpstr>
      <vt:lpstr>Baseline scheme: Z-mode envelopes at the injection point</vt:lpstr>
      <vt:lpstr>Baseline scheme: Z-mode longitudinal phase space</vt:lpstr>
      <vt:lpstr>Baseline scheme: optimisation with hybrid on-off axis injection scheme</vt:lpstr>
      <vt:lpstr>Baseline scheme: first estimates at other modes</vt:lpstr>
      <vt:lpstr>Baseline scheme: first estimates at other modes</vt:lpstr>
      <vt:lpstr>Baseline scheme: first estimates at other modes</vt:lpstr>
      <vt:lpstr>Machine protection consideration</vt:lpstr>
      <vt:lpstr>MKI injection scheme: back-up injection concept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349</cp:revision>
  <dcterms:created xsi:type="dcterms:W3CDTF">2012-11-30T11:04:26Z</dcterms:created>
  <dcterms:modified xsi:type="dcterms:W3CDTF">2024-06-11T14:24:49Z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