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61" r:id="rId3"/>
    <p:sldId id="257" r:id="rId4"/>
    <p:sldId id="263" r:id="rId5"/>
    <p:sldId id="259" r:id="rId6"/>
    <p:sldId id="262" r:id="rId7"/>
    <p:sldId id="260" r:id="rId8"/>
    <p:sldId id="265" r:id="rId9"/>
    <p:sldId id="258" r:id="rId10"/>
    <p:sldId id="264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43"/>
    <p:restoredTop sz="94648"/>
  </p:normalViewPr>
  <p:slideViewPr>
    <p:cSldViewPr snapToGrid="0">
      <p:cViewPr>
        <p:scale>
          <a:sx n="100" d="100"/>
          <a:sy n="100" d="100"/>
        </p:scale>
        <p:origin x="1192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33CA80-9362-8842-BD80-FC2AA70DB663}" type="datetimeFigureOut">
              <a:rPr lang="en-US" smtClean="0"/>
              <a:t>6/14/24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ABC816-F507-634A-8FAA-B4DF3E0CE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978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B25DB0-399A-266E-A13E-19809C6032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22B52A-99AF-1880-0620-87B5FB902A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85D08B-4A84-7A32-131A-CEA14A2EB1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9C391-6FE1-C64E-9644-26E18F335619}" type="datetime1">
              <a:rPr lang="en-US" smtClean="0"/>
              <a:t>6/14/24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A40505-A91E-05EF-BF2B-FD7B7CAAC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918DA9-CF2E-CF23-4F3C-5FF82D006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73EC0-71C1-6446-8A78-A77C5A117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5812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C46EAC-11CB-0FB4-B5AE-34F979F5C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2A41E6-56F3-10CB-3995-935A51AB25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41CEC8-B877-B264-8A05-D6FFA99CB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60107-5CCA-984B-BEA3-7F809A7E47C6}" type="datetime1">
              <a:rPr lang="en-US" smtClean="0"/>
              <a:t>6/14/24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DDEC1B-E853-D093-3925-D7CFCD2ED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9D60B0-2291-696C-C191-F8415D421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73EC0-71C1-6446-8A78-A77C5A117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421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E8BD825-B7A4-3B4A-311F-DED660FB63B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2215041-3FBD-AC4E-D222-CEA1681B68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3942D9-B20D-E739-98F5-C3D1CA31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23081-FBF0-E840-88B6-57B29524DF4B}" type="datetime1">
              <a:rPr lang="en-US" smtClean="0"/>
              <a:t>6/14/24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DA055E-3E81-600D-1C3F-808E04402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F26C14-12F0-4566-AEFB-BD6C48168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73EC0-71C1-6446-8A78-A77C5A117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951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35F58D-E126-49BF-6724-84AAABA6B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97430C-6D3C-47DC-169E-D7BB8AA648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9509B1-93BA-D0BB-A41C-8B7D655D4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D8641-5659-1948-8A50-9215CA64C9F1}" type="datetime1">
              <a:rPr lang="en-US" smtClean="0"/>
              <a:t>6/14/24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F596DC-651C-5F8E-49FA-BB74DCD778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974C7-8405-1886-3474-F30B01BB9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73EC0-71C1-6446-8A78-A77C5A117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750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4D8577-3EB2-3164-CEE0-33318334B1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7CD2B8-46F3-E362-26A5-3F86B7B5A2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07BFBF-34A4-8218-594A-D2BCF56E4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927F8-9216-1343-90BD-499116938AE2}" type="datetime1">
              <a:rPr lang="en-US" smtClean="0"/>
              <a:t>6/14/24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33A160-98C8-26FE-05DA-ADEE4CF39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66C062-935B-286B-4410-B78A14C66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73EC0-71C1-6446-8A78-A77C5A117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920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1A4487-90E5-1082-639B-1A36976164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6CBAFC-EA41-80E5-A9CB-B8BAAFCE63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18C2A4-00B0-4023-9CE4-46A41123D1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08BF45-DBB1-5F5D-727E-82DA5C10B2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C1F5D-FDD5-BC45-82F3-CDA42DB3B07F}" type="datetime1">
              <a:rPr lang="en-US" smtClean="0"/>
              <a:t>6/14/24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60A7C7-0E36-D068-C83B-D9EF55CE6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39F0C7-DEC9-5ADF-CC03-69DC3DEF2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73EC0-71C1-6446-8A78-A77C5A117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538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2C6CAF-B5EE-EC69-B448-812007817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721E17-3AE0-6439-F062-2101534A46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3DAB1D-8D61-ED3C-8326-981DF31814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051DE6-5AEF-2802-45E7-4DA0115C9F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88E6ACC-250E-DAB3-D673-BEBCA5BC65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066478-B1F7-8081-66F9-6484E6BBC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8F839-5F49-D448-880B-49E26E561441}" type="datetime1">
              <a:rPr lang="en-US" smtClean="0"/>
              <a:t>6/14/24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3D0BFBA-21C5-B91E-67B6-1C7D6CE66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9B3EEC-4A03-C661-AE94-37C916D21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73EC0-71C1-6446-8A78-A77C5A117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95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F1C64-B243-7778-2CCC-AAC843E88A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2E4057-6D15-2CA9-C36B-B559E84E88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EF8E9-CEDA-8C49-9287-B7E1221BAEBC}" type="datetime1">
              <a:rPr lang="en-US" smtClean="0"/>
              <a:t>6/14/24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ADB440-F987-F635-188E-99811DD9F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031674-21A8-A198-BBE7-B0A39D316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73EC0-71C1-6446-8A78-A77C5A117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151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E08A803-343F-1744-412C-AD1BF9E620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9CB2-808D-2246-BDE3-AD805491689A}" type="datetime1">
              <a:rPr lang="en-US" smtClean="0"/>
              <a:t>6/14/24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5C5532-43CC-F861-1470-DD908F3787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E076A3-38D4-7520-20A3-E295E828B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73EC0-71C1-6446-8A78-A77C5A117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81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7A0DAF-9BBE-148F-209C-3694626DCA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C7D329-4959-3529-C4F8-616D0B14ED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3DB50C1-1C1B-C3FE-9EE1-7B2F46C4FD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3020FC-832A-7E62-2144-687E9A1CC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1940B-CE62-B240-AF3A-CC0969CD8D0E}" type="datetime1">
              <a:rPr lang="en-US" smtClean="0"/>
              <a:t>6/14/24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186FE8-7341-1A6D-7EA4-D759C1B92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0A88B0-D7E0-A3D0-D2D1-58E7D231F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73EC0-71C1-6446-8A78-A77C5A117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168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F8FE5-DF53-20D8-31A6-AC5A76894E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E9152A7-DE5A-7B03-C21D-7F0A867B49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43BF9A-2218-25CB-3A05-F4C1892F88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F593F3-C03F-D826-A7BC-86C01383BA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9113-3705-484D-BD2F-E6E5600A9F80}" type="datetime1">
              <a:rPr lang="en-US" smtClean="0"/>
              <a:t>6/14/24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D69199-34EE-D73E-2363-2918F00DB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ED3CEE-FE7F-9728-1DAF-340629C9F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73EC0-71C1-6446-8A78-A77C5A117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902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5CE6FE3-8DA8-CFC0-9AEA-D5AB622419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45B2CC-BD27-F6A1-72EC-2336C5A73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EA4F50-EC08-A2F6-B5C6-5805DB9DFB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DE2CF9B-11A6-EF4D-AF20-1611020F27AB}" type="datetime1">
              <a:rPr lang="en-US" smtClean="0"/>
              <a:t>6/14/24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143D48-9CF6-F0EF-D8FE-6D0A9BFA9B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D14296-2CE4-3A56-7A41-C7AB9EBDFF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7073EC0-71C1-6446-8A78-A77C5A117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574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E7AA7E8-8006-4E1F-A566-FCF37EE6F3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DAE077-476B-010A-71AD-1CF1060045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2910" y="1598246"/>
            <a:ext cx="4626709" cy="5122985"/>
          </a:xfrm>
        </p:spPr>
        <p:txBody>
          <a:bodyPr anchor="t">
            <a:normAutofit/>
          </a:bodyPr>
          <a:lstStyle/>
          <a:p>
            <a:pPr algn="r"/>
            <a:r>
              <a:rPr lang="en-US" sz="8000">
                <a:solidFill>
                  <a:srgbClr val="FFFFFF"/>
                </a:solidFill>
              </a:rPr>
              <a:t>Summary slides:</a:t>
            </a:r>
            <a:br>
              <a:rPr lang="en-US" sz="8000">
                <a:solidFill>
                  <a:srgbClr val="FFFFFF"/>
                </a:solidFill>
              </a:rPr>
            </a:br>
            <a:r>
              <a:rPr lang="en-US" sz="8000">
                <a:solidFill>
                  <a:srgbClr val="FFFFFF"/>
                </a:solidFill>
              </a:rPr>
              <a:t>FCC-hh and HFM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08807A-CBDF-8F73-1E4A-0653C83DE9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92994" y="1590840"/>
            <a:ext cx="5672176" cy="5095221"/>
          </a:xfrm>
        </p:spPr>
        <p:txBody>
          <a:bodyPr>
            <a:normAutofit/>
          </a:bodyPr>
          <a:lstStyle/>
          <a:p>
            <a:pPr algn="l"/>
            <a:r>
              <a:rPr lang="en-US" sz="4400">
                <a:solidFill>
                  <a:srgbClr val="FFFFFF"/>
                </a:solidFill>
              </a:rPr>
              <a:t>Soren Prestemon</a:t>
            </a:r>
          </a:p>
          <a:p>
            <a:pPr algn="l"/>
            <a:r>
              <a:rPr lang="en-US" sz="4400">
                <a:solidFill>
                  <a:srgbClr val="FFFFFF"/>
                </a:solidFill>
              </a:rPr>
              <a:t>Lawrence Berkeley National Laboratory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6020367-4FD5-4596-8E10-C5F095CD8D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47322" y="1589368"/>
            <a:ext cx="0" cy="5259754"/>
          </a:xfrm>
          <a:prstGeom prst="line">
            <a:avLst/>
          </a:prstGeom>
          <a:ln w="25400" cap="sq">
            <a:solidFill>
              <a:srgbClr val="FFFFFF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A082B0-3B9E-CB0B-0B54-EE92AE98B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73EC0-71C1-6446-8A78-A77C5A11796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3009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352BEC0E-22F8-46D0-9632-375DB541B0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3D4A09F-0E0D-D290-2EE8-A65D7A72D2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9184"/>
            <a:ext cx="6894576" cy="1783080"/>
          </a:xfrm>
        </p:spPr>
        <p:txBody>
          <a:bodyPr anchor="b">
            <a:normAutofit/>
          </a:bodyPr>
          <a:lstStyle/>
          <a:p>
            <a:r>
              <a:rPr lang="en-US" sz="5400" dirty="0"/>
              <a:t>US MDP and collaboration with HFM</a:t>
            </a:r>
          </a:p>
        </p:txBody>
      </p:sp>
      <p:sp>
        <p:nvSpPr>
          <p:cNvPr id="12" name="sketch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8952" y="2395728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DE04F1-E286-F419-7A1A-230BE81853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5951" y="2733571"/>
            <a:ext cx="7970520" cy="3483864"/>
          </a:xfrm>
        </p:spPr>
        <p:txBody>
          <a:bodyPr>
            <a:normAutofit/>
          </a:bodyPr>
          <a:lstStyle/>
          <a:p>
            <a:r>
              <a:rPr lang="en-US" sz="2200" dirty="0"/>
              <a:t>MDP focused on “general” high field magnet development</a:t>
            </a:r>
          </a:p>
          <a:p>
            <a:pPr lvl="1"/>
            <a:r>
              <a:rPr lang="en-US" sz="2200" dirty="0"/>
              <a:t>“Stress-management” concepts</a:t>
            </a:r>
          </a:p>
          <a:p>
            <a:pPr lvl="1"/>
            <a:r>
              <a:rPr lang="en-US" sz="2200" dirty="0"/>
              <a:t>“Hybrid” LTS/HTS magnets</a:t>
            </a:r>
          </a:p>
          <a:p>
            <a:pPr lvl="1"/>
            <a:r>
              <a:rPr lang="en-US" sz="2200" dirty="0"/>
              <a:t>REBCO and Bi2212 HTS magnet technology</a:t>
            </a:r>
          </a:p>
          <a:p>
            <a:pPr marL="457200" lvl="1" indent="0">
              <a:buNone/>
            </a:pPr>
            <a:endParaRPr lang="en-US" sz="2200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AA2D1148-FA5C-0109-F799-38AFCB5E93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001461" y="1018587"/>
            <a:ext cx="2858307" cy="342996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1E6A1B9-BD0F-A3F6-BB51-1CFA5B9630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3926" y="4867318"/>
            <a:ext cx="7181242" cy="1615778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AAFB37-5265-3356-461B-26316EAEE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73EC0-71C1-6446-8A78-A77C5A11796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8003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6B812C-D450-11DD-9B14-D502A2B90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73EC0-71C1-6446-8A78-A77C5A117962}" type="slidenum">
              <a:rPr lang="en-US" smtClean="0"/>
              <a:t>11</a:t>
            </a:fld>
            <a:endParaRPr lang="en-US"/>
          </a:p>
        </p:txBody>
      </p:sp>
      <p:pic>
        <p:nvPicPr>
          <p:cNvPr id="5" name="Picture 4" descr="A bridge over water with trees and bushes&#10;&#10;Description automatically generated">
            <a:extLst>
              <a:ext uri="{FF2B5EF4-FFF2-40B4-BE49-F238E27FC236}">
                <a16:creationId xmlns:a16="http://schemas.microsoft.com/office/drawing/2014/main" id="{5D068A14-5F1D-88BF-6993-B41E410C3E9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5770" y="0"/>
            <a:ext cx="152166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8E8F30A-F81B-B703-9017-AA973305B110}"/>
              </a:ext>
            </a:extLst>
          </p:cNvPr>
          <p:cNvSpPr txBox="1"/>
          <p:nvPr/>
        </p:nvSpPr>
        <p:spPr>
          <a:xfrm>
            <a:off x="2159000" y="3429000"/>
            <a:ext cx="108585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Thanks for coming to San Francisco!</a:t>
            </a:r>
          </a:p>
        </p:txBody>
      </p:sp>
    </p:spTree>
    <p:extLst>
      <p:ext uri="{BB962C8B-B14F-4D97-AF65-F5344CB8AC3E}">
        <p14:creationId xmlns:p14="http://schemas.microsoft.com/office/powerpoint/2010/main" val="2858561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16AC3602-3348-4F31-9E43-076B03514E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1690688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0AAE448-2925-781F-04BD-A34C051F3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00580"/>
            <a:ext cx="9829800" cy="1089529"/>
          </a:xfrm>
        </p:spPr>
        <p:txBody>
          <a:bodyPr>
            <a:normAutofit/>
          </a:bodyPr>
          <a:lstStyle/>
          <a:p>
            <a:r>
              <a:rPr lang="en-US" sz="3600">
                <a:solidFill>
                  <a:srgbClr val="FFFFFF"/>
                </a:solidFill>
              </a:rPr>
              <a:t>Review of FCC-hh general parameter ranges</a:t>
            </a:r>
          </a:p>
        </p:txBody>
      </p:sp>
      <p:sp>
        <p:nvSpPr>
          <p:cNvPr id="15" name="Graphic 11">
            <a:extLst>
              <a:ext uri="{FF2B5EF4-FFF2-40B4-BE49-F238E27FC236}">
                <a16:creationId xmlns:a16="http://schemas.microsoft.com/office/drawing/2014/main" id="{394094B0-A6C9-44BE-9042-66EF0612F6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03882" y="591829"/>
            <a:ext cx="139039" cy="139039"/>
          </a:xfrm>
          <a:custGeom>
            <a:avLst/>
            <a:gdLst>
              <a:gd name="connsiteX0" fmla="*/ 129602 w 139039"/>
              <a:gd name="connsiteY0" fmla="*/ 60082 h 139039"/>
              <a:gd name="connsiteX1" fmla="*/ 78957 w 139039"/>
              <a:gd name="connsiteY1" fmla="*/ 60082 h 139039"/>
              <a:gd name="connsiteX2" fmla="*/ 78957 w 139039"/>
              <a:gd name="connsiteY2" fmla="*/ 9437 h 139039"/>
              <a:gd name="connsiteX3" fmla="*/ 69520 w 139039"/>
              <a:gd name="connsiteY3" fmla="*/ 0 h 139039"/>
              <a:gd name="connsiteX4" fmla="*/ 60082 w 139039"/>
              <a:gd name="connsiteY4" fmla="*/ 9437 h 139039"/>
              <a:gd name="connsiteX5" fmla="*/ 60082 w 139039"/>
              <a:gd name="connsiteY5" fmla="*/ 60082 h 139039"/>
              <a:gd name="connsiteX6" fmla="*/ 9437 w 139039"/>
              <a:gd name="connsiteY6" fmla="*/ 60082 h 139039"/>
              <a:gd name="connsiteX7" fmla="*/ 0 w 139039"/>
              <a:gd name="connsiteY7" fmla="*/ 69520 h 139039"/>
              <a:gd name="connsiteX8" fmla="*/ 9437 w 139039"/>
              <a:gd name="connsiteY8" fmla="*/ 78957 h 139039"/>
              <a:gd name="connsiteX9" fmla="*/ 60082 w 139039"/>
              <a:gd name="connsiteY9" fmla="*/ 78957 h 139039"/>
              <a:gd name="connsiteX10" fmla="*/ 60082 w 139039"/>
              <a:gd name="connsiteY10" fmla="*/ 129602 h 139039"/>
              <a:gd name="connsiteX11" fmla="*/ 69520 w 139039"/>
              <a:gd name="connsiteY11" fmla="*/ 139039 h 139039"/>
              <a:gd name="connsiteX12" fmla="*/ 78957 w 139039"/>
              <a:gd name="connsiteY12" fmla="*/ 129602 h 139039"/>
              <a:gd name="connsiteX13" fmla="*/ 78957 w 139039"/>
              <a:gd name="connsiteY13" fmla="*/ 78957 h 139039"/>
              <a:gd name="connsiteX14" fmla="*/ 129602 w 139039"/>
              <a:gd name="connsiteY14" fmla="*/ 78957 h 139039"/>
              <a:gd name="connsiteX15" fmla="*/ 139039 w 139039"/>
              <a:gd name="connsiteY15" fmla="*/ 69520 h 139039"/>
              <a:gd name="connsiteX16" fmla="*/ 129602 w 139039"/>
              <a:gd name="connsiteY16" fmla="*/ 60082 h 139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039" h="139039">
                <a:moveTo>
                  <a:pt x="129602" y="60082"/>
                </a:moveTo>
                <a:lnTo>
                  <a:pt x="78957" y="60082"/>
                </a:lnTo>
                <a:lnTo>
                  <a:pt x="78957" y="9437"/>
                </a:lnTo>
                <a:cubicBezTo>
                  <a:pt x="78957" y="4225"/>
                  <a:pt x="74731" y="0"/>
                  <a:pt x="69520" y="0"/>
                </a:cubicBezTo>
                <a:cubicBezTo>
                  <a:pt x="64308" y="0"/>
                  <a:pt x="60082" y="4225"/>
                  <a:pt x="60082" y="9437"/>
                </a:cubicBezTo>
                <a:lnTo>
                  <a:pt x="60082" y="60082"/>
                </a:lnTo>
                <a:lnTo>
                  <a:pt x="9437" y="60082"/>
                </a:lnTo>
                <a:cubicBezTo>
                  <a:pt x="4225" y="60082"/>
                  <a:pt x="0" y="64308"/>
                  <a:pt x="0" y="69520"/>
                </a:cubicBezTo>
                <a:cubicBezTo>
                  <a:pt x="0" y="74731"/>
                  <a:pt x="4225" y="78957"/>
                  <a:pt x="9437" y="78957"/>
                </a:cubicBezTo>
                <a:lnTo>
                  <a:pt x="60082" y="78957"/>
                </a:lnTo>
                <a:lnTo>
                  <a:pt x="60082" y="129602"/>
                </a:lnTo>
                <a:cubicBezTo>
                  <a:pt x="60082" y="134814"/>
                  <a:pt x="64308" y="139039"/>
                  <a:pt x="69520" y="139039"/>
                </a:cubicBezTo>
                <a:cubicBezTo>
                  <a:pt x="74731" y="139039"/>
                  <a:pt x="78957" y="134814"/>
                  <a:pt x="78957" y="129602"/>
                </a:cubicBezTo>
                <a:lnTo>
                  <a:pt x="78957" y="78957"/>
                </a:lnTo>
                <a:lnTo>
                  <a:pt x="129602" y="78957"/>
                </a:lnTo>
                <a:cubicBezTo>
                  <a:pt x="134814" y="78957"/>
                  <a:pt x="139039" y="74731"/>
                  <a:pt x="139039" y="69520"/>
                </a:cubicBezTo>
                <a:cubicBezTo>
                  <a:pt x="139039" y="64308"/>
                  <a:pt x="134814" y="60082"/>
                  <a:pt x="129602" y="60082"/>
                </a:cubicBezTo>
                <a:close/>
              </a:path>
            </a:pathLst>
          </a:custGeom>
          <a:solidFill>
            <a:srgbClr val="FFFFFF"/>
          </a:solidFill>
          <a:ln w="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Graphic 10">
            <a:extLst>
              <a:ext uri="{FF2B5EF4-FFF2-40B4-BE49-F238E27FC236}">
                <a16:creationId xmlns:a16="http://schemas.microsoft.com/office/drawing/2014/main" id="{64C2CA96-0B16-4AA7-B340-33044D2385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62662" y="821124"/>
            <a:ext cx="91138" cy="91138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rgbClr val="FFFFFF"/>
          </a:solidFill>
          <a:ln w="42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Graphic 12">
            <a:extLst>
              <a:ext uri="{FF2B5EF4-FFF2-40B4-BE49-F238E27FC236}">
                <a16:creationId xmlns:a16="http://schemas.microsoft.com/office/drawing/2014/main" id="{1D50D7A8-F1D5-4306-8A9B-DD7A73EB8B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88342" y="1336268"/>
            <a:ext cx="127714" cy="127714"/>
          </a:xfrm>
          <a:custGeom>
            <a:avLst/>
            <a:gdLst>
              <a:gd name="connsiteX0" fmla="*/ 63857 w 127714"/>
              <a:gd name="connsiteY0" fmla="*/ 18874 h 127714"/>
              <a:gd name="connsiteX1" fmla="*/ 108840 w 127714"/>
              <a:gd name="connsiteY1" fmla="*/ 63857 h 127714"/>
              <a:gd name="connsiteX2" fmla="*/ 63857 w 127714"/>
              <a:gd name="connsiteY2" fmla="*/ 108840 h 127714"/>
              <a:gd name="connsiteX3" fmla="*/ 18874 w 127714"/>
              <a:gd name="connsiteY3" fmla="*/ 63857 h 127714"/>
              <a:gd name="connsiteX4" fmla="*/ 63857 w 127714"/>
              <a:gd name="connsiteY4" fmla="*/ 18874 h 127714"/>
              <a:gd name="connsiteX5" fmla="*/ 63857 w 127714"/>
              <a:gd name="connsiteY5" fmla="*/ 0 h 127714"/>
              <a:gd name="connsiteX6" fmla="*/ 0 w 127714"/>
              <a:gd name="connsiteY6" fmla="*/ 63857 h 127714"/>
              <a:gd name="connsiteX7" fmla="*/ 63857 w 127714"/>
              <a:gd name="connsiteY7" fmla="*/ 127714 h 127714"/>
              <a:gd name="connsiteX8" fmla="*/ 127714 w 127714"/>
              <a:gd name="connsiteY8" fmla="*/ 63857 h 127714"/>
              <a:gd name="connsiteX9" fmla="*/ 63857 w 127714"/>
              <a:gd name="connsiteY9" fmla="*/ 0 h 12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4" h="127714">
                <a:moveTo>
                  <a:pt x="63857" y="18874"/>
                </a:moveTo>
                <a:cubicBezTo>
                  <a:pt x="88700" y="18874"/>
                  <a:pt x="108840" y="39014"/>
                  <a:pt x="108840" y="63857"/>
                </a:cubicBezTo>
                <a:cubicBezTo>
                  <a:pt x="108840" y="88700"/>
                  <a:pt x="88700" y="108840"/>
                  <a:pt x="63857" y="108840"/>
                </a:cubicBezTo>
                <a:cubicBezTo>
                  <a:pt x="39014" y="108840"/>
                  <a:pt x="18874" y="88700"/>
                  <a:pt x="18874" y="63857"/>
                </a:cubicBezTo>
                <a:cubicBezTo>
                  <a:pt x="18898" y="39024"/>
                  <a:pt x="39024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4"/>
                  <a:pt x="63857" y="127714"/>
                </a:cubicBezTo>
                <a:cubicBezTo>
                  <a:pt x="99124" y="127714"/>
                  <a:pt x="127714" y="99124"/>
                  <a:pt x="127714" y="63857"/>
                </a:cubicBezTo>
                <a:cubicBezTo>
                  <a:pt x="127714" y="28590"/>
                  <a:pt x="99124" y="0"/>
                  <a:pt x="63857" y="0"/>
                </a:cubicBezTo>
                <a:close/>
              </a:path>
            </a:pathLst>
          </a:custGeom>
          <a:solidFill>
            <a:srgbClr val="FFFFFF"/>
          </a:solidFill>
          <a:ln w="6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331972-8382-6154-7F6E-FB5104248817}"/>
              </a:ext>
            </a:extLst>
          </p:cNvPr>
          <p:cNvSpPr>
            <a:spLocks/>
          </p:cNvSpPr>
          <p:nvPr/>
        </p:nvSpPr>
        <p:spPr>
          <a:xfrm>
            <a:off x="838201" y="1912509"/>
            <a:ext cx="8477258" cy="3606950"/>
          </a:xfrm>
          <a:prstGeom prst="rect">
            <a:avLst/>
          </a:prstGeom>
        </p:spPr>
        <p:txBody>
          <a:bodyPr/>
          <a:lstStyle/>
          <a:p>
            <a:pPr defTabSz="676656"/>
            <a:r>
              <a:rPr lang="en-US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Modifications improve:</a:t>
            </a:r>
          </a:p>
          <a:p>
            <a:pPr marL="338328" lvl="1" defTabSz="676656"/>
            <a:r>
              <a:rPr lang="en-US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Injection layout</a:t>
            </a:r>
          </a:p>
          <a:p>
            <a:pPr marL="338328" lvl="1" defTabSz="676656"/>
            <a:r>
              <a:rPr lang="en-US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Magnet fill factor</a:t>
            </a:r>
            <a:endParaRPr lang="en-US" sz="3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D4B9222-BC66-9D36-01DE-77FE2E10F9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9575" y="3489238"/>
            <a:ext cx="6304782" cy="316615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C52A1A8-2CBE-0012-B5C4-2BB5BED123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9575" y="2211233"/>
            <a:ext cx="3920833" cy="119458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A1341E8-1239-D366-1AD9-5ECBB9CBDE3D}"/>
              </a:ext>
            </a:extLst>
          </p:cNvPr>
          <p:cNvSpPr txBox="1"/>
          <p:nvPr/>
        </p:nvSpPr>
        <p:spPr>
          <a:xfrm>
            <a:off x="9102597" y="2290346"/>
            <a:ext cx="1622719" cy="502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76656"/>
            <a:r>
              <a:rPr lang="en-US" sz="1332" kern="120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+mn-cs"/>
              </a:rPr>
              <a:t>Gustavo Pérez </a:t>
            </a:r>
            <a:r>
              <a:rPr lang="en-US" sz="1332" kern="1200" err="1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+mn-cs"/>
              </a:rPr>
              <a:t>Segurana</a:t>
            </a:r>
            <a:endParaRPr lang="en-US">
              <a:solidFill>
                <a:srgbClr val="002060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B718BB3-7784-B8CD-EEB3-028116F345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920" y="3040206"/>
            <a:ext cx="3796138" cy="3581784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573923F-2CA2-7335-1765-85A0F8671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73EC0-71C1-6446-8A78-A77C5A11796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4142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6AC3602-3348-4F31-9E43-076B03514E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1690688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B883829-CBD2-3E1D-F8F5-35A3BE57A3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00580"/>
            <a:ext cx="9829800" cy="1089529"/>
          </a:xfrm>
        </p:spPr>
        <p:txBody>
          <a:bodyPr>
            <a:normAutofit/>
          </a:bodyPr>
          <a:lstStyle/>
          <a:p>
            <a:r>
              <a:rPr lang="en-US" sz="3600">
                <a:solidFill>
                  <a:srgbClr val="FFFFFF"/>
                </a:solidFill>
              </a:rPr>
              <a:t>Infrastructure</a:t>
            </a:r>
          </a:p>
        </p:txBody>
      </p:sp>
      <p:sp>
        <p:nvSpPr>
          <p:cNvPr id="17" name="Graphic 11">
            <a:extLst>
              <a:ext uri="{FF2B5EF4-FFF2-40B4-BE49-F238E27FC236}">
                <a16:creationId xmlns:a16="http://schemas.microsoft.com/office/drawing/2014/main" id="{394094B0-A6C9-44BE-9042-66EF0612F6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03882" y="591829"/>
            <a:ext cx="139039" cy="139039"/>
          </a:xfrm>
          <a:custGeom>
            <a:avLst/>
            <a:gdLst>
              <a:gd name="connsiteX0" fmla="*/ 129602 w 139039"/>
              <a:gd name="connsiteY0" fmla="*/ 60082 h 139039"/>
              <a:gd name="connsiteX1" fmla="*/ 78957 w 139039"/>
              <a:gd name="connsiteY1" fmla="*/ 60082 h 139039"/>
              <a:gd name="connsiteX2" fmla="*/ 78957 w 139039"/>
              <a:gd name="connsiteY2" fmla="*/ 9437 h 139039"/>
              <a:gd name="connsiteX3" fmla="*/ 69520 w 139039"/>
              <a:gd name="connsiteY3" fmla="*/ 0 h 139039"/>
              <a:gd name="connsiteX4" fmla="*/ 60082 w 139039"/>
              <a:gd name="connsiteY4" fmla="*/ 9437 h 139039"/>
              <a:gd name="connsiteX5" fmla="*/ 60082 w 139039"/>
              <a:gd name="connsiteY5" fmla="*/ 60082 h 139039"/>
              <a:gd name="connsiteX6" fmla="*/ 9437 w 139039"/>
              <a:gd name="connsiteY6" fmla="*/ 60082 h 139039"/>
              <a:gd name="connsiteX7" fmla="*/ 0 w 139039"/>
              <a:gd name="connsiteY7" fmla="*/ 69520 h 139039"/>
              <a:gd name="connsiteX8" fmla="*/ 9437 w 139039"/>
              <a:gd name="connsiteY8" fmla="*/ 78957 h 139039"/>
              <a:gd name="connsiteX9" fmla="*/ 60082 w 139039"/>
              <a:gd name="connsiteY9" fmla="*/ 78957 h 139039"/>
              <a:gd name="connsiteX10" fmla="*/ 60082 w 139039"/>
              <a:gd name="connsiteY10" fmla="*/ 129602 h 139039"/>
              <a:gd name="connsiteX11" fmla="*/ 69520 w 139039"/>
              <a:gd name="connsiteY11" fmla="*/ 139039 h 139039"/>
              <a:gd name="connsiteX12" fmla="*/ 78957 w 139039"/>
              <a:gd name="connsiteY12" fmla="*/ 129602 h 139039"/>
              <a:gd name="connsiteX13" fmla="*/ 78957 w 139039"/>
              <a:gd name="connsiteY13" fmla="*/ 78957 h 139039"/>
              <a:gd name="connsiteX14" fmla="*/ 129602 w 139039"/>
              <a:gd name="connsiteY14" fmla="*/ 78957 h 139039"/>
              <a:gd name="connsiteX15" fmla="*/ 139039 w 139039"/>
              <a:gd name="connsiteY15" fmla="*/ 69520 h 139039"/>
              <a:gd name="connsiteX16" fmla="*/ 129602 w 139039"/>
              <a:gd name="connsiteY16" fmla="*/ 60082 h 139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039" h="139039">
                <a:moveTo>
                  <a:pt x="129602" y="60082"/>
                </a:moveTo>
                <a:lnTo>
                  <a:pt x="78957" y="60082"/>
                </a:lnTo>
                <a:lnTo>
                  <a:pt x="78957" y="9437"/>
                </a:lnTo>
                <a:cubicBezTo>
                  <a:pt x="78957" y="4225"/>
                  <a:pt x="74731" y="0"/>
                  <a:pt x="69520" y="0"/>
                </a:cubicBezTo>
                <a:cubicBezTo>
                  <a:pt x="64308" y="0"/>
                  <a:pt x="60082" y="4225"/>
                  <a:pt x="60082" y="9437"/>
                </a:cubicBezTo>
                <a:lnTo>
                  <a:pt x="60082" y="60082"/>
                </a:lnTo>
                <a:lnTo>
                  <a:pt x="9437" y="60082"/>
                </a:lnTo>
                <a:cubicBezTo>
                  <a:pt x="4225" y="60082"/>
                  <a:pt x="0" y="64308"/>
                  <a:pt x="0" y="69520"/>
                </a:cubicBezTo>
                <a:cubicBezTo>
                  <a:pt x="0" y="74731"/>
                  <a:pt x="4225" y="78957"/>
                  <a:pt x="9437" y="78957"/>
                </a:cubicBezTo>
                <a:lnTo>
                  <a:pt x="60082" y="78957"/>
                </a:lnTo>
                <a:lnTo>
                  <a:pt x="60082" y="129602"/>
                </a:lnTo>
                <a:cubicBezTo>
                  <a:pt x="60082" y="134814"/>
                  <a:pt x="64308" y="139039"/>
                  <a:pt x="69520" y="139039"/>
                </a:cubicBezTo>
                <a:cubicBezTo>
                  <a:pt x="74731" y="139039"/>
                  <a:pt x="78957" y="134814"/>
                  <a:pt x="78957" y="129602"/>
                </a:cubicBezTo>
                <a:lnTo>
                  <a:pt x="78957" y="78957"/>
                </a:lnTo>
                <a:lnTo>
                  <a:pt x="129602" y="78957"/>
                </a:lnTo>
                <a:cubicBezTo>
                  <a:pt x="134814" y="78957"/>
                  <a:pt x="139039" y="74731"/>
                  <a:pt x="139039" y="69520"/>
                </a:cubicBezTo>
                <a:cubicBezTo>
                  <a:pt x="139039" y="64308"/>
                  <a:pt x="134814" y="60082"/>
                  <a:pt x="129602" y="60082"/>
                </a:cubicBezTo>
                <a:close/>
              </a:path>
            </a:pathLst>
          </a:custGeom>
          <a:solidFill>
            <a:srgbClr val="FFFFFF"/>
          </a:solidFill>
          <a:ln w="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Graphic 10">
            <a:extLst>
              <a:ext uri="{FF2B5EF4-FFF2-40B4-BE49-F238E27FC236}">
                <a16:creationId xmlns:a16="http://schemas.microsoft.com/office/drawing/2014/main" id="{64C2CA96-0B16-4AA7-B340-33044D2385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62662" y="821124"/>
            <a:ext cx="91138" cy="91138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rgbClr val="FFFFFF"/>
          </a:solidFill>
          <a:ln w="42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Graphic 12">
            <a:extLst>
              <a:ext uri="{FF2B5EF4-FFF2-40B4-BE49-F238E27FC236}">
                <a16:creationId xmlns:a16="http://schemas.microsoft.com/office/drawing/2014/main" id="{1D50D7A8-F1D5-4306-8A9B-DD7A73EB8B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88342" y="1336268"/>
            <a:ext cx="127714" cy="127714"/>
          </a:xfrm>
          <a:custGeom>
            <a:avLst/>
            <a:gdLst>
              <a:gd name="connsiteX0" fmla="*/ 63857 w 127714"/>
              <a:gd name="connsiteY0" fmla="*/ 18874 h 127714"/>
              <a:gd name="connsiteX1" fmla="*/ 108840 w 127714"/>
              <a:gd name="connsiteY1" fmla="*/ 63857 h 127714"/>
              <a:gd name="connsiteX2" fmla="*/ 63857 w 127714"/>
              <a:gd name="connsiteY2" fmla="*/ 108840 h 127714"/>
              <a:gd name="connsiteX3" fmla="*/ 18874 w 127714"/>
              <a:gd name="connsiteY3" fmla="*/ 63857 h 127714"/>
              <a:gd name="connsiteX4" fmla="*/ 63857 w 127714"/>
              <a:gd name="connsiteY4" fmla="*/ 18874 h 127714"/>
              <a:gd name="connsiteX5" fmla="*/ 63857 w 127714"/>
              <a:gd name="connsiteY5" fmla="*/ 0 h 127714"/>
              <a:gd name="connsiteX6" fmla="*/ 0 w 127714"/>
              <a:gd name="connsiteY6" fmla="*/ 63857 h 127714"/>
              <a:gd name="connsiteX7" fmla="*/ 63857 w 127714"/>
              <a:gd name="connsiteY7" fmla="*/ 127714 h 127714"/>
              <a:gd name="connsiteX8" fmla="*/ 127714 w 127714"/>
              <a:gd name="connsiteY8" fmla="*/ 63857 h 127714"/>
              <a:gd name="connsiteX9" fmla="*/ 63857 w 127714"/>
              <a:gd name="connsiteY9" fmla="*/ 0 h 12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4" h="127714">
                <a:moveTo>
                  <a:pt x="63857" y="18874"/>
                </a:moveTo>
                <a:cubicBezTo>
                  <a:pt x="88700" y="18874"/>
                  <a:pt x="108840" y="39014"/>
                  <a:pt x="108840" y="63857"/>
                </a:cubicBezTo>
                <a:cubicBezTo>
                  <a:pt x="108840" y="88700"/>
                  <a:pt x="88700" y="108840"/>
                  <a:pt x="63857" y="108840"/>
                </a:cubicBezTo>
                <a:cubicBezTo>
                  <a:pt x="39014" y="108840"/>
                  <a:pt x="18874" y="88700"/>
                  <a:pt x="18874" y="63857"/>
                </a:cubicBezTo>
                <a:cubicBezTo>
                  <a:pt x="18898" y="39024"/>
                  <a:pt x="39024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4"/>
                  <a:pt x="63857" y="127714"/>
                </a:cubicBezTo>
                <a:cubicBezTo>
                  <a:pt x="99124" y="127714"/>
                  <a:pt x="127714" y="99124"/>
                  <a:pt x="127714" y="63857"/>
                </a:cubicBezTo>
                <a:cubicBezTo>
                  <a:pt x="127714" y="28590"/>
                  <a:pt x="99124" y="0"/>
                  <a:pt x="63857" y="0"/>
                </a:cubicBezTo>
                <a:close/>
              </a:path>
            </a:pathLst>
          </a:custGeom>
          <a:solidFill>
            <a:srgbClr val="FFFFFF"/>
          </a:solidFill>
          <a:ln w="6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8B15E-7FFE-2BBB-9982-8B97338B881D}"/>
              </a:ext>
            </a:extLst>
          </p:cNvPr>
          <p:cNvSpPr>
            <a:spLocks/>
          </p:cNvSpPr>
          <p:nvPr/>
        </p:nvSpPr>
        <p:spPr>
          <a:xfrm>
            <a:off x="595197" y="1906433"/>
            <a:ext cx="8225989" cy="3240266"/>
          </a:xfrm>
          <a:prstGeom prst="rect">
            <a:avLst/>
          </a:prstGeom>
        </p:spPr>
        <p:txBody>
          <a:bodyPr/>
          <a:lstStyle/>
          <a:p>
            <a:pPr defTabSz="676656"/>
            <a:r>
              <a:rPr lang="en-US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High voltage source and transmission system does appear to be compatible with FCC-</a:t>
            </a:r>
            <a:r>
              <a:rPr lang="en-US" sz="2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hh</a:t>
            </a:r>
            <a:r>
              <a:rPr lang="en-US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(focus has been on </a:t>
            </a:r>
            <a:r>
              <a:rPr lang="en-US" sz="2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FCCee</a:t>
            </a:r>
            <a:r>
              <a:rPr lang="en-US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pPr defTabSz="676656"/>
            <a:r>
              <a:rPr lang="en-US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Tunnel size and layout</a:t>
            </a:r>
          </a:p>
          <a:p>
            <a:pPr marL="681228" lvl="1" indent="-342900" defTabSz="676656">
              <a:buFont typeface="Arial" panose="020B0604020202020204" pitchFamily="34" charset="0"/>
              <a:buChar char="•"/>
            </a:pPr>
            <a:r>
              <a:rPr lang="en-US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Critical decision that needs to accommodate both </a:t>
            </a:r>
            <a:r>
              <a:rPr lang="en-US" sz="2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ee</a:t>
            </a:r>
            <a:r>
              <a:rPr lang="en-US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</a:t>
            </a:r>
            <a:r>
              <a:rPr lang="en-US" sz="2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hh</a:t>
            </a:r>
            <a:endParaRPr lang="en-US" sz="2000" dirty="0"/>
          </a:p>
          <a:p>
            <a:pPr marL="681228" lvl="1" indent="-342900" defTabSz="676656">
              <a:buFont typeface="Arial" panose="020B0604020202020204" pitchFamily="34" charset="0"/>
              <a:buChar char="•"/>
            </a:pPr>
            <a:r>
              <a:rPr lang="en-US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Interfacing with magnets and cryogenics critical</a:t>
            </a:r>
          </a:p>
          <a:p>
            <a:pPr defTabSz="676656"/>
            <a:r>
              <a:rPr lang="en-US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Collimation critical – “</a:t>
            </a:r>
            <a:r>
              <a:rPr lang="en-US" sz="2000" b="1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FCC-</a:t>
            </a:r>
            <a:r>
              <a:rPr lang="en-US" sz="2000" b="1" i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hh</a:t>
            </a:r>
            <a:r>
              <a:rPr lang="en-US" sz="2000" b="1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beams are highly destructive</a:t>
            </a:r>
            <a:r>
              <a:rPr lang="en-US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</a:t>
            </a:r>
            <a:endParaRPr lang="en-US" sz="3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FF8F4C2-0E34-1DEA-2581-FE74F3A90C65}"/>
              </a:ext>
            </a:extLst>
          </p:cNvPr>
          <p:cNvSpPr txBox="1"/>
          <p:nvPr/>
        </p:nvSpPr>
        <p:spPr>
          <a:xfrm>
            <a:off x="8821186" y="1991268"/>
            <a:ext cx="1434789" cy="574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76656"/>
            <a:r>
              <a:rPr lang="en-US" sz="1332" kern="1200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+mn-cs"/>
              </a:rPr>
              <a:t>Mario PAROD</a:t>
            </a:r>
          </a:p>
          <a:p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2245F46-550B-5ADC-0C9C-0538DB5072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9309" y="3937401"/>
            <a:ext cx="2692948" cy="273243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F3B069A-3390-9540-5FA3-704D3DEC96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0258" y="4313090"/>
            <a:ext cx="3340928" cy="241969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3C5C1DB-7FB9-964C-D8CA-EE8215A76884}"/>
              </a:ext>
            </a:extLst>
          </p:cNvPr>
          <p:cNvSpPr txBox="1"/>
          <p:nvPr/>
        </p:nvSpPr>
        <p:spPr>
          <a:xfrm>
            <a:off x="8821186" y="3458002"/>
            <a:ext cx="1460300" cy="297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76656"/>
            <a:r>
              <a:rPr lang="en-US" sz="1332" kern="1200" dirty="0" err="1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+mn-cs"/>
              </a:rPr>
              <a:t>Roderik</a:t>
            </a:r>
            <a:r>
              <a:rPr lang="en-US" sz="1332" kern="1200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+mn-cs"/>
              </a:rPr>
              <a:t> Bruce</a:t>
            </a:r>
            <a:endParaRPr lang="en-US" dirty="0">
              <a:solidFill>
                <a:srgbClr val="00206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0518D63-1DFA-DD9E-C0B2-CE6564BFF4DC}"/>
              </a:ext>
            </a:extLst>
          </p:cNvPr>
          <p:cNvSpPr txBox="1"/>
          <p:nvPr/>
        </p:nvSpPr>
        <p:spPr>
          <a:xfrm>
            <a:off x="8821186" y="2767228"/>
            <a:ext cx="1591321" cy="297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76656"/>
            <a:r>
              <a:rPr lang="en-US" sz="1332" kern="12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Laurent </a:t>
            </a:r>
            <a:r>
              <a:rPr lang="en-US" sz="1332" kern="1200" dirty="0" err="1">
                <a:solidFill>
                  <a:srgbClr val="002060"/>
                </a:solidFill>
                <a:latin typeface="+mn-lt"/>
                <a:ea typeface="+mn-ea"/>
                <a:cs typeface="+mn-cs"/>
              </a:rPr>
              <a:t>Delprat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64F6CEE-35F7-1468-E17C-E2FDD55E9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73EC0-71C1-6446-8A78-A77C5A11796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4636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16AC3602-3348-4F31-9E43-076B03514E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1690688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5E1A525-2042-1D24-A3F7-74A5E43C4E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00580"/>
            <a:ext cx="9829800" cy="1089529"/>
          </a:xfrm>
        </p:spPr>
        <p:txBody>
          <a:bodyPr>
            <a:normAutofit/>
          </a:bodyPr>
          <a:lstStyle/>
          <a:p>
            <a:r>
              <a:rPr lang="en-US" sz="3600">
                <a:solidFill>
                  <a:srgbClr val="FFFFFF"/>
                </a:solidFill>
              </a:rPr>
              <a:t>Cryogenics for FCC-hh</a:t>
            </a:r>
          </a:p>
        </p:txBody>
      </p:sp>
      <p:sp>
        <p:nvSpPr>
          <p:cNvPr id="15" name="Graphic 11">
            <a:extLst>
              <a:ext uri="{FF2B5EF4-FFF2-40B4-BE49-F238E27FC236}">
                <a16:creationId xmlns:a16="http://schemas.microsoft.com/office/drawing/2014/main" id="{394094B0-A6C9-44BE-9042-66EF0612F6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03882" y="591829"/>
            <a:ext cx="139039" cy="139039"/>
          </a:xfrm>
          <a:custGeom>
            <a:avLst/>
            <a:gdLst>
              <a:gd name="connsiteX0" fmla="*/ 129602 w 139039"/>
              <a:gd name="connsiteY0" fmla="*/ 60082 h 139039"/>
              <a:gd name="connsiteX1" fmla="*/ 78957 w 139039"/>
              <a:gd name="connsiteY1" fmla="*/ 60082 h 139039"/>
              <a:gd name="connsiteX2" fmla="*/ 78957 w 139039"/>
              <a:gd name="connsiteY2" fmla="*/ 9437 h 139039"/>
              <a:gd name="connsiteX3" fmla="*/ 69520 w 139039"/>
              <a:gd name="connsiteY3" fmla="*/ 0 h 139039"/>
              <a:gd name="connsiteX4" fmla="*/ 60082 w 139039"/>
              <a:gd name="connsiteY4" fmla="*/ 9437 h 139039"/>
              <a:gd name="connsiteX5" fmla="*/ 60082 w 139039"/>
              <a:gd name="connsiteY5" fmla="*/ 60082 h 139039"/>
              <a:gd name="connsiteX6" fmla="*/ 9437 w 139039"/>
              <a:gd name="connsiteY6" fmla="*/ 60082 h 139039"/>
              <a:gd name="connsiteX7" fmla="*/ 0 w 139039"/>
              <a:gd name="connsiteY7" fmla="*/ 69520 h 139039"/>
              <a:gd name="connsiteX8" fmla="*/ 9437 w 139039"/>
              <a:gd name="connsiteY8" fmla="*/ 78957 h 139039"/>
              <a:gd name="connsiteX9" fmla="*/ 60082 w 139039"/>
              <a:gd name="connsiteY9" fmla="*/ 78957 h 139039"/>
              <a:gd name="connsiteX10" fmla="*/ 60082 w 139039"/>
              <a:gd name="connsiteY10" fmla="*/ 129602 h 139039"/>
              <a:gd name="connsiteX11" fmla="*/ 69520 w 139039"/>
              <a:gd name="connsiteY11" fmla="*/ 139039 h 139039"/>
              <a:gd name="connsiteX12" fmla="*/ 78957 w 139039"/>
              <a:gd name="connsiteY12" fmla="*/ 129602 h 139039"/>
              <a:gd name="connsiteX13" fmla="*/ 78957 w 139039"/>
              <a:gd name="connsiteY13" fmla="*/ 78957 h 139039"/>
              <a:gd name="connsiteX14" fmla="*/ 129602 w 139039"/>
              <a:gd name="connsiteY14" fmla="*/ 78957 h 139039"/>
              <a:gd name="connsiteX15" fmla="*/ 139039 w 139039"/>
              <a:gd name="connsiteY15" fmla="*/ 69520 h 139039"/>
              <a:gd name="connsiteX16" fmla="*/ 129602 w 139039"/>
              <a:gd name="connsiteY16" fmla="*/ 60082 h 139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039" h="139039">
                <a:moveTo>
                  <a:pt x="129602" y="60082"/>
                </a:moveTo>
                <a:lnTo>
                  <a:pt x="78957" y="60082"/>
                </a:lnTo>
                <a:lnTo>
                  <a:pt x="78957" y="9437"/>
                </a:lnTo>
                <a:cubicBezTo>
                  <a:pt x="78957" y="4225"/>
                  <a:pt x="74731" y="0"/>
                  <a:pt x="69520" y="0"/>
                </a:cubicBezTo>
                <a:cubicBezTo>
                  <a:pt x="64308" y="0"/>
                  <a:pt x="60082" y="4225"/>
                  <a:pt x="60082" y="9437"/>
                </a:cubicBezTo>
                <a:lnTo>
                  <a:pt x="60082" y="60082"/>
                </a:lnTo>
                <a:lnTo>
                  <a:pt x="9437" y="60082"/>
                </a:lnTo>
                <a:cubicBezTo>
                  <a:pt x="4225" y="60082"/>
                  <a:pt x="0" y="64308"/>
                  <a:pt x="0" y="69520"/>
                </a:cubicBezTo>
                <a:cubicBezTo>
                  <a:pt x="0" y="74731"/>
                  <a:pt x="4225" y="78957"/>
                  <a:pt x="9437" y="78957"/>
                </a:cubicBezTo>
                <a:lnTo>
                  <a:pt x="60082" y="78957"/>
                </a:lnTo>
                <a:lnTo>
                  <a:pt x="60082" y="129602"/>
                </a:lnTo>
                <a:cubicBezTo>
                  <a:pt x="60082" y="134814"/>
                  <a:pt x="64308" y="139039"/>
                  <a:pt x="69520" y="139039"/>
                </a:cubicBezTo>
                <a:cubicBezTo>
                  <a:pt x="74731" y="139039"/>
                  <a:pt x="78957" y="134814"/>
                  <a:pt x="78957" y="129602"/>
                </a:cubicBezTo>
                <a:lnTo>
                  <a:pt x="78957" y="78957"/>
                </a:lnTo>
                <a:lnTo>
                  <a:pt x="129602" y="78957"/>
                </a:lnTo>
                <a:cubicBezTo>
                  <a:pt x="134814" y="78957"/>
                  <a:pt x="139039" y="74731"/>
                  <a:pt x="139039" y="69520"/>
                </a:cubicBezTo>
                <a:cubicBezTo>
                  <a:pt x="139039" y="64308"/>
                  <a:pt x="134814" y="60082"/>
                  <a:pt x="129602" y="60082"/>
                </a:cubicBezTo>
                <a:close/>
              </a:path>
            </a:pathLst>
          </a:custGeom>
          <a:solidFill>
            <a:srgbClr val="FFFFFF"/>
          </a:solidFill>
          <a:ln w="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Graphic 10">
            <a:extLst>
              <a:ext uri="{FF2B5EF4-FFF2-40B4-BE49-F238E27FC236}">
                <a16:creationId xmlns:a16="http://schemas.microsoft.com/office/drawing/2014/main" id="{64C2CA96-0B16-4AA7-B340-33044D2385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62662" y="821124"/>
            <a:ext cx="91138" cy="91138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rgbClr val="FFFFFF"/>
          </a:solidFill>
          <a:ln w="42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Graphic 12">
            <a:extLst>
              <a:ext uri="{FF2B5EF4-FFF2-40B4-BE49-F238E27FC236}">
                <a16:creationId xmlns:a16="http://schemas.microsoft.com/office/drawing/2014/main" id="{1D50D7A8-F1D5-4306-8A9B-DD7A73EB8B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88342" y="1336268"/>
            <a:ext cx="127714" cy="127714"/>
          </a:xfrm>
          <a:custGeom>
            <a:avLst/>
            <a:gdLst>
              <a:gd name="connsiteX0" fmla="*/ 63857 w 127714"/>
              <a:gd name="connsiteY0" fmla="*/ 18874 h 127714"/>
              <a:gd name="connsiteX1" fmla="*/ 108840 w 127714"/>
              <a:gd name="connsiteY1" fmla="*/ 63857 h 127714"/>
              <a:gd name="connsiteX2" fmla="*/ 63857 w 127714"/>
              <a:gd name="connsiteY2" fmla="*/ 108840 h 127714"/>
              <a:gd name="connsiteX3" fmla="*/ 18874 w 127714"/>
              <a:gd name="connsiteY3" fmla="*/ 63857 h 127714"/>
              <a:gd name="connsiteX4" fmla="*/ 63857 w 127714"/>
              <a:gd name="connsiteY4" fmla="*/ 18874 h 127714"/>
              <a:gd name="connsiteX5" fmla="*/ 63857 w 127714"/>
              <a:gd name="connsiteY5" fmla="*/ 0 h 127714"/>
              <a:gd name="connsiteX6" fmla="*/ 0 w 127714"/>
              <a:gd name="connsiteY6" fmla="*/ 63857 h 127714"/>
              <a:gd name="connsiteX7" fmla="*/ 63857 w 127714"/>
              <a:gd name="connsiteY7" fmla="*/ 127714 h 127714"/>
              <a:gd name="connsiteX8" fmla="*/ 127714 w 127714"/>
              <a:gd name="connsiteY8" fmla="*/ 63857 h 127714"/>
              <a:gd name="connsiteX9" fmla="*/ 63857 w 127714"/>
              <a:gd name="connsiteY9" fmla="*/ 0 h 12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4" h="127714">
                <a:moveTo>
                  <a:pt x="63857" y="18874"/>
                </a:moveTo>
                <a:cubicBezTo>
                  <a:pt x="88700" y="18874"/>
                  <a:pt x="108840" y="39014"/>
                  <a:pt x="108840" y="63857"/>
                </a:cubicBezTo>
                <a:cubicBezTo>
                  <a:pt x="108840" y="88700"/>
                  <a:pt x="88700" y="108840"/>
                  <a:pt x="63857" y="108840"/>
                </a:cubicBezTo>
                <a:cubicBezTo>
                  <a:pt x="39014" y="108840"/>
                  <a:pt x="18874" y="88700"/>
                  <a:pt x="18874" y="63857"/>
                </a:cubicBezTo>
                <a:cubicBezTo>
                  <a:pt x="18898" y="39024"/>
                  <a:pt x="39024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4"/>
                  <a:pt x="63857" y="127714"/>
                </a:cubicBezTo>
                <a:cubicBezTo>
                  <a:pt x="99124" y="127714"/>
                  <a:pt x="127714" y="99124"/>
                  <a:pt x="127714" y="63857"/>
                </a:cubicBezTo>
                <a:cubicBezTo>
                  <a:pt x="127714" y="28590"/>
                  <a:pt x="99124" y="0"/>
                  <a:pt x="63857" y="0"/>
                </a:cubicBezTo>
                <a:close/>
              </a:path>
            </a:pathLst>
          </a:custGeom>
          <a:solidFill>
            <a:srgbClr val="FFFFFF"/>
          </a:solidFill>
          <a:ln w="6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D92582-7513-F075-CC87-A7EE407C6B1F}"/>
              </a:ext>
            </a:extLst>
          </p:cNvPr>
          <p:cNvSpPr>
            <a:spLocks/>
          </p:cNvSpPr>
          <p:nvPr/>
        </p:nvSpPr>
        <p:spPr>
          <a:xfrm>
            <a:off x="1400049" y="2428905"/>
            <a:ext cx="8033123" cy="3324093"/>
          </a:xfrm>
          <a:prstGeom prst="rect">
            <a:avLst/>
          </a:prstGeom>
        </p:spPr>
        <p:txBody>
          <a:bodyPr/>
          <a:lstStyle/>
          <a:p>
            <a:pPr defTabSz="694944"/>
            <a:r>
              <a:rPr lang="en-US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Fairly understood at 1.9K</a:t>
            </a:r>
          </a:p>
          <a:p>
            <a:pPr defTabSz="694944"/>
            <a:r>
              <a:rPr lang="en-US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Heat loads slightly less clear at 4.5K</a:t>
            </a:r>
          </a:p>
          <a:p>
            <a:pPr defTabSz="694944"/>
            <a:r>
              <a:rPr lang="en-US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Lots of unknowns at 20K</a:t>
            </a:r>
            <a:endParaRPr lang="en-US" sz="2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BD6A085-D9AF-AB63-0678-257CF669E4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9278" y="4219426"/>
            <a:ext cx="2022548" cy="195753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EC8D74B-5E8A-BC81-40E0-9EC41B319B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0345" y="4219426"/>
            <a:ext cx="2336700" cy="195753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7D5D6C5-6A5B-D464-EAD7-A34680B94C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41408" y="4223064"/>
            <a:ext cx="2266087" cy="186322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63E9F5C-E574-904B-1791-B9E2FCE5963F}"/>
              </a:ext>
            </a:extLst>
          </p:cNvPr>
          <p:cNvSpPr txBox="1"/>
          <p:nvPr/>
        </p:nvSpPr>
        <p:spPr>
          <a:xfrm>
            <a:off x="6409311" y="2211233"/>
            <a:ext cx="5061029" cy="1200329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defTabSz="694944"/>
            <a:r>
              <a:rPr lang="en-US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Conclusions</a:t>
            </a:r>
            <a:r>
              <a:rPr lang="en-US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</a:t>
            </a:r>
          </a:p>
          <a:p>
            <a:pPr marL="217170" indent="-217170" defTabSz="694944">
              <a:buFont typeface="Arial" panose="020B0604020202020204" pitchFamily="34" charset="0"/>
              <a:buChar char="•"/>
            </a:pPr>
            <a:r>
              <a:rPr lang="en-US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1.9 K &amp; 4.5 K configurations distribution system (vs FCC-</a:t>
            </a:r>
            <a:r>
              <a:rPr lang="en-US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ee</a:t>
            </a:r>
            <a:r>
              <a:rPr lang="en-US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tunnel) compatible</a:t>
            </a:r>
          </a:p>
          <a:p>
            <a:pPr marL="217170" indent="-217170" defTabSz="694944">
              <a:buFont typeface="Arial" panose="020B0604020202020204" pitchFamily="34" charset="0"/>
              <a:buChar char="•"/>
            </a:pPr>
            <a:r>
              <a:rPr lang="en-US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 20K, lots of unknowns, ”seems compatible”</a:t>
            </a:r>
            <a:endParaRPr lang="en-US" sz="28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4F97A30-F5C2-CDE5-0FFE-08354CC89532}"/>
              </a:ext>
            </a:extLst>
          </p:cNvPr>
          <p:cNvSpPr txBox="1"/>
          <p:nvPr/>
        </p:nvSpPr>
        <p:spPr>
          <a:xfrm>
            <a:off x="10600679" y="4462248"/>
            <a:ext cx="1591321" cy="297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76656"/>
            <a:r>
              <a:rPr lang="en-US" sz="1332" kern="12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Laurent </a:t>
            </a:r>
            <a:r>
              <a:rPr lang="en-US" sz="1332" kern="1200" dirty="0" err="1">
                <a:solidFill>
                  <a:srgbClr val="002060"/>
                </a:solidFill>
                <a:latin typeface="+mn-lt"/>
                <a:ea typeface="+mn-ea"/>
                <a:cs typeface="+mn-cs"/>
              </a:rPr>
              <a:t>Delprat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69BA32-85D7-306A-5221-73FE74781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73EC0-71C1-6446-8A78-A77C5A11796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0517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16AC3602-3348-4F31-9E43-076B03514E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1690688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8417E2-0412-1D0C-D87F-D4FCA5A899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00580"/>
            <a:ext cx="9829800" cy="1089529"/>
          </a:xfrm>
        </p:spPr>
        <p:txBody>
          <a:bodyPr>
            <a:normAutofit/>
          </a:bodyPr>
          <a:lstStyle/>
          <a:p>
            <a:r>
              <a:rPr lang="en-US" sz="3600">
                <a:solidFill>
                  <a:srgbClr val="FFFFFF"/>
                </a:solidFill>
              </a:rPr>
              <a:t>Magnet development</a:t>
            </a:r>
          </a:p>
        </p:txBody>
      </p:sp>
      <p:sp>
        <p:nvSpPr>
          <p:cNvPr id="15" name="Graphic 11">
            <a:extLst>
              <a:ext uri="{FF2B5EF4-FFF2-40B4-BE49-F238E27FC236}">
                <a16:creationId xmlns:a16="http://schemas.microsoft.com/office/drawing/2014/main" id="{394094B0-A6C9-44BE-9042-66EF0612F6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03882" y="591829"/>
            <a:ext cx="139039" cy="139039"/>
          </a:xfrm>
          <a:custGeom>
            <a:avLst/>
            <a:gdLst>
              <a:gd name="connsiteX0" fmla="*/ 129602 w 139039"/>
              <a:gd name="connsiteY0" fmla="*/ 60082 h 139039"/>
              <a:gd name="connsiteX1" fmla="*/ 78957 w 139039"/>
              <a:gd name="connsiteY1" fmla="*/ 60082 h 139039"/>
              <a:gd name="connsiteX2" fmla="*/ 78957 w 139039"/>
              <a:gd name="connsiteY2" fmla="*/ 9437 h 139039"/>
              <a:gd name="connsiteX3" fmla="*/ 69520 w 139039"/>
              <a:gd name="connsiteY3" fmla="*/ 0 h 139039"/>
              <a:gd name="connsiteX4" fmla="*/ 60082 w 139039"/>
              <a:gd name="connsiteY4" fmla="*/ 9437 h 139039"/>
              <a:gd name="connsiteX5" fmla="*/ 60082 w 139039"/>
              <a:gd name="connsiteY5" fmla="*/ 60082 h 139039"/>
              <a:gd name="connsiteX6" fmla="*/ 9437 w 139039"/>
              <a:gd name="connsiteY6" fmla="*/ 60082 h 139039"/>
              <a:gd name="connsiteX7" fmla="*/ 0 w 139039"/>
              <a:gd name="connsiteY7" fmla="*/ 69520 h 139039"/>
              <a:gd name="connsiteX8" fmla="*/ 9437 w 139039"/>
              <a:gd name="connsiteY8" fmla="*/ 78957 h 139039"/>
              <a:gd name="connsiteX9" fmla="*/ 60082 w 139039"/>
              <a:gd name="connsiteY9" fmla="*/ 78957 h 139039"/>
              <a:gd name="connsiteX10" fmla="*/ 60082 w 139039"/>
              <a:gd name="connsiteY10" fmla="*/ 129602 h 139039"/>
              <a:gd name="connsiteX11" fmla="*/ 69520 w 139039"/>
              <a:gd name="connsiteY11" fmla="*/ 139039 h 139039"/>
              <a:gd name="connsiteX12" fmla="*/ 78957 w 139039"/>
              <a:gd name="connsiteY12" fmla="*/ 129602 h 139039"/>
              <a:gd name="connsiteX13" fmla="*/ 78957 w 139039"/>
              <a:gd name="connsiteY13" fmla="*/ 78957 h 139039"/>
              <a:gd name="connsiteX14" fmla="*/ 129602 w 139039"/>
              <a:gd name="connsiteY14" fmla="*/ 78957 h 139039"/>
              <a:gd name="connsiteX15" fmla="*/ 139039 w 139039"/>
              <a:gd name="connsiteY15" fmla="*/ 69520 h 139039"/>
              <a:gd name="connsiteX16" fmla="*/ 129602 w 139039"/>
              <a:gd name="connsiteY16" fmla="*/ 60082 h 139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039" h="139039">
                <a:moveTo>
                  <a:pt x="129602" y="60082"/>
                </a:moveTo>
                <a:lnTo>
                  <a:pt x="78957" y="60082"/>
                </a:lnTo>
                <a:lnTo>
                  <a:pt x="78957" y="9437"/>
                </a:lnTo>
                <a:cubicBezTo>
                  <a:pt x="78957" y="4225"/>
                  <a:pt x="74731" y="0"/>
                  <a:pt x="69520" y="0"/>
                </a:cubicBezTo>
                <a:cubicBezTo>
                  <a:pt x="64308" y="0"/>
                  <a:pt x="60082" y="4225"/>
                  <a:pt x="60082" y="9437"/>
                </a:cubicBezTo>
                <a:lnTo>
                  <a:pt x="60082" y="60082"/>
                </a:lnTo>
                <a:lnTo>
                  <a:pt x="9437" y="60082"/>
                </a:lnTo>
                <a:cubicBezTo>
                  <a:pt x="4225" y="60082"/>
                  <a:pt x="0" y="64308"/>
                  <a:pt x="0" y="69520"/>
                </a:cubicBezTo>
                <a:cubicBezTo>
                  <a:pt x="0" y="74731"/>
                  <a:pt x="4225" y="78957"/>
                  <a:pt x="9437" y="78957"/>
                </a:cubicBezTo>
                <a:lnTo>
                  <a:pt x="60082" y="78957"/>
                </a:lnTo>
                <a:lnTo>
                  <a:pt x="60082" y="129602"/>
                </a:lnTo>
                <a:cubicBezTo>
                  <a:pt x="60082" y="134814"/>
                  <a:pt x="64308" y="139039"/>
                  <a:pt x="69520" y="139039"/>
                </a:cubicBezTo>
                <a:cubicBezTo>
                  <a:pt x="74731" y="139039"/>
                  <a:pt x="78957" y="134814"/>
                  <a:pt x="78957" y="129602"/>
                </a:cubicBezTo>
                <a:lnTo>
                  <a:pt x="78957" y="78957"/>
                </a:lnTo>
                <a:lnTo>
                  <a:pt x="129602" y="78957"/>
                </a:lnTo>
                <a:cubicBezTo>
                  <a:pt x="134814" y="78957"/>
                  <a:pt x="139039" y="74731"/>
                  <a:pt x="139039" y="69520"/>
                </a:cubicBezTo>
                <a:cubicBezTo>
                  <a:pt x="139039" y="64308"/>
                  <a:pt x="134814" y="60082"/>
                  <a:pt x="129602" y="60082"/>
                </a:cubicBezTo>
                <a:close/>
              </a:path>
            </a:pathLst>
          </a:custGeom>
          <a:solidFill>
            <a:srgbClr val="FFFFFF"/>
          </a:solidFill>
          <a:ln w="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Graphic 10">
            <a:extLst>
              <a:ext uri="{FF2B5EF4-FFF2-40B4-BE49-F238E27FC236}">
                <a16:creationId xmlns:a16="http://schemas.microsoft.com/office/drawing/2014/main" id="{64C2CA96-0B16-4AA7-B340-33044D2385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62662" y="821124"/>
            <a:ext cx="91138" cy="91138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rgbClr val="FFFFFF"/>
          </a:solidFill>
          <a:ln w="42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Graphic 12">
            <a:extLst>
              <a:ext uri="{FF2B5EF4-FFF2-40B4-BE49-F238E27FC236}">
                <a16:creationId xmlns:a16="http://schemas.microsoft.com/office/drawing/2014/main" id="{1D50D7A8-F1D5-4306-8A9B-DD7A73EB8B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88342" y="1336268"/>
            <a:ext cx="127714" cy="127714"/>
          </a:xfrm>
          <a:custGeom>
            <a:avLst/>
            <a:gdLst>
              <a:gd name="connsiteX0" fmla="*/ 63857 w 127714"/>
              <a:gd name="connsiteY0" fmla="*/ 18874 h 127714"/>
              <a:gd name="connsiteX1" fmla="*/ 108840 w 127714"/>
              <a:gd name="connsiteY1" fmla="*/ 63857 h 127714"/>
              <a:gd name="connsiteX2" fmla="*/ 63857 w 127714"/>
              <a:gd name="connsiteY2" fmla="*/ 108840 h 127714"/>
              <a:gd name="connsiteX3" fmla="*/ 18874 w 127714"/>
              <a:gd name="connsiteY3" fmla="*/ 63857 h 127714"/>
              <a:gd name="connsiteX4" fmla="*/ 63857 w 127714"/>
              <a:gd name="connsiteY4" fmla="*/ 18874 h 127714"/>
              <a:gd name="connsiteX5" fmla="*/ 63857 w 127714"/>
              <a:gd name="connsiteY5" fmla="*/ 0 h 127714"/>
              <a:gd name="connsiteX6" fmla="*/ 0 w 127714"/>
              <a:gd name="connsiteY6" fmla="*/ 63857 h 127714"/>
              <a:gd name="connsiteX7" fmla="*/ 63857 w 127714"/>
              <a:gd name="connsiteY7" fmla="*/ 127714 h 127714"/>
              <a:gd name="connsiteX8" fmla="*/ 127714 w 127714"/>
              <a:gd name="connsiteY8" fmla="*/ 63857 h 127714"/>
              <a:gd name="connsiteX9" fmla="*/ 63857 w 127714"/>
              <a:gd name="connsiteY9" fmla="*/ 0 h 12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4" h="127714">
                <a:moveTo>
                  <a:pt x="63857" y="18874"/>
                </a:moveTo>
                <a:cubicBezTo>
                  <a:pt x="88700" y="18874"/>
                  <a:pt x="108840" y="39014"/>
                  <a:pt x="108840" y="63857"/>
                </a:cubicBezTo>
                <a:cubicBezTo>
                  <a:pt x="108840" y="88700"/>
                  <a:pt x="88700" y="108840"/>
                  <a:pt x="63857" y="108840"/>
                </a:cubicBezTo>
                <a:cubicBezTo>
                  <a:pt x="39014" y="108840"/>
                  <a:pt x="18874" y="88700"/>
                  <a:pt x="18874" y="63857"/>
                </a:cubicBezTo>
                <a:cubicBezTo>
                  <a:pt x="18898" y="39024"/>
                  <a:pt x="39024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4"/>
                  <a:pt x="63857" y="127714"/>
                </a:cubicBezTo>
                <a:cubicBezTo>
                  <a:pt x="99124" y="127714"/>
                  <a:pt x="127714" y="99124"/>
                  <a:pt x="127714" y="63857"/>
                </a:cubicBezTo>
                <a:cubicBezTo>
                  <a:pt x="127714" y="28590"/>
                  <a:pt x="99124" y="0"/>
                  <a:pt x="63857" y="0"/>
                </a:cubicBezTo>
                <a:close/>
              </a:path>
            </a:pathLst>
          </a:custGeom>
          <a:solidFill>
            <a:srgbClr val="FFFFFF"/>
          </a:solidFill>
          <a:ln w="6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A2A4D4-BC67-4241-809E-054556E38D50}"/>
              </a:ext>
            </a:extLst>
          </p:cNvPr>
          <p:cNvSpPr>
            <a:spLocks/>
          </p:cNvSpPr>
          <p:nvPr/>
        </p:nvSpPr>
        <p:spPr>
          <a:xfrm>
            <a:off x="1014451" y="2032112"/>
            <a:ext cx="7503286" cy="3104847"/>
          </a:xfrm>
          <a:prstGeom prst="rect">
            <a:avLst/>
          </a:prstGeom>
        </p:spPr>
        <p:txBody>
          <a:bodyPr/>
          <a:lstStyle/>
          <a:p>
            <a:pPr defTabSz="649224"/>
            <a:r>
              <a:rPr lang="en-US" dirty="0"/>
              <a:t>M</a:t>
            </a:r>
            <a:r>
              <a:rPr lang="en-US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essage: </a:t>
            </a:r>
            <a:r>
              <a:rPr lang="en-US" dirty="0"/>
              <a:t>For Nb3Sn magnets, </a:t>
            </a:r>
            <a:r>
              <a:rPr lang="en-US" b="1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14+ T </a:t>
            </a:r>
          </a:p>
          <a:p>
            <a:pPr marL="285750" indent="-285750" defTabSz="649224">
              <a:buFont typeface="Arial" panose="020B0604020202020204" pitchFamily="34" charset="0"/>
              <a:buChar char="•"/>
            </a:pPr>
            <a:r>
              <a:rPr lang="en-US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Magnet prototypes therefore need to prove themselves at ~15-15.5T to demonstrate adequate margin for reliable operation</a:t>
            </a:r>
          </a:p>
          <a:p>
            <a:pPr defTabSz="649224"/>
            <a:endParaRPr lang="en-US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defTabSz="649224"/>
            <a:r>
              <a:rPr lang="en-US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Structure of European HFM is now more clearly focused</a:t>
            </a:r>
          </a:p>
          <a:p>
            <a:pPr marL="610362" lvl="1" indent="-285750" defTabSz="649224">
              <a:buFont typeface="Arial" panose="020B0604020202020204" pitchFamily="34" charset="0"/>
              <a:buChar char="•"/>
            </a:pPr>
            <a:r>
              <a:rPr lang="en-US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 effective timeline for Nb3Sn magnet development laid out</a:t>
            </a:r>
          </a:p>
          <a:p>
            <a:pPr marL="914400" lvl="2" indent="0">
              <a:buNone/>
            </a:pPr>
            <a:endParaRPr lang="en-US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30323FC-0631-7346-CE3D-0D70A654C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33213" y="2936106"/>
            <a:ext cx="1426296" cy="183942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EFCAF08-F987-0EDD-82E3-6FF742B89AD7}"/>
              </a:ext>
            </a:extLst>
          </p:cNvPr>
          <p:cNvSpPr txBox="1"/>
          <p:nvPr/>
        </p:nvSpPr>
        <p:spPr>
          <a:xfrm>
            <a:off x="8906334" y="2211233"/>
            <a:ext cx="1202972" cy="288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49224"/>
            <a:r>
              <a:rPr lang="en-US" sz="1278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Ezio </a:t>
            </a:r>
            <a:r>
              <a:rPr lang="en-US" sz="1278" kern="120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Todesco</a:t>
            </a:r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3DA9BAA-9DB3-4BB7-505B-3D55451484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3603" y="3904824"/>
            <a:ext cx="6256256" cy="295317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8836B1C-3C9C-EE21-5CB0-A0E47EEEEBD8}"/>
              </a:ext>
            </a:extLst>
          </p:cNvPr>
          <p:cNvSpPr txBox="1"/>
          <p:nvPr/>
        </p:nvSpPr>
        <p:spPr>
          <a:xfrm>
            <a:off x="8766889" y="5139221"/>
            <a:ext cx="1816063" cy="288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49224"/>
            <a:r>
              <a:rPr lang="en-US" sz="1278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Bernhard </a:t>
            </a:r>
            <a:r>
              <a:rPr lang="en-US" sz="1278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Auchmann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D903EA-FD11-B6B0-655D-552429C04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73EC0-71C1-6446-8A78-A77C5A11796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018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575A102-D95D-4D6E-8F1B-49EED0AEC6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58B3569-73B2-4D05-8E95-886A6EE17F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121550C-6A71-79A1-205E-3482288F58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700" y="1434716"/>
            <a:ext cx="3226871" cy="3323466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r"/>
            <a:r>
              <a:rPr lang="en-US" sz="5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Roadmap focused on dev. / </a:t>
            </a:r>
            <a:r>
              <a:rPr lang="en-US" sz="50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downselect</a:t>
            </a:r>
            <a:r>
              <a:rPr lang="en-US" sz="5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/ scaleup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1CF4BB1-1AAB-0FA8-205D-767E6770F7E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209434" y="2179726"/>
            <a:ext cx="7759025" cy="3510957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CF0FFF1F-79B6-4A13-A464-070CD6F896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942198" y="814999"/>
            <a:ext cx="465458" cy="581435"/>
            <a:chOff x="10942198" y="814999"/>
            <a:chExt cx="465458" cy="581435"/>
          </a:xfrm>
          <a:solidFill>
            <a:srgbClr val="FFFFFF"/>
          </a:solidFill>
        </p:grpSpPr>
        <p:sp>
          <p:nvSpPr>
            <p:cNvPr id="14" name="Graphic 17">
              <a:extLst>
                <a:ext uri="{FF2B5EF4-FFF2-40B4-BE49-F238E27FC236}">
                  <a16:creationId xmlns:a16="http://schemas.microsoft.com/office/drawing/2014/main" id="{B71758F4-3F46-45DA-8AC5-4E508DA080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57738" y="814999"/>
              <a:ext cx="139039" cy="139039"/>
            </a:xfrm>
            <a:custGeom>
              <a:avLst/>
              <a:gdLst>
                <a:gd name="connsiteX0" fmla="*/ 129602 w 139039"/>
                <a:gd name="connsiteY0" fmla="*/ 60082 h 139039"/>
                <a:gd name="connsiteX1" fmla="*/ 78957 w 139039"/>
                <a:gd name="connsiteY1" fmla="*/ 60082 h 139039"/>
                <a:gd name="connsiteX2" fmla="*/ 78957 w 139039"/>
                <a:gd name="connsiteY2" fmla="*/ 9437 h 139039"/>
                <a:gd name="connsiteX3" fmla="*/ 69520 w 139039"/>
                <a:gd name="connsiteY3" fmla="*/ 0 h 139039"/>
                <a:gd name="connsiteX4" fmla="*/ 60082 w 139039"/>
                <a:gd name="connsiteY4" fmla="*/ 9437 h 139039"/>
                <a:gd name="connsiteX5" fmla="*/ 60082 w 139039"/>
                <a:gd name="connsiteY5" fmla="*/ 60082 h 139039"/>
                <a:gd name="connsiteX6" fmla="*/ 9437 w 139039"/>
                <a:gd name="connsiteY6" fmla="*/ 60082 h 139039"/>
                <a:gd name="connsiteX7" fmla="*/ 0 w 139039"/>
                <a:gd name="connsiteY7" fmla="*/ 69520 h 139039"/>
                <a:gd name="connsiteX8" fmla="*/ 9437 w 139039"/>
                <a:gd name="connsiteY8" fmla="*/ 78957 h 139039"/>
                <a:gd name="connsiteX9" fmla="*/ 60082 w 139039"/>
                <a:gd name="connsiteY9" fmla="*/ 78957 h 139039"/>
                <a:gd name="connsiteX10" fmla="*/ 60082 w 139039"/>
                <a:gd name="connsiteY10" fmla="*/ 129602 h 139039"/>
                <a:gd name="connsiteX11" fmla="*/ 69520 w 139039"/>
                <a:gd name="connsiteY11" fmla="*/ 139039 h 139039"/>
                <a:gd name="connsiteX12" fmla="*/ 78957 w 139039"/>
                <a:gd name="connsiteY12" fmla="*/ 129602 h 139039"/>
                <a:gd name="connsiteX13" fmla="*/ 78957 w 139039"/>
                <a:gd name="connsiteY13" fmla="*/ 78957 h 139039"/>
                <a:gd name="connsiteX14" fmla="*/ 129602 w 139039"/>
                <a:gd name="connsiteY14" fmla="*/ 78957 h 139039"/>
                <a:gd name="connsiteX15" fmla="*/ 139039 w 139039"/>
                <a:gd name="connsiteY15" fmla="*/ 69520 h 139039"/>
                <a:gd name="connsiteX16" fmla="*/ 129602 w 139039"/>
                <a:gd name="connsiteY16" fmla="*/ 60082 h 139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9039" h="139039">
                  <a:moveTo>
                    <a:pt x="129602" y="60082"/>
                  </a:moveTo>
                  <a:lnTo>
                    <a:pt x="78957" y="60082"/>
                  </a:lnTo>
                  <a:lnTo>
                    <a:pt x="78957" y="9437"/>
                  </a:lnTo>
                  <a:cubicBezTo>
                    <a:pt x="78957" y="4225"/>
                    <a:pt x="74731" y="0"/>
                    <a:pt x="69520" y="0"/>
                  </a:cubicBezTo>
                  <a:cubicBezTo>
                    <a:pt x="64308" y="0"/>
                    <a:pt x="60082" y="4225"/>
                    <a:pt x="60082" y="9437"/>
                  </a:cubicBezTo>
                  <a:lnTo>
                    <a:pt x="60082" y="60082"/>
                  </a:lnTo>
                  <a:lnTo>
                    <a:pt x="9437" y="60082"/>
                  </a:lnTo>
                  <a:cubicBezTo>
                    <a:pt x="4225" y="60082"/>
                    <a:pt x="0" y="64308"/>
                    <a:pt x="0" y="69520"/>
                  </a:cubicBezTo>
                  <a:cubicBezTo>
                    <a:pt x="0" y="74731"/>
                    <a:pt x="4225" y="78957"/>
                    <a:pt x="9437" y="78957"/>
                  </a:cubicBezTo>
                  <a:lnTo>
                    <a:pt x="60082" y="78957"/>
                  </a:lnTo>
                  <a:lnTo>
                    <a:pt x="60082" y="129602"/>
                  </a:lnTo>
                  <a:cubicBezTo>
                    <a:pt x="60082" y="134814"/>
                    <a:pt x="64308" y="139039"/>
                    <a:pt x="69520" y="139039"/>
                  </a:cubicBezTo>
                  <a:cubicBezTo>
                    <a:pt x="74731" y="139039"/>
                    <a:pt x="78957" y="134814"/>
                    <a:pt x="78957" y="129602"/>
                  </a:cubicBezTo>
                  <a:lnTo>
                    <a:pt x="78957" y="78957"/>
                  </a:lnTo>
                  <a:lnTo>
                    <a:pt x="129602" y="78957"/>
                  </a:lnTo>
                  <a:cubicBezTo>
                    <a:pt x="134814" y="78957"/>
                    <a:pt x="139039" y="74731"/>
                    <a:pt x="139039" y="69520"/>
                  </a:cubicBezTo>
                  <a:cubicBezTo>
                    <a:pt x="139039" y="64308"/>
                    <a:pt x="134814" y="60082"/>
                    <a:pt x="129602" y="60082"/>
                  </a:cubicBezTo>
                  <a:close/>
                </a:path>
              </a:pathLst>
            </a:custGeom>
            <a:grpFill/>
            <a:ln w="6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5" name="Graphic 15">
              <a:extLst>
                <a:ext uri="{FF2B5EF4-FFF2-40B4-BE49-F238E27FC236}">
                  <a16:creationId xmlns:a16="http://schemas.microsoft.com/office/drawing/2014/main" id="{8550FED7-7C32-42BB-98DB-30272A6331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16518" y="1044294"/>
              <a:ext cx="91138" cy="91138"/>
            </a:xfrm>
            <a:custGeom>
              <a:avLst/>
              <a:gdLst>
                <a:gd name="connsiteX0" fmla="*/ 91138 w 91138"/>
                <a:gd name="connsiteY0" fmla="*/ 45569 h 91138"/>
                <a:gd name="connsiteX1" fmla="*/ 45569 w 91138"/>
                <a:gd name="connsiteY1" fmla="*/ 91138 h 91138"/>
                <a:gd name="connsiteX2" fmla="*/ 0 w 91138"/>
                <a:gd name="connsiteY2" fmla="*/ 45569 h 91138"/>
                <a:gd name="connsiteX3" fmla="*/ 45569 w 91138"/>
                <a:gd name="connsiteY3" fmla="*/ 0 h 91138"/>
                <a:gd name="connsiteX4" fmla="*/ 91138 w 91138"/>
                <a:gd name="connsiteY4" fmla="*/ 45569 h 91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138" h="91138">
                  <a:moveTo>
                    <a:pt x="91138" y="45569"/>
                  </a:moveTo>
                  <a:cubicBezTo>
                    <a:pt x="91138" y="70736"/>
                    <a:pt x="70736" y="91138"/>
                    <a:pt x="45569" y="91138"/>
                  </a:cubicBezTo>
                  <a:cubicBezTo>
                    <a:pt x="20402" y="91138"/>
                    <a:pt x="0" y="70736"/>
                    <a:pt x="0" y="45569"/>
                  </a:cubicBezTo>
                  <a:cubicBezTo>
                    <a:pt x="0" y="20402"/>
                    <a:pt x="20402" y="0"/>
                    <a:pt x="45569" y="0"/>
                  </a:cubicBezTo>
                  <a:cubicBezTo>
                    <a:pt x="70736" y="0"/>
                    <a:pt x="91138" y="20402"/>
                    <a:pt x="91138" y="45569"/>
                  </a:cubicBezTo>
                  <a:close/>
                </a:path>
              </a:pathLst>
            </a:custGeom>
            <a:grpFill/>
            <a:ln w="4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6" name="Graphic 21">
              <a:extLst>
                <a:ext uri="{FF2B5EF4-FFF2-40B4-BE49-F238E27FC236}">
                  <a16:creationId xmlns:a16="http://schemas.microsoft.com/office/drawing/2014/main" id="{8D61482F-F3C5-4D66-8C5D-C6BBE3E127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2198" y="1268720"/>
              <a:ext cx="127714" cy="127714"/>
            </a:xfrm>
            <a:custGeom>
              <a:avLst/>
              <a:gdLst>
                <a:gd name="connsiteX0" fmla="*/ 63857 w 127714"/>
                <a:gd name="connsiteY0" fmla="*/ 18874 h 127714"/>
                <a:gd name="connsiteX1" fmla="*/ 108840 w 127714"/>
                <a:gd name="connsiteY1" fmla="*/ 63857 h 127714"/>
                <a:gd name="connsiteX2" fmla="*/ 63857 w 127714"/>
                <a:gd name="connsiteY2" fmla="*/ 108840 h 127714"/>
                <a:gd name="connsiteX3" fmla="*/ 18874 w 127714"/>
                <a:gd name="connsiteY3" fmla="*/ 63857 h 127714"/>
                <a:gd name="connsiteX4" fmla="*/ 63857 w 127714"/>
                <a:gd name="connsiteY4" fmla="*/ 18874 h 127714"/>
                <a:gd name="connsiteX5" fmla="*/ 63857 w 127714"/>
                <a:gd name="connsiteY5" fmla="*/ 0 h 127714"/>
                <a:gd name="connsiteX6" fmla="*/ 0 w 127714"/>
                <a:gd name="connsiteY6" fmla="*/ 63857 h 127714"/>
                <a:gd name="connsiteX7" fmla="*/ 63857 w 127714"/>
                <a:gd name="connsiteY7" fmla="*/ 127714 h 127714"/>
                <a:gd name="connsiteX8" fmla="*/ 127714 w 127714"/>
                <a:gd name="connsiteY8" fmla="*/ 63857 h 127714"/>
                <a:gd name="connsiteX9" fmla="*/ 63857 w 127714"/>
                <a:gd name="connsiteY9" fmla="*/ 0 h 127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7714" h="127714">
                  <a:moveTo>
                    <a:pt x="63857" y="18874"/>
                  </a:moveTo>
                  <a:cubicBezTo>
                    <a:pt x="88700" y="18874"/>
                    <a:pt x="108840" y="39014"/>
                    <a:pt x="108840" y="63857"/>
                  </a:cubicBezTo>
                  <a:cubicBezTo>
                    <a:pt x="108840" y="88700"/>
                    <a:pt x="88700" y="108840"/>
                    <a:pt x="63857" y="108840"/>
                  </a:cubicBezTo>
                  <a:cubicBezTo>
                    <a:pt x="39014" y="108840"/>
                    <a:pt x="18874" y="88700"/>
                    <a:pt x="18874" y="63857"/>
                  </a:cubicBezTo>
                  <a:cubicBezTo>
                    <a:pt x="18898" y="39024"/>
                    <a:pt x="39024" y="18898"/>
                    <a:pt x="63857" y="18874"/>
                  </a:cubicBezTo>
                  <a:moveTo>
                    <a:pt x="63857" y="0"/>
                  </a:moveTo>
                  <a:cubicBezTo>
                    <a:pt x="28590" y="0"/>
                    <a:pt x="0" y="28590"/>
                    <a:pt x="0" y="63857"/>
                  </a:cubicBezTo>
                  <a:cubicBezTo>
                    <a:pt x="0" y="99124"/>
                    <a:pt x="28590" y="127714"/>
                    <a:pt x="63857" y="127714"/>
                  </a:cubicBezTo>
                  <a:cubicBezTo>
                    <a:pt x="99124" y="127714"/>
                    <a:pt x="127714" y="99124"/>
                    <a:pt x="127714" y="63857"/>
                  </a:cubicBezTo>
                  <a:cubicBezTo>
                    <a:pt x="127714" y="28590"/>
                    <a:pt x="99124" y="0"/>
                    <a:pt x="63857" y="0"/>
                  </a:cubicBezTo>
                  <a:close/>
                </a:path>
              </a:pathLst>
            </a:custGeom>
            <a:grpFill/>
            <a:ln w="6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</p:grp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6020367-4FD5-4596-8E10-C5F095CD8D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29322" y="6274341"/>
            <a:ext cx="11353800" cy="0"/>
          </a:xfrm>
          <a:prstGeom prst="line">
            <a:avLst/>
          </a:prstGeom>
          <a:ln w="25400" cap="sq">
            <a:solidFill>
              <a:srgbClr val="FFFFFF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6F4EDA-9E2B-DA03-07F1-DA3977068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73EC0-71C1-6446-8A78-A77C5A11796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6202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16AC3602-3348-4F31-9E43-076B03514E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1690688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D760DAE-B62F-6251-DE03-214B0B836D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00580"/>
            <a:ext cx="9829800" cy="1089529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FFFFFF"/>
                </a:solidFill>
              </a:rPr>
              <a:t>Opportunities for HTS solutions</a:t>
            </a:r>
          </a:p>
        </p:txBody>
      </p:sp>
      <p:sp>
        <p:nvSpPr>
          <p:cNvPr id="14" name="Graphic 11">
            <a:extLst>
              <a:ext uri="{FF2B5EF4-FFF2-40B4-BE49-F238E27FC236}">
                <a16:creationId xmlns:a16="http://schemas.microsoft.com/office/drawing/2014/main" id="{394094B0-A6C9-44BE-9042-66EF0612F6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03882" y="591829"/>
            <a:ext cx="139039" cy="139039"/>
          </a:xfrm>
          <a:custGeom>
            <a:avLst/>
            <a:gdLst>
              <a:gd name="connsiteX0" fmla="*/ 129602 w 139039"/>
              <a:gd name="connsiteY0" fmla="*/ 60082 h 139039"/>
              <a:gd name="connsiteX1" fmla="*/ 78957 w 139039"/>
              <a:gd name="connsiteY1" fmla="*/ 60082 h 139039"/>
              <a:gd name="connsiteX2" fmla="*/ 78957 w 139039"/>
              <a:gd name="connsiteY2" fmla="*/ 9437 h 139039"/>
              <a:gd name="connsiteX3" fmla="*/ 69520 w 139039"/>
              <a:gd name="connsiteY3" fmla="*/ 0 h 139039"/>
              <a:gd name="connsiteX4" fmla="*/ 60082 w 139039"/>
              <a:gd name="connsiteY4" fmla="*/ 9437 h 139039"/>
              <a:gd name="connsiteX5" fmla="*/ 60082 w 139039"/>
              <a:gd name="connsiteY5" fmla="*/ 60082 h 139039"/>
              <a:gd name="connsiteX6" fmla="*/ 9437 w 139039"/>
              <a:gd name="connsiteY6" fmla="*/ 60082 h 139039"/>
              <a:gd name="connsiteX7" fmla="*/ 0 w 139039"/>
              <a:gd name="connsiteY7" fmla="*/ 69520 h 139039"/>
              <a:gd name="connsiteX8" fmla="*/ 9437 w 139039"/>
              <a:gd name="connsiteY8" fmla="*/ 78957 h 139039"/>
              <a:gd name="connsiteX9" fmla="*/ 60082 w 139039"/>
              <a:gd name="connsiteY9" fmla="*/ 78957 h 139039"/>
              <a:gd name="connsiteX10" fmla="*/ 60082 w 139039"/>
              <a:gd name="connsiteY10" fmla="*/ 129602 h 139039"/>
              <a:gd name="connsiteX11" fmla="*/ 69520 w 139039"/>
              <a:gd name="connsiteY11" fmla="*/ 139039 h 139039"/>
              <a:gd name="connsiteX12" fmla="*/ 78957 w 139039"/>
              <a:gd name="connsiteY12" fmla="*/ 129602 h 139039"/>
              <a:gd name="connsiteX13" fmla="*/ 78957 w 139039"/>
              <a:gd name="connsiteY13" fmla="*/ 78957 h 139039"/>
              <a:gd name="connsiteX14" fmla="*/ 129602 w 139039"/>
              <a:gd name="connsiteY14" fmla="*/ 78957 h 139039"/>
              <a:gd name="connsiteX15" fmla="*/ 139039 w 139039"/>
              <a:gd name="connsiteY15" fmla="*/ 69520 h 139039"/>
              <a:gd name="connsiteX16" fmla="*/ 129602 w 139039"/>
              <a:gd name="connsiteY16" fmla="*/ 60082 h 139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039" h="139039">
                <a:moveTo>
                  <a:pt x="129602" y="60082"/>
                </a:moveTo>
                <a:lnTo>
                  <a:pt x="78957" y="60082"/>
                </a:lnTo>
                <a:lnTo>
                  <a:pt x="78957" y="9437"/>
                </a:lnTo>
                <a:cubicBezTo>
                  <a:pt x="78957" y="4225"/>
                  <a:pt x="74731" y="0"/>
                  <a:pt x="69520" y="0"/>
                </a:cubicBezTo>
                <a:cubicBezTo>
                  <a:pt x="64308" y="0"/>
                  <a:pt x="60082" y="4225"/>
                  <a:pt x="60082" y="9437"/>
                </a:cubicBezTo>
                <a:lnTo>
                  <a:pt x="60082" y="60082"/>
                </a:lnTo>
                <a:lnTo>
                  <a:pt x="9437" y="60082"/>
                </a:lnTo>
                <a:cubicBezTo>
                  <a:pt x="4225" y="60082"/>
                  <a:pt x="0" y="64308"/>
                  <a:pt x="0" y="69520"/>
                </a:cubicBezTo>
                <a:cubicBezTo>
                  <a:pt x="0" y="74731"/>
                  <a:pt x="4225" y="78957"/>
                  <a:pt x="9437" y="78957"/>
                </a:cubicBezTo>
                <a:lnTo>
                  <a:pt x="60082" y="78957"/>
                </a:lnTo>
                <a:lnTo>
                  <a:pt x="60082" y="129602"/>
                </a:lnTo>
                <a:cubicBezTo>
                  <a:pt x="60082" y="134814"/>
                  <a:pt x="64308" y="139039"/>
                  <a:pt x="69520" y="139039"/>
                </a:cubicBezTo>
                <a:cubicBezTo>
                  <a:pt x="74731" y="139039"/>
                  <a:pt x="78957" y="134814"/>
                  <a:pt x="78957" y="129602"/>
                </a:cubicBezTo>
                <a:lnTo>
                  <a:pt x="78957" y="78957"/>
                </a:lnTo>
                <a:lnTo>
                  <a:pt x="129602" y="78957"/>
                </a:lnTo>
                <a:cubicBezTo>
                  <a:pt x="134814" y="78957"/>
                  <a:pt x="139039" y="74731"/>
                  <a:pt x="139039" y="69520"/>
                </a:cubicBezTo>
                <a:cubicBezTo>
                  <a:pt x="139039" y="64308"/>
                  <a:pt x="134814" y="60082"/>
                  <a:pt x="129602" y="60082"/>
                </a:cubicBezTo>
                <a:close/>
              </a:path>
            </a:pathLst>
          </a:custGeom>
          <a:solidFill>
            <a:srgbClr val="FFFFFF"/>
          </a:solidFill>
          <a:ln w="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Graphic 10">
            <a:extLst>
              <a:ext uri="{FF2B5EF4-FFF2-40B4-BE49-F238E27FC236}">
                <a16:creationId xmlns:a16="http://schemas.microsoft.com/office/drawing/2014/main" id="{64C2CA96-0B16-4AA7-B340-33044D2385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62662" y="821124"/>
            <a:ext cx="91138" cy="91138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rgbClr val="FFFFFF"/>
          </a:solidFill>
          <a:ln w="42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Graphic 12">
            <a:extLst>
              <a:ext uri="{FF2B5EF4-FFF2-40B4-BE49-F238E27FC236}">
                <a16:creationId xmlns:a16="http://schemas.microsoft.com/office/drawing/2014/main" id="{1D50D7A8-F1D5-4306-8A9B-DD7A73EB8B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88342" y="1336268"/>
            <a:ext cx="127714" cy="127714"/>
          </a:xfrm>
          <a:custGeom>
            <a:avLst/>
            <a:gdLst>
              <a:gd name="connsiteX0" fmla="*/ 63857 w 127714"/>
              <a:gd name="connsiteY0" fmla="*/ 18874 h 127714"/>
              <a:gd name="connsiteX1" fmla="*/ 108840 w 127714"/>
              <a:gd name="connsiteY1" fmla="*/ 63857 h 127714"/>
              <a:gd name="connsiteX2" fmla="*/ 63857 w 127714"/>
              <a:gd name="connsiteY2" fmla="*/ 108840 h 127714"/>
              <a:gd name="connsiteX3" fmla="*/ 18874 w 127714"/>
              <a:gd name="connsiteY3" fmla="*/ 63857 h 127714"/>
              <a:gd name="connsiteX4" fmla="*/ 63857 w 127714"/>
              <a:gd name="connsiteY4" fmla="*/ 18874 h 127714"/>
              <a:gd name="connsiteX5" fmla="*/ 63857 w 127714"/>
              <a:gd name="connsiteY5" fmla="*/ 0 h 127714"/>
              <a:gd name="connsiteX6" fmla="*/ 0 w 127714"/>
              <a:gd name="connsiteY6" fmla="*/ 63857 h 127714"/>
              <a:gd name="connsiteX7" fmla="*/ 63857 w 127714"/>
              <a:gd name="connsiteY7" fmla="*/ 127714 h 127714"/>
              <a:gd name="connsiteX8" fmla="*/ 127714 w 127714"/>
              <a:gd name="connsiteY8" fmla="*/ 63857 h 127714"/>
              <a:gd name="connsiteX9" fmla="*/ 63857 w 127714"/>
              <a:gd name="connsiteY9" fmla="*/ 0 h 12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4" h="127714">
                <a:moveTo>
                  <a:pt x="63857" y="18874"/>
                </a:moveTo>
                <a:cubicBezTo>
                  <a:pt x="88700" y="18874"/>
                  <a:pt x="108840" y="39014"/>
                  <a:pt x="108840" y="63857"/>
                </a:cubicBezTo>
                <a:cubicBezTo>
                  <a:pt x="108840" y="88700"/>
                  <a:pt x="88700" y="108840"/>
                  <a:pt x="63857" y="108840"/>
                </a:cubicBezTo>
                <a:cubicBezTo>
                  <a:pt x="39014" y="108840"/>
                  <a:pt x="18874" y="88700"/>
                  <a:pt x="18874" y="63857"/>
                </a:cubicBezTo>
                <a:cubicBezTo>
                  <a:pt x="18898" y="39024"/>
                  <a:pt x="39024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4"/>
                  <a:pt x="63857" y="127714"/>
                </a:cubicBezTo>
                <a:cubicBezTo>
                  <a:pt x="99124" y="127714"/>
                  <a:pt x="127714" y="99124"/>
                  <a:pt x="127714" y="63857"/>
                </a:cubicBezTo>
                <a:cubicBezTo>
                  <a:pt x="127714" y="28590"/>
                  <a:pt x="99124" y="0"/>
                  <a:pt x="63857" y="0"/>
                </a:cubicBezTo>
                <a:close/>
              </a:path>
            </a:pathLst>
          </a:custGeom>
          <a:solidFill>
            <a:srgbClr val="FFFFFF"/>
          </a:solidFill>
          <a:ln w="6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7BD9BB-9AA0-664D-E6C1-B7B700DC55B8}"/>
              </a:ext>
            </a:extLst>
          </p:cNvPr>
          <p:cNvSpPr>
            <a:spLocks/>
          </p:cNvSpPr>
          <p:nvPr/>
        </p:nvSpPr>
        <p:spPr>
          <a:xfrm>
            <a:off x="769152" y="1906907"/>
            <a:ext cx="8223109" cy="3402709"/>
          </a:xfrm>
          <a:prstGeom prst="rect">
            <a:avLst/>
          </a:prstGeom>
        </p:spPr>
        <p:txBody>
          <a:bodyPr/>
          <a:lstStyle/>
          <a:p>
            <a:pPr defTabSz="713232"/>
            <a:r>
              <a:rPr lang="en-US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HFM focus is on REBCO</a:t>
            </a:r>
          </a:p>
          <a:p>
            <a:pPr marL="642366" lvl="1" indent="-285750" defTabSz="713232">
              <a:buFont typeface="Arial" panose="020B0604020202020204" pitchFamily="34" charset="0"/>
              <a:buChar char="•"/>
            </a:pPr>
            <a:r>
              <a:rPr lang="en-US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Primarily on design concepts leveraging conductor anisotropy</a:t>
            </a:r>
          </a:p>
          <a:p>
            <a:pPr marL="356616" lvl="1" defTabSz="713232"/>
            <a:endParaRPr lang="en-US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defTabSz="713232"/>
            <a:r>
              <a:rPr lang="en-US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Roadmap is challenging:</a:t>
            </a:r>
          </a:p>
          <a:p>
            <a:pPr marL="642366" lvl="1" indent="-285750" defTabSz="713232">
              <a:buFont typeface="Arial" panose="020B0604020202020204" pitchFamily="34" charset="0"/>
              <a:buChar char="•"/>
            </a:pPr>
            <a:r>
              <a:rPr lang="en-US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Significant R&amp;D needed to “catch up”</a:t>
            </a:r>
          </a:p>
          <a:p>
            <a:pPr lvl="1"/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0725EAD-F136-86D5-E950-E2A08019AE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4811" y="5098985"/>
            <a:ext cx="5314901" cy="137060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651279F-2536-1417-DFCE-284098B24F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288" y="3690257"/>
            <a:ext cx="5188002" cy="248670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10E84CC-82E5-F308-DE72-B5AEF7AFECB3}"/>
              </a:ext>
            </a:extLst>
          </p:cNvPr>
          <p:cNvSpPr txBox="1"/>
          <p:nvPr/>
        </p:nvSpPr>
        <p:spPr>
          <a:xfrm>
            <a:off x="10344780" y="1752698"/>
            <a:ext cx="1847220" cy="308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13232"/>
            <a:r>
              <a:rPr lang="en-US" sz="1404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Bernhard </a:t>
            </a:r>
            <a:r>
              <a:rPr lang="en-US" sz="1404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Auchmann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0A5585-586E-87EF-A109-608B6C6D67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41756" y="2516061"/>
            <a:ext cx="3886200" cy="2644486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D9B9870-3F21-46AA-23E5-A0D334423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73EC0-71C1-6446-8A78-A77C5A11796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3046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2679492-7988-4050-9056-5424444524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C175392-EF74-1ACC-ADE1-16DB78E418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92584" y="501651"/>
            <a:ext cx="4434720" cy="1716255"/>
          </a:xfrm>
        </p:spPr>
        <p:txBody>
          <a:bodyPr anchor="b">
            <a:normAutofit/>
          </a:bodyPr>
          <a:lstStyle/>
          <a:p>
            <a:r>
              <a:rPr lang="en-US" sz="3900"/>
              <a:t>Conductor developments and considerations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5ABDEAA-B248-4182-B67C-A925338E77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3008" y="252743"/>
            <a:ext cx="4739619" cy="304261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BCEF9A4-230A-69E2-3AC1-44529CC3D5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4192" y="539762"/>
            <a:ext cx="2797250" cy="246857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B091B163-7D61-4891-ABCF-5C13D9C418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5449" y="3548095"/>
            <a:ext cx="4739619" cy="304261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AF7FFF-21BD-4B65-4E0D-7039AD2498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92583" y="2645922"/>
            <a:ext cx="4434721" cy="3710427"/>
          </a:xfrm>
        </p:spPr>
        <p:txBody>
          <a:bodyPr anchor="t">
            <a:normAutofit/>
          </a:bodyPr>
          <a:lstStyle/>
          <a:p>
            <a:r>
              <a:rPr lang="en-US" sz="1900"/>
              <a:t>Challenges:</a:t>
            </a:r>
          </a:p>
          <a:p>
            <a:pPr lvl="1"/>
            <a:r>
              <a:rPr lang="en-US" sz="1900"/>
              <a:t>Superconductivity applications are a tiny fraction of the Nb market space</a:t>
            </a:r>
          </a:p>
          <a:p>
            <a:pPr lvl="1"/>
            <a:r>
              <a:rPr lang="en-US" sz="1900"/>
              <a:t>Superconductivity needs pure Nb</a:t>
            </a:r>
          </a:p>
          <a:p>
            <a:pPr lvl="1"/>
            <a:endParaRPr lang="en-US" sz="1900"/>
          </a:p>
          <a:p>
            <a:r>
              <a:rPr lang="en-US" sz="1900"/>
              <a:t>For HTS, many challenges and opportunities</a:t>
            </a:r>
          </a:p>
          <a:p>
            <a:pPr lvl="1"/>
            <a:r>
              <a:rPr lang="en-US" sz="1900"/>
              <a:t>Bi2212 led primarily by HEP</a:t>
            </a:r>
          </a:p>
          <a:p>
            <a:pPr lvl="1"/>
            <a:r>
              <a:rPr lang="en-US" sz="1900"/>
              <a:t>REBCO driven primarily by Fusion now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873ED37-A6A8-BCC1-F0A1-CC3A4DD160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351" y="3913311"/>
            <a:ext cx="4281815" cy="2312178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49DA8F6-BCC1-4447-B54C-57856834B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586162" y="3610394"/>
            <a:ext cx="0" cy="3238728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DE0D1F6B-E588-9DAD-2F91-832E14D6D6E5}"/>
              </a:ext>
            </a:extLst>
          </p:cNvPr>
          <p:cNvSpPr txBox="1"/>
          <p:nvPr/>
        </p:nvSpPr>
        <p:spPr>
          <a:xfrm>
            <a:off x="10494335" y="116958"/>
            <a:ext cx="1697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Lance Cooley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8DA80F-C5F5-3602-917A-7DDA1D3B7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73EC0-71C1-6446-8A78-A77C5A11796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4643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16AC3602-3348-4F31-9E43-076B03514E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1690688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BEEA3E-AB1F-BEB2-BCE2-93FDE3169A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00580"/>
            <a:ext cx="9829800" cy="1089529"/>
          </a:xfrm>
        </p:spPr>
        <p:txBody>
          <a:bodyPr>
            <a:normAutofit/>
          </a:bodyPr>
          <a:lstStyle/>
          <a:p>
            <a:r>
              <a:rPr lang="en-US" sz="3600">
                <a:solidFill>
                  <a:srgbClr val="FFFFFF"/>
                </a:solidFill>
              </a:rPr>
              <a:t>Magnet protection</a:t>
            </a:r>
          </a:p>
        </p:txBody>
      </p:sp>
      <p:sp>
        <p:nvSpPr>
          <p:cNvPr id="14" name="Graphic 11">
            <a:extLst>
              <a:ext uri="{FF2B5EF4-FFF2-40B4-BE49-F238E27FC236}">
                <a16:creationId xmlns:a16="http://schemas.microsoft.com/office/drawing/2014/main" id="{394094B0-A6C9-44BE-9042-66EF0612F6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03882" y="591829"/>
            <a:ext cx="139039" cy="139039"/>
          </a:xfrm>
          <a:custGeom>
            <a:avLst/>
            <a:gdLst>
              <a:gd name="connsiteX0" fmla="*/ 129602 w 139039"/>
              <a:gd name="connsiteY0" fmla="*/ 60082 h 139039"/>
              <a:gd name="connsiteX1" fmla="*/ 78957 w 139039"/>
              <a:gd name="connsiteY1" fmla="*/ 60082 h 139039"/>
              <a:gd name="connsiteX2" fmla="*/ 78957 w 139039"/>
              <a:gd name="connsiteY2" fmla="*/ 9437 h 139039"/>
              <a:gd name="connsiteX3" fmla="*/ 69520 w 139039"/>
              <a:gd name="connsiteY3" fmla="*/ 0 h 139039"/>
              <a:gd name="connsiteX4" fmla="*/ 60082 w 139039"/>
              <a:gd name="connsiteY4" fmla="*/ 9437 h 139039"/>
              <a:gd name="connsiteX5" fmla="*/ 60082 w 139039"/>
              <a:gd name="connsiteY5" fmla="*/ 60082 h 139039"/>
              <a:gd name="connsiteX6" fmla="*/ 9437 w 139039"/>
              <a:gd name="connsiteY6" fmla="*/ 60082 h 139039"/>
              <a:gd name="connsiteX7" fmla="*/ 0 w 139039"/>
              <a:gd name="connsiteY7" fmla="*/ 69520 h 139039"/>
              <a:gd name="connsiteX8" fmla="*/ 9437 w 139039"/>
              <a:gd name="connsiteY8" fmla="*/ 78957 h 139039"/>
              <a:gd name="connsiteX9" fmla="*/ 60082 w 139039"/>
              <a:gd name="connsiteY9" fmla="*/ 78957 h 139039"/>
              <a:gd name="connsiteX10" fmla="*/ 60082 w 139039"/>
              <a:gd name="connsiteY10" fmla="*/ 129602 h 139039"/>
              <a:gd name="connsiteX11" fmla="*/ 69520 w 139039"/>
              <a:gd name="connsiteY11" fmla="*/ 139039 h 139039"/>
              <a:gd name="connsiteX12" fmla="*/ 78957 w 139039"/>
              <a:gd name="connsiteY12" fmla="*/ 129602 h 139039"/>
              <a:gd name="connsiteX13" fmla="*/ 78957 w 139039"/>
              <a:gd name="connsiteY13" fmla="*/ 78957 h 139039"/>
              <a:gd name="connsiteX14" fmla="*/ 129602 w 139039"/>
              <a:gd name="connsiteY14" fmla="*/ 78957 h 139039"/>
              <a:gd name="connsiteX15" fmla="*/ 139039 w 139039"/>
              <a:gd name="connsiteY15" fmla="*/ 69520 h 139039"/>
              <a:gd name="connsiteX16" fmla="*/ 129602 w 139039"/>
              <a:gd name="connsiteY16" fmla="*/ 60082 h 139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039" h="139039">
                <a:moveTo>
                  <a:pt x="129602" y="60082"/>
                </a:moveTo>
                <a:lnTo>
                  <a:pt x="78957" y="60082"/>
                </a:lnTo>
                <a:lnTo>
                  <a:pt x="78957" y="9437"/>
                </a:lnTo>
                <a:cubicBezTo>
                  <a:pt x="78957" y="4225"/>
                  <a:pt x="74731" y="0"/>
                  <a:pt x="69520" y="0"/>
                </a:cubicBezTo>
                <a:cubicBezTo>
                  <a:pt x="64308" y="0"/>
                  <a:pt x="60082" y="4225"/>
                  <a:pt x="60082" y="9437"/>
                </a:cubicBezTo>
                <a:lnTo>
                  <a:pt x="60082" y="60082"/>
                </a:lnTo>
                <a:lnTo>
                  <a:pt x="9437" y="60082"/>
                </a:lnTo>
                <a:cubicBezTo>
                  <a:pt x="4225" y="60082"/>
                  <a:pt x="0" y="64308"/>
                  <a:pt x="0" y="69520"/>
                </a:cubicBezTo>
                <a:cubicBezTo>
                  <a:pt x="0" y="74731"/>
                  <a:pt x="4225" y="78957"/>
                  <a:pt x="9437" y="78957"/>
                </a:cubicBezTo>
                <a:lnTo>
                  <a:pt x="60082" y="78957"/>
                </a:lnTo>
                <a:lnTo>
                  <a:pt x="60082" y="129602"/>
                </a:lnTo>
                <a:cubicBezTo>
                  <a:pt x="60082" y="134814"/>
                  <a:pt x="64308" y="139039"/>
                  <a:pt x="69520" y="139039"/>
                </a:cubicBezTo>
                <a:cubicBezTo>
                  <a:pt x="74731" y="139039"/>
                  <a:pt x="78957" y="134814"/>
                  <a:pt x="78957" y="129602"/>
                </a:cubicBezTo>
                <a:lnTo>
                  <a:pt x="78957" y="78957"/>
                </a:lnTo>
                <a:lnTo>
                  <a:pt x="129602" y="78957"/>
                </a:lnTo>
                <a:cubicBezTo>
                  <a:pt x="134814" y="78957"/>
                  <a:pt x="139039" y="74731"/>
                  <a:pt x="139039" y="69520"/>
                </a:cubicBezTo>
                <a:cubicBezTo>
                  <a:pt x="139039" y="64308"/>
                  <a:pt x="134814" y="60082"/>
                  <a:pt x="129602" y="60082"/>
                </a:cubicBezTo>
                <a:close/>
              </a:path>
            </a:pathLst>
          </a:custGeom>
          <a:solidFill>
            <a:srgbClr val="FFFFFF"/>
          </a:solidFill>
          <a:ln w="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Graphic 10">
            <a:extLst>
              <a:ext uri="{FF2B5EF4-FFF2-40B4-BE49-F238E27FC236}">
                <a16:creationId xmlns:a16="http://schemas.microsoft.com/office/drawing/2014/main" id="{64C2CA96-0B16-4AA7-B340-33044D2385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62662" y="821124"/>
            <a:ext cx="91138" cy="91138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rgbClr val="FFFFFF"/>
          </a:solidFill>
          <a:ln w="42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Graphic 12">
            <a:extLst>
              <a:ext uri="{FF2B5EF4-FFF2-40B4-BE49-F238E27FC236}">
                <a16:creationId xmlns:a16="http://schemas.microsoft.com/office/drawing/2014/main" id="{1D50D7A8-F1D5-4306-8A9B-DD7A73EB8B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88342" y="1336268"/>
            <a:ext cx="127714" cy="127714"/>
          </a:xfrm>
          <a:custGeom>
            <a:avLst/>
            <a:gdLst>
              <a:gd name="connsiteX0" fmla="*/ 63857 w 127714"/>
              <a:gd name="connsiteY0" fmla="*/ 18874 h 127714"/>
              <a:gd name="connsiteX1" fmla="*/ 108840 w 127714"/>
              <a:gd name="connsiteY1" fmla="*/ 63857 h 127714"/>
              <a:gd name="connsiteX2" fmla="*/ 63857 w 127714"/>
              <a:gd name="connsiteY2" fmla="*/ 108840 h 127714"/>
              <a:gd name="connsiteX3" fmla="*/ 18874 w 127714"/>
              <a:gd name="connsiteY3" fmla="*/ 63857 h 127714"/>
              <a:gd name="connsiteX4" fmla="*/ 63857 w 127714"/>
              <a:gd name="connsiteY4" fmla="*/ 18874 h 127714"/>
              <a:gd name="connsiteX5" fmla="*/ 63857 w 127714"/>
              <a:gd name="connsiteY5" fmla="*/ 0 h 127714"/>
              <a:gd name="connsiteX6" fmla="*/ 0 w 127714"/>
              <a:gd name="connsiteY6" fmla="*/ 63857 h 127714"/>
              <a:gd name="connsiteX7" fmla="*/ 63857 w 127714"/>
              <a:gd name="connsiteY7" fmla="*/ 127714 h 127714"/>
              <a:gd name="connsiteX8" fmla="*/ 127714 w 127714"/>
              <a:gd name="connsiteY8" fmla="*/ 63857 h 127714"/>
              <a:gd name="connsiteX9" fmla="*/ 63857 w 127714"/>
              <a:gd name="connsiteY9" fmla="*/ 0 h 12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4" h="127714">
                <a:moveTo>
                  <a:pt x="63857" y="18874"/>
                </a:moveTo>
                <a:cubicBezTo>
                  <a:pt x="88700" y="18874"/>
                  <a:pt x="108840" y="39014"/>
                  <a:pt x="108840" y="63857"/>
                </a:cubicBezTo>
                <a:cubicBezTo>
                  <a:pt x="108840" y="88700"/>
                  <a:pt x="88700" y="108840"/>
                  <a:pt x="63857" y="108840"/>
                </a:cubicBezTo>
                <a:cubicBezTo>
                  <a:pt x="39014" y="108840"/>
                  <a:pt x="18874" y="88700"/>
                  <a:pt x="18874" y="63857"/>
                </a:cubicBezTo>
                <a:cubicBezTo>
                  <a:pt x="18898" y="39024"/>
                  <a:pt x="39024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4"/>
                  <a:pt x="63857" y="127714"/>
                </a:cubicBezTo>
                <a:cubicBezTo>
                  <a:pt x="99124" y="127714"/>
                  <a:pt x="127714" y="99124"/>
                  <a:pt x="127714" y="63857"/>
                </a:cubicBezTo>
                <a:cubicBezTo>
                  <a:pt x="127714" y="28590"/>
                  <a:pt x="99124" y="0"/>
                  <a:pt x="63857" y="0"/>
                </a:cubicBezTo>
                <a:close/>
              </a:path>
            </a:pathLst>
          </a:custGeom>
          <a:solidFill>
            <a:srgbClr val="FFFFFF"/>
          </a:solidFill>
          <a:ln w="6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8684C7-49F5-08C0-ACBF-FBC4A78A9B39}"/>
              </a:ext>
            </a:extLst>
          </p:cNvPr>
          <p:cNvSpPr>
            <a:spLocks/>
          </p:cNvSpPr>
          <p:nvPr/>
        </p:nvSpPr>
        <p:spPr>
          <a:xfrm>
            <a:off x="1273630" y="2090057"/>
            <a:ext cx="8977482" cy="3270562"/>
          </a:xfrm>
          <a:prstGeom prst="rect">
            <a:avLst/>
          </a:prstGeom>
        </p:spPr>
        <p:txBody>
          <a:bodyPr/>
          <a:lstStyle/>
          <a:p>
            <a:pPr defTabSz="630936"/>
            <a:r>
              <a: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Evolution of the LHC powering and protection strategy</a:t>
            </a:r>
          </a:p>
          <a:p>
            <a:pPr marL="285750" indent="-285750" defTabSz="630936">
              <a:buFont typeface="Arial" panose="020B0604020202020204" pitchFamily="34" charset="0"/>
              <a:buChar char="•"/>
            </a:pPr>
            <a:r>
              <a: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Margins for protection get tighter at higher field</a:t>
            </a:r>
          </a:p>
          <a:p>
            <a:pPr marL="285750" indent="-285750" defTabSz="630936">
              <a:buFont typeface="Arial" panose="020B0604020202020204" pitchFamily="34" charset="0"/>
              <a:buChar char="•"/>
            </a:pPr>
            <a:r>
              <a: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 provides significant flexibility, but has some drawbacks when scaled to </a:t>
            </a:r>
            <a:r>
              <a:rPr lang="en-US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FCChh</a:t>
            </a:r>
            <a:r>
              <a: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 </a:t>
            </a:r>
          </a:p>
          <a:p>
            <a:pPr marL="742950" lvl="1" indent="-285750" defTabSz="630936">
              <a:buFont typeface="Arial" panose="020B0604020202020204" pitchFamily="34" charset="0"/>
              <a:buChar char="•"/>
            </a:pPr>
            <a:r>
              <a: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alternative concepts are under development that may address those issues</a:t>
            </a:r>
          </a:p>
          <a:p>
            <a:pPr marL="285750" indent="-285750" defTabSz="630936">
              <a:buFont typeface="Arial" panose="020B0604020202020204" pitchFamily="34" charset="0"/>
              <a:buChar char="•"/>
            </a:pPr>
            <a:r>
              <a: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Modeling has advanced significantly, enabling coupled physics simulations of powering circuit and thermo-mechanical response of magnets during quench</a:t>
            </a:r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39CBB05-5CAF-16D8-302F-3FC6971EA1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885973"/>
            <a:ext cx="4284630" cy="269023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2CE030B-73E0-A664-C787-AFA199400D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1798" y="3885973"/>
            <a:ext cx="3224454" cy="290760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98C61DA-7C00-FB95-A273-B3FEBBCD4C8A}"/>
              </a:ext>
            </a:extLst>
          </p:cNvPr>
          <p:cNvSpPr txBox="1"/>
          <p:nvPr/>
        </p:nvSpPr>
        <p:spPr>
          <a:xfrm>
            <a:off x="8753655" y="2211233"/>
            <a:ext cx="1497456" cy="2834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30936"/>
            <a:r>
              <a:rPr lang="en-US" sz="1242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Emanuele </a:t>
            </a:r>
            <a:r>
              <a:rPr lang="en-US" sz="1242" kern="120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Ravaioli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1ED989-545E-8FF9-3CA9-713F5F05FF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73EC0-71C1-6446-8A78-A77C5A11796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0609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382</Words>
  <Application>Microsoft Macintosh PowerPoint</Application>
  <PresentationFormat>Widescreen</PresentationFormat>
  <Paragraphs>74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Aptos</vt:lpstr>
      <vt:lpstr>Aptos Display</vt:lpstr>
      <vt:lpstr>Arial</vt:lpstr>
      <vt:lpstr>Office Theme</vt:lpstr>
      <vt:lpstr>Summary slides: FCC-hh and HFM</vt:lpstr>
      <vt:lpstr>Review of FCC-hh general parameter ranges</vt:lpstr>
      <vt:lpstr>Infrastructure</vt:lpstr>
      <vt:lpstr>Cryogenics for FCC-hh</vt:lpstr>
      <vt:lpstr>Magnet development</vt:lpstr>
      <vt:lpstr>Roadmap focused on dev. / downselect / scaleup</vt:lpstr>
      <vt:lpstr>Opportunities for HTS solutions</vt:lpstr>
      <vt:lpstr>Conductor developments and considerations</vt:lpstr>
      <vt:lpstr>Magnet protection</vt:lpstr>
      <vt:lpstr>US MDP and collaboration with HFM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soprestemon</dc:creator>
  <cp:lastModifiedBy>soprestemon</cp:lastModifiedBy>
  <cp:revision>24</cp:revision>
  <dcterms:created xsi:type="dcterms:W3CDTF">2024-06-14T12:39:00Z</dcterms:created>
  <dcterms:modified xsi:type="dcterms:W3CDTF">2024-06-14T16:23:27Z</dcterms:modified>
</cp:coreProperties>
</file>