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59" r:id="rId4"/>
    <p:sldId id="260" r:id="rId5"/>
    <p:sldId id="265" r:id="rId6"/>
    <p:sldId id="261" r:id="rId7"/>
    <p:sldId id="262" r:id="rId8"/>
    <p:sldId id="267" r:id="rId9"/>
    <p:sldId id="268" r:id="rId10"/>
    <p:sldId id="269" r:id="rId11"/>
    <p:sldId id="270" r:id="rId12"/>
    <p:sldId id="264" r:id="rId13"/>
    <p:sldId id="271" r:id="rId14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8" autoAdjust="0"/>
    <p:restoredTop sz="94610" autoAdjust="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22CCDC2F-4223-433C-A3A8-C35EFD14A409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6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banner-bleu"/>
          <p:cNvPicPr>
            <a:picLocks noChangeAspect="1" noChangeArrowheads="1"/>
          </p:cNvPicPr>
          <p:nvPr userDrawn="1"/>
        </p:nvPicPr>
        <p:blipFill>
          <a:blip r:embed="rId2" cstate="print">
            <a:lum bright="50000"/>
          </a:blip>
          <a:srcRect l="9438"/>
          <a:stretch>
            <a:fillRect/>
          </a:stretch>
        </p:blipFill>
        <p:spPr bwMode="auto">
          <a:xfrm>
            <a:off x="827584" y="0"/>
            <a:ext cx="828092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5" name="Picture 7" descr="banner-bleu"/>
          <p:cNvPicPr>
            <a:picLocks noChangeAspect="1" noChangeArrowheads="1"/>
          </p:cNvPicPr>
          <p:nvPr userDrawn="1"/>
        </p:nvPicPr>
        <p:blipFill>
          <a:blip r:embed="rId2" cstate="print">
            <a:lum/>
          </a:blip>
          <a:srcRect r="90949"/>
          <a:stretch>
            <a:fillRect/>
          </a:stretch>
        </p:blipFill>
        <p:spPr bwMode="auto">
          <a:xfrm>
            <a:off x="0" y="0"/>
            <a:ext cx="827584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50825" y="1052513"/>
            <a:ext cx="8642350" cy="511333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pPr>
              <a:defRPr/>
            </a:pPr>
            <a:fld id="{AAE2EC8F-1DAF-443D-84E2-7620489AD61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2054" name="Picture 17" descr="CERNlogo-bleu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>
              <a:latin typeface="Helvetica" charset="0"/>
              <a:cs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36649" y="1371600"/>
            <a:ext cx="7851775" cy="1828800"/>
          </a:xfrm>
        </p:spPr>
        <p:txBody>
          <a:bodyPr/>
          <a:lstStyle/>
          <a:p>
            <a:r>
              <a:rPr lang="en-GB" dirty="0" err="1" smtClean="0"/>
              <a:t>Linac</a:t>
            </a:r>
            <a:r>
              <a:rPr lang="en-GB" dirty="0" smtClean="0"/>
              <a:t> 4 Ion Source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27584" y="3228975"/>
            <a:ext cx="7027366" cy="17526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dirty="0" smtClean="0"/>
              <a:t>Pulsed Power Converters </a:t>
            </a:r>
          </a:p>
          <a:p>
            <a:pPr algn="r">
              <a:buNone/>
            </a:pPr>
            <a:r>
              <a:rPr lang="en-US" dirty="0" smtClean="0"/>
              <a:t>D. Aguglia &amp; D. Nisbet, TE-EPC-FPC</a:t>
            </a:r>
          </a:p>
          <a:p>
            <a:pPr algn="r">
              <a:buNone/>
            </a:pPr>
            <a:r>
              <a:rPr lang="en-US" dirty="0" smtClean="0"/>
              <a:t>Tuesday 7</a:t>
            </a:r>
            <a:r>
              <a:rPr lang="en-US" baseline="30000" dirty="0" smtClean="0"/>
              <a:t>th</a:t>
            </a:r>
            <a:r>
              <a:rPr lang="en-US" dirty="0" smtClean="0"/>
              <a:t> June 2011</a:t>
            </a:r>
          </a:p>
          <a:p>
            <a:pPr algn="r">
              <a:buNone/>
            </a:pPr>
            <a:endParaRPr lang="en-US" dirty="0" smtClean="0"/>
          </a:p>
          <a:p>
            <a:pPr algn="r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652120" y="637203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Presenter: Davide Aguglia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vs. time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0618" y="1124744"/>
            <a:ext cx="543338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2780928"/>
            <a:ext cx="3671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3MeV Spares </a:t>
            </a:r>
          </a:p>
          <a:p>
            <a:r>
              <a:rPr lang="en-US" sz="2400" dirty="0" smtClean="0"/>
              <a:t>(1x 22kV, 1x </a:t>
            </a:r>
            <a:r>
              <a:rPr lang="en-US" sz="2400" dirty="0" err="1" smtClean="0"/>
              <a:t>Steerer</a:t>
            </a:r>
            <a:r>
              <a:rPr lang="en-US" sz="2400" dirty="0" smtClean="0"/>
              <a:t>)</a:t>
            </a:r>
            <a:endParaRPr lang="en-US" sz="2400" dirty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Ready summer 2012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vs. time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124744"/>
            <a:ext cx="5436096" cy="518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2492896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3MeV </a:t>
            </a:r>
            <a:r>
              <a:rPr lang="en-US" sz="2400" b="1" dirty="0" err="1" smtClean="0"/>
              <a:t>Teststand</a:t>
            </a:r>
            <a:r>
              <a:rPr lang="en-US" sz="2400" b="1" dirty="0" smtClean="0"/>
              <a:t> Powering </a:t>
            </a:r>
            <a:r>
              <a:rPr lang="en-US" sz="2400" dirty="0" smtClean="0"/>
              <a:t>(Testbench,1x Dipole, 2x Quad)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All systems ready for commissioning in 3MeV </a:t>
            </a:r>
            <a:r>
              <a:rPr lang="en-US" sz="2400" dirty="0" err="1" smtClean="0"/>
              <a:t>Teststand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&amp; feasibility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251520" y="908720"/>
            <a:ext cx="8642350" cy="5616624"/>
          </a:xfrm>
        </p:spPr>
        <p:txBody>
          <a:bodyPr/>
          <a:lstStyle/>
          <a:p>
            <a:r>
              <a:rPr lang="en-US" dirty="0" smtClean="0"/>
              <a:t>Technical &amp; Schedule</a:t>
            </a:r>
          </a:p>
          <a:p>
            <a:pPr lvl="1"/>
            <a:r>
              <a:rPr lang="en-US" dirty="0" smtClean="0"/>
              <a:t>Challenging time schedule – spec changes will create delays. </a:t>
            </a:r>
          </a:p>
          <a:p>
            <a:pPr lvl="1"/>
            <a:r>
              <a:rPr lang="en-US" dirty="0" smtClean="0"/>
              <a:t>Flexible system (polarities changes, wide operation range).</a:t>
            </a:r>
          </a:p>
          <a:p>
            <a:pPr lvl="1"/>
            <a:r>
              <a:rPr lang="en-US" dirty="0" smtClean="0"/>
              <a:t>Fairly new system, but we merge different technologies we master and we are using known and reliable suppliers.</a:t>
            </a:r>
          </a:p>
          <a:p>
            <a:pPr lvl="1"/>
            <a:r>
              <a:rPr lang="en-US" dirty="0" smtClean="0"/>
              <a:t>The source is a non-linear &amp; complex system which could still give some surprises during system commissioning.</a:t>
            </a:r>
          </a:p>
          <a:p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Our first priority, risks are moved to other projects…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576" y="3429000"/>
            <a:ext cx="7815262" cy="762000"/>
          </a:xfrm>
        </p:spPr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!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0" y="1056799"/>
            <a:ext cx="90364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What is to be delivered and installed by EPC-FPC?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 </a:t>
            </a:r>
          </a:p>
          <a:p>
            <a:r>
              <a:rPr lang="en-US" sz="2800" dirty="0" smtClean="0"/>
              <a:t> </a:t>
            </a:r>
          </a:p>
        </p:txBody>
      </p:sp>
      <p:pic>
        <p:nvPicPr>
          <p:cNvPr id="9" name="Image 8" descr="general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1916832"/>
            <a:ext cx="4205250" cy="414855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395536" y="2204864"/>
            <a:ext cx="3373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Everything in red!</a:t>
            </a:r>
            <a:endParaRPr lang="en-US" sz="3200" dirty="0">
              <a:solidFill>
                <a:srgbClr val="FF0000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 bwMode="auto">
          <a:xfrm>
            <a:off x="2699792" y="3789040"/>
            <a:ext cx="2808312" cy="50405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33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ZoneTexte 12"/>
          <p:cNvSpPr txBox="1"/>
          <p:nvPr/>
        </p:nvSpPr>
        <p:spPr>
          <a:xfrm>
            <a:off x="0" y="3284984"/>
            <a:ext cx="4346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33CC"/>
                </a:solidFill>
              </a:rPr>
              <a:t>We only specify </a:t>
            </a:r>
            <a:r>
              <a:rPr lang="en-US" sz="2800" dirty="0" smtClean="0">
                <a:solidFill>
                  <a:srgbClr val="FF33CC"/>
                </a:solidFill>
              </a:rPr>
              <a:t>LV </a:t>
            </a:r>
            <a:r>
              <a:rPr lang="en-US" sz="2800" dirty="0" smtClean="0">
                <a:solidFill>
                  <a:srgbClr val="FF33CC"/>
                </a:solidFill>
              </a:rPr>
              <a:t>cables</a:t>
            </a:r>
            <a:endParaRPr lang="en-US" sz="2800" dirty="0">
              <a:solidFill>
                <a:srgbClr val="FF33CC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0" y="4293096"/>
            <a:ext cx="4211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DC Power Converters requirements fall into known technology &amp; available in industry.</a:t>
            </a:r>
          </a:p>
          <a:p>
            <a:endParaRPr lang="en-US" dirty="0" smtClean="0"/>
          </a:p>
          <a:p>
            <a:r>
              <a:rPr lang="en-US" dirty="0" smtClean="0"/>
              <a:t>Pulsed Power Converters are much more complicated…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description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0" y="883746"/>
            <a:ext cx="903649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Objective</a:t>
            </a:r>
            <a:endParaRPr lang="en-US" sz="2400" dirty="0" smtClean="0"/>
          </a:p>
          <a:p>
            <a:r>
              <a:rPr lang="en-US" sz="2200" dirty="0" smtClean="0"/>
              <a:t>Build new </a:t>
            </a:r>
            <a:r>
              <a:rPr lang="en-US" sz="2200" u="sng" dirty="0" smtClean="0"/>
              <a:t>pulsed</a:t>
            </a:r>
            <a:r>
              <a:rPr lang="en-US" sz="2200" dirty="0" smtClean="0"/>
              <a:t> power converters to supply the L4 H</a:t>
            </a:r>
            <a:r>
              <a:rPr lang="en-US" sz="2200" baseline="30000" dirty="0" smtClean="0"/>
              <a:t>-</a:t>
            </a:r>
            <a:r>
              <a:rPr lang="en-US" sz="2200" dirty="0" smtClean="0"/>
              <a:t> source for suppression / mitigation of arc </a:t>
            </a:r>
            <a:r>
              <a:rPr lang="en-US" sz="2200" dirty="0" smtClean="0"/>
              <a:t>effects.</a:t>
            </a:r>
            <a:endParaRPr lang="en-US" sz="2200" dirty="0" smtClean="0"/>
          </a:p>
          <a:p>
            <a:endParaRPr lang="en-US" sz="2200" dirty="0" smtClean="0"/>
          </a:p>
          <a:p>
            <a:endParaRPr lang="en-US" sz="1000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848"/>
            <a:ext cx="6078438" cy="4162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263680" y="2204864"/>
            <a:ext cx="28803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SPECS: </a:t>
            </a:r>
          </a:p>
          <a:p>
            <a:r>
              <a:rPr lang="en-US" dirty="0" smtClean="0"/>
              <a:t>Acceleration: ±45kV, 0.2A, </a:t>
            </a:r>
          </a:p>
          <a:p>
            <a:r>
              <a:rPr lang="en-US" dirty="0" smtClean="0"/>
              <a:t>Extraction:     ±20kV, 0.2A</a:t>
            </a:r>
          </a:p>
          <a:p>
            <a:r>
              <a:rPr lang="en-US" dirty="0" smtClean="0"/>
              <a:t>E-dump:        +10kV, 1.5A</a:t>
            </a:r>
          </a:p>
          <a:p>
            <a:r>
              <a:rPr lang="en-US" dirty="0" smtClean="0"/>
              <a:t>Ground:         0kV</a:t>
            </a:r>
          </a:p>
          <a:p>
            <a:r>
              <a:rPr lang="en-US" dirty="0" err="1" smtClean="0"/>
              <a:t>Einzel</a:t>
            </a:r>
            <a:r>
              <a:rPr lang="en-US" dirty="0" smtClean="0"/>
              <a:t> lens:   ±35kV, 0.2A</a:t>
            </a:r>
          </a:p>
          <a:p>
            <a:endParaRPr lang="en-US" dirty="0" smtClean="0"/>
          </a:p>
          <a:p>
            <a:r>
              <a:rPr lang="en-US" dirty="0" smtClean="0"/>
              <a:t>Flat-top:         700μs</a:t>
            </a:r>
          </a:p>
          <a:p>
            <a:r>
              <a:rPr lang="en-US" dirty="0" smtClean="0"/>
              <a:t>Precision:      1%</a:t>
            </a:r>
          </a:p>
          <a:p>
            <a:endParaRPr lang="en-US" dirty="0" smtClean="0"/>
          </a:p>
        </p:txBody>
      </p:sp>
      <p:pic>
        <p:nvPicPr>
          <p:cNvPr id="13" name="Picture 12" descr="pulse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4725144"/>
            <a:ext cx="2160240" cy="1467555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107504" y="3718773"/>
            <a:ext cx="9144001" cy="2806571"/>
            <a:chOff x="0" y="3574757"/>
            <a:chExt cx="9144001" cy="2806571"/>
          </a:xfrm>
        </p:grpSpPr>
        <p:sp>
          <p:nvSpPr>
            <p:cNvPr id="14" name="TextBox 13"/>
            <p:cNvSpPr txBox="1"/>
            <p:nvPr/>
          </p:nvSpPr>
          <p:spPr>
            <a:xfrm>
              <a:off x="0" y="3574757"/>
              <a:ext cx="9144001" cy="58477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fr-FR" sz="3200" dirty="0" smtClean="0">
                  <a:solidFill>
                    <a:srgbClr val="FF0000"/>
                  </a:solidFill>
                </a:rPr>
                <a:t>No on the </a:t>
              </a:r>
              <a:r>
                <a:rPr lang="fr-FR" sz="3200" dirty="0" err="1" smtClean="0">
                  <a:solidFill>
                    <a:srgbClr val="FF0000"/>
                  </a:solidFill>
                </a:rPr>
                <a:t>shelf</a:t>
              </a:r>
              <a:r>
                <a:rPr lang="fr-FR" sz="3200" dirty="0" smtClean="0">
                  <a:solidFill>
                    <a:srgbClr val="FF0000"/>
                  </a:solidFill>
                </a:rPr>
                <a:t> </a:t>
              </a:r>
              <a:r>
                <a:rPr lang="fr-FR" sz="3200" dirty="0" err="1" smtClean="0">
                  <a:solidFill>
                    <a:srgbClr val="FF0000"/>
                  </a:solidFill>
                </a:rPr>
                <a:t>industrial</a:t>
              </a:r>
              <a:r>
                <a:rPr lang="fr-FR" sz="3200" dirty="0" smtClean="0">
                  <a:solidFill>
                    <a:srgbClr val="FF0000"/>
                  </a:solidFill>
                </a:rPr>
                <a:t> or CERN solutions!</a:t>
              </a:r>
              <a:endParaRPr lang="fr-FR" sz="3200" dirty="0">
                <a:solidFill>
                  <a:srgbClr val="FF000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2483768" y="4581128"/>
              <a:ext cx="3240360" cy="1800200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>
              <a:off x="2483768" y="4149080"/>
              <a:ext cx="936104" cy="50405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description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0" y="820450"/>
            <a:ext cx="903649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Integration:</a:t>
            </a:r>
          </a:p>
          <a:p>
            <a:r>
              <a:rPr lang="en-US" sz="2000" dirty="0" smtClean="0"/>
              <a:t>The topology includes HV pulsed transformers to step-up the voltage.</a:t>
            </a:r>
          </a:p>
          <a:p>
            <a:endParaRPr lang="en-US" sz="1000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</p:txBody>
      </p:sp>
      <p:pic>
        <p:nvPicPr>
          <p:cNvPr id="9" name="Picture 8" descr="sol1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2880320" cy="167957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915816" y="1916832"/>
            <a:ext cx="20162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Technically good</a:t>
            </a:r>
          </a:p>
          <a:p>
            <a:r>
              <a:rPr lang="en-US" sz="1600" b="1" dirty="0" smtClean="0"/>
              <a:t>Very bad for operation!</a:t>
            </a:r>
          </a:p>
          <a:p>
            <a:r>
              <a:rPr lang="en-US" sz="1600" b="1" dirty="0" smtClean="0"/>
              <a:t>(access time to the tunnel)</a:t>
            </a:r>
            <a:endParaRPr lang="en-US" sz="1600" b="1" dirty="0"/>
          </a:p>
        </p:txBody>
      </p:sp>
      <p:grpSp>
        <p:nvGrpSpPr>
          <p:cNvPr id="15" name="Groupe 14"/>
          <p:cNvGrpSpPr/>
          <p:nvPr/>
        </p:nvGrpSpPr>
        <p:grpSpPr>
          <a:xfrm>
            <a:off x="0" y="1772816"/>
            <a:ext cx="5076056" cy="4536504"/>
            <a:chOff x="0" y="1772816"/>
            <a:chExt cx="5076056" cy="4536504"/>
          </a:xfrm>
        </p:grpSpPr>
        <p:pic>
          <p:nvPicPr>
            <p:cNvPr id="10" name="Picture 9" descr="sol2.em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933056"/>
              <a:ext cx="2880320" cy="2327829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 bwMode="auto">
            <a:xfrm>
              <a:off x="0" y="3789040"/>
              <a:ext cx="5004048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rot="5400000">
              <a:off x="2735796" y="4041068"/>
              <a:ext cx="453650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2843808" y="4581128"/>
              <a:ext cx="223224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Unfeasible</a:t>
              </a:r>
              <a:r>
                <a:rPr lang="en-US" sz="1600" dirty="0" smtClean="0"/>
                <a:t> because of HV cable length (stray cables capacitances too big)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5292080" y="1869935"/>
            <a:ext cx="3528392" cy="4260529"/>
            <a:chOff x="5292080" y="1869935"/>
            <a:chExt cx="3528392" cy="4260529"/>
          </a:xfrm>
        </p:grpSpPr>
        <p:pic>
          <p:nvPicPr>
            <p:cNvPr id="13" name="Picture 12" descr="sol_finale.em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64088" y="1869935"/>
              <a:ext cx="3168352" cy="2567177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5292080" y="4653136"/>
              <a:ext cx="352839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Final solution: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Long LV cable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Only reliable transformers in        Faraday cage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Good for operation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description</a:t>
            </a:r>
            <a:endParaRPr lang="fr-FR" dirty="0"/>
          </a:p>
        </p:txBody>
      </p:sp>
      <p:pic>
        <p:nvPicPr>
          <p:cNvPr id="5" name="Picture 4" descr="explanatio_h-project3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1796" y="2701836"/>
            <a:ext cx="7046708" cy="36074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945302"/>
            <a:ext cx="90364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Topology: </a:t>
            </a:r>
            <a:r>
              <a:rPr lang="en-US" sz="2400" dirty="0" smtClean="0"/>
              <a:t>Feedback capacitor discharge voltage source – linear operation (no HF ripple on the output voltage).</a:t>
            </a:r>
          </a:p>
          <a:p>
            <a:r>
              <a:rPr lang="en-US" sz="2400" b="1" dirty="0" smtClean="0"/>
              <a:t>Features:</a:t>
            </a:r>
            <a:r>
              <a:rPr lang="en-US" sz="2400" dirty="0" smtClean="0"/>
              <a:t> L4 powering compatible electronics with enhanced diagnostic features (remote &amp; local).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0" y="2924944"/>
            <a:ext cx="2411760" cy="2808312"/>
            <a:chOff x="0" y="2924944"/>
            <a:chExt cx="2411760" cy="2808312"/>
          </a:xfrm>
        </p:grpSpPr>
        <p:sp>
          <p:nvSpPr>
            <p:cNvPr id="7" name="TextBox 6"/>
            <p:cNvSpPr txBox="1"/>
            <p:nvPr/>
          </p:nvSpPr>
          <p:spPr>
            <a:xfrm>
              <a:off x="0" y="2924944"/>
              <a:ext cx="21957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Identical power conv. for uniformity &amp; operational simplicity!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>
              <a:off x="1259632" y="3717032"/>
              <a:ext cx="1152128" cy="14401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>
              <a:off x="1259632" y="3717032"/>
              <a:ext cx="1152128" cy="86409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rot="16200000" flipH="1">
              <a:off x="827584" y="4149080"/>
              <a:ext cx="2016224" cy="115212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4" name="Groupe 13"/>
          <p:cNvGrpSpPr/>
          <p:nvPr/>
        </p:nvGrpSpPr>
        <p:grpSpPr>
          <a:xfrm>
            <a:off x="0" y="3717032"/>
            <a:ext cx="4716016" cy="2487181"/>
            <a:chOff x="0" y="3717032"/>
            <a:chExt cx="4716016" cy="2487181"/>
          </a:xfrm>
        </p:grpSpPr>
        <p:sp>
          <p:nvSpPr>
            <p:cNvPr id="16" name="TextBox 15"/>
            <p:cNvSpPr txBox="1"/>
            <p:nvPr/>
          </p:nvSpPr>
          <p:spPr>
            <a:xfrm>
              <a:off x="0" y="5373216"/>
              <a:ext cx="21957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00B0F0"/>
                  </a:solidFill>
                </a:rPr>
                <a:t>Different transformers…of course!</a:t>
              </a:r>
              <a:endParaRPr lang="en-US" sz="1600" dirty="0">
                <a:solidFill>
                  <a:srgbClr val="00B0F0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 flipV="1">
              <a:off x="1835696" y="3717032"/>
              <a:ext cx="2880320" cy="208823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flipV="1">
              <a:off x="1835696" y="4581128"/>
              <a:ext cx="2880320" cy="122413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 flipV="1">
              <a:off x="1835696" y="5589240"/>
              <a:ext cx="2880320" cy="21602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fr-FR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 l="1720" t="14844" r="5842" b="37449"/>
          <a:stretch>
            <a:fillRect/>
          </a:stretch>
        </p:blipFill>
        <p:spPr bwMode="auto">
          <a:xfrm>
            <a:off x="36512" y="961560"/>
            <a:ext cx="9107488" cy="376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Connecteur droit 5"/>
          <p:cNvCxnSpPr/>
          <p:nvPr/>
        </p:nvCxnSpPr>
        <p:spPr bwMode="auto">
          <a:xfrm rot="5400000">
            <a:off x="5868938" y="3717032"/>
            <a:ext cx="2447478" cy="79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ZoneTexte 6"/>
          <p:cNvSpPr txBox="1"/>
          <p:nvPr/>
        </p:nvSpPr>
        <p:spPr>
          <a:xfrm>
            <a:off x="395536" y="5304110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The big deadline…working prototype set for May 2012 </a:t>
            </a:r>
            <a:endParaRPr lang="en-US" sz="3200" dirty="0">
              <a:solidFill>
                <a:srgbClr val="FF0000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 bwMode="auto">
          <a:xfrm flipV="1">
            <a:off x="5364088" y="4797152"/>
            <a:ext cx="1728192" cy="57606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&amp; Manpower </a:t>
            </a:r>
            <a:endParaRPr lang="fr-FR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72006" y="2564904"/>
          <a:ext cx="8964490" cy="2808311"/>
        </p:xfrm>
        <a:graphic>
          <a:graphicData uri="http://schemas.openxmlformats.org/drawingml/2006/table">
            <a:tbl>
              <a:tblPr/>
              <a:tblGrid>
                <a:gridCol w="3651688"/>
                <a:gridCol w="665833"/>
                <a:gridCol w="776807"/>
                <a:gridCol w="430018"/>
                <a:gridCol w="430018"/>
                <a:gridCol w="430018"/>
                <a:gridCol w="430018"/>
                <a:gridCol w="430018"/>
                <a:gridCol w="430018"/>
                <a:gridCol w="430018"/>
                <a:gridCol w="430018"/>
                <a:gridCol w="430018"/>
              </a:tblGrid>
              <a:tr h="25530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New LINAC4 powering activities for H- Source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0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Workunit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Budget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Manpower (FTE)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1060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Eng.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Tech.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Fell.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Eng.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Tech.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Fell.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Eng.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Tech.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Fell.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3MeV Testbench powering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3MeV spare power converters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3MeV Solenoid Powering + Electronics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357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Teststand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DC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Steerers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and solenoids + Electronics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H- Powering + Electronics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710,000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965,000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vs. time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4917278" cy="469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932040" y="1988840"/>
            <a:ext cx="42119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</a:t>
            </a:r>
            <a:r>
              <a:rPr lang="en-US" sz="2400" b="1" baseline="30000" dirty="0" smtClean="0"/>
              <a:t>-</a:t>
            </a:r>
            <a:r>
              <a:rPr lang="en-US" sz="2400" b="1" dirty="0" smtClean="0"/>
              <a:t> Source Powering </a:t>
            </a:r>
          </a:p>
          <a:p>
            <a:r>
              <a:rPr lang="en-US" sz="2400" b="1" dirty="0" smtClean="0"/>
              <a:t>(</a:t>
            </a:r>
            <a:r>
              <a:rPr lang="en-US" sz="2400" b="1" dirty="0" err="1" smtClean="0"/>
              <a:t>Einzel</a:t>
            </a:r>
            <a:r>
              <a:rPr lang="en-US" sz="2400" b="1" dirty="0" smtClean="0"/>
              <a:t> + pulsed)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Cost shown is without electronics (70kCHF)</a:t>
            </a:r>
          </a:p>
          <a:p>
            <a:pPr lvl="1">
              <a:buFont typeface="Arial" pitchFamily="34" charset="0"/>
              <a:buChar char="•"/>
            </a:pPr>
            <a:endParaRPr lang="en-US" sz="2400" dirty="0" smtClean="0"/>
          </a:p>
          <a:p>
            <a:pPr lvl="1"/>
            <a:endParaRPr lang="en-US" sz="2400" dirty="0" smtClean="0"/>
          </a:p>
          <a:p>
            <a:r>
              <a:rPr lang="en-US" sz="2400" dirty="0" smtClean="0"/>
              <a:t>Active development project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Prototypes in Summer 2012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Series in 2012/2013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vs. time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429000"/>
            <a:ext cx="3563888" cy="3400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9512" y="1340768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</a:t>
            </a:r>
            <a:r>
              <a:rPr lang="en-US" sz="2400" b="1" baseline="30000" dirty="0" smtClean="0"/>
              <a:t>-</a:t>
            </a:r>
            <a:r>
              <a:rPr lang="en-US" sz="2400" b="1" dirty="0" smtClean="0"/>
              <a:t> Source </a:t>
            </a:r>
            <a:r>
              <a:rPr lang="en-US" sz="2400" dirty="0" smtClean="0"/>
              <a:t>(3MeV Solenoid DC powering x2 + spare)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1" y="28311"/>
            <a:ext cx="3563887" cy="3400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79512" y="2996952"/>
            <a:ext cx="53285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H</a:t>
            </a:r>
            <a:r>
              <a:rPr lang="en-US" sz="2400" b="1" baseline="30000" dirty="0" smtClean="0"/>
              <a:t>-</a:t>
            </a:r>
            <a:r>
              <a:rPr lang="en-US" sz="2400" b="1" dirty="0" smtClean="0"/>
              <a:t> Source </a:t>
            </a:r>
            <a:r>
              <a:rPr lang="en-US" sz="2400" b="1" dirty="0" err="1" smtClean="0"/>
              <a:t>Teststand</a:t>
            </a:r>
            <a:r>
              <a:rPr lang="en-US" sz="2400" b="1" dirty="0" smtClean="0"/>
              <a:t> </a:t>
            </a:r>
            <a:r>
              <a:rPr lang="en-US" sz="2400" dirty="0" smtClean="0"/>
              <a:t>(Solenoid DC powering x2)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Final specifications not yet available</a:t>
            </a:r>
            <a:endParaRPr lang="en-GB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Anticipate order for commercial systems in 2012</a:t>
            </a:r>
          </a:p>
          <a:p>
            <a:r>
              <a:rPr lang="en-US" sz="2400" dirty="0" smtClean="0"/>
              <a:t> </a:t>
            </a:r>
          </a:p>
          <a:p>
            <a:r>
              <a:rPr lang="en-US" sz="2400" b="1" dirty="0" smtClean="0"/>
              <a:t>H</a:t>
            </a:r>
            <a:r>
              <a:rPr lang="en-US" sz="2400" b="1" baseline="30000" dirty="0" smtClean="0"/>
              <a:t>-</a:t>
            </a:r>
            <a:r>
              <a:rPr lang="en-US" sz="2400" b="1" dirty="0" smtClean="0"/>
              <a:t> Source </a:t>
            </a:r>
            <a:r>
              <a:rPr lang="en-US" sz="2400" b="1" dirty="0" err="1" smtClean="0"/>
              <a:t>Teststand</a:t>
            </a:r>
            <a:r>
              <a:rPr lang="en-US" sz="2400" b="1" dirty="0" smtClean="0"/>
              <a:t> </a:t>
            </a:r>
            <a:r>
              <a:rPr lang="en-US" sz="2400" dirty="0" smtClean="0"/>
              <a:t>(LEBT </a:t>
            </a:r>
            <a:r>
              <a:rPr lang="en-US" sz="2400" dirty="0" err="1" smtClean="0"/>
              <a:t>Steerer</a:t>
            </a:r>
            <a:r>
              <a:rPr lang="en-US" sz="2400" dirty="0" smtClean="0"/>
              <a:t> DC powering x4)</a:t>
            </a:r>
          </a:p>
        </p:txBody>
      </p:sp>
      <p:grpSp>
        <p:nvGrpSpPr>
          <p:cNvPr id="18" name="Groupe 17"/>
          <p:cNvGrpSpPr/>
          <p:nvPr/>
        </p:nvGrpSpPr>
        <p:grpSpPr>
          <a:xfrm>
            <a:off x="0" y="2708920"/>
            <a:ext cx="9144000" cy="721668"/>
            <a:chOff x="0" y="2708920"/>
            <a:chExt cx="9144000" cy="721668"/>
          </a:xfrm>
        </p:grpSpPr>
        <p:cxnSp>
          <p:nvCxnSpPr>
            <p:cNvPr id="10" name="Connecteur droit 9"/>
            <p:cNvCxnSpPr/>
            <p:nvPr/>
          </p:nvCxnSpPr>
          <p:spPr bwMode="auto">
            <a:xfrm rot="10800000">
              <a:off x="5364088" y="3429000"/>
              <a:ext cx="3779912" cy="1588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Connecteur droit 10"/>
            <p:cNvCxnSpPr/>
            <p:nvPr/>
          </p:nvCxnSpPr>
          <p:spPr bwMode="auto">
            <a:xfrm rot="5400000" flipH="1" flipV="1">
              <a:off x="5004842" y="3068166"/>
              <a:ext cx="720080" cy="1588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Connecteur droit 14"/>
            <p:cNvCxnSpPr/>
            <p:nvPr/>
          </p:nvCxnSpPr>
          <p:spPr bwMode="auto">
            <a:xfrm rot="10800000">
              <a:off x="0" y="2708920"/>
              <a:ext cx="5364088" cy="1588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1978</TotalTime>
  <Words>568</Words>
  <Application>Microsoft Office PowerPoint</Application>
  <PresentationFormat>Affichage à l'écran (4:3)</PresentationFormat>
  <Paragraphs>201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Bold Stripes</vt:lpstr>
      <vt:lpstr>Linac 4 Ion Source Review</vt:lpstr>
      <vt:lpstr>Deliverables</vt:lpstr>
      <vt:lpstr>Technical description</vt:lpstr>
      <vt:lpstr>Technical description</vt:lpstr>
      <vt:lpstr>Technical description</vt:lpstr>
      <vt:lpstr>Schedule</vt:lpstr>
      <vt:lpstr>Cost &amp; Manpower </vt:lpstr>
      <vt:lpstr>Cost vs. time</vt:lpstr>
      <vt:lpstr>Cost vs. time</vt:lpstr>
      <vt:lpstr>Cost vs. time</vt:lpstr>
      <vt:lpstr>Cost vs. time</vt:lpstr>
      <vt:lpstr>Risks &amp; feasibility</vt:lpstr>
      <vt:lpstr>Thank you!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Running Club</dc:title>
  <dc:creator>dnisbet</dc:creator>
  <cp:lastModifiedBy>davide aguglia</cp:lastModifiedBy>
  <cp:revision>211</cp:revision>
  <dcterms:created xsi:type="dcterms:W3CDTF">2010-08-26T05:28:04Z</dcterms:created>
  <dcterms:modified xsi:type="dcterms:W3CDTF">2011-06-07T06:52:52Z</dcterms:modified>
</cp:coreProperties>
</file>