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0" r:id="rId3"/>
    <p:sldId id="294" r:id="rId4"/>
    <p:sldId id="295" r:id="rId5"/>
    <p:sldId id="280" r:id="rId6"/>
    <p:sldId id="301" r:id="rId7"/>
    <p:sldId id="290" r:id="rId8"/>
    <p:sldId id="283" r:id="rId9"/>
    <p:sldId id="302" r:id="rId10"/>
    <p:sldId id="286" r:id="rId11"/>
    <p:sldId id="285" r:id="rId12"/>
    <p:sldId id="299" r:id="rId13"/>
    <p:sldId id="281" r:id="rId14"/>
    <p:sldId id="296" r:id="rId15"/>
    <p:sldId id="297" r:id="rId16"/>
    <p:sldId id="29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86435" autoAdjust="0"/>
  </p:normalViewPr>
  <p:slideViewPr>
    <p:cSldViewPr>
      <p:cViewPr>
        <p:scale>
          <a:sx n="66" d="100"/>
          <a:sy n="66" d="100"/>
        </p:scale>
        <p:origin x="-432" y="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2E7DCA0-5FC8-44F9-ACAF-96C9896FA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832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FF084C-3DE0-4358-91BC-8BD238507E00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32FD6-E3F9-4BCC-86CC-B00156C505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722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ko-KR" dirty="0" smtClean="0"/>
              <a:t>Uli Raich CERN BE/BI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9C65A6-2246-43B2-81CC-A0C614710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0A344-A9B6-4288-A209-1650D08E0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295400"/>
            <a:ext cx="207645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7695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2121B-A1EB-4C41-8F8F-48C22F3EF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2033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90988"/>
            <a:ext cx="4038600" cy="2035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81E27-E2DE-4785-B8A0-A36597E43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9FC11-8F36-4A72-AD9C-EF2A1FC00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0509C-11CF-4BD1-88B6-FCA2738CD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A6183-6C34-4DB6-8644-7A86FFD20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739BD-FCE6-429B-AB2F-E6EA847A1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E1CF0-1445-4AFE-BD70-95B53677C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08613-9179-40EC-8896-89F678CFD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97B9E-9B7A-49B2-AE53-EC907B195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05D19-A104-4AD1-9679-D8D6868C0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2EE41-12C1-4ECD-9A13-F362589DB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D5446-1B17-4179-8811-9831E364D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twiki.cern.ch/twiki/bin/view/SPL/WebHome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2954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mtClean="0">
                <a:ea typeface="굴림" pitchFamily="50" charset="-127"/>
              </a:defRPr>
            </a:lvl1pPr>
          </a:lstStyle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A252C974-277A-47D7-8CD2-BB7AE8054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8" descr="Linac4-block-diagram.001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29000" y="152400"/>
            <a:ext cx="56007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Linac4Logo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52400" y="152400"/>
            <a:ext cx="9731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828800"/>
            <a:ext cx="7772400" cy="1066800"/>
          </a:xfrm>
        </p:spPr>
        <p:txBody>
          <a:bodyPr/>
          <a:lstStyle/>
          <a:p>
            <a:pPr eaLnBrk="1" hangingPunct="1"/>
            <a:r>
              <a:rPr lang="de-CH" sz="3200" dirty="0" smtClean="0"/>
              <a:t>Instrumentation </a:t>
            </a:r>
            <a:r>
              <a:rPr lang="de-CH" sz="3200" dirty="0" err="1" smtClean="0"/>
              <a:t>for</a:t>
            </a:r>
            <a:r>
              <a:rPr lang="de-CH" sz="3200" dirty="0" smtClean="0"/>
              <a:t> </a:t>
            </a:r>
            <a:r>
              <a:rPr lang="de-CH" sz="3200" dirty="0" err="1" smtClean="0"/>
              <a:t>the</a:t>
            </a:r>
            <a:r>
              <a:rPr lang="de-CH" sz="3200" dirty="0" smtClean="0"/>
              <a:t> </a:t>
            </a:r>
            <a:r>
              <a:rPr lang="de-CH" sz="3200" dirty="0" err="1" smtClean="0"/>
              <a:t>new</a:t>
            </a:r>
            <a:r>
              <a:rPr lang="de-CH" sz="3200" dirty="0" smtClean="0"/>
              <a:t/>
            </a:r>
            <a:br>
              <a:rPr lang="de-CH" sz="3200" dirty="0" smtClean="0"/>
            </a:br>
            <a:r>
              <a:rPr lang="de-CH" sz="3200" dirty="0" smtClean="0"/>
              <a:t>H</a:t>
            </a:r>
            <a:r>
              <a:rPr lang="de-CH" sz="3200" baseline="30000" dirty="0" smtClean="0"/>
              <a:t>-</a:t>
            </a:r>
            <a:r>
              <a:rPr lang="de-CH" sz="3200" dirty="0" smtClean="0"/>
              <a:t> </a:t>
            </a:r>
            <a:r>
              <a:rPr lang="de-CH" sz="3200" dirty="0"/>
              <a:t>S</a:t>
            </a:r>
            <a:r>
              <a:rPr lang="de-CH" sz="3200" dirty="0" smtClean="0"/>
              <a:t>ource </a:t>
            </a:r>
            <a:r>
              <a:rPr lang="de-CH" sz="3200" dirty="0"/>
              <a:t>T</a:t>
            </a:r>
            <a:r>
              <a:rPr lang="de-CH" sz="3200" dirty="0" smtClean="0"/>
              <a:t>est </a:t>
            </a:r>
            <a:r>
              <a:rPr lang="de-CH" sz="3200" dirty="0" err="1"/>
              <a:t>B</a:t>
            </a:r>
            <a:r>
              <a:rPr lang="de-CH" sz="3200" dirty="0" err="1" smtClean="0"/>
              <a:t>ench</a:t>
            </a:r>
            <a:r>
              <a:rPr lang="de-CH" sz="3200" dirty="0" smtClean="0"/>
              <a:t> </a:t>
            </a:r>
            <a:endParaRPr lang="en-GB" sz="3200" dirty="0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048000"/>
            <a:ext cx="6400800" cy="1752600"/>
          </a:xfrm>
        </p:spPr>
        <p:txBody>
          <a:bodyPr/>
          <a:lstStyle/>
          <a:p>
            <a:pPr eaLnBrk="1" hangingPunct="1"/>
            <a:r>
              <a:rPr lang="en-GB" dirty="0" smtClean="0"/>
              <a:t>Linac-4 Ion Source Review 2011</a:t>
            </a:r>
          </a:p>
          <a:p>
            <a:pPr eaLnBrk="1" hangingPunct="1"/>
            <a:r>
              <a:rPr lang="en-GB" dirty="0" err="1" smtClean="0"/>
              <a:t>Uli</a:t>
            </a:r>
            <a:r>
              <a:rPr lang="en-GB" dirty="0" smtClean="0"/>
              <a:t> Raich CERN BE/BI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C65A6-2246-43B2-81CC-A0C61471025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Emittance</a:t>
            </a:r>
            <a:r>
              <a:rPr lang="en-US" dirty="0" smtClean="0"/>
              <a:t> Evaluation</a:t>
            </a:r>
            <a:endParaRPr lang="en-US" dirty="0"/>
          </a:p>
        </p:txBody>
      </p:sp>
      <p:pic>
        <p:nvPicPr>
          <p:cNvPr id="7" name="Content Placeholder 6" descr="profile_x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28800"/>
            <a:ext cx="6205471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 </a:t>
            </a:r>
            <a:r>
              <a:rPr lang="en-US" dirty="0" err="1" smtClean="0"/>
              <a:t>Scubexx</a:t>
            </a:r>
            <a:r>
              <a:rPr lang="en-US" dirty="0" smtClean="0"/>
              <a:t> </a:t>
            </a:r>
            <a:r>
              <a:rPr lang="en-US" dirty="0" err="1" smtClean="0"/>
              <a:t>exvaluation</a:t>
            </a:r>
            <a:endParaRPr lang="en-US" dirty="0"/>
          </a:p>
        </p:txBody>
      </p:sp>
      <p:pic>
        <p:nvPicPr>
          <p:cNvPr id="7" name="Content Placeholder 6" descr="emittance_x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1828800"/>
            <a:ext cx="6460061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2057400"/>
            <a:ext cx="235513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Histogram of signal levels</a:t>
            </a:r>
          </a:p>
          <a:p>
            <a:endParaRPr lang="en-US" dirty="0" smtClean="0"/>
          </a:p>
          <a:p>
            <a:r>
              <a:rPr lang="en-US" dirty="0" smtClean="0"/>
              <a:t>Background for each slit</a:t>
            </a:r>
          </a:p>
          <a:p>
            <a:r>
              <a:rPr lang="en-US" dirty="0" smtClean="0"/>
              <a:t>Position</a:t>
            </a:r>
          </a:p>
          <a:p>
            <a:endParaRPr lang="en-US" dirty="0" smtClean="0"/>
          </a:p>
          <a:p>
            <a:r>
              <a:rPr lang="en-US" dirty="0" err="1" smtClean="0"/>
              <a:t>Emittance</a:t>
            </a:r>
            <a:r>
              <a:rPr lang="en-US" dirty="0" smtClean="0"/>
              <a:t> Plot</a:t>
            </a:r>
          </a:p>
          <a:p>
            <a:endParaRPr lang="en-US" dirty="0" smtClean="0"/>
          </a:p>
          <a:p>
            <a:r>
              <a:rPr lang="en-US" dirty="0" err="1" smtClean="0"/>
              <a:t>Emittance</a:t>
            </a:r>
            <a:r>
              <a:rPr lang="en-US" dirty="0" smtClean="0"/>
              <a:t> when taking less</a:t>
            </a:r>
          </a:p>
          <a:p>
            <a:r>
              <a:rPr lang="en-US" dirty="0" smtClean="0"/>
              <a:t>and less channels around</a:t>
            </a:r>
          </a:p>
          <a:p>
            <a:r>
              <a:rPr lang="en-US" dirty="0" smtClean="0"/>
              <a:t>peak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Modifications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Emittance</a:t>
            </a:r>
            <a:r>
              <a:rPr lang="de-DE" dirty="0" smtClean="0"/>
              <a:t> 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Long arm for the combined </a:t>
            </a:r>
            <a:r>
              <a:rPr lang="en-GB" dirty="0" err="1" smtClean="0"/>
              <a:t>hor</a:t>
            </a:r>
            <a:r>
              <a:rPr lang="en-GB" dirty="0" smtClean="0"/>
              <a:t>/</a:t>
            </a:r>
            <a:r>
              <a:rPr lang="en-GB" dirty="0" err="1" smtClean="0"/>
              <a:t>ver</a:t>
            </a:r>
            <a:r>
              <a:rPr lang="en-GB" dirty="0" smtClean="0"/>
              <a:t> slit poses mechanical problems</a:t>
            </a:r>
          </a:p>
          <a:p>
            <a:r>
              <a:rPr lang="en-GB" dirty="0" smtClean="0"/>
              <a:t>Use shorter separate slits or install stiff guiding</a:t>
            </a:r>
          </a:p>
          <a:p>
            <a:r>
              <a:rPr lang="en-GB" dirty="0" smtClean="0"/>
              <a:t>Program was designed for commissioning only</a:t>
            </a:r>
          </a:p>
          <a:p>
            <a:pPr lvl="1"/>
            <a:r>
              <a:rPr lang="en-GB" dirty="0" err="1" smtClean="0"/>
              <a:t>LabView</a:t>
            </a:r>
            <a:r>
              <a:rPr lang="en-GB" dirty="0" smtClean="0"/>
              <a:t> for readout, write raw data onto big files</a:t>
            </a:r>
          </a:p>
          <a:p>
            <a:pPr lvl="1"/>
            <a:r>
              <a:rPr lang="en-GB" dirty="0" smtClean="0"/>
              <a:t>Evaluation program in C++ / </a:t>
            </a:r>
            <a:r>
              <a:rPr lang="en-GB" dirty="0" err="1" smtClean="0"/>
              <a:t>Qt</a:t>
            </a:r>
            <a:r>
              <a:rPr lang="en-GB" dirty="0" smtClean="0"/>
              <a:t> / Root</a:t>
            </a:r>
          </a:p>
          <a:p>
            <a:pPr lvl="1"/>
            <a:r>
              <a:rPr lang="en-GB" dirty="0" smtClean="0"/>
              <a:t>Either these programs must be adapted and maintained or replaced by standard CO Java application</a:t>
            </a:r>
            <a:br>
              <a:rPr lang="en-GB" dirty="0" smtClean="0"/>
            </a:br>
            <a:r>
              <a:rPr lang="en-GB" dirty="0" smtClean="0"/>
              <a:t>(problem of frequent  adaptations)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9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Transformers</a:t>
            </a:r>
            <a:endParaRPr lang="en-US" dirty="0"/>
          </a:p>
        </p:txBody>
      </p:sp>
      <p:pic>
        <p:nvPicPr>
          <p:cNvPr id="7" name="Content Placeholder 6" descr="trafoLEB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10200" y="1752600"/>
            <a:ext cx="5628217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9" name="Picture 6" descr="A4)First-trafo-coupe"/>
          <p:cNvPicPr>
            <a:picLocks noChangeAspect="1" noChangeArrowheads="1"/>
          </p:cNvPicPr>
          <p:nvPr/>
        </p:nvPicPr>
        <p:blipFill>
          <a:blip r:embed="rId3" cstate="print"/>
          <a:srcRect l="10046" r="13599" b="-4762"/>
          <a:stretch>
            <a:fillRect/>
          </a:stretch>
        </p:blipFill>
        <p:spPr bwMode="auto">
          <a:xfrm>
            <a:off x="2209800" y="2057400"/>
            <a:ext cx="30734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2438400"/>
            <a:ext cx="252344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magnetic shielding</a:t>
            </a:r>
          </a:p>
          <a:p>
            <a:r>
              <a:rPr lang="en-US" dirty="0" smtClean="0"/>
              <a:t>avoids interference from</a:t>
            </a:r>
          </a:p>
          <a:p>
            <a:r>
              <a:rPr lang="en-US" dirty="0" smtClean="0"/>
              <a:t>nearby pulsing quads</a:t>
            </a:r>
          </a:p>
          <a:p>
            <a:endParaRPr lang="en-US" dirty="0" smtClean="0"/>
          </a:p>
          <a:p>
            <a:r>
              <a:rPr lang="en-US" dirty="0" smtClean="0"/>
              <a:t>Shielding simulation and </a:t>
            </a:r>
          </a:p>
          <a:p>
            <a:r>
              <a:rPr lang="en-US" dirty="0" smtClean="0"/>
              <a:t>test measurements  have</a:t>
            </a:r>
          </a:p>
          <a:p>
            <a:r>
              <a:rPr lang="en-US" dirty="0"/>
              <a:t>b</a:t>
            </a:r>
            <a:r>
              <a:rPr lang="en-US" dirty="0" smtClean="0"/>
              <a:t>een done </a:t>
            </a:r>
          </a:p>
          <a:p>
            <a:endParaRPr lang="de-DE" dirty="0"/>
          </a:p>
          <a:p>
            <a:r>
              <a:rPr lang="de-DE" dirty="0" smtClean="0"/>
              <a:t>New </a:t>
            </a:r>
            <a:r>
              <a:rPr lang="de-DE" dirty="0" err="1" smtClean="0"/>
              <a:t>electronics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software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L4</a:t>
            </a:r>
            <a:br>
              <a:rPr lang="de-DE" dirty="0" smtClean="0"/>
            </a:br>
            <a:r>
              <a:rPr lang="de-DE" dirty="0" smtClean="0"/>
              <a:t>Needs </a:t>
            </a:r>
            <a:r>
              <a:rPr lang="de-DE" dirty="0" err="1" smtClean="0"/>
              <a:t>no</a:t>
            </a:r>
            <a:r>
              <a:rPr lang="de-DE" dirty="0" smtClean="0"/>
              <a:t> additional </a:t>
            </a:r>
            <a:r>
              <a:rPr lang="de-DE" dirty="0" err="1" smtClean="0"/>
              <a:t>work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Instruments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SEMGrid</a:t>
            </a:r>
            <a:endParaRPr lang="de-DE" dirty="0"/>
          </a:p>
          <a:p>
            <a:pPr lvl="1"/>
            <a:r>
              <a:rPr lang="de-DE" dirty="0" smtClean="0"/>
              <a:t>Same </a:t>
            </a:r>
            <a:r>
              <a:rPr lang="de-DE" dirty="0" err="1" smtClean="0"/>
              <a:t>mechanism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device</a:t>
            </a:r>
            <a:endParaRPr lang="de-DE" dirty="0" smtClean="0"/>
          </a:p>
          <a:p>
            <a:pPr lvl="1"/>
            <a:r>
              <a:rPr lang="de-DE" dirty="0" err="1" smtClean="0"/>
              <a:t>Wires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polarized</a:t>
            </a:r>
            <a:r>
              <a:rPr lang="de-DE" dirty="0" smtClean="0"/>
              <a:t> in </a:t>
            </a:r>
            <a:r>
              <a:rPr lang="de-DE" dirty="0" err="1" smtClean="0"/>
              <a:t>addition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/>
              <a:t> </a:t>
            </a:r>
            <a:r>
              <a:rPr lang="de-DE" dirty="0" err="1" smtClean="0"/>
              <a:t>polarisation</a:t>
            </a:r>
            <a:r>
              <a:rPr lang="de-DE" dirty="0" smtClean="0"/>
              <a:t> </a:t>
            </a:r>
            <a:r>
              <a:rPr lang="de-DE" dirty="0" err="1" smtClean="0"/>
              <a:t>wires</a:t>
            </a:r>
            <a:endParaRPr lang="de-DE" dirty="0" smtClean="0"/>
          </a:p>
          <a:p>
            <a:pPr lvl="1"/>
            <a:r>
              <a:rPr lang="de-DE" dirty="0" smtClean="0"/>
              <a:t>New </a:t>
            </a:r>
            <a:r>
              <a:rPr lang="de-DE" dirty="0" err="1" smtClean="0"/>
              <a:t>analogue</a:t>
            </a:r>
            <a:r>
              <a:rPr lang="de-DE" dirty="0" smtClean="0"/>
              <a:t> </a:t>
            </a:r>
            <a:r>
              <a:rPr lang="de-DE" dirty="0" err="1" smtClean="0"/>
              <a:t>electronics</a:t>
            </a:r>
            <a:r>
              <a:rPr lang="de-DE" dirty="0" smtClean="0"/>
              <a:t> (</a:t>
            </a:r>
            <a:r>
              <a:rPr lang="de-DE" dirty="0" err="1" smtClean="0"/>
              <a:t>foreseen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Linac-4)</a:t>
            </a:r>
          </a:p>
          <a:p>
            <a:r>
              <a:rPr lang="de-DE" dirty="0" smtClean="0"/>
              <a:t>Faraday Cup</a:t>
            </a:r>
          </a:p>
          <a:p>
            <a:pPr lvl="1"/>
            <a:r>
              <a:rPr lang="de-DE" dirty="0" err="1" smtClean="0"/>
              <a:t>Possibility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polarize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/>
              <a:t> </a:t>
            </a:r>
            <a:r>
              <a:rPr lang="de-DE" dirty="0" smtClean="0"/>
              <a:t>46 </a:t>
            </a:r>
            <a:r>
              <a:rPr lang="de-DE" dirty="0" err="1" smtClean="0"/>
              <a:t>kV</a:t>
            </a:r>
            <a:r>
              <a:rPr lang="de-DE" dirty="0" smtClean="0"/>
              <a:t> (variable)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spread</a:t>
            </a:r>
            <a:endParaRPr lang="de-DE" dirty="0" smtClean="0"/>
          </a:p>
          <a:p>
            <a:pPr lvl="1"/>
            <a:r>
              <a:rPr lang="de-DE" dirty="0" smtClean="0"/>
              <a:t>Alternative: </a:t>
            </a:r>
            <a:r>
              <a:rPr lang="de-DE" dirty="0" err="1" smtClean="0"/>
              <a:t>spectrometer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will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Linac-4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endParaRPr lang="de-DE" dirty="0" smtClean="0"/>
          </a:p>
          <a:p>
            <a:r>
              <a:rPr lang="de-DE" dirty="0" smtClean="0"/>
              <a:t>Chinese </a:t>
            </a:r>
            <a:r>
              <a:rPr lang="de-DE" dirty="0" err="1" smtClean="0"/>
              <a:t>copy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LEBT </a:t>
            </a:r>
            <a:r>
              <a:rPr lang="de-DE" dirty="0" err="1" smtClean="0"/>
              <a:t>transformer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45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Instruments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smtClean="0"/>
              <a:t>stand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meter</a:t>
            </a:r>
            <a:endParaRPr lang="en-US" dirty="0" smtClean="0"/>
          </a:p>
          <a:p>
            <a:pPr lvl="1"/>
            <a:r>
              <a:rPr lang="de-DE" dirty="0" err="1" smtClean="0"/>
              <a:t>Mechanical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 </a:t>
            </a:r>
            <a:r>
              <a:rPr lang="de-DE" dirty="0" err="1" smtClean="0"/>
              <a:t>foreseen</a:t>
            </a:r>
            <a:r>
              <a:rPr lang="de-DE" dirty="0" smtClean="0"/>
              <a:t> (2 </a:t>
            </a:r>
            <a:r>
              <a:rPr lang="de-DE" dirty="0" err="1" smtClean="0"/>
              <a:t>independant</a:t>
            </a:r>
            <a:r>
              <a:rPr lang="de-DE" dirty="0" smtClean="0"/>
              <a:t> </a:t>
            </a:r>
            <a:r>
              <a:rPr lang="de-DE" dirty="0" err="1" smtClean="0"/>
              <a:t>slits</a:t>
            </a:r>
            <a:r>
              <a:rPr lang="de-DE" dirty="0" smtClean="0"/>
              <a:t>?)</a:t>
            </a:r>
          </a:p>
          <a:p>
            <a:pPr lvl="1"/>
            <a:r>
              <a:rPr lang="de-DE" dirty="0" smtClean="0"/>
              <a:t>Software was </a:t>
            </a:r>
            <a:r>
              <a:rPr lang="de-DE" dirty="0" err="1" smtClean="0"/>
              <a:t>designed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commissioning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either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maintained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standard</a:t>
            </a:r>
            <a:r>
              <a:rPr lang="de-DE" dirty="0" smtClean="0"/>
              <a:t> CO Java </a:t>
            </a:r>
            <a:r>
              <a:rPr lang="de-DE" dirty="0" err="1" smtClean="0"/>
              <a:t>application</a:t>
            </a:r>
            <a:r>
              <a:rPr lang="de-DE" dirty="0" smtClean="0"/>
              <a:t> (4-5 </a:t>
            </a:r>
            <a:r>
              <a:rPr lang="de-DE" dirty="0" err="1" smtClean="0"/>
              <a:t>months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Diagnostics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electrons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specified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not </a:t>
            </a:r>
            <a:r>
              <a:rPr lang="de-DE" dirty="0" err="1" smtClean="0"/>
              <a:t>counted</a:t>
            </a:r>
            <a:endParaRPr lang="de-DE" dirty="0" smtClean="0"/>
          </a:p>
          <a:p>
            <a:r>
              <a:rPr lang="de-DE" dirty="0" smtClean="0"/>
              <a:t>Instruments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~ 4 </a:t>
            </a:r>
            <a:r>
              <a:rPr lang="de-DE" dirty="0" err="1" smtClean="0"/>
              <a:t>months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usage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.</a:t>
            </a:r>
            <a:endParaRPr lang="de-DE" dirty="0" smtClean="0"/>
          </a:p>
          <a:p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46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table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545073"/>
              </p:ext>
            </p:extLst>
          </p:nvPr>
        </p:nvGraphicFramePr>
        <p:xfrm>
          <a:off x="457200" y="1905000"/>
          <a:ext cx="8229600" cy="3835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Device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Material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cost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manpower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Faraday Cup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20 </a:t>
                      </a:r>
                      <a:r>
                        <a:rPr lang="de-DE" sz="1400" dirty="0" err="1" smtClean="0"/>
                        <a:t>kCHF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 </a:t>
                      </a:r>
                      <a:r>
                        <a:rPr lang="de-DE" sz="1400" dirty="0" err="1" smtClean="0"/>
                        <a:t>weeks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Floating 45 </a:t>
                      </a:r>
                      <a:r>
                        <a:rPr lang="de-DE" sz="1400" dirty="0" err="1" smtClean="0"/>
                        <a:t>kV</a:t>
                      </a:r>
                      <a:r>
                        <a:rPr lang="de-DE" sz="1400" dirty="0" smtClean="0"/>
                        <a:t> Faraday Cup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70 </a:t>
                      </a:r>
                      <a:r>
                        <a:rPr lang="de-DE" sz="1400" dirty="0" err="1" smtClean="0"/>
                        <a:t>kCHF</a:t>
                      </a:r>
                      <a:endParaRPr lang="de-DE" sz="1400" dirty="0" smtClean="0"/>
                    </a:p>
                    <a:p>
                      <a:r>
                        <a:rPr lang="de-DE" sz="1400" dirty="0" smtClean="0"/>
                        <a:t>(</a:t>
                      </a:r>
                      <a:r>
                        <a:rPr lang="de-DE" sz="1400" dirty="0" err="1" smtClean="0"/>
                        <a:t>new</a:t>
                      </a:r>
                      <a:r>
                        <a:rPr lang="de-DE" sz="1400" dirty="0" smtClean="0"/>
                        <a:t> design,</a:t>
                      </a:r>
                      <a:r>
                        <a:rPr lang="de-DE" sz="1400" baseline="0" dirty="0" smtClean="0"/>
                        <a:t> 45 </a:t>
                      </a:r>
                      <a:r>
                        <a:rPr lang="de-DE" sz="1400" baseline="0" dirty="0" err="1" smtClean="0"/>
                        <a:t>kV</a:t>
                      </a:r>
                      <a:r>
                        <a:rPr lang="de-DE" sz="1400" baseline="0" dirty="0" smtClean="0"/>
                        <a:t> HV </a:t>
                      </a:r>
                      <a:r>
                        <a:rPr lang="de-DE" sz="1400" baseline="0" dirty="0" err="1" smtClean="0"/>
                        <a:t>supply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3 </a:t>
                      </a:r>
                      <a:r>
                        <a:rPr lang="de-DE" sz="1400" baseline="0" dirty="0" err="1" smtClean="0"/>
                        <a:t>months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including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programming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Transformer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25 </a:t>
                      </a:r>
                      <a:r>
                        <a:rPr lang="de-DE" sz="1400" dirty="0" err="1" smtClean="0"/>
                        <a:t>kCHF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 </a:t>
                      </a:r>
                      <a:r>
                        <a:rPr lang="de-DE" sz="1400" dirty="0" err="1" smtClean="0"/>
                        <a:t>weeks</a:t>
                      </a:r>
                      <a:endParaRPr lang="de-DE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/>
                        <a:t>SEMGrid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80 </a:t>
                      </a:r>
                      <a:r>
                        <a:rPr lang="de-DE" sz="1400" dirty="0" err="1" smtClean="0"/>
                        <a:t>kCHF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2 </a:t>
                      </a:r>
                      <a:r>
                        <a:rPr lang="de-DE" sz="1400" dirty="0" err="1" smtClean="0"/>
                        <a:t>weeks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Emittance</a:t>
                      </a:r>
                      <a:r>
                        <a:rPr lang="de-DE" sz="1400" baseline="0" dirty="0" smtClean="0"/>
                        <a:t> 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350 </a:t>
                      </a:r>
                      <a:r>
                        <a:rPr lang="de-DE" sz="1400" dirty="0" err="1" smtClean="0"/>
                        <a:t>kCHF</a:t>
                      </a:r>
                      <a:endParaRPr lang="de-DE" sz="1400" dirty="0" smtClean="0"/>
                    </a:p>
                    <a:p>
                      <a:r>
                        <a:rPr lang="de-DE" sz="1400" dirty="0" smtClean="0"/>
                        <a:t>(</a:t>
                      </a:r>
                      <a:r>
                        <a:rPr lang="de-DE" sz="1400" dirty="0" err="1" smtClean="0"/>
                        <a:t>includes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mechanical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modifications</a:t>
                      </a:r>
                      <a:r>
                        <a:rPr lang="de-DE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 </a:t>
                      </a:r>
                      <a:r>
                        <a:rPr lang="de-DE" sz="1400" dirty="0" err="1" smtClean="0"/>
                        <a:t>months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if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software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stay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the</a:t>
                      </a:r>
                      <a:r>
                        <a:rPr lang="de-DE" sz="1400" dirty="0" smtClean="0"/>
                        <a:t> same</a:t>
                      </a:r>
                    </a:p>
                    <a:p>
                      <a:r>
                        <a:rPr lang="de-DE" sz="1400" dirty="0" smtClean="0"/>
                        <a:t>4-5 </a:t>
                      </a:r>
                      <a:r>
                        <a:rPr lang="de-DE" sz="1400" dirty="0" err="1" smtClean="0"/>
                        <a:t>months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for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new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software</a:t>
                      </a:r>
                      <a:endParaRPr lang="de-DE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VME </a:t>
                      </a:r>
                      <a:r>
                        <a:rPr lang="de-DE" sz="1400" dirty="0" err="1" smtClean="0"/>
                        <a:t>crates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30 </a:t>
                      </a:r>
                      <a:r>
                        <a:rPr lang="de-DE" sz="1400" dirty="0" err="1" smtClean="0"/>
                        <a:t>kCHF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Grand</a:t>
                      </a:r>
                      <a:r>
                        <a:rPr lang="de-DE" sz="1400" baseline="0" dirty="0" smtClean="0"/>
                        <a:t> Total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575 </a:t>
                      </a:r>
                      <a:r>
                        <a:rPr lang="de-DE" sz="1400" dirty="0" err="1" smtClean="0"/>
                        <a:t>kCHF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7.5 </a:t>
                      </a:r>
                      <a:r>
                        <a:rPr lang="de-DE" sz="1400" dirty="0" err="1" smtClean="0"/>
                        <a:t>months</a:t>
                      </a:r>
                      <a:endParaRPr lang="de-DE" sz="1400" dirty="0" smtClean="0"/>
                    </a:p>
                    <a:p>
                      <a:r>
                        <a:rPr lang="de-DE" sz="1400" dirty="0" smtClean="0"/>
                        <a:t>12 </a:t>
                      </a:r>
                      <a:r>
                        <a:rPr lang="de-DE" sz="1400" dirty="0" err="1" smtClean="0"/>
                        <a:t>months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if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new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emittance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meter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software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92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Parameters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measured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Beam </a:t>
            </a:r>
            <a:r>
              <a:rPr lang="de-DE" dirty="0" err="1" smtClean="0"/>
              <a:t>intensity</a:t>
            </a:r>
            <a:endParaRPr lang="de-DE" dirty="0" smtClean="0"/>
          </a:p>
          <a:p>
            <a:r>
              <a:rPr lang="de-DE" dirty="0" smtClean="0"/>
              <a:t>Transverse Profile</a:t>
            </a:r>
          </a:p>
          <a:p>
            <a:r>
              <a:rPr lang="de-DE" dirty="0" smtClean="0"/>
              <a:t>Transverse </a:t>
            </a:r>
            <a:r>
              <a:rPr lang="de-DE" dirty="0" err="1" smtClean="0"/>
              <a:t>Emittance</a:t>
            </a:r>
            <a:endParaRPr lang="de-DE" dirty="0" smtClean="0"/>
          </a:p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Spread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78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Instrumentation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bench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905000"/>
            <a:ext cx="7504289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2400" y="2743200"/>
            <a:ext cx="121860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Faraday Cup</a:t>
            </a:r>
          </a:p>
          <a:p>
            <a:endParaRPr lang="de-DE" dirty="0"/>
          </a:p>
          <a:p>
            <a:r>
              <a:rPr lang="de-DE" dirty="0" err="1" smtClean="0"/>
              <a:t>SEMGrid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Transformer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Emittance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Meter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371003" y="2895600"/>
            <a:ext cx="2819997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143000" y="3276600"/>
            <a:ext cx="3733800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317171" y="3937695"/>
            <a:ext cx="3940629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224343" y="4318695"/>
            <a:ext cx="6319457" cy="33269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499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Installed</a:t>
            </a:r>
            <a:r>
              <a:rPr lang="de-DE" dirty="0" smtClean="0"/>
              <a:t> Instruments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Faraday Cup</a:t>
            </a:r>
          </a:p>
          <a:p>
            <a:pPr lvl="1"/>
            <a:r>
              <a:rPr lang="de-DE" dirty="0" err="1" smtClean="0"/>
              <a:t>Measures</a:t>
            </a:r>
            <a:r>
              <a:rPr lang="de-DE" dirty="0" smtClean="0"/>
              <a:t> </a:t>
            </a:r>
            <a:r>
              <a:rPr lang="de-DE" dirty="0" err="1" smtClean="0"/>
              <a:t>intensity</a:t>
            </a:r>
            <a:endParaRPr lang="de-DE" dirty="0" smtClean="0"/>
          </a:p>
          <a:p>
            <a:pPr lvl="1"/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beam </a:t>
            </a:r>
            <a:r>
              <a:rPr lang="de-DE" dirty="0" err="1" smtClean="0"/>
              <a:t>stopper</a:t>
            </a:r>
            <a:endParaRPr lang="de-DE" dirty="0" smtClean="0"/>
          </a:p>
          <a:p>
            <a:pPr lvl="1"/>
            <a:r>
              <a:rPr lang="de-DE" dirty="0" err="1" smtClean="0"/>
              <a:t>Readout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oscilloscope</a:t>
            </a:r>
            <a:endParaRPr lang="de-DE" dirty="0" smtClean="0"/>
          </a:p>
          <a:p>
            <a:r>
              <a:rPr lang="de-DE" dirty="0" err="1" smtClean="0"/>
              <a:t>SEMGrid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20 </a:t>
            </a:r>
            <a:r>
              <a:rPr lang="de-DE" dirty="0" err="1" smtClean="0"/>
              <a:t>wires</a:t>
            </a:r>
            <a:endParaRPr lang="de-DE" dirty="0"/>
          </a:p>
          <a:p>
            <a:pPr lvl="1"/>
            <a:r>
              <a:rPr lang="de-DE" dirty="0" smtClean="0"/>
              <a:t>1mm </a:t>
            </a:r>
            <a:r>
              <a:rPr lang="de-DE" dirty="0" err="1" smtClean="0"/>
              <a:t>wire</a:t>
            </a:r>
            <a:r>
              <a:rPr lang="de-DE" dirty="0" smtClean="0"/>
              <a:t> </a:t>
            </a:r>
            <a:r>
              <a:rPr lang="de-DE" dirty="0" err="1" smtClean="0"/>
              <a:t>distance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center</a:t>
            </a:r>
            <a:endParaRPr lang="de-DE" dirty="0" smtClean="0"/>
          </a:p>
          <a:p>
            <a:r>
              <a:rPr lang="de-DE" dirty="0" smtClean="0"/>
              <a:t>Beam </a:t>
            </a:r>
            <a:r>
              <a:rPr lang="de-DE" dirty="0" err="1" smtClean="0"/>
              <a:t>transformer</a:t>
            </a:r>
            <a:endParaRPr lang="de-DE" dirty="0" smtClean="0"/>
          </a:p>
          <a:p>
            <a:pPr lvl="1"/>
            <a:r>
              <a:rPr lang="de-DE" dirty="0" err="1" smtClean="0"/>
              <a:t>Sampled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 10 MHz</a:t>
            </a:r>
            <a:endParaRPr lang="en-US" dirty="0" smtClean="0"/>
          </a:p>
          <a:p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meter</a:t>
            </a:r>
            <a:r>
              <a:rPr lang="de-DE" dirty="0" smtClean="0"/>
              <a:t> + Faraday Cup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839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Faraday Cup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0" y="1676400"/>
          <a:ext cx="3257695" cy="422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Acrobat Document" r:id="rId3" imgW="6196320" imgH="8019000" progId="AcroExch.Document.7">
                  <p:embed/>
                </p:oleObj>
              </mc:Choice>
              <mc:Fallback>
                <p:oleObj name="Acrobat Document" r:id="rId3" imgW="6196320" imgH="8019000" progId="AcroExch.Document.7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76400"/>
                        <a:ext cx="3257695" cy="4221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2743200" y="1828800"/>
            <a:ext cx="5867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1800" dirty="0">
                <a:ea typeface="굴림" pitchFamily="50" charset="-127"/>
              </a:rPr>
              <a:t>Source intensity measured by a retractable Faraday Cup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1800" dirty="0">
                <a:ea typeface="굴림" pitchFamily="50" charset="-127"/>
              </a:rPr>
              <a:t>Secondary electron emission </a:t>
            </a:r>
            <a:r>
              <a:rPr lang="en-US" altLang="ko-KR" sz="1800" dirty="0" smtClean="0">
                <a:ea typeface="굴림" pitchFamily="50" charset="-127"/>
              </a:rPr>
              <a:t>are </a:t>
            </a:r>
            <a:r>
              <a:rPr lang="en-US" altLang="ko-KR" sz="1800" dirty="0">
                <a:ea typeface="굴림" pitchFamily="50" charset="-127"/>
              </a:rPr>
              <a:t>suppressed by polarization voltage which also eliminates parasitic electrons created in the </a:t>
            </a:r>
            <a:r>
              <a:rPr lang="en-US" altLang="ko-KR" sz="1800" dirty="0" smtClean="0">
                <a:ea typeface="굴림" pitchFamily="50" charset="-127"/>
              </a:rPr>
              <a:t>source</a:t>
            </a:r>
            <a:endParaRPr lang="en-US" altLang="ko-KR" sz="1800" dirty="0">
              <a:ea typeface="굴림" pitchFamily="50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1800" dirty="0" smtClean="0">
                <a:ea typeface="굴림" pitchFamily="50" charset="-127"/>
              </a:rPr>
              <a:t>Pneumatic in/out mechanism </a:t>
            </a:r>
            <a:r>
              <a:rPr lang="en-US" altLang="ko-KR" sz="1800" dirty="0">
                <a:ea typeface="굴림" pitchFamily="50" charset="-127"/>
              </a:rPr>
              <a:t>on </a:t>
            </a:r>
            <a:r>
              <a:rPr lang="en-US" altLang="ko-KR" sz="1800" dirty="0" smtClean="0">
                <a:ea typeface="굴림" pitchFamily="50" charset="-127"/>
              </a:rPr>
              <a:t>PLC like LEIR is available and controlled by a knob</a:t>
            </a:r>
            <a:endParaRPr lang="en-US" altLang="ko-KR" sz="1800" dirty="0">
              <a:ea typeface="굴림" pitchFamily="50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1800" dirty="0">
                <a:ea typeface="굴림" pitchFamily="50" charset="-127"/>
              </a:rPr>
              <a:t>Oscilloscope </a:t>
            </a:r>
            <a:r>
              <a:rPr lang="en-US" altLang="ko-KR" sz="1800" dirty="0" smtClean="0">
                <a:ea typeface="굴림" pitchFamily="50" charset="-127"/>
              </a:rPr>
              <a:t>is </a:t>
            </a:r>
            <a:r>
              <a:rPr lang="en-US" altLang="ko-KR" sz="1800" dirty="0">
                <a:ea typeface="굴림" pitchFamily="50" charset="-127"/>
              </a:rPr>
              <a:t>used for signal observation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1800" dirty="0">
                <a:ea typeface="굴림" pitchFamily="50" charset="-127"/>
              </a:rPr>
              <a:t>For final operation a 1 MHz sampling ADC is </a:t>
            </a:r>
            <a:r>
              <a:rPr lang="en-US" altLang="ko-KR" sz="1800" dirty="0" smtClean="0">
                <a:ea typeface="굴림" pitchFamily="50" charset="-127"/>
              </a:rPr>
              <a:t>foreseen </a:t>
            </a:r>
            <a:endParaRPr lang="en-US" altLang="ko-KR" sz="1800" dirty="0">
              <a:ea typeface="굴림" pitchFamily="50" charset="-127"/>
            </a:endParaRPr>
          </a:p>
          <a:p>
            <a:pPr marL="342900" indent="-342900">
              <a:spcBef>
                <a:spcPct val="20000"/>
              </a:spcBef>
            </a:pPr>
            <a:endParaRPr lang="en-US" altLang="ko-KR" sz="2000" dirty="0">
              <a:ea typeface="굴림" pitchFamily="50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ko-KR" sz="2000" dirty="0">
              <a:ea typeface="굴림" pitchFamily="50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stand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a </a:t>
            </a:r>
            <a:r>
              <a:rPr lang="de-DE" dirty="0" err="1" smtClean="0"/>
              <a:t>spectrometer</a:t>
            </a:r>
            <a:r>
              <a:rPr lang="de-DE" dirty="0" smtClean="0"/>
              <a:t> </a:t>
            </a:r>
            <a:r>
              <a:rPr lang="de-DE" dirty="0" err="1" smtClean="0"/>
              <a:t>magnet</a:t>
            </a:r>
            <a:r>
              <a:rPr lang="de-DE" dirty="0" smtClean="0"/>
              <a:t> + </a:t>
            </a:r>
            <a:r>
              <a:rPr lang="de-DE" dirty="0" err="1" smtClean="0"/>
              <a:t>SEMGrid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spectrometer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short</a:t>
            </a:r>
            <a:r>
              <a:rPr lang="de-DE" dirty="0" smtClean="0"/>
              <a:t> time in </a:t>
            </a:r>
            <a:r>
              <a:rPr lang="de-DE" dirty="0" err="1" smtClean="0"/>
              <a:t>the</a:t>
            </a:r>
            <a:r>
              <a:rPr lang="de-DE" dirty="0" smtClean="0"/>
              <a:t> L4 </a:t>
            </a:r>
            <a:r>
              <a:rPr lang="de-DE" dirty="0" err="1" smtClean="0"/>
              <a:t>tunnel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free</a:t>
            </a:r>
            <a:r>
              <a:rPr lang="de-DE" dirty="0" smtClean="0"/>
              <a:t> </a:t>
            </a:r>
            <a:r>
              <a:rPr lang="de-DE" dirty="0" err="1" smtClean="0"/>
              <a:t>afterwards</a:t>
            </a:r>
            <a:endParaRPr lang="de-DE" dirty="0" smtClean="0"/>
          </a:p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stand a 45 </a:t>
            </a:r>
            <a:r>
              <a:rPr lang="de-DE" dirty="0" err="1" smtClean="0"/>
              <a:t>kV</a:t>
            </a:r>
            <a:r>
              <a:rPr lang="de-DE" dirty="0" smtClean="0"/>
              <a:t> </a:t>
            </a:r>
            <a:r>
              <a:rPr lang="de-DE" dirty="0" err="1" smtClean="0"/>
              <a:t>floating</a:t>
            </a:r>
            <a:r>
              <a:rPr lang="de-DE" dirty="0" smtClean="0"/>
              <a:t> FC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discussion</a:t>
            </a:r>
            <a:endParaRPr lang="de-DE" dirty="0" smtClean="0"/>
          </a:p>
          <a:p>
            <a:pPr lvl="1"/>
            <a:r>
              <a:rPr lang="de-DE" dirty="0" smtClean="0"/>
              <a:t>Needs </a:t>
            </a:r>
            <a:r>
              <a:rPr lang="de-DE" dirty="0" err="1" smtClean="0"/>
              <a:t>new</a:t>
            </a:r>
            <a:r>
              <a:rPr lang="de-DE" dirty="0" smtClean="0"/>
              <a:t> design</a:t>
            </a:r>
          </a:p>
          <a:p>
            <a:pPr lvl="1"/>
            <a:r>
              <a:rPr lang="de-DE" dirty="0" smtClean="0"/>
              <a:t>Electronics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program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scan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593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Linac 4 ion source review, CERN 7.6.2011</a:t>
            </a:r>
            <a:endParaRPr lang="en-US"/>
          </a:p>
        </p:txBody>
      </p:sp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ko-KR" smtClean="0"/>
              <a:t>Uli Raich CERN BE/BI</a:t>
            </a:r>
            <a:endParaRPr 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1295400"/>
            <a:ext cx="4953000" cy="533400"/>
          </a:xfrm>
        </p:spPr>
        <p:txBody>
          <a:bodyPr/>
          <a:lstStyle/>
          <a:p>
            <a:pPr eaLnBrk="1" hangingPunct="1"/>
            <a:r>
              <a:rPr lang="en-US" altLang="ko-KR" sz="2800" dirty="0" err="1" smtClean="0">
                <a:ea typeface="굴림" pitchFamily="50" charset="-127"/>
              </a:rPr>
              <a:t>SEMGrids</a:t>
            </a:r>
            <a:r>
              <a:rPr lang="en-US" altLang="ko-KR" sz="2800" dirty="0" smtClean="0">
                <a:ea typeface="굴림" pitchFamily="50" charset="-127"/>
              </a:rPr>
              <a:t> for Profile Meas.</a:t>
            </a:r>
            <a:endParaRPr lang="en-US" sz="2800" dirty="0" smtClean="0"/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4343400" y="1905000"/>
            <a:ext cx="4572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2000" dirty="0" err="1">
                <a:ea typeface="굴림" pitchFamily="50" charset="-127"/>
              </a:rPr>
              <a:t>SEMGrid</a:t>
            </a:r>
            <a:r>
              <a:rPr lang="en-US" altLang="ko-KR" sz="2000" dirty="0">
                <a:ea typeface="굴림" pitchFamily="50" charset="-127"/>
              </a:rPr>
              <a:t> resolution: </a:t>
            </a:r>
            <a:r>
              <a:rPr lang="en-US" altLang="ko-KR" sz="2000" dirty="0" smtClean="0">
                <a:ea typeface="굴림" pitchFamily="50" charset="-127"/>
              </a:rPr>
              <a:t>up to 0.5mm, up to 36 wires</a:t>
            </a:r>
            <a:endParaRPr lang="en-US" altLang="ko-KR" sz="2000" dirty="0">
              <a:ea typeface="굴림" pitchFamily="50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ea typeface="굴림" pitchFamily="50" charset="-127"/>
              </a:rPr>
              <a:t>New analogue electronics for 36 under design</a:t>
            </a:r>
            <a:endParaRPr lang="en-US" altLang="ko-KR" sz="2000" dirty="0">
              <a:ea typeface="굴림" pitchFamily="50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2000" dirty="0">
                <a:ea typeface="굴림" pitchFamily="50" charset="-127"/>
              </a:rPr>
              <a:t>Needs time </a:t>
            </a:r>
            <a:r>
              <a:rPr lang="en-US" altLang="ko-KR" sz="2000" dirty="0" smtClean="0">
                <a:ea typeface="굴림" pitchFamily="50" charset="-127"/>
              </a:rPr>
              <a:t>resolved measurements (200 </a:t>
            </a:r>
            <a:r>
              <a:rPr lang="en-US" altLang="ko-KR" sz="2000" dirty="0">
                <a:ea typeface="굴림" pitchFamily="50" charset="-127"/>
              </a:rPr>
              <a:t>kHz)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2000" dirty="0">
                <a:ea typeface="굴림" pitchFamily="50" charset="-127"/>
              </a:rPr>
              <a:t>New VME readout card has been </a:t>
            </a:r>
            <a:r>
              <a:rPr lang="en-US" altLang="ko-KR" sz="2000" dirty="0" smtClean="0">
                <a:ea typeface="굴림" pitchFamily="50" charset="-127"/>
              </a:rPr>
              <a:t>developed (36 channels), </a:t>
            </a:r>
            <a:r>
              <a:rPr lang="en-US" altLang="ko-KR" sz="2000" dirty="0">
                <a:ea typeface="굴림" pitchFamily="50" charset="-127"/>
              </a:rPr>
              <a:t>series of 50 cards </a:t>
            </a:r>
            <a:r>
              <a:rPr lang="en-US" altLang="ko-KR" sz="2000" dirty="0" smtClean="0">
                <a:ea typeface="굴림" pitchFamily="50" charset="-127"/>
              </a:rPr>
              <a:t>have been  produced</a:t>
            </a:r>
            <a:endParaRPr lang="en-US" altLang="ko-KR" sz="2000" dirty="0">
              <a:ea typeface="굴림" pitchFamily="50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ea typeface="굴림" pitchFamily="50" charset="-127"/>
              </a:rPr>
              <a:t>In/out mechanism by motor with PLC control</a:t>
            </a:r>
            <a:endParaRPr lang="en-US" altLang="ko-KR" sz="2000" dirty="0">
              <a:ea typeface="굴림" pitchFamily="50" charset="-127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ko-KR" sz="2000" dirty="0">
              <a:ea typeface="굴림" pitchFamily="50" charset="-127"/>
            </a:endParaRPr>
          </a:p>
        </p:txBody>
      </p:sp>
      <p:pic>
        <p:nvPicPr>
          <p:cNvPr id="39941" name="Picture 7" descr="?displaypic=Secondary%20Emitance%20Monitor%2FSem%20Fil%2032%2F2700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1629" y="1257526"/>
            <a:ext cx="3200400" cy="2084388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3528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</a:t>
            </a:r>
            <a:r>
              <a:rPr lang="en-US" dirty="0" err="1" smtClean="0"/>
              <a:t>Emittance</a:t>
            </a:r>
            <a:r>
              <a:rPr lang="en-US" dirty="0" smtClean="0"/>
              <a:t> Measurement</a:t>
            </a:r>
            <a:endParaRPr lang="en-US" dirty="0"/>
          </a:p>
        </p:txBody>
      </p:sp>
      <p:pic>
        <p:nvPicPr>
          <p:cNvPr id="7" name="Content Placeholder 6" descr="DSCN01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905000"/>
            <a:ext cx="5628217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72325" y="2057400"/>
            <a:ext cx="3071675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Slit and grid phase space scanner</a:t>
            </a:r>
          </a:p>
          <a:p>
            <a:endParaRPr lang="en-US" dirty="0" smtClean="0"/>
          </a:p>
          <a:p>
            <a:r>
              <a:rPr lang="en-US" dirty="0" smtClean="0"/>
              <a:t>L-shaped 0.1mm slit moves under</a:t>
            </a:r>
          </a:p>
          <a:p>
            <a:r>
              <a:rPr lang="en-US" dirty="0" smtClean="0"/>
              <a:t>45 degrees</a:t>
            </a:r>
          </a:p>
          <a:p>
            <a:endParaRPr lang="en-US" dirty="0" smtClean="0"/>
          </a:p>
          <a:p>
            <a:r>
              <a:rPr lang="en-US" dirty="0" smtClean="0"/>
              <a:t>Slit and grids move independently</a:t>
            </a:r>
          </a:p>
          <a:p>
            <a:r>
              <a:rPr lang="en-US" dirty="0" smtClean="0"/>
              <a:t>Positioning precision: 50 µm</a:t>
            </a:r>
          </a:p>
          <a:p>
            <a:r>
              <a:rPr lang="en-US" dirty="0" smtClean="0"/>
              <a:t>Movement PLC controlled</a:t>
            </a:r>
          </a:p>
          <a:p>
            <a:endParaRPr lang="en-US" dirty="0" smtClean="0"/>
          </a:p>
          <a:p>
            <a:r>
              <a:rPr lang="en-US" dirty="0" smtClean="0"/>
              <a:t>Slit and grids mounted in </a:t>
            </a:r>
            <a:br>
              <a:rPr lang="en-US" dirty="0" smtClean="0"/>
            </a:br>
            <a:r>
              <a:rPr lang="en-US" dirty="0" smtClean="0"/>
              <a:t>2 independent vacuum boxes which</a:t>
            </a:r>
            <a:br>
              <a:rPr lang="en-US" dirty="0" smtClean="0"/>
            </a:br>
            <a:r>
              <a:rPr lang="en-US" dirty="0" smtClean="0"/>
              <a:t>can be separated</a:t>
            </a:r>
          </a:p>
          <a:p>
            <a:endParaRPr lang="en-US" dirty="0" smtClean="0"/>
          </a:p>
          <a:p>
            <a:r>
              <a:rPr lang="en-US" dirty="0" smtClean="0"/>
              <a:t>Horizontal and vertical </a:t>
            </a:r>
            <a:r>
              <a:rPr lang="en-US" dirty="0" err="1" smtClean="0"/>
              <a:t>SEMGrid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wire distance .75 mm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30 signal wires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readout with home built 36 channel</a:t>
            </a:r>
            <a:br>
              <a:rPr lang="en-US" dirty="0" smtClean="0"/>
            </a:br>
            <a:r>
              <a:rPr lang="en-US" dirty="0" smtClean="0"/>
              <a:t>  250 kHz ADC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time resolved profiles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/>
              <a:t>M</a:t>
            </a:r>
            <a:r>
              <a:rPr lang="de-DE" dirty="0" smtClean="0"/>
              <a:t>eter </a:t>
            </a:r>
            <a:r>
              <a:rPr lang="de-DE" dirty="0" err="1"/>
              <a:t>R</a:t>
            </a:r>
            <a:r>
              <a:rPr lang="de-DE" dirty="0" err="1" smtClean="0"/>
              <a:t>eadout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438" y="1905000"/>
            <a:ext cx="5477124" cy="42211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Linac 4 ion source review, CERN 7.6.2011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CERN BE/BI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A6183-6C34-4DB6-8644-7A86FFD20FB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9390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8930</TotalTime>
  <Words>759</Words>
  <Application>Microsoft Office PowerPoint</Application>
  <PresentationFormat>On-screen Show (4:3)</PresentationFormat>
  <Paragraphs>185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Acrobat Document</vt:lpstr>
      <vt:lpstr>Instrumentation for the new H- Source Test Bench </vt:lpstr>
      <vt:lpstr>Parameters to be measured</vt:lpstr>
      <vt:lpstr>Instrumentation at current test bench</vt:lpstr>
      <vt:lpstr>Installed Instruments</vt:lpstr>
      <vt:lpstr>Faraday Cup</vt:lpstr>
      <vt:lpstr>Energy Spread</vt:lpstr>
      <vt:lpstr>SEMGrids for Profile Meas.</vt:lpstr>
      <vt:lpstr>Transverse Emittance Measurement</vt:lpstr>
      <vt:lpstr>Emittance Meter Readout</vt:lpstr>
      <vt:lpstr>Emittance Evaluation</vt:lpstr>
      <vt:lpstr>Pseudo Scubexx exvaluation</vt:lpstr>
      <vt:lpstr>Modifications to the Emittance Meter</vt:lpstr>
      <vt:lpstr>Current Transformers</vt:lpstr>
      <vt:lpstr>Instruments for new test stand</vt:lpstr>
      <vt:lpstr>Instruments for new test stand (2)</vt:lpstr>
      <vt:lpstr>Cost table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raich</dc:creator>
  <cp:lastModifiedBy>raich</cp:lastModifiedBy>
  <cp:revision>106</cp:revision>
  <dcterms:created xsi:type="dcterms:W3CDTF">2008-02-11T10:04:25Z</dcterms:created>
  <dcterms:modified xsi:type="dcterms:W3CDTF">2011-06-07T06:29:10Z</dcterms:modified>
</cp:coreProperties>
</file>