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496" r:id="rId2"/>
    <p:sldId id="495" r:id="rId3"/>
    <p:sldId id="492" r:id="rId4"/>
    <p:sldId id="497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01D1D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3" autoAdjust="0"/>
    <p:restoredTop sz="91252" autoAdjust="0"/>
  </p:normalViewPr>
  <p:slideViewPr>
    <p:cSldViewPr>
      <p:cViewPr varScale="1">
        <p:scale>
          <a:sx n="104" d="100"/>
          <a:sy n="104" d="100"/>
        </p:scale>
        <p:origin x="1696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5E9F4-413C-1D4D-B2C9-06034EEA70C5}" type="datetimeFigureOut">
              <a:rPr lang="en-US" smtClean="0"/>
              <a:pPr/>
              <a:t>6/21/23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DA48B-61E4-A341-BF3C-5AB3AE1F6A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36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9" charset="0"/>
              </a:defRPr>
            </a:lvl1pPr>
          </a:lstStyle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09" charset="0"/>
              </a:defRPr>
            </a:lvl1pPr>
          </a:lstStyle>
          <a:p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9" charset="0"/>
              </a:defRPr>
            </a:lvl1pPr>
          </a:lstStyle>
          <a:p>
            <a:endParaRPr lang="en-US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09" charset="0"/>
              </a:defRPr>
            </a:lvl1pPr>
          </a:lstStyle>
          <a:p>
            <a:fld id="{97EFA30C-86FF-394A-A9DB-141666EDDA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62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22860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1"/>
            <a:ext cx="6781800" cy="876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371600"/>
            <a:ext cx="7620000" cy="4876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HC-title_re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2013-03-31 05.07.05 pm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9715"/>
            <a:ext cx="8685161" cy="75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57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52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52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Rectangle 103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6106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>
            <a:outerShdw blurRad="63500" dist="53882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610600" cy="541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3252" name="Rectangle 1028"/>
          <p:cNvSpPr>
            <a:spLocks noChangeArrowheads="1"/>
          </p:cNvSpPr>
          <p:nvPr/>
        </p:nvSpPr>
        <p:spPr bwMode="auto">
          <a:xfrm>
            <a:off x="650879" y="6600829"/>
            <a:ext cx="169386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3" name="Rectangle 1029"/>
          <p:cNvSpPr>
            <a:spLocks noChangeArrowheads="1"/>
          </p:cNvSpPr>
          <p:nvPr/>
        </p:nvSpPr>
        <p:spPr bwMode="auto">
          <a:xfrm>
            <a:off x="304800" y="6553200"/>
            <a:ext cx="1559723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000" b="0" dirty="0">
                <a:solidFill>
                  <a:schemeClr val="bg1">
                    <a:lumMod val="50000"/>
                  </a:schemeClr>
                </a:solidFill>
                <a:latin typeface="Myriad Pro"/>
              </a:rPr>
              <a:t>N. </a:t>
            </a:r>
            <a:r>
              <a:rPr lang="en-US" sz="1000" b="0" dirty="0" err="1">
                <a:solidFill>
                  <a:schemeClr val="bg1">
                    <a:lumMod val="50000"/>
                  </a:schemeClr>
                </a:solidFill>
                <a:latin typeface="Myriad Pro"/>
              </a:rPr>
              <a:t>Akchurin</a:t>
            </a:r>
            <a:r>
              <a:rPr lang="en-US" sz="1000" b="0" dirty="0">
                <a:solidFill>
                  <a:schemeClr val="bg1">
                    <a:lumMod val="50000"/>
                  </a:schemeClr>
                </a:solidFill>
                <a:latin typeface="Myriad Pro"/>
              </a:rPr>
              <a:t>, 22 June 2023</a:t>
            </a:r>
          </a:p>
        </p:txBody>
      </p:sp>
      <p:sp>
        <p:nvSpPr>
          <p:cNvPr id="53254" name="Line 1030"/>
          <p:cNvSpPr>
            <a:spLocks noChangeShapeType="1"/>
          </p:cNvSpPr>
          <p:nvPr/>
        </p:nvSpPr>
        <p:spPr bwMode="auto">
          <a:xfrm flipV="1">
            <a:off x="304800" y="6553200"/>
            <a:ext cx="8610600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8" name="Text Box 1034"/>
          <p:cNvSpPr txBox="1">
            <a:spLocks noChangeArrowheads="1"/>
          </p:cNvSpPr>
          <p:nvPr userDrawn="1"/>
        </p:nvSpPr>
        <p:spPr bwMode="auto">
          <a:xfrm>
            <a:off x="8686804" y="6553205"/>
            <a:ext cx="341397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C0E730E8-EB7B-5142-AF60-441200A5E867}" type="slidenum">
              <a:rPr lang="en-US" sz="1000" b="1">
                <a:solidFill>
                  <a:srgbClr val="7F7F7F"/>
                </a:solidFill>
                <a:latin typeface="+mn-lt"/>
              </a:rPr>
              <a:pPr/>
              <a:t>‹#›</a:t>
            </a:fld>
            <a:endParaRPr lang="en-US" sz="1000" b="1" dirty="0">
              <a:solidFill>
                <a:srgbClr val="7F7F7F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85766" y="6553202"/>
            <a:ext cx="13724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yriad Pro"/>
                <a:cs typeface="Myriad Pro"/>
              </a:rPr>
              <a:t>PS/SPS Users’ Meeting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74" r:id="rId13"/>
    <p:sldLayoutId id="2147483676" r:id="rId14"/>
    <p:sldLayoutId id="2147483677" r:id="rId15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0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Myriad Pro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9pPr>
    </p:titleStyle>
    <p:bodyStyle>
      <a:lvl1pPr marL="457200" indent="-457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400" b="0">
          <a:solidFill>
            <a:srgbClr val="0000CC"/>
          </a:solidFill>
          <a:latin typeface="Myriad Pro"/>
          <a:ea typeface="+mn-ea"/>
          <a:cs typeface="+mn-cs"/>
        </a:defRPr>
      </a:lvl1pPr>
      <a:lvl2pPr marL="8001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00"/>
        </a:buClr>
        <a:buAutoNum type="arabicPeriod"/>
        <a:defRPr b="0">
          <a:solidFill>
            <a:srgbClr val="FF0000"/>
          </a:solidFill>
          <a:latin typeface="Myriad Pro"/>
          <a:ea typeface="ＭＳ Ｐゴシック" pitchFamily="-109" charset="-128"/>
        </a:defRPr>
      </a:lvl2pPr>
      <a:lvl3pPr marL="12573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0">
          <a:solidFill>
            <a:schemeClr val="tx2"/>
          </a:solidFill>
          <a:latin typeface="Myriad Pro"/>
          <a:ea typeface="ＭＳ Ｐゴシック" pitchFamily="-109" charset="-128"/>
        </a:defRPr>
      </a:lvl3pPr>
      <a:lvl4pPr marL="16383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0">
          <a:solidFill>
            <a:schemeClr val="tx2"/>
          </a:solidFill>
          <a:latin typeface="Myriad Pro"/>
          <a:ea typeface="ＭＳ Ｐゴシック" pitchFamily="-109" charset="-128"/>
        </a:defRPr>
      </a:lvl4pPr>
      <a:lvl5pPr marL="20955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0">
          <a:solidFill>
            <a:schemeClr val="tx2"/>
          </a:solidFill>
          <a:latin typeface="Myriad Pro"/>
          <a:ea typeface="ＭＳ Ｐゴシック" pitchFamily="-109" charset="-128"/>
        </a:defRPr>
      </a:lvl5pPr>
      <a:lvl6pPr marL="25527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6pPr>
      <a:lvl7pPr marL="30099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7pPr>
      <a:lvl8pPr marL="34671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8pPr>
      <a:lvl9pPr marL="39243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5A006-3FDB-6A74-71D1-1E69A6C7E4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IDEA Test Beam Program at T9 Beamline</a:t>
            </a:r>
            <a:br>
              <a:rPr lang="en-US" dirty="0"/>
            </a:br>
            <a:r>
              <a:rPr lang="en-US" dirty="0"/>
              <a:t>Texas Tech University</a:t>
            </a:r>
            <a:br>
              <a:rPr lang="en-US" dirty="0"/>
            </a:br>
            <a:r>
              <a:rPr lang="en-US" dirty="0"/>
              <a:t>(26 June to 5 July)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2D2712-AE08-B2D3-62A8-BD980B26B2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Nural</a:t>
            </a:r>
            <a:r>
              <a:rPr lang="en-US" dirty="0"/>
              <a:t> </a:t>
            </a:r>
            <a:r>
              <a:rPr lang="en-US" dirty="0" err="1"/>
              <a:t>Akchurin</a:t>
            </a:r>
            <a:r>
              <a:rPr lang="en-US" dirty="0"/>
              <a:t>, Adil Hussain, </a:t>
            </a:r>
            <a:r>
              <a:rPr lang="en-US" dirty="0" err="1"/>
              <a:t>Yelbir</a:t>
            </a:r>
            <a:r>
              <a:rPr lang="en-US" dirty="0"/>
              <a:t> </a:t>
            </a:r>
            <a:r>
              <a:rPr lang="en-US" dirty="0" err="1"/>
              <a:t>Khazykarim</a:t>
            </a:r>
            <a:r>
              <a:rPr lang="en-US" dirty="0"/>
              <a:t>, Shuichi </a:t>
            </a:r>
            <a:r>
              <a:rPr lang="en-US" dirty="0" err="1"/>
              <a:t>Kunori</a:t>
            </a:r>
            <a:r>
              <a:rPr lang="en-US" dirty="0"/>
              <a:t>, and Odin </a:t>
            </a:r>
            <a:r>
              <a:rPr lang="en-US" dirty="0" err="1"/>
              <a:t>Scheider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592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DBB0F-C4FA-4333-624B-C08C54683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-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E112D-1E84-2803-81B2-6408A658D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599"/>
            <a:ext cx="8610600" cy="1680501"/>
          </a:xfrm>
        </p:spPr>
        <p:txBody>
          <a:bodyPr/>
          <a:lstStyle/>
          <a:p>
            <a:r>
              <a:rPr lang="en-US" dirty="0"/>
              <a:t>The R&amp;D program concerns effective longitudinal segmentation of fiber calorimeters using fast and precise signal timing</a:t>
            </a:r>
          </a:p>
          <a:p>
            <a:r>
              <a:rPr lang="en-US" dirty="0"/>
              <a:t>Achieving such capability opens doors towards high granularity calorimetry and other reconstruction advantages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D735E2-5C0B-BD1A-9141-9E3911673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1" y="2916927"/>
            <a:ext cx="3573519" cy="24170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40B4A5-E4F6-E86C-1D54-5B7F16E2E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913289"/>
            <a:ext cx="2743200" cy="219211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AE3E4D1-CF4E-5734-4B1B-8FF09F3B2378}"/>
              </a:ext>
            </a:extLst>
          </p:cNvPr>
          <p:cNvGrpSpPr/>
          <p:nvPr/>
        </p:nvGrpSpPr>
        <p:grpSpPr>
          <a:xfrm>
            <a:off x="6629400" y="3048000"/>
            <a:ext cx="2179581" cy="2170384"/>
            <a:chOff x="3373034" y="4548298"/>
            <a:chExt cx="2179581" cy="217038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CD80A8F-3F84-A4DB-A038-6537C2A401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3034" y="4548298"/>
              <a:ext cx="2179581" cy="21703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8906CBB-9188-42C7-D961-99AFF9B336EB}"/>
                </a:ext>
              </a:extLst>
            </p:cNvPr>
            <p:cNvSpPr txBox="1"/>
            <p:nvPr/>
          </p:nvSpPr>
          <p:spPr>
            <a:xfrm>
              <a:off x="3805092" y="4630201"/>
              <a:ext cx="737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event-1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07DDD4D-2CFA-13F1-3B94-FD9EE75BEF0B}"/>
                </a:ext>
              </a:extLst>
            </p:cNvPr>
            <p:cNvSpPr txBox="1"/>
            <p:nvPr/>
          </p:nvSpPr>
          <p:spPr>
            <a:xfrm>
              <a:off x="3818346" y="5180166"/>
              <a:ext cx="737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event-2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460CDF2-4E7C-BF7C-5D6D-13751894D136}"/>
                </a:ext>
              </a:extLst>
            </p:cNvPr>
            <p:cNvSpPr txBox="1"/>
            <p:nvPr/>
          </p:nvSpPr>
          <p:spPr>
            <a:xfrm>
              <a:off x="3811722" y="5789766"/>
              <a:ext cx="737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event-3</a:t>
              </a: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62D2FFB-F67F-E117-B877-9DBDD36AFBC0}"/>
              </a:ext>
            </a:extLst>
          </p:cNvPr>
          <p:cNvSpPr txBox="1">
            <a:spLocks/>
          </p:cNvSpPr>
          <p:nvPr/>
        </p:nvSpPr>
        <p:spPr bwMode="auto">
          <a:xfrm>
            <a:off x="457200" y="5334000"/>
            <a:ext cx="8610600" cy="121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2400" b="0">
                <a:solidFill>
                  <a:srgbClr val="0000CC"/>
                </a:solidFill>
                <a:latin typeface="Myriad Pro"/>
                <a:ea typeface="+mn-ea"/>
                <a:cs typeface="+mn-cs"/>
              </a:defRPr>
            </a:lvl1pPr>
            <a:lvl2pPr marL="800100" indent="-3429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AutoNum type="arabicPeriod"/>
              <a:defRPr b="0">
                <a:solidFill>
                  <a:srgbClr val="FF0000"/>
                </a:solidFill>
                <a:latin typeface="Myriad Pro"/>
                <a:ea typeface="ＭＳ Ｐゴシック" pitchFamily="-109" charset="-128"/>
              </a:defRPr>
            </a:lvl2pPr>
            <a:lvl3pPr marL="1257300" indent="-3429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0">
                <a:solidFill>
                  <a:schemeClr val="tx2"/>
                </a:solidFill>
                <a:latin typeface="Myriad Pro"/>
                <a:ea typeface="ＭＳ Ｐゴシック" pitchFamily="-109" charset="-128"/>
              </a:defRPr>
            </a:lvl3pPr>
            <a:lvl4pPr marL="1638300" indent="-2667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0">
                <a:solidFill>
                  <a:schemeClr val="tx2"/>
                </a:solidFill>
                <a:latin typeface="Myriad Pro"/>
                <a:ea typeface="ＭＳ Ｐゴシック" pitchFamily="-109" charset="-128"/>
              </a:defRPr>
            </a:lvl4pPr>
            <a:lvl5pPr marL="2095500" indent="-2667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0">
                <a:solidFill>
                  <a:schemeClr val="tx2"/>
                </a:solidFill>
                <a:latin typeface="Myriad Pro"/>
                <a:ea typeface="ＭＳ Ｐゴシック" pitchFamily="-109" charset="-128"/>
              </a:defRPr>
            </a:lvl5pPr>
            <a:lvl6pPr marL="2552700" indent="-2667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2"/>
                </a:solidFill>
                <a:latin typeface="+mn-lt"/>
                <a:ea typeface="ＭＳ Ｐゴシック" pitchFamily="-109" charset="-128"/>
              </a:defRPr>
            </a:lvl6pPr>
            <a:lvl7pPr marL="3009900" indent="-2667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2"/>
                </a:solidFill>
                <a:latin typeface="+mn-lt"/>
                <a:ea typeface="ＭＳ Ｐゴシック" pitchFamily="-109" charset="-128"/>
              </a:defRPr>
            </a:lvl7pPr>
            <a:lvl8pPr marL="3467100" indent="-2667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2"/>
                </a:solidFill>
                <a:latin typeface="+mn-lt"/>
                <a:ea typeface="ＭＳ Ｐゴシック" pitchFamily="-109" charset="-128"/>
              </a:defRPr>
            </a:lvl8pPr>
            <a:lvl9pPr marL="3924300" indent="-2667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2"/>
                </a:solidFill>
                <a:latin typeface="+mn-lt"/>
                <a:ea typeface="ＭＳ Ｐゴシック" pitchFamily="-109" charset="-128"/>
              </a:defRPr>
            </a:lvl9pPr>
          </a:lstStyle>
          <a:p>
            <a:r>
              <a:rPr lang="en-US" kern="0" dirty="0"/>
              <a:t>Three simulation hadronic events are shown on the right:  the sampling rate is 50 </a:t>
            </a:r>
            <a:r>
              <a:rPr lang="en-US" kern="0" dirty="0" err="1"/>
              <a:t>ps</a:t>
            </a:r>
            <a:r>
              <a:rPr lang="en-US" kern="0" dirty="0"/>
              <a:t> is used as an example 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74493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98A5F-3F20-7149-981E-615651D3B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-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DD343-5C9D-2444-8CD0-72EAF6004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plan includes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Goals</a:t>
            </a:r>
          </a:p>
          <a:p>
            <a:pPr lvl="1"/>
            <a:r>
              <a:rPr lang="en-US" dirty="0"/>
              <a:t>Measure the performance of the current </a:t>
            </a:r>
            <a:r>
              <a:rPr lang="en-US" dirty="0" err="1"/>
              <a:t>SiPM’s</a:t>
            </a:r>
            <a:r>
              <a:rPr lang="en-US" dirty="0"/>
              <a:t> multi-hit capability in a time window of &lt; 5 ns</a:t>
            </a:r>
          </a:p>
          <a:p>
            <a:pPr lvl="1"/>
            <a:r>
              <a:rPr lang="en-US" dirty="0"/>
              <a:t>Produce reference data for cosmic muon test stand to be studies later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Detector</a:t>
            </a:r>
          </a:p>
          <a:p>
            <a:pPr lvl="1"/>
            <a:r>
              <a:rPr lang="en-US" dirty="0"/>
              <a:t>Cherenkov/scintillation fibers of various lengths to </a:t>
            </a:r>
            <a:r>
              <a:rPr lang="en-US" dirty="0" err="1"/>
              <a:t>SiPM</a:t>
            </a:r>
            <a:endParaRPr lang="en-US" dirty="0"/>
          </a:p>
          <a:p>
            <a:pPr lvl="1"/>
            <a:r>
              <a:rPr lang="en-US" dirty="0" err="1"/>
              <a:t>SiPM</a:t>
            </a:r>
            <a:r>
              <a:rPr lang="en-US" dirty="0"/>
              <a:t> arrays from HPK and </a:t>
            </a:r>
            <a:r>
              <a:rPr lang="en-US" dirty="0" err="1"/>
              <a:t>OnSemi</a:t>
            </a:r>
            <a:r>
              <a:rPr lang="en-US" dirty="0"/>
              <a:t> with fast output</a:t>
            </a:r>
          </a:p>
          <a:p>
            <a:pPr lvl="1"/>
            <a:r>
              <a:rPr lang="en-US" dirty="0"/>
              <a:t>CAEN DRS (DT5742)</a:t>
            </a:r>
          </a:p>
          <a:p>
            <a:pPr lvl="1"/>
            <a:r>
              <a:rPr lang="en-US" dirty="0"/>
              <a:t>CAEN FER-5200 (A5202 digitizer, DT5215 concentrator)</a:t>
            </a:r>
          </a:p>
          <a:p>
            <a:pPr lvl="1"/>
            <a:r>
              <a:rPr lang="en-US" dirty="0"/>
              <a:t>Scintillator counters for trigger</a:t>
            </a:r>
          </a:p>
          <a:p>
            <a:pPr lvl="1"/>
            <a:r>
              <a:rPr lang="en-US" dirty="0"/>
              <a:t>MCP-PMT for good timing reference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Beams</a:t>
            </a:r>
          </a:p>
          <a:p>
            <a:pPr lvl="1"/>
            <a:r>
              <a:rPr lang="en-US" dirty="0"/>
              <a:t>Electrons and </a:t>
            </a:r>
            <a:r>
              <a:rPr lang="en-US" dirty="0" err="1"/>
              <a:t>pions</a:t>
            </a:r>
            <a:r>
              <a:rPr lang="en-US" dirty="0"/>
              <a:t> with sufficient rate (to be understood) to build a high-quality data set for analyses and training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67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D5327-A93D-F15D-9926-81D2A0F6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-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3A6D8-31D9-5C68-D58F-8BC804751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38200"/>
            <a:ext cx="5486400" cy="5410200"/>
          </a:xfrm>
        </p:spPr>
        <p:txBody>
          <a:bodyPr/>
          <a:lstStyle/>
          <a:p>
            <a:r>
              <a:rPr lang="en-US" dirty="0"/>
              <a:t>We will bring all critical components (SiPMs, electronics, computers, and fibers) to CERN</a:t>
            </a:r>
          </a:p>
          <a:p>
            <a:r>
              <a:rPr lang="en-US" dirty="0"/>
              <a:t>Some equipment identified to rent from the Electronics Pool</a:t>
            </a:r>
          </a:p>
          <a:p>
            <a:r>
              <a:rPr lang="en-US" dirty="0"/>
              <a:t>Our team (2 senior scientists and 3 students) will arrive at CERN on Monday, June 26</a:t>
            </a:r>
          </a:p>
          <a:p>
            <a:r>
              <a:rPr lang="en-US" dirty="0"/>
              <a:t>Controlled Radiation Area access training is on Wednesday, June 28</a:t>
            </a:r>
          </a:p>
          <a:p>
            <a:r>
              <a:rPr lang="en-US" dirty="0"/>
              <a:t>Patrol training with Bastien is on Thursday, June 29 at 9 AM at T9</a:t>
            </a:r>
          </a:p>
          <a:p>
            <a:r>
              <a:rPr lang="en-US" dirty="0"/>
              <a:t>ISIEC </a:t>
            </a:r>
            <a:r>
              <a:rPr lang="en-US"/>
              <a:t>form submitted (ID 911)</a:t>
            </a:r>
            <a:endParaRPr lang="en-US" dirty="0"/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1050A38-6E82-1865-0D1E-BC018F204C03}"/>
              </a:ext>
            </a:extLst>
          </p:cNvPr>
          <p:cNvGrpSpPr/>
          <p:nvPr/>
        </p:nvGrpSpPr>
        <p:grpSpPr>
          <a:xfrm>
            <a:off x="5943600" y="838199"/>
            <a:ext cx="2971800" cy="3862431"/>
            <a:chOff x="5943600" y="838199"/>
            <a:chExt cx="2971800" cy="3862431"/>
          </a:xfrm>
        </p:grpSpPr>
        <p:pic>
          <p:nvPicPr>
            <p:cNvPr id="5" name="Picture 4" descr="Two men standing next to each other&#10;&#10;Description automatically generated">
              <a:extLst>
                <a:ext uri="{FF2B5EF4-FFF2-40B4-BE49-F238E27FC236}">
                  <a16:creationId xmlns:a16="http://schemas.microsoft.com/office/drawing/2014/main" id="{B911111E-C1ED-6E76-10E7-E9B003D82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43600" y="838199"/>
              <a:ext cx="2971800" cy="386243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D8AF15B-95A5-E955-1636-4F7C5D8FF943}"/>
                </a:ext>
              </a:extLst>
            </p:cNvPr>
            <p:cNvSpPr txBox="1"/>
            <p:nvPr/>
          </p:nvSpPr>
          <p:spPr>
            <a:xfrm>
              <a:off x="6282100" y="4362076"/>
              <a:ext cx="25426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>
                  <a:solidFill>
                    <a:schemeClr val="bg1"/>
                  </a:solidFill>
                  <a:latin typeface="+mj-lt"/>
                </a:rPr>
                <a:t>SiPM</a:t>
              </a:r>
              <a:r>
                <a:rPr lang="en-US" sz="1600" dirty="0">
                  <a:solidFill>
                    <a:schemeClr val="bg1"/>
                  </a:solidFill>
                  <a:latin typeface="+mj-lt"/>
                </a:rPr>
                <a:t> Box with electronics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0628261"/>
      </p:ext>
    </p:extLst>
  </p:cSld>
  <p:clrMapOvr>
    <a:masterClrMapping/>
  </p:clrMapOvr>
</p:sld>
</file>

<file path=ppt/theme/theme1.xml><?xml version="1.0" encoding="utf-8"?>
<a:theme xmlns:a="http://schemas.openxmlformats.org/drawingml/2006/main" name="TTU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003E3E"/>
      </a:lt2>
      <a:accent1>
        <a:srgbClr val="FFD798"/>
      </a:accent1>
      <a:accent2>
        <a:srgbClr val="8CF4EA"/>
      </a:accent2>
      <a:accent3>
        <a:srgbClr val="FFFFFF"/>
      </a:accent3>
      <a:accent4>
        <a:srgbClr val="000000"/>
      </a:accent4>
      <a:accent5>
        <a:srgbClr val="FFE8CA"/>
      </a:accent5>
      <a:accent6>
        <a:srgbClr val="7EDDD4"/>
      </a:accent6>
      <a:hlink>
        <a:srgbClr val="FE9B03"/>
      </a:hlink>
      <a:folHlink>
        <a:srgbClr val="00D0D0"/>
      </a:folHlink>
    </a:clrScheme>
    <a:fontScheme name="TTU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TTU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U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26801</TotalTime>
  <Words>282</Words>
  <Application>Microsoft Macintosh PowerPoint</Application>
  <PresentationFormat>On-screen Show (4:3)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Myriad Pro</vt:lpstr>
      <vt:lpstr>Times New Roman</vt:lpstr>
      <vt:lpstr>TTUtemplate</vt:lpstr>
      <vt:lpstr> IDEA Test Beam Program at T9 Beamline Texas Tech University (26 June to 5 July)</vt:lpstr>
      <vt:lpstr>Program - I</vt:lpstr>
      <vt:lpstr>Program - II</vt:lpstr>
      <vt:lpstr>Program - III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HGCAL Editorial Board (EB) Status</dc:title>
  <dc:creator>Akchurin, Nural</dc:creator>
  <cp:lastModifiedBy>Akchurin, Nural</cp:lastModifiedBy>
  <cp:revision>124</cp:revision>
  <cp:lastPrinted>2022-04-13T12:10:09Z</cp:lastPrinted>
  <dcterms:created xsi:type="dcterms:W3CDTF">2020-05-12T18:36:53Z</dcterms:created>
  <dcterms:modified xsi:type="dcterms:W3CDTF">2023-06-21T23:57:34Z</dcterms:modified>
</cp:coreProperties>
</file>