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media/image3.jpg" ContentType="image/png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89" r:id="rId2"/>
    <p:sldId id="313" r:id="rId3"/>
    <p:sldId id="305" r:id="rId4"/>
    <p:sldId id="284" r:id="rId5"/>
    <p:sldId id="373" r:id="rId6"/>
    <p:sldId id="378" r:id="rId7"/>
    <p:sldId id="275" r:id="rId8"/>
    <p:sldId id="277" r:id="rId9"/>
    <p:sldId id="295" r:id="rId10"/>
    <p:sldId id="318" r:id="rId11"/>
    <p:sldId id="274" r:id="rId12"/>
    <p:sldId id="307" r:id="rId13"/>
    <p:sldId id="309" r:id="rId14"/>
    <p:sldId id="278" r:id="rId15"/>
    <p:sldId id="279" r:id="rId16"/>
    <p:sldId id="257" r:id="rId17"/>
    <p:sldId id="329" r:id="rId18"/>
    <p:sldId id="374" r:id="rId19"/>
    <p:sldId id="327" r:id="rId20"/>
    <p:sldId id="317" r:id="rId21"/>
    <p:sldId id="381" r:id="rId22"/>
    <p:sldId id="382" r:id="rId23"/>
    <p:sldId id="280" r:id="rId24"/>
    <p:sldId id="320" r:id="rId25"/>
    <p:sldId id="328" r:id="rId26"/>
    <p:sldId id="331" r:id="rId27"/>
    <p:sldId id="383" r:id="rId28"/>
    <p:sldId id="324" r:id="rId29"/>
    <p:sldId id="330" r:id="rId30"/>
    <p:sldId id="322" r:id="rId31"/>
    <p:sldId id="286" r:id="rId32"/>
  </p:sldIdLst>
  <p:sldSz cx="12192000" cy="6858000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297AEEB-C58C-4400-B197-0CA9511EB453}">
          <p14:sldIdLst>
            <p14:sldId id="289"/>
            <p14:sldId id="313"/>
            <p14:sldId id="305"/>
            <p14:sldId id="284"/>
            <p14:sldId id="373"/>
            <p14:sldId id="378"/>
            <p14:sldId id="275"/>
            <p14:sldId id="277"/>
            <p14:sldId id="295"/>
            <p14:sldId id="318"/>
            <p14:sldId id="274"/>
            <p14:sldId id="307"/>
            <p14:sldId id="309"/>
            <p14:sldId id="278"/>
            <p14:sldId id="279"/>
            <p14:sldId id="257"/>
            <p14:sldId id="329"/>
            <p14:sldId id="374"/>
            <p14:sldId id="327"/>
            <p14:sldId id="317"/>
            <p14:sldId id="381"/>
            <p14:sldId id="382"/>
            <p14:sldId id="280"/>
            <p14:sldId id="320"/>
            <p14:sldId id="328"/>
            <p14:sldId id="331"/>
            <p14:sldId id="383"/>
            <p14:sldId id="324"/>
            <p14:sldId id="330"/>
            <p14:sldId id="322"/>
            <p14:sldId id="286"/>
          </p14:sldIdLst>
        </p14:section>
        <p14:section name="back-up slides" id="{3A2A0702-BE62-401E-BFAF-00429ABD3A63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ina Koivunen" initials="NK" lastIdx="3" clrIdx="0">
    <p:extLst>
      <p:ext uri="{19B8F6BF-5375-455C-9EA6-DF929625EA0E}">
        <p15:presenceInfo xmlns:p15="http://schemas.microsoft.com/office/powerpoint/2012/main" userId="S::nina.koivunen@cern.ch::7c58ce62-3e57-4fce-ae70-8ce569d6b723" providerId="AD"/>
      </p:ext>
    </p:extLst>
  </p:cmAuthor>
  <p:cmAuthor id="2" name="Sara Eleonore Krige" initials="SEK" lastIdx="2" clrIdx="1">
    <p:extLst>
      <p:ext uri="{19B8F6BF-5375-455C-9EA6-DF929625EA0E}">
        <p15:presenceInfo xmlns:p15="http://schemas.microsoft.com/office/powerpoint/2012/main" userId="S-1-5-21-1526224874-1540688658-1361462980-7169496" providerId="AD"/>
      </p:ext>
    </p:extLst>
  </p:cmAuthor>
  <p:cmAuthor id="3" name="Sara Eleonore Krige" initials="SEK [2]" lastIdx="1" clrIdx="2">
    <p:extLst>
      <p:ext uri="{19B8F6BF-5375-455C-9EA6-DF929625EA0E}">
        <p15:presenceInfo xmlns:p15="http://schemas.microsoft.com/office/powerpoint/2012/main" userId="S::sara.eleonore.krige@cern.ch::22c572ef-2fb4-4523-a8ee-541ab59fed2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F6F6"/>
    <a:srgbClr val="89D77F"/>
    <a:srgbClr val="4B6A87"/>
    <a:srgbClr val="A9CBD7"/>
    <a:srgbClr val="D0F6EB"/>
    <a:srgbClr val="FEE5E0"/>
    <a:srgbClr val="373447"/>
    <a:srgbClr val="172737"/>
    <a:srgbClr val="98BEEC"/>
    <a:srgbClr val="68E3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inimized">
    <p:restoredLeft sz="6061" autoAdjust="0"/>
    <p:restoredTop sz="19209" autoAdjust="0"/>
  </p:normalViewPr>
  <p:slideViewPr>
    <p:cSldViewPr snapToGrid="0">
      <p:cViewPr varScale="1">
        <p:scale>
          <a:sx n="13" d="100"/>
          <a:sy n="13" d="100"/>
        </p:scale>
        <p:origin x="2960" y="36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200" d="100"/>
        <a:sy n="200" d="100"/>
      </p:scale>
      <p:origin x="0" y="-506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E3D2E31-6D53-41AF-8448-349A2451E3B2}" type="doc">
      <dgm:prSet loTypeId="urn:microsoft.com/office/officeart/2005/8/layout/vList2" loCatId="list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E5FD2A02-EAFC-49D3-8896-09A928FAF01E}">
      <dgm:prSet phldrT="[Text]" custT="1"/>
      <dgm:spPr>
        <a:gradFill rotWithShape="0">
          <a:gsLst>
            <a:gs pos="0">
              <a:srgbClr val="81BED1"/>
            </a:gs>
            <a:gs pos="50000">
              <a:srgbClr val="5CABC4"/>
            </a:gs>
            <a:gs pos="100000">
              <a:srgbClr val="81BED1"/>
            </a:gs>
          </a:gsLst>
        </a:gradFill>
      </dgm:spPr>
      <dgm:t>
        <a:bodyPr/>
        <a:lstStyle/>
        <a:p>
          <a:r>
            <a:rPr lang="en-US" sz="1800" b="1" dirty="0"/>
            <a:t>Benchmark job (BMJ) Title</a:t>
          </a:r>
        </a:p>
      </dgm:t>
    </dgm:pt>
    <dgm:pt modelId="{AB983F6F-D4A5-426D-98D4-82C378857E48}" type="parTrans" cxnId="{F7F1AAC9-A973-47BD-9C69-08F3ABF41199}">
      <dgm:prSet/>
      <dgm:spPr/>
      <dgm:t>
        <a:bodyPr/>
        <a:lstStyle/>
        <a:p>
          <a:endParaRPr lang="en-US" sz="1800" b="1"/>
        </a:p>
      </dgm:t>
    </dgm:pt>
    <dgm:pt modelId="{5D44E346-DA84-472F-9A7E-D15730D8FAE9}" type="sibTrans" cxnId="{F7F1AAC9-A973-47BD-9C69-08F3ABF41199}">
      <dgm:prSet/>
      <dgm:spPr/>
      <dgm:t>
        <a:bodyPr/>
        <a:lstStyle/>
        <a:p>
          <a:endParaRPr lang="en-US" sz="1800" b="1"/>
        </a:p>
      </dgm:t>
    </dgm:pt>
    <dgm:pt modelId="{20A6B6CD-40FF-4C40-B753-E6E9D4A40832}">
      <dgm:prSet phldrT="[Text]" custT="1"/>
      <dgm:spPr>
        <a:gradFill rotWithShape="0">
          <a:gsLst>
            <a:gs pos="0">
              <a:srgbClr val="B6D9E4"/>
            </a:gs>
            <a:gs pos="50000">
              <a:srgbClr val="81BED1"/>
            </a:gs>
            <a:gs pos="100000">
              <a:srgbClr val="5CABC4"/>
            </a:gs>
          </a:gsLst>
        </a:gradFill>
      </dgm:spPr>
      <dgm:t>
        <a:bodyPr/>
        <a:lstStyle/>
        <a:p>
          <a:r>
            <a:rPr lang="en-US" sz="1800" b="1" dirty="0"/>
            <a:t>Introduction</a:t>
          </a:r>
        </a:p>
      </dgm:t>
    </dgm:pt>
    <dgm:pt modelId="{9D4A6306-224D-4A0E-B311-B092548BE8C5}" type="parTrans" cxnId="{E1BBF4AA-9D1D-47DA-A66C-14F7A8A89446}">
      <dgm:prSet/>
      <dgm:spPr/>
      <dgm:t>
        <a:bodyPr/>
        <a:lstStyle/>
        <a:p>
          <a:endParaRPr lang="en-US" sz="1800" b="1"/>
        </a:p>
      </dgm:t>
    </dgm:pt>
    <dgm:pt modelId="{6B638613-7115-44BA-B6DB-CBAF5BFDC602}" type="sibTrans" cxnId="{E1BBF4AA-9D1D-47DA-A66C-14F7A8A89446}">
      <dgm:prSet/>
      <dgm:spPr/>
      <dgm:t>
        <a:bodyPr/>
        <a:lstStyle/>
        <a:p>
          <a:endParaRPr lang="en-US" sz="1800" b="1"/>
        </a:p>
      </dgm:t>
    </dgm:pt>
    <dgm:pt modelId="{D4CCE1AC-A871-4255-A743-15BF78FDFAC3}">
      <dgm:prSet phldrT="[Text]" custT="1"/>
      <dgm:spPr>
        <a:gradFill rotWithShape="0">
          <a:gsLst>
            <a:gs pos="0">
              <a:srgbClr val="B6D9E4"/>
            </a:gs>
            <a:gs pos="50000">
              <a:srgbClr val="81BED1"/>
            </a:gs>
            <a:gs pos="100000">
              <a:srgbClr val="5CABC4"/>
            </a:gs>
          </a:gsLst>
        </a:gradFill>
      </dgm:spPr>
      <dgm:t>
        <a:bodyPr/>
        <a:lstStyle/>
        <a:p>
          <a:r>
            <a:rPr lang="en-US" sz="1800" b="1" dirty="0"/>
            <a:t>Functions</a:t>
          </a:r>
        </a:p>
      </dgm:t>
    </dgm:pt>
    <dgm:pt modelId="{B714A256-2820-4A84-AE1A-85EB3FF89C49}" type="parTrans" cxnId="{7C190053-A820-48C3-B32B-1C11651D27CA}">
      <dgm:prSet/>
      <dgm:spPr/>
      <dgm:t>
        <a:bodyPr/>
        <a:lstStyle/>
        <a:p>
          <a:endParaRPr lang="en-US" sz="1800" b="1"/>
        </a:p>
      </dgm:t>
    </dgm:pt>
    <dgm:pt modelId="{EE57F8DF-95A8-4E3D-9FD8-AE14FB61FB9E}" type="sibTrans" cxnId="{7C190053-A820-48C3-B32B-1C11651D27CA}">
      <dgm:prSet/>
      <dgm:spPr/>
      <dgm:t>
        <a:bodyPr/>
        <a:lstStyle/>
        <a:p>
          <a:endParaRPr lang="en-US" sz="1800" b="1"/>
        </a:p>
      </dgm:t>
    </dgm:pt>
    <dgm:pt modelId="{330EBB26-D241-4BB8-BAFE-5D1EEE361664}">
      <dgm:prSet phldrT="[Text]" custT="1"/>
      <dgm:spPr>
        <a:gradFill rotWithShape="0">
          <a:gsLst>
            <a:gs pos="0">
              <a:srgbClr val="B6D9E4"/>
            </a:gs>
            <a:gs pos="50000">
              <a:srgbClr val="81BED1"/>
            </a:gs>
            <a:gs pos="100000">
              <a:srgbClr val="5CABC4"/>
            </a:gs>
          </a:gsLst>
        </a:gradFill>
      </dgm:spPr>
      <dgm:t>
        <a:bodyPr/>
        <a:lstStyle/>
        <a:p>
          <a:r>
            <a:rPr lang="en-US" sz="1800" b="1" dirty="0"/>
            <a:t>Qualifications</a:t>
          </a:r>
        </a:p>
      </dgm:t>
    </dgm:pt>
    <dgm:pt modelId="{1D9CB81A-E51D-4C7C-AA94-376C10A94F4A}" type="parTrans" cxnId="{5E2C94BD-4C9E-4853-9E08-0DB2B28068A6}">
      <dgm:prSet/>
      <dgm:spPr/>
      <dgm:t>
        <a:bodyPr/>
        <a:lstStyle/>
        <a:p>
          <a:endParaRPr lang="en-US" sz="1800" b="1"/>
        </a:p>
      </dgm:t>
    </dgm:pt>
    <dgm:pt modelId="{234D3E2E-D08F-4DD9-A181-43745B126FF0}" type="sibTrans" cxnId="{5E2C94BD-4C9E-4853-9E08-0DB2B28068A6}">
      <dgm:prSet/>
      <dgm:spPr/>
      <dgm:t>
        <a:bodyPr/>
        <a:lstStyle/>
        <a:p>
          <a:endParaRPr lang="en-US" sz="1800" b="1"/>
        </a:p>
      </dgm:t>
    </dgm:pt>
    <dgm:pt modelId="{516E35EF-F06D-4165-9CC2-DFF15FCC25E9}">
      <dgm:prSet phldrT="[Text]" custT="1"/>
      <dgm:spPr>
        <a:gradFill rotWithShape="0">
          <a:gsLst>
            <a:gs pos="0">
              <a:srgbClr val="B6D9E4"/>
            </a:gs>
            <a:gs pos="50000">
              <a:srgbClr val="81BED1"/>
            </a:gs>
            <a:gs pos="100000">
              <a:srgbClr val="7B9BA5"/>
            </a:gs>
          </a:gsLst>
        </a:gradFill>
      </dgm:spPr>
      <dgm:t>
        <a:bodyPr/>
        <a:lstStyle/>
        <a:p>
          <a:r>
            <a:rPr lang="en-US" sz="1800" b="1" dirty="0"/>
            <a:t>Experience and Competencies</a:t>
          </a:r>
        </a:p>
      </dgm:t>
    </dgm:pt>
    <dgm:pt modelId="{62B39882-6D03-4928-8AFF-80D7C547201A}" type="parTrans" cxnId="{25A75C95-FAA6-41BB-95BA-15C007018E74}">
      <dgm:prSet/>
      <dgm:spPr/>
      <dgm:t>
        <a:bodyPr/>
        <a:lstStyle/>
        <a:p>
          <a:endParaRPr lang="en-US" sz="1800" b="1"/>
        </a:p>
      </dgm:t>
    </dgm:pt>
    <dgm:pt modelId="{96DA74A6-04CB-4A76-B4B9-7A8E1C7FB63F}" type="sibTrans" cxnId="{25A75C95-FAA6-41BB-95BA-15C007018E74}">
      <dgm:prSet/>
      <dgm:spPr/>
      <dgm:t>
        <a:bodyPr/>
        <a:lstStyle/>
        <a:p>
          <a:endParaRPr lang="en-US" sz="1800" b="1"/>
        </a:p>
      </dgm:t>
    </dgm:pt>
    <dgm:pt modelId="{8AB6E6B0-0D01-446D-B13B-50251E638E9B}">
      <dgm:prSet phldrT="[Text]" custT="1"/>
      <dgm:spPr>
        <a:gradFill rotWithShape="0">
          <a:gsLst>
            <a:gs pos="0">
              <a:srgbClr val="B6D9E4"/>
            </a:gs>
            <a:gs pos="50000">
              <a:srgbClr val="8FAAB3"/>
            </a:gs>
            <a:gs pos="100000">
              <a:srgbClr val="7B9BA5"/>
            </a:gs>
          </a:gsLst>
        </a:gradFill>
      </dgm:spPr>
      <dgm:t>
        <a:bodyPr/>
        <a:lstStyle/>
        <a:p>
          <a:r>
            <a:rPr lang="en-US" sz="1800" b="1" dirty="0"/>
            <a:t>Employment conditions</a:t>
          </a:r>
        </a:p>
      </dgm:t>
    </dgm:pt>
    <dgm:pt modelId="{F0E3E1CA-52A2-4AA4-AEE6-249AE31FB426}" type="parTrans" cxnId="{F539F939-524C-4E38-9B8E-EC7E28FF2F7B}">
      <dgm:prSet/>
      <dgm:spPr/>
      <dgm:t>
        <a:bodyPr/>
        <a:lstStyle/>
        <a:p>
          <a:endParaRPr lang="en-US" sz="1800" b="1"/>
        </a:p>
      </dgm:t>
    </dgm:pt>
    <dgm:pt modelId="{F1F26D1F-110B-43AF-BC82-287264EB6F29}" type="sibTrans" cxnId="{F539F939-524C-4E38-9B8E-EC7E28FF2F7B}">
      <dgm:prSet/>
      <dgm:spPr/>
      <dgm:t>
        <a:bodyPr/>
        <a:lstStyle/>
        <a:p>
          <a:endParaRPr lang="en-US" sz="1800" b="1"/>
        </a:p>
      </dgm:t>
    </dgm:pt>
    <dgm:pt modelId="{43D64ED8-234B-43C3-BBD6-B24D3446994E}">
      <dgm:prSet phldrT="[Text]" custT="1"/>
      <dgm:spPr/>
      <dgm:t>
        <a:bodyPr/>
        <a:lstStyle/>
        <a:p>
          <a:r>
            <a:rPr lang="en-US" sz="1800" b="1" dirty="0"/>
            <a:t>BMJ and Grade(s)</a:t>
          </a:r>
        </a:p>
      </dgm:t>
    </dgm:pt>
    <dgm:pt modelId="{0F7EF131-0A88-4C8E-804A-B1AA4C81530C}" type="parTrans" cxnId="{116042CB-98D7-4231-B30F-BDCD458A27C1}">
      <dgm:prSet/>
      <dgm:spPr/>
      <dgm:t>
        <a:bodyPr/>
        <a:lstStyle/>
        <a:p>
          <a:endParaRPr lang="en-GB"/>
        </a:p>
      </dgm:t>
    </dgm:pt>
    <dgm:pt modelId="{831D4C44-40C5-4E9F-AA99-1F177964E7B9}" type="sibTrans" cxnId="{116042CB-98D7-4231-B30F-BDCD458A27C1}">
      <dgm:prSet/>
      <dgm:spPr/>
      <dgm:t>
        <a:bodyPr/>
        <a:lstStyle/>
        <a:p>
          <a:endParaRPr lang="en-GB"/>
        </a:p>
      </dgm:t>
    </dgm:pt>
    <dgm:pt modelId="{DAB4E5D2-8114-4584-A83D-9F4D7BBE7C7A}" type="pres">
      <dgm:prSet presAssocID="{0E3D2E31-6D53-41AF-8448-349A2451E3B2}" presName="linear" presStyleCnt="0">
        <dgm:presLayoutVars>
          <dgm:animLvl val="lvl"/>
          <dgm:resizeHandles val="exact"/>
        </dgm:presLayoutVars>
      </dgm:prSet>
      <dgm:spPr/>
    </dgm:pt>
    <dgm:pt modelId="{1D447F7E-BB6A-47CA-8A80-FBAB44229097}" type="pres">
      <dgm:prSet presAssocID="{E5FD2A02-EAFC-49D3-8896-09A928FAF01E}" presName="parentText" presStyleLbl="node1" presStyleIdx="0" presStyleCnt="7" custLinFactY="26028" custLinFactNeighborY="100000">
        <dgm:presLayoutVars>
          <dgm:chMax val="0"/>
          <dgm:bulletEnabled val="1"/>
        </dgm:presLayoutVars>
      </dgm:prSet>
      <dgm:spPr/>
    </dgm:pt>
    <dgm:pt modelId="{630C7D39-99B2-4C41-8B0F-01A1B00EDB7B}" type="pres">
      <dgm:prSet presAssocID="{5D44E346-DA84-472F-9A7E-D15730D8FAE9}" presName="spacer" presStyleCnt="0"/>
      <dgm:spPr/>
    </dgm:pt>
    <dgm:pt modelId="{C1DB3F08-EEEF-49DB-8FB5-AD84FD042D41}" type="pres">
      <dgm:prSet presAssocID="{20A6B6CD-40FF-4C40-B753-E6E9D4A40832}" presName="parentText" presStyleLbl="node1" presStyleIdx="1" presStyleCnt="7" custLinFactY="15017" custLinFactNeighborX="-308" custLinFactNeighborY="100000">
        <dgm:presLayoutVars>
          <dgm:chMax val="0"/>
          <dgm:bulletEnabled val="1"/>
        </dgm:presLayoutVars>
      </dgm:prSet>
      <dgm:spPr/>
    </dgm:pt>
    <dgm:pt modelId="{52842679-A548-4D46-A671-20BC98130F78}" type="pres">
      <dgm:prSet presAssocID="{6B638613-7115-44BA-B6DB-CBAF5BFDC602}" presName="spacer" presStyleCnt="0"/>
      <dgm:spPr/>
    </dgm:pt>
    <dgm:pt modelId="{FE90064B-D122-4D8A-868C-AA7C7D5A68E6}" type="pres">
      <dgm:prSet presAssocID="{D4CCE1AC-A871-4255-A743-15BF78FDFAC3}" presName="parentText" presStyleLbl="node1" presStyleIdx="2" presStyleCnt="7" custLinFactY="2342" custLinFactNeighborY="100000">
        <dgm:presLayoutVars>
          <dgm:chMax val="0"/>
          <dgm:bulletEnabled val="1"/>
        </dgm:presLayoutVars>
      </dgm:prSet>
      <dgm:spPr/>
    </dgm:pt>
    <dgm:pt modelId="{4C23A6CC-A0F2-4FBE-827B-C258372E242B}" type="pres">
      <dgm:prSet presAssocID="{EE57F8DF-95A8-4E3D-9FD8-AE14FB61FB9E}" presName="spacer" presStyleCnt="0"/>
      <dgm:spPr/>
    </dgm:pt>
    <dgm:pt modelId="{1A515165-BD17-4F33-ADB0-F944644EA1B1}" type="pres">
      <dgm:prSet presAssocID="{330EBB26-D241-4BB8-BAFE-5D1EEE361664}" presName="parentText" presStyleLbl="node1" presStyleIdx="3" presStyleCnt="7" custLinFactNeighborY="35387">
        <dgm:presLayoutVars>
          <dgm:chMax val="0"/>
          <dgm:bulletEnabled val="1"/>
        </dgm:presLayoutVars>
      </dgm:prSet>
      <dgm:spPr/>
    </dgm:pt>
    <dgm:pt modelId="{30ACCCFD-9EF1-4E3C-94D4-DF2455BBC950}" type="pres">
      <dgm:prSet presAssocID="{234D3E2E-D08F-4DD9-A181-43745B126FF0}" presName="spacer" presStyleCnt="0"/>
      <dgm:spPr/>
    </dgm:pt>
    <dgm:pt modelId="{B08CF8A7-08DD-4514-8DEE-8B6B29DDFD87}" type="pres">
      <dgm:prSet presAssocID="{516E35EF-F06D-4165-9CC2-DFF15FCC25E9}" presName="parentText" presStyleLbl="node1" presStyleIdx="4" presStyleCnt="7" custLinFactNeighborY="-33994">
        <dgm:presLayoutVars>
          <dgm:chMax val="0"/>
          <dgm:bulletEnabled val="1"/>
        </dgm:presLayoutVars>
      </dgm:prSet>
      <dgm:spPr/>
    </dgm:pt>
    <dgm:pt modelId="{46B17D9D-EF6D-42A4-87A5-5A5DD214AC42}" type="pres">
      <dgm:prSet presAssocID="{96DA74A6-04CB-4A76-B4B9-7A8E1C7FB63F}" presName="spacer" presStyleCnt="0"/>
      <dgm:spPr/>
    </dgm:pt>
    <dgm:pt modelId="{F5A6386B-1FC5-46F1-AA30-4B0B9E8E477D}" type="pres">
      <dgm:prSet presAssocID="{8AB6E6B0-0D01-446D-B13B-50251E638E9B}" presName="parentText" presStyleLbl="node1" presStyleIdx="5" presStyleCnt="7" custLinFactY="-787" custLinFactNeighborY="-100000">
        <dgm:presLayoutVars>
          <dgm:chMax val="0"/>
          <dgm:bulletEnabled val="1"/>
        </dgm:presLayoutVars>
      </dgm:prSet>
      <dgm:spPr/>
    </dgm:pt>
    <dgm:pt modelId="{944C56B7-79F0-4D32-9F54-0A67B2BE474C}" type="pres">
      <dgm:prSet presAssocID="{F1F26D1F-110B-43AF-BC82-287264EB6F29}" presName="spacer" presStyleCnt="0"/>
      <dgm:spPr/>
    </dgm:pt>
    <dgm:pt modelId="{25F25716-BD57-405C-BE79-F20225E1A4CD}" type="pres">
      <dgm:prSet presAssocID="{43D64ED8-234B-43C3-BBD6-B24D3446994E}" presName="parentText" presStyleLbl="node1" presStyleIdx="6" presStyleCnt="7" custLinFactY="-12384" custLinFactNeighborY="-100000">
        <dgm:presLayoutVars>
          <dgm:chMax val="0"/>
          <dgm:bulletEnabled val="1"/>
        </dgm:presLayoutVars>
      </dgm:prSet>
      <dgm:spPr/>
    </dgm:pt>
  </dgm:ptLst>
  <dgm:cxnLst>
    <dgm:cxn modelId="{851E9321-9DA9-4983-9964-5918BC48E052}" type="presOf" srcId="{D4CCE1AC-A871-4255-A743-15BF78FDFAC3}" destId="{FE90064B-D122-4D8A-868C-AA7C7D5A68E6}" srcOrd="0" destOrd="0" presId="urn:microsoft.com/office/officeart/2005/8/layout/vList2"/>
    <dgm:cxn modelId="{8D08F527-7505-4328-A9EA-E32D92A751B2}" type="presOf" srcId="{0E3D2E31-6D53-41AF-8448-349A2451E3B2}" destId="{DAB4E5D2-8114-4584-A83D-9F4D7BBE7C7A}" srcOrd="0" destOrd="0" presId="urn:microsoft.com/office/officeart/2005/8/layout/vList2"/>
    <dgm:cxn modelId="{0D54FC32-215C-4700-B987-666D52465B74}" type="presOf" srcId="{330EBB26-D241-4BB8-BAFE-5D1EEE361664}" destId="{1A515165-BD17-4F33-ADB0-F944644EA1B1}" srcOrd="0" destOrd="0" presId="urn:microsoft.com/office/officeart/2005/8/layout/vList2"/>
    <dgm:cxn modelId="{F539F939-524C-4E38-9B8E-EC7E28FF2F7B}" srcId="{0E3D2E31-6D53-41AF-8448-349A2451E3B2}" destId="{8AB6E6B0-0D01-446D-B13B-50251E638E9B}" srcOrd="5" destOrd="0" parTransId="{F0E3E1CA-52A2-4AA4-AEE6-249AE31FB426}" sibTransId="{F1F26D1F-110B-43AF-BC82-287264EB6F29}"/>
    <dgm:cxn modelId="{7C190053-A820-48C3-B32B-1C11651D27CA}" srcId="{0E3D2E31-6D53-41AF-8448-349A2451E3B2}" destId="{D4CCE1AC-A871-4255-A743-15BF78FDFAC3}" srcOrd="2" destOrd="0" parTransId="{B714A256-2820-4A84-AE1A-85EB3FF89C49}" sibTransId="{EE57F8DF-95A8-4E3D-9FD8-AE14FB61FB9E}"/>
    <dgm:cxn modelId="{25A75C95-FAA6-41BB-95BA-15C007018E74}" srcId="{0E3D2E31-6D53-41AF-8448-349A2451E3B2}" destId="{516E35EF-F06D-4165-9CC2-DFF15FCC25E9}" srcOrd="4" destOrd="0" parTransId="{62B39882-6D03-4928-8AFF-80D7C547201A}" sibTransId="{96DA74A6-04CB-4A76-B4B9-7A8E1C7FB63F}"/>
    <dgm:cxn modelId="{E1BBF4AA-9D1D-47DA-A66C-14F7A8A89446}" srcId="{0E3D2E31-6D53-41AF-8448-349A2451E3B2}" destId="{20A6B6CD-40FF-4C40-B753-E6E9D4A40832}" srcOrd="1" destOrd="0" parTransId="{9D4A6306-224D-4A0E-B311-B092548BE8C5}" sibTransId="{6B638613-7115-44BA-B6DB-CBAF5BFDC602}"/>
    <dgm:cxn modelId="{8E169CB9-59D4-4810-A114-185A6FBD3D5D}" type="presOf" srcId="{516E35EF-F06D-4165-9CC2-DFF15FCC25E9}" destId="{B08CF8A7-08DD-4514-8DEE-8B6B29DDFD87}" srcOrd="0" destOrd="0" presId="urn:microsoft.com/office/officeart/2005/8/layout/vList2"/>
    <dgm:cxn modelId="{5E2C94BD-4C9E-4853-9E08-0DB2B28068A6}" srcId="{0E3D2E31-6D53-41AF-8448-349A2451E3B2}" destId="{330EBB26-D241-4BB8-BAFE-5D1EEE361664}" srcOrd="3" destOrd="0" parTransId="{1D9CB81A-E51D-4C7C-AA94-376C10A94F4A}" sibTransId="{234D3E2E-D08F-4DD9-A181-43745B126FF0}"/>
    <dgm:cxn modelId="{B50F9DC2-A13F-494C-8788-2A12BD72A9EB}" type="presOf" srcId="{E5FD2A02-EAFC-49D3-8896-09A928FAF01E}" destId="{1D447F7E-BB6A-47CA-8A80-FBAB44229097}" srcOrd="0" destOrd="0" presId="urn:microsoft.com/office/officeart/2005/8/layout/vList2"/>
    <dgm:cxn modelId="{D8B032C6-E733-4A3F-ABDE-A2ADF94EDD96}" type="presOf" srcId="{43D64ED8-234B-43C3-BBD6-B24D3446994E}" destId="{25F25716-BD57-405C-BE79-F20225E1A4CD}" srcOrd="0" destOrd="0" presId="urn:microsoft.com/office/officeart/2005/8/layout/vList2"/>
    <dgm:cxn modelId="{F7F1AAC9-A973-47BD-9C69-08F3ABF41199}" srcId="{0E3D2E31-6D53-41AF-8448-349A2451E3B2}" destId="{E5FD2A02-EAFC-49D3-8896-09A928FAF01E}" srcOrd="0" destOrd="0" parTransId="{AB983F6F-D4A5-426D-98D4-82C378857E48}" sibTransId="{5D44E346-DA84-472F-9A7E-D15730D8FAE9}"/>
    <dgm:cxn modelId="{116042CB-98D7-4231-B30F-BDCD458A27C1}" srcId="{0E3D2E31-6D53-41AF-8448-349A2451E3B2}" destId="{43D64ED8-234B-43C3-BBD6-B24D3446994E}" srcOrd="6" destOrd="0" parTransId="{0F7EF131-0A88-4C8E-804A-B1AA4C81530C}" sibTransId="{831D4C44-40C5-4E9F-AA99-1F177964E7B9}"/>
    <dgm:cxn modelId="{49CC7FE1-68B5-4ECA-AEA0-9F39A040CDFC}" type="presOf" srcId="{8AB6E6B0-0D01-446D-B13B-50251E638E9B}" destId="{F5A6386B-1FC5-46F1-AA30-4B0B9E8E477D}" srcOrd="0" destOrd="0" presId="urn:microsoft.com/office/officeart/2005/8/layout/vList2"/>
    <dgm:cxn modelId="{23F1B1EF-9D82-4211-95B2-27314B14C0AA}" type="presOf" srcId="{20A6B6CD-40FF-4C40-B753-E6E9D4A40832}" destId="{C1DB3F08-EEEF-49DB-8FB5-AD84FD042D41}" srcOrd="0" destOrd="0" presId="urn:microsoft.com/office/officeart/2005/8/layout/vList2"/>
    <dgm:cxn modelId="{D5BA4C81-2BC4-4F3B-9F36-FFDFCA00A1A5}" type="presParOf" srcId="{DAB4E5D2-8114-4584-A83D-9F4D7BBE7C7A}" destId="{1D447F7E-BB6A-47CA-8A80-FBAB44229097}" srcOrd="0" destOrd="0" presId="urn:microsoft.com/office/officeart/2005/8/layout/vList2"/>
    <dgm:cxn modelId="{CC0E9D67-4DCA-449B-B523-B5E8E1F2D011}" type="presParOf" srcId="{DAB4E5D2-8114-4584-A83D-9F4D7BBE7C7A}" destId="{630C7D39-99B2-4C41-8B0F-01A1B00EDB7B}" srcOrd="1" destOrd="0" presId="urn:microsoft.com/office/officeart/2005/8/layout/vList2"/>
    <dgm:cxn modelId="{DD9012CB-7D7F-428A-83FC-C762A2FF408B}" type="presParOf" srcId="{DAB4E5D2-8114-4584-A83D-9F4D7BBE7C7A}" destId="{C1DB3F08-EEEF-49DB-8FB5-AD84FD042D41}" srcOrd="2" destOrd="0" presId="urn:microsoft.com/office/officeart/2005/8/layout/vList2"/>
    <dgm:cxn modelId="{676ECEC8-EAB2-417E-B604-F7773EC49E88}" type="presParOf" srcId="{DAB4E5D2-8114-4584-A83D-9F4D7BBE7C7A}" destId="{52842679-A548-4D46-A671-20BC98130F78}" srcOrd="3" destOrd="0" presId="urn:microsoft.com/office/officeart/2005/8/layout/vList2"/>
    <dgm:cxn modelId="{703CD4DD-ED57-483F-B58C-0E4B3847F062}" type="presParOf" srcId="{DAB4E5D2-8114-4584-A83D-9F4D7BBE7C7A}" destId="{FE90064B-D122-4D8A-868C-AA7C7D5A68E6}" srcOrd="4" destOrd="0" presId="urn:microsoft.com/office/officeart/2005/8/layout/vList2"/>
    <dgm:cxn modelId="{9A0E5DB2-FEAA-43DE-8D93-ECFAA73350C1}" type="presParOf" srcId="{DAB4E5D2-8114-4584-A83D-9F4D7BBE7C7A}" destId="{4C23A6CC-A0F2-4FBE-827B-C258372E242B}" srcOrd="5" destOrd="0" presId="urn:microsoft.com/office/officeart/2005/8/layout/vList2"/>
    <dgm:cxn modelId="{AB089C09-3EED-45AE-AAD0-184AB49E99B4}" type="presParOf" srcId="{DAB4E5D2-8114-4584-A83D-9F4D7BBE7C7A}" destId="{1A515165-BD17-4F33-ADB0-F944644EA1B1}" srcOrd="6" destOrd="0" presId="urn:microsoft.com/office/officeart/2005/8/layout/vList2"/>
    <dgm:cxn modelId="{DA96370F-F821-4726-AAB7-9CE78769D6A9}" type="presParOf" srcId="{DAB4E5D2-8114-4584-A83D-9F4D7BBE7C7A}" destId="{30ACCCFD-9EF1-4E3C-94D4-DF2455BBC950}" srcOrd="7" destOrd="0" presId="urn:microsoft.com/office/officeart/2005/8/layout/vList2"/>
    <dgm:cxn modelId="{60FCF09B-29DC-469F-BDD3-4DED66E3E4EA}" type="presParOf" srcId="{DAB4E5D2-8114-4584-A83D-9F4D7BBE7C7A}" destId="{B08CF8A7-08DD-4514-8DEE-8B6B29DDFD87}" srcOrd="8" destOrd="0" presId="urn:microsoft.com/office/officeart/2005/8/layout/vList2"/>
    <dgm:cxn modelId="{A16D6800-8308-49CE-9F04-AD5177CFAD2A}" type="presParOf" srcId="{DAB4E5D2-8114-4584-A83D-9F4D7BBE7C7A}" destId="{46B17D9D-EF6D-42A4-87A5-5A5DD214AC42}" srcOrd="9" destOrd="0" presId="urn:microsoft.com/office/officeart/2005/8/layout/vList2"/>
    <dgm:cxn modelId="{A656546F-D951-428D-9F24-884485465498}" type="presParOf" srcId="{DAB4E5D2-8114-4584-A83D-9F4D7BBE7C7A}" destId="{F5A6386B-1FC5-46F1-AA30-4B0B9E8E477D}" srcOrd="10" destOrd="0" presId="urn:microsoft.com/office/officeart/2005/8/layout/vList2"/>
    <dgm:cxn modelId="{C3E7B887-34EC-4D12-A99F-048C1FBA87D9}" type="presParOf" srcId="{DAB4E5D2-8114-4584-A83D-9F4D7BBE7C7A}" destId="{944C56B7-79F0-4D32-9F54-0A67B2BE474C}" srcOrd="11" destOrd="0" presId="urn:microsoft.com/office/officeart/2005/8/layout/vList2"/>
    <dgm:cxn modelId="{C4A0F77A-F20C-4F4C-92D6-680C8D80BDCC}" type="presParOf" srcId="{DAB4E5D2-8114-4584-A83D-9F4D7BBE7C7A}" destId="{25F25716-BD57-405C-BE79-F20225E1A4CD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74EE610-4394-4131-B18C-5472B637C40E}" type="doc">
      <dgm:prSet loTypeId="urn:microsoft.com/office/officeart/2005/8/layout/radial4" loCatId="relationship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en-US"/>
        </a:p>
      </dgm:t>
    </dgm:pt>
    <dgm:pt modelId="{3C290A1C-317E-458A-80D9-85B9B61D3F06}">
      <dgm:prSet phldrT="[Text]" custT="1"/>
      <dgm:spPr/>
      <dgm:t>
        <a:bodyPr/>
        <a:lstStyle/>
        <a:p>
          <a:r>
            <a:rPr lang="en-US" sz="1800" b="1" dirty="0">
              <a:latin typeface="+mj-lt"/>
            </a:rPr>
            <a:t>Examination</a:t>
          </a:r>
        </a:p>
      </dgm:t>
    </dgm:pt>
    <dgm:pt modelId="{B1E84A0F-0490-4628-8854-5B4E753E6EC3}" type="parTrans" cxnId="{6F61F6A4-5770-41F7-A59D-CA592330052A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662E7A2B-A4D8-4F70-B4C3-8B2247DB0833}" type="sibTrans" cxnId="{6F61F6A4-5770-41F7-A59D-CA592330052A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6948566E-B619-46E2-9892-E1B77DBC6A6F}">
      <dgm:prSet phldrT="[Text]" custT="1"/>
      <dgm:spPr/>
      <dgm:t>
        <a:bodyPr/>
        <a:lstStyle/>
        <a:p>
          <a:r>
            <a:rPr lang="en-US" sz="1800" b="1" dirty="0">
              <a:latin typeface="+mj-lt"/>
            </a:rPr>
            <a:t>Interview</a:t>
          </a:r>
        </a:p>
      </dgm:t>
    </dgm:pt>
    <dgm:pt modelId="{BBC8CC63-F93C-45B9-9E34-F9E4C2752193}" type="parTrans" cxnId="{48A9D82C-1AC7-427A-8D9E-5B4CF57EFF9B}">
      <dgm:prSet/>
      <dgm:spPr>
        <a:solidFill>
          <a:srgbClr val="9AE3FB"/>
        </a:solidFill>
      </dgm:spPr>
      <dgm:t>
        <a:bodyPr/>
        <a:lstStyle/>
        <a:p>
          <a:endParaRPr lang="en-US">
            <a:latin typeface="+mj-lt"/>
          </a:endParaRPr>
        </a:p>
      </dgm:t>
    </dgm:pt>
    <dgm:pt modelId="{F0F44171-96F2-453F-826A-684794CB1DB5}" type="sibTrans" cxnId="{48A9D82C-1AC7-427A-8D9E-5B4CF57EFF9B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FC78D56E-3192-44B2-9BAD-FED68B2D896A}">
      <dgm:prSet phldrT="[Text]" custT="1"/>
      <dgm:spPr/>
      <dgm:t>
        <a:bodyPr/>
        <a:lstStyle/>
        <a:p>
          <a:r>
            <a:rPr lang="en-US" sz="1800" b="1" dirty="0">
              <a:latin typeface="+mj-lt"/>
            </a:rPr>
            <a:t>References</a:t>
          </a:r>
        </a:p>
      </dgm:t>
    </dgm:pt>
    <dgm:pt modelId="{0B39B150-225E-4E5C-B2FF-381C2590DE77}" type="parTrans" cxnId="{64CE460A-64F2-47FF-A368-ABC7BEF0BDFA}">
      <dgm:prSet/>
      <dgm:spPr>
        <a:solidFill>
          <a:srgbClr val="9AE3FB"/>
        </a:solidFill>
      </dgm:spPr>
      <dgm:t>
        <a:bodyPr/>
        <a:lstStyle/>
        <a:p>
          <a:endParaRPr lang="en-US">
            <a:latin typeface="+mj-lt"/>
          </a:endParaRPr>
        </a:p>
      </dgm:t>
    </dgm:pt>
    <dgm:pt modelId="{5EAB6D08-E41A-4A78-B704-989E960A8838}" type="sibTrans" cxnId="{64CE460A-64F2-47FF-A368-ABC7BEF0BDFA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E45D6292-BD37-47C4-817F-332D421246F2}">
      <dgm:prSet phldrT="[Text]" custT="1"/>
      <dgm:spPr>
        <a:solidFill>
          <a:schemeClr val="bg2"/>
        </a:solidFill>
      </dgm:spPr>
      <dgm:t>
        <a:bodyPr/>
        <a:lstStyle/>
        <a:p>
          <a:r>
            <a:rPr lang="en-US" sz="1800" b="1" dirty="0">
              <a:latin typeface="+mj-lt"/>
            </a:rPr>
            <a:t>Additional elements</a:t>
          </a:r>
          <a:br>
            <a:rPr lang="en-US" sz="2100" b="1" dirty="0">
              <a:latin typeface="+mj-lt"/>
            </a:rPr>
          </a:br>
          <a:r>
            <a:rPr lang="en-US" sz="1100" b="1" dirty="0">
              <a:latin typeface="+mj-lt"/>
            </a:rPr>
            <a:t>(when necessary)</a:t>
          </a:r>
        </a:p>
      </dgm:t>
    </dgm:pt>
    <dgm:pt modelId="{67BCF54A-1983-468E-B07E-8801F1B5F8B3}" type="parTrans" cxnId="{FD12CFE1-E06A-4B56-8B44-A08A05DB4C0D}">
      <dgm:prSet/>
      <dgm:spPr>
        <a:solidFill>
          <a:srgbClr val="9AE3FB"/>
        </a:solidFill>
      </dgm:spPr>
      <dgm:t>
        <a:bodyPr/>
        <a:lstStyle/>
        <a:p>
          <a:endParaRPr lang="en-US">
            <a:latin typeface="+mj-lt"/>
          </a:endParaRPr>
        </a:p>
      </dgm:t>
    </dgm:pt>
    <dgm:pt modelId="{8D291E92-54A2-4FF4-8E69-C884FD4A5072}" type="sibTrans" cxnId="{FD12CFE1-E06A-4B56-8B44-A08A05DB4C0D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3BBD6E7A-6D3B-46DC-B23A-1AAAF217A4DE}">
      <dgm:prSet custT="1"/>
      <dgm:spPr/>
      <dgm:t>
        <a:bodyPr/>
        <a:lstStyle/>
        <a:p>
          <a:r>
            <a:rPr lang="en-US" sz="1800" b="1" dirty="0">
              <a:latin typeface="+mj-lt"/>
            </a:rPr>
            <a:t>Candidate </a:t>
          </a:r>
        </a:p>
        <a:p>
          <a:r>
            <a:rPr lang="en-US" sz="1800" b="1" dirty="0">
              <a:latin typeface="+mj-lt"/>
            </a:rPr>
            <a:t>file</a:t>
          </a:r>
        </a:p>
      </dgm:t>
    </dgm:pt>
    <dgm:pt modelId="{AA719955-C304-4DD1-920A-9B3F030972CA}" type="parTrans" cxnId="{B3F9E0E3-224C-49F8-A0D3-3C6D75F75E7F}">
      <dgm:prSet/>
      <dgm:spPr>
        <a:solidFill>
          <a:srgbClr val="9AE3FB"/>
        </a:solidFill>
      </dgm:spPr>
      <dgm:t>
        <a:bodyPr/>
        <a:lstStyle/>
        <a:p>
          <a:endParaRPr lang="en-US">
            <a:latin typeface="+mj-lt"/>
          </a:endParaRPr>
        </a:p>
      </dgm:t>
    </dgm:pt>
    <dgm:pt modelId="{F4107A69-66BB-4E26-B38C-FF0EF345D031}" type="sibTrans" cxnId="{B3F9E0E3-224C-49F8-A0D3-3C6D75F75E7F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7D3B26B4-61C0-4A98-B711-602901B8FA20}" type="pres">
      <dgm:prSet presAssocID="{E74EE610-4394-4131-B18C-5472B637C40E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2C87AE7C-5F79-4A1B-A6AC-14F14105C89B}" type="pres">
      <dgm:prSet presAssocID="{3C290A1C-317E-458A-80D9-85B9B61D3F06}" presName="centerShape" presStyleLbl="node0" presStyleIdx="0" presStyleCnt="1" custScaleX="131562" custLinFactNeighborY="538"/>
      <dgm:spPr/>
    </dgm:pt>
    <dgm:pt modelId="{5FE3667C-A72C-4225-8EC5-A63FC6064A8E}" type="pres">
      <dgm:prSet presAssocID="{BBC8CC63-F93C-45B9-9E34-F9E4C2752193}" presName="parTrans" presStyleLbl="bgSibTrans2D1" presStyleIdx="0" presStyleCnt="4" custLinFactNeighborX="55029" custLinFactNeighborY="-15910"/>
      <dgm:spPr/>
    </dgm:pt>
    <dgm:pt modelId="{4CB167E9-5EA6-4B69-BBF7-0FE000F70306}" type="pres">
      <dgm:prSet presAssocID="{6948566E-B619-46E2-9892-E1B77DBC6A6F}" presName="node" presStyleLbl="node1" presStyleIdx="0" presStyleCnt="4" custRadScaleRad="97333" custRadScaleInc="1075">
        <dgm:presLayoutVars>
          <dgm:bulletEnabled val="1"/>
        </dgm:presLayoutVars>
      </dgm:prSet>
      <dgm:spPr/>
    </dgm:pt>
    <dgm:pt modelId="{3C2CFBB6-216A-4083-AA4C-7B6357DF1F78}" type="pres">
      <dgm:prSet presAssocID="{AA719955-C304-4DD1-920A-9B3F030972CA}" presName="parTrans" presStyleLbl="bgSibTrans2D1" presStyleIdx="1" presStyleCnt="4" custLinFactNeighborX="10639" custLinFactNeighborY="82926"/>
      <dgm:spPr/>
    </dgm:pt>
    <dgm:pt modelId="{D95BC066-5972-4997-8451-4D7752AB1C77}" type="pres">
      <dgm:prSet presAssocID="{3BBD6E7A-6D3B-46DC-B23A-1AAAF217A4DE}" presName="node" presStyleLbl="node1" presStyleIdx="1" presStyleCnt="4" custRadScaleRad="114439" custRadScaleInc="844">
        <dgm:presLayoutVars>
          <dgm:bulletEnabled val="1"/>
        </dgm:presLayoutVars>
      </dgm:prSet>
      <dgm:spPr/>
    </dgm:pt>
    <dgm:pt modelId="{24900B65-5376-476E-B628-377EF601F44F}" type="pres">
      <dgm:prSet presAssocID="{0B39B150-225E-4E5C-B2FF-381C2590DE77}" presName="parTrans" presStyleLbl="bgSibTrans2D1" presStyleIdx="2" presStyleCnt="4" custLinFactNeighborX="-16427" custLinFactNeighborY="86345"/>
      <dgm:spPr/>
    </dgm:pt>
    <dgm:pt modelId="{F2462722-F01B-43A6-BF02-7DE7C99034BD}" type="pres">
      <dgm:prSet presAssocID="{FC78D56E-3192-44B2-9BAD-FED68B2D896A}" presName="node" presStyleLbl="node1" presStyleIdx="2" presStyleCnt="4" custRadScaleRad="119214" custRadScaleInc="3598">
        <dgm:presLayoutVars>
          <dgm:bulletEnabled val="1"/>
        </dgm:presLayoutVars>
      </dgm:prSet>
      <dgm:spPr/>
    </dgm:pt>
    <dgm:pt modelId="{7F342C71-8A0E-4111-87F4-09FFF81FCCD2}" type="pres">
      <dgm:prSet presAssocID="{67BCF54A-1983-468E-B07E-8801F1B5F8B3}" presName="parTrans" presStyleLbl="bgSibTrans2D1" presStyleIdx="3" presStyleCnt="4" custLinFactNeighborX="-52038" custLinFactNeighborY="-16600"/>
      <dgm:spPr/>
    </dgm:pt>
    <dgm:pt modelId="{1B3D4AD8-7B12-458B-B417-9645E7E78DAA}" type="pres">
      <dgm:prSet presAssocID="{E45D6292-BD37-47C4-817F-332D421246F2}" presName="node" presStyleLbl="node1" presStyleIdx="3" presStyleCnt="4" custRadScaleRad="97392" custRadScaleInc="-117">
        <dgm:presLayoutVars>
          <dgm:bulletEnabled val="1"/>
        </dgm:presLayoutVars>
      </dgm:prSet>
      <dgm:spPr/>
    </dgm:pt>
  </dgm:ptLst>
  <dgm:cxnLst>
    <dgm:cxn modelId="{64CE460A-64F2-47FF-A368-ABC7BEF0BDFA}" srcId="{3C290A1C-317E-458A-80D9-85B9B61D3F06}" destId="{FC78D56E-3192-44B2-9BAD-FED68B2D896A}" srcOrd="2" destOrd="0" parTransId="{0B39B150-225E-4E5C-B2FF-381C2590DE77}" sibTransId="{5EAB6D08-E41A-4A78-B704-989E960A8838}"/>
    <dgm:cxn modelId="{48A9D82C-1AC7-427A-8D9E-5B4CF57EFF9B}" srcId="{3C290A1C-317E-458A-80D9-85B9B61D3F06}" destId="{6948566E-B619-46E2-9892-E1B77DBC6A6F}" srcOrd="0" destOrd="0" parTransId="{BBC8CC63-F93C-45B9-9E34-F9E4C2752193}" sibTransId="{F0F44171-96F2-453F-826A-684794CB1DB5}"/>
    <dgm:cxn modelId="{F6048B3F-C919-474C-AB31-5B6D80ED3392}" type="presOf" srcId="{E45D6292-BD37-47C4-817F-332D421246F2}" destId="{1B3D4AD8-7B12-458B-B417-9645E7E78DAA}" srcOrd="0" destOrd="0" presId="urn:microsoft.com/office/officeart/2005/8/layout/radial4"/>
    <dgm:cxn modelId="{82EFB862-D892-4CA5-87CD-151CB15F3C94}" type="presOf" srcId="{FC78D56E-3192-44B2-9BAD-FED68B2D896A}" destId="{F2462722-F01B-43A6-BF02-7DE7C99034BD}" srcOrd="0" destOrd="0" presId="urn:microsoft.com/office/officeart/2005/8/layout/radial4"/>
    <dgm:cxn modelId="{F697186E-7838-443B-9869-F5DC3D7ADF15}" type="presOf" srcId="{3BBD6E7A-6D3B-46DC-B23A-1AAAF217A4DE}" destId="{D95BC066-5972-4997-8451-4D7752AB1C77}" srcOrd="0" destOrd="0" presId="urn:microsoft.com/office/officeart/2005/8/layout/radial4"/>
    <dgm:cxn modelId="{4D19A388-37EF-4EE4-8F79-2EF8FFAA9944}" type="presOf" srcId="{3C290A1C-317E-458A-80D9-85B9B61D3F06}" destId="{2C87AE7C-5F79-4A1B-A6AC-14F14105C89B}" srcOrd="0" destOrd="0" presId="urn:microsoft.com/office/officeart/2005/8/layout/radial4"/>
    <dgm:cxn modelId="{6F61F6A4-5770-41F7-A59D-CA592330052A}" srcId="{E74EE610-4394-4131-B18C-5472B637C40E}" destId="{3C290A1C-317E-458A-80D9-85B9B61D3F06}" srcOrd="0" destOrd="0" parTransId="{B1E84A0F-0490-4628-8854-5B4E753E6EC3}" sibTransId="{662E7A2B-A4D8-4F70-B4C3-8B2247DB0833}"/>
    <dgm:cxn modelId="{D28CB6B6-0F92-4945-A35A-DCCAF5B63332}" type="presOf" srcId="{AA719955-C304-4DD1-920A-9B3F030972CA}" destId="{3C2CFBB6-216A-4083-AA4C-7B6357DF1F78}" srcOrd="0" destOrd="0" presId="urn:microsoft.com/office/officeart/2005/8/layout/radial4"/>
    <dgm:cxn modelId="{595275CB-912C-4C81-9B38-FE618DD46F0E}" type="presOf" srcId="{6948566E-B619-46E2-9892-E1B77DBC6A6F}" destId="{4CB167E9-5EA6-4B69-BBF7-0FE000F70306}" srcOrd="0" destOrd="0" presId="urn:microsoft.com/office/officeart/2005/8/layout/radial4"/>
    <dgm:cxn modelId="{33CF0ADB-2D71-4DFA-9AFD-EF4D2481E98B}" type="presOf" srcId="{E74EE610-4394-4131-B18C-5472B637C40E}" destId="{7D3B26B4-61C0-4A98-B711-602901B8FA20}" srcOrd="0" destOrd="0" presId="urn:microsoft.com/office/officeart/2005/8/layout/radial4"/>
    <dgm:cxn modelId="{FD12CFE1-E06A-4B56-8B44-A08A05DB4C0D}" srcId="{3C290A1C-317E-458A-80D9-85B9B61D3F06}" destId="{E45D6292-BD37-47C4-817F-332D421246F2}" srcOrd="3" destOrd="0" parTransId="{67BCF54A-1983-468E-B07E-8801F1B5F8B3}" sibTransId="{8D291E92-54A2-4FF4-8E69-C884FD4A5072}"/>
    <dgm:cxn modelId="{B3F9E0E3-224C-49F8-A0D3-3C6D75F75E7F}" srcId="{3C290A1C-317E-458A-80D9-85B9B61D3F06}" destId="{3BBD6E7A-6D3B-46DC-B23A-1AAAF217A4DE}" srcOrd="1" destOrd="0" parTransId="{AA719955-C304-4DD1-920A-9B3F030972CA}" sibTransId="{F4107A69-66BB-4E26-B38C-FF0EF345D031}"/>
    <dgm:cxn modelId="{477240E8-B7EC-4BD5-A3D7-1D5826DFA8D4}" type="presOf" srcId="{67BCF54A-1983-468E-B07E-8801F1B5F8B3}" destId="{7F342C71-8A0E-4111-87F4-09FFF81FCCD2}" srcOrd="0" destOrd="0" presId="urn:microsoft.com/office/officeart/2005/8/layout/radial4"/>
    <dgm:cxn modelId="{5998AFE9-B051-490F-AEE4-40E1AAFDFFC6}" type="presOf" srcId="{0B39B150-225E-4E5C-B2FF-381C2590DE77}" destId="{24900B65-5376-476E-B628-377EF601F44F}" srcOrd="0" destOrd="0" presId="urn:microsoft.com/office/officeart/2005/8/layout/radial4"/>
    <dgm:cxn modelId="{F4E871F6-8EE1-4D7A-A9D8-83033B5EFC3B}" type="presOf" srcId="{BBC8CC63-F93C-45B9-9E34-F9E4C2752193}" destId="{5FE3667C-A72C-4225-8EC5-A63FC6064A8E}" srcOrd="0" destOrd="0" presId="urn:microsoft.com/office/officeart/2005/8/layout/radial4"/>
    <dgm:cxn modelId="{35F98CEE-E7C7-492F-8464-6FA07488B112}" type="presParOf" srcId="{7D3B26B4-61C0-4A98-B711-602901B8FA20}" destId="{2C87AE7C-5F79-4A1B-A6AC-14F14105C89B}" srcOrd="0" destOrd="0" presId="urn:microsoft.com/office/officeart/2005/8/layout/radial4"/>
    <dgm:cxn modelId="{8AD35622-D44C-41B6-80ED-16865082501C}" type="presParOf" srcId="{7D3B26B4-61C0-4A98-B711-602901B8FA20}" destId="{5FE3667C-A72C-4225-8EC5-A63FC6064A8E}" srcOrd="1" destOrd="0" presId="urn:microsoft.com/office/officeart/2005/8/layout/radial4"/>
    <dgm:cxn modelId="{1BDF6F4C-92DE-407E-8D26-E5FCF1E4CFF1}" type="presParOf" srcId="{7D3B26B4-61C0-4A98-B711-602901B8FA20}" destId="{4CB167E9-5EA6-4B69-BBF7-0FE000F70306}" srcOrd="2" destOrd="0" presId="urn:microsoft.com/office/officeart/2005/8/layout/radial4"/>
    <dgm:cxn modelId="{486E2F19-04AC-4417-B89B-E7A5B3216C4F}" type="presParOf" srcId="{7D3B26B4-61C0-4A98-B711-602901B8FA20}" destId="{3C2CFBB6-216A-4083-AA4C-7B6357DF1F78}" srcOrd="3" destOrd="0" presId="urn:microsoft.com/office/officeart/2005/8/layout/radial4"/>
    <dgm:cxn modelId="{38CA9C73-B3CF-4595-B967-D7884D295D1B}" type="presParOf" srcId="{7D3B26B4-61C0-4A98-B711-602901B8FA20}" destId="{D95BC066-5972-4997-8451-4D7752AB1C77}" srcOrd="4" destOrd="0" presId="urn:microsoft.com/office/officeart/2005/8/layout/radial4"/>
    <dgm:cxn modelId="{C1529708-F3CB-441E-BFCF-F3B4F54923FC}" type="presParOf" srcId="{7D3B26B4-61C0-4A98-B711-602901B8FA20}" destId="{24900B65-5376-476E-B628-377EF601F44F}" srcOrd="5" destOrd="0" presId="urn:microsoft.com/office/officeart/2005/8/layout/radial4"/>
    <dgm:cxn modelId="{3CFAC009-EC81-4AEC-A6A1-AC383E4780B3}" type="presParOf" srcId="{7D3B26B4-61C0-4A98-B711-602901B8FA20}" destId="{F2462722-F01B-43A6-BF02-7DE7C99034BD}" srcOrd="6" destOrd="0" presId="urn:microsoft.com/office/officeart/2005/8/layout/radial4"/>
    <dgm:cxn modelId="{0D5D4A5A-2699-4551-8ADC-A54679226C26}" type="presParOf" srcId="{7D3B26B4-61C0-4A98-B711-602901B8FA20}" destId="{7F342C71-8A0E-4111-87F4-09FFF81FCCD2}" srcOrd="7" destOrd="0" presId="urn:microsoft.com/office/officeart/2005/8/layout/radial4"/>
    <dgm:cxn modelId="{B21DBE2A-0244-40FF-A953-0D8F2EA94712}" type="presParOf" srcId="{7D3B26B4-61C0-4A98-B711-602901B8FA20}" destId="{1B3D4AD8-7B12-458B-B417-9645E7E78DAA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3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447F7E-BB6A-47CA-8A80-FBAB44229097}">
      <dsp:nvSpPr>
        <dsp:cNvPr id="0" name=""/>
        <dsp:cNvSpPr/>
      </dsp:nvSpPr>
      <dsp:spPr>
        <a:xfrm>
          <a:off x="0" y="294529"/>
          <a:ext cx="3581400" cy="617760"/>
        </a:xfrm>
        <a:prstGeom prst="roundRect">
          <a:avLst/>
        </a:prstGeom>
        <a:gradFill rotWithShape="0">
          <a:gsLst>
            <a:gs pos="0">
              <a:srgbClr val="81BED1"/>
            </a:gs>
            <a:gs pos="50000">
              <a:srgbClr val="5CABC4"/>
            </a:gs>
            <a:gs pos="100000">
              <a:srgbClr val="81BED1"/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Benchmark job (BMJ) Title</a:t>
          </a:r>
        </a:p>
      </dsp:txBody>
      <dsp:txXfrm>
        <a:off x="30157" y="324686"/>
        <a:ext cx="3521086" cy="557446"/>
      </dsp:txXfrm>
    </dsp:sp>
    <dsp:sp modelId="{C1DB3F08-EEEF-49DB-8FB5-AD84FD042D41}">
      <dsp:nvSpPr>
        <dsp:cNvPr id="0" name=""/>
        <dsp:cNvSpPr/>
      </dsp:nvSpPr>
      <dsp:spPr>
        <a:xfrm>
          <a:off x="0" y="939307"/>
          <a:ext cx="3581400" cy="617760"/>
        </a:xfrm>
        <a:prstGeom prst="roundRect">
          <a:avLst/>
        </a:prstGeom>
        <a:gradFill rotWithShape="0">
          <a:gsLst>
            <a:gs pos="0">
              <a:srgbClr val="B6D9E4"/>
            </a:gs>
            <a:gs pos="50000">
              <a:srgbClr val="81BED1"/>
            </a:gs>
            <a:gs pos="100000">
              <a:srgbClr val="5CABC4"/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Introduction</a:t>
          </a:r>
        </a:p>
      </dsp:txBody>
      <dsp:txXfrm>
        <a:off x="30157" y="969464"/>
        <a:ext cx="3521086" cy="557446"/>
      </dsp:txXfrm>
    </dsp:sp>
    <dsp:sp modelId="{FE90064B-D122-4D8A-868C-AA7C7D5A68E6}">
      <dsp:nvSpPr>
        <dsp:cNvPr id="0" name=""/>
        <dsp:cNvSpPr/>
      </dsp:nvSpPr>
      <dsp:spPr>
        <a:xfrm>
          <a:off x="0" y="1573806"/>
          <a:ext cx="3581400" cy="617760"/>
        </a:xfrm>
        <a:prstGeom prst="roundRect">
          <a:avLst/>
        </a:prstGeom>
        <a:gradFill rotWithShape="0">
          <a:gsLst>
            <a:gs pos="0">
              <a:srgbClr val="B6D9E4"/>
            </a:gs>
            <a:gs pos="50000">
              <a:srgbClr val="81BED1"/>
            </a:gs>
            <a:gs pos="100000">
              <a:srgbClr val="5CABC4"/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Functions</a:t>
          </a:r>
        </a:p>
      </dsp:txBody>
      <dsp:txXfrm>
        <a:off x="30157" y="1603963"/>
        <a:ext cx="3521086" cy="557446"/>
      </dsp:txXfrm>
    </dsp:sp>
    <dsp:sp modelId="{1A515165-BD17-4F33-ADB0-F944644EA1B1}">
      <dsp:nvSpPr>
        <dsp:cNvPr id="0" name=""/>
        <dsp:cNvSpPr/>
      </dsp:nvSpPr>
      <dsp:spPr>
        <a:xfrm>
          <a:off x="0" y="2210730"/>
          <a:ext cx="3581400" cy="617760"/>
        </a:xfrm>
        <a:prstGeom prst="roundRect">
          <a:avLst/>
        </a:prstGeom>
        <a:gradFill rotWithShape="0">
          <a:gsLst>
            <a:gs pos="0">
              <a:srgbClr val="B6D9E4"/>
            </a:gs>
            <a:gs pos="50000">
              <a:srgbClr val="81BED1"/>
            </a:gs>
            <a:gs pos="100000">
              <a:srgbClr val="5CABC4"/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Qualifications</a:t>
          </a:r>
        </a:p>
      </dsp:txBody>
      <dsp:txXfrm>
        <a:off x="30157" y="2240887"/>
        <a:ext cx="3521086" cy="557446"/>
      </dsp:txXfrm>
    </dsp:sp>
    <dsp:sp modelId="{B08CF8A7-08DD-4514-8DEE-8B6B29DDFD87}">
      <dsp:nvSpPr>
        <dsp:cNvPr id="0" name=""/>
        <dsp:cNvSpPr/>
      </dsp:nvSpPr>
      <dsp:spPr>
        <a:xfrm>
          <a:off x="0" y="2857590"/>
          <a:ext cx="3581400" cy="617760"/>
        </a:xfrm>
        <a:prstGeom prst="roundRect">
          <a:avLst/>
        </a:prstGeom>
        <a:gradFill rotWithShape="0">
          <a:gsLst>
            <a:gs pos="0">
              <a:srgbClr val="B6D9E4"/>
            </a:gs>
            <a:gs pos="50000">
              <a:srgbClr val="81BED1"/>
            </a:gs>
            <a:gs pos="100000">
              <a:srgbClr val="7B9BA5"/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Experience and Competencies</a:t>
          </a:r>
        </a:p>
      </dsp:txBody>
      <dsp:txXfrm>
        <a:off x="30157" y="2887747"/>
        <a:ext cx="3521086" cy="557446"/>
      </dsp:txXfrm>
    </dsp:sp>
    <dsp:sp modelId="{F5A6386B-1FC5-46F1-AA30-4B0B9E8E477D}">
      <dsp:nvSpPr>
        <dsp:cNvPr id="0" name=""/>
        <dsp:cNvSpPr/>
      </dsp:nvSpPr>
      <dsp:spPr>
        <a:xfrm>
          <a:off x="0" y="3502796"/>
          <a:ext cx="3581400" cy="617760"/>
        </a:xfrm>
        <a:prstGeom prst="roundRect">
          <a:avLst/>
        </a:prstGeom>
        <a:gradFill rotWithShape="0">
          <a:gsLst>
            <a:gs pos="0">
              <a:srgbClr val="B6D9E4"/>
            </a:gs>
            <a:gs pos="50000">
              <a:srgbClr val="8FAAB3"/>
            </a:gs>
            <a:gs pos="100000">
              <a:srgbClr val="7B9BA5"/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Employment conditions</a:t>
          </a:r>
        </a:p>
      </dsp:txBody>
      <dsp:txXfrm>
        <a:off x="30157" y="3532953"/>
        <a:ext cx="3521086" cy="557446"/>
      </dsp:txXfrm>
    </dsp:sp>
    <dsp:sp modelId="{25F25716-BD57-405C-BE79-F20225E1A4CD}">
      <dsp:nvSpPr>
        <dsp:cNvPr id="0" name=""/>
        <dsp:cNvSpPr/>
      </dsp:nvSpPr>
      <dsp:spPr>
        <a:xfrm>
          <a:off x="0" y="4143955"/>
          <a:ext cx="3581400" cy="617760"/>
        </a:xfrm>
        <a:prstGeom prst="roundRect">
          <a:avLst/>
        </a:prstGeom>
        <a:gradFill rotWithShape="0">
          <a:gsLst>
            <a:gs pos="0">
              <a:schemeClr val="accent2">
                <a:hueOff val="-1455363"/>
                <a:satOff val="-83928"/>
                <a:lumOff val="862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1455363"/>
                <a:satOff val="-83928"/>
                <a:lumOff val="862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1455363"/>
                <a:satOff val="-83928"/>
                <a:lumOff val="862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BMJ and Grade(s)</a:t>
          </a:r>
        </a:p>
      </dsp:txBody>
      <dsp:txXfrm>
        <a:off x="30157" y="4174112"/>
        <a:ext cx="3521086" cy="55744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87AE7C-5F79-4A1B-A6AC-14F14105C89B}">
      <dsp:nvSpPr>
        <dsp:cNvPr id="0" name=""/>
        <dsp:cNvSpPr/>
      </dsp:nvSpPr>
      <dsp:spPr>
        <a:xfrm>
          <a:off x="1992451" y="1559197"/>
          <a:ext cx="1958697" cy="148880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+mj-lt"/>
            </a:rPr>
            <a:t>Examination</a:t>
          </a:r>
        </a:p>
      </dsp:txBody>
      <dsp:txXfrm>
        <a:off x="2279296" y="1777227"/>
        <a:ext cx="1385007" cy="1052742"/>
      </dsp:txXfrm>
    </dsp:sp>
    <dsp:sp modelId="{5FE3667C-A72C-4225-8EC5-A63FC6064A8E}">
      <dsp:nvSpPr>
        <dsp:cNvPr id="0" name=""/>
        <dsp:cNvSpPr/>
      </dsp:nvSpPr>
      <dsp:spPr>
        <a:xfrm rot="11729522">
          <a:off x="1631885" y="1640545"/>
          <a:ext cx="860961" cy="424308"/>
        </a:xfrm>
        <a:prstGeom prst="leftArrow">
          <a:avLst>
            <a:gd name="adj1" fmla="val 60000"/>
            <a:gd name="adj2" fmla="val 50000"/>
          </a:avLst>
        </a:prstGeom>
        <a:solidFill>
          <a:srgbClr val="9AE3FB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B167E9-5EA6-4B69-BBF7-0FE000F70306}">
      <dsp:nvSpPr>
        <dsp:cNvPr id="0" name=""/>
        <dsp:cNvSpPr/>
      </dsp:nvSpPr>
      <dsp:spPr>
        <a:xfrm>
          <a:off x="466565" y="1239479"/>
          <a:ext cx="1414362" cy="113148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+mj-lt"/>
            </a:rPr>
            <a:t>Interview</a:t>
          </a:r>
        </a:p>
      </dsp:txBody>
      <dsp:txXfrm>
        <a:off x="499705" y="1272619"/>
        <a:ext cx="1348082" cy="1065209"/>
      </dsp:txXfrm>
    </dsp:sp>
    <dsp:sp modelId="{3C2CFBB6-216A-4083-AA4C-7B6357DF1F78}">
      <dsp:nvSpPr>
        <dsp:cNvPr id="0" name=""/>
        <dsp:cNvSpPr/>
      </dsp:nvSpPr>
      <dsp:spPr>
        <a:xfrm rot="14535685">
          <a:off x="1878120" y="1199983"/>
          <a:ext cx="1117482" cy="424308"/>
        </a:xfrm>
        <a:prstGeom prst="leftArrow">
          <a:avLst>
            <a:gd name="adj1" fmla="val 60000"/>
            <a:gd name="adj2" fmla="val 50000"/>
          </a:avLst>
        </a:prstGeom>
        <a:solidFill>
          <a:srgbClr val="9AE3FB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5BC066-5972-4997-8451-4D7752AB1C77}">
      <dsp:nvSpPr>
        <dsp:cNvPr id="0" name=""/>
        <dsp:cNvSpPr/>
      </dsp:nvSpPr>
      <dsp:spPr>
        <a:xfrm>
          <a:off x="1350732" y="0"/>
          <a:ext cx="1414362" cy="113148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+mj-lt"/>
            </a:rPr>
            <a:t>Candidate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+mj-lt"/>
            </a:rPr>
            <a:t>file</a:t>
          </a:r>
        </a:p>
      </dsp:txBody>
      <dsp:txXfrm>
        <a:off x="1383872" y="33140"/>
        <a:ext cx="1348082" cy="1065209"/>
      </dsp:txXfrm>
    </dsp:sp>
    <dsp:sp modelId="{24900B65-5376-476E-B628-377EF601F44F}">
      <dsp:nvSpPr>
        <dsp:cNvPr id="0" name=""/>
        <dsp:cNvSpPr/>
      </dsp:nvSpPr>
      <dsp:spPr>
        <a:xfrm rot="18030335">
          <a:off x="2929853" y="1220086"/>
          <a:ext cx="1160952" cy="424308"/>
        </a:xfrm>
        <a:prstGeom prst="leftArrow">
          <a:avLst>
            <a:gd name="adj1" fmla="val 60000"/>
            <a:gd name="adj2" fmla="val 50000"/>
          </a:avLst>
        </a:prstGeom>
        <a:solidFill>
          <a:srgbClr val="9AE3FB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462722-F01B-43A6-BF02-7DE7C99034BD}">
      <dsp:nvSpPr>
        <dsp:cNvPr id="0" name=""/>
        <dsp:cNvSpPr/>
      </dsp:nvSpPr>
      <dsp:spPr>
        <a:xfrm>
          <a:off x="3288521" y="0"/>
          <a:ext cx="1414362" cy="113148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+mj-lt"/>
            </a:rPr>
            <a:t>References</a:t>
          </a:r>
        </a:p>
      </dsp:txBody>
      <dsp:txXfrm>
        <a:off x="3321661" y="33140"/>
        <a:ext cx="1348082" cy="1065209"/>
      </dsp:txXfrm>
    </dsp:sp>
    <dsp:sp modelId="{7F342C71-8A0E-4111-87F4-09FFF81FCCD2}">
      <dsp:nvSpPr>
        <dsp:cNvPr id="0" name=""/>
        <dsp:cNvSpPr/>
      </dsp:nvSpPr>
      <dsp:spPr>
        <a:xfrm rot="20696344">
          <a:off x="3480641" y="1647724"/>
          <a:ext cx="860827" cy="424308"/>
        </a:xfrm>
        <a:prstGeom prst="leftArrow">
          <a:avLst>
            <a:gd name="adj1" fmla="val 60000"/>
            <a:gd name="adj2" fmla="val 50000"/>
          </a:avLst>
        </a:prstGeom>
        <a:solidFill>
          <a:srgbClr val="9AE3FB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3D4AD8-7B12-458B-B417-9645E7E78DAA}">
      <dsp:nvSpPr>
        <dsp:cNvPr id="0" name=""/>
        <dsp:cNvSpPr/>
      </dsp:nvSpPr>
      <dsp:spPr>
        <a:xfrm>
          <a:off x="4067461" y="1252728"/>
          <a:ext cx="1414362" cy="1131489"/>
        </a:xfrm>
        <a:prstGeom prst="roundRect">
          <a:avLst>
            <a:gd name="adj" fmla="val 10000"/>
          </a:avLst>
        </a:prstGeom>
        <a:solidFill>
          <a:schemeClr val="bg2"/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+mj-lt"/>
            </a:rPr>
            <a:t>Additional elements</a:t>
          </a:r>
          <a:br>
            <a:rPr lang="en-US" sz="2100" b="1" kern="1200" dirty="0">
              <a:latin typeface="+mj-lt"/>
            </a:rPr>
          </a:br>
          <a:r>
            <a:rPr lang="en-US" sz="1100" b="1" kern="1200" dirty="0">
              <a:latin typeface="+mj-lt"/>
            </a:rPr>
            <a:t>(when necessary)</a:t>
          </a:r>
        </a:p>
      </dsp:txBody>
      <dsp:txXfrm>
        <a:off x="4100601" y="1285868"/>
        <a:ext cx="1348082" cy="10652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1800" cy="466435"/>
          </a:xfrm>
          <a:prstGeom prst="rect">
            <a:avLst/>
          </a:prstGeom>
        </p:spPr>
        <p:txBody>
          <a:bodyPr vert="horz" lIns="88598" tIns="44299" rIns="88598" bIns="44299" rtlCol="0"/>
          <a:lstStyle>
            <a:lvl1pPr algn="l">
              <a:defRPr sz="11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4" y="0"/>
            <a:ext cx="2971800" cy="466435"/>
          </a:xfrm>
          <a:prstGeom prst="rect">
            <a:avLst/>
          </a:prstGeom>
        </p:spPr>
        <p:txBody>
          <a:bodyPr vert="horz" lIns="88598" tIns="44299" rIns="88598" bIns="44299" rtlCol="0"/>
          <a:lstStyle>
            <a:lvl1pPr algn="r">
              <a:defRPr sz="1100"/>
            </a:lvl1pPr>
          </a:lstStyle>
          <a:p>
            <a:fld id="{D269E6B9-B3A5-49ED-BDED-C9A3CA17A471}" type="datetimeFigureOut">
              <a:rPr lang="en-GB" smtClean="0"/>
              <a:t>18/07/2023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413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8598" tIns="44299" rIns="88598" bIns="44299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1" y="4473893"/>
            <a:ext cx="5486400" cy="3660457"/>
          </a:xfrm>
          <a:prstGeom prst="rect">
            <a:avLst/>
          </a:prstGeom>
        </p:spPr>
        <p:txBody>
          <a:bodyPr vert="horz" lIns="88598" tIns="44299" rIns="88598" bIns="4429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7"/>
            <a:ext cx="2971800" cy="466434"/>
          </a:xfrm>
          <a:prstGeom prst="rect">
            <a:avLst/>
          </a:prstGeom>
        </p:spPr>
        <p:txBody>
          <a:bodyPr vert="horz" lIns="88598" tIns="44299" rIns="88598" bIns="44299" rtlCol="0" anchor="b"/>
          <a:lstStyle>
            <a:lvl1pPr algn="l">
              <a:defRPr sz="11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4" y="8829967"/>
            <a:ext cx="2971800" cy="466434"/>
          </a:xfrm>
          <a:prstGeom prst="rect">
            <a:avLst/>
          </a:prstGeom>
        </p:spPr>
        <p:txBody>
          <a:bodyPr vert="horz" lIns="88598" tIns="44299" rIns="88598" bIns="44299" rtlCol="0" anchor="b"/>
          <a:lstStyle>
            <a:lvl1pPr algn="r">
              <a:defRPr sz="1100"/>
            </a:lvl1pPr>
          </a:lstStyle>
          <a:p>
            <a:fld id="{510DCF58-E5EC-4433-8751-457302D4FD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82500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97214D-0F07-474F-B0A6-846743FF1DD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59729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DCF58-E5EC-4433-8751-457302D4FDE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20671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DCF58-E5EC-4433-8751-457302D4FDE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74184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DCF58-E5EC-4433-8751-457302D4FDE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76297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DCF58-E5EC-4433-8751-457302D4FDE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32552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DCF58-E5EC-4433-8751-457302D4FDE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03970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baseline="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DCF58-E5EC-4433-8751-457302D4FDE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63233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b="1" dirty="0"/>
          </a:p>
          <a:p>
            <a:endParaRPr lang="fr-CH" b="0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DCF58-E5EC-4433-8751-457302D4FDE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841681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DCF58-E5EC-4433-8751-457302D4FDE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09697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DCF58-E5EC-4433-8751-457302D4FDE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87864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DCF58-E5EC-4433-8751-457302D4FDE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1221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DCF58-E5EC-4433-8751-457302D4FDE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714287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DCF58-E5EC-4433-8751-457302D4FDE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591934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CAE3DA-CD5C-4865-A40F-452D21116195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57568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fr-CH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CAE3DA-CD5C-4865-A40F-452D21116195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72095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DCF58-E5EC-4433-8751-457302D4FDEE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089396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DCF58-E5EC-4433-8751-457302D4FDEE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945756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DCF58-E5EC-4433-8751-457302D4FDEE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860753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DCF58-E5EC-4433-8751-457302D4FDEE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775645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DCF58-E5EC-4433-8751-457302D4FDEE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291437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DCF58-E5EC-4433-8751-457302D4FDEE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335177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DCF58-E5EC-4433-8751-457302D4FDEE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943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CAE3DA-CD5C-4865-A40F-452D2111619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67042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DCF58-E5EC-4433-8751-457302D4FDEE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753462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DCF58-E5EC-4433-8751-457302D4FDEE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98103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DCF58-E5EC-4433-8751-457302D4FDE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60759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CAE3DA-CD5C-4865-A40F-452D2111619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3558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CAE3DA-CD5C-4865-A40F-452D2111619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0155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DCF58-E5EC-4433-8751-457302D4FDE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6525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DCF58-E5EC-4433-8751-457302D4FDE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11148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DCF58-E5EC-4433-8751-457302D4FDE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5610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13/10/2015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BFF6A-FEFA-40B3-8350-849129E6D5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2401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13/10/2015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BFF6A-FEFA-40B3-8350-849129E6D5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1049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13/10/2015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BFF6A-FEFA-40B3-8350-849129E6D5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89213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13/10/2015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107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13/10/2015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BFF6A-FEFA-40B3-8350-849129E6D5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4177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13/10/2015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BFF6A-FEFA-40B3-8350-849129E6D5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3527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13/10/2015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BFF6A-FEFA-40B3-8350-849129E6D5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4203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13/10/2015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BFF6A-FEFA-40B3-8350-849129E6D5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0703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13/10/2015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BFF6A-FEFA-40B3-8350-849129E6D5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793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13/10/2015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BFF6A-FEFA-40B3-8350-849129E6D5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0696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13/10/2015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BFF6A-FEFA-40B3-8350-849129E6D5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8125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13/10/2015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BFF6A-FEFA-40B3-8350-849129E6D5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7355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13/10/2015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9BFF6A-FEFA-40B3-8350-849129E6D5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982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1.png"/><Relationship Id="rId7" Type="http://schemas.openxmlformats.org/officeDocument/2006/relationships/image" Target="../media/image24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11" Type="http://schemas.microsoft.com/office/2007/relationships/hdphoto" Target="../media/hdphoto7.wdp"/><Relationship Id="rId5" Type="http://schemas.microsoft.com/office/2007/relationships/hdphoto" Target="../media/hdphoto5.wdp"/><Relationship Id="rId10" Type="http://schemas.openxmlformats.org/officeDocument/2006/relationships/image" Target="../media/image26.png"/><Relationship Id="rId4" Type="http://schemas.openxmlformats.org/officeDocument/2006/relationships/image" Target="../media/image22.png"/><Relationship Id="rId9" Type="http://schemas.microsoft.com/office/2007/relationships/hdphoto" Target="../media/hdphoto6.wdp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gif"/><Relationship Id="rId3" Type="http://schemas.openxmlformats.org/officeDocument/2006/relationships/image" Target="../media/image27.png"/><Relationship Id="rId7" Type="http://schemas.microsoft.com/office/2007/relationships/hdphoto" Target="../media/hdphoto8.wdp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14.jpeg"/><Relationship Id="rId9" Type="http://schemas.openxmlformats.org/officeDocument/2006/relationships/hyperlink" Target="https://jobs.web.cern.ch/indefinite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microsoft.com/office/2007/relationships/hdphoto" Target="../media/hdphoto9.wdp"/><Relationship Id="rId5" Type="http://schemas.openxmlformats.org/officeDocument/2006/relationships/image" Target="../media/image32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microsoft.com/office/2007/relationships/hdphoto" Target="../media/hdphoto9.wdp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microsoft.com/office/2007/relationships/hdphoto" Target="../media/hdphoto10.wdp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0.wdp"/><Relationship Id="rId5" Type="http://schemas.openxmlformats.org/officeDocument/2006/relationships/image" Target="../media/image34.png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microsoft.com/office/2007/relationships/hdphoto" Target="../media/hdphoto11.wdp"/><Relationship Id="rId4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002550/files/CERN_Circ_Admin_en_2_Rev7.pdf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7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13" Type="http://schemas.openxmlformats.org/officeDocument/2006/relationships/image" Target="../media/image54.jpeg"/><Relationship Id="rId3" Type="http://schemas.openxmlformats.org/officeDocument/2006/relationships/image" Target="../media/image48.jpg"/><Relationship Id="rId7" Type="http://schemas.microsoft.com/office/2007/relationships/hdphoto" Target="../media/hdphoto12.wdp"/><Relationship Id="rId12" Type="http://schemas.openxmlformats.org/officeDocument/2006/relationships/hyperlink" Target="https://www.google.fr/url?sa=i&amp;url=https%3A%2F%2Fwww.shutterstock.com%2Fsearch%2Fgood%2Bbad%2Bicon&amp;psig=AOvVaw3bHtLk7PWUn3PdYjR9H7vy&amp;ust=1594777988499000&amp;source=images&amp;cd=vfe&amp;ved=0CAIQjRxqFwoTCLjE75DRy-oCFQAAAAAdAAAAABAD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11" Type="http://schemas.microsoft.com/office/2007/relationships/hdphoto" Target="../media/hdphoto14.wdp"/><Relationship Id="rId5" Type="http://schemas.openxmlformats.org/officeDocument/2006/relationships/image" Target="../media/image50.jpg"/><Relationship Id="rId10" Type="http://schemas.openxmlformats.org/officeDocument/2006/relationships/image" Target="../media/image53.png"/><Relationship Id="rId4" Type="http://schemas.openxmlformats.org/officeDocument/2006/relationships/image" Target="../media/image49.jpg"/><Relationship Id="rId9" Type="http://schemas.microsoft.com/office/2007/relationships/hdphoto" Target="../media/hdphoto13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8" Type="http://schemas.microsoft.com/office/2007/relationships/hdphoto" Target="../media/hdphoto16.wdp"/><Relationship Id="rId3" Type="http://schemas.openxmlformats.org/officeDocument/2006/relationships/image" Target="../media/image55.png"/><Relationship Id="rId7" Type="http://schemas.openxmlformats.org/officeDocument/2006/relationships/image" Target="../media/image5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jpg"/><Relationship Id="rId5" Type="http://schemas.microsoft.com/office/2007/relationships/hdphoto" Target="../media/hdphoto15.wdp"/><Relationship Id="rId10" Type="http://schemas.openxmlformats.org/officeDocument/2006/relationships/image" Target="../media/image59.png"/><Relationship Id="rId4" Type="http://schemas.openxmlformats.org/officeDocument/2006/relationships/image" Target="../media/image56.png"/><Relationship Id="rId9" Type="http://schemas.openxmlformats.org/officeDocument/2006/relationships/hyperlink" Target="http://cds.cern.ch/record/2632584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hyperlink" Target="http://cds.cern.ch/record/2632584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13" Type="http://schemas.openxmlformats.org/officeDocument/2006/relationships/image" Target="../media/image72.jpg"/><Relationship Id="rId3" Type="http://schemas.openxmlformats.org/officeDocument/2006/relationships/image" Target="../media/image65.png"/><Relationship Id="rId7" Type="http://schemas.openxmlformats.org/officeDocument/2006/relationships/image" Target="../media/image68.png"/><Relationship Id="rId12" Type="http://schemas.microsoft.com/office/2007/relationships/hdphoto" Target="../media/hdphoto16.wdp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7.jpg"/><Relationship Id="rId11" Type="http://schemas.openxmlformats.org/officeDocument/2006/relationships/image" Target="../media/image58.png"/><Relationship Id="rId5" Type="http://schemas.microsoft.com/office/2007/relationships/hdphoto" Target="../media/hdphoto17.wdp"/><Relationship Id="rId15" Type="http://schemas.openxmlformats.org/officeDocument/2006/relationships/image" Target="../media/image74.png"/><Relationship Id="rId10" Type="http://schemas.openxmlformats.org/officeDocument/2006/relationships/image" Target="../media/image71.png"/><Relationship Id="rId4" Type="http://schemas.openxmlformats.org/officeDocument/2006/relationships/image" Target="../media/image66.png"/><Relationship Id="rId9" Type="http://schemas.openxmlformats.org/officeDocument/2006/relationships/image" Target="../media/image70.png"/><Relationship Id="rId14" Type="http://schemas.openxmlformats.org/officeDocument/2006/relationships/image" Target="../media/image73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6.png"/><Relationship Id="rId4" Type="http://schemas.openxmlformats.org/officeDocument/2006/relationships/hyperlink" Target="https://cds.cern.ch/record/2002550/files/CERN_Circ_Admin_en_2_Rev7.pdf" TargetMode="Externa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13" Type="http://schemas.openxmlformats.org/officeDocument/2006/relationships/image" Target="../media/image83.png"/><Relationship Id="rId18" Type="http://schemas.openxmlformats.org/officeDocument/2006/relationships/image" Target="../media/image87.jpeg"/><Relationship Id="rId26" Type="http://schemas.openxmlformats.org/officeDocument/2006/relationships/diagramData" Target="../diagrams/data2.xml"/><Relationship Id="rId3" Type="http://schemas.openxmlformats.org/officeDocument/2006/relationships/image" Target="../media/image77.png"/><Relationship Id="rId21" Type="http://schemas.openxmlformats.org/officeDocument/2006/relationships/image" Target="../media/image90.jpeg"/><Relationship Id="rId7" Type="http://schemas.openxmlformats.org/officeDocument/2006/relationships/image" Target="../media/image79.jpg"/><Relationship Id="rId12" Type="http://schemas.microsoft.com/office/2007/relationships/hdphoto" Target="../media/hdphoto16.wdp"/><Relationship Id="rId17" Type="http://schemas.openxmlformats.org/officeDocument/2006/relationships/image" Target="../media/image86.jpeg"/><Relationship Id="rId25" Type="http://schemas.openxmlformats.org/officeDocument/2006/relationships/image" Target="../media/image93.png"/><Relationship Id="rId2" Type="http://schemas.openxmlformats.org/officeDocument/2006/relationships/notesSlide" Target="../notesSlides/notesSlide25.xml"/><Relationship Id="rId16" Type="http://schemas.openxmlformats.org/officeDocument/2006/relationships/image" Target="../media/image85.jpeg"/><Relationship Id="rId20" Type="http://schemas.openxmlformats.org/officeDocument/2006/relationships/image" Target="../media/image89.jpg"/><Relationship Id="rId29" Type="http://schemas.openxmlformats.org/officeDocument/2006/relationships/diagramColors" Target="../diagrams/colors2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9.wdp"/><Relationship Id="rId11" Type="http://schemas.openxmlformats.org/officeDocument/2006/relationships/image" Target="../media/image82.png"/><Relationship Id="rId24" Type="http://schemas.microsoft.com/office/2007/relationships/hdphoto" Target="../media/hdphoto22.wdp"/><Relationship Id="rId5" Type="http://schemas.openxmlformats.org/officeDocument/2006/relationships/image" Target="../media/image78.png"/><Relationship Id="rId15" Type="http://schemas.openxmlformats.org/officeDocument/2006/relationships/image" Target="../media/image84.jpeg"/><Relationship Id="rId23" Type="http://schemas.openxmlformats.org/officeDocument/2006/relationships/image" Target="../media/image92.png"/><Relationship Id="rId28" Type="http://schemas.openxmlformats.org/officeDocument/2006/relationships/diagramQuickStyle" Target="../diagrams/quickStyle2.xml"/><Relationship Id="rId10" Type="http://schemas.openxmlformats.org/officeDocument/2006/relationships/image" Target="../media/image81.png"/><Relationship Id="rId19" Type="http://schemas.openxmlformats.org/officeDocument/2006/relationships/image" Target="../media/image88.jpg"/><Relationship Id="rId31" Type="http://schemas.openxmlformats.org/officeDocument/2006/relationships/hyperlink" Target="https://cds.cern.ch/record/2002550/files/CERN_Circ_Admin_en_2_Rev7.pdf" TargetMode="External"/><Relationship Id="rId4" Type="http://schemas.microsoft.com/office/2007/relationships/hdphoto" Target="../media/hdphoto18.wdp"/><Relationship Id="rId9" Type="http://schemas.microsoft.com/office/2007/relationships/hdphoto" Target="../media/hdphoto20.wdp"/><Relationship Id="rId14" Type="http://schemas.microsoft.com/office/2007/relationships/hdphoto" Target="../media/hdphoto21.wdp"/><Relationship Id="rId22" Type="http://schemas.openxmlformats.org/officeDocument/2006/relationships/image" Target="../media/image91.png"/><Relationship Id="rId27" Type="http://schemas.openxmlformats.org/officeDocument/2006/relationships/diagramLayout" Target="../diagrams/layout2.xml"/><Relationship Id="rId30" Type="http://schemas.microsoft.com/office/2007/relationships/diagramDrawing" Target="../diagrams/drawing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png"/><Relationship Id="rId3" Type="http://schemas.openxmlformats.org/officeDocument/2006/relationships/image" Target="../media/image94.jpeg"/><Relationship Id="rId7" Type="http://schemas.openxmlformats.org/officeDocument/2006/relationships/image" Target="../media/image9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7.png"/><Relationship Id="rId5" Type="http://schemas.openxmlformats.org/officeDocument/2006/relationships/image" Target="../media/image96.png"/><Relationship Id="rId4" Type="http://schemas.openxmlformats.org/officeDocument/2006/relationships/image" Target="../media/image95.png"/><Relationship Id="rId9" Type="http://schemas.openxmlformats.org/officeDocument/2006/relationships/image" Target="../media/image100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png"/><Relationship Id="rId3" Type="http://schemas.openxmlformats.org/officeDocument/2006/relationships/image" Target="../media/image94.jpeg"/><Relationship Id="rId7" Type="http://schemas.openxmlformats.org/officeDocument/2006/relationships/image" Target="../media/image9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7.png"/><Relationship Id="rId5" Type="http://schemas.openxmlformats.org/officeDocument/2006/relationships/image" Target="../media/image96.png"/><Relationship Id="rId10" Type="http://schemas.openxmlformats.org/officeDocument/2006/relationships/image" Target="../media/image100.png"/><Relationship Id="rId4" Type="http://schemas.openxmlformats.org/officeDocument/2006/relationships/image" Target="../media/image95.png"/><Relationship Id="rId9" Type="http://schemas.openxmlformats.org/officeDocument/2006/relationships/image" Target="../media/image9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jpeg"/><Relationship Id="rId3" Type="http://schemas.openxmlformats.org/officeDocument/2006/relationships/image" Target="../media/image103.png"/><Relationship Id="rId7" Type="http://schemas.microsoft.com/office/2007/relationships/hdphoto" Target="../media/hdphoto24.wdp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5.png"/><Relationship Id="rId11" Type="http://schemas.microsoft.com/office/2007/relationships/hdphoto" Target="../media/hdphoto25.wdp"/><Relationship Id="rId5" Type="http://schemas.openxmlformats.org/officeDocument/2006/relationships/image" Target="../media/image104.jpeg"/><Relationship Id="rId10" Type="http://schemas.openxmlformats.org/officeDocument/2006/relationships/image" Target="../media/image108.png"/><Relationship Id="rId4" Type="http://schemas.microsoft.com/office/2007/relationships/hdphoto" Target="../media/hdphoto23.wdp"/><Relationship Id="rId9" Type="http://schemas.openxmlformats.org/officeDocument/2006/relationships/image" Target="../media/image10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1993099/files/CERN_SRR_en_ed11_modif08.pd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hyperlink" Target="https://cds.cern.ch/record/2002550/files/CERN_Circ_Admin_en_2_Rev7.pdf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7" Type="http://schemas.openxmlformats.org/officeDocument/2006/relationships/hyperlink" Target="https://indico.cern.ch/event/1298801/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ndico.cern.ch/event/1298799/" TargetMode="External"/><Relationship Id="rId5" Type="http://schemas.openxmlformats.org/officeDocument/2006/relationships/hyperlink" Target="https://indico.cern.ch/event/1298793/" TargetMode="External"/><Relationship Id="rId4" Type="http://schemas.microsoft.com/office/2007/relationships/hdphoto" Target="../media/hdphoto26.wdp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7" Type="http://schemas.openxmlformats.org/officeDocument/2006/relationships/hyperlink" Target="mailto:ccrb.planning@cern.ch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hr.web.cern.ch/my-career-and-experience-cern" TargetMode="External"/><Relationship Id="rId5" Type="http://schemas.openxmlformats.org/officeDocument/2006/relationships/hyperlink" Target="mailto:service-desk@cern.ch" TargetMode="External"/><Relationship Id="rId4" Type="http://schemas.microsoft.com/office/2007/relationships/hdphoto" Target="../media/hdphoto27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hyperlink" Target="https://hr.web.cern.ch/indefinite-contract" TargetMode="External"/><Relationship Id="rId18" Type="http://schemas.microsoft.com/office/2007/relationships/hdphoto" Target="../media/hdphoto4.wdp"/><Relationship Id="rId3" Type="http://schemas.openxmlformats.org/officeDocument/2006/relationships/image" Target="../media/image7.gif"/><Relationship Id="rId7" Type="http://schemas.microsoft.com/office/2007/relationships/hdphoto" Target="../media/hdphoto2.wdp"/><Relationship Id="rId12" Type="http://schemas.openxmlformats.org/officeDocument/2006/relationships/hyperlink" Target="https://admin-eguide.web.cern.ch/en/faq/award-indefinite-contract" TargetMode="External"/><Relationship Id="rId17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hyperlink" Target="https://admin-eguide.web.cern.ch/en/procedure/indefinite-contract" TargetMode="External"/><Relationship Id="rId5" Type="http://schemas.microsoft.com/office/2007/relationships/hdphoto" Target="../media/hdphoto1.wdp"/><Relationship Id="rId15" Type="http://schemas.openxmlformats.org/officeDocument/2006/relationships/hyperlink" Target="https://indico.cern.ch/event/1298799/" TargetMode="External"/><Relationship Id="rId10" Type="http://schemas.openxmlformats.org/officeDocument/2006/relationships/hyperlink" Target="https://cds.cern.ch/record/2002550/files/CERN_Circ_Admin_en_2_Rev7.pdf" TargetMode="External"/><Relationship Id="rId4" Type="http://schemas.openxmlformats.org/officeDocument/2006/relationships/image" Target="../media/image8.png"/><Relationship Id="rId9" Type="http://schemas.microsoft.com/office/2007/relationships/hdphoto" Target="../media/hdphoto3.wdp"/><Relationship Id="rId14" Type="http://schemas.openxmlformats.org/officeDocument/2006/relationships/hyperlink" Target="https://hrapps.cern.ch/auth/f?p=158:1:216429492812776::NO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4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4.png"/><Relationship Id="rId5" Type="http://schemas.openxmlformats.org/officeDocument/2006/relationships/diagramLayout" Target="../diagrams/layout1.xml"/><Relationship Id="rId10" Type="http://schemas.openxmlformats.org/officeDocument/2006/relationships/image" Target="../media/image15.png"/><Relationship Id="rId4" Type="http://schemas.openxmlformats.org/officeDocument/2006/relationships/diagramData" Target="../diagrams/data1.xml"/><Relationship Id="rId9" Type="http://schemas.openxmlformats.org/officeDocument/2006/relationships/hyperlink" Target="https://jobs.web.cern.ch/indefinite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cds.cern.ch/record/2135376/files/CERN%20Competency%20Model_EN2018_Print.pdf?version=1" TargetMode="External"/><Relationship Id="rId4" Type="http://schemas.openxmlformats.org/officeDocument/2006/relationships/hyperlink" Target="https://cds.cern.ch/record/2135376/files/TheCERNCompetencyModel.pdf?version=2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47" b="14247"/>
          <a:stretch/>
        </p:blipFill>
        <p:spPr>
          <a:xfrm>
            <a:off x="0" y="-19050"/>
            <a:ext cx="12192000" cy="4741248"/>
          </a:xfrm>
          <a:prstGeom prst="rect">
            <a:avLst/>
          </a:prstGeom>
        </p:spPr>
      </p:pic>
      <p:sp>
        <p:nvSpPr>
          <p:cNvPr id="8" name="Text Placeholder 5"/>
          <p:cNvSpPr txBox="1">
            <a:spLocks/>
          </p:cNvSpPr>
          <p:nvPr/>
        </p:nvSpPr>
        <p:spPr>
          <a:xfrm>
            <a:off x="4694323" y="2434084"/>
            <a:ext cx="3489158" cy="601456"/>
          </a:xfrm>
          <a:prstGeom prst="rect">
            <a:avLst/>
          </a:prstGeom>
        </p:spPr>
        <p:txBody>
          <a:bodyPr vert="horz" lIns="45720" tIns="0" rIns="45720" bIns="0" anchor="b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700" dirty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3544" y="5069193"/>
            <a:ext cx="12191999" cy="1063755"/>
          </a:xfrm>
        </p:spPr>
        <p:txBody>
          <a:bodyPr>
            <a:noAutofit/>
          </a:bodyPr>
          <a:lstStyle/>
          <a:p>
            <a:pPr algn="ctr"/>
            <a:r>
              <a:rPr lang="fr-CH" b="1" dirty="0">
                <a:solidFill>
                  <a:srgbClr val="79C0CD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Information session for candidates</a:t>
            </a:r>
            <a:endParaRPr lang="en-GB" b="1" dirty="0">
              <a:solidFill>
                <a:srgbClr val="79C0CD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-43544" y="1336868"/>
            <a:ext cx="12191999" cy="1698672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CH" sz="7500" b="1" dirty="0">
                <a:solidFill>
                  <a:schemeClr val="bg1"/>
                </a:solidFill>
                <a:cs typeface="Calibri Light" panose="020F0302020204030204" pitchFamily="34" charset="0"/>
              </a:rPr>
              <a:t>2023 LD2IC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3489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-40768"/>
            <a:ext cx="12192000" cy="6898767"/>
          </a:xfrm>
          <a:prstGeom prst="rect">
            <a:avLst/>
          </a:prstGeom>
          <a:solidFill>
            <a:srgbClr val="172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BFF6A-FEFA-40B3-8350-849129E6D542}" type="slidenum">
              <a:rPr lang="en-GB" smtClean="0"/>
              <a:t>10</a:t>
            </a:fld>
            <a:endParaRPr lang="en-GB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15203" y="256422"/>
            <a:ext cx="6308666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8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YOUR APPLICATION</a:t>
            </a:r>
          </a:p>
          <a:p>
            <a:r>
              <a:rPr lang="en-GB" sz="1400" dirty="0">
                <a:solidFill>
                  <a:schemeClr val="bg1">
                    <a:lumMod val="65000"/>
                  </a:schemeClr>
                </a:solidFill>
                <a:cs typeface="Calibri Light" panose="020F0302020204030204" pitchFamily="34" charset="0"/>
              </a:rPr>
              <a:t>Some recommendations 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1509486" y="2100987"/>
            <a:ext cx="4474331" cy="4111127"/>
            <a:chOff x="3561314" y="1453287"/>
            <a:chExt cx="2565081" cy="3438753"/>
          </a:xfrm>
        </p:grpSpPr>
        <p:sp>
          <p:nvSpPr>
            <p:cNvPr id="5" name="Rectangle 4"/>
            <p:cNvSpPr/>
            <p:nvPr/>
          </p:nvSpPr>
          <p:spPr>
            <a:xfrm>
              <a:off x="3566075" y="1453287"/>
              <a:ext cx="2560320" cy="34387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566074" y="4299348"/>
              <a:ext cx="2560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2000" dirty="0"/>
                <a:t>PREPARATION IS KEY</a:t>
              </a:r>
              <a:endParaRPr lang="en-GB" sz="20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561314" y="4587784"/>
              <a:ext cx="2565080" cy="2316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Prepare</a:t>
              </a:r>
              <a:r>
                <a:rPr lang="fr-CH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fr-CH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everything</a:t>
              </a:r>
              <a:r>
                <a:rPr lang="fr-CH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in </a:t>
              </a:r>
              <a:r>
                <a:rPr lang="fr-CH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advance</a:t>
              </a:r>
              <a:endParaRPr lang="fr-CH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6231107" y="2100986"/>
            <a:ext cx="4566793" cy="4114800"/>
            <a:chOff x="6343734" y="1453287"/>
            <a:chExt cx="2609596" cy="3438753"/>
          </a:xfrm>
        </p:grpSpPr>
        <p:sp>
          <p:nvSpPr>
            <p:cNvPr id="6" name="Rectangle 5"/>
            <p:cNvSpPr/>
            <p:nvPr/>
          </p:nvSpPr>
          <p:spPr>
            <a:xfrm>
              <a:off x="6343734" y="1453287"/>
              <a:ext cx="2560320" cy="34387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397772" y="3232662"/>
              <a:ext cx="2555558" cy="334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2000" dirty="0"/>
                <a:t>DEADLINE</a:t>
              </a:r>
              <a:endParaRPr lang="en-GB" sz="20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393012" y="3502196"/>
              <a:ext cx="2560318" cy="2829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u="sng" dirty="0">
                  <a:solidFill>
                    <a:srgbClr val="FF0000"/>
                  </a:solidFill>
                </a:rPr>
                <a:t>31 August noon</a:t>
              </a:r>
            </a:p>
          </p:txBody>
        </p:sp>
      </p:grpSp>
      <p:sp>
        <p:nvSpPr>
          <p:cNvPr id="60" name="Rectangle 59"/>
          <p:cNvSpPr/>
          <p:nvPr/>
        </p:nvSpPr>
        <p:spPr>
          <a:xfrm>
            <a:off x="91460" y="6014865"/>
            <a:ext cx="12100540" cy="833744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lang="en-GB" sz="1600" dirty="0">
                <a:solidFill>
                  <a:schemeClr val="bg1"/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  <a:t>It is your responsibility to submit your application on time</a:t>
            </a:r>
          </a:p>
        </p:txBody>
      </p:sp>
      <p:sp>
        <p:nvSpPr>
          <p:cNvPr id="66" name="Title 1"/>
          <p:cNvSpPr txBox="1">
            <a:spLocks/>
          </p:cNvSpPr>
          <p:nvPr/>
        </p:nvSpPr>
        <p:spPr>
          <a:xfrm>
            <a:off x="3024550" y="3388233"/>
            <a:ext cx="1444199" cy="145088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/>
              <a:t>UPDATED CV (pdf)</a:t>
            </a:r>
          </a:p>
        </p:txBody>
      </p:sp>
      <p:sp>
        <p:nvSpPr>
          <p:cNvPr id="68" name="Title 1"/>
          <p:cNvSpPr txBox="1">
            <a:spLocks/>
          </p:cNvSpPr>
          <p:nvPr/>
        </p:nvSpPr>
        <p:spPr>
          <a:xfrm>
            <a:off x="2333982" y="3954950"/>
            <a:ext cx="2985758" cy="549324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/>
              <a:t>MOTIVATION and YOUR CURRENT FUNCTIONS (pdf, max. 1 page)</a:t>
            </a:r>
          </a:p>
        </p:txBody>
      </p:sp>
      <p:pic>
        <p:nvPicPr>
          <p:cNvPr id="69" name="Picture 68"/>
          <p:cNvPicPr>
            <a:picLocks noChangeAspect="1"/>
          </p:cNvPicPr>
          <p:nvPr/>
        </p:nvPicPr>
        <p:blipFill rotWithShape="1">
          <a:blip r:embed="rId3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84" t="26771" r="63262" b="63576"/>
          <a:stretch/>
        </p:blipFill>
        <p:spPr>
          <a:xfrm>
            <a:off x="1783316" y="3159383"/>
            <a:ext cx="539233" cy="539233"/>
          </a:xfrm>
          <a:prstGeom prst="ellipse">
            <a:avLst/>
          </a:prstGeom>
        </p:spPr>
      </p:pic>
      <p:pic>
        <p:nvPicPr>
          <p:cNvPr id="71" name="Picture 70"/>
          <p:cNvPicPr>
            <a:picLocks noChangeAspect="1"/>
          </p:cNvPicPr>
          <p:nvPr/>
        </p:nvPicPr>
        <p:blipFill rotWithShape="1">
          <a:blip r:embed="rId4" cstate="print">
            <a:grayscl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084" t="75328" r="63262" b="15019"/>
          <a:stretch/>
        </p:blipFill>
        <p:spPr>
          <a:xfrm>
            <a:off x="1781841" y="3892499"/>
            <a:ext cx="539233" cy="539233"/>
          </a:xfrm>
          <a:prstGeom prst="ellipse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4946" y="2307417"/>
            <a:ext cx="1684612" cy="1684612"/>
          </a:xfrm>
          <a:prstGeom prst="rect">
            <a:avLst/>
          </a:prstGeom>
        </p:spPr>
      </p:pic>
      <p:sp>
        <p:nvSpPr>
          <p:cNvPr id="76" name="Title 1"/>
          <p:cNvSpPr txBox="1">
            <a:spLocks/>
          </p:cNvSpPr>
          <p:nvPr/>
        </p:nvSpPr>
        <p:spPr>
          <a:xfrm>
            <a:off x="3092343" y="4832798"/>
            <a:ext cx="1469035" cy="40400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Start identifying 2 REFEREES</a:t>
            </a:r>
          </a:p>
        </p:txBody>
      </p:sp>
      <p:pic>
        <p:nvPicPr>
          <p:cNvPr id="77" name="Picture 76"/>
          <p:cNvPicPr>
            <a:picLocks noChangeAspect="1"/>
          </p:cNvPicPr>
          <p:nvPr/>
        </p:nvPicPr>
        <p:blipFill rotWithShape="1">
          <a:blip r:embed="rId7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84" t="2437" r="63262" b="87910"/>
          <a:stretch/>
        </p:blipFill>
        <p:spPr>
          <a:xfrm>
            <a:off x="1781840" y="4694002"/>
            <a:ext cx="539233" cy="532197"/>
          </a:xfrm>
          <a:prstGeom prst="ellipse">
            <a:avLst/>
          </a:prstGeom>
        </p:spPr>
      </p:pic>
      <p:grpSp>
        <p:nvGrpSpPr>
          <p:cNvPr id="78" name="Group 77"/>
          <p:cNvGrpSpPr/>
          <p:nvPr/>
        </p:nvGrpSpPr>
        <p:grpSpPr>
          <a:xfrm>
            <a:off x="4158641" y="2085152"/>
            <a:ext cx="965455" cy="1106108"/>
            <a:chOff x="9172035" y="835602"/>
            <a:chExt cx="1206500" cy="1418260"/>
          </a:xfrm>
        </p:grpSpPr>
        <p:pic>
          <p:nvPicPr>
            <p:cNvPr id="79" name="Picture 78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24" t="25304" r="6411" b="25441"/>
            <a:stretch/>
          </p:blipFill>
          <p:spPr>
            <a:xfrm>
              <a:off x="9172035" y="1047362"/>
              <a:ext cx="1206500" cy="1206500"/>
            </a:xfrm>
            <a:prstGeom prst="ellipse">
              <a:avLst/>
            </a:prstGeom>
          </p:spPr>
        </p:pic>
        <p:pic>
          <p:nvPicPr>
            <p:cNvPr id="80" name="Picture 79"/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034" t="16490" r="36697" b="75040"/>
            <a:stretch/>
          </p:blipFill>
          <p:spPr>
            <a:xfrm>
              <a:off x="9588471" y="835602"/>
              <a:ext cx="361950" cy="207530"/>
            </a:xfrm>
            <a:prstGeom prst="ellipse">
              <a:avLst/>
            </a:prstGeom>
          </p:spPr>
        </p:pic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6292658-984C-4A11-88D6-25C44412A023}"/>
              </a:ext>
            </a:extLst>
          </p:cNvPr>
          <p:cNvGrpSpPr/>
          <p:nvPr/>
        </p:nvGrpSpPr>
        <p:grpSpPr>
          <a:xfrm>
            <a:off x="9914421" y="231236"/>
            <a:ext cx="2023879" cy="1632189"/>
            <a:chOff x="6078573" y="2276856"/>
            <a:chExt cx="2636029" cy="2615184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ACDF76A9-1A7C-4269-8358-D5B94FB9593C}"/>
                </a:ext>
              </a:extLst>
            </p:cNvPr>
            <p:cNvGrpSpPr/>
            <p:nvPr/>
          </p:nvGrpSpPr>
          <p:grpSpPr>
            <a:xfrm>
              <a:off x="6078573" y="2276856"/>
              <a:ext cx="2636029" cy="2615184"/>
              <a:chOff x="6078573" y="2276856"/>
              <a:chExt cx="2636029" cy="2615184"/>
            </a:xfrm>
          </p:grpSpPr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EE7BD9FD-7930-4E03-AD5C-3324B16FD60D}"/>
                  </a:ext>
                </a:extLst>
              </p:cNvPr>
              <p:cNvSpPr/>
              <p:nvPr/>
            </p:nvSpPr>
            <p:spPr>
              <a:xfrm>
                <a:off x="6159049" y="2276856"/>
                <a:ext cx="2470685" cy="261518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ACD7E091-14C3-4991-ADFC-BE50E8ABE7BD}"/>
                  </a:ext>
                </a:extLst>
              </p:cNvPr>
              <p:cNvSpPr txBox="1"/>
              <p:nvPr/>
            </p:nvSpPr>
            <p:spPr>
              <a:xfrm>
                <a:off x="6078573" y="3768944"/>
                <a:ext cx="2636029" cy="5917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dirty="0"/>
                  <a:t>YOUR APPLICATION</a:t>
                </a:r>
                <a:endParaRPr lang="en-GB" dirty="0"/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6DCDD8B6-1428-4089-A7DD-402F20AD45CE}"/>
                  </a:ext>
                </a:extLst>
              </p:cNvPr>
              <p:cNvSpPr txBox="1"/>
              <p:nvPr/>
            </p:nvSpPr>
            <p:spPr>
              <a:xfrm>
                <a:off x="6306784" y="4360554"/>
                <a:ext cx="2285997" cy="3693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sz="9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PROCESS-TOOL-DEADLINE</a:t>
                </a:r>
                <a:br>
                  <a:rPr lang="fr-CH" sz="9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</a:br>
                <a:r>
                  <a:rPr lang="fr-CH" sz="9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…</a:t>
                </a:r>
                <a:endParaRPr lang="en-GB" sz="9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99C5E8FF-877A-45E5-8E2F-67370B1B547C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84282" y="2521980"/>
              <a:ext cx="1476147" cy="1476147"/>
            </a:xfrm>
            <a:prstGeom prst="rect">
              <a:avLst/>
            </a:prstGeom>
          </p:spPr>
        </p:pic>
      </p:grpSp>
      <p:sp>
        <p:nvSpPr>
          <p:cNvPr id="19" name="TextBox 18"/>
          <p:cNvSpPr txBox="1"/>
          <p:nvPr/>
        </p:nvSpPr>
        <p:spPr>
          <a:xfrm>
            <a:off x="7324711" y="5582513"/>
            <a:ext cx="25650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Don’t leave it until the last minute!</a:t>
            </a:r>
          </a:p>
        </p:txBody>
      </p:sp>
    </p:spTree>
    <p:extLst>
      <p:ext uri="{BB962C8B-B14F-4D97-AF65-F5344CB8AC3E}">
        <p14:creationId xmlns:p14="http://schemas.microsoft.com/office/powerpoint/2010/main" val="27632481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/>
          <p:cNvSpPr/>
          <p:nvPr/>
        </p:nvSpPr>
        <p:spPr>
          <a:xfrm>
            <a:off x="0" y="0"/>
            <a:ext cx="12192000" cy="1288812"/>
          </a:xfrm>
          <a:prstGeom prst="rect">
            <a:avLst/>
          </a:prstGeom>
          <a:solidFill>
            <a:srgbClr val="172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itle 1"/>
          <p:cNvSpPr txBox="1">
            <a:spLocks/>
          </p:cNvSpPr>
          <p:nvPr/>
        </p:nvSpPr>
        <p:spPr>
          <a:xfrm>
            <a:off x="190271" y="176355"/>
            <a:ext cx="8442006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800" dirty="0">
                <a:solidFill>
                  <a:schemeClr val="bg1"/>
                </a:solidFill>
              </a:rPr>
              <a:t>YOUR APPLICATION</a:t>
            </a:r>
            <a:br>
              <a:rPr lang="fr-CH" sz="2800" dirty="0">
                <a:solidFill>
                  <a:schemeClr val="bg1"/>
                </a:solidFill>
              </a:rPr>
            </a:br>
            <a:endParaRPr lang="fr-CH" sz="1400" dirty="0">
              <a:solidFill>
                <a:schemeClr val="bg1"/>
              </a:solidFill>
            </a:endParaRPr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 rotWithShape="1">
          <a:blip r:embed="rId3"/>
          <a:srcRect l="692" t="7586" r="2369" b="5617"/>
          <a:stretch/>
        </p:blipFill>
        <p:spPr>
          <a:xfrm>
            <a:off x="461172" y="1907778"/>
            <a:ext cx="3588841" cy="4688701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120" y="38100"/>
            <a:ext cx="2412413" cy="676275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5"/>
          <a:srcRect l="14880" t="11428" r="14880" b="8708"/>
          <a:stretch/>
        </p:blipFill>
        <p:spPr>
          <a:xfrm>
            <a:off x="8344454" y="270817"/>
            <a:ext cx="728956" cy="117938"/>
          </a:xfrm>
          <a:prstGeom prst="roundRect">
            <a:avLst>
              <a:gd name="adj" fmla="val 11638"/>
            </a:avLst>
          </a:prstGeom>
        </p:spPr>
      </p:pic>
      <p:grpSp>
        <p:nvGrpSpPr>
          <p:cNvPr id="27" name="Group 26"/>
          <p:cNvGrpSpPr/>
          <p:nvPr/>
        </p:nvGrpSpPr>
        <p:grpSpPr>
          <a:xfrm>
            <a:off x="8348663" y="268288"/>
            <a:ext cx="3359345" cy="1165709"/>
            <a:chOff x="8293737" y="-162209"/>
            <a:chExt cx="3359345" cy="1165709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8293737" y="-162209"/>
              <a:ext cx="187129" cy="744179"/>
            </a:xfrm>
            <a:prstGeom prst="line">
              <a:avLst/>
            </a:prstGeom>
            <a:ln w="12700">
              <a:solidFill>
                <a:srgbClr val="BFBDB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9003349" y="-152684"/>
              <a:ext cx="2610129" cy="734654"/>
            </a:xfrm>
            <a:prstGeom prst="line">
              <a:avLst/>
            </a:prstGeom>
            <a:ln w="12700">
              <a:solidFill>
                <a:srgbClr val="BFBDB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8293737" y="-57434"/>
              <a:ext cx="187129" cy="1034833"/>
            </a:xfrm>
            <a:prstGeom prst="line">
              <a:avLst/>
            </a:prstGeom>
            <a:ln w="12700">
              <a:solidFill>
                <a:srgbClr val="BFBDB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9012874" y="-52672"/>
              <a:ext cx="2614666" cy="1030071"/>
            </a:xfrm>
            <a:prstGeom prst="line">
              <a:avLst/>
            </a:prstGeom>
            <a:ln w="12700">
              <a:solidFill>
                <a:srgbClr val="BFBDB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5"/>
            <a:srcRect t="2718" b="1"/>
            <a:stretch/>
          </p:blipFill>
          <p:spPr>
            <a:xfrm>
              <a:off x="8460703" y="561598"/>
              <a:ext cx="3192379" cy="441902"/>
            </a:xfrm>
            <a:prstGeom prst="roundRect">
              <a:avLst>
                <a:gd name="adj" fmla="val 11638"/>
              </a:avLst>
            </a:prstGeom>
          </p:spPr>
        </p:pic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4000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6538" y="961427"/>
            <a:ext cx="4074905" cy="1015667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1817" y="2983128"/>
            <a:ext cx="1676400" cy="1676400"/>
          </a:xfrm>
          <a:prstGeom prst="rect">
            <a:avLst/>
          </a:prstGeom>
        </p:spPr>
      </p:pic>
      <p:grpSp>
        <p:nvGrpSpPr>
          <p:cNvPr id="35" name="Group 34"/>
          <p:cNvGrpSpPr/>
          <p:nvPr/>
        </p:nvGrpSpPr>
        <p:grpSpPr>
          <a:xfrm>
            <a:off x="1669778" y="4361261"/>
            <a:ext cx="5197143" cy="1327048"/>
            <a:chOff x="-3830453" y="7994375"/>
            <a:chExt cx="5197143" cy="1327048"/>
          </a:xfrm>
        </p:grpSpPr>
        <p:grpSp>
          <p:nvGrpSpPr>
            <p:cNvPr id="36" name="Group 35"/>
            <p:cNvGrpSpPr/>
            <p:nvPr/>
          </p:nvGrpSpPr>
          <p:grpSpPr>
            <a:xfrm>
              <a:off x="-3830453" y="8584141"/>
              <a:ext cx="5197143" cy="116784"/>
              <a:chOff x="-10982478" y="8831176"/>
              <a:chExt cx="4895190" cy="89937"/>
            </a:xfrm>
          </p:grpSpPr>
          <p:cxnSp>
            <p:nvCxnSpPr>
              <p:cNvPr id="38" name="Straight Connector 37"/>
              <p:cNvCxnSpPr>
                <a:stCxn id="37" idx="2"/>
                <a:endCxn id="39" idx="3"/>
              </p:cNvCxnSpPr>
              <p:nvPr/>
            </p:nvCxnSpPr>
            <p:spPr>
              <a:xfrm flipH="1" flipV="1">
                <a:off x="-10087677" y="8876144"/>
                <a:ext cx="2061696" cy="0"/>
              </a:xfrm>
              <a:prstGeom prst="line">
                <a:avLst/>
              </a:prstGeom>
              <a:ln w="19050">
                <a:solidFill>
                  <a:srgbClr val="4B6A87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39" name="Rectangle 38"/>
              <p:cNvSpPr/>
              <p:nvPr/>
            </p:nvSpPr>
            <p:spPr>
              <a:xfrm>
                <a:off x="-10982478" y="8831176"/>
                <a:ext cx="894801" cy="89937"/>
              </a:xfrm>
              <a:prstGeom prst="rect">
                <a:avLst/>
              </a:prstGeom>
              <a:solidFill>
                <a:srgbClr val="4B6A87">
                  <a:alpha val="30000"/>
                </a:srgbClr>
              </a:solidFill>
              <a:ln w="19050"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8" name="Straight Connector 57"/>
              <p:cNvCxnSpPr>
                <a:stCxn id="37" idx="6"/>
              </p:cNvCxnSpPr>
              <p:nvPr/>
            </p:nvCxnSpPr>
            <p:spPr>
              <a:xfrm>
                <a:off x="-6776307" y="8887907"/>
                <a:ext cx="689019" cy="0"/>
              </a:xfrm>
              <a:prstGeom prst="line">
                <a:avLst/>
              </a:prstGeom>
              <a:ln w="19050">
                <a:solidFill>
                  <a:srgbClr val="4B6A87"/>
                </a:solidFill>
                <a:headEnd type="none" w="med" len="med"/>
                <a:tailEnd type="triangle" w="lg" len="lg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  <p:sp>
          <p:nvSpPr>
            <p:cNvPr id="37" name="TextBox 36"/>
            <p:cNvSpPr txBox="1">
              <a:spLocks noChangeAspect="1"/>
            </p:cNvSpPr>
            <p:nvPr/>
          </p:nvSpPr>
          <p:spPr>
            <a:xfrm>
              <a:off x="-691588" y="7994375"/>
              <a:ext cx="1326758" cy="1327048"/>
            </a:xfrm>
            <a:prstGeom prst="ellipse">
              <a:avLst/>
            </a:prstGeom>
            <a:solidFill>
              <a:srgbClr val="4B6A87"/>
            </a:solidFill>
          </p:spPr>
          <p:txBody>
            <a:bodyPr vert="horz" lIns="10800" tIns="10800" rIns="10800" bIns="10800" anchor="ctr">
              <a:noAutofit/>
            </a:bodyPr>
            <a:lstStyle>
              <a:defPPr>
                <a:defRPr lang="en-US"/>
              </a:defPPr>
              <a:lvl1pPr algn="ctr">
                <a:spcBef>
                  <a:spcPct val="0"/>
                </a:spcBef>
                <a:buNone/>
                <a:defRPr kumimoji="0">
                  <a:solidFill>
                    <a:schemeClr val="bg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de-DE" sz="1200" b="1" dirty="0">
                  <a:latin typeface="Calibri Light" panose="020F0302020204030204" pitchFamily="34" charset="0"/>
                  <a:cs typeface="Calibri Light" panose="020F0302020204030204" pitchFamily="34" charset="0"/>
                </a:rPr>
                <a:t>Select the job in the list to open the IC post</a:t>
              </a:r>
              <a:endParaRPr lang="en-GB" sz="1200" dirty="0"/>
            </a:p>
          </p:txBody>
        </p:sp>
      </p:grpSp>
      <p:sp>
        <p:nvSpPr>
          <p:cNvPr id="43" name="Content Placeholder 2"/>
          <p:cNvSpPr txBox="1">
            <a:spLocks/>
          </p:cNvSpPr>
          <p:nvPr/>
        </p:nvSpPr>
        <p:spPr>
          <a:xfrm>
            <a:off x="-218837" y="1420213"/>
            <a:ext cx="3197351" cy="4867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600" dirty="0" err="1">
                <a:solidFill>
                  <a:srgbClr val="399AB7"/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9"/>
              </a:rPr>
              <a:t>careers.cern</a:t>
            </a:r>
            <a:r>
              <a:rPr lang="fr-CH" sz="1600" dirty="0">
                <a:solidFill>
                  <a:srgbClr val="399AB7"/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9"/>
              </a:rPr>
              <a:t>/</a:t>
            </a:r>
            <a:r>
              <a:rPr lang="fr-CH" sz="1600" dirty="0" err="1">
                <a:solidFill>
                  <a:srgbClr val="399AB7"/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9"/>
              </a:rPr>
              <a:t>indefinite</a:t>
            </a:r>
            <a:endParaRPr lang="fr-CH" sz="1600" dirty="0">
              <a:solidFill>
                <a:srgbClr val="399AB7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7" name="Title 1"/>
          <p:cNvSpPr txBox="1">
            <a:spLocks noChangeAspect="1"/>
          </p:cNvSpPr>
          <p:nvPr/>
        </p:nvSpPr>
        <p:spPr>
          <a:xfrm>
            <a:off x="9632282" y="2632921"/>
            <a:ext cx="2035809" cy="1951423"/>
          </a:xfrm>
          <a:prstGeom prst="ellipse">
            <a:avLst/>
          </a:prstGeom>
          <a:solidFill>
            <a:srgbClr val="172737"/>
          </a:solidFill>
          <a:ln>
            <a:noFill/>
          </a:ln>
        </p:spPr>
        <p:txBody>
          <a:bodyPr vert="horz" lIns="0" rIns="0" anchor="ctr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kumimoji="0" sz="22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400" dirty="0"/>
              <a:t>If no submission within 60 minutes </a:t>
            </a:r>
            <a:br>
              <a:rPr lang="en-GB" sz="1400" dirty="0"/>
            </a:br>
            <a:r>
              <a:rPr lang="en-GB" sz="1400" dirty="0"/>
              <a:t>= session will expire</a:t>
            </a:r>
          </a:p>
          <a:p>
            <a:r>
              <a:rPr lang="fr-CH" sz="1400" dirty="0"/>
              <a:t>= restart </a:t>
            </a:r>
          </a:p>
          <a:p>
            <a:r>
              <a:rPr lang="fr-CH" sz="1400" dirty="0">
                <a:solidFill>
                  <a:srgbClr val="00B0F0"/>
                </a:solidFill>
              </a:rPr>
              <a:t>…</a:t>
            </a:r>
          </a:p>
          <a:p>
            <a:r>
              <a:rPr lang="fr-CH" sz="1400" dirty="0"/>
              <a:t>Be </a:t>
            </a:r>
            <a:r>
              <a:rPr lang="fr-CH" sz="1400" dirty="0" err="1"/>
              <a:t>prepared</a:t>
            </a:r>
            <a:endParaRPr lang="en-US" sz="1400" dirty="0"/>
          </a:p>
        </p:txBody>
      </p:sp>
      <p:grpSp>
        <p:nvGrpSpPr>
          <p:cNvPr id="70" name="Group 69"/>
          <p:cNvGrpSpPr/>
          <p:nvPr/>
        </p:nvGrpSpPr>
        <p:grpSpPr>
          <a:xfrm>
            <a:off x="9528611" y="4754451"/>
            <a:ext cx="2299290" cy="1058802"/>
            <a:chOff x="7643975" y="2599166"/>
            <a:chExt cx="1732782" cy="844979"/>
          </a:xfrm>
        </p:grpSpPr>
        <p:grpSp>
          <p:nvGrpSpPr>
            <p:cNvPr id="48" name="Group 47"/>
            <p:cNvGrpSpPr>
              <a:grpSpLocks noChangeAspect="1"/>
            </p:cNvGrpSpPr>
            <p:nvPr/>
          </p:nvGrpSpPr>
          <p:grpSpPr>
            <a:xfrm>
              <a:off x="8553797" y="2599166"/>
              <a:ext cx="822960" cy="825764"/>
              <a:chOff x="3918230" y="1044987"/>
              <a:chExt cx="2328239" cy="2291279"/>
            </a:xfrm>
          </p:grpSpPr>
          <p:sp>
            <p:nvSpPr>
              <p:cNvPr id="49" name="Oval 48"/>
              <p:cNvSpPr/>
              <p:nvPr/>
            </p:nvSpPr>
            <p:spPr>
              <a:xfrm>
                <a:off x="3918236" y="1052766"/>
                <a:ext cx="2297145" cy="2283500"/>
              </a:xfrm>
              <a:prstGeom prst="ellipse">
                <a:avLst/>
              </a:prstGeom>
              <a:solidFill>
                <a:srgbClr val="4B6A8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0" name="Chord 49"/>
              <p:cNvSpPr/>
              <p:nvPr/>
            </p:nvSpPr>
            <p:spPr>
              <a:xfrm>
                <a:off x="3918230" y="1044987"/>
                <a:ext cx="2328239" cy="2283499"/>
              </a:xfrm>
              <a:prstGeom prst="chord">
                <a:avLst>
                  <a:gd name="adj1" fmla="val 5412495"/>
                  <a:gd name="adj2" fmla="val 16200000"/>
                </a:avLst>
              </a:prstGeom>
              <a:solidFill>
                <a:srgbClr val="688CA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54" name="Group 53"/>
            <p:cNvGrpSpPr>
              <a:grpSpLocks noChangeAspect="1"/>
            </p:cNvGrpSpPr>
            <p:nvPr/>
          </p:nvGrpSpPr>
          <p:grpSpPr>
            <a:xfrm>
              <a:off x="7643975" y="2607330"/>
              <a:ext cx="822960" cy="822960"/>
              <a:chOff x="3918234" y="1052766"/>
              <a:chExt cx="2328242" cy="2283500"/>
            </a:xfrm>
            <a:solidFill>
              <a:srgbClr val="46646A"/>
            </a:solidFill>
          </p:grpSpPr>
          <p:sp>
            <p:nvSpPr>
              <p:cNvPr id="55" name="Oval 54"/>
              <p:cNvSpPr/>
              <p:nvPr/>
            </p:nvSpPr>
            <p:spPr>
              <a:xfrm>
                <a:off x="3918234" y="1052766"/>
                <a:ext cx="2297146" cy="22835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000" dirty="0"/>
              </a:p>
            </p:txBody>
          </p:sp>
          <p:sp>
            <p:nvSpPr>
              <p:cNvPr id="56" name="Chord 55"/>
              <p:cNvSpPr/>
              <p:nvPr/>
            </p:nvSpPr>
            <p:spPr>
              <a:xfrm>
                <a:off x="3918236" y="1052766"/>
                <a:ext cx="2328240" cy="2283500"/>
              </a:xfrm>
              <a:prstGeom prst="chord">
                <a:avLst>
                  <a:gd name="adj1" fmla="val 5412495"/>
                  <a:gd name="adj2" fmla="val 16200000"/>
                </a:avLst>
              </a:prstGeom>
              <a:solidFill>
                <a:srgbClr val="557A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63" name="Group 62"/>
            <p:cNvGrpSpPr/>
            <p:nvPr/>
          </p:nvGrpSpPr>
          <p:grpSpPr>
            <a:xfrm>
              <a:off x="7646816" y="2609790"/>
              <a:ext cx="1713273" cy="834355"/>
              <a:chOff x="3065919" y="887514"/>
              <a:chExt cx="2494577" cy="1244419"/>
            </a:xfrm>
          </p:grpSpPr>
          <p:sp>
            <p:nvSpPr>
              <p:cNvPr id="64" name="Oval 63"/>
              <p:cNvSpPr>
                <a:spLocks noChangeAspect="1"/>
              </p:cNvSpPr>
              <p:nvPr/>
            </p:nvSpPr>
            <p:spPr>
              <a:xfrm>
                <a:off x="3065919" y="904505"/>
                <a:ext cx="1198254" cy="1227428"/>
              </a:xfrm>
              <a:prstGeom prst="ellipse">
                <a:avLst/>
              </a:prstGeom>
              <a:noFill/>
              <a:ln w="1905">
                <a:noFill/>
              </a:ln>
            </p:spPr>
            <p:txBody>
              <a:bodyPr wrap="square" lIns="0" tIns="10800" rIns="0" bIns="10800" anchor="ctr">
                <a:noAutofit/>
              </a:bodyPr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CV</a:t>
                </a:r>
                <a:endParaRPr lang="en-GB" sz="1200" b="1" dirty="0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66" name="Oval 65"/>
              <p:cNvSpPr>
                <a:spLocks noChangeAspect="1"/>
              </p:cNvSpPr>
              <p:nvPr/>
            </p:nvSpPr>
            <p:spPr>
              <a:xfrm>
                <a:off x="4362241" y="887514"/>
                <a:ext cx="1198255" cy="1227426"/>
              </a:xfrm>
              <a:prstGeom prst="ellipse">
                <a:avLst/>
              </a:prstGeom>
              <a:noFill/>
              <a:ln w="1905">
                <a:noFill/>
              </a:ln>
            </p:spPr>
            <p:txBody>
              <a:bodyPr wrap="square" lIns="0" tIns="0" rIns="0" bIns="0" anchor="ctr">
                <a:noAutofit/>
              </a:bodyPr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motivation + description of current functions</a:t>
                </a:r>
                <a:endParaRPr lang="en-GB" sz="1200" b="1" dirty="0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</p:grp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BFF6A-FEFA-40B3-8350-849129E6D542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9168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0418" y="1512126"/>
            <a:ext cx="7687454" cy="5209349"/>
          </a:xfrm>
          <a:prstGeom prst="rect">
            <a:avLst/>
          </a:prstGeom>
          <a:ln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9194800" y="6356350"/>
            <a:ext cx="2743200" cy="365125"/>
          </a:xfrm>
        </p:spPr>
        <p:txBody>
          <a:bodyPr/>
          <a:lstStyle/>
          <a:p>
            <a:fld id="{A69BFF6A-FEFA-40B3-8350-849129E6D542}" type="slidenum">
              <a:rPr lang="en-GB" smtClean="0"/>
              <a:t>12</a:t>
            </a:fld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2992337" y="5506103"/>
            <a:ext cx="2419350" cy="273102"/>
          </a:xfrm>
          <a:prstGeom prst="rect">
            <a:avLst/>
          </a:prstGeom>
          <a:solidFill>
            <a:schemeClr val="bg1">
              <a:lumMod val="65000"/>
              <a:alpha val="30000"/>
            </a:schemeClr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0" y="0"/>
            <a:ext cx="12192000" cy="1288812"/>
          </a:xfrm>
          <a:prstGeom prst="rect">
            <a:avLst/>
          </a:prstGeom>
          <a:solidFill>
            <a:srgbClr val="172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190271" y="176355"/>
            <a:ext cx="8442006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800" dirty="0">
                <a:solidFill>
                  <a:schemeClr val="bg1"/>
                </a:solidFill>
              </a:rPr>
              <a:t>YOUR APPLICATION</a:t>
            </a:r>
            <a:br>
              <a:rPr lang="fr-CH" sz="28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>
                    <a:lumMod val="65000"/>
                  </a:schemeClr>
                </a:solidFill>
                <a:cs typeface="Calibri Light" panose="020F0302020204030204" pitchFamily="34" charset="0"/>
              </a:rPr>
              <a:t>Application form – page 1 </a:t>
            </a:r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128518" y="5351737"/>
            <a:ext cx="2618124" cy="581833"/>
          </a:xfrm>
          <a:prstGeom prst="wedgeRectCallout">
            <a:avLst>
              <a:gd name="adj1" fmla="val 66504"/>
              <a:gd name="adj2" fmla="val 7799"/>
            </a:avLst>
          </a:prstGeom>
          <a:solidFill>
            <a:srgbClr val="DEB5AA"/>
          </a:solidFill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175"/>
            <a:r>
              <a:rPr lang="de-DE" sz="1400" b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sz="1400" b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Use your CERN email address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13291" t="2715" r="15002" b="4"/>
          <a:stretch/>
        </p:blipFill>
        <p:spPr>
          <a:xfrm>
            <a:off x="5093316" y="647772"/>
            <a:ext cx="2005368" cy="387122"/>
          </a:xfrm>
          <a:prstGeom prst="roundRect">
            <a:avLst/>
          </a:prstGeom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76684">
            <a:off x="6731310" y="717905"/>
            <a:ext cx="1156979" cy="645652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5AC47E9-0AAF-4A87-B9D9-80A44352361B}"/>
              </a:ext>
            </a:extLst>
          </p:cNvPr>
          <p:cNvCxnSpPr>
            <a:cxnSpLocks/>
          </p:cNvCxnSpPr>
          <p:nvPr/>
        </p:nvCxnSpPr>
        <p:spPr>
          <a:xfrm flipV="1">
            <a:off x="7640053" y="2005264"/>
            <a:ext cx="1708484" cy="72991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A956AED-7829-437E-B8C8-96489E2CEED1}"/>
              </a:ext>
            </a:extLst>
          </p:cNvPr>
          <p:cNvCxnSpPr>
            <a:cxnSpLocks/>
          </p:cNvCxnSpPr>
          <p:nvPr/>
        </p:nvCxnSpPr>
        <p:spPr>
          <a:xfrm>
            <a:off x="7640053" y="2005263"/>
            <a:ext cx="1742002" cy="72991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D3CFFE8-1A7B-4707-A1BF-D8716AC4FC7F}"/>
              </a:ext>
            </a:extLst>
          </p:cNvPr>
          <p:cNvCxnSpPr>
            <a:cxnSpLocks/>
          </p:cNvCxnSpPr>
          <p:nvPr/>
        </p:nvCxnSpPr>
        <p:spPr>
          <a:xfrm flipV="1">
            <a:off x="4647101" y="2225400"/>
            <a:ext cx="1708484" cy="72991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62DFBFD-94F1-44C0-AD8C-36B9203FAA01}"/>
              </a:ext>
            </a:extLst>
          </p:cNvPr>
          <p:cNvCxnSpPr>
            <a:cxnSpLocks/>
          </p:cNvCxnSpPr>
          <p:nvPr/>
        </p:nvCxnSpPr>
        <p:spPr>
          <a:xfrm>
            <a:off x="4647101" y="2225399"/>
            <a:ext cx="1742002" cy="72991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70038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1288812"/>
          </a:xfrm>
          <a:prstGeom prst="rect">
            <a:avLst/>
          </a:prstGeom>
          <a:solidFill>
            <a:srgbClr val="172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190271" y="176355"/>
            <a:ext cx="8442006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800" dirty="0">
                <a:solidFill>
                  <a:schemeClr val="bg1"/>
                </a:solidFill>
              </a:rPr>
              <a:t>YOUR APPLICATION</a:t>
            </a:r>
            <a:br>
              <a:rPr lang="fr-CH" sz="28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>
                    <a:lumMod val="65000"/>
                  </a:schemeClr>
                </a:solidFill>
                <a:cs typeface="Calibri Light" panose="020F0302020204030204" pitchFamily="34" charset="0"/>
              </a:rPr>
              <a:t>Application form – page 1 </a:t>
            </a:r>
          </a:p>
        </p:txBody>
      </p:sp>
      <p:pic>
        <p:nvPicPr>
          <p:cNvPr id="55" name="Picture 54"/>
          <p:cNvPicPr>
            <a:picLocks noChangeAspect="1"/>
          </p:cNvPicPr>
          <p:nvPr/>
        </p:nvPicPr>
        <p:blipFill rotWithShape="1">
          <a:blip r:embed="rId3"/>
          <a:srcRect t="4046"/>
          <a:stretch/>
        </p:blipFill>
        <p:spPr>
          <a:xfrm>
            <a:off x="3517817" y="1141331"/>
            <a:ext cx="7359284" cy="5230064"/>
          </a:xfrm>
          <a:prstGeom prst="rect">
            <a:avLst/>
          </a:prstGeom>
          <a:ln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9194800" y="6356350"/>
            <a:ext cx="2743200" cy="365125"/>
          </a:xfrm>
        </p:spPr>
        <p:txBody>
          <a:bodyPr/>
          <a:lstStyle/>
          <a:p>
            <a:fld id="{A69BFF6A-FEFA-40B3-8350-849129E6D542}" type="slidenum">
              <a:rPr lang="en-GB" smtClean="0"/>
              <a:t>13</a:t>
            </a:fld>
            <a:endParaRPr lang="en-GB" dirty="0"/>
          </a:p>
        </p:txBody>
      </p:sp>
      <p:sp>
        <p:nvSpPr>
          <p:cNvPr id="9" name="TextBox 8"/>
          <p:cNvSpPr txBox="1">
            <a:spLocks noChangeAspect="1"/>
          </p:cNvSpPr>
          <p:nvPr/>
        </p:nvSpPr>
        <p:spPr>
          <a:xfrm>
            <a:off x="300407" y="1333387"/>
            <a:ext cx="2784532" cy="2482131"/>
          </a:xfrm>
          <a:prstGeom prst="ellipse">
            <a:avLst/>
          </a:prstGeom>
          <a:solidFill>
            <a:srgbClr val="DBE3ED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25400" h="50800"/>
          </a:sp3d>
        </p:spPr>
        <p:txBody>
          <a:bodyPr vert="horz" lIns="45720" rIns="45720" anchor="ctr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kumimoji="0" sz="2200" b="1">
                <a:latin typeface="+mj-lt"/>
                <a:ea typeface="+mj-ea"/>
                <a:cs typeface="+mj-cs"/>
              </a:defRPr>
            </a:lvl1pPr>
          </a:lstStyle>
          <a:p>
            <a:r>
              <a:rPr lang="fr-CH" sz="2000" b="0" dirty="0" err="1">
                <a:solidFill>
                  <a:srgbClr val="688CA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Upload</a:t>
            </a:r>
            <a:r>
              <a:rPr lang="fr-CH" sz="2000" b="0" dirty="0">
                <a:solidFill>
                  <a:srgbClr val="688CA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fr-CH" sz="2000" b="0" dirty="0" err="1">
                <a:solidFill>
                  <a:srgbClr val="688CA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your</a:t>
            </a:r>
            <a:r>
              <a:rPr lang="fr-CH" sz="2000" b="0" dirty="0">
                <a:solidFill>
                  <a:srgbClr val="688CA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CV in </a:t>
            </a:r>
            <a:r>
              <a:rPr lang="fr-CH" sz="2000" b="0" dirty="0" err="1">
                <a:solidFill>
                  <a:srgbClr val="688CA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pdf</a:t>
            </a:r>
            <a:r>
              <a:rPr lang="fr-CH" sz="2000" b="0" dirty="0">
                <a:solidFill>
                  <a:srgbClr val="688CA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format</a:t>
            </a:r>
            <a:endParaRPr lang="en-US" sz="2000" b="0" dirty="0">
              <a:solidFill>
                <a:srgbClr val="688CAC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998809" y="2701341"/>
            <a:ext cx="1940498" cy="406400"/>
          </a:xfrm>
          <a:prstGeom prst="rect">
            <a:avLst/>
          </a:prstGeom>
          <a:noFill/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" name="Group 6"/>
          <p:cNvGrpSpPr/>
          <p:nvPr/>
        </p:nvGrpSpPr>
        <p:grpSpPr>
          <a:xfrm>
            <a:off x="186884" y="3815519"/>
            <a:ext cx="4242876" cy="2898689"/>
            <a:chOff x="186884" y="3815519"/>
            <a:chExt cx="4242876" cy="2898689"/>
          </a:xfrm>
        </p:grpSpPr>
        <p:sp>
          <p:nvSpPr>
            <p:cNvPr id="13" name="TextBox 12"/>
            <p:cNvSpPr txBox="1">
              <a:spLocks noChangeAspect="1"/>
            </p:cNvSpPr>
            <p:nvPr/>
          </p:nvSpPr>
          <p:spPr>
            <a:xfrm>
              <a:off x="186884" y="3815519"/>
              <a:ext cx="2898055" cy="2898689"/>
            </a:xfrm>
            <a:prstGeom prst="ellipse">
              <a:avLst/>
            </a:prstGeom>
            <a:solidFill>
              <a:srgbClr val="00ACA4"/>
            </a:solidFill>
            <a:ln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25400" h="50800"/>
            </a:sp3d>
          </p:spPr>
          <p:txBody>
            <a:bodyPr vert="horz" lIns="45720" rIns="45720" anchor="ctr">
              <a:normAutofit/>
            </a:bodyPr>
            <a:lstStyle>
              <a:defPPr>
                <a:defRPr lang="en-US"/>
              </a:defPPr>
              <a:lvl1pPr algn="ctr">
                <a:spcBef>
                  <a:spcPct val="0"/>
                </a:spcBef>
                <a:buNone/>
                <a:defRPr kumimoji="0" sz="2200" b="1"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de-DE" sz="2400" dirty="0" err="1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Please</a:t>
              </a:r>
              <a:r>
                <a:rPr lang="de-DE" sz="2400" dirty="0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</a:t>
              </a:r>
              <a:r>
                <a:rPr lang="de-DE" sz="2400" dirty="0" err="1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leave</a:t>
              </a:r>
              <a:r>
                <a:rPr lang="de-DE" sz="2400" dirty="0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</a:t>
              </a:r>
              <a:r>
                <a:rPr lang="de-DE" sz="2400" dirty="0" err="1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this</a:t>
              </a:r>
              <a:r>
                <a:rPr lang="de-DE" sz="2400" dirty="0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</a:t>
              </a:r>
              <a:r>
                <a:rPr lang="de-DE" sz="2400" dirty="0" err="1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empty</a:t>
              </a:r>
              <a:r>
                <a:rPr lang="de-DE" sz="2400" dirty="0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, </a:t>
              </a:r>
              <a:r>
                <a:rPr lang="de-DE" sz="2400" dirty="0" err="1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it</a:t>
              </a:r>
              <a:r>
                <a:rPr lang="de-DE" sz="2400" dirty="0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will not </a:t>
              </a:r>
              <a:r>
                <a:rPr lang="de-DE" sz="2400" dirty="0" err="1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be</a:t>
              </a:r>
              <a:r>
                <a:rPr lang="de-DE" sz="2400" dirty="0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</a:t>
              </a:r>
              <a:r>
                <a:rPr lang="de-DE" sz="2400" dirty="0" err="1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taken</a:t>
              </a:r>
              <a:r>
                <a:rPr lang="de-DE" sz="2400" dirty="0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</a:t>
              </a:r>
              <a:r>
                <a:rPr lang="de-DE" sz="2400" dirty="0" err="1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into</a:t>
              </a:r>
              <a:r>
                <a:rPr lang="de-DE" sz="2400" dirty="0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</a:t>
              </a:r>
              <a:r>
                <a:rPr lang="de-DE" sz="2400" dirty="0" err="1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consideration</a:t>
              </a:r>
              <a:endParaRPr lang="en-GB" sz="2400" b="0" dirty="0">
                <a:solidFill>
                  <a:schemeClr val="bg1"/>
                </a:solidFill>
              </a:endParaRPr>
            </a:p>
          </p:txBody>
        </p:sp>
        <p:cxnSp>
          <p:nvCxnSpPr>
            <p:cNvPr id="20" name="Straight Connector 19"/>
            <p:cNvCxnSpPr>
              <a:cxnSpLocks/>
              <a:stCxn id="13" idx="6"/>
            </p:cNvCxnSpPr>
            <p:nvPr/>
          </p:nvCxnSpPr>
          <p:spPr>
            <a:xfrm flipV="1">
              <a:off x="3084939" y="4592776"/>
              <a:ext cx="1344821" cy="672088"/>
            </a:xfrm>
            <a:prstGeom prst="line">
              <a:avLst/>
            </a:prstGeom>
            <a:ln w="19050">
              <a:solidFill>
                <a:srgbClr val="00ACA4"/>
              </a:solidFill>
              <a:headEnd type="none" w="med" len="med"/>
              <a:tailEnd type="triangle" w="lg" len="lg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pic>
        <p:nvPicPr>
          <p:cNvPr id="1026" name="Picture 2" descr="Computer arrow cursor icon isolated Free Phot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473" b="96965" l="9744" r="8977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7806" y="5878810"/>
            <a:ext cx="625270" cy="625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>
            <a:spLocks noChangeAspect="1"/>
          </p:cNvSpPr>
          <p:nvPr/>
        </p:nvSpPr>
        <p:spPr>
          <a:xfrm>
            <a:off x="11167048" y="5665829"/>
            <a:ext cx="838068" cy="838251"/>
          </a:xfrm>
          <a:prstGeom prst="ellipse">
            <a:avLst/>
          </a:prstGeom>
          <a:solidFill>
            <a:srgbClr val="00206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25400" h="50800"/>
          </a:sp3d>
        </p:spPr>
        <p:txBody>
          <a:bodyPr vert="horz" lIns="45720" rIns="45720" anchor="ctr">
            <a:norm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kumimoji="0" sz="2200" b="1">
                <a:latin typeface="+mj-lt"/>
                <a:ea typeface="+mj-ea"/>
                <a:cs typeface="+mj-cs"/>
              </a:defRPr>
            </a:lvl1pPr>
          </a:lstStyle>
          <a:p>
            <a:r>
              <a:rPr lang="de-DE" sz="12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Next = </a:t>
            </a:r>
            <a:r>
              <a:rPr lang="de-DE" sz="1200" b="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page 2</a:t>
            </a:r>
            <a:endParaRPr lang="en-GB" sz="1200" b="0" dirty="0">
              <a:solidFill>
                <a:schemeClr val="bg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6867" y="5195461"/>
            <a:ext cx="1194404" cy="666537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355FB71-9224-4960-80FD-8D4636A2EFC5}"/>
              </a:ext>
            </a:extLst>
          </p:cNvPr>
          <p:cNvCxnSpPr>
            <a:cxnSpLocks/>
            <a:stCxn id="9" idx="6"/>
          </p:cNvCxnSpPr>
          <p:nvPr/>
        </p:nvCxnSpPr>
        <p:spPr>
          <a:xfrm>
            <a:off x="3084939" y="2574453"/>
            <a:ext cx="5913870" cy="33735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D3CFFE8-1A7B-4707-A1BF-D8716AC4FC7F}"/>
              </a:ext>
            </a:extLst>
          </p:cNvPr>
          <p:cNvCxnSpPr>
            <a:cxnSpLocks/>
          </p:cNvCxnSpPr>
          <p:nvPr/>
        </p:nvCxnSpPr>
        <p:spPr>
          <a:xfrm flipV="1">
            <a:off x="4482001" y="4197446"/>
            <a:ext cx="1708484" cy="72991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62DFBFD-94F1-44C0-AD8C-36B9203FAA01}"/>
              </a:ext>
            </a:extLst>
          </p:cNvPr>
          <p:cNvCxnSpPr>
            <a:cxnSpLocks/>
          </p:cNvCxnSpPr>
          <p:nvPr/>
        </p:nvCxnSpPr>
        <p:spPr>
          <a:xfrm>
            <a:off x="4482001" y="4197445"/>
            <a:ext cx="1742002" cy="72991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63741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1288812"/>
          </a:xfrm>
          <a:prstGeom prst="rect">
            <a:avLst/>
          </a:prstGeom>
          <a:solidFill>
            <a:srgbClr val="172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190271" y="176355"/>
            <a:ext cx="8442006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800" dirty="0">
                <a:solidFill>
                  <a:schemeClr val="bg1"/>
                </a:solidFill>
              </a:rPr>
              <a:t>YOUR APPLICATION</a:t>
            </a:r>
            <a:br>
              <a:rPr lang="fr-CH" sz="28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>
                    <a:lumMod val="65000"/>
                  </a:schemeClr>
                </a:solidFill>
                <a:cs typeface="Calibri Light" panose="020F0302020204030204" pitchFamily="34" charset="0"/>
              </a:rPr>
              <a:t>Application form – page 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379857" y="6416533"/>
            <a:ext cx="2743200" cy="365125"/>
          </a:xfrm>
        </p:spPr>
        <p:txBody>
          <a:bodyPr/>
          <a:lstStyle/>
          <a:p>
            <a:fld id="{A69BFF6A-FEFA-40B3-8350-849129E6D542}" type="slidenum">
              <a:rPr lang="en-GB" smtClean="0"/>
              <a:t>14</a:t>
            </a:fld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B74DB40-FB56-4DB7-B20E-36E68DBECA3B}"/>
              </a:ext>
            </a:extLst>
          </p:cNvPr>
          <p:cNvSpPr/>
          <p:nvPr/>
        </p:nvSpPr>
        <p:spPr>
          <a:xfrm>
            <a:off x="2294021" y="3144253"/>
            <a:ext cx="465221" cy="2847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54DB1DD-7E5A-4A64-AAE9-E7FA97DC8F81}"/>
              </a:ext>
            </a:extLst>
          </p:cNvPr>
          <p:cNvSpPr/>
          <p:nvPr/>
        </p:nvSpPr>
        <p:spPr>
          <a:xfrm>
            <a:off x="2309635" y="4315326"/>
            <a:ext cx="2126008" cy="2847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1727F13-CF94-4FF4-A7F5-4CBF2E5F9EF9}"/>
              </a:ext>
            </a:extLst>
          </p:cNvPr>
          <p:cNvSpPr/>
          <p:nvPr/>
        </p:nvSpPr>
        <p:spPr>
          <a:xfrm>
            <a:off x="2293593" y="5176473"/>
            <a:ext cx="2126008" cy="2847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9159E19-D490-438A-9F84-5C1DDCE005D3}"/>
              </a:ext>
            </a:extLst>
          </p:cNvPr>
          <p:cNvSpPr/>
          <p:nvPr/>
        </p:nvSpPr>
        <p:spPr>
          <a:xfrm>
            <a:off x="2285266" y="6306326"/>
            <a:ext cx="2126008" cy="2847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198B607-8DBC-44BB-9A49-396BFF18CC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9150" y="1441380"/>
            <a:ext cx="8046357" cy="5157715"/>
          </a:xfrm>
          <a:prstGeom prst="rect">
            <a:avLst/>
          </a:prstGeom>
        </p:spPr>
      </p:pic>
      <p:sp>
        <p:nvSpPr>
          <p:cNvPr id="33" name="Oval 32">
            <a:extLst>
              <a:ext uri="{FF2B5EF4-FFF2-40B4-BE49-F238E27FC236}">
                <a16:creationId xmlns:a16="http://schemas.microsoft.com/office/drawing/2014/main" id="{5B5FD9EE-A03A-4EA5-9820-33AD1266277A}"/>
              </a:ext>
            </a:extLst>
          </p:cNvPr>
          <p:cNvSpPr/>
          <p:nvPr/>
        </p:nvSpPr>
        <p:spPr>
          <a:xfrm>
            <a:off x="5430252" y="5411312"/>
            <a:ext cx="5189621" cy="427704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F37B8EF-D4B2-4B42-BE60-D5A6CF0DDB5A}"/>
              </a:ext>
            </a:extLst>
          </p:cNvPr>
          <p:cNvSpPr txBox="1">
            <a:spLocks noChangeAspect="1"/>
          </p:cNvSpPr>
          <p:nvPr/>
        </p:nvSpPr>
        <p:spPr>
          <a:xfrm>
            <a:off x="9392" y="3574374"/>
            <a:ext cx="2264147" cy="2264642"/>
          </a:xfrm>
          <a:prstGeom prst="ellipse">
            <a:avLst/>
          </a:prstGeom>
          <a:solidFill>
            <a:srgbClr val="DBE3ED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25400" h="50800"/>
          </a:sp3d>
        </p:spPr>
        <p:txBody>
          <a:bodyPr vert="horz" lIns="45720" rIns="45720" anchor="ctr">
            <a:normAutofit fontScale="92500" lnSpcReduction="10000"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kumimoji="0" sz="1600" b="0">
                <a:solidFill>
                  <a:srgbClr val="688CAC"/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defRPr>
            </a:lvl1pPr>
          </a:lstStyle>
          <a:p>
            <a:r>
              <a:rPr lang="fr-CH" dirty="0" err="1"/>
              <a:t>Add</a:t>
            </a:r>
            <a:r>
              <a:rPr lang="fr-CH" dirty="0"/>
              <a:t> </a:t>
            </a:r>
            <a:r>
              <a:rPr lang="fr-CH" dirty="0" err="1"/>
              <a:t>your</a:t>
            </a:r>
            <a:r>
              <a:rPr lang="fr-CH" dirty="0"/>
              <a:t> </a:t>
            </a:r>
            <a:br>
              <a:rPr lang="fr-CH" dirty="0"/>
            </a:br>
            <a:r>
              <a:rPr lang="fr-CH" dirty="0"/>
              <a:t>CV </a:t>
            </a:r>
            <a:r>
              <a:rPr lang="fr-CH" dirty="0" err="1"/>
              <a:t>labelled</a:t>
            </a:r>
            <a:r>
              <a:rPr lang="fr-CH" dirty="0"/>
              <a:t> «</a:t>
            </a:r>
            <a:r>
              <a:rPr lang="fr-CH" dirty="0" err="1"/>
              <a:t>CV_your</a:t>
            </a:r>
            <a:r>
              <a:rPr lang="fr-CH" dirty="0"/>
              <a:t> </a:t>
            </a:r>
            <a:r>
              <a:rPr lang="fr-CH" dirty="0" err="1"/>
              <a:t>name</a:t>
            </a:r>
            <a:r>
              <a:rPr lang="fr-CH" dirty="0"/>
              <a:t>» </a:t>
            </a:r>
            <a:r>
              <a:rPr lang="fr-CH" dirty="0" err="1"/>
              <a:t>here</a:t>
            </a:r>
            <a:r>
              <a:rPr lang="fr-CH" dirty="0"/>
              <a:t> </a:t>
            </a:r>
          </a:p>
          <a:p>
            <a:r>
              <a:rPr lang="fr-CH" dirty="0"/>
              <a:t>if not </a:t>
            </a:r>
            <a:r>
              <a:rPr lang="fr-CH" dirty="0" err="1"/>
              <a:t>already</a:t>
            </a:r>
            <a:r>
              <a:rPr lang="fr-CH" dirty="0"/>
              <a:t> </a:t>
            </a:r>
            <a:r>
              <a:rPr lang="fr-CH" dirty="0" err="1"/>
              <a:t>done</a:t>
            </a:r>
            <a:r>
              <a:rPr lang="fr-CH" dirty="0"/>
              <a:t> on the </a:t>
            </a:r>
            <a:r>
              <a:rPr lang="fr-CH" dirty="0" err="1"/>
              <a:t>previous</a:t>
            </a:r>
            <a:r>
              <a:rPr lang="fr-CH" dirty="0"/>
              <a:t> page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21F85B49-87CF-4E9C-89D9-A47DABCAA20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641" r="978" b="1912"/>
          <a:stretch/>
        </p:blipFill>
        <p:spPr>
          <a:xfrm>
            <a:off x="814774" y="5884859"/>
            <a:ext cx="1193607" cy="454736"/>
          </a:xfrm>
          <a:prstGeom prst="roundRect">
            <a:avLst>
              <a:gd name="adj" fmla="val 49318"/>
            </a:avLst>
          </a:prstGeom>
          <a:solidFill>
            <a:srgbClr val="DBE3ED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25400" h="50800"/>
          </a:sp3d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93F1693D-5BF4-410B-8584-32B77EC9FA96}"/>
              </a:ext>
            </a:extLst>
          </p:cNvPr>
          <p:cNvSpPr txBox="1">
            <a:spLocks noChangeAspect="1"/>
          </p:cNvSpPr>
          <p:nvPr/>
        </p:nvSpPr>
        <p:spPr>
          <a:xfrm>
            <a:off x="190271" y="1344166"/>
            <a:ext cx="2811971" cy="2420689"/>
          </a:xfrm>
          <a:prstGeom prst="ellipse">
            <a:avLst/>
          </a:prstGeom>
          <a:solidFill>
            <a:srgbClr val="DEB5AA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25400" h="50800"/>
          </a:sp3d>
        </p:spPr>
        <p:txBody>
          <a:bodyPr vert="horz" lIns="45720" rIns="45720" anchor="ctr">
            <a:norm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kumimoji="0" sz="1400" b="1"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defRPr>
            </a:lvl1pPr>
          </a:lstStyle>
          <a:p>
            <a:r>
              <a:rPr lang="fr-CH" sz="1600" b="0" dirty="0">
                <a:solidFill>
                  <a:srgbClr val="688CAC"/>
                </a:solidFill>
              </a:rPr>
              <a:t>MOTIVATION / CURRENT FUNCTIONS</a:t>
            </a:r>
          </a:p>
          <a:p>
            <a:r>
              <a:rPr lang="fr-CH" sz="1600" b="0" dirty="0" err="1">
                <a:solidFill>
                  <a:srgbClr val="688CAC"/>
                </a:solidFill>
              </a:rPr>
              <a:t>labelled</a:t>
            </a:r>
            <a:r>
              <a:rPr lang="fr-CH" sz="1600" b="0" dirty="0">
                <a:solidFill>
                  <a:srgbClr val="688CAC"/>
                </a:solidFill>
              </a:rPr>
              <a:t> «</a:t>
            </a:r>
            <a:r>
              <a:rPr lang="fr-CH" sz="1600" b="0" dirty="0" err="1">
                <a:solidFill>
                  <a:srgbClr val="688CAC"/>
                </a:solidFill>
              </a:rPr>
              <a:t>motivation_your</a:t>
            </a:r>
            <a:r>
              <a:rPr lang="fr-CH" sz="1600" b="0" dirty="0">
                <a:solidFill>
                  <a:srgbClr val="688CAC"/>
                </a:solidFill>
              </a:rPr>
              <a:t> </a:t>
            </a:r>
            <a:r>
              <a:rPr lang="fr-CH" sz="1600" b="0" dirty="0" err="1">
                <a:solidFill>
                  <a:srgbClr val="688CAC"/>
                </a:solidFill>
              </a:rPr>
              <a:t>name</a:t>
            </a:r>
            <a:r>
              <a:rPr lang="fr-CH" sz="1600" b="0" dirty="0">
                <a:solidFill>
                  <a:srgbClr val="688CAC"/>
                </a:solidFill>
              </a:rPr>
              <a:t>»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F767A73-2E83-44F8-B89B-132F7B4441B3}"/>
              </a:ext>
            </a:extLst>
          </p:cNvPr>
          <p:cNvSpPr/>
          <p:nvPr/>
        </p:nvSpPr>
        <p:spPr>
          <a:xfrm>
            <a:off x="3641558" y="3112523"/>
            <a:ext cx="2791327" cy="423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45E15E3-2AE3-4090-A265-26512CBF8E9B}"/>
              </a:ext>
            </a:extLst>
          </p:cNvPr>
          <p:cNvSpPr/>
          <p:nvPr/>
        </p:nvSpPr>
        <p:spPr>
          <a:xfrm>
            <a:off x="4395537" y="2820518"/>
            <a:ext cx="882316" cy="45973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66DD78EE-093B-45A0-958E-33936D748636}"/>
              </a:ext>
            </a:extLst>
          </p:cNvPr>
          <p:cNvSpPr/>
          <p:nvPr/>
        </p:nvSpPr>
        <p:spPr>
          <a:xfrm>
            <a:off x="3637118" y="3697651"/>
            <a:ext cx="2791327" cy="423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0C045AA-1507-45D3-B253-DC20DC1DA66C}"/>
              </a:ext>
            </a:extLst>
          </p:cNvPr>
          <p:cNvSpPr/>
          <p:nvPr/>
        </p:nvSpPr>
        <p:spPr>
          <a:xfrm>
            <a:off x="4981070" y="3407601"/>
            <a:ext cx="1467855" cy="45973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B5EFA49-02EB-466C-B16A-E2B09C1FEC2A}"/>
              </a:ext>
            </a:extLst>
          </p:cNvPr>
          <p:cNvSpPr/>
          <p:nvPr/>
        </p:nvSpPr>
        <p:spPr>
          <a:xfrm>
            <a:off x="3686887" y="4298369"/>
            <a:ext cx="2791327" cy="423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A8C554A-3182-4FEA-952D-58FDB4C86A40}"/>
              </a:ext>
            </a:extLst>
          </p:cNvPr>
          <p:cNvSpPr/>
          <p:nvPr/>
        </p:nvSpPr>
        <p:spPr>
          <a:xfrm>
            <a:off x="5277853" y="4601190"/>
            <a:ext cx="497000" cy="392720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EA69E648-9FCF-417B-85DC-3A9EBD492F71}"/>
              </a:ext>
            </a:extLst>
          </p:cNvPr>
          <p:cNvSpPr/>
          <p:nvPr/>
        </p:nvSpPr>
        <p:spPr>
          <a:xfrm>
            <a:off x="4981070" y="3977734"/>
            <a:ext cx="1467855" cy="45973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00FBE6DF-1DC7-40E8-9C67-BF84CFF2863C}"/>
              </a:ext>
            </a:extLst>
          </p:cNvPr>
          <p:cNvSpPr/>
          <p:nvPr/>
        </p:nvSpPr>
        <p:spPr>
          <a:xfrm>
            <a:off x="3677225" y="5101338"/>
            <a:ext cx="1389284" cy="3598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3524DAD1-EE55-4CAC-90AF-8A5CFD0FDEA2}"/>
              </a:ext>
            </a:extLst>
          </p:cNvPr>
          <p:cNvSpPr/>
          <p:nvPr/>
        </p:nvSpPr>
        <p:spPr>
          <a:xfrm>
            <a:off x="3591786" y="6276727"/>
            <a:ext cx="1389284" cy="3598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4207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1288812"/>
          </a:xfrm>
          <a:prstGeom prst="rect">
            <a:avLst/>
          </a:prstGeom>
          <a:solidFill>
            <a:srgbClr val="172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C437876-D6EC-4CBA-88A1-8B1C66578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0824"/>
          <a:stretch/>
        </p:blipFill>
        <p:spPr>
          <a:xfrm>
            <a:off x="3039762" y="461644"/>
            <a:ext cx="9237998" cy="5410073"/>
          </a:xfrm>
          <a:prstGeom prst="rect">
            <a:avLst/>
          </a:prstGeom>
        </p:spPr>
      </p:pic>
      <p:sp>
        <p:nvSpPr>
          <p:cNvPr id="17" name="Title 1"/>
          <p:cNvSpPr txBox="1">
            <a:spLocks/>
          </p:cNvSpPr>
          <p:nvPr/>
        </p:nvSpPr>
        <p:spPr>
          <a:xfrm>
            <a:off x="190271" y="176355"/>
            <a:ext cx="8442006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800" dirty="0">
                <a:solidFill>
                  <a:schemeClr val="bg1"/>
                </a:solidFill>
              </a:rPr>
              <a:t>YOUR APPLICATION</a:t>
            </a:r>
            <a:br>
              <a:rPr lang="fr-CH" sz="28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>
                    <a:lumMod val="65000"/>
                  </a:schemeClr>
                </a:solidFill>
                <a:cs typeface="Calibri Light" panose="020F0302020204030204" pitchFamily="34" charset="0"/>
              </a:rPr>
              <a:t>Application form – page 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BFF6A-FEFA-40B3-8350-849129E6D542}" type="slidenum">
              <a:rPr lang="en-GB" smtClean="0"/>
              <a:t>15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13617" y="5743088"/>
            <a:ext cx="1228725" cy="466725"/>
          </a:xfrm>
          <a:prstGeom prst="rect">
            <a:avLst/>
          </a:prstGeom>
        </p:spPr>
      </p:pic>
      <p:pic>
        <p:nvPicPr>
          <p:cNvPr id="29" name="Picture 2" descr="Computer arrow cursor icon isolated Free Phot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473" b="96965" l="9744" r="8977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4573" y="6043731"/>
            <a:ext cx="828377" cy="828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98A5CB1B-44A1-4733-8AEE-F24219EA1291}"/>
              </a:ext>
            </a:extLst>
          </p:cNvPr>
          <p:cNvGrpSpPr/>
          <p:nvPr/>
        </p:nvGrpSpPr>
        <p:grpSpPr>
          <a:xfrm>
            <a:off x="190271" y="5097331"/>
            <a:ext cx="5735291" cy="1630005"/>
            <a:chOff x="2044144" y="5356140"/>
            <a:chExt cx="5052758" cy="1417775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E922D194-2075-4126-828C-DA86E55990DA}"/>
                </a:ext>
              </a:extLst>
            </p:cNvPr>
            <p:cNvCxnSpPr>
              <a:cxnSpLocks/>
              <a:stCxn id="22" idx="6"/>
            </p:cNvCxnSpPr>
            <p:nvPr/>
          </p:nvCxnSpPr>
          <p:spPr>
            <a:xfrm>
              <a:off x="3579300" y="6045157"/>
              <a:ext cx="2666312" cy="228143"/>
            </a:xfrm>
            <a:prstGeom prst="line">
              <a:avLst/>
            </a:prstGeom>
            <a:ln w="19050">
              <a:solidFill>
                <a:schemeClr val="accent5">
                  <a:lumMod val="75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48411C0-F7EC-4F4B-8763-4380AC8DD0AE}"/>
                </a:ext>
              </a:extLst>
            </p:cNvPr>
            <p:cNvSpPr/>
            <p:nvPr/>
          </p:nvSpPr>
          <p:spPr>
            <a:xfrm>
              <a:off x="6283277" y="6367515"/>
              <a:ext cx="813625" cy="406400"/>
            </a:xfrm>
            <a:prstGeom prst="rect">
              <a:avLst/>
            </a:prstGeom>
            <a:solidFill>
              <a:schemeClr val="accent5">
                <a:lumMod val="60000"/>
                <a:lumOff val="40000"/>
                <a:alpha val="3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F16D397-DDFC-404C-8392-18BEA2CFF812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2044144" y="5356140"/>
              <a:ext cx="1535156" cy="1378032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25400" h="50800"/>
            </a:sp3d>
          </p:spPr>
          <p:txBody>
            <a:bodyPr vert="horz" lIns="45720" rIns="45720" anchor="ctr">
              <a:noAutofit/>
            </a:bodyPr>
            <a:lstStyle>
              <a:defPPr>
                <a:defRPr lang="en-US"/>
              </a:defPPr>
              <a:lvl1pPr algn="ctr">
                <a:spcBef>
                  <a:spcPct val="0"/>
                </a:spcBef>
                <a:buNone/>
                <a:defRPr kumimoji="0" sz="2200" b="1"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GB" sz="1800" u="sng" dirty="0">
                  <a:solidFill>
                    <a:schemeClr val="bg1"/>
                  </a:solidFill>
                </a:rPr>
                <a:t>Back</a:t>
              </a:r>
              <a:r>
                <a:rPr lang="en-GB" sz="1800" dirty="0">
                  <a:solidFill>
                    <a:schemeClr val="bg1"/>
                  </a:solidFill>
                </a:rPr>
                <a:t> = </a:t>
              </a:r>
              <a:r>
                <a:rPr lang="en-GB" sz="1800" b="0" dirty="0">
                  <a:solidFill>
                    <a:schemeClr val="bg1"/>
                  </a:solidFill>
                </a:rPr>
                <a:t>information from page 2 will be lost</a:t>
              </a:r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9E27F707-83C1-4C29-A0AC-81AAEEA7631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11446"/>
          <a:stretch/>
        </p:blipFill>
        <p:spPr>
          <a:xfrm>
            <a:off x="4959279" y="6043731"/>
            <a:ext cx="5054338" cy="610464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5A34ADBA-87A1-4186-93BB-3A5C1AF60530}"/>
              </a:ext>
            </a:extLst>
          </p:cNvPr>
          <p:cNvSpPr/>
          <p:nvPr/>
        </p:nvSpPr>
        <p:spPr>
          <a:xfrm>
            <a:off x="3027879" y="1704504"/>
            <a:ext cx="1389284" cy="3598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2397F68-052B-4CA4-9FA6-C0337C317305}"/>
              </a:ext>
            </a:extLst>
          </p:cNvPr>
          <p:cNvSpPr/>
          <p:nvPr/>
        </p:nvSpPr>
        <p:spPr>
          <a:xfrm>
            <a:off x="3060685" y="2311207"/>
            <a:ext cx="1389284" cy="3598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745C002-1539-489F-B791-4F49A6E3D039}"/>
              </a:ext>
            </a:extLst>
          </p:cNvPr>
          <p:cNvSpPr/>
          <p:nvPr/>
        </p:nvSpPr>
        <p:spPr>
          <a:xfrm>
            <a:off x="3088196" y="3928143"/>
            <a:ext cx="1389284" cy="3598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8C2CBE0E-C882-4DF2-BBBF-FDDE8C09F19D}"/>
              </a:ext>
            </a:extLst>
          </p:cNvPr>
          <p:cNvSpPr/>
          <p:nvPr/>
        </p:nvSpPr>
        <p:spPr>
          <a:xfrm>
            <a:off x="3867122" y="1270054"/>
            <a:ext cx="1215727" cy="45973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07C890CC-44FE-49E9-B006-2F054B703F47}"/>
              </a:ext>
            </a:extLst>
          </p:cNvPr>
          <p:cNvSpPr/>
          <p:nvPr/>
        </p:nvSpPr>
        <p:spPr>
          <a:xfrm>
            <a:off x="2951679" y="1950487"/>
            <a:ext cx="1449601" cy="45973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ADBC1AC6-DAF9-44D1-B45A-3E71A080B148}"/>
              </a:ext>
            </a:extLst>
          </p:cNvPr>
          <p:cNvSpPr/>
          <p:nvPr/>
        </p:nvSpPr>
        <p:spPr>
          <a:xfrm>
            <a:off x="8319674" y="2662690"/>
            <a:ext cx="1215727" cy="45973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24A72EC0-E1BC-4F24-B368-5D77ACE5905E}"/>
              </a:ext>
            </a:extLst>
          </p:cNvPr>
          <p:cNvSpPr/>
          <p:nvPr/>
        </p:nvSpPr>
        <p:spPr>
          <a:xfrm>
            <a:off x="3881499" y="4289938"/>
            <a:ext cx="1702945" cy="45973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0CF1A3-E2A9-EDF6-9659-084A538143FE}"/>
              </a:ext>
            </a:extLst>
          </p:cNvPr>
          <p:cNvSpPr txBox="1"/>
          <p:nvPr/>
        </p:nvSpPr>
        <p:spPr>
          <a:xfrm>
            <a:off x="272208" y="3223924"/>
            <a:ext cx="24747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Note</a:t>
            </a:r>
          </a:p>
          <a:p>
            <a:r>
              <a:rPr lang="fr-CH" dirty="0"/>
              <a:t>Candidates holding an Associate </a:t>
            </a:r>
            <a:r>
              <a:rPr lang="fr-CH" dirty="0" err="1"/>
              <a:t>Member</a:t>
            </a:r>
            <a:r>
              <a:rPr lang="fr-CH" dirty="0"/>
              <a:t> State </a:t>
            </a:r>
            <a:r>
              <a:rPr lang="fr-CH" dirty="0" err="1"/>
              <a:t>Nationality</a:t>
            </a:r>
            <a:r>
              <a:rPr lang="fr-CH" dirty="0"/>
              <a:t> are </a:t>
            </a:r>
            <a:r>
              <a:rPr lang="fr-CH" dirty="0" err="1"/>
              <a:t>ineligible</a:t>
            </a:r>
            <a:r>
              <a:rPr lang="fr-CH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95286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1664B3F-1206-ED9F-2841-D1FC749504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5314" y="3408036"/>
            <a:ext cx="4643058" cy="3344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Rectangle 16"/>
          <p:cNvSpPr/>
          <p:nvPr/>
        </p:nvSpPr>
        <p:spPr>
          <a:xfrm>
            <a:off x="0" y="0"/>
            <a:ext cx="12192000" cy="1288812"/>
          </a:xfrm>
          <a:prstGeom prst="rect">
            <a:avLst/>
          </a:prstGeom>
          <a:solidFill>
            <a:srgbClr val="172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190271" y="176355"/>
            <a:ext cx="8442006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800" dirty="0">
                <a:solidFill>
                  <a:schemeClr val="bg1"/>
                </a:solidFill>
              </a:rPr>
              <a:t>YOUR APPLICATION</a:t>
            </a:r>
            <a:br>
              <a:rPr lang="fr-CH" sz="28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>
                    <a:lumMod val="65000"/>
                  </a:schemeClr>
                </a:solidFill>
                <a:cs typeface="Calibri Light" panose="020F0302020204030204" pitchFamily="34" charset="0"/>
              </a:rPr>
              <a:t>Application submitted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l="3186" t="1416" r="3186" b="1416"/>
          <a:stretch/>
        </p:blipFill>
        <p:spPr>
          <a:xfrm>
            <a:off x="282952" y="1122504"/>
            <a:ext cx="4632832" cy="5598971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2" name="TextBox 31"/>
          <p:cNvSpPr txBox="1">
            <a:spLocks noChangeAspect="1"/>
          </p:cNvSpPr>
          <p:nvPr/>
        </p:nvSpPr>
        <p:spPr>
          <a:xfrm>
            <a:off x="5598442" y="949100"/>
            <a:ext cx="2444014" cy="2444548"/>
          </a:xfrm>
          <a:prstGeom prst="ellipse">
            <a:avLst/>
          </a:prstGeom>
          <a:solidFill>
            <a:srgbClr val="4B6A87"/>
          </a:solidFill>
        </p:spPr>
        <p:txBody>
          <a:bodyPr vert="horz" lIns="10800" tIns="10800" rIns="10800" bIns="10800" anchor="ctr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kumimoji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Acknowledge-</a:t>
            </a:r>
            <a:r>
              <a:rPr lang="en-GB" sz="2400" b="1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ment</a:t>
            </a:r>
            <a:r>
              <a:rPr lang="en-GB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of receipt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060543" y="6356350"/>
            <a:ext cx="2743200" cy="365125"/>
          </a:xfrm>
        </p:spPr>
        <p:txBody>
          <a:bodyPr/>
          <a:lstStyle/>
          <a:p>
            <a:fld id="{A69BFF6A-FEFA-40B3-8350-849129E6D542}" type="slidenum">
              <a:rPr lang="en-GB" smtClean="0"/>
              <a:t>16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880" t="882" r="1781" b="602"/>
          <a:stretch/>
        </p:blipFill>
        <p:spPr>
          <a:xfrm>
            <a:off x="821927" y="2085492"/>
            <a:ext cx="3608814" cy="4402420"/>
          </a:xfrm>
          <a:prstGeom prst="roundRect">
            <a:avLst>
              <a:gd name="adj" fmla="val 6241"/>
            </a:avLst>
          </a:prstGeom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2C0461C-E09E-450E-BCA4-E203C2FE35EF}"/>
              </a:ext>
            </a:extLst>
          </p:cNvPr>
          <p:cNvSpPr txBox="1">
            <a:spLocks noChangeAspect="1"/>
          </p:cNvSpPr>
          <p:nvPr/>
        </p:nvSpPr>
        <p:spPr>
          <a:xfrm>
            <a:off x="5025272" y="4286702"/>
            <a:ext cx="2444014" cy="2444548"/>
          </a:xfrm>
          <a:prstGeom prst="ellipse">
            <a:avLst/>
          </a:prstGeom>
          <a:solidFill>
            <a:srgbClr val="4B6A87"/>
          </a:solidFill>
        </p:spPr>
        <p:txBody>
          <a:bodyPr vert="horz" lIns="10800" tIns="10800" rIns="10800" bIns="10800" anchor="ctr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kumimoji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Eligibility email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A2B04F8-69C4-479E-B9A9-C0D442C49538}"/>
              </a:ext>
            </a:extLst>
          </p:cNvPr>
          <p:cNvSpPr txBox="1">
            <a:spLocks noChangeAspect="1"/>
          </p:cNvSpPr>
          <p:nvPr/>
        </p:nvSpPr>
        <p:spPr>
          <a:xfrm>
            <a:off x="10950244" y="3500914"/>
            <a:ext cx="1288529" cy="1288811"/>
          </a:xfrm>
          <a:prstGeom prst="ellipse">
            <a:avLst/>
          </a:prstGeom>
          <a:solidFill>
            <a:srgbClr val="DBE3ED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25400" h="50800"/>
          </a:sp3d>
        </p:spPr>
        <p:txBody>
          <a:bodyPr vert="horz" lIns="45720" rIns="45720" anchor="ctr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kumimoji="0" sz="1600" b="0">
                <a:solidFill>
                  <a:srgbClr val="688CAC"/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defRPr>
            </a:lvl1pPr>
          </a:lstStyle>
          <a:p>
            <a:r>
              <a:rPr lang="fr-CH" dirty="0"/>
              <a:t>Link to the </a:t>
            </a:r>
            <a:r>
              <a:rPr lang="fr-CH" dirty="0" err="1"/>
              <a:t>reference</a:t>
            </a:r>
            <a:r>
              <a:rPr lang="fr-CH" dirty="0"/>
              <a:t> </a:t>
            </a:r>
            <a:r>
              <a:rPr lang="fr-CH" dirty="0" err="1"/>
              <a:t>template</a:t>
            </a:r>
            <a:endParaRPr lang="en-GB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5B47499-4F8F-4FB6-8390-E90C1455931A}"/>
              </a:ext>
            </a:extLst>
          </p:cNvPr>
          <p:cNvSpPr txBox="1">
            <a:spLocks noChangeAspect="1"/>
          </p:cNvSpPr>
          <p:nvPr/>
        </p:nvSpPr>
        <p:spPr>
          <a:xfrm>
            <a:off x="10781332" y="4968256"/>
            <a:ext cx="1542116" cy="1388094"/>
          </a:xfrm>
          <a:prstGeom prst="ellipse">
            <a:avLst/>
          </a:prstGeom>
          <a:solidFill>
            <a:srgbClr val="DEB5AA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25400" h="50800"/>
          </a:sp3d>
        </p:spPr>
        <p:txBody>
          <a:bodyPr vert="horz" lIns="45720" rIns="45720" anchor="ctr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kumimoji="0" sz="1400" b="1"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defRPr>
            </a:lvl1pPr>
          </a:lstStyle>
          <a:p>
            <a:r>
              <a:rPr lang="fr-CH" b="0" dirty="0">
                <a:solidFill>
                  <a:schemeClr val="bg1"/>
                </a:solidFill>
              </a:rPr>
              <a:t>Reference </a:t>
            </a:r>
            <a:r>
              <a:rPr lang="fr-CH" b="0" dirty="0" err="1">
                <a:solidFill>
                  <a:schemeClr val="bg1"/>
                </a:solidFill>
              </a:rPr>
              <a:t>template</a:t>
            </a:r>
            <a:r>
              <a:rPr lang="fr-CH" b="0" dirty="0">
                <a:solidFill>
                  <a:schemeClr val="bg1"/>
                </a:solidFill>
              </a:rPr>
              <a:t> </a:t>
            </a:r>
            <a:r>
              <a:rPr lang="fr-CH" b="0" dirty="0" err="1">
                <a:solidFill>
                  <a:schemeClr val="bg1"/>
                </a:solidFill>
              </a:rPr>
              <a:t>also</a:t>
            </a:r>
            <a:r>
              <a:rPr lang="fr-CH" b="0" dirty="0">
                <a:solidFill>
                  <a:schemeClr val="bg1"/>
                </a:solidFill>
              </a:rPr>
              <a:t> </a:t>
            </a:r>
            <a:r>
              <a:rPr lang="fr-CH" b="0" dirty="0" err="1">
                <a:solidFill>
                  <a:schemeClr val="bg1"/>
                </a:solidFill>
              </a:rPr>
              <a:t>available</a:t>
            </a:r>
            <a:r>
              <a:rPr lang="fr-CH" b="0" dirty="0">
                <a:solidFill>
                  <a:schemeClr val="bg1"/>
                </a:solidFill>
              </a:rPr>
              <a:t> on the admin e-guide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02966CA-CFBD-4D2C-BF34-677CED881230}"/>
              </a:ext>
            </a:extLst>
          </p:cNvPr>
          <p:cNvCxnSpPr>
            <a:stCxn id="3" idx="3"/>
            <a:endCxn id="32" idx="3"/>
          </p:cNvCxnSpPr>
          <p:nvPr/>
        </p:nvCxnSpPr>
        <p:spPr>
          <a:xfrm flipV="1">
            <a:off x="4430741" y="3035652"/>
            <a:ext cx="1525619" cy="125105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57B38FF-CA37-444B-B37C-C39F7FD50039}"/>
              </a:ext>
            </a:extLst>
          </p:cNvPr>
          <p:cNvCxnSpPr>
            <a:cxnSpLocks/>
            <a:endCxn id="19" idx="0"/>
          </p:cNvCxnSpPr>
          <p:nvPr/>
        </p:nvCxnSpPr>
        <p:spPr>
          <a:xfrm flipH="1">
            <a:off x="6247279" y="3265714"/>
            <a:ext cx="9582" cy="102098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8B05FE1-C63E-7E47-568B-22F646DB1683}"/>
              </a:ext>
            </a:extLst>
          </p:cNvPr>
          <p:cNvCxnSpPr>
            <a:cxnSpLocks/>
          </p:cNvCxnSpPr>
          <p:nvPr/>
        </p:nvCxnSpPr>
        <p:spPr>
          <a:xfrm flipV="1">
            <a:off x="9292280" y="4202147"/>
            <a:ext cx="1721919" cy="732655"/>
          </a:xfrm>
          <a:prstGeom prst="line">
            <a:avLst/>
          </a:prstGeom>
          <a:ln w="19050">
            <a:solidFill>
              <a:srgbClr val="00ACA4"/>
            </a:solidFill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860F0E97-BF78-9EBD-EA89-318CB9E6D734}"/>
              </a:ext>
            </a:extLst>
          </p:cNvPr>
          <p:cNvSpPr/>
          <p:nvPr/>
        </p:nvSpPr>
        <p:spPr>
          <a:xfrm>
            <a:off x="7590749" y="4818687"/>
            <a:ext cx="1701531" cy="145494"/>
          </a:xfrm>
          <a:prstGeom prst="rect">
            <a:avLst/>
          </a:prstGeom>
          <a:solidFill>
            <a:srgbClr val="00ACB6">
              <a:alpha val="30000"/>
            </a:srgbClr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1E67C53-13B3-134B-B103-F35558D6FDC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28936" y="271728"/>
            <a:ext cx="3325865" cy="28689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8B577F49-556B-35C7-8FF7-E8A9EEBCF849}"/>
              </a:ext>
            </a:extLst>
          </p:cNvPr>
          <p:cNvSpPr/>
          <p:nvPr/>
        </p:nvSpPr>
        <p:spPr>
          <a:xfrm>
            <a:off x="8632277" y="370703"/>
            <a:ext cx="795928" cy="12356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02755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BFF6A-FEFA-40B3-8350-849129E6D542}" type="slidenum">
              <a:rPr lang="en-GB" smtClean="0"/>
              <a:t>17</a:t>
            </a:fld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12192000" cy="1288812"/>
          </a:xfrm>
          <a:prstGeom prst="rect">
            <a:avLst/>
          </a:prstGeom>
          <a:solidFill>
            <a:srgbClr val="172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90271" y="176355"/>
            <a:ext cx="8442006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800" dirty="0">
                <a:solidFill>
                  <a:schemeClr val="bg1"/>
                </a:solidFill>
              </a:rPr>
              <a:t>CANDIDATE PROFILE</a:t>
            </a:r>
          </a:p>
        </p:txBody>
      </p:sp>
      <p:sp>
        <p:nvSpPr>
          <p:cNvPr id="7" name="Oval 6"/>
          <p:cNvSpPr/>
          <p:nvPr/>
        </p:nvSpPr>
        <p:spPr>
          <a:xfrm>
            <a:off x="8632277" y="2551945"/>
            <a:ext cx="2812869" cy="2669965"/>
          </a:xfrm>
          <a:prstGeom prst="ellipse">
            <a:avLst/>
          </a:prstGeom>
          <a:solidFill>
            <a:srgbClr val="DBE3ED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25400" h="50800"/>
          </a:sp3d>
        </p:spPr>
        <p:txBody>
          <a:bodyPr vert="horz" lIns="45720" rIns="45720"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lang="en-GB" sz="2000" dirty="0">
                <a:solidFill>
                  <a:srgbClr val="688CAC"/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  <a:t>Access your application file </a:t>
            </a:r>
            <a:r>
              <a:rPr lang="en-GB" sz="2000" dirty="0">
                <a:solidFill>
                  <a:schemeClr val="accent1">
                    <a:lumMod val="50000"/>
                  </a:schemeClr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  <a:t>at any time </a:t>
            </a:r>
            <a:r>
              <a:rPr lang="en-GB" sz="2000" dirty="0">
                <a:solidFill>
                  <a:srgbClr val="688CA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 SmartRecruiters </a:t>
            </a:r>
            <a:endParaRPr lang="en-GB" sz="2000" dirty="0">
              <a:solidFill>
                <a:srgbClr val="688CAC"/>
              </a:solidFill>
              <a:latin typeface="Calibri Light" panose="020F0302020204030204" pitchFamily="34" charset="0"/>
              <a:ea typeface="+mj-ea"/>
              <a:cs typeface="Calibri Light" panose="020F0302020204030204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325149" y="1514475"/>
            <a:ext cx="7274502" cy="5140960"/>
            <a:chOff x="325149" y="1514475"/>
            <a:chExt cx="7274502" cy="514096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5149" y="1514475"/>
              <a:ext cx="7274502" cy="5140960"/>
            </a:xfrm>
            <a:prstGeom prst="rect">
              <a:avLst/>
            </a:prstGeom>
            <a:ln>
              <a:solidFill>
                <a:schemeClr val="bg1">
                  <a:lumMod val="8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8" name="Rectangle 7"/>
            <p:cNvSpPr/>
            <p:nvPr/>
          </p:nvSpPr>
          <p:spPr>
            <a:xfrm>
              <a:off x="5443268" y="3398808"/>
              <a:ext cx="2147757" cy="125083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541963" y="3489672"/>
              <a:ext cx="133162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000" dirty="0">
                  <a:solidFill>
                    <a:srgbClr val="3171AB"/>
                  </a:solidFill>
                </a:rPr>
                <a:t>Resume </a:t>
              </a:r>
              <a:endParaRPr lang="en-GB" sz="1000" dirty="0">
                <a:solidFill>
                  <a:srgbClr val="3171AB"/>
                </a:solidFill>
              </a:endParaRPr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9055784">
              <a:off x="5467654" y="3535739"/>
              <a:ext cx="171235" cy="171235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5541963" y="3755244"/>
              <a:ext cx="133162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000" dirty="0">
                  <a:solidFill>
                    <a:srgbClr val="3171AB"/>
                  </a:solidFill>
                </a:rPr>
                <a:t>Reference #1 </a:t>
              </a:r>
              <a:endParaRPr lang="en-GB" sz="1000" dirty="0">
                <a:solidFill>
                  <a:srgbClr val="3171AB"/>
                </a:solidFill>
              </a:endParaRPr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9055784">
              <a:off x="5467654" y="3801311"/>
              <a:ext cx="171235" cy="171235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5541963" y="4020816"/>
              <a:ext cx="133162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000" dirty="0">
                  <a:solidFill>
                    <a:srgbClr val="3171AB"/>
                  </a:solidFill>
                </a:rPr>
                <a:t>Reference #2</a:t>
              </a:r>
              <a:endParaRPr lang="en-GB" sz="1000" dirty="0">
                <a:solidFill>
                  <a:srgbClr val="3171AB"/>
                </a:solidFill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9055784">
              <a:off x="5467654" y="4066883"/>
              <a:ext cx="171235" cy="171235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5541963" y="4286387"/>
              <a:ext cx="133162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000" dirty="0">
                  <a:solidFill>
                    <a:srgbClr val="3171AB"/>
                  </a:solidFill>
                </a:rPr>
                <a:t>IMG.jpg</a:t>
              </a:r>
              <a:endParaRPr lang="en-GB" sz="1000" dirty="0">
                <a:solidFill>
                  <a:srgbClr val="3171AB"/>
                </a:solidFill>
              </a:endParaRPr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9055784">
              <a:off x="5467654" y="4332454"/>
              <a:ext cx="171235" cy="171235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7362738" y="3476743"/>
              <a:ext cx="22828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000" dirty="0">
                  <a:solidFill>
                    <a:srgbClr val="3171AB"/>
                  </a:solidFill>
                </a:rPr>
                <a:t>x</a:t>
              </a:r>
              <a:endParaRPr lang="en-GB" sz="1000" dirty="0">
                <a:solidFill>
                  <a:srgbClr val="3171AB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362738" y="3742315"/>
              <a:ext cx="22828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000" dirty="0">
                  <a:solidFill>
                    <a:srgbClr val="3171AB"/>
                  </a:solidFill>
                </a:rPr>
                <a:t>x</a:t>
              </a:r>
              <a:endParaRPr lang="en-GB" sz="1000" dirty="0">
                <a:solidFill>
                  <a:srgbClr val="3171AB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362738" y="4007887"/>
              <a:ext cx="22828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000" dirty="0">
                  <a:solidFill>
                    <a:srgbClr val="3171AB"/>
                  </a:solidFill>
                </a:rPr>
                <a:t>x</a:t>
              </a:r>
              <a:endParaRPr lang="en-GB" sz="1000" dirty="0">
                <a:solidFill>
                  <a:srgbClr val="3171AB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362738" y="4273458"/>
              <a:ext cx="22828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000" dirty="0">
                  <a:solidFill>
                    <a:srgbClr val="3171AB"/>
                  </a:solidFill>
                </a:rPr>
                <a:t>x</a:t>
              </a:r>
              <a:endParaRPr lang="en-GB" sz="1000" dirty="0">
                <a:solidFill>
                  <a:srgbClr val="3171AB"/>
                </a:solidFill>
              </a:endParaRPr>
            </a:p>
          </p:txBody>
        </p:sp>
      </p:grp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E2D3AE4-1BD3-0E3F-163D-447D3EB922AB}"/>
              </a:ext>
            </a:extLst>
          </p:cNvPr>
          <p:cNvSpPr/>
          <p:nvPr/>
        </p:nvSpPr>
        <p:spPr>
          <a:xfrm>
            <a:off x="5443268" y="3398807"/>
            <a:ext cx="2147758" cy="125083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46D54FA-0C63-39CB-DA33-C5494A2DEC94}"/>
              </a:ext>
            </a:extLst>
          </p:cNvPr>
          <p:cNvSpPr/>
          <p:nvPr/>
        </p:nvSpPr>
        <p:spPr>
          <a:xfrm>
            <a:off x="5200154" y="3171730"/>
            <a:ext cx="2075290" cy="85981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6421E13-78E7-96EE-3B3C-1B956B18FA40}"/>
              </a:ext>
            </a:extLst>
          </p:cNvPr>
          <p:cNvSpPr txBox="1"/>
          <p:nvPr/>
        </p:nvSpPr>
        <p:spPr>
          <a:xfrm>
            <a:off x="5456073" y="3379017"/>
            <a:ext cx="1916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dirty="0">
                <a:solidFill>
                  <a:srgbClr val="0070C0"/>
                </a:solidFill>
              </a:rPr>
              <a:t>*</a:t>
            </a:r>
            <a:r>
              <a:rPr lang="fr-CH" sz="800" dirty="0" err="1">
                <a:solidFill>
                  <a:srgbClr val="0070C0"/>
                </a:solidFill>
              </a:rPr>
              <a:t>CV_Cruz</a:t>
            </a:r>
            <a:endParaRPr lang="fr-CH" sz="800" dirty="0">
              <a:solidFill>
                <a:srgbClr val="0070C0"/>
              </a:solidFill>
            </a:endParaRPr>
          </a:p>
          <a:p>
            <a:r>
              <a:rPr lang="fr-CH" sz="800" dirty="0">
                <a:solidFill>
                  <a:srgbClr val="0070C0"/>
                </a:solidFill>
              </a:rPr>
              <a:t>*</a:t>
            </a:r>
            <a:r>
              <a:rPr lang="fr-CH" sz="800" dirty="0" err="1">
                <a:solidFill>
                  <a:srgbClr val="0070C0"/>
                </a:solidFill>
              </a:rPr>
              <a:t>Motivation_Cruz</a:t>
            </a:r>
            <a:endParaRPr lang="en-GB" sz="105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8486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1288812"/>
          </a:xfrm>
          <a:prstGeom prst="rect">
            <a:avLst/>
          </a:prstGeom>
          <a:solidFill>
            <a:srgbClr val="172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190271" y="176355"/>
            <a:ext cx="8442006" cy="940443"/>
          </a:xfrm>
          <a:prstGeom prst="rect">
            <a:avLst/>
          </a:prstGeom>
        </p:spPr>
        <p:txBody>
          <a:bodyPr vert="horz" lIns="45720" rIns="45720" anchor="ctr">
            <a:normAutofit fontScale="9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CH" sz="2800" dirty="0">
              <a:solidFill>
                <a:schemeClr val="bg1"/>
              </a:solidFill>
            </a:endParaRPr>
          </a:p>
          <a:p>
            <a:r>
              <a:rPr lang="fr-CH" sz="2800" dirty="0">
                <a:solidFill>
                  <a:schemeClr val="bg1"/>
                </a:solidFill>
              </a:rPr>
              <a:t>CANDIDATE SHORTLISTING AND INVITATIONS</a:t>
            </a:r>
            <a:br>
              <a:rPr lang="fr-CH" sz="2800" dirty="0">
                <a:solidFill>
                  <a:schemeClr val="bg1"/>
                </a:solidFill>
              </a:rPr>
            </a:br>
            <a:endParaRPr lang="de-DE" sz="1400" dirty="0">
              <a:solidFill>
                <a:schemeClr val="bg1">
                  <a:lumMod val="65000"/>
                </a:schemeClr>
              </a:solidFill>
              <a:cs typeface="Calibri Light" panose="020F03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BFF6A-FEFA-40B3-8350-849129E6D542}" type="slidenum">
              <a:rPr lang="en-GB" smtClean="0"/>
              <a:t>18</a:t>
            </a:fld>
            <a:endParaRPr lang="en-GB"/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0CB14DDD-5578-40B7-B812-CE0B8B98F174}"/>
              </a:ext>
            </a:extLst>
          </p:cNvPr>
          <p:cNvSpPr txBox="1">
            <a:spLocks/>
          </p:cNvSpPr>
          <p:nvPr/>
        </p:nvSpPr>
        <p:spPr>
          <a:xfrm>
            <a:off x="304555" y="1386476"/>
            <a:ext cx="11239745" cy="1524001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u="sng" dirty="0">
                <a:cs typeface="Calibri Light" panose="020F0302020204030204" pitchFamily="34" charset="0"/>
              </a:rPr>
              <a:t>Shortlisting criteria</a:t>
            </a:r>
            <a:r>
              <a:rPr lang="en-US" sz="1800" dirty="0">
                <a:cs typeface="Calibri Light" panose="020F0302020204030204" pitchFamily="34" charset="0"/>
              </a:rPr>
              <a:t>: </a:t>
            </a:r>
          </a:p>
          <a:p>
            <a:r>
              <a:rPr lang="en-GB" sz="1800" dirty="0">
                <a:cs typeface="Calibri Light" panose="020F0302020204030204" pitchFamily="34" charset="0"/>
              </a:rPr>
              <a:t>Candidates </a:t>
            </a:r>
            <a:r>
              <a:rPr lang="en-US" sz="1800" dirty="0">
                <a:cs typeface="Calibri Light" panose="020F0302020204030204" pitchFamily="34" charset="0"/>
              </a:rPr>
              <a:t>whose technical competencies, qualifications and/or professional experience </a:t>
            </a:r>
            <a:r>
              <a:rPr lang="en-US" sz="1800" u="sng" dirty="0">
                <a:cs typeface="Calibri Light" panose="020F0302020204030204" pitchFamily="34" charset="0"/>
              </a:rPr>
              <a:t>correspond to the requirements stipulated</a:t>
            </a:r>
            <a:r>
              <a:rPr lang="en-US" sz="1800" dirty="0">
                <a:cs typeface="Calibri Light" panose="020F0302020204030204" pitchFamily="34" charset="0"/>
              </a:rPr>
              <a:t> in the indefinite contract vacancy notice are eligible to be shortlisted.</a:t>
            </a:r>
          </a:p>
          <a:p>
            <a:r>
              <a:rPr lang="en-US" sz="1800" dirty="0">
                <a:hlinkClick r:id="rId3"/>
              </a:rPr>
              <a:t>§ 56 of  the Administrative Circular </a:t>
            </a:r>
            <a:r>
              <a:rPr lang="en-US" sz="1800" dirty="0"/>
              <a:t>No. 2 (Rev. 7) </a:t>
            </a:r>
            <a:endParaRPr lang="en-US" sz="1800" dirty="0">
              <a:cs typeface="Calibri Light" panose="020F03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8604320-053F-4E85-A16A-AA47F4D0F807}"/>
              </a:ext>
            </a:extLst>
          </p:cNvPr>
          <p:cNvSpPr txBox="1"/>
          <p:nvPr/>
        </p:nvSpPr>
        <p:spPr>
          <a:xfrm>
            <a:off x="304311" y="3057071"/>
            <a:ext cx="890827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Next </a:t>
            </a:r>
            <a:r>
              <a:rPr lang="fr-CH" dirty="0" err="1"/>
              <a:t>steps</a:t>
            </a:r>
            <a:r>
              <a:rPr lang="fr-CH" dirty="0"/>
              <a:t> if </a:t>
            </a:r>
            <a:r>
              <a:rPr lang="fr-CH" dirty="0" err="1"/>
              <a:t>shortlisted</a:t>
            </a:r>
            <a:r>
              <a:rPr lang="fr-CH" dirty="0"/>
              <a:t>:</a:t>
            </a:r>
          </a:p>
          <a:p>
            <a:endParaRPr lang="fr-CH" dirty="0"/>
          </a:p>
          <a:p>
            <a:r>
              <a:rPr lang="en-GB" dirty="0"/>
              <a:t>You will be invited to the related board for an interview. Therefore, the following </a:t>
            </a:r>
            <a:r>
              <a:rPr lang="en-GB" b="1" dirty="0"/>
              <a:t>documents</a:t>
            </a:r>
            <a:r>
              <a:rPr lang="en-GB" dirty="0"/>
              <a:t> need to be uploaded as soon as possible </a:t>
            </a:r>
            <a:r>
              <a:rPr lang="en-GB" dirty="0">
                <a:solidFill>
                  <a:srgbClr val="FF0000"/>
                </a:solidFill>
              </a:rPr>
              <a:t>and</a:t>
            </a:r>
            <a:r>
              <a:rPr lang="en-GB" b="1" dirty="0">
                <a:solidFill>
                  <a:srgbClr val="FF0000"/>
                </a:solidFill>
              </a:rPr>
              <a:t> no later than 15</a:t>
            </a:r>
            <a:r>
              <a:rPr lang="en-GB" b="1" baseline="30000" dirty="0">
                <a:solidFill>
                  <a:srgbClr val="FF0000"/>
                </a:solidFill>
              </a:rPr>
              <a:t>th</a:t>
            </a:r>
            <a:r>
              <a:rPr lang="en-GB" b="1" dirty="0">
                <a:solidFill>
                  <a:srgbClr val="FF0000"/>
                </a:solidFill>
              </a:rPr>
              <a:t> September</a:t>
            </a:r>
            <a:r>
              <a:rPr lang="en-GB" b="1" dirty="0"/>
              <a:t>:</a:t>
            </a:r>
          </a:p>
          <a:p>
            <a:pPr marL="285750" indent="-285750">
              <a:buFontTx/>
              <a:buChar char="-"/>
            </a:pPr>
            <a:r>
              <a:rPr lang="en-US" dirty="0"/>
              <a:t>3 last performance reports (MERIT and where needed mid/end probation reports)</a:t>
            </a:r>
          </a:p>
          <a:p>
            <a:r>
              <a:rPr lang="en-GB" dirty="0"/>
              <a:t>	How?</a:t>
            </a:r>
          </a:p>
          <a:p>
            <a:pPr marL="1200150" lvl="2" indent="-285750">
              <a:buFontTx/>
              <a:buChar char="-"/>
            </a:pPr>
            <a:r>
              <a:rPr lang="en-GB" dirty="0"/>
              <a:t>By replying to the eligibility or invitation email and attaching the documents to it OR</a:t>
            </a:r>
          </a:p>
          <a:p>
            <a:pPr marL="1200150" lvl="2" indent="-285750">
              <a:buFontTx/>
              <a:buChar char="-"/>
            </a:pPr>
            <a:r>
              <a:rPr lang="en-GB" dirty="0"/>
              <a:t>By accessing your candidate portal and adding them under “attachments”</a:t>
            </a:r>
          </a:p>
          <a:p>
            <a:endParaRPr lang="en-GB" dirty="0"/>
          </a:p>
          <a:p>
            <a:pPr marL="285750" indent="-285750">
              <a:buFont typeface="Calibri" panose="020F0502020204030204" pitchFamily="34" charset="0"/>
              <a:buChar char="-"/>
            </a:pPr>
            <a:r>
              <a:rPr lang="en-US" dirty="0"/>
              <a:t>2 references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(see next slides)</a:t>
            </a:r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9C33FB-FD2B-4FE8-92DD-C55969B600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05925" y="2772201"/>
            <a:ext cx="2886075" cy="294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742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45730" y="16258"/>
            <a:ext cx="12192000" cy="1288812"/>
          </a:xfrm>
          <a:prstGeom prst="rect">
            <a:avLst/>
          </a:prstGeom>
          <a:solidFill>
            <a:srgbClr val="172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9209577" y="6392713"/>
            <a:ext cx="2743200" cy="365125"/>
          </a:xfrm>
        </p:spPr>
        <p:txBody>
          <a:bodyPr/>
          <a:lstStyle/>
          <a:p>
            <a:fld id="{A69BFF6A-FEFA-40B3-8350-849129E6D542}" type="slidenum">
              <a:rPr lang="en-GB" smtClean="0"/>
              <a:t>19</a:t>
            </a:fld>
            <a:endParaRPr lang="en-GB"/>
          </a:p>
        </p:txBody>
      </p:sp>
      <p:grpSp>
        <p:nvGrpSpPr>
          <p:cNvPr id="25" name="Group 24"/>
          <p:cNvGrpSpPr/>
          <p:nvPr/>
        </p:nvGrpSpPr>
        <p:grpSpPr>
          <a:xfrm>
            <a:off x="4356259" y="2012113"/>
            <a:ext cx="3479481" cy="3944186"/>
            <a:chOff x="3561314" y="1453287"/>
            <a:chExt cx="3479481" cy="3944186"/>
          </a:xfrm>
        </p:grpSpPr>
        <p:sp>
          <p:nvSpPr>
            <p:cNvPr id="5" name="Rectangle 4"/>
            <p:cNvSpPr/>
            <p:nvPr/>
          </p:nvSpPr>
          <p:spPr>
            <a:xfrm>
              <a:off x="3566075" y="1453287"/>
              <a:ext cx="3474720" cy="3944186"/>
            </a:xfrm>
            <a:prstGeom prst="rect">
              <a:avLst/>
            </a:prstGeom>
            <a:solidFill>
              <a:srgbClr val="172737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566073" y="3777805"/>
              <a:ext cx="34747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dirty="0">
                  <a:solidFill>
                    <a:schemeClr val="bg1"/>
                  </a:solidFill>
                </a:rPr>
                <a:t>RELEVANT EXAMPLES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561314" y="4198968"/>
              <a:ext cx="34794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solidFill>
                    <a:srgbClr val="FFFF00"/>
                  </a:solidFill>
                </a:rPr>
                <a:t>Someone who is able to write</a:t>
              </a:r>
            </a:p>
            <a:p>
              <a:pPr algn="ctr"/>
              <a:r>
                <a:rPr lang="en-GB" sz="1200" dirty="0">
                  <a:solidFill>
                    <a:srgbClr val="FFFF00"/>
                  </a:solidFill>
                </a:rPr>
                <a:t>relevant examples of work situations</a:t>
              </a:r>
            </a:p>
            <a:p>
              <a:pPr algn="ctr"/>
              <a:r>
                <a:rPr lang="en-GB" sz="1200" dirty="0">
                  <a:solidFill>
                    <a:srgbClr val="FFFF00"/>
                  </a:solidFill>
                </a:rPr>
                <a:t>highlighting your competencies. </a:t>
              </a: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8318612" y="1959521"/>
            <a:ext cx="3484242" cy="3996778"/>
            <a:chOff x="9121394" y="2276856"/>
            <a:chExt cx="3484242" cy="3039564"/>
          </a:xfrm>
        </p:grpSpPr>
        <p:sp>
          <p:nvSpPr>
            <p:cNvPr id="7" name="Rectangle 6"/>
            <p:cNvSpPr/>
            <p:nvPr/>
          </p:nvSpPr>
          <p:spPr>
            <a:xfrm>
              <a:off x="9121394" y="2276856"/>
              <a:ext cx="3474720" cy="3039564"/>
            </a:xfrm>
            <a:prstGeom prst="rect">
              <a:avLst/>
            </a:prstGeom>
            <a:solidFill>
              <a:srgbClr val="172737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9126152" y="4084656"/>
              <a:ext cx="3479484" cy="280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dirty="0">
                  <a:solidFill>
                    <a:schemeClr val="bg1"/>
                  </a:solidFill>
                </a:rPr>
                <a:t>FORMAL DEADLINE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126153" y="4401583"/>
              <a:ext cx="3479483" cy="4915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u="sng" dirty="0">
                  <a:solidFill>
                    <a:srgbClr val="00B0F0"/>
                  </a:solidFill>
                </a:rPr>
                <a:t>15</a:t>
              </a:r>
              <a:r>
                <a:rPr lang="en-GB" sz="1200" b="1" u="sng" baseline="30000" dirty="0">
                  <a:solidFill>
                    <a:srgbClr val="00B0F0"/>
                  </a:solidFill>
                </a:rPr>
                <a:t>th</a:t>
              </a:r>
              <a:r>
                <a:rPr lang="en-GB" sz="1200" b="1" u="sng" dirty="0">
                  <a:solidFill>
                    <a:srgbClr val="00B0F0"/>
                  </a:solidFill>
                </a:rPr>
                <a:t> September at the latest</a:t>
              </a:r>
            </a:p>
            <a:p>
              <a:pPr algn="ctr"/>
              <a:r>
                <a:rPr lang="en-GB" sz="1200" dirty="0">
                  <a:solidFill>
                    <a:srgbClr val="00B0F0"/>
                  </a:solidFill>
                </a:rPr>
                <a:t>It is your responsibility to ensure that the reference letters are provide in due time. </a:t>
              </a:r>
            </a:p>
          </p:txBody>
        </p:sp>
      </p:grpSp>
      <p:sp>
        <p:nvSpPr>
          <p:cNvPr id="41" name="Title 1"/>
          <p:cNvSpPr txBox="1">
            <a:spLocks/>
          </p:cNvSpPr>
          <p:nvPr/>
        </p:nvSpPr>
        <p:spPr>
          <a:xfrm>
            <a:off x="190271" y="176355"/>
            <a:ext cx="8442006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800" dirty="0">
                <a:solidFill>
                  <a:schemeClr val="bg1"/>
                </a:solidFill>
              </a:rPr>
              <a:t>REFERENCES</a:t>
            </a:r>
            <a:endParaRPr lang="de-DE" sz="1400" dirty="0">
              <a:solidFill>
                <a:schemeClr val="bg1">
                  <a:lumMod val="65000"/>
                </a:schemeClr>
              </a:solidFill>
              <a:cs typeface="Calibri Light" panose="020F030202020403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398666" y="2012112"/>
            <a:ext cx="3604402" cy="3944187"/>
            <a:chOff x="669428" y="1377566"/>
            <a:chExt cx="3286906" cy="3944187"/>
          </a:xfrm>
        </p:grpSpPr>
        <p:sp>
          <p:nvSpPr>
            <p:cNvPr id="4" name="Rectangle 3"/>
            <p:cNvSpPr/>
            <p:nvPr/>
          </p:nvSpPr>
          <p:spPr>
            <a:xfrm>
              <a:off x="669428" y="1377566"/>
              <a:ext cx="3168648" cy="3944187"/>
            </a:xfrm>
            <a:prstGeom prst="rect">
              <a:avLst/>
            </a:prstGeom>
            <a:solidFill>
              <a:srgbClr val="172737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82157" y="3702084"/>
              <a:ext cx="31666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dirty="0">
                  <a:solidFill>
                    <a:schemeClr val="bg1"/>
                  </a:solidFill>
                </a:rPr>
                <a:t>RELEVANT PERSON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80198" y="4139715"/>
              <a:ext cx="295787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60325"/>
              <a:r>
                <a:rPr lang="en-GB" sz="1200" dirty="0">
                  <a:solidFill>
                    <a:srgbClr val="00B050"/>
                  </a:solidFill>
                </a:rPr>
                <a:t>1 of the 2 can be external to CERN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80198" y="4395818"/>
              <a:ext cx="295787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60325"/>
              <a:r>
                <a:rPr lang="en-GB" sz="1200" dirty="0">
                  <a:solidFill>
                    <a:srgbClr val="FFFF00"/>
                  </a:solidFill>
                </a:rPr>
                <a:t>Supervisor has already </a:t>
              </a:r>
              <a:r>
                <a:rPr lang="en-GB" sz="1200" u="sng" dirty="0">
                  <a:solidFill>
                    <a:srgbClr val="FF0000"/>
                  </a:solidFill>
                </a:rPr>
                <a:t>reported on you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880198" y="4650163"/>
              <a:ext cx="30761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60325"/>
              <a:r>
                <a:rPr lang="en-GB" sz="1200" dirty="0">
                  <a:solidFill>
                    <a:srgbClr val="FF0000"/>
                  </a:solidFill>
                </a:rPr>
                <a:t>Head of HR Department, Head of the </a:t>
              </a:r>
              <a:br>
                <a:rPr lang="en-GB" sz="1200" dirty="0">
                  <a:solidFill>
                    <a:srgbClr val="FF0000"/>
                  </a:solidFill>
                </a:rPr>
              </a:br>
              <a:r>
                <a:rPr lang="en-GB" sz="1200" dirty="0">
                  <a:solidFill>
                    <a:srgbClr val="FF0000"/>
                  </a:solidFill>
                </a:rPr>
                <a:t>department opening the post, Board Members and Panel Chairperson: not authorized.</a:t>
              </a: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3524" y="2204092"/>
            <a:ext cx="1504950" cy="2006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70" t="12120" r="9270" b="6584"/>
          <a:stretch/>
        </p:blipFill>
        <p:spPr>
          <a:xfrm>
            <a:off x="9305931" y="2153808"/>
            <a:ext cx="1504938" cy="2002536"/>
          </a:xfrm>
          <a:prstGeom prst="rect">
            <a:avLst/>
          </a:prstGeom>
        </p:spPr>
      </p:pic>
      <p:grpSp>
        <p:nvGrpSpPr>
          <p:cNvPr id="29" name="Group 28"/>
          <p:cNvGrpSpPr/>
          <p:nvPr/>
        </p:nvGrpSpPr>
        <p:grpSpPr>
          <a:xfrm>
            <a:off x="1040137" y="2212820"/>
            <a:ext cx="1869748" cy="2136781"/>
            <a:chOff x="1040137" y="2212820"/>
            <a:chExt cx="1869748" cy="2136781"/>
          </a:xfrm>
        </p:grpSpPr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91970" y="2212820"/>
              <a:ext cx="1501902" cy="2002536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2128" b="98936" l="9752" r="89894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40137" y="2329013"/>
              <a:ext cx="1317569" cy="1756758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399" b="89894" l="9929" r="89894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869" r="31254"/>
            <a:stretch/>
          </p:blipFill>
          <p:spPr>
            <a:xfrm>
              <a:off x="2305048" y="2275246"/>
              <a:ext cx="604837" cy="2074355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2398" b="100000" l="9752" r="89894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795093" y="2314239"/>
              <a:ext cx="1072381" cy="1903286"/>
            </a:xfrm>
            <a:prstGeom prst="rect">
              <a:avLst/>
            </a:prstGeom>
          </p:spPr>
        </p:pic>
      </p:grpSp>
      <p:pic>
        <p:nvPicPr>
          <p:cNvPr id="37" name="Picture 2" descr="Good Bad Icon Images, Stock Photos &amp; Vectors | Shutterstock">
            <a:hlinkClick r:id="rId12"/>
          </p:cNvPr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69" t="21777" r="7052" b="37469"/>
          <a:stretch/>
        </p:blipFill>
        <p:spPr bwMode="auto">
          <a:xfrm>
            <a:off x="483161" y="5316624"/>
            <a:ext cx="247947" cy="24599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Good Bad Icon Images, Stock Photos &amp; Vectors | Shutterstock">
            <a:hlinkClick r:id="rId12"/>
          </p:cNvPr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15" t="21777" r="37506" b="37469"/>
          <a:stretch/>
        </p:blipFill>
        <p:spPr bwMode="auto">
          <a:xfrm>
            <a:off x="483161" y="5048133"/>
            <a:ext cx="247947" cy="24599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Good Bad Icon Images, Stock Photos &amp; Vectors | Shutterstock">
            <a:hlinkClick r:id="rId12"/>
          </p:cNvPr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59" t="21777" r="67562" b="37469"/>
          <a:stretch/>
        </p:blipFill>
        <p:spPr bwMode="auto">
          <a:xfrm>
            <a:off x="483161" y="4784756"/>
            <a:ext cx="247947" cy="24599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50165" y="1453553"/>
            <a:ext cx="6892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What</a:t>
            </a:r>
            <a:r>
              <a:rPr lang="fr-CH" dirty="0"/>
              <a:t> </a:t>
            </a:r>
            <a:r>
              <a:rPr lang="fr-CH" dirty="0" err="1"/>
              <a:t>is</a:t>
            </a:r>
            <a:r>
              <a:rPr lang="fr-CH" dirty="0"/>
              <a:t> the objective? Have an </a:t>
            </a:r>
            <a:r>
              <a:rPr lang="fr-CH" dirty="0" err="1"/>
              <a:t>additional</a:t>
            </a:r>
            <a:r>
              <a:rPr lang="fr-CH" dirty="0"/>
              <a:t> </a:t>
            </a:r>
            <a:r>
              <a:rPr lang="fr-CH" dirty="0" err="1"/>
              <a:t>view</a:t>
            </a:r>
            <a:r>
              <a:rPr lang="fr-CH" dirty="0"/>
              <a:t> on </a:t>
            </a:r>
            <a:r>
              <a:rPr lang="fr-CH" dirty="0" err="1"/>
              <a:t>your</a:t>
            </a:r>
            <a:r>
              <a:rPr lang="fr-CH" dirty="0"/>
              <a:t> </a:t>
            </a:r>
            <a:r>
              <a:rPr lang="fr-CH" dirty="0" err="1"/>
              <a:t>work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49211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72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BFF6A-FEFA-40B3-8350-849129E6D542}" type="slidenum">
              <a:rPr lang="en-GB" smtClean="0"/>
              <a:t>2</a:t>
            </a:fld>
            <a:endParaRPr lang="en-GB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15203" y="256422"/>
            <a:ext cx="6308666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8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AGENDA</a:t>
            </a:r>
            <a:endParaRPr lang="de-DE" sz="140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783657" y="2276856"/>
            <a:ext cx="2290759" cy="2615184"/>
            <a:chOff x="783657" y="2276856"/>
            <a:chExt cx="2290759" cy="2615184"/>
          </a:xfrm>
        </p:grpSpPr>
        <p:sp>
          <p:nvSpPr>
            <p:cNvPr id="4" name="Rectangle 3"/>
            <p:cNvSpPr/>
            <p:nvPr/>
          </p:nvSpPr>
          <p:spPr>
            <a:xfrm>
              <a:off x="788416" y="2276856"/>
              <a:ext cx="2286000" cy="26151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11656" y="2640294"/>
              <a:ext cx="1239520" cy="1239520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788417" y="4104142"/>
              <a:ext cx="22859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dirty="0"/>
                <a:t>FRAMEWORK</a:t>
              </a:r>
              <a:endParaRPr lang="en-GB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83657" y="4341208"/>
              <a:ext cx="22859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RULES-CRITERIA-TIMELINE</a:t>
              </a:r>
              <a:br>
                <a:rPr lang="fr-CH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</a:br>
              <a:r>
                <a:rPr lang="fr-CH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…</a:t>
              </a:r>
              <a:endParaRPr lang="en-GB" sz="9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9116634" y="2276856"/>
            <a:ext cx="2290760" cy="2645593"/>
            <a:chOff x="9116634" y="2276856"/>
            <a:chExt cx="2290760" cy="2645593"/>
          </a:xfrm>
        </p:grpSpPr>
        <p:sp>
          <p:nvSpPr>
            <p:cNvPr id="7" name="Rectangle 6"/>
            <p:cNvSpPr/>
            <p:nvPr/>
          </p:nvSpPr>
          <p:spPr>
            <a:xfrm>
              <a:off x="9121394" y="2276856"/>
              <a:ext cx="2286000" cy="26151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9121394" y="4104142"/>
              <a:ext cx="22859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dirty="0"/>
                <a:t>CCRB</a:t>
              </a:r>
              <a:endParaRPr lang="en-GB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116634" y="4414618"/>
              <a:ext cx="2285998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INTERVIEW-COMMUNICATION -RECOMMENDATION</a:t>
              </a:r>
              <a:br>
                <a:rPr lang="fr-CH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</a:br>
              <a:r>
                <a:rPr lang="fr-CH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…</a:t>
              </a:r>
              <a:endParaRPr lang="en-GB" sz="9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37776" y="2638197"/>
              <a:ext cx="1243714" cy="1243714"/>
            </a:xfrm>
            <a:prstGeom prst="rect">
              <a:avLst/>
            </a:prstGeom>
          </p:spPr>
        </p:pic>
      </p:grpSp>
      <p:grpSp>
        <p:nvGrpSpPr>
          <p:cNvPr id="25" name="Group 24"/>
          <p:cNvGrpSpPr/>
          <p:nvPr/>
        </p:nvGrpSpPr>
        <p:grpSpPr>
          <a:xfrm>
            <a:off x="3561314" y="2276856"/>
            <a:ext cx="2290761" cy="2615184"/>
            <a:chOff x="3561314" y="2276856"/>
            <a:chExt cx="2290761" cy="2615184"/>
          </a:xfrm>
        </p:grpSpPr>
        <p:sp>
          <p:nvSpPr>
            <p:cNvPr id="5" name="Rectangle 4"/>
            <p:cNvSpPr/>
            <p:nvPr/>
          </p:nvSpPr>
          <p:spPr>
            <a:xfrm>
              <a:off x="3566075" y="2276856"/>
              <a:ext cx="2286000" cy="26151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566074" y="4104142"/>
              <a:ext cx="22859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dirty="0"/>
                <a:t>IC POSTS</a:t>
              </a:r>
              <a:endParaRPr lang="en-GB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561314" y="4341208"/>
              <a:ext cx="22859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POST DESCRIPTION-COMPETENCIES</a:t>
              </a:r>
            </a:p>
            <a:p>
              <a:pPr algn="ctr"/>
              <a:r>
                <a:rPr lang="fr-CH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…</a:t>
              </a:r>
              <a:endParaRPr lang="en-GB" sz="9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84114" y="2739855"/>
              <a:ext cx="1040398" cy="1040398"/>
            </a:xfrm>
            <a:prstGeom prst="rect">
              <a:avLst/>
            </a:prstGeom>
          </p:spPr>
        </p:pic>
      </p:grpSp>
      <p:grpSp>
        <p:nvGrpSpPr>
          <p:cNvPr id="36" name="Group 35"/>
          <p:cNvGrpSpPr/>
          <p:nvPr/>
        </p:nvGrpSpPr>
        <p:grpSpPr>
          <a:xfrm>
            <a:off x="6343734" y="2276856"/>
            <a:ext cx="2290760" cy="2615184"/>
            <a:chOff x="6343734" y="2276856"/>
            <a:chExt cx="2290760" cy="2615184"/>
          </a:xfrm>
        </p:grpSpPr>
        <p:grpSp>
          <p:nvGrpSpPr>
            <p:cNvPr id="26" name="Group 25"/>
            <p:cNvGrpSpPr/>
            <p:nvPr/>
          </p:nvGrpSpPr>
          <p:grpSpPr>
            <a:xfrm>
              <a:off x="6343734" y="2276856"/>
              <a:ext cx="2290760" cy="2615184"/>
              <a:chOff x="6343734" y="2276856"/>
              <a:chExt cx="2290760" cy="2615184"/>
            </a:xfrm>
          </p:grpSpPr>
          <p:sp>
            <p:nvSpPr>
              <p:cNvPr id="6" name="Rectangle 5"/>
              <p:cNvSpPr/>
              <p:nvPr/>
            </p:nvSpPr>
            <p:spPr>
              <a:xfrm>
                <a:off x="6343734" y="2276856"/>
                <a:ext cx="2286000" cy="261518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6348496" y="4104142"/>
                <a:ext cx="228599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dirty="0"/>
                  <a:t>YOUR APPLICATION</a:t>
                </a:r>
                <a:endParaRPr lang="en-GB" dirty="0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6343736" y="4341208"/>
                <a:ext cx="228599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sz="9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PROCESS-TOOL-DEADLINE</a:t>
                </a:r>
                <a:br>
                  <a:rPr lang="fr-CH" sz="9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</a:br>
                <a:r>
                  <a:rPr lang="fr-CH" sz="9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…</a:t>
                </a:r>
                <a:endParaRPr lang="en-GB" sz="9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48660" y="2521980"/>
              <a:ext cx="1476147" cy="147614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850660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32493"/>
            <a:ext cx="12192000" cy="6858000"/>
          </a:xfrm>
          <a:prstGeom prst="rect">
            <a:avLst/>
          </a:prstGeom>
          <a:solidFill>
            <a:srgbClr val="172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BFF6A-FEFA-40B3-8350-849129E6D542}" type="slidenum">
              <a:rPr lang="en-GB" smtClean="0"/>
              <a:t>20</a:t>
            </a:fld>
            <a:endParaRPr lang="en-GB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15203" y="256422"/>
            <a:ext cx="6308666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8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REFERENCES</a:t>
            </a:r>
            <a:endParaRPr lang="de-DE" sz="140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4743682" y="2100987"/>
            <a:ext cx="2565081" cy="3438753"/>
            <a:chOff x="3561314" y="1453287"/>
            <a:chExt cx="2565081" cy="3438753"/>
          </a:xfrm>
        </p:grpSpPr>
        <p:sp>
          <p:nvSpPr>
            <p:cNvPr id="5" name="Rectangle 4"/>
            <p:cNvSpPr/>
            <p:nvPr/>
          </p:nvSpPr>
          <p:spPr>
            <a:xfrm>
              <a:off x="3566075" y="1453287"/>
              <a:ext cx="2560320" cy="34387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566074" y="4104142"/>
              <a:ext cx="25603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dirty="0"/>
                <a:t>REFERENCE TEMPLATE</a:t>
              </a:r>
              <a:endParaRPr lang="en-GB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561314" y="4341208"/>
              <a:ext cx="256508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http://cds.cern.ch/record/2632584</a:t>
              </a: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606364" y="2100987"/>
            <a:ext cx="2565080" cy="3438753"/>
            <a:chOff x="684272" y="2113687"/>
            <a:chExt cx="2565080" cy="3438753"/>
          </a:xfrm>
        </p:grpSpPr>
        <p:grpSp>
          <p:nvGrpSpPr>
            <p:cNvPr id="24" name="Group 23"/>
            <p:cNvGrpSpPr/>
            <p:nvPr/>
          </p:nvGrpSpPr>
          <p:grpSpPr>
            <a:xfrm>
              <a:off x="684272" y="2113687"/>
              <a:ext cx="2565080" cy="3438753"/>
              <a:chOff x="676162" y="1453287"/>
              <a:chExt cx="2565080" cy="3438753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680922" y="1453287"/>
                <a:ext cx="2560320" cy="343875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676162" y="4104142"/>
                <a:ext cx="25650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dirty="0"/>
                  <a:t>VACANCY NOTICE</a:t>
                </a:r>
                <a:endParaRPr lang="en-GB" dirty="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676162" y="4341208"/>
                <a:ext cx="256508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careers.cern</a:t>
                </a:r>
                <a:r>
                  <a:rPr lang="fr-CH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/</a:t>
                </a:r>
                <a:r>
                  <a:rPr lang="fr-CH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indefinite</a:t>
                </a:r>
                <a:endParaRPr lang="en-GB" sz="10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1174696" y="2262015"/>
              <a:ext cx="1810390" cy="2210416"/>
              <a:chOff x="1191743" y="-2231155"/>
              <a:chExt cx="1810390" cy="2210416"/>
            </a:xfrm>
          </p:grpSpPr>
          <p:pic>
            <p:nvPicPr>
              <p:cNvPr id="36" name="Picture 35"/>
              <p:cNvPicPr>
                <a:picLocks noChangeAspect="1"/>
              </p:cNvPicPr>
              <p:nvPr/>
            </p:nvPicPr>
            <p:blipFill rotWithShape="1">
              <a:blip r:embed="rId3"/>
              <a:srcRect l="1796" r="2210"/>
              <a:stretch/>
            </p:blipFill>
            <p:spPr>
              <a:xfrm>
                <a:off x="1191743" y="-2231155"/>
                <a:ext cx="1584232" cy="2210416"/>
              </a:xfrm>
              <a:prstGeom prst="rect">
                <a:avLst/>
              </a:prstGeom>
            </p:spPr>
          </p:pic>
          <p:pic>
            <p:nvPicPr>
              <p:cNvPr id="37" name="Picture 36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49817" y="-2117614"/>
                <a:ext cx="452316" cy="561420"/>
              </a:xfrm>
              <a:prstGeom prst="rect">
                <a:avLst/>
              </a:prstGeom>
            </p:spPr>
          </p:pic>
        </p:grpSp>
      </p:grpSp>
      <p:grpSp>
        <p:nvGrpSpPr>
          <p:cNvPr id="62" name="Group 61"/>
          <p:cNvGrpSpPr/>
          <p:nvPr/>
        </p:nvGrpSpPr>
        <p:grpSpPr>
          <a:xfrm>
            <a:off x="8539701" y="2100987"/>
            <a:ext cx="2621703" cy="3438753"/>
            <a:chOff x="6282351" y="2113687"/>
            <a:chExt cx="2621703" cy="3438753"/>
          </a:xfrm>
        </p:grpSpPr>
        <p:grpSp>
          <p:nvGrpSpPr>
            <p:cNvPr id="26" name="Group 25"/>
            <p:cNvGrpSpPr/>
            <p:nvPr/>
          </p:nvGrpSpPr>
          <p:grpSpPr>
            <a:xfrm>
              <a:off x="6282351" y="2113687"/>
              <a:ext cx="2621703" cy="3438753"/>
              <a:chOff x="6282351" y="1453287"/>
              <a:chExt cx="2621703" cy="3438753"/>
            </a:xfrm>
          </p:grpSpPr>
          <p:sp>
            <p:nvSpPr>
              <p:cNvPr id="6" name="Rectangle 5"/>
              <p:cNvSpPr/>
              <p:nvPr/>
            </p:nvSpPr>
            <p:spPr>
              <a:xfrm>
                <a:off x="6343734" y="1453287"/>
                <a:ext cx="2560320" cy="343875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6348496" y="4104142"/>
                <a:ext cx="255555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dirty="0"/>
                  <a:t>UPLOAD</a:t>
                </a:r>
                <a:endParaRPr lang="en-GB" dirty="0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6282351" y="4341208"/>
                <a:ext cx="262170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= referee uploads letter thanks to dedicated link</a:t>
                </a:r>
              </a:p>
            </p:txBody>
          </p:sp>
        </p:grpSp>
        <p:pic>
          <p:nvPicPr>
            <p:cNvPr id="47" name="Picture 46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495" t="15922" r="15495" b="15922"/>
            <a:stretch/>
          </p:blipFill>
          <p:spPr>
            <a:xfrm>
              <a:off x="6906428" y="2733175"/>
              <a:ext cx="1434932" cy="1417216"/>
            </a:xfrm>
            <a:prstGeom prst="ellipse">
              <a:avLst/>
            </a:prstGeom>
            <a:ln>
              <a:solidFill>
                <a:srgbClr val="A6E2BA"/>
              </a:solidFill>
            </a:ln>
          </p:spPr>
        </p:pic>
      </p:grpSp>
      <p:grpSp>
        <p:nvGrpSpPr>
          <p:cNvPr id="41" name="Group 40"/>
          <p:cNvGrpSpPr>
            <a:grpSpLocks noChangeAspect="1"/>
          </p:cNvGrpSpPr>
          <p:nvPr/>
        </p:nvGrpSpPr>
        <p:grpSpPr>
          <a:xfrm>
            <a:off x="10712322" y="1474855"/>
            <a:ext cx="1105052" cy="1105053"/>
            <a:chOff x="10833017" y="876299"/>
            <a:chExt cx="1180958" cy="1180959"/>
          </a:xfrm>
        </p:grpSpPr>
        <p:pic>
          <p:nvPicPr>
            <p:cNvPr id="43" name="Picture 42"/>
            <p:cNvPicPr>
              <a:picLocks noChangeAspect="1"/>
            </p:cNvPicPr>
            <p:nvPr/>
          </p:nvPicPr>
          <p:blipFill rotWithShape="1"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aturation sat="0"/>
                      </a14:imgEffect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364" t="72206" r="319" b="479"/>
            <a:stretch/>
          </p:blipFill>
          <p:spPr>
            <a:xfrm>
              <a:off x="10833017" y="876299"/>
              <a:ext cx="1180958" cy="1180959"/>
            </a:xfrm>
            <a:prstGeom prst="ellipse">
              <a:avLst/>
            </a:prstGeom>
          </p:spPr>
        </p:pic>
        <p:sp>
          <p:nvSpPr>
            <p:cNvPr id="44" name="TextBox 43"/>
            <p:cNvSpPr txBox="1">
              <a:spLocks noChangeAspect="1"/>
            </p:cNvSpPr>
            <p:nvPr/>
          </p:nvSpPr>
          <p:spPr>
            <a:xfrm>
              <a:off x="10837676" y="981601"/>
              <a:ext cx="1176299" cy="872069"/>
            </a:xfrm>
            <a:prstGeom prst="rect">
              <a:avLst/>
            </a:prstGeom>
            <a:noFill/>
            <a:effectLst>
              <a:outerShdw blurRad="38100" dist="114300" dir="19800000" algn="tl" rotWithShape="0">
                <a:srgbClr val="7D90AB"/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5000" dirty="0">
                  <a:solidFill>
                    <a:schemeClr val="bg1"/>
                  </a:solidFill>
                  <a:latin typeface="Segoe UI Black" panose="020B0A02040204020203" pitchFamily="34" charset="0"/>
                  <a:ea typeface="Segoe UI Black" panose="020B0A02040204020203" pitchFamily="34" charset="0"/>
                  <a:cs typeface="Segoe UI Black" panose="020B0A02040204020203" pitchFamily="34" charset="0"/>
                </a:rPr>
                <a:t>x2</a:t>
              </a:r>
              <a:endParaRPr lang="en-GB" sz="50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3D7A33A8-E8E4-43BB-8D03-7D1A06FC757B}"/>
              </a:ext>
            </a:extLst>
          </p:cNvPr>
          <p:cNvSpPr txBox="1"/>
          <p:nvPr/>
        </p:nvSpPr>
        <p:spPr>
          <a:xfrm>
            <a:off x="846719" y="2971317"/>
            <a:ext cx="2084369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VN reference nr ex.:</a:t>
            </a:r>
          </a:p>
          <a:p>
            <a:r>
              <a:rPr lang="en-GB" dirty="0"/>
              <a:t>EP-XXX-2022-XXX-IC</a:t>
            </a:r>
          </a:p>
        </p:txBody>
      </p:sp>
      <p:pic>
        <p:nvPicPr>
          <p:cNvPr id="7" name="Picture 6">
            <a:hlinkClick r:id="rId9"/>
            <a:extLst>
              <a:ext uri="{FF2B5EF4-FFF2-40B4-BE49-F238E27FC236}">
                <a16:creationId xmlns:a16="http://schemas.microsoft.com/office/drawing/2014/main" id="{46B6DD04-2D9D-39FC-94E1-C0CC34755F6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068845" y="2191902"/>
            <a:ext cx="1816433" cy="2539182"/>
          </a:xfrm>
          <a:prstGeom prst="rect">
            <a:avLst/>
          </a:prstGeom>
        </p:spPr>
      </p:pic>
      <p:grpSp>
        <p:nvGrpSpPr>
          <p:cNvPr id="52" name="Group 51"/>
          <p:cNvGrpSpPr/>
          <p:nvPr/>
        </p:nvGrpSpPr>
        <p:grpSpPr>
          <a:xfrm>
            <a:off x="1812042" y="2631058"/>
            <a:ext cx="3857238" cy="173774"/>
            <a:chOff x="-9878582" y="9193477"/>
            <a:chExt cx="4022800" cy="101142"/>
          </a:xfrm>
        </p:grpSpPr>
        <p:cxnSp>
          <p:nvCxnSpPr>
            <p:cNvPr id="53" name="Straight Connector 52"/>
            <p:cNvCxnSpPr>
              <a:stCxn id="55" idx="1"/>
              <a:endCxn id="54" idx="3"/>
            </p:cNvCxnSpPr>
            <p:nvPr/>
          </p:nvCxnSpPr>
          <p:spPr>
            <a:xfrm flipH="1" flipV="1">
              <a:off x="-9456526" y="9244048"/>
              <a:ext cx="2974537" cy="22364"/>
            </a:xfrm>
            <a:prstGeom prst="line">
              <a:avLst/>
            </a:prstGeom>
            <a:ln w="19050">
              <a:solidFill>
                <a:srgbClr val="FF0066"/>
              </a:solidFill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54" name="Rectangle 53"/>
            <p:cNvSpPr/>
            <p:nvPr/>
          </p:nvSpPr>
          <p:spPr>
            <a:xfrm>
              <a:off x="-9878582" y="9193477"/>
              <a:ext cx="422056" cy="101141"/>
            </a:xfrm>
            <a:prstGeom prst="rect">
              <a:avLst/>
            </a:prstGeom>
            <a:solidFill>
              <a:srgbClr val="DF3454">
                <a:alpha val="30000"/>
              </a:srgbClr>
            </a:solidFill>
            <a:ln w="19050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-6481989" y="9238204"/>
              <a:ext cx="626207" cy="56415"/>
            </a:xfrm>
            <a:prstGeom prst="rect">
              <a:avLst/>
            </a:prstGeom>
            <a:solidFill>
              <a:srgbClr val="DF3454">
                <a:alpha val="30000"/>
              </a:srgbClr>
            </a:solidFill>
            <a:ln w="19050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839503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1288812"/>
          </a:xfrm>
          <a:prstGeom prst="rect">
            <a:avLst/>
          </a:prstGeom>
          <a:solidFill>
            <a:srgbClr val="172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488201" y="174184"/>
            <a:ext cx="559330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800" dirty="0">
                <a:solidFill>
                  <a:schemeClr val="bg1"/>
                </a:solidFill>
              </a:rPr>
              <a:t>REFERENCE LETTERS: Form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C3E63-F5C7-43E1-BC0D-D68F483EC096}" type="slidenum">
              <a:rPr lang="en-GB" smtClean="0"/>
              <a:t>21</a:t>
            </a:fld>
            <a:endParaRPr lang="en-GB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CD17B10-AB4D-55AC-955A-D4CA7D2102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5749" y="6012156"/>
            <a:ext cx="4442845" cy="541067"/>
          </a:xfrm>
          <a:prstGeom prst="rect">
            <a:avLst/>
          </a:prstGeom>
        </p:spPr>
      </p:pic>
      <p:pic>
        <p:nvPicPr>
          <p:cNvPr id="2" name="Picture 1">
            <a:hlinkClick r:id="rId4"/>
            <a:extLst>
              <a:ext uri="{FF2B5EF4-FFF2-40B4-BE49-F238E27FC236}">
                <a16:creationId xmlns:a16="http://schemas.microsoft.com/office/drawing/2014/main" id="{78B36642-6EAA-E5CA-4DF5-FD940CF5C8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2111" y="115130"/>
            <a:ext cx="4985847" cy="662773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C071F9C-D2C2-6C09-1B81-3D4225729C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20177" y="976212"/>
            <a:ext cx="4733623" cy="500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8081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1288812"/>
          </a:xfrm>
          <a:prstGeom prst="rect">
            <a:avLst/>
          </a:prstGeom>
          <a:solidFill>
            <a:srgbClr val="172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90271" y="176355"/>
            <a:ext cx="8442006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800" dirty="0">
                <a:solidFill>
                  <a:schemeClr val="bg1"/>
                </a:solidFill>
              </a:rPr>
              <a:t>REFERENCE LETTERS: PROCESS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C3E63-F5C7-43E1-BC0D-D68F483EC096}" type="slidenum">
              <a:rPr lang="en-GB" smtClean="0"/>
              <a:t>22</a:t>
            </a:fld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9713502-2EE3-5898-51DE-341A630B5B7B}"/>
              </a:ext>
            </a:extLst>
          </p:cNvPr>
          <p:cNvGrpSpPr/>
          <p:nvPr/>
        </p:nvGrpSpPr>
        <p:grpSpPr>
          <a:xfrm>
            <a:off x="2732068" y="2120893"/>
            <a:ext cx="1763999" cy="1381932"/>
            <a:chOff x="5267" y="2800052"/>
            <a:chExt cx="2303220" cy="1381932"/>
          </a:xfrm>
        </p:grpSpPr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85E76946-9849-5EDE-D711-6E3B68D31D7F}"/>
                </a:ext>
              </a:extLst>
            </p:cNvPr>
            <p:cNvSpPr/>
            <p:nvPr/>
          </p:nvSpPr>
          <p:spPr>
            <a:xfrm>
              <a:off x="5267" y="2800052"/>
              <a:ext cx="2303220" cy="1381932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Rectangle: Rounded Corners 4">
              <a:extLst>
                <a:ext uri="{FF2B5EF4-FFF2-40B4-BE49-F238E27FC236}">
                  <a16:creationId xmlns:a16="http://schemas.microsoft.com/office/drawing/2014/main" id="{848363AA-748E-166F-283D-583A334CD192}"/>
                </a:ext>
              </a:extLst>
            </p:cNvPr>
            <p:cNvSpPr txBox="1"/>
            <p:nvPr/>
          </p:nvSpPr>
          <p:spPr>
            <a:xfrm>
              <a:off x="45742" y="2840527"/>
              <a:ext cx="2222270" cy="130098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0010" tIns="80010" rIns="80010" bIns="80010" numCol="1" spcCol="1270" anchor="ctr" anchorCtr="0">
              <a:noAutofit/>
            </a:bodyPr>
            <a:lstStyle/>
            <a:p>
              <a:pPr marL="0" lvl="0" indent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kern="1200" dirty="0"/>
                <a:t>Candidates are </a:t>
              </a:r>
              <a:r>
                <a:rPr lang="fr-CH" kern="1200" dirty="0" err="1"/>
                <a:t>shortlisted</a:t>
              </a:r>
              <a:endParaRPr lang="en-US" kern="1200" dirty="0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2F9EE21E-6F71-3993-58F6-317F75771B32}"/>
              </a:ext>
            </a:extLst>
          </p:cNvPr>
          <p:cNvGrpSpPr/>
          <p:nvPr/>
        </p:nvGrpSpPr>
        <p:grpSpPr>
          <a:xfrm>
            <a:off x="4571875" y="2514751"/>
            <a:ext cx="488282" cy="571198"/>
            <a:chOff x="2538810" y="3205419"/>
            <a:chExt cx="488282" cy="571198"/>
          </a:xfrm>
        </p:grpSpPr>
        <p:sp>
          <p:nvSpPr>
            <p:cNvPr id="27" name="Arrow: Right 26">
              <a:extLst>
                <a:ext uri="{FF2B5EF4-FFF2-40B4-BE49-F238E27FC236}">
                  <a16:creationId xmlns:a16="http://schemas.microsoft.com/office/drawing/2014/main" id="{65247C95-5A4C-AC34-04A1-FF1756DB3649}"/>
                </a:ext>
              </a:extLst>
            </p:cNvPr>
            <p:cNvSpPr/>
            <p:nvPr/>
          </p:nvSpPr>
          <p:spPr>
            <a:xfrm>
              <a:off x="2538810" y="3205419"/>
              <a:ext cx="488282" cy="571198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Arrow: Right 6">
              <a:extLst>
                <a:ext uri="{FF2B5EF4-FFF2-40B4-BE49-F238E27FC236}">
                  <a16:creationId xmlns:a16="http://schemas.microsoft.com/office/drawing/2014/main" id="{1F4F378C-B4E6-43DA-C4C9-649CD70BA13F}"/>
                </a:ext>
              </a:extLst>
            </p:cNvPr>
            <p:cNvSpPr txBox="1"/>
            <p:nvPr/>
          </p:nvSpPr>
          <p:spPr>
            <a:xfrm>
              <a:off x="2538810" y="3319659"/>
              <a:ext cx="341797" cy="3427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700" kern="120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795C1F7-A504-5E8A-C787-F926E7CAD7B7}"/>
              </a:ext>
            </a:extLst>
          </p:cNvPr>
          <p:cNvGrpSpPr/>
          <p:nvPr/>
        </p:nvGrpSpPr>
        <p:grpSpPr>
          <a:xfrm>
            <a:off x="5123476" y="2120893"/>
            <a:ext cx="1763999" cy="1381932"/>
            <a:chOff x="3229777" y="2800052"/>
            <a:chExt cx="2303220" cy="1381932"/>
          </a:xfrm>
        </p:grpSpPr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558A31DC-CE52-1E56-6F50-EFA58B1F4F06}"/>
                </a:ext>
              </a:extLst>
            </p:cNvPr>
            <p:cNvSpPr/>
            <p:nvPr/>
          </p:nvSpPr>
          <p:spPr>
            <a:xfrm>
              <a:off x="3229777" y="2800052"/>
              <a:ext cx="2303220" cy="1381932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Rectangle: Rounded Corners 8">
              <a:extLst>
                <a:ext uri="{FF2B5EF4-FFF2-40B4-BE49-F238E27FC236}">
                  <a16:creationId xmlns:a16="http://schemas.microsoft.com/office/drawing/2014/main" id="{B7987B54-5BA8-A7C3-0750-24688FAA4737}"/>
                </a:ext>
              </a:extLst>
            </p:cNvPr>
            <p:cNvSpPr txBox="1"/>
            <p:nvPr/>
          </p:nvSpPr>
          <p:spPr>
            <a:xfrm>
              <a:off x="3270252" y="2840527"/>
              <a:ext cx="2222270" cy="130098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0010" tIns="80010" rIns="80010" bIns="80010" numCol="1" spcCol="1270" anchor="ctr" anchorCtr="0">
              <a:noAutofit/>
            </a:bodyPr>
            <a:lstStyle/>
            <a:p>
              <a:pPr marL="0" lvl="0" indent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kern="1200" dirty="0" err="1"/>
                <a:t>Shortlisting</a:t>
              </a:r>
              <a:r>
                <a:rPr lang="fr-CH" kern="1200" dirty="0"/>
                <a:t> email </a:t>
              </a:r>
              <a:r>
                <a:rPr lang="fr-CH" kern="1200" dirty="0" err="1"/>
                <a:t>from</a:t>
              </a:r>
              <a:r>
                <a:rPr lang="fr-CH" kern="1200" dirty="0"/>
                <a:t> SR to </a:t>
              </a:r>
              <a:r>
                <a:rPr lang="fr-CH" kern="1200" dirty="0" err="1"/>
                <a:t>forward</a:t>
              </a:r>
              <a:r>
                <a:rPr lang="fr-CH" kern="1200" dirty="0"/>
                <a:t> </a:t>
              </a:r>
              <a:r>
                <a:rPr lang="fr-CH" kern="1200" dirty="0" err="1"/>
                <a:t>link</a:t>
              </a:r>
              <a:r>
                <a:rPr lang="fr-CH" kern="1200" dirty="0"/>
                <a:t> to referees</a:t>
              </a:r>
              <a:endParaRPr lang="en-US" kern="1200" dirty="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F19D7CF-5E84-75A5-FF81-408C6BCE1019}"/>
              </a:ext>
            </a:extLst>
          </p:cNvPr>
          <p:cNvGrpSpPr/>
          <p:nvPr/>
        </p:nvGrpSpPr>
        <p:grpSpPr>
          <a:xfrm>
            <a:off x="6973654" y="2526260"/>
            <a:ext cx="488282" cy="571198"/>
            <a:chOff x="5763319" y="3205419"/>
            <a:chExt cx="488282" cy="571198"/>
          </a:xfrm>
        </p:grpSpPr>
        <p:sp>
          <p:nvSpPr>
            <p:cNvPr id="23" name="Arrow: Right 22">
              <a:extLst>
                <a:ext uri="{FF2B5EF4-FFF2-40B4-BE49-F238E27FC236}">
                  <a16:creationId xmlns:a16="http://schemas.microsoft.com/office/drawing/2014/main" id="{7BD9658C-BCB2-C98E-9A8B-0398FD6C4C3D}"/>
                </a:ext>
              </a:extLst>
            </p:cNvPr>
            <p:cNvSpPr/>
            <p:nvPr/>
          </p:nvSpPr>
          <p:spPr>
            <a:xfrm>
              <a:off x="5763319" y="3205419"/>
              <a:ext cx="488282" cy="571198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Arrow: Right 10">
              <a:extLst>
                <a:ext uri="{FF2B5EF4-FFF2-40B4-BE49-F238E27FC236}">
                  <a16:creationId xmlns:a16="http://schemas.microsoft.com/office/drawing/2014/main" id="{54933A47-A4F7-43A3-6AE2-9931ECA9B532}"/>
                </a:ext>
              </a:extLst>
            </p:cNvPr>
            <p:cNvSpPr txBox="1"/>
            <p:nvPr/>
          </p:nvSpPr>
          <p:spPr>
            <a:xfrm>
              <a:off x="5763319" y="3319659"/>
              <a:ext cx="341797" cy="3427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700" kern="1200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3D2C270-12A9-E783-DC7D-3404ECDC36AD}"/>
              </a:ext>
            </a:extLst>
          </p:cNvPr>
          <p:cNvGrpSpPr/>
          <p:nvPr/>
        </p:nvGrpSpPr>
        <p:grpSpPr>
          <a:xfrm>
            <a:off x="7512973" y="2109384"/>
            <a:ext cx="1952736" cy="1381932"/>
            <a:chOff x="6454286" y="2800052"/>
            <a:chExt cx="2303220" cy="1381932"/>
          </a:xfrm>
        </p:grpSpPr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2A6DA35F-5E05-9E3F-5FCC-C989CD6C2954}"/>
                </a:ext>
              </a:extLst>
            </p:cNvPr>
            <p:cNvSpPr/>
            <p:nvPr/>
          </p:nvSpPr>
          <p:spPr>
            <a:xfrm>
              <a:off x="6454286" y="2800052"/>
              <a:ext cx="2303220" cy="1381932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Rectangle: Rounded Corners 12">
              <a:extLst>
                <a:ext uri="{FF2B5EF4-FFF2-40B4-BE49-F238E27FC236}">
                  <a16:creationId xmlns:a16="http://schemas.microsoft.com/office/drawing/2014/main" id="{32DD84F7-12D1-EAE1-0A40-F9C21ABFD749}"/>
                </a:ext>
              </a:extLst>
            </p:cNvPr>
            <p:cNvSpPr txBox="1"/>
            <p:nvPr/>
          </p:nvSpPr>
          <p:spPr>
            <a:xfrm>
              <a:off x="6454286" y="2840527"/>
              <a:ext cx="2262745" cy="130098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0010" tIns="80010" rIns="80010" bIns="80010" numCol="1" spcCol="1270" anchor="ctr" anchorCtr="0">
              <a:noAutofit/>
            </a:bodyPr>
            <a:lstStyle/>
            <a:p>
              <a:pPr marL="0" lvl="0" indent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kern="1200" dirty="0"/>
                <a:t>Referees </a:t>
              </a:r>
              <a:r>
                <a:rPr lang="fr-CH" kern="1200" dirty="0" err="1"/>
                <a:t>upload</a:t>
              </a:r>
              <a:r>
                <a:rPr lang="fr-CH" kern="1200" dirty="0"/>
                <a:t> the </a:t>
              </a:r>
              <a:r>
                <a:rPr lang="fr-CH" kern="1200" dirty="0" err="1"/>
                <a:t>reference</a:t>
              </a:r>
              <a:r>
                <a:rPr lang="fr-CH" kern="1200" dirty="0"/>
                <a:t> </a:t>
              </a:r>
              <a:r>
                <a:rPr lang="fr-CH" kern="1200" dirty="0" err="1"/>
                <a:t>letter</a:t>
              </a:r>
              <a:endParaRPr lang="en-US" kern="1200" dirty="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07CC09F-9339-ED95-3BBA-F6F38C7764BE}"/>
              </a:ext>
            </a:extLst>
          </p:cNvPr>
          <p:cNvGrpSpPr/>
          <p:nvPr/>
        </p:nvGrpSpPr>
        <p:grpSpPr>
          <a:xfrm>
            <a:off x="9581883" y="2469887"/>
            <a:ext cx="488282" cy="571198"/>
            <a:chOff x="8987829" y="3205419"/>
            <a:chExt cx="488282" cy="571198"/>
          </a:xfrm>
        </p:grpSpPr>
        <p:sp>
          <p:nvSpPr>
            <p:cNvPr id="19" name="Arrow: Right 18">
              <a:extLst>
                <a:ext uri="{FF2B5EF4-FFF2-40B4-BE49-F238E27FC236}">
                  <a16:creationId xmlns:a16="http://schemas.microsoft.com/office/drawing/2014/main" id="{184629B8-D7A8-318B-9487-1E8F4F17E2F7}"/>
                </a:ext>
              </a:extLst>
            </p:cNvPr>
            <p:cNvSpPr/>
            <p:nvPr/>
          </p:nvSpPr>
          <p:spPr>
            <a:xfrm>
              <a:off x="8987829" y="3205419"/>
              <a:ext cx="488282" cy="571198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Arrow: Right 14">
              <a:extLst>
                <a:ext uri="{FF2B5EF4-FFF2-40B4-BE49-F238E27FC236}">
                  <a16:creationId xmlns:a16="http://schemas.microsoft.com/office/drawing/2014/main" id="{B88757DA-7BF8-FE4C-59E3-7EAFDC17987C}"/>
                </a:ext>
              </a:extLst>
            </p:cNvPr>
            <p:cNvSpPr txBox="1"/>
            <p:nvPr/>
          </p:nvSpPr>
          <p:spPr>
            <a:xfrm>
              <a:off x="8987829" y="3342519"/>
              <a:ext cx="341797" cy="3427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700" kern="120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24C39A0-ED0D-C827-739F-CF21987ABCFE}"/>
              </a:ext>
            </a:extLst>
          </p:cNvPr>
          <p:cNvGrpSpPr/>
          <p:nvPr/>
        </p:nvGrpSpPr>
        <p:grpSpPr>
          <a:xfrm>
            <a:off x="10104850" y="2109384"/>
            <a:ext cx="1979524" cy="1381932"/>
            <a:chOff x="9678795" y="2800052"/>
            <a:chExt cx="2303220" cy="1381932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1C1185A4-BD89-FE23-3A86-7E9D108FDFED}"/>
                </a:ext>
              </a:extLst>
            </p:cNvPr>
            <p:cNvSpPr/>
            <p:nvPr/>
          </p:nvSpPr>
          <p:spPr>
            <a:xfrm>
              <a:off x="9678795" y="2800052"/>
              <a:ext cx="2303220" cy="1381932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Rectangle: Rounded Corners 16">
              <a:extLst>
                <a:ext uri="{FF2B5EF4-FFF2-40B4-BE49-F238E27FC236}">
                  <a16:creationId xmlns:a16="http://schemas.microsoft.com/office/drawing/2014/main" id="{1C971732-86C2-85C8-1AB0-C5E1E6E12E28}"/>
                </a:ext>
              </a:extLst>
            </p:cNvPr>
            <p:cNvSpPr txBox="1"/>
            <p:nvPr/>
          </p:nvSpPr>
          <p:spPr>
            <a:xfrm>
              <a:off x="9719270" y="2840527"/>
              <a:ext cx="2222270" cy="130098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0010" tIns="80010" rIns="80010" bIns="80010" numCol="1" spcCol="1270" anchor="ctr" anchorCtr="0">
              <a:noAutofit/>
            </a:bodyPr>
            <a:lstStyle/>
            <a:p>
              <a:pPr marL="0" lvl="0" indent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kern="1200" dirty="0"/>
                <a:t>Document </a:t>
              </a:r>
              <a:r>
                <a:rPr lang="fr-CH" kern="1200" dirty="0" err="1"/>
                <a:t>is</a:t>
              </a:r>
              <a:r>
                <a:rPr lang="fr-CH" kern="1200" dirty="0"/>
                <a:t> </a:t>
              </a:r>
              <a:r>
                <a:rPr lang="fr-CH" kern="1200" dirty="0" err="1"/>
                <a:t>added</a:t>
              </a:r>
              <a:r>
                <a:rPr lang="fr-CH" kern="1200" dirty="0"/>
                <a:t> to the application in SR</a:t>
              </a:r>
              <a:endParaRPr lang="en-US" kern="1200" dirty="0"/>
            </a:p>
          </p:txBody>
        </p:sp>
      </p:grpSp>
      <p:pic>
        <p:nvPicPr>
          <p:cNvPr id="31" name="Content Placeholder 7">
            <a:extLst>
              <a:ext uri="{FF2B5EF4-FFF2-40B4-BE49-F238E27FC236}">
                <a16:creationId xmlns:a16="http://schemas.microsoft.com/office/drawing/2014/main" id="{404AB8A7-DC44-8AA2-131F-909C20B211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508732" y="3309569"/>
            <a:ext cx="2075778" cy="2771775"/>
          </a:xfrm>
        </p:spPr>
      </p:pic>
      <p:grpSp>
        <p:nvGrpSpPr>
          <p:cNvPr id="33" name="Group 32">
            <a:extLst>
              <a:ext uri="{FF2B5EF4-FFF2-40B4-BE49-F238E27FC236}">
                <a16:creationId xmlns:a16="http://schemas.microsoft.com/office/drawing/2014/main" id="{530C2C68-97CA-DF5D-876E-282082C915A9}"/>
              </a:ext>
            </a:extLst>
          </p:cNvPr>
          <p:cNvGrpSpPr/>
          <p:nvPr/>
        </p:nvGrpSpPr>
        <p:grpSpPr>
          <a:xfrm>
            <a:off x="10164288" y="3397253"/>
            <a:ext cx="1860647" cy="2899830"/>
            <a:chOff x="10126637" y="3584576"/>
            <a:chExt cx="1860647" cy="2899830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DAD4D52C-CFEB-BB82-3478-C32C192353B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8612"/>
            <a:stretch/>
          </p:blipFill>
          <p:spPr>
            <a:xfrm>
              <a:off x="10126637" y="3584576"/>
              <a:ext cx="1860647" cy="2899830"/>
            </a:xfrm>
            <a:prstGeom prst="rect">
              <a:avLst/>
            </a:prstGeom>
          </p:spPr>
        </p:pic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C4B0DED8-6282-DDC4-0D19-57C76B4C35DA}"/>
                </a:ext>
              </a:extLst>
            </p:cNvPr>
            <p:cNvSpPr/>
            <p:nvPr/>
          </p:nvSpPr>
          <p:spPr>
            <a:xfrm>
              <a:off x="10126637" y="5658678"/>
              <a:ext cx="965433" cy="25179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30919BB-FFF4-9E85-130C-BC29CEB26541}"/>
              </a:ext>
            </a:extLst>
          </p:cNvPr>
          <p:cNvGrpSpPr/>
          <p:nvPr/>
        </p:nvGrpSpPr>
        <p:grpSpPr>
          <a:xfrm>
            <a:off x="106287" y="2149859"/>
            <a:ext cx="1948524" cy="1381932"/>
            <a:chOff x="5267" y="2800052"/>
            <a:chExt cx="2303220" cy="1381932"/>
          </a:xfrm>
        </p:grpSpPr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6A9D5AD0-3EE4-CAE2-7879-0E89420C0A4B}"/>
                </a:ext>
              </a:extLst>
            </p:cNvPr>
            <p:cNvSpPr/>
            <p:nvPr/>
          </p:nvSpPr>
          <p:spPr>
            <a:xfrm>
              <a:off x="5267" y="2800052"/>
              <a:ext cx="2303220" cy="1381932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" name="Rectangle: Rounded Corners 4">
              <a:extLst>
                <a:ext uri="{FF2B5EF4-FFF2-40B4-BE49-F238E27FC236}">
                  <a16:creationId xmlns:a16="http://schemas.microsoft.com/office/drawing/2014/main" id="{E7354978-CC0B-FD01-692C-CF0EBB702A07}"/>
                </a:ext>
              </a:extLst>
            </p:cNvPr>
            <p:cNvSpPr txBox="1"/>
            <p:nvPr/>
          </p:nvSpPr>
          <p:spPr>
            <a:xfrm>
              <a:off x="45742" y="2840527"/>
              <a:ext cx="2222270" cy="130098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0010" tIns="80010" rIns="80010" bIns="80010" numCol="1" spcCol="1270" anchor="ctr" anchorCtr="0">
              <a:noAutofit/>
            </a:bodyPr>
            <a:lstStyle/>
            <a:p>
              <a:pPr marL="0" lvl="0" indent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kern="1200" dirty="0" err="1"/>
                <a:t>Eligibility</a:t>
              </a:r>
              <a:r>
                <a:rPr lang="fr-CH" kern="1200" dirty="0"/>
                <a:t> email </a:t>
              </a:r>
              <a:r>
                <a:rPr lang="fr-CH" kern="1200" dirty="0" err="1"/>
                <a:t>from</a:t>
              </a:r>
              <a:r>
                <a:rPr lang="fr-CH" kern="1200" dirty="0"/>
                <a:t> SR </a:t>
              </a:r>
              <a:r>
                <a:rPr lang="fr-CH" kern="1200" dirty="0" err="1"/>
                <a:t>includes</a:t>
              </a:r>
              <a:r>
                <a:rPr lang="fr-CH" kern="1200" dirty="0"/>
                <a:t> </a:t>
              </a:r>
              <a:r>
                <a:rPr lang="fr-CH" kern="1200" dirty="0" err="1"/>
                <a:t>link</a:t>
              </a:r>
              <a:r>
                <a:rPr lang="fr-CH" kern="1200" dirty="0"/>
                <a:t> to </a:t>
              </a:r>
              <a:r>
                <a:rPr lang="fr-CH" kern="1200" dirty="0" err="1"/>
                <a:t>reference</a:t>
              </a:r>
              <a:r>
                <a:rPr lang="fr-CH" kern="1200" dirty="0"/>
                <a:t> </a:t>
              </a:r>
              <a:r>
                <a:rPr lang="fr-CH" kern="1200" dirty="0" err="1"/>
                <a:t>letter</a:t>
              </a:r>
              <a:r>
                <a:rPr lang="fr-CH" kern="1200" dirty="0"/>
                <a:t> </a:t>
              </a:r>
              <a:r>
                <a:rPr lang="fr-CH" kern="1200" dirty="0" err="1"/>
                <a:t>template</a:t>
              </a:r>
              <a:endParaRPr lang="en-US" kern="1200" dirty="0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9DB5E76-8D11-7892-0D99-ECF97FE86E50}"/>
              </a:ext>
            </a:extLst>
          </p:cNvPr>
          <p:cNvGrpSpPr/>
          <p:nvPr/>
        </p:nvGrpSpPr>
        <p:grpSpPr>
          <a:xfrm>
            <a:off x="2162881" y="2526260"/>
            <a:ext cx="488282" cy="571198"/>
            <a:chOff x="2538810" y="3205419"/>
            <a:chExt cx="488282" cy="571198"/>
          </a:xfrm>
        </p:grpSpPr>
        <p:sp>
          <p:nvSpPr>
            <p:cNvPr id="40" name="Arrow: Right 39">
              <a:extLst>
                <a:ext uri="{FF2B5EF4-FFF2-40B4-BE49-F238E27FC236}">
                  <a16:creationId xmlns:a16="http://schemas.microsoft.com/office/drawing/2014/main" id="{13370681-A9D2-CE2C-AA17-4B6D55537223}"/>
                </a:ext>
              </a:extLst>
            </p:cNvPr>
            <p:cNvSpPr/>
            <p:nvPr/>
          </p:nvSpPr>
          <p:spPr>
            <a:xfrm>
              <a:off x="2538810" y="3205419"/>
              <a:ext cx="488282" cy="571198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1" name="Arrow: Right 6">
              <a:extLst>
                <a:ext uri="{FF2B5EF4-FFF2-40B4-BE49-F238E27FC236}">
                  <a16:creationId xmlns:a16="http://schemas.microsoft.com/office/drawing/2014/main" id="{51C1FBB0-7116-5828-2970-90BBC63A6D69}"/>
                </a:ext>
              </a:extLst>
            </p:cNvPr>
            <p:cNvSpPr txBox="1"/>
            <p:nvPr/>
          </p:nvSpPr>
          <p:spPr>
            <a:xfrm>
              <a:off x="2538810" y="3319659"/>
              <a:ext cx="341797" cy="3427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700" kern="1200"/>
            </a:p>
          </p:txBody>
        </p:sp>
      </p:grpSp>
    </p:spTree>
    <p:extLst>
      <p:ext uri="{BB962C8B-B14F-4D97-AF65-F5344CB8AC3E}">
        <p14:creationId xmlns:p14="http://schemas.microsoft.com/office/powerpoint/2010/main" val="10872026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0C77C9D8-CFB9-4DB8-A33B-D95AF11B6E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4948" y="3877330"/>
            <a:ext cx="2744481" cy="2904152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>
          <a:xfrm>
            <a:off x="-11209" y="22582"/>
            <a:ext cx="12192000" cy="1288812"/>
          </a:xfrm>
          <a:prstGeom prst="rect">
            <a:avLst/>
          </a:prstGeom>
          <a:solidFill>
            <a:srgbClr val="172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itle 1"/>
          <p:cNvSpPr txBox="1">
            <a:spLocks/>
          </p:cNvSpPr>
          <p:nvPr/>
        </p:nvSpPr>
        <p:spPr>
          <a:xfrm>
            <a:off x="878528" y="-79888"/>
            <a:ext cx="10412526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800" dirty="0">
                <a:solidFill>
                  <a:srgbClr val="A6E2BA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COMPLETE IC APPLICATION FOR SHORTLISTED/INVITED CANDIDATES</a:t>
            </a:r>
          </a:p>
          <a:p>
            <a:endParaRPr lang="de-DE" sz="1400" dirty="0">
              <a:solidFill>
                <a:srgbClr val="A6E2BA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78909" y="1277630"/>
            <a:ext cx="3046760" cy="3756233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2" name="Group 1"/>
          <p:cNvGrpSpPr/>
          <p:nvPr/>
        </p:nvGrpSpPr>
        <p:grpSpPr>
          <a:xfrm>
            <a:off x="529680" y="1382674"/>
            <a:ext cx="3397250" cy="5475326"/>
            <a:chOff x="803784" y="694446"/>
            <a:chExt cx="3397250" cy="6130217"/>
          </a:xfrm>
        </p:grpSpPr>
        <p:pic>
          <p:nvPicPr>
            <p:cNvPr id="64" name="Picture 63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92"/>
            <a:stretch/>
          </p:blipFill>
          <p:spPr>
            <a:xfrm>
              <a:off x="803784" y="694446"/>
              <a:ext cx="3397250" cy="6130217"/>
            </a:xfrm>
            <a:prstGeom prst="rect">
              <a:avLst/>
            </a:prstGeom>
          </p:spPr>
        </p:pic>
        <p:grpSp>
          <p:nvGrpSpPr>
            <p:cNvPr id="65" name="Group 64"/>
            <p:cNvGrpSpPr/>
            <p:nvPr/>
          </p:nvGrpSpPr>
          <p:grpSpPr>
            <a:xfrm>
              <a:off x="822834" y="780944"/>
              <a:ext cx="3281708" cy="5911401"/>
              <a:chOff x="822834" y="780944"/>
              <a:chExt cx="3281708" cy="5911401"/>
            </a:xfrm>
          </p:grpSpPr>
          <p:grpSp>
            <p:nvGrpSpPr>
              <p:cNvPr id="63" name="Group 62"/>
              <p:cNvGrpSpPr/>
              <p:nvPr/>
            </p:nvGrpSpPr>
            <p:grpSpPr>
              <a:xfrm>
                <a:off x="822834" y="780944"/>
                <a:ext cx="3281708" cy="5911401"/>
                <a:chOff x="822834" y="780944"/>
                <a:chExt cx="3281708" cy="5911401"/>
              </a:xfrm>
            </p:grpSpPr>
            <p:pic>
              <p:nvPicPr>
                <p:cNvPr id="16" name="Picture 15"/>
                <p:cNvPicPr>
                  <a:picLocks noChangeAspect="1"/>
                </p:cNvPicPr>
                <p:nvPr/>
              </p:nvPicPr>
              <p:blipFill rotWithShape="1">
                <a:blip r:embed="rId7"/>
                <a:srcRect l="18282" r="19368" b="81650"/>
                <a:stretch/>
              </p:blipFill>
              <p:spPr>
                <a:xfrm>
                  <a:off x="1206407" y="780944"/>
                  <a:ext cx="2822668" cy="519219"/>
                </a:xfrm>
                <a:prstGeom prst="rect">
                  <a:avLst/>
                </a:prstGeom>
              </p:spPr>
            </p:pic>
            <p:pic>
              <p:nvPicPr>
                <p:cNvPr id="19" name="Picture 18"/>
                <p:cNvPicPr>
                  <a:picLocks noChangeAspect="1"/>
                </p:cNvPicPr>
                <p:nvPr/>
              </p:nvPicPr>
              <p:blipFill rotWithShape="1">
                <a:blip r:embed="rId8">
                  <a:grayscl/>
                </a:blip>
                <a:srcRect l="13227" t="56022" r="14309" b="115"/>
                <a:stretch/>
              </p:blipFill>
              <p:spPr>
                <a:xfrm>
                  <a:off x="822834" y="5450777"/>
                  <a:ext cx="3281708" cy="1241568"/>
                </a:xfrm>
                <a:prstGeom prst="rect">
                  <a:avLst/>
                </a:prstGeom>
              </p:spPr>
            </p:pic>
            <p:pic>
              <p:nvPicPr>
                <p:cNvPr id="62" name="Picture 61"/>
                <p:cNvPicPr>
                  <a:picLocks noChangeAspect="1"/>
                </p:cNvPicPr>
                <p:nvPr/>
              </p:nvPicPr>
              <p:blipFill rotWithShape="1">
                <a:blip r:embed="rId8"/>
                <a:srcRect l="4400" t="55908" r="80295" b="607"/>
                <a:stretch/>
              </p:blipFill>
              <p:spPr>
                <a:xfrm>
                  <a:off x="824218" y="1282453"/>
                  <a:ext cx="3275816" cy="4175131"/>
                </a:xfrm>
                <a:prstGeom prst="rect">
                  <a:avLst/>
                </a:prstGeom>
              </p:spPr>
            </p:pic>
          </p:grpSp>
          <p:grpSp>
            <p:nvGrpSpPr>
              <p:cNvPr id="61" name="Group 60"/>
              <p:cNvGrpSpPr/>
              <p:nvPr/>
            </p:nvGrpSpPr>
            <p:grpSpPr>
              <a:xfrm>
                <a:off x="1342188" y="1369847"/>
                <a:ext cx="2251077" cy="4099389"/>
                <a:chOff x="1360104" y="1324732"/>
                <a:chExt cx="2234303" cy="4037002"/>
              </a:xfrm>
            </p:grpSpPr>
            <p:pic>
              <p:nvPicPr>
                <p:cNvPr id="59" name="Picture 58"/>
                <p:cNvPicPr>
                  <a:picLocks noChangeAspect="1"/>
                </p:cNvPicPr>
                <p:nvPr/>
              </p:nvPicPr>
              <p:blipFill rotWithShape="1">
                <a:blip r:embed="rId9"/>
                <a:srcRect l="1" r="490"/>
                <a:stretch/>
              </p:blipFill>
              <p:spPr>
                <a:xfrm>
                  <a:off x="1360105" y="1324732"/>
                  <a:ext cx="2234302" cy="1975723"/>
                </a:xfrm>
                <a:prstGeom prst="rect">
                  <a:avLst/>
                </a:prstGeom>
                <a:ln>
                  <a:noFill/>
                </a:ln>
                <a:effectLst/>
              </p:spPr>
            </p:pic>
            <p:pic>
              <p:nvPicPr>
                <p:cNvPr id="60" name="Picture 59"/>
                <p:cNvPicPr>
                  <a:picLocks noChangeAspect="1"/>
                </p:cNvPicPr>
                <p:nvPr/>
              </p:nvPicPr>
              <p:blipFill rotWithShape="1">
                <a:blip r:embed="rId10"/>
                <a:srcRect r="894" b="1716"/>
                <a:stretch/>
              </p:blipFill>
              <p:spPr>
                <a:xfrm>
                  <a:off x="1360104" y="3299605"/>
                  <a:ext cx="2234303" cy="2062129"/>
                </a:xfrm>
                <a:prstGeom prst="rect">
                  <a:avLst/>
                </a:prstGeom>
                <a:ln>
                  <a:noFill/>
                </a:ln>
                <a:effectLst/>
              </p:spPr>
            </p:pic>
          </p:grpSp>
        </p:grpSp>
      </p:grpSp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10582135" y="1382674"/>
            <a:ext cx="1105052" cy="1105053"/>
            <a:chOff x="10833017" y="876299"/>
            <a:chExt cx="1180958" cy="1180959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 rotWithShape="1">
            <a:blip r:embed="rId11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saturation sat="0"/>
                      </a14:imgEffect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364" t="72206" r="319" b="479"/>
            <a:stretch/>
          </p:blipFill>
          <p:spPr>
            <a:xfrm>
              <a:off x="10833017" y="876299"/>
              <a:ext cx="1180958" cy="1180959"/>
            </a:xfrm>
            <a:prstGeom prst="ellipse">
              <a:avLst/>
            </a:prstGeom>
          </p:spPr>
        </p:pic>
        <p:sp>
          <p:nvSpPr>
            <p:cNvPr id="32" name="TextBox 31"/>
            <p:cNvSpPr txBox="1">
              <a:spLocks noChangeAspect="1"/>
            </p:cNvSpPr>
            <p:nvPr/>
          </p:nvSpPr>
          <p:spPr>
            <a:xfrm>
              <a:off x="10837676" y="981601"/>
              <a:ext cx="1176299" cy="872069"/>
            </a:xfrm>
            <a:prstGeom prst="rect">
              <a:avLst/>
            </a:prstGeom>
            <a:noFill/>
            <a:effectLst>
              <a:outerShdw blurRad="38100" dist="114300" dir="19800000" algn="tl" rotWithShape="0">
                <a:srgbClr val="7D90AB"/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5000" dirty="0">
                  <a:solidFill>
                    <a:schemeClr val="bg1"/>
                  </a:solidFill>
                  <a:latin typeface="Segoe UI Black" panose="020B0A02040204020203" pitchFamily="34" charset="0"/>
                  <a:ea typeface="Segoe UI Black" panose="020B0A02040204020203" pitchFamily="34" charset="0"/>
                  <a:cs typeface="Segoe UI Black" panose="020B0A02040204020203" pitchFamily="34" charset="0"/>
                </a:rPr>
                <a:t>x2</a:t>
              </a:r>
              <a:endParaRPr lang="en-GB" sz="50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endParaRPr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13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54" t="8193" r="21155" b="10383"/>
          <a:stretch/>
        </p:blipFill>
        <p:spPr>
          <a:xfrm>
            <a:off x="4382893" y="1300748"/>
            <a:ext cx="3679730" cy="289872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4" name="Picture 43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45" t="80103" r="32165" b="4107"/>
          <a:stretch/>
        </p:blipFill>
        <p:spPr>
          <a:xfrm>
            <a:off x="7718939" y="3617748"/>
            <a:ext cx="764882" cy="764882"/>
          </a:xfrm>
          <a:prstGeom prst="ellipse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45" t="80103" r="32165" b="4107"/>
          <a:stretch/>
        </p:blipFill>
        <p:spPr>
          <a:xfrm>
            <a:off x="3534721" y="3617748"/>
            <a:ext cx="764882" cy="764882"/>
          </a:xfrm>
          <a:prstGeom prst="ellipse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548730" y="2982146"/>
            <a:ext cx="3283484" cy="623666"/>
            <a:chOff x="548730" y="2701589"/>
            <a:chExt cx="3283484" cy="623666"/>
          </a:xfrm>
        </p:grpSpPr>
        <p:sp>
          <p:nvSpPr>
            <p:cNvPr id="36" name="Title 1"/>
            <p:cNvSpPr txBox="1">
              <a:spLocks noChangeAspect="1"/>
            </p:cNvSpPr>
            <p:nvPr/>
          </p:nvSpPr>
          <p:spPr>
            <a:xfrm>
              <a:off x="548730" y="2701589"/>
              <a:ext cx="3283484" cy="623666"/>
            </a:xfrm>
            <a:prstGeom prst="rect">
              <a:avLst/>
            </a:prstGeom>
            <a:solidFill>
              <a:srgbClr val="00ACA4">
                <a:alpha val="23000"/>
              </a:srgbClr>
            </a:solidFill>
          </p:spPr>
          <p:txBody>
            <a:bodyPr vert="horz" lIns="45720" rIns="45720" anchor="ctr">
              <a:noAutofit/>
            </a:bodyPr>
            <a:lstStyle>
              <a:lvl1pPr algn="l" rtl="0" eaLnBrk="1" latinLnBrk="0" hangingPunct="1">
                <a:spcBef>
                  <a:spcPct val="0"/>
                </a:spcBef>
                <a:buNone/>
                <a:defRPr kumimoji="0" sz="46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fr-CH" sz="2000" b="1" dirty="0">
                  <a:solidFill>
                    <a:srgbClr val="002F8E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APPLICATION FORM</a:t>
              </a:r>
              <a:endParaRPr lang="en-US" sz="2000" b="1" dirty="0">
                <a:solidFill>
                  <a:srgbClr val="002F8E"/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548730" y="2701589"/>
              <a:ext cx="3277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548730" y="3321744"/>
              <a:ext cx="3277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>
            <a:off x="8189063" y="2982146"/>
            <a:ext cx="3679730" cy="623666"/>
            <a:chOff x="7929416" y="2701589"/>
            <a:chExt cx="3679730" cy="623666"/>
          </a:xfrm>
        </p:grpSpPr>
        <p:sp>
          <p:nvSpPr>
            <p:cNvPr id="42" name="Title 1"/>
            <p:cNvSpPr txBox="1">
              <a:spLocks noChangeAspect="1"/>
            </p:cNvSpPr>
            <p:nvPr/>
          </p:nvSpPr>
          <p:spPr>
            <a:xfrm>
              <a:off x="7929417" y="2701589"/>
              <a:ext cx="3618234" cy="623666"/>
            </a:xfrm>
            <a:prstGeom prst="rect">
              <a:avLst/>
            </a:prstGeom>
            <a:solidFill>
              <a:srgbClr val="00ACA4">
                <a:alpha val="23000"/>
              </a:srgbClr>
            </a:solidFill>
          </p:spPr>
          <p:txBody>
            <a:bodyPr vert="horz" lIns="45720" rIns="45720" anchor="ctr">
              <a:noAutofit/>
            </a:bodyPr>
            <a:lstStyle>
              <a:lvl1pPr algn="l" rtl="0" eaLnBrk="1" latinLnBrk="0" hangingPunct="1">
                <a:spcBef>
                  <a:spcPct val="0"/>
                </a:spcBef>
                <a:buNone/>
                <a:defRPr kumimoji="0" sz="46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fr-CH" sz="2000" b="1" dirty="0">
                  <a:solidFill>
                    <a:srgbClr val="002F8E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2 REFERENCES +</a:t>
              </a:r>
            </a:p>
            <a:p>
              <a:pPr algn="ctr"/>
              <a:r>
                <a:rPr lang="fr-CH" sz="2000" b="1" dirty="0">
                  <a:solidFill>
                    <a:srgbClr val="002F8E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3 PERFORMANCE REPORTS</a:t>
              </a:r>
              <a:endParaRPr lang="en-US" sz="2000" b="1" dirty="0">
                <a:solidFill>
                  <a:srgbClr val="002F8E"/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cxnSp>
          <p:nvCxnSpPr>
            <p:cNvPr id="71" name="Straight Connector 70"/>
            <p:cNvCxnSpPr/>
            <p:nvPr/>
          </p:nvCxnSpPr>
          <p:spPr>
            <a:xfrm>
              <a:off x="7929416" y="2701589"/>
              <a:ext cx="367973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7929416" y="3321744"/>
              <a:ext cx="367973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BFF6A-FEFA-40B3-8350-849129E6D542}" type="slidenum">
              <a:rPr lang="en-GB" smtClean="0"/>
              <a:t>23</a:t>
            </a:fld>
            <a:endParaRPr lang="en-GB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2085304-461D-4B0A-93F0-7D537623409C}"/>
              </a:ext>
            </a:extLst>
          </p:cNvPr>
          <p:cNvGrpSpPr/>
          <p:nvPr/>
        </p:nvGrpSpPr>
        <p:grpSpPr>
          <a:xfrm>
            <a:off x="4349847" y="3909610"/>
            <a:ext cx="3313455" cy="910004"/>
            <a:chOff x="690144" y="4962875"/>
            <a:chExt cx="3313455" cy="910004"/>
          </a:xfrm>
        </p:grpSpPr>
        <p:sp>
          <p:nvSpPr>
            <p:cNvPr id="45" name="Title 1">
              <a:extLst>
                <a:ext uri="{FF2B5EF4-FFF2-40B4-BE49-F238E27FC236}">
                  <a16:creationId xmlns:a16="http://schemas.microsoft.com/office/drawing/2014/main" id="{A72DE538-A3FA-49D1-8428-6828079FCB1A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720115" y="4979334"/>
              <a:ext cx="3283484" cy="893545"/>
            </a:xfrm>
            <a:prstGeom prst="rect">
              <a:avLst/>
            </a:prstGeom>
            <a:solidFill>
              <a:srgbClr val="00ACA4">
                <a:alpha val="23000"/>
              </a:srgbClr>
            </a:solidFill>
          </p:spPr>
          <p:txBody>
            <a:bodyPr vert="horz" lIns="45720" rIns="45720" anchor="ctr">
              <a:noAutofit/>
            </a:bodyPr>
            <a:lstStyle>
              <a:lvl1pPr algn="l" rtl="0" eaLnBrk="1" latinLnBrk="0" hangingPunct="1">
                <a:spcBef>
                  <a:spcPct val="0"/>
                </a:spcBef>
                <a:buNone/>
                <a:defRPr kumimoji="0" sz="46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fr-CH" sz="2000" b="1" dirty="0">
                  <a:solidFill>
                    <a:srgbClr val="002F8E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CV +</a:t>
              </a:r>
            </a:p>
            <a:p>
              <a:pPr algn="ctr"/>
              <a:r>
                <a:rPr lang="fr-CH" sz="2000" b="1" dirty="0">
                  <a:solidFill>
                    <a:srgbClr val="002F8E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MOTIVATION &amp; DESCRIPTION OF CURRENT FUNCTIONS</a:t>
              </a:r>
              <a:endParaRPr lang="en-US" sz="2000" b="1" dirty="0">
                <a:solidFill>
                  <a:srgbClr val="002F8E"/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F6E936E2-1E99-4F26-B34F-1AA23D074CF3}"/>
                </a:ext>
              </a:extLst>
            </p:cNvPr>
            <p:cNvCxnSpPr/>
            <p:nvPr/>
          </p:nvCxnSpPr>
          <p:spPr>
            <a:xfrm>
              <a:off x="690144" y="4962875"/>
              <a:ext cx="3277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E4BCA77-2EED-46C0-B956-997163DA6D6F}"/>
                </a:ext>
              </a:extLst>
            </p:cNvPr>
            <p:cNvCxnSpPr/>
            <p:nvPr/>
          </p:nvCxnSpPr>
          <p:spPr>
            <a:xfrm>
              <a:off x="690144" y="5855358"/>
              <a:ext cx="3277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261C132-0BD9-4959-A740-2AE3AC7115E5}"/>
              </a:ext>
            </a:extLst>
          </p:cNvPr>
          <p:cNvGrpSpPr>
            <a:grpSpLocks noChangeAspect="1"/>
          </p:cNvGrpSpPr>
          <p:nvPr/>
        </p:nvGrpSpPr>
        <p:grpSpPr>
          <a:xfrm>
            <a:off x="10571390" y="5185381"/>
            <a:ext cx="1105052" cy="1105053"/>
            <a:chOff x="10833017" y="876299"/>
            <a:chExt cx="1180958" cy="1180959"/>
          </a:xfrm>
        </p:grpSpPr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478214D2-046F-4680-B8F6-F58861D6F65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saturation sat="0"/>
                      </a14:imgEffect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364" t="72206" r="319" b="479"/>
            <a:stretch/>
          </p:blipFill>
          <p:spPr>
            <a:xfrm>
              <a:off x="10833017" y="876299"/>
              <a:ext cx="1180958" cy="1180959"/>
            </a:xfrm>
            <a:prstGeom prst="ellipse">
              <a:avLst/>
            </a:prstGeom>
          </p:spPr>
        </p:pic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CFA62204-5FC2-4E73-A4CB-73B3DC6B6591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10837676" y="981601"/>
              <a:ext cx="1176299" cy="920969"/>
            </a:xfrm>
            <a:prstGeom prst="rect">
              <a:avLst/>
            </a:prstGeom>
            <a:noFill/>
            <a:effectLst>
              <a:outerShdw blurRad="38100" dist="114300" dir="19800000" algn="tl" rotWithShape="0">
                <a:srgbClr val="7D90AB"/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5000" dirty="0">
                  <a:solidFill>
                    <a:schemeClr val="bg1"/>
                  </a:solidFill>
                  <a:latin typeface="Segoe UI Black" panose="020B0A02040204020203" pitchFamily="34" charset="0"/>
                  <a:ea typeface="Segoe UI Black" panose="020B0A02040204020203" pitchFamily="34" charset="0"/>
                  <a:cs typeface="Segoe UI Black" panose="020B0A02040204020203" pitchFamily="34" charset="0"/>
                </a:rPr>
                <a:t>x3</a:t>
              </a:r>
              <a:endParaRPr lang="en-GB" sz="50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endParaRPr>
            </a:p>
          </p:txBody>
        </p:sp>
      </p:grpSp>
      <p:sp>
        <p:nvSpPr>
          <p:cNvPr id="15" name="Left Brace 14">
            <a:extLst>
              <a:ext uri="{FF2B5EF4-FFF2-40B4-BE49-F238E27FC236}">
                <a16:creationId xmlns:a16="http://schemas.microsoft.com/office/drawing/2014/main" id="{18A4F7AF-C2E0-45DB-96BE-374D42EB5AEA}"/>
              </a:ext>
            </a:extLst>
          </p:cNvPr>
          <p:cNvSpPr/>
          <p:nvPr/>
        </p:nvSpPr>
        <p:spPr>
          <a:xfrm rot="5400000">
            <a:off x="4195629" y="-2645725"/>
            <a:ext cx="308436" cy="7640333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7" name="Left Brace 66">
            <a:extLst>
              <a:ext uri="{FF2B5EF4-FFF2-40B4-BE49-F238E27FC236}">
                <a16:creationId xmlns:a16="http://schemas.microsoft.com/office/drawing/2014/main" id="{7262DA74-5A3A-4992-8A54-9FEAB2CF4D62}"/>
              </a:ext>
            </a:extLst>
          </p:cNvPr>
          <p:cNvSpPr/>
          <p:nvPr/>
        </p:nvSpPr>
        <p:spPr>
          <a:xfrm rot="5400000">
            <a:off x="9827980" y="-424099"/>
            <a:ext cx="308436" cy="3206577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04EB3B1-2C51-4C86-90A7-564F4CAFD7F2}"/>
              </a:ext>
            </a:extLst>
          </p:cNvPr>
          <p:cNvSpPr txBox="1"/>
          <p:nvPr/>
        </p:nvSpPr>
        <p:spPr>
          <a:xfrm>
            <a:off x="3534721" y="517757"/>
            <a:ext cx="3007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89D77F"/>
                </a:solidFill>
              </a:rPr>
              <a:t>BY 31.08 AT NOON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7F52953-4941-4A9D-8644-09685016ACA6}"/>
              </a:ext>
            </a:extLst>
          </p:cNvPr>
          <p:cNvSpPr txBox="1"/>
          <p:nvPr/>
        </p:nvSpPr>
        <p:spPr>
          <a:xfrm>
            <a:off x="8799369" y="499541"/>
            <a:ext cx="3007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89D77F"/>
                </a:solidFill>
              </a:rPr>
              <a:t>BY 15.09 END OF THE DAY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968075" y="4827573"/>
            <a:ext cx="1603315" cy="2038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166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676358" y="-190"/>
            <a:ext cx="9144001" cy="6858000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3399954" y="6079351"/>
            <a:ext cx="383433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Aft>
                <a:spcPct val="0"/>
              </a:spcAft>
            </a:pPr>
            <a:r>
              <a:rPr lang="en-US" altLang="en-US" sz="1200" dirty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* Can be the Group Leader</a:t>
            </a:r>
            <a:endParaRPr lang="en-US" sz="1200" u="sng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2" name="Title 1"/>
          <p:cNvSpPr txBox="1">
            <a:spLocks/>
          </p:cNvSpPr>
          <p:nvPr/>
        </p:nvSpPr>
        <p:spPr>
          <a:xfrm>
            <a:off x="-29029" y="3466797"/>
            <a:ext cx="4421720" cy="33239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 anchorCtr="0">
            <a:spAutoFit/>
          </a:bodyPr>
          <a:lstStyle>
            <a:defPPr>
              <a:defRPr lang="en-US"/>
            </a:defPPr>
            <a:lvl1pPr>
              <a:defRPr sz="1400" b="1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GB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applications of the shortlisted candidates shall be examined by a Review Board (CCRB) for the award of indefinite contracts (hereinafter “Review Board”) comprising: </a:t>
            </a:r>
          </a:p>
          <a:p>
            <a:endParaRPr lang="en-US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one or several members of the Panel defined in AC No.2 Annex1; </a:t>
            </a:r>
          </a:p>
          <a:p>
            <a:r>
              <a:rPr lang="en-GB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one or several representatives of the department opening the post; </a:t>
            </a:r>
          </a:p>
          <a:p>
            <a:pPr>
              <a:buFontTx/>
              <a:buChar char="-"/>
            </a:pPr>
            <a:r>
              <a:rPr lang="en-GB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one or several representatives of the Human Resources Department; and </a:t>
            </a:r>
          </a:p>
          <a:p>
            <a:pPr>
              <a:buFontTx/>
              <a:buChar char="-"/>
            </a:pPr>
            <a:r>
              <a:rPr lang="en-GB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one or several experts from other departments (as necessary).</a:t>
            </a:r>
          </a:p>
          <a:p>
            <a:pPr>
              <a:buFontTx/>
              <a:buChar char="-"/>
            </a:pPr>
            <a:endParaRPr lang="en-GB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b="0" dirty="0">
                <a:solidFill>
                  <a:schemeClr val="tx1">
                    <a:lumMod val="65000"/>
                    <a:lumOff val="35000"/>
                  </a:schemeClr>
                </a:solidFill>
                <a:hlinkClick r:id="rId4"/>
              </a:rPr>
              <a:t>§ 56 of  the Administrative Circular </a:t>
            </a:r>
            <a:r>
              <a:rPr lang="en-US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No. 2 (Rev. 7)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C3E63-F5C7-43E1-BC0D-D68F483EC096}" type="slidenum">
              <a:rPr lang="en-GB" smtClean="0"/>
              <a:t>24</a:t>
            </a:fld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-29029" y="-29446"/>
            <a:ext cx="12225695" cy="1288812"/>
          </a:xfrm>
          <a:prstGeom prst="rect">
            <a:avLst/>
          </a:prstGeom>
          <a:solidFill>
            <a:srgbClr val="172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305981" y="260440"/>
            <a:ext cx="8442006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8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CERN CONTRACT REVIEW BOARD (CCRB)</a:t>
            </a:r>
          </a:p>
          <a:p>
            <a:r>
              <a:rPr lang="de-DE" sz="1800" dirty="0">
                <a:solidFill>
                  <a:schemeClr val="bg1">
                    <a:lumMod val="65000"/>
                  </a:schemeClr>
                </a:solidFill>
                <a:cs typeface="Calibri Light" panose="020F0302020204030204" pitchFamily="34" charset="0"/>
              </a:rPr>
              <a:t>Composition</a:t>
            </a:r>
            <a:endParaRPr lang="de-DE" sz="280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3133" y="208860"/>
            <a:ext cx="2094452" cy="2382974"/>
          </a:xfrm>
          <a:prstGeom prst="rect">
            <a:avLst/>
          </a:prstGeom>
        </p:spPr>
      </p:pic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4147781" y="1856927"/>
            <a:ext cx="4462819" cy="4155398"/>
            <a:chOff x="4633398" y="2042579"/>
            <a:chExt cx="3024381" cy="2816047"/>
          </a:xfrm>
        </p:grpSpPr>
        <p:grpSp>
          <p:nvGrpSpPr>
            <p:cNvPr id="18" name="Group 23"/>
            <p:cNvGrpSpPr>
              <a:grpSpLocks/>
            </p:cNvGrpSpPr>
            <p:nvPr/>
          </p:nvGrpSpPr>
          <p:grpSpPr bwMode="auto">
            <a:xfrm>
              <a:off x="6649779" y="2769242"/>
              <a:ext cx="1008000" cy="1008000"/>
              <a:chOff x="3190686" y="1209383"/>
              <a:chExt cx="930413" cy="931955"/>
            </a:xfrm>
            <a:solidFill>
              <a:srgbClr val="89D77F">
                <a:alpha val="50000"/>
              </a:srgbClr>
            </a:solidFill>
          </p:grpSpPr>
          <p:sp>
            <p:nvSpPr>
              <p:cNvPr id="19" name="Oval 18"/>
              <p:cNvSpPr/>
              <p:nvPr/>
            </p:nvSpPr>
            <p:spPr>
              <a:xfrm>
                <a:off x="3191221" y="1211460"/>
                <a:ext cx="929878" cy="929878"/>
              </a:xfrm>
              <a:prstGeom prst="ellipse">
                <a:avLst/>
              </a:prstGeom>
              <a:solidFill>
                <a:srgbClr val="0055A0">
                  <a:alpha val="50000"/>
                </a:srgbClr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</p:sp>
          <p:sp>
            <p:nvSpPr>
              <p:cNvPr id="20" name="Oval 4"/>
              <p:cNvSpPr/>
              <p:nvPr/>
            </p:nvSpPr>
            <p:spPr>
              <a:xfrm>
                <a:off x="3190686" y="1209383"/>
                <a:ext cx="929599" cy="929599"/>
              </a:xfrm>
              <a:prstGeom prst="ellipse">
                <a:avLst/>
              </a:prstGeom>
              <a:solidFill>
                <a:srgbClr val="4B6A87">
                  <a:alpha val="50000"/>
                </a:srgbClr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lIns="0" tIns="0" rIns="0" rtlCol="0" anchor="ctr" anchorCtr="0">
                <a:no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Agency FB" panose="020B0503020202020204" pitchFamily="34" charset="0"/>
                  </a:rPr>
                  <a:t>Panel</a:t>
                </a:r>
              </a:p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Agency FB" panose="020B0503020202020204" pitchFamily="34" charset="0"/>
                  </a:rPr>
                  <a:t>Member</a:t>
                </a:r>
              </a:p>
            </p:txBody>
          </p:sp>
        </p:grpSp>
        <p:grpSp>
          <p:nvGrpSpPr>
            <p:cNvPr id="21" name="Group 26"/>
            <p:cNvGrpSpPr>
              <a:grpSpLocks/>
            </p:cNvGrpSpPr>
            <p:nvPr/>
          </p:nvGrpSpPr>
          <p:grpSpPr bwMode="auto">
            <a:xfrm>
              <a:off x="4956782" y="3830888"/>
              <a:ext cx="1008000" cy="1008000"/>
              <a:chOff x="3190966" y="1209383"/>
              <a:chExt cx="930133" cy="931955"/>
            </a:xfrm>
            <a:solidFill>
              <a:srgbClr val="002060"/>
            </a:solidFill>
          </p:grpSpPr>
          <p:sp>
            <p:nvSpPr>
              <p:cNvPr id="22" name="Oval 21"/>
              <p:cNvSpPr/>
              <p:nvPr/>
            </p:nvSpPr>
            <p:spPr>
              <a:xfrm>
                <a:off x="3191221" y="1211460"/>
                <a:ext cx="929878" cy="929878"/>
              </a:xfrm>
              <a:prstGeom prst="ellipse">
                <a:avLst/>
              </a:prstGeom>
              <a:solidFill>
                <a:schemeClr val="bg1">
                  <a:lumMod val="50000"/>
                  <a:alpha val="50000"/>
                </a:schemeClr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</p:sp>
          <p:sp>
            <p:nvSpPr>
              <p:cNvPr id="23" name="Oval 4"/>
              <p:cNvSpPr/>
              <p:nvPr/>
            </p:nvSpPr>
            <p:spPr>
              <a:xfrm>
                <a:off x="3190966" y="1209383"/>
                <a:ext cx="929599" cy="929599"/>
              </a:xfrm>
              <a:prstGeom prst="ellipse">
                <a:avLst/>
              </a:prstGeom>
              <a:solidFill>
                <a:schemeClr val="bg1">
                  <a:lumMod val="50000"/>
                  <a:alpha val="50000"/>
                </a:schemeClr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lIns="0" tIns="0" rIns="0" rtlCol="0" anchor="ctr" anchorCtr="0">
                <a:no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Agency FB" panose="020B0503020202020204" pitchFamily="34" charset="0"/>
                  </a:rPr>
                  <a:t>Departmental Representative</a:t>
                </a:r>
              </a:p>
            </p:txBody>
          </p:sp>
        </p:grpSp>
        <p:grpSp>
          <p:nvGrpSpPr>
            <p:cNvPr id="24" name="Group 29"/>
            <p:cNvGrpSpPr>
              <a:grpSpLocks/>
            </p:cNvGrpSpPr>
            <p:nvPr/>
          </p:nvGrpSpPr>
          <p:grpSpPr bwMode="auto">
            <a:xfrm>
              <a:off x="5625932" y="2042579"/>
              <a:ext cx="1008000" cy="1008000"/>
              <a:chOff x="3191221" y="1219743"/>
              <a:chExt cx="929878" cy="929878"/>
            </a:xfrm>
            <a:solidFill>
              <a:srgbClr val="89D77F">
                <a:alpha val="50000"/>
              </a:srgbClr>
            </a:solidFill>
          </p:grpSpPr>
          <p:sp>
            <p:nvSpPr>
              <p:cNvPr id="25" name="Oval 24"/>
              <p:cNvSpPr/>
              <p:nvPr/>
            </p:nvSpPr>
            <p:spPr>
              <a:xfrm>
                <a:off x="3191221" y="1219743"/>
                <a:ext cx="929878" cy="929878"/>
              </a:xfrm>
              <a:prstGeom prst="ellipse">
                <a:avLst/>
              </a:prstGeom>
              <a:solidFill>
                <a:srgbClr val="0055A0">
                  <a:alpha val="50000"/>
                </a:srgbClr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</p:sp>
          <p:sp>
            <p:nvSpPr>
              <p:cNvPr id="26" name="Oval 4"/>
              <p:cNvSpPr/>
              <p:nvPr/>
            </p:nvSpPr>
            <p:spPr>
              <a:xfrm>
                <a:off x="3191221" y="1219881"/>
                <a:ext cx="929599" cy="929599"/>
              </a:xfrm>
              <a:prstGeom prst="ellipse">
                <a:avLst/>
              </a:prstGeom>
              <a:solidFill>
                <a:srgbClr val="4B6A87">
                  <a:alpha val="50000"/>
                </a:srgbClr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lIns="0" tIns="0" rIns="0" rtlCol="0" anchor="ctr" anchorCtr="0">
                <a:no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Agency FB" panose="020B0503020202020204" pitchFamily="34" charset="0"/>
                  </a:rPr>
                  <a:t>Panel Member (CCRB Chair)</a:t>
                </a:r>
              </a:p>
            </p:txBody>
          </p:sp>
        </p:grpSp>
        <p:grpSp>
          <p:nvGrpSpPr>
            <p:cNvPr id="27" name="Group 32"/>
            <p:cNvGrpSpPr>
              <a:grpSpLocks/>
            </p:cNvGrpSpPr>
            <p:nvPr/>
          </p:nvGrpSpPr>
          <p:grpSpPr bwMode="auto">
            <a:xfrm>
              <a:off x="6181616" y="3850626"/>
              <a:ext cx="1008001" cy="1008000"/>
              <a:chOff x="3191220" y="1209104"/>
              <a:chExt cx="929879" cy="932234"/>
            </a:xfrm>
            <a:solidFill>
              <a:srgbClr val="0070C0"/>
            </a:solidFill>
          </p:grpSpPr>
          <p:sp>
            <p:nvSpPr>
              <p:cNvPr id="29" name="Oval 28"/>
              <p:cNvSpPr/>
              <p:nvPr/>
            </p:nvSpPr>
            <p:spPr>
              <a:xfrm>
                <a:off x="3191221" y="1211460"/>
                <a:ext cx="929878" cy="929878"/>
              </a:xfrm>
              <a:prstGeom prst="ellipse">
                <a:avLst/>
              </a:prstGeom>
              <a:solidFill>
                <a:schemeClr val="bg1">
                  <a:lumMod val="50000"/>
                  <a:alpha val="50000"/>
                </a:schemeClr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</p:sp>
          <p:sp>
            <p:nvSpPr>
              <p:cNvPr id="36" name="Oval 4"/>
              <p:cNvSpPr/>
              <p:nvPr/>
            </p:nvSpPr>
            <p:spPr>
              <a:xfrm>
                <a:off x="3191220" y="1209104"/>
                <a:ext cx="929599" cy="929599"/>
              </a:xfrm>
              <a:prstGeom prst="ellipse">
                <a:avLst/>
              </a:prstGeom>
              <a:solidFill>
                <a:schemeClr val="bg1">
                  <a:lumMod val="50000"/>
                  <a:alpha val="50000"/>
                </a:schemeClr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lIns="0" tIns="0" rIns="0" rtlCol="0" anchor="ctr" anchorCtr="0">
                <a:no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Agency FB" panose="020B0503020202020204" pitchFamily="34" charset="0"/>
                  </a:rPr>
                  <a:t>Departmental Representative*</a:t>
                </a:r>
              </a:p>
            </p:txBody>
          </p:sp>
        </p:grpSp>
        <p:grpSp>
          <p:nvGrpSpPr>
            <p:cNvPr id="37" name="Group 35"/>
            <p:cNvGrpSpPr>
              <a:grpSpLocks/>
            </p:cNvGrpSpPr>
            <p:nvPr/>
          </p:nvGrpSpPr>
          <p:grpSpPr bwMode="auto">
            <a:xfrm>
              <a:off x="4633398" y="2751552"/>
              <a:ext cx="1008000" cy="1008000"/>
              <a:chOff x="3191221" y="1195893"/>
              <a:chExt cx="929878" cy="929878"/>
            </a:xfrm>
            <a:solidFill>
              <a:schemeClr val="accent6">
                <a:lumMod val="75000"/>
              </a:schemeClr>
            </a:solidFill>
          </p:grpSpPr>
          <p:sp>
            <p:nvSpPr>
              <p:cNvPr id="38" name="Oval 37"/>
              <p:cNvSpPr/>
              <p:nvPr/>
            </p:nvSpPr>
            <p:spPr>
              <a:xfrm>
                <a:off x="3191221" y="1195893"/>
                <a:ext cx="929878" cy="929878"/>
              </a:xfrm>
              <a:prstGeom prst="ellipse">
                <a:avLst/>
              </a:prstGeom>
              <a:solidFill>
                <a:srgbClr val="0055A0">
                  <a:alpha val="50000"/>
                </a:srgbClr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lIns="0" tIns="0" rIns="0" rtlCol="0" anchor="ctr" anchorCtr="0">
                <a:noAutofit/>
              </a:bodyPr>
              <a:lstStyle/>
              <a:p>
                <a:pPr algn="ctr"/>
                <a:endParaRPr lang="en-US" sz="1200" b="1" dirty="0">
                  <a:solidFill>
                    <a:schemeClr val="bg1"/>
                  </a:solidFill>
                  <a:latin typeface="Agency FB" panose="020B0503020202020204" pitchFamily="34" charset="0"/>
                </a:endParaRPr>
              </a:p>
            </p:txBody>
          </p:sp>
          <p:sp>
            <p:nvSpPr>
              <p:cNvPr id="40" name="Oval 4"/>
              <p:cNvSpPr/>
              <p:nvPr/>
            </p:nvSpPr>
            <p:spPr>
              <a:xfrm>
                <a:off x="3191221" y="1196032"/>
                <a:ext cx="929599" cy="929599"/>
              </a:xfrm>
              <a:prstGeom prst="ellipse">
                <a:avLst/>
              </a:prstGeom>
              <a:solidFill>
                <a:srgbClr val="92D050">
                  <a:alpha val="50000"/>
                </a:srgbClr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lIns="0" tIns="0" rIns="0" rtlCol="0" anchor="ctr" anchorCtr="0">
                <a:no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Agency FB" panose="020B0503020202020204" pitchFamily="34" charset="0"/>
                  </a:rPr>
                  <a:t>HR Representative </a:t>
                </a:r>
              </a:p>
            </p:txBody>
          </p:sp>
        </p:grpSp>
        <p:sp>
          <p:nvSpPr>
            <p:cNvPr id="41" name="Oval 4"/>
            <p:cNvSpPr/>
            <p:nvPr/>
          </p:nvSpPr>
          <p:spPr bwMode="auto">
            <a:xfrm>
              <a:off x="5749438" y="3075135"/>
              <a:ext cx="792000" cy="792000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lIns="20320" tIns="20320" rIns="20320" bIns="20320" spcCol="1270" anchor="ctr"/>
            <a:lstStyle/>
            <a:p>
              <a:pPr algn="ctr"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800" b="1" dirty="0">
                  <a:solidFill>
                    <a:schemeClr val="accent5"/>
                  </a:solidFill>
                </a:rPr>
                <a:t>CCRB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544600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599"/>
          <a:stretch/>
        </p:blipFill>
        <p:spPr>
          <a:xfrm>
            <a:off x="-180190" y="59605"/>
            <a:ext cx="12268456" cy="6921848"/>
          </a:xfrm>
          <a:prstGeom prst="rect">
            <a:avLst/>
          </a:prstGeom>
        </p:spPr>
      </p:pic>
      <p:sp>
        <p:nvSpPr>
          <p:cNvPr id="50" name="Rectangle 49"/>
          <p:cNvSpPr/>
          <p:nvPr/>
        </p:nvSpPr>
        <p:spPr>
          <a:xfrm>
            <a:off x="-51779" y="-29446"/>
            <a:ext cx="12268456" cy="1288812"/>
          </a:xfrm>
          <a:prstGeom prst="rect">
            <a:avLst/>
          </a:prstGeom>
          <a:solidFill>
            <a:srgbClr val="172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itle 1"/>
          <p:cNvSpPr txBox="1">
            <a:spLocks/>
          </p:cNvSpPr>
          <p:nvPr/>
        </p:nvSpPr>
        <p:spPr>
          <a:xfrm>
            <a:off x="305981" y="260440"/>
            <a:ext cx="8442006" cy="940443"/>
          </a:xfrm>
          <a:prstGeom prst="rect">
            <a:avLst/>
          </a:prstGeom>
        </p:spPr>
        <p:txBody>
          <a:bodyPr vert="horz" lIns="45720" rIns="45720" anchor="ctr">
            <a:normAutofit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8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CERN CONTRACT REVIEW BOARD (CCRB)</a:t>
            </a:r>
          </a:p>
          <a:p>
            <a:r>
              <a:rPr lang="de-DE" sz="1800" dirty="0">
                <a:solidFill>
                  <a:schemeClr val="bg1">
                    <a:lumMod val="65000"/>
                  </a:schemeClr>
                </a:solidFill>
                <a:cs typeface="Calibri Light" panose="020F0302020204030204" pitchFamily="34" charset="0"/>
              </a:rPr>
              <a:t>Assessment</a:t>
            </a:r>
            <a:r>
              <a:rPr lang="de-DE" sz="28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</p:txBody>
      </p:sp>
      <p:sp>
        <p:nvSpPr>
          <p:cNvPr id="10" name="Rectangle 9"/>
          <p:cNvSpPr/>
          <p:nvPr/>
        </p:nvSpPr>
        <p:spPr>
          <a:xfrm>
            <a:off x="-1" y="4446560"/>
            <a:ext cx="4572000" cy="242414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tangle 57"/>
          <p:cNvSpPr/>
          <p:nvPr/>
        </p:nvSpPr>
        <p:spPr>
          <a:xfrm>
            <a:off x="7614733" y="4446560"/>
            <a:ext cx="4572000" cy="242414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Blur radius="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344" t="13701" r="22475" b="13901"/>
          <a:stretch/>
        </p:blipFill>
        <p:spPr>
          <a:xfrm rot="1867199">
            <a:off x="6989584" y="1221308"/>
            <a:ext cx="1709157" cy="24991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6" name="Picture 55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44" t="13701" r="22475" b="13901"/>
          <a:stretch/>
        </p:blipFill>
        <p:spPr>
          <a:xfrm>
            <a:off x="6045658" y="835183"/>
            <a:ext cx="1970286" cy="2880989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8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4000" b="91167" l="5667" r="96833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1" t="14948" r="10" b="9"/>
          <a:stretch/>
        </p:blipFill>
        <p:spPr>
          <a:xfrm>
            <a:off x="1568639" y="1053406"/>
            <a:ext cx="4448785" cy="3592547"/>
          </a:xfrm>
          <a:prstGeom prst="rect">
            <a:avLst/>
          </a:prstGeom>
          <a:effectLst>
            <a:outerShdw blurRad="50800" dist="38100" dir="8100000" algn="tr" rotWithShape="0">
              <a:schemeClr val="bg1">
                <a:alpha val="40000"/>
              </a:schemeClr>
            </a:outerShdw>
          </a:effectLst>
        </p:spPr>
      </p:pic>
      <p:sp>
        <p:nvSpPr>
          <p:cNvPr id="52" name="Title 1"/>
          <p:cNvSpPr txBox="1">
            <a:spLocks/>
          </p:cNvSpPr>
          <p:nvPr/>
        </p:nvSpPr>
        <p:spPr>
          <a:xfrm>
            <a:off x="1823086" y="1581138"/>
            <a:ext cx="1986695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285750" indent="-285750">
              <a:buFont typeface="Wingdings" panose="05000000000000000000" pitchFamily="2" charset="2"/>
              <a:buChar char="v"/>
              <a:defRPr kern="0">
                <a:solidFill>
                  <a:schemeClr val="bg1"/>
                </a:solidFill>
                <a:latin typeface="+mj-lt"/>
              </a:defRPr>
            </a:lvl1pPr>
          </a:lstStyle>
          <a:p>
            <a:pPr marL="228600" indent="-228600">
              <a:buFont typeface="Wingdings" panose="05000000000000000000" pitchFamily="2" charset="2"/>
              <a:buChar char="q"/>
            </a:pPr>
            <a:r>
              <a:rPr lang="fr-CH" sz="1400" dirty="0"/>
              <a:t>Application </a:t>
            </a:r>
            <a:r>
              <a:rPr lang="fr-CH" sz="1400" dirty="0" err="1"/>
              <a:t>form</a:t>
            </a:r>
            <a:endParaRPr lang="fr-CH" sz="1400" dirty="0"/>
          </a:p>
          <a:p>
            <a:pPr marL="228600" indent="-228600">
              <a:buFont typeface="Wingdings" panose="05000000000000000000" pitchFamily="2" charset="2"/>
              <a:buChar char="q"/>
            </a:pPr>
            <a:r>
              <a:rPr lang="fr-CH" sz="1400" dirty="0"/>
              <a:t>CV </a:t>
            </a:r>
          </a:p>
          <a:p>
            <a:pPr marL="228600" indent="-228600">
              <a:buFont typeface="Wingdings" panose="05000000000000000000" pitchFamily="2" charset="2"/>
              <a:buChar char="q"/>
            </a:pPr>
            <a:r>
              <a:rPr lang="fr-CH" sz="1400" dirty="0"/>
              <a:t>Motivation incl. </a:t>
            </a:r>
            <a:r>
              <a:rPr lang="fr-CH" sz="1400" dirty="0" err="1"/>
              <a:t>current</a:t>
            </a:r>
            <a:r>
              <a:rPr lang="fr-CH" sz="1400" dirty="0"/>
              <a:t> </a:t>
            </a:r>
            <a:r>
              <a:rPr lang="fr-CH" sz="1400" dirty="0" err="1"/>
              <a:t>functions</a:t>
            </a:r>
            <a:endParaRPr lang="fr-CH" sz="1400" dirty="0"/>
          </a:p>
          <a:p>
            <a:pPr marL="228600" indent="-228600">
              <a:buFont typeface="Wingdings" panose="05000000000000000000" pitchFamily="2" charset="2"/>
              <a:buChar char="q"/>
            </a:pPr>
            <a:r>
              <a:rPr lang="en-US" sz="1400" dirty="0"/>
              <a:t>Last 3 performance reports</a:t>
            </a:r>
          </a:p>
          <a:p>
            <a:pPr marL="0" indent="0">
              <a:buNone/>
            </a:pPr>
            <a:endParaRPr lang="fr-CH" sz="1400" strike="sngStrik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3" name="Group 42"/>
          <p:cNvGrpSpPr>
            <a:grpSpLocks noChangeAspect="1"/>
          </p:cNvGrpSpPr>
          <p:nvPr/>
        </p:nvGrpSpPr>
        <p:grpSpPr>
          <a:xfrm>
            <a:off x="7359242" y="5585513"/>
            <a:ext cx="1665153" cy="1169488"/>
            <a:chOff x="6727311" y="4217470"/>
            <a:chExt cx="2186438" cy="1535606"/>
          </a:xfrm>
        </p:grpSpPr>
        <p:pic>
          <p:nvPicPr>
            <p:cNvPr id="37" name="Picture 36"/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000" t="37589" r="5000" b="38298"/>
            <a:stretch/>
          </p:blipFill>
          <p:spPr>
            <a:xfrm>
              <a:off x="6727311" y="4217470"/>
              <a:ext cx="1143071" cy="1126505"/>
            </a:xfrm>
            <a:prstGeom prst="rect">
              <a:avLst/>
            </a:prstGeom>
          </p:spPr>
        </p:pic>
        <p:pic>
          <p:nvPicPr>
            <p:cNvPr id="40" name="Picture 39"/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000" t="4611" r="5000" b="71276"/>
            <a:stretch/>
          </p:blipFill>
          <p:spPr>
            <a:xfrm>
              <a:off x="7779092" y="4634863"/>
              <a:ext cx="1134657" cy="1118213"/>
            </a:xfrm>
            <a:prstGeom prst="rect">
              <a:avLst/>
            </a:prstGeom>
          </p:spPr>
        </p:pic>
      </p:grpSp>
      <p:sp>
        <p:nvSpPr>
          <p:cNvPr id="48" name="TextBox 47"/>
          <p:cNvSpPr txBox="1"/>
          <p:nvPr/>
        </p:nvSpPr>
        <p:spPr>
          <a:xfrm>
            <a:off x="8434412" y="4507788"/>
            <a:ext cx="38737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400" u="sng" kern="0" dirty="0">
                <a:latin typeface="+mj-lt"/>
              </a:rPr>
              <a:t>The examination may also comprise</a:t>
            </a:r>
            <a:r>
              <a:rPr lang="en-US" sz="1400" kern="0" dirty="0">
                <a:latin typeface="+mj-lt"/>
              </a:rPr>
              <a:t>:</a:t>
            </a:r>
          </a:p>
          <a:p>
            <a:pPr marL="285750" indent="-285750">
              <a:buFont typeface="Wingdings" panose="05000000000000000000" pitchFamily="2" charset="2"/>
              <a:buChar char="v"/>
              <a:defRPr/>
            </a:pPr>
            <a:r>
              <a:rPr lang="en-US" sz="1400" kern="0" dirty="0">
                <a:latin typeface="+mj-lt"/>
              </a:rPr>
              <a:t>Individual interviews</a:t>
            </a:r>
          </a:p>
          <a:p>
            <a:pPr marL="285750" indent="-285750">
              <a:buFont typeface="Wingdings" panose="05000000000000000000" pitchFamily="2" charset="2"/>
              <a:buChar char="v"/>
              <a:defRPr/>
            </a:pPr>
            <a:r>
              <a:rPr lang="en-US" sz="1400" kern="0" dirty="0">
                <a:latin typeface="+mj-lt"/>
              </a:rPr>
              <a:t>Additional discussions with candidate </a:t>
            </a:r>
          </a:p>
          <a:p>
            <a:pPr marL="285750" indent="-285750">
              <a:buFont typeface="Wingdings" panose="05000000000000000000" pitchFamily="2" charset="2"/>
              <a:buChar char="v"/>
              <a:defRPr/>
            </a:pPr>
            <a:r>
              <a:rPr lang="en-US" sz="1400" kern="0" dirty="0">
                <a:latin typeface="+mj-lt"/>
              </a:rPr>
              <a:t>Oral, written or practical tests</a:t>
            </a:r>
          </a:p>
          <a:p>
            <a:pPr marL="285750" indent="-285750">
              <a:buFont typeface="Wingdings" panose="05000000000000000000" pitchFamily="2" charset="2"/>
              <a:buChar char="v"/>
              <a:defRPr/>
            </a:pPr>
            <a:r>
              <a:rPr lang="en-GB" sz="1400" kern="0" dirty="0">
                <a:latin typeface="+mj-lt"/>
              </a:rPr>
              <a:t>Presentation of a thesis or project documents</a:t>
            </a:r>
            <a:endParaRPr lang="en-US" sz="1400" kern="0" dirty="0">
              <a:latin typeface="+mj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96463" y="5194987"/>
            <a:ext cx="33200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1775" indent="-231775">
              <a:buFont typeface="Wingdings" panose="05000000000000000000" pitchFamily="2" charset="2"/>
              <a:buChar char="v"/>
              <a:defRPr/>
            </a:pPr>
            <a:r>
              <a:rPr lang="en-US" sz="1400" kern="0" dirty="0">
                <a:latin typeface="+mj-lt"/>
              </a:rPr>
              <a:t>15’ presentation by the candidate</a:t>
            </a:r>
          </a:p>
          <a:p>
            <a:pPr marL="231775" indent="-231775">
              <a:buFont typeface="Wingdings" panose="05000000000000000000" pitchFamily="2" charset="2"/>
              <a:buChar char="v"/>
              <a:defRPr/>
            </a:pPr>
            <a:r>
              <a:rPr lang="en-US" sz="1400" kern="0" dirty="0">
                <a:latin typeface="+mj-lt"/>
              </a:rPr>
              <a:t>30’ Q&amp;A session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418D210-2ABA-4B36-BA1D-C05365B717E9}"/>
              </a:ext>
            </a:extLst>
          </p:cNvPr>
          <p:cNvGrpSpPr/>
          <p:nvPr/>
        </p:nvGrpSpPr>
        <p:grpSpPr>
          <a:xfrm>
            <a:off x="7750676" y="1494285"/>
            <a:ext cx="1167017" cy="1112371"/>
            <a:chOff x="7750676" y="1494285"/>
            <a:chExt cx="1167017" cy="1112371"/>
          </a:xfrm>
        </p:grpSpPr>
        <p:pic>
          <p:nvPicPr>
            <p:cNvPr id="69" name="Picture 68"/>
            <p:cNvPicPr>
              <a:picLocks noChangeAspect="1"/>
            </p:cNvPicPr>
            <p:nvPr/>
          </p:nvPicPr>
          <p:blipFill rotWithShape="1">
            <a:blip r:embed="rId11">
              <a:grayscl/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sharpenSoften amount="-50000"/>
                      </a14:imgEffect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364" t="72206" r="319" b="479"/>
            <a:stretch/>
          </p:blipFill>
          <p:spPr>
            <a:xfrm>
              <a:off x="7750676" y="1494285"/>
              <a:ext cx="1167017" cy="1112371"/>
            </a:xfrm>
            <a:prstGeom prst="ellipse">
              <a:avLst/>
            </a:prstGeom>
          </p:spPr>
        </p:pic>
        <p:sp>
          <p:nvSpPr>
            <p:cNvPr id="70" name="TextBox 69"/>
            <p:cNvSpPr txBox="1">
              <a:spLocks noChangeAspect="1"/>
            </p:cNvSpPr>
            <p:nvPr/>
          </p:nvSpPr>
          <p:spPr>
            <a:xfrm>
              <a:off x="7755281" y="1589477"/>
              <a:ext cx="1162412" cy="861774"/>
            </a:xfrm>
            <a:prstGeom prst="rect">
              <a:avLst/>
            </a:prstGeom>
            <a:noFill/>
            <a:effectLst>
              <a:outerShdw blurRad="38100" dist="114300" dir="19800000" algn="tl" rotWithShape="0">
                <a:srgbClr val="224F90"/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5000" dirty="0">
                  <a:solidFill>
                    <a:schemeClr val="bg1"/>
                  </a:solidFill>
                  <a:latin typeface="Segoe UI Black" panose="020B0A02040204020203" pitchFamily="34" charset="0"/>
                  <a:ea typeface="Segoe UI Black" panose="020B0A02040204020203" pitchFamily="34" charset="0"/>
                  <a:cs typeface="Segoe UI Black" panose="020B0A02040204020203" pitchFamily="34" charset="0"/>
                </a:rPr>
                <a:t>x2</a:t>
              </a:r>
              <a:endParaRPr lang="en-GB" sz="50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endParaRPr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2553" b="89929" l="9929" r="8989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598" r="42328" b="76085"/>
          <a:stretch/>
        </p:blipFill>
        <p:spPr>
          <a:xfrm>
            <a:off x="319520" y="3773690"/>
            <a:ext cx="1102920" cy="1369560"/>
          </a:xfrm>
          <a:prstGeom prst="rect">
            <a:avLst/>
          </a:prstGeom>
        </p:spPr>
      </p:pic>
      <p:sp>
        <p:nvSpPr>
          <p:cNvPr id="62" name="Teardrop 61"/>
          <p:cNvSpPr/>
          <p:nvPr/>
        </p:nvSpPr>
        <p:spPr>
          <a:xfrm rot="18828191" flipH="1">
            <a:off x="1363632" y="4252859"/>
            <a:ext cx="658719" cy="677703"/>
          </a:xfrm>
          <a:prstGeom prst="teardrop">
            <a:avLst>
              <a:gd name="adj" fmla="val 131164"/>
            </a:avLst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4" name="Picture 63"/>
          <p:cNvPicPr>
            <a:picLocks noChangeAspect="1"/>
          </p:cNvPicPr>
          <p:nvPr/>
        </p:nvPicPr>
        <p:blipFill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2553" b="89929" l="9929" r="8989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598" r="42328" b="76085"/>
          <a:stretch/>
        </p:blipFill>
        <p:spPr>
          <a:xfrm flipH="1">
            <a:off x="7724005" y="5767570"/>
            <a:ext cx="853804" cy="1103130"/>
          </a:xfrm>
          <a:prstGeom prst="rect">
            <a:avLst/>
          </a:prstGeom>
        </p:spPr>
      </p:pic>
      <p:grpSp>
        <p:nvGrpSpPr>
          <p:cNvPr id="84" name="Group 83"/>
          <p:cNvGrpSpPr/>
          <p:nvPr/>
        </p:nvGrpSpPr>
        <p:grpSpPr>
          <a:xfrm>
            <a:off x="-1261" y="5744583"/>
            <a:ext cx="4573262" cy="1139793"/>
            <a:chOff x="5777361" y="-5392564"/>
            <a:chExt cx="5940770" cy="1500449"/>
          </a:xfrm>
        </p:grpSpPr>
        <p:sp>
          <p:nvSpPr>
            <p:cNvPr id="61" name="Rectangle 60"/>
            <p:cNvSpPr/>
            <p:nvPr/>
          </p:nvSpPr>
          <p:spPr>
            <a:xfrm>
              <a:off x="9361285" y="-5254804"/>
              <a:ext cx="1239932" cy="13563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592" r="7101" b="47849"/>
            <a:stretch/>
          </p:blipFill>
          <p:spPr>
            <a:xfrm flipH="1">
              <a:off x="9361285" y="-5145594"/>
              <a:ext cx="1239932" cy="1247090"/>
            </a:xfrm>
            <a:prstGeom prst="rect">
              <a:avLst/>
            </a:prstGeom>
          </p:spPr>
        </p:pic>
        <p:sp>
          <p:nvSpPr>
            <p:cNvPr id="77" name="Rectangle 76"/>
            <p:cNvSpPr/>
            <p:nvPr/>
          </p:nvSpPr>
          <p:spPr>
            <a:xfrm>
              <a:off x="10602731" y="-5254804"/>
              <a:ext cx="1106669" cy="1356300"/>
            </a:xfrm>
            <a:prstGeom prst="rect">
              <a:avLst/>
            </a:prstGeom>
            <a:solidFill>
              <a:srgbClr val="FEE5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01217" y="-5260367"/>
              <a:ext cx="908734" cy="1361863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 rotWithShape="1"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80" t="11413" r="7196" b="22747"/>
            <a:stretch/>
          </p:blipFill>
          <p:spPr>
            <a:xfrm>
              <a:off x="8126930" y="-5259895"/>
              <a:ext cx="1225138" cy="1361391"/>
            </a:xfrm>
            <a:prstGeom prst="rect">
              <a:avLst/>
            </a:prstGeom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 rotWithShape="1"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899"/>
            <a:stretch/>
          </p:blipFill>
          <p:spPr>
            <a:xfrm>
              <a:off x="7026619" y="-5259895"/>
              <a:ext cx="1101654" cy="1361391"/>
            </a:xfrm>
            <a:prstGeom prst="rect">
              <a:avLst/>
            </a:prstGeom>
          </p:spPr>
        </p:pic>
        <p:sp>
          <p:nvSpPr>
            <p:cNvPr id="76" name="Rectangle 75"/>
            <p:cNvSpPr/>
            <p:nvPr/>
          </p:nvSpPr>
          <p:spPr>
            <a:xfrm>
              <a:off x="5777361" y="-5254804"/>
              <a:ext cx="1247021" cy="13563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75" name="Picture 74"/>
            <p:cNvPicPr>
              <a:picLocks noChangeAspect="1"/>
            </p:cNvPicPr>
            <p:nvPr/>
          </p:nvPicPr>
          <p:blipFill rotWithShape="1">
            <a:blip r:embed="rId1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975" t="478" r="40285" b="71722"/>
            <a:stretch/>
          </p:blipFill>
          <p:spPr>
            <a:xfrm flipH="1">
              <a:off x="5836106" y="-5392564"/>
              <a:ext cx="1197490" cy="1492431"/>
            </a:xfrm>
            <a:prstGeom prst="rect">
              <a:avLst/>
            </a:prstGeom>
          </p:spPr>
        </p:pic>
        <p:sp>
          <p:nvSpPr>
            <p:cNvPr id="83" name="Freeform 82"/>
            <p:cNvSpPr/>
            <p:nvPr/>
          </p:nvSpPr>
          <p:spPr>
            <a:xfrm>
              <a:off x="11479043" y="-4232739"/>
              <a:ext cx="239088" cy="340624"/>
            </a:xfrm>
            <a:custGeom>
              <a:avLst/>
              <a:gdLst>
                <a:gd name="connsiteX0" fmla="*/ 30946 w 226834"/>
                <a:gd name="connsiteY0" fmla="*/ 1258 h 335790"/>
                <a:gd name="connsiteX1" fmla="*/ 83333 w 226834"/>
                <a:gd name="connsiteY1" fmla="*/ 3639 h 335790"/>
                <a:gd name="connsiteX2" fmla="*/ 109527 w 226834"/>
                <a:gd name="connsiteY2" fmla="*/ 17926 h 335790"/>
                <a:gd name="connsiteX3" fmla="*/ 116671 w 226834"/>
                <a:gd name="connsiteY3" fmla="*/ 25070 h 335790"/>
                <a:gd name="connsiteX4" fmla="*/ 126196 w 226834"/>
                <a:gd name="connsiteY4" fmla="*/ 29833 h 335790"/>
                <a:gd name="connsiteX5" fmla="*/ 140483 w 226834"/>
                <a:gd name="connsiteY5" fmla="*/ 39358 h 335790"/>
                <a:gd name="connsiteX6" fmla="*/ 150008 w 226834"/>
                <a:gd name="connsiteY6" fmla="*/ 41739 h 335790"/>
                <a:gd name="connsiteX7" fmla="*/ 161914 w 226834"/>
                <a:gd name="connsiteY7" fmla="*/ 46501 h 335790"/>
                <a:gd name="connsiteX8" fmla="*/ 176202 w 226834"/>
                <a:gd name="connsiteY8" fmla="*/ 51264 h 335790"/>
                <a:gd name="connsiteX9" fmla="*/ 183346 w 226834"/>
                <a:gd name="connsiteY9" fmla="*/ 53645 h 335790"/>
                <a:gd name="connsiteX10" fmla="*/ 197633 w 226834"/>
                <a:gd name="connsiteY10" fmla="*/ 56026 h 335790"/>
                <a:gd name="connsiteX11" fmla="*/ 211921 w 226834"/>
                <a:gd name="connsiteY11" fmla="*/ 63170 h 335790"/>
                <a:gd name="connsiteX12" fmla="*/ 223827 w 226834"/>
                <a:gd name="connsiteY12" fmla="*/ 75076 h 335790"/>
                <a:gd name="connsiteX13" fmla="*/ 226208 w 226834"/>
                <a:gd name="connsiteY13" fmla="*/ 82220 h 335790"/>
                <a:gd name="connsiteX14" fmla="*/ 223827 w 226834"/>
                <a:gd name="connsiteY14" fmla="*/ 334633 h 335790"/>
                <a:gd name="connsiteX15" fmla="*/ 211921 w 226834"/>
                <a:gd name="connsiteY15" fmla="*/ 329870 h 335790"/>
                <a:gd name="connsiteX16" fmla="*/ 7133 w 226834"/>
                <a:gd name="connsiteY16" fmla="*/ 327489 h 335790"/>
                <a:gd name="connsiteX17" fmla="*/ 4752 w 226834"/>
                <a:gd name="connsiteY17" fmla="*/ 251289 h 335790"/>
                <a:gd name="connsiteX18" fmla="*/ 7133 w 226834"/>
                <a:gd name="connsiteY18" fmla="*/ 198901 h 335790"/>
                <a:gd name="connsiteX19" fmla="*/ 9514 w 226834"/>
                <a:gd name="connsiteY19" fmla="*/ 70314 h 335790"/>
                <a:gd name="connsiteX20" fmla="*/ 14277 w 226834"/>
                <a:gd name="connsiteY20" fmla="*/ 41739 h 335790"/>
                <a:gd name="connsiteX21" fmla="*/ 16658 w 226834"/>
                <a:gd name="connsiteY21" fmla="*/ 32214 h 335790"/>
                <a:gd name="connsiteX22" fmla="*/ 23802 w 226834"/>
                <a:gd name="connsiteY22" fmla="*/ 20308 h 335790"/>
                <a:gd name="connsiteX23" fmla="*/ 30946 w 226834"/>
                <a:gd name="connsiteY23" fmla="*/ 1258 h 335790"/>
                <a:gd name="connsiteX0" fmla="*/ 30946 w 226834"/>
                <a:gd name="connsiteY0" fmla="*/ 1258 h 336545"/>
                <a:gd name="connsiteX1" fmla="*/ 83333 w 226834"/>
                <a:gd name="connsiteY1" fmla="*/ 3639 h 336545"/>
                <a:gd name="connsiteX2" fmla="*/ 109527 w 226834"/>
                <a:gd name="connsiteY2" fmla="*/ 17926 h 336545"/>
                <a:gd name="connsiteX3" fmla="*/ 116671 w 226834"/>
                <a:gd name="connsiteY3" fmla="*/ 25070 h 336545"/>
                <a:gd name="connsiteX4" fmla="*/ 126196 w 226834"/>
                <a:gd name="connsiteY4" fmla="*/ 29833 h 336545"/>
                <a:gd name="connsiteX5" fmla="*/ 140483 w 226834"/>
                <a:gd name="connsiteY5" fmla="*/ 39358 h 336545"/>
                <a:gd name="connsiteX6" fmla="*/ 150008 w 226834"/>
                <a:gd name="connsiteY6" fmla="*/ 41739 h 336545"/>
                <a:gd name="connsiteX7" fmla="*/ 161914 w 226834"/>
                <a:gd name="connsiteY7" fmla="*/ 46501 h 336545"/>
                <a:gd name="connsiteX8" fmla="*/ 176202 w 226834"/>
                <a:gd name="connsiteY8" fmla="*/ 51264 h 336545"/>
                <a:gd name="connsiteX9" fmla="*/ 183346 w 226834"/>
                <a:gd name="connsiteY9" fmla="*/ 53645 h 336545"/>
                <a:gd name="connsiteX10" fmla="*/ 197633 w 226834"/>
                <a:gd name="connsiteY10" fmla="*/ 56026 h 336545"/>
                <a:gd name="connsiteX11" fmla="*/ 211921 w 226834"/>
                <a:gd name="connsiteY11" fmla="*/ 63170 h 336545"/>
                <a:gd name="connsiteX12" fmla="*/ 223827 w 226834"/>
                <a:gd name="connsiteY12" fmla="*/ 75076 h 336545"/>
                <a:gd name="connsiteX13" fmla="*/ 226208 w 226834"/>
                <a:gd name="connsiteY13" fmla="*/ 82220 h 336545"/>
                <a:gd name="connsiteX14" fmla="*/ 223827 w 226834"/>
                <a:gd name="connsiteY14" fmla="*/ 334633 h 336545"/>
                <a:gd name="connsiteX15" fmla="*/ 219065 w 226834"/>
                <a:gd name="connsiteY15" fmla="*/ 334575 h 336545"/>
                <a:gd name="connsiteX16" fmla="*/ 7133 w 226834"/>
                <a:gd name="connsiteY16" fmla="*/ 327489 h 336545"/>
                <a:gd name="connsiteX17" fmla="*/ 4752 w 226834"/>
                <a:gd name="connsiteY17" fmla="*/ 251289 h 336545"/>
                <a:gd name="connsiteX18" fmla="*/ 7133 w 226834"/>
                <a:gd name="connsiteY18" fmla="*/ 198901 h 336545"/>
                <a:gd name="connsiteX19" fmla="*/ 9514 w 226834"/>
                <a:gd name="connsiteY19" fmla="*/ 70314 h 336545"/>
                <a:gd name="connsiteX20" fmla="*/ 14277 w 226834"/>
                <a:gd name="connsiteY20" fmla="*/ 41739 h 336545"/>
                <a:gd name="connsiteX21" fmla="*/ 16658 w 226834"/>
                <a:gd name="connsiteY21" fmla="*/ 32214 h 336545"/>
                <a:gd name="connsiteX22" fmla="*/ 23802 w 226834"/>
                <a:gd name="connsiteY22" fmla="*/ 20308 h 336545"/>
                <a:gd name="connsiteX23" fmla="*/ 30946 w 226834"/>
                <a:gd name="connsiteY23" fmla="*/ 1258 h 336545"/>
                <a:gd name="connsiteX0" fmla="*/ 31919 w 237537"/>
                <a:gd name="connsiteY0" fmla="*/ 1258 h 336606"/>
                <a:gd name="connsiteX1" fmla="*/ 84306 w 237537"/>
                <a:gd name="connsiteY1" fmla="*/ 3639 h 336606"/>
                <a:gd name="connsiteX2" fmla="*/ 110500 w 237537"/>
                <a:gd name="connsiteY2" fmla="*/ 17926 h 336606"/>
                <a:gd name="connsiteX3" fmla="*/ 117644 w 237537"/>
                <a:gd name="connsiteY3" fmla="*/ 25070 h 336606"/>
                <a:gd name="connsiteX4" fmla="*/ 127169 w 237537"/>
                <a:gd name="connsiteY4" fmla="*/ 29833 h 336606"/>
                <a:gd name="connsiteX5" fmla="*/ 141456 w 237537"/>
                <a:gd name="connsiteY5" fmla="*/ 39358 h 336606"/>
                <a:gd name="connsiteX6" fmla="*/ 150981 w 237537"/>
                <a:gd name="connsiteY6" fmla="*/ 41739 h 336606"/>
                <a:gd name="connsiteX7" fmla="*/ 162887 w 237537"/>
                <a:gd name="connsiteY7" fmla="*/ 46501 h 336606"/>
                <a:gd name="connsiteX8" fmla="*/ 177175 w 237537"/>
                <a:gd name="connsiteY8" fmla="*/ 51264 h 336606"/>
                <a:gd name="connsiteX9" fmla="*/ 184319 w 237537"/>
                <a:gd name="connsiteY9" fmla="*/ 53645 h 336606"/>
                <a:gd name="connsiteX10" fmla="*/ 198606 w 237537"/>
                <a:gd name="connsiteY10" fmla="*/ 56026 h 336606"/>
                <a:gd name="connsiteX11" fmla="*/ 212894 w 237537"/>
                <a:gd name="connsiteY11" fmla="*/ 63170 h 336606"/>
                <a:gd name="connsiteX12" fmla="*/ 224800 w 237537"/>
                <a:gd name="connsiteY12" fmla="*/ 75076 h 336606"/>
                <a:gd name="connsiteX13" fmla="*/ 227181 w 237537"/>
                <a:gd name="connsiteY13" fmla="*/ 82220 h 336606"/>
                <a:gd name="connsiteX14" fmla="*/ 224800 w 237537"/>
                <a:gd name="connsiteY14" fmla="*/ 334633 h 336606"/>
                <a:gd name="connsiteX15" fmla="*/ 220038 w 237537"/>
                <a:gd name="connsiteY15" fmla="*/ 334575 h 336606"/>
                <a:gd name="connsiteX16" fmla="*/ 5724 w 237537"/>
                <a:gd name="connsiteY16" fmla="*/ 332196 h 336606"/>
                <a:gd name="connsiteX17" fmla="*/ 5725 w 237537"/>
                <a:gd name="connsiteY17" fmla="*/ 251289 h 336606"/>
                <a:gd name="connsiteX18" fmla="*/ 8106 w 237537"/>
                <a:gd name="connsiteY18" fmla="*/ 198901 h 336606"/>
                <a:gd name="connsiteX19" fmla="*/ 10487 w 237537"/>
                <a:gd name="connsiteY19" fmla="*/ 70314 h 336606"/>
                <a:gd name="connsiteX20" fmla="*/ 15250 w 237537"/>
                <a:gd name="connsiteY20" fmla="*/ 41739 h 336606"/>
                <a:gd name="connsiteX21" fmla="*/ 17631 w 237537"/>
                <a:gd name="connsiteY21" fmla="*/ 32214 h 336606"/>
                <a:gd name="connsiteX22" fmla="*/ 24775 w 237537"/>
                <a:gd name="connsiteY22" fmla="*/ 20308 h 336606"/>
                <a:gd name="connsiteX23" fmla="*/ 31919 w 237537"/>
                <a:gd name="connsiteY23" fmla="*/ 1258 h 336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37537" h="336606">
                  <a:moveTo>
                    <a:pt x="31919" y="1258"/>
                  </a:moveTo>
                  <a:cubicBezTo>
                    <a:pt x="41841" y="-1520"/>
                    <a:pt x="67063" y="765"/>
                    <a:pt x="84306" y="3639"/>
                  </a:cubicBezTo>
                  <a:cubicBezTo>
                    <a:pt x="87013" y="4090"/>
                    <a:pt x="105068" y="13400"/>
                    <a:pt x="110500" y="17926"/>
                  </a:cubicBezTo>
                  <a:cubicBezTo>
                    <a:pt x="113087" y="20082"/>
                    <a:pt x="114904" y="23112"/>
                    <a:pt x="117644" y="25070"/>
                  </a:cubicBezTo>
                  <a:cubicBezTo>
                    <a:pt x="120533" y="27133"/>
                    <a:pt x="124125" y="28007"/>
                    <a:pt x="127169" y="29833"/>
                  </a:cubicBezTo>
                  <a:cubicBezTo>
                    <a:pt x="132077" y="32778"/>
                    <a:pt x="135903" y="37970"/>
                    <a:pt x="141456" y="39358"/>
                  </a:cubicBezTo>
                  <a:cubicBezTo>
                    <a:pt x="144631" y="40152"/>
                    <a:pt x="147876" y="40704"/>
                    <a:pt x="150981" y="41739"/>
                  </a:cubicBezTo>
                  <a:cubicBezTo>
                    <a:pt x="155036" y="43091"/>
                    <a:pt x="158870" y="45040"/>
                    <a:pt x="162887" y="46501"/>
                  </a:cubicBezTo>
                  <a:cubicBezTo>
                    <a:pt x="167605" y="48217"/>
                    <a:pt x="172412" y="49676"/>
                    <a:pt x="177175" y="51264"/>
                  </a:cubicBezTo>
                  <a:cubicBezTo>
                    <a:pt x="179556" y="52058"/>
                    <a:pt x="181843" y="53232"/>
                    <a:pt x="184319" y="53645"/>
                  </a:cubicBezTo>
                  <a:lnTo>
                    <a:pt x="198606" y="56026"/>
                  </a:lnTo>
                  <a:cubicBezTo>
                    <a:pt x="204414" y="57963"/>
                    <a:pt x="208280" y="58556"/>
                    <a:pt x="212894" y="63170"/>
                  </a:cubicBezTo>
                  <a:cubicBezTo>
                    <a:pt x="228769" y="79045"/>
                    <a:pt x="205749" y="62377"/>
                    <a:pt x="224800" y="75076"/>
                  </a:cubicBezTo>
                  <a:cubicBezTo>
                    <a:pt x="225594" y="77457"/>
                    <a:pt x="227181" y="79710"/>
                    <a:pt x="227181" y="82220"/>
                  </a:cubicBezTo>
                  <a:cubicBezTo>
                    <a:pt x="227181" y="166361"/>
                    <a:pt x="229646" y="250631"/>
                    <a:pt x="224800" y="334633"/>
                  </a:cubicBezTo>
                  <a:cubicBezTo>
                    <a:pt x="224554" y="338900"/>
                    <a:pt x="256551" y="334981"/>
                    <a:pt x="220038" y="334575"/>
                  </a:cubicBezTo>
                  <a:lnTo>
                    <a:pt x="5724" y="332196"/>
                  </a:lnTo>
                  <a:cubicBezTo>
                    <a:pt x="-6955" y="300495"/>
                    <a:pt x="5328" y="273505"/>
                    <a:pt x="5725" y="251289"/>
                  </a:cubicBezTo>
                  <a:cubicBezTo>
                    <a:pt x="6122" y="229073"/>
                    <a:pt x="7312" y="216364"/>
                    <a:pt x="8106" y="198901"/>
                  </a:cubicBezTo>
                  <a:cubicBezTo>
                    <a:pt x="8900" y="156039"/>
                    <a:pt x="9127" y="113162"/>
                    <a:pt x="10487" y="70314"/>
                  </a:cubicBezTo>
                  <a:cubicBezTo>
                    <a:pt x="11247" y="46373"/>
                    <a:pt x="11260" y="55707"/>
                    <a:pt x="15250" y="41739"/>
                  </a:cubicBezTo>
                  <a:cubicBezTo>
                    <a:pt x="16149" y="38592"/>
                    <a:pt x="16302" y="35205"/>
                    <a:pt x="17631" y="32214"/>
                  </a:cubicBezTo>
                  <a:cubicBezTo>
                    <a:pt x="19511" y="27985"/>
                    <a:pt x="22705" y="24448"/>
                    <a:pt x="24775" y="20308"/>
                  </a:cubicBezTo>
                  <a:cubicBezTo>
                    <a:pt x="30958" y="7942"/>
                    <a:pt x="21997" y="4036"/>
                    <a:pt x="31919" y="1258"/>
                  </a:cubicBezTo>
                  <a:close/>
                </a:path>
              </a:pathLst>
            </a:custGeom>
            <a:solidFill>
              <a:srgbClr val="D0F6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9086135" y="5778546"/>
            <a:ext cx="3107626" cy="1098504"/>
            <a:chOff x="9073435" y="5778546"/>
            <a:chExt cx="3107626" cy="1098504"/>
          </a:xfrm>
        </p:grpSpPr>
        <p:grpSp>
          <p:nvGrpSpPr>
            <p:cNvPr id="87" name="Group 86"/>
            <p:cNvGrpSpPr/>
            <p:nvPr/>
          </p:nvGrpSpPr>
          <p:grpSpPr>
            <a:xfrm>
              <a:off x="9073435" y="5778546"/>
              <a:ext cx="3107626" cy="1098504"/>
              <a:chOff x="9670996" y="5748134"/>
              <a:chExt cx="3107626" cy="1098504"/>
            </a:xfrm>
          </p:grpSpPr>
          <p:pic>
            <p:nvPicPr>
              <p:cNvPr id="26" name="Picture 25"/>
              <p:cNvPicPr>
                <a:picLocks noChangeAspect="1"/>
              </p:cNvPicPr>
              <p:nvPr/>
            </p:nvPicPr>
            <p:blipFill rotWithShape="1"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487" t="27153" r="5689"/>
              <a:stretch/>
            </p:blipFill>
            <p:spPr>
              <a:xfrm>
                <a:off x="12113820" y="5832986"/>
                <a:ext cx="664802" cy="1013652"/>
              </a:xfrm>
              <a:prstGeom prst="rect">
                <a:avLst/>
              </a:prstGeom>
            </p:spPr>
          </p:pic>
          <p:pic>
            <p:nvPicPr>
              <p:cNvPr id="42" name="Picture 41"/>
              <p:cNvPicPr>
                <a:picLocks noChangeAspect="1"/>
              </p:cNvPicPr>
              <p:nvPr/>
            </p:nvPicPr>
            <p:blipFill rotWithShape="1"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769" t="26400" r="13261" b="6147"/>
              <a:stretch/>
            </p:blipFill>
            <p:spPr>
              <a:xfrm>
                <a:off x="10748087" y="5832986"/>
                <a:ext cx="663319" cy="1013652"/>
              </a:xfrm>
              <a:prstGeom prst="rect">
                <a:avLst/>
              </a:prstGeom>
            </p:spPr>
          </p:pic>
          <p:pic>
            <p:nvPicPr>
              <p:cNvPr id="85" name="Picture 84"/>
              <p:cNvPicPr>
                <a:picLocks noChangeAspect="1"/>
              </p:cNvPicPr>
              <p:nvPr/>
            </p:nvPicPr>
            <p:blipFill rotWithShape="1">
              <a:blip r:embed="rId2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8445" t="37943" r="39777" b="49291"/>
              <a:stretch/>
            </p:blipFill>
            <p:spPr>
              <a:xfrm>
                <a:off x="10360987" y="5826034"/>
                <a:ext cx="569085" cy="579822"/>
              </a:xfrm>
              <a:prstGeom prst="rect">
                <a:avLst/>
              </a:prstGeom>
            </p:spPr>
          </p:pic>
          <p:pic>
            <p:nvPicPr>
              <p:cNvPr id="86" name="Picture 85"/>
              <p:cNvPicPr>
                <a:picLocks noChangeAspect="1"/>
              </p:cNvPicPr>
              <p:nvPr/>
            </p:nvPicPr>
            <p:blipFill rotWithShape="1">
              <a:blip r:embed="rId1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780" r="36077" b="71722"/>
              <a:stretch/>
            </p:blipFill>
            <p:spPr>
              <a:xfrm flipH="1">
                <a:off x="9670996" y="5748134"/>
                <a:ext cx="1169595" cy="1098504"/>
              </a:xfrm>
              <a:prstGeom prst="rect">
                <a:avLst/>
              </a:prstGeom>
            </p:spPr>
          </p:pic>
        </p:grpSp>
        <p:grpSp>
          <p:nvGrpSpPr>
            <p:cNvPr id="91" name="Group 90"/>
            <p:cNvGrpSpPr/>
            <p:nvPr/>
          </p:nvGrpSpPr>
          <p:grpSpPr>
            <a:xfrm>
              <a:off x="10813845" y="5861050"/>
              <a:ext cx="704747" cy="1016000"/>
              <a:chOff x="10813845" y="5861050"/>
              <a:chExt cx="704747" cy="1016000"/>
            </a:xfrm>
          </p:grpSpPr>
          <p:sp>
            <p:nvSpPr>
              <p:cNvPr id="90" name="Rectangle 89"/>
              <p:cNvSpPr/>
              <p:nvPr/>
            </p:nvSpPr>
            <p:spPr>
              <a:xfrm>
                <a:off x="10813845" y="5861050"/>
                <a:ext cx="702414" cy="1016000"/>
              </a:xfrm>
              <a:prstGeom prst="rect">
                <a:avLst/>
              </a:prstGeom>
              <a:solidFill>
                <a:srgbClr val="A9CBD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88" name="Picture 87"/>
              <p:cNvPicPr>
                <a:picLocks noChangeAspect="1"/>
              </p:cNvPicPr>
              <p:nvPr/>
            </p:nvPicPr>
            <p:blipFill rotWithShape="1">
              <a:blip r:embed="rId23" cstate="print">
                <a:extLst>
                  <a:ext uri="{BEBA8EAE-BF5A-486C-A8C5-ECC9F3942E4B}">
                    <a14:imgProps xmlns:a14="http://schemas.microsoft.com/office/drawing/2010/main">
                      <a14:imgLayer r:embed="rId24">
                        <a14:imgEffect>
                          <a14:backgroundRemoval t="2364" b="90000" l="9846" r="89846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506" r="25462" b="44113"/>
              <a:stretch/>
            </p:blipFill>
            <p:spPr>
              <a:xfrm>
                <a:off x="10833486" y="5863398"/>
                <a:ext cx="685106" cy="1013652"/>
              </a:xfrm>
              <a:prstGeom prst="rect">
                <a:avLst/>
              </a:prstGeom>
            </p:spPr>
          </p:pic>
        </p:grpSp>
      </p:grpSp>
      <p:pic>
        <p:nvPicPr>
          <p:cNvPr id="94" name="Picture 93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2445" y="1080890"/>
            <a:ext cx="2011854" cy="2956816"/>
          </a:xfrm>
          <a:prstGeom prst="rect">
            <a:avLst/>
          </a:prstGeom>
        </p:spPr>
      </p:pic>
      <p:graphicFrame>
        <p:nvGraphicFramePr>
          <p:cNvPr id="44" name="Diagram 43"/>
          <p:cNvGraphicFramePr/>
          <p:nvPr>
            <p:extLst>
              <p:ext uri="{D42A27DB-BD31-4B8C-83A1-F6EECF244321}">
                <p14:modId xmlns:p14="http://schemas.microsoft.com/office/powerpoint/2010/main" val="386022077"/>
              </p:ext>
            </p:extLst>
          </p:nvPr>
        </p:nvGraphicFramePr>
        <p:xfrm>
          <a:off x="2982238" y="3281193"/>
          <a:ext cx="5943600" cy="304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6" r:lo="rId27" r:qs="rId28" r:cs="rId29"/>
          </a:graphicData>
        </a:graphic>
      </p:graphicFrame>
      <p:sp>
        <p:nvSpPr>
          <p:cNvPr id="45" name="Title 1">
            <a:extLst>
              <a:ext uri="{FF2B5EF4-FFF2-40B4-BE49-F238E27FC236}">
                <a16:creationId xmlns:a16="http://schemas.microsoft.com/office/drawing/2014/main" id="{BBA9F9EE-B22F-4C6E-8230-9056CDCE680F}"/>
              </a:ext>
            </a:extLst>
          </p:cNvPr>
          <p:cNvSpPr txBox="1">
            <a:spLocks/>
          </p:cNvSpPr>
          <p:nvPr/>
        </p:nvSpPr>
        <p:spPr>
          <a:xfrm>
            <a:off x="9331498" y="1202169"/>
            <a:ext cx="2750584" cy="330123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1600" dirty="0">
              <a:cs typeface="Calibri Light" panose="020F0302020204030204" pitchFamily="34" charset="0"/>
            </a:endParaRPr>
          </a:p>
          <a:p>
            <a:r>
              <a:rPr lang="en-US" sz="1600" b="1" u="sng" dirty="0">
                <a:cs typeface="Calibri Light" panose="020F0302020204030204" pitchFamily="34" charset="0"/>
              </a:rPr>
              <a:t>Assessment criteria:</a:t>
            </a:r>
          </a:p>
          <a:p>
            <a:r>
              <a:rPr lang="en-US" sz="1600" dirty="0">
                <a:cs typeface="Calibri Light" panose="020F0302020204030204" pitchFamily="34" charset="0"/>
              </a:rPr>
              <a:t>“Shortlisted candidates are assessed and examined against the </a:t>
            </a:r>
            <a:r>
              <a:rPr lang="en-US" sz="1600" b="1" dirty="0">
                <a:cs typeface="Calibri Light" panose="020F0302020204030204" pitchFamily="34" charset="0"/>
              </a:rPr>
              <a:t>technical</a:t>
            </a:r>
            <a:r>
              <a:rPr lang="en-US" sz="1600" dirty="0">
                <a:cs typeface="Calibri Light" panose="020F0302020204030204" pitchFamily="34" charset="0"/>
              </a:rPr>
              <a:t> and </a:t>
            </a:r>
            <a:r>
              <a:rPr lang="en-US" sz="1600" b="1" dirty="0">
                <a:cs typeface="Calibri Light" panose="020F0302020204030204" pitchFamily="34" charset="0"/>
              </a:rPr>
              <a:t>behavioural</a:t>
            </a:r>
            <a:r>
              <a:rPr lang="en-US" sz="1600" dirty="0">
                <a:cs typeface="Calibri Light" panose="020F0302020204030204" pitchFamily="34" charset="0"/>
              </a:rPr>
              <a:t> </a:t>
            </a:r>
            <a:r>
              <a:rPr lang="en-US" sz="1600" b="1" dirty="0">
                <a:cs typeface="Calibri Light" panose="020F0302020204030204" pitchFamily="34" charset="0"/>
              </a:rPr>
              <a:t>competencies</a:t>
            </a:r>
            <a:r>
              <a:rPr lang="en-US" sz="1600" dirty="0">
                <a:cs typeface="Calibri Light" panose="020F0302020204030204" pitchFamily="34" charset="0"/>
              </a:rPr>
              <a:t> indicated in the </a:t>
            </a:r>
            <a:r>
              <a:rPr lang="en-US" sz="1600" b="1" dirty="0">
                <a:cs typeface="Calibri Light" panose="020F0302020204030204" pitchFamily="34" charset="0"/>
              </a:rPr>
              <a:t>vacancy notice</a:t>
            </a:r>
            <a:r>
              <a:rPr lang="en-US" sz="1600" dirty="0">
                <a:cs typeface="Calibri Light" panose="020F0302020204030204" pitchFamily="34" charset="0"/>
              </a:rPr>
              <a:t>; and, furthermore, as to whether they possess the requisite </a:t>
            </a:r>
            <a:r>
              <a:rPr lang="en-US" sz="1600" b="1" dirty="0">
                <a:cs typeface="Calibri Light" panose="020F0302020204030204" pitchFamily="34" charset="0"/>
              </a:rPr>
              <a:t>potential</a:t>
            </a:r>
            <a:r>
              <a:rPr lang="en-US" sz="1600" dirty="0">
                <a:cs typeface="Calibri Light" panose="020F0302020204030204" pitchFamily="34" charset="0"/>
              </a:rPr>
              <a:t> to make a valid contribution to the Organization’s mission in the long-term. “</a:t>
            </a:r>
          </a:p>
          <a:p>
            <a:r>
              <a:rPr lang="en-US" sz="1600" u="sng" dirty="0">
                <a:cs typeface="Calibri Light" panose="020F0302020204030204" pitchFamily="34" charset="0"/>
                <a:hlinkClick r:id="rId31"/>
              </a:rPr>
              <a:t>§ 62 of  the </a:t>
            </a:r>
            <a:r>
              <a:rPr lang="en-US" sz="1600" dirty="0">
                <a:cs typeface="Calibri Light" panose="020F0302020204030204" pitchFamily="34" charset="0"/>
                <a:hlinkClick r:id="rId31"/>
              </a:rPr>
              <a:t>Administrative Circular </a:t>
            </a:r>
            <a:r>
              <a:rPr lang="en-US" sz="1600" dirty="0">
                <a:cs typeface="Calibri Light" panose="020F0302020204030204" pitchFamily="34" charset="0"/>
              </a:rPr>
              <a:t>No. 2 (Rev. 7) </a:t>
            </a:r>
          </a:p>
          <a:p>
            <a:endParaRPr lang="en-US" sz="1600" dirty="0"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97212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Placeholder 3"/>
          <p:cNvSpPr txBox="1">
            <a:spLocks/>
          </p:cNvSpPr>
          <p:nvPr/>
        </p:nvSpPr>
        <p:spPr>
          <a:xfrm>
            <a:off x="6315076" y="1387476"/>
            <a:ext cx="4041775" cy="669925"/>
          </a:xfrm>
          <a:prstGeom prst="rect">
            <a:avLst/>
          </a:prstGeo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  <a:defRPr/>
            </a:pPr>
            <a:r>
              <a:rPr lang="en-US" spc="300" dirty="0"/>
              <a:t>How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07714" y="2245586"/>
            <a:ext cx="1962764" cy="695478"/>
          </a:xfrm>
          <a:prstGeom prst="rect">
            <a:avLst/>
          </a:prstGeom>
          <a:solidFill>
            <a:schemeClr val="accent1">
              <a:lumMod val="10000"/>
            </a:schemeClr>
          </a:solidFill>
          <a:ln>
            <a:solidFill>
              <a:schemeClr val="bg1"/>
            </a:solidFill>
          </a:ln>
        </p:spPr>
        <p:txBody>
          <a:bodyPr wrap="square" lIns="18000" tIns="46800" rIns="18000" rtlCol="0" anchor="ctr" anchorCtr="0">
            <a:noAutofit/>
          </a:bodyPr>
          <a:lstStyle/>
          <a:p>
            <a:pPr algn="ctr"/>
            <a:endParaRPr lang="fr-CH" sz="1100" dirty="0">
              <a:solidFill>
                <a:schemeClr val="bg1"/>
              </a:solidFill>
            </a:endParaRPr>
          </a:p>
          <a:p>
            <a:pPr lvl="0" algn="ctr"/>
            <a:r>
              <a:rPr lang="fr-CH" dirty="0">
                <a:solidFill>
                  <a:schemeClr val="bg1"/>
                </a:solidFill>
              </a:rPr>
              <a:t>Total duration:</a:t>
            </a:r>
          </a:p>
          <a:p>
            <a:pPr lvl="0" algn="ctr"/>
            <a:r>
              <a:rPr lang="fr-CH" dirty="0">
                <a:solidFill>
                  <a:schemeClr val="bg1"/>
                </a:solidFill>
              </a:rPr>
              <a:t>45 minutes </a:t>
            </a:r>
          </a:p>
          <a:p>
            <a:pPr algn="ctr"/>
            <a:endParaRPr lang="fr-CH" sz="1100" dirty="0">
              <a:solidFill>
                <a:schemeClr val="bg1"/>
              </a:solidFill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4416452" y="2251588"/>
            <a:ext cx="2000392" cy="1921536"/>
            <a:chOff x="5428068" y="2758812"/>
            <a:chExt cx="2000392" cy="1921536"/>
          </a:xfrm>
        </p:grpSpPr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99554" y="3451442"/>
              <a:ext cx="1228906" cy="1228906"/>
            </a:xfrm>
            <a:prstGeom prst="rect">
              <a:avLst/>
            </a:prstGeom>
          </p:spPr>
        </p:pic>
        <p:sp>
          <p:nvSpPr>
            <p:cNvPr id="35" name="TextBox 34"/>
            <p:cNvSpPr txBox="1">
              <a:spLocks/>
            </p:cNvSpPr>
            <p:nvPr/>
          </p:nvSpPr>
          <p:spPr>
            <a:xfrm>
              <a:off x="5428068" y="2758812"/>
              <a:ext cx="1874432" cy="771787"/>
            </a:xfrm>
            <a:prstGeom prst="rect">
              <a:avLst/>
            </a:prstGeom>
            <a:solidFill>
              <a:srgbClr val="63A0D7"/>
            </a:solidFill>
            <a:ln>
              <a:solidFill>
                <a:schemeClr val="bg1"/>
              </a:solidFill>
            </a:ln>
          </p:spPr>
          <p:txBody>
            <a:bodyPr wrap="square" lIns="72000" tIns="72000" rIns="72000" bIns="72000" rtlCol="0" anchor="ctr" anchorCtr="0">
              <a:noAutofit/>
            </a:bodyPr>
            <a:lstStyle/>
            <a:p>
              <a:pPr algn="ctr"/>
              <a:endParaRPr lang="fr-CH" sz="1600" dirty="0">
                <a:solidFill>
                  <a:schemeClr val="bg1"/>
                </a:solidFill>
              </a:endParaRPr>
            </a:p>
            <a:p>
              <a:pPr lvl="0" algn="ctr"/>
              <a:r>
                <a:rPr lang="en-US" sz="1600" dirty="0">
                  <a:solidFill>
                    <a:schemeClr val="bg1"/>
                  </a:solidFill>
                </a:rPr>
                <a:t>presentation </a:t>
              </a:r>
              <a:br>
                <a:rPr lang="en-US" sz="1600" dirty="0">
                  <a:solidFill>
                    <a:schemeClr val="bg1"/>
                  </a:solidFill>
                </a:rPr>
              </a:br>
              <a:r>
                <a:rPr lang="en-US" sz="1600" dirty="0">
                  <a:solidFill>
                    <a:schemeClr val="bg1"/>
                  </a:solidFill>
                </a:rPr>
                <a:t>by the candidate</a:t>
              </a:r>
            </a:p>
            <a:p>
              <a:pPr lvl="0" algn="ctr"/>
              <a:r>
                <a:rPr lang="fr-CH" sz="1600" dirty="0">
                  <a:solidFill>
                    <a:schemeClr val="bg1"/>
                  </a:solidFill>
                </a:rPr>
                <a:t>max. </a:t>
              </a:r>
              <a:r>
                <a:rPr lang="fr-CH" sz="1600" b="1" dirty="0">
                  <a:solidFill>
                    <a:schemeClr val="tx2"/>
                  </a:solidFill>
                </a:rPr>
                <a:t>15</a:t>
              </a:r>
              <a:r>
                <a:rPr lang="fr-CH" sz="1600" dirty="0">
                  <a:solidFill>
                    <a:schemeClr val="bg1"/>
                  </a:solidFill>
                </a:rPr>
                <a:t> minutes</a:t>
              </a:r>
            </a:p>
            <a:p>
              <a:pPr algn="ctr"/>
              <a:endParaRPr lang="en-GB" sz="1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744131" y="4722091"/>
            <a:ext cx="2863640" cy="1377815"/>
            <a:chOff x="1927435" y="4893409"/>
            <a:chExt cx="2863640" cy="1377815"/>
          </a:xfrm>
        </p:grpSpPr>
        <p:sp>
          <p:nvSpPr>
            <p:cNvPr id="38" name="TextBox 37"/>
            <p:cNvSpPr txBox="1"/>
            <p:nvPr/>
          </p:nvSpPr>
          <p:spPr>
            <a:xfrm>
              <a:off x="1927435" y="4951244"/>
              <a:ext cx="2025887" cy="790708"/>
            </a:xfrm>
            <a:prstGeom prst="rect">
              <a:avLst/>
            </a:prstGeom>
            <a:solidFill>
              <a:srgbClr val="89D77F"/>
            </a:solidFill>
            <a:ln>
              <a:solidFill>
                <a:schemeClr val="bg1"/>
              </a:solidFill>
            </a:ln>
          </p:spPr>
          <p:txBody>
            <a:bodyPr wrap="square" lIns="72000" tIns="72000" rIns="72000" bIns="72000" rtlCol="0" anchor="ctr" anchorCtr="0">
              <a:noAutofit/>
            </a:bodyPr>
            <a:lstStyle>
              <a:defPPr>
                <a:defRPr lang="en-US"/>
              </a:defPPr>
              <a:lvl1pPr algn="ctr">
                <a:defRPr sz="1600">
                  <a:solidFill>
                    <a:schemeClr val="bg1"/>
                  </a:solidFill>
                </a:defRPr>
              </a:lvl1pPr>
            </a:lstStyle>
            <a:p>
              <a:r>
                <a:rPr lang="en-US" dirty="0"/>
                <a:t>discussion &amp; questions: </a:t>
              </a:r>
            </a:p>
            <a:p>
              <a:r>
                <a:rPr lang="en-US" b="1" dirty="0">
                  <a:solidFill>
                    <a:schemeClr val="accent1">
                      <a:lumMod val="10000"/>
                    </a:schemeClr>
                  </a:solidFill>
                </a:rPr>
                <a:t>30</a:t>
              </a:r>
              <a:r>
                <a:rPr lang="en-US" dirty="0"/>
                <a:t> minutes</a:t>
              </a:r>
            </a:p>
          </p:txBody>
        </p:sp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542" y="4893409"/>
              <a:ext cx="1170533" cy="1377815"/>
            </a:xfrm>
            <a:prstGeom prst="rect">
              <a:avLst/>
            </a:prstGeom>
          </p:spPr>
        </p:pic>
      </p:grpSp>
      <p:pic>
        <p:nvPicPr>
          <p:cNvPr id="40" name="Picture 3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1277" y="1948604"/>
            <a:ext cx="2206943" cy="2682472"/>
          </a:xfrm>
          <a:prstGeom prst="rect">
            <a:avLst/>
          </a:prstGeom>
        </p:spPr>
      </p:pic>
      <p:sp>
        <p:nvSpPr>
          <p:cNvPr id="41" name="Block Arc 40"/>
          <p:cNvSpPr/>
          <p:nvPr/>
        </p:nvSpPr>
        <p:spPr>
          <a:xfrm rot="10800000">
            <a:off x="2609810" y="2716181"/>
            <a:ext cx="1597175" cy="1605321"/>
          </a:xfrm>
          <a:prstGeom prst="blockArc">
            <a:avLst>
              <a:gd name="adj1" fmla="val 10796740"/>
              <a:gd name="adj2" fmla="val 21557755"/>
              <a:gd name="adj3" fmla="val 10077"/>
            </a:avLst>
          </a:prstGeom>
          <a:solidFill>
            <a:srgbClr val="89D77F"/>
          </a:solidFill>
          <a:ln>
            <a:solidFill>
              <a:srgbClr val="89D77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2" name="Block Arc 41"/>
          <p:cNvSpPr/>
          <p:nvPr/>
        </p:nvSpPr>
        <p:spPr>
          <a:xfrm rot="5400000">
            <a:off x="2609810" y="2722531"/>
            <a:ext cx="1597175" cy="1605321"/>
          </a:xfrm>
          <a:prstGeom prst="blockArc">
            <a:avLst>
              <a:gd name="adj1" fmla="val 10798581"/>
              <a:gd name="adj2" fmla="val 16150101"/>
              <a:gd name="adj3" fmla="val 10407"/>
            </a:avLst>
          </a:prstGeom>
          <a:solidFill>
            <a:srgbClr val="63A0D7"/>
          </a:solidFill>
          <a:ln>
            <a:solidFill>
              <a:srgbClr val="63A0D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0600" y="6501824"/>
            <a:ext cx="2743200" cy="365125"/>
          </a:xfrm>
        </p:spPr>
        <p:txBody>
          <a:bodyPr/>
          <a:lstStyle/>
          <a:p>
            <a:fld id="{A69BFF6A-FEFA-40B3-8350-849129E6D542}" type="slidenum">
              <a:rPr lang="en-GB" smtClean="0"/>
              <a:t>26</a:t>
            </a:fld>
            <a:endParaRPr lang="en-GB" dirty="0"/>
          </a:p>
        </p:txBody>
      </p:sp>
      <p:sp>
        <p:nvSpPr>
          <p:cNvPr id="43" name="Rectangle 42"/>
          <p:cNvSpPr/>
          <p:nvPr/>
        </p:nvSpPr>
        <p:spPr>
          <a:xfrm>
            <a:off x="0" y="-29446"/>
            <a:ext cx="12196666" cy="1288812"/>
          </a:xfrm>
          <a:prstGeom prst="rect">
            <a:avLst/>
          </a:prstGeom>
          <a:solidFill>
            <a:srgbClr val="172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800" dirty="0"/>
          </a:p>
        </p:txBody>
      </p:sp>
      <p:sp>
        <p:nvSpPr>
          <p:cNvPr id="44" name="Title 1"/>
          <p:cNvSpPr txBox="1">
            <a:spLocks/>
          </p:cNvSpPr>
          <p:nvPr/>
        </p:nvSpPr>
        <p:spPr>
          <a:xfrm>
            <a:off x="297217" y="124025"/>
            <a:ext cx="8442006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8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YOUR INTERVIEW </a:t>
            </a:r>
            <a:r>
              <a:rPr lang="de-DE" sz="2800" dirty="0">
                <a:solidFill>
                  <a:srgbClr val="92D05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(in </a:t>
            </a:r>
            <a:r>
              <a:rPr lang="de-DE" sz="2800" dirty="0" err="1">
                <a:solidFill>
                  <a:srgbClr val="92D05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person</a:t>
            </a:r>
            <a:r>
              <a:rPr lang="de-DE" sz="2800" dirty="0">
                <a:solidFill>
                  <a:srgbClr val="92D05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7577793" y="977429"/>
            <a:ext cx="4622559" cy="5162815"/>
            <a:chOff x="7403568" y="1026543"/>
            <a:chExt cx="4622559" cy="5162815"/>
          </a:xfrm>
        </p:grpSpPr>
        <p:grpSp>
          <p:nvGrpSpPr>
            <p:cNvPr id="26" name="Group 25"/>
            <p:cNvGrpSpPr>
              <a:grpSpLocks noChangeAspect="1"/>
            </p:cNvGrpSpPr>
            <p:nvPr/>
          </p:nvGrpSpPr>
          <p:grpSpPr>
            <a:xfrm>
              <a:off x="9704131" y="3723542"/>
              <a:ext cx="2321996" cy="2465816"/>
              <a:chOff x="6695920" y="3799134"/>
              <a:chExt cx="2462652" cy="2615184"/>
            </a:xfrm>
          </p:grpSpPr>
          <p:grpSp>
            <p:nvGrpSpPr>
              <p:cNvPr id="62" name="Group 61"/>
              <p:cNvGrpSpPr/>
              <p:nvPr/>
            </p:nvGrpSpPr>
            <p:grpSpPr>
              <a:xfrm>
                <a:off x="6695920" y="3799134"/>
                <a:ext cx="2462652" cy="2615184"/>
                <a:chOff x="695329" y="2276856"/>
                <a:chExt cx="2462652" cy="2615184"/>
              </a:xfrm>
            </p:grpSpPr>
            <p:sp>
              <p:nvSpPr>
                <p:cNvPr id="63" name="Rectangle 62"/>
                <p:cNvSpPr/>
                <p:nvPr/>
              </p:nvSpPr>
              <p:spPr>
                <a:xfrm>
                  <a:off x="788416" y="2276856"/>
                  <a:ext cx="2286000" cy="261518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7" name="TextBox 76"/>
                <p:cNvSpPr txBox="1"/>
                <p:nvPr/>
              </p:nvSpPr>
              <p:spPr>
                <a:xfrm>
                  <a:off x="704851" y="4020322"/>
                  <a:ext cx="2453130" cy="39170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/>
                    <a:t>CONTENT/QUESTIONS</a:t>
                  </a:r>
                  <a:endParaRPr lang="en-GB" dirty="0"/>
                </a:p>
              </p:txBody>
            </p:sp>
            <p:sp>
              <p:nvSpPr>
                <p:cNvPr id="78" name="TextBox 77"/>
                <p:cNvSpPr txBox="1"/>
                <p:nvPr/>
              </p:nvSpPr>
              <p:spPr>
                <a:xfrm>
                  <a:off x="695329" y="4334937"/>
                  <a:ext cx="2369565" cy="53859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9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All questions to assess your experience, technical &amp; behavioural competencies and your potential</a:t>
                  </a:r>
                </a:p>
              </p:txBody>
            </p:sp>
          </p:grpSp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393501" y="4164064"/>
                <a:ext cx="1106914" cy="1106914"/>
              </a:xfrm>
              <a:prstGeom prst="rect">
                <a:avLst/>
              </a:prstGeom>
            </p:spPr>
          </p:pic>
        </p:grpSp>
        <p:grpSp>
          <p:nvGrpSpPr>
            <p:cNvPr id="24" name="Group 23"/>
            <p:cNvGrpSpPr>
              <a:grpSpLocks noChangeAspect="1"/>
            </p:cNvGrpSpPr>
            <p:nvPr/>
          </p:nvGrpSpPr>
          <p:grpSpPr>
            <a:xfrm>
              <a:off x="7403568" y="1026543"/>
              <a:ext cx="2199854" cy="2465816"/>
              <a:chOff x="4400402" y="1102135"/>
              <a:chExt cx="2333111" cy="2615184"/>
            </a:xfrm>
          </p:grpSpPr>
          <p:grpSp>
            <p:nvGrpSpPr>
              <p:cNvPr id="79" name="Group 78"/>
              <p:cNvGrpSpPr/>
              <p:nvPr/>
            </p:nvGrpSpPr>
            <p:grpSpPr>
              <a:xfrm>
                <a:off x="4400402" y="1102135"/>
                <a:ext cx="2333111" cy="2615184"/>
                <a:chOff x="783657" y="2276856"/>
                <a:chExt cx="2333111" cy="2615184"/>
              </a:xfrm>
            </p:grpSpPr>
            <p:sp>
              <p:nvSpPr>
                <p:cNvPr id="80" name="Rectangle 79"/>
                <p:cNvSpPr/>
                <p:nvPr/>
              </p:nvSpPr>
              <p:spPr>
                <a:xfrm>
                  <a:off x="788416" y="2276856"/>
                  <a:ext cx="2286000" cy="261518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2" name="TextBox 81"/>
                <p:cNvSpPr txBox="1"/>
                <p:nvPr/>
              </p:nvSpPr>
              <p:spPr>
                <a:xfrm>
                  <a:off x="830770" y="3862796"/>
                  <a:ext cx="228599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/>
                    <a:t>TIMING</a:t>
                  </a:r>
                  <a:endParaRPr lang="en-GB" dirty="0"/>
                </a:p>
              </p:txBody>
            </p:sp>
            <p:sp>
              <p:nvSpPr>
                <p:cNvPr id="83" name="TextBox 82"/>
                <p:cNvSpPr txBox="1"/>
                <p:nvPr/>
              </p:nvSpPr>
              <p:spPr>
                <a:xfrm>
                  <a:off x="783657" y="4341208"/>
                  <a:ext cx="2285998" cy="2448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sz="9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30 minutes discussion</a:t>
                  </a:r>
                </a:p>
              </p:txBody>
            </p:sp>
          </p:grpSp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911635" y="1425396"/>
                <a:ext cx="1283148" cy="1283148"/>
              </a:xfrm>
              <a:prstGeom prst="rect">
                <a:avLst/>
              </a:prstGeom>
            </p:spPr>
          </p:pic>
        </p:grpSp>
        <p:grpSp>
          <p:nvGrpSpPr>
            <p:cNvPr id="25" name="Group 24"/>
            <p:cNvGrpSpPr>
              <a:grpSpLocks noChangeAspect="1"/>
            </p:cNvGrpSpPr>
            <p:nvPr/>
          </p:nvGrpSpPr>
          <p:grpSpPr>
            <a:xfrm>
              <a:off x="7408329" y="3723542"/>
              <a:ext cx="2159921" cy="2465816"/>
              <a:chOff x="4405163" y="3799134"/>
              <a:chExt cx="2290759" cy="2615184"/>
            </a:xfrm>
          </p:grpSpPr>
          <p:grpSp>
            <p:nvGrpSpPr>
              <p:cNvPr id="45" name="Group 44"/>
              <p:cNvGrpSpPr/>
              <p:nvPr/>
            </p:nvGrpSpPr>
            <p:grpSpPr>
              <a:xfrm>
                <a:off x="4405163" y="3799134"/>
                <a:ext cx="2290759" cy="2615184"/>
                <a:chOff x="783657" y="2276856"/>
                <a:chExt cx="2290759" cy="2615184"/>
              </a:xfrm>
            </p:grpSpPr>
            <p:sp>
              <p:nvSpPr>
                <p:cNvPr id="46" name="Rectangle 45"/>
                <p:cNvSpPr/>
                <p:nvPr/>
              </p:nvSpPr>
              <p:spPr>
                <a:xfrm>
                  <a:off x="788416" y="2276856"/>
                  <a:ext cx="2286000" cy="261518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8" name="TextBox 47"/>
                <p:cNvSpPr txBox="1"/>
                <p:nvPr/>
              </p:nvSpPr>
              <p:spPr>
                <a:xfrm>
                  <a:off x="788416" y="4020322"/>
                  <a:ext cx="228599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/>
                    <a:t>LANGUAGES</a:t>
                  </a:r>
                  <a:endParaRPr lang="en-GB" dirty="0"/>
                </a:p>
              </p:txBody>
            </p:sp>
            <p:sp>
              <p:nvSpPr>
                <p:cNvPr id="49" name="TextBox 48"/>
                <p:cNvSpPr txBox="1"/>
                <p:nvPr/>
              </p:nvSpPr>
              <p:spPr>
                <a:xfrm>
                  <a:off x="783657" y="4341208"/>
                  <a:ext cx="2285998" cy="2448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9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Interview conducted in both languages</a:t>
                  </a:r>
                </a:p>
              </p:txBody>
            </p:sp>
          </p:grpSp>
          <p:pic>
            <p:nvPicPr>
              <p:cNvPr id="20" name="Picture 19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72103" y="4589339"/>
                <a:ext cx="687686" cy="687686"/>
              </a:xfrm>
              <a:prstGeom prst="rect">
                <a:avLst/>
              </a:prstGeom>
            </p:spPr>
          </p:pic>
          <p:pic>
            <p:nvPicPr>
              <p:cNvPr id="21" name="Picture 20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993673" y="4119172"/>
                <a:ext cx="814559" cy="814559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694463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Placeholder 3"/>
          <p:cNvSpPr txBox="1">
            <a:spLocks/>
          </p:cNvSpPr>
          <p:nvPr/>
        </p:nvSpPr>
        <p:spPr>
          <a:xfrm>
            <a:off x="6315076" y="1387476"/>
            <a:ext cx="4041775" cy="669925"/>
          </a:xfrm>
          <a:prstGeom prst="rect">
            <a:avLst/>
          </a:prstGeo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  <a:defRPr/>
            </a:pPr>
            <a:r>
              <a:rPr lang="en-US" spc="300" dirty="0"/>
              <a:t>How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07714" y="2245586"/>
            <a:ext cx="1962764" cy="695478"/>
          </a:xfrm>
          <a:prstGeom prst="rect">
            <a:avLst/>
          </a:prstGeom>
          <a:solidFill>
            <a:schemeClr val="accent1">
              <a:lumMod val="10000"/>
            </a:schemeClr>
          </a:solidFill>
          <a:ln>
            <a:solidFill>
              <a:schemeClr val="bg1"/>
            </a:solidFill>
          </a:ln>
        </p:spPr>
        <p:txBody>
          <a:bodyPr wrap="square" lIns="18000" tIns="46800" rIns="18000" rtlCol="0" anchor="ctr" anchorCtr="0">
            <a:noAutofit/>
          </a:bodyPr>
          <a:lstStyle/>
          <a:p>
            <a:pPr algn="ctr"/>
            <a:endParaRPr lang="fr-CH" sz="1100" dirty="0">
              <a:solidFill>
                <a:schemeClr val="bg1"/>
              </a:solidFill>
            </a:endParaRPr>
          </a:p>
          <a:p>
            <a:pPr lvl="0" algn="ctr"/>
            <a:r>
              <a:rPr lang="fr-CH" dirty="0">
                <a:solidFill>
                  <a:schemeClr val="bg1"/>
                </a:solidFill>
              </a:rPr>
              <a:t>Total duration:</a:t>
            </a:r>
          </a:p>
          <a:p>
            <a:pPr lvl="0" algn="ctr"/>
            <a:r>
              <a:rPr lang="fr-CH" dirty="0">
                <a:solidFill>
                  <a:schemeClr val="bg1"/>
                </a:solidFill>
              </a:rPr>
              <a:t>45 minutes </a:t>
            </a:r>
          </a:p>
          <a:p>
            <a:pPr algn="ctr"/>
            <a:endParaRPr lang="fr-CH" sz="1100" dirty="0">
              <a:solidFill>
                <a:schemeClr val="bg1"/>
              </a:solidFill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4416452" y="2251588"/>
            <a:ext cx="2000392" cy="1921536"/>
            <a:chOff x="5428068" y="2758812"/>
            <a:chExt cx="2000392" cy="1921536"/>
          </a:xfrm>
        </p:grpSpPr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99554" y="3451442"/>
              <a:ext cx="1228906" cy="1228906"/>
            </a:xfrm>
            <a:prstGeom prst="rect">
              <a:avLst/>
            </a:prstGeom>
          </p:spPr>
        </p:pic>
        <p:sp>
          <p:nvSpPr>
            <p:cNvPr id="35" name="TextBox 34"/>
            <p:cNvSpPr txBox="1">
              <a:spLocks/>
            </p:cNvSpPr>
            <p:nvPr/>
          </p:nvSpPr>
          <p:spPr>
            <a:xfrm>
              <a:off x="5428068" y="2758812"/>
              <a:ext cx="1874432" cy="771787"/>
            </a:xfrm>
            <a:prstGeom prst="rect">
              <a:avLst/>
            </a:prstGeom>
            <a:solidFill>
              <a:srgbClr val="63A0D7"/>
            </a:solidFill>
            <a:ln>
              <a:solidFill>
                <a:schemeClr val="bg1"/>
              </a:solidFill>
            </a:ln>
          </p:spPr>
          <p:txBody>
            <a:bodyPr wrap="square" lIns="72000" tIns="72000" rIns="72000" bIns="72000" rtlCol="0" anchor="ctr" anchorCtr="0">
              <a:noAutofit/>
            </a:bodyPr>
            <a:lstStyle/>
            <a:p>
              <a:pPr algn="ctr"/>
              <a:endParaRPr lang="fr-CH" sz="1600" dirty="0">
                <a:solidFill>
                  <a:schemeClr val="bg1"/>
                </a:solidFill>
              </a:endParaRPr>
            </a:p>
            <a:p>
              <a:pPr lvl="0" algn="ctr"/>
              <a:r>
                <a:rPr lang="en-US" sz="1600" dirty="0">
                  <a:solidFill>
                    <a:schemeClr val="bg1"/>
                  </a:solidFill>
                </a:rPr>
                <a:t>presentation </a:t>
              </a:r>
              <a:br>
                <a:rPr lang="en-US" sz="1600" dirty="0">
                  <a:solidFill>
                    <a:schemeClr val="bg1"/>
                  </a:solidFill>
                </a:rPr>
              </a:br>
              <a:r>
                <a:rPr lang="en-US" sz="1600" dirty="0">
                  <a:solidFill>
                    <a:schemeClr val="bg1"/>
                  </a:solidFill>
                </a:rPr>
                <a:t>by the candidate</a:t>
              </a:r>
            </a:p>
            <a:p>
              <a:pPr lvl="0" algn="ctr"/>
              <a:r>
                <a:rPr lang="fr-CH" sz="1600" dirty="0">
                  <a:solidFill>
                    <a:schemeClr val="bg1"/>
                  </a:solidFill>
                </a:rPr>
                <a:t>max. </a:t>
              </a:r>
              <a:r>
                <a:rPr lang="fr-CH" sz="1600" b="1" dirty="0">
                  <a:solidFill>
                    <a:schemeClr val="tx2"/>
                  </a:solidFill>
                </a:rPr>
                <a:t>15</a:t>
              </a:r>
              <a:r>
                <a:rPr lang="fr-CH" sz="1600" dirty="0">
                  <a:solidFill>
                    <a:schemeClr val="bg1"/>
                  </a:solidFill>
                </a:rPr>
                <a:t> minutes</a:t>
              </a:r>
            </a:p>
            <a:p>
              <a:pPr algn="ctr"/>
              <a:endParaRPr lang="en-GB" sz="1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744131" y="4722091"/>
            <a:ext cx="2863640" cy="1377815"/>
            <a:chOff x="1927435" y="4893409"/>
            <a:chExt cx="2863640" cy="1377815"/>
          </a:xfrm>
        </p:grpSpPr>
        <p:sp>
          <p:nvSpPr>
            <p:cNvPr id="38" name="TextBox 37"/>
            <p:cNvSpPr txBox="1"/>
            <p:nvPr/>
          </p:nvSpPr>
          <p:spPr>
            <a:xfrm>
              <a:off x="1927435" y="4951244"/>
              <a:ext cx="2025887" cy="790708"/>
            </a:xfrm>
            <a:prstGeom prst="rect">
              <a:avLst/>
            </a:prstGeom>
            <a:solidFill>
              <a:srgbClr val="89D77F"/>
            </a:solidFill>
            <a:ln>
              <a:solidFill>
                <a:schemeClr val="bg1"/>
              </a:solidFill>
            </a:ln>
          </p:spPr>
          <p:txBody>
            <a:bodyPr wrap="square" lIns="72000" tIns="72000" rIns="72000" bIns="72000" rtlCol="0" anchor="ctr" anchorCtr="0">
              <a:noAutofit/>
            </a:bodyPr>
            <a:lstStyle>
              <a:defPPr>
                <a:defRPr lang="en-US"/>
              </a:defPPr>
              <a:lvl1pPr algn="ctr">
                <a:defRPr sz="1600">
                  <a:solidFill>
                    <a:schemeClr val="bg1"/>
                  </a:solidFill>
                </a:defRPr>
              </a:lvl1pPr>
            </a:lstStyle>
            <a:p>
              <a:r>
                <a:rPr lang="en-US" dirty="0"/>
                <a:t>discussion &amp; questions: </a:t>
              </a:r>
            </a:p>
            <a:p>
              <a:r>
                <a:rPr lang="en-US" b="1" dirty="0">
                  <a:solidFill>
                    <a:schemeClr val="accent1">
                      <a:lumMod val="10000"/>
                    </a:schemeClr>
                  </a:solidFill>
                </a:rPr>
                <a:t>30</a:t>
              </a:r>
              <a:r>
                <a:rPr lang="en-US" dirty="0"/>
                <a:t> minutes</a:t>
              </a:r>
            </a:p>
          </p:txBody>
        </p:sp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542" y="4893409"/>
              <a:ext cx="1170533" cy="1377815"/>
            </a:xfrm>
            <a:prstGeom prst="rect">
              <a:avLst/>
            </a:prstGeom>
          </p:spPr>
        </p:pic>
      </p:grpSp>
      <p:pic>
        <p:nvPicPr>
          <p:cNvPr id="40" name="Picture 3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1277" y="1948604"/>
            <a:ext cx="2206943" cy="2682472"/>
          </a:xfrm>
          <a:prstGeom prst="rect">
            <a:avLst/>
          </a:prstGeom>
        </p:spPr>
      </p:pic>
      <p:sp>
        <p:nvSpPr>
          <p:cNvPr id="41" name="Block Arc 40"/>
          <p:cNvSpPr/>
          <p:nvPr/>
        </p:nvSpPr>
        <p:spPr>
          <a:xfrm rot="10800000">
            <a:off x="2609810" y="2716181"/>
            <a:ext cx="1597175" cy="1605321"/>
          </a:xfrm>
          <a:prstGeom prst="blockArc">
            <a:avLst>
              <a:gd name="adj1" fmla="val 10796740"/>
              <a:gd name="adj2" fmla="val 21557755"/>
              <a:gd name="adj3" fmla="val 10077"/>
            </a:avLst>
          </a:prstGeom>
          <a:solidFill>
            <a:srgbClr val="89D77F"/>
          </a:solidFill>
          <a:ln>
            <a:solidFill>
              <a:srgbClr val="89D77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2" name="Block Arc 41"/>
          <p:cNvSpPr/>
          <p:nvPr/>
        </p:nvSpPr>
        <p:spPr>
          <a:xfrm rot="5400000">
            <a:off x="2609810" y="2722531"/>
            <a:ext cx="1597175" cy="1605321"/>
          </a:xfrm>
          <a:prstGeom prst="blockArc">
            <a:avLst>
              <a:gd name="adj1" fmla="val 10798581"/>
              <a:gd name="adj2" fmla="val 16150101"/>
              <a:gd name="adj3" fmla="val 10407"/>
            </a:avLst>
          </a:prstGeom>
          <a:solidFill>
            <a:srgbClr val="63A0D7"/>
          </a:solidFill>
          <a:ln>
            <a:solidFill>
              <a:srgbClr val="63A0D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0600" y="6501824"/>
            <a:ext cx="2743200" cy="365125"/>
          </a:xfrm>
        </p:spPr>
        <p:txBody>
          <a:bodyPr/>
          <a:lstStyle/>
          <a:p>
            <a:fld id="{A69BFF6A-FEFA-40B3-8350-849129E6D542}" type="slidenum">
              <a:rPr lang="en-GB" smtClean="0"/>
              <a:t>27</a:t>
            </a:fld>
            <a:endParaRPr lang="en-GB" dirty="0"/>
          </a:p>
        </p:txBody>
      </p:sp>
      <p:sp>
        <p:nvSpPr>
          <p:cNvPr id="43" name="Rectangle 42"/>
          <p:cNvSpPr/>
          <p:nvPr/>
        </p:nvSpPr>
        <p:spPr>
          <a:xfrm>
            <a:off x="0" y="-29446"/>
            <a:ext cx="12196666" cy="1288812"/>
          </a:xfrm>
          <a:prstGeom prst="rect">
            <a:avLst/>
          </a:prstGeom>
          <a:solidFill>
            <a:srgbClr val="172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800" dirty="0"/>
          </a:p>
        </p:txBody>
      </p:sp>
      <p:sp>
        <p:nvSpPr>
          <p:cNvPr id="44" name="Title 1"/>
          <p:cNvSpPr txBox="1">
            <a:spLocks/>
          </p:cNvSpPr>
          <p:nvPr/>
        </p:nvSpPr>
        <p:spPr>
          <a:xfrm>
            <a:off x="297217" y="124025"/>
            <a:ext cx="8442006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8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YOUR PRESENTATION</a:t>
            </a:r>
            <a:endParaRPr lang="de-DE" sz="2800" dirty="0">
              <a:solidFill>
                <a:srgbClr val="92D05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7577793" y="977098"/>
            <a:ext cx="4622559" cy="5163146"/>
            <a:chOff x="7403568" y="1026212"/>
            <a:chExt cx="4622559" cy="5163146"/>
          </a:xfrm>
        </p:grpSpPr>
        <p:grpSp>
          <p:nvGrpSpPr>
            <p:cNvPr id="26" name="Group 25"/>
            <p:cNvGrpSpPr>
              <a:grpSpLocks noChangeAspect="1"/>
            </p:cNvGrpSpPr>
            <p:nvPr/>
          </p:nvGrpSpPr>
          <p:grpSpPr>
            <a:xfrm>
              <a:off x="9704131" y="3723542"/>
              <a:ext cx="2321996" cy="2465816"/>
              <a:chOff x="6695920" y="3799134"/>
              <a:chExt cx="2462652" cy="2615184"/>
            </a:xfrm>
          </p:grpSpPr>
          <p:grpSp>
            <p:nvGrpSpPr>
              <p:cNvPr id="62" name="Group 61"/>
              <p:cNvGrpSpPr/>
              <p:nvPr/>
            </p:nvGrpSpPr>
            <p:grpSpPr>
              <a:xfrm>
                <a:off x="6695920" y="3799134"/>
                <a:ext cx="2462652" cy="2615184"/>
                <a:chOff x="695329" y="2276856"/>
                <a:chExt cx="2462652" cy="2615184"/>
              </a:xfrm>
            </p:grpSpPr>
            <p:sp>
              <p:nvSpPr>
                <p:cNvPr id="63" name="Rectangle 62"/>
                <p:cNvSpPr/>
                <p:nvPr/>
              </p:nvSpPr>
              <p:spPr>
                <a:xfrm>
                  <a:off x="788416" y="2276856"/>
                  <a:ext cx="2286000" cy="261518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7" name="TextBox 76"/>
                <p:cNvSpPr txBox="1"/>
                <p:nvPr/>
              </p:nvSpPr>
              <p:spPr>
                <a:xfrm>
                  <a:off x="704851" y="4020322"/>
                  <a:ext cx="2453130" cy="39170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/>
                    <a:t>CONTENT/QUESTIONS</a:t>
                  </a:r>
                  <a:endParaRPr lang="en-GB" dirty="0"/>
                </a:p>
              </p:txBody>
            </p:sp>
            <p:sp>
              <p:nvSpPr>
                <p:cNvPr id="78" name="TextBox 77"/>
                <p:cNvSpPr txBox="1"/>
                <p:nvPr/>
              </p:nvSpPr>
              <p:spPr>
                <a:xfrm>
                  <a:off x="695329" y="4334937"/>
                  <a:ext cx="2369565" cy="5078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9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Think about your key messages </a:t>
                  </a:r>
                  <a:br>
                    <a:rPr lang="en-GB" sz="9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</a:br>
                  <a:r>
                    <a:rPr lang="en-GB" sz="9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regarding your experience, technical &amp; behavioural competencies and potential</a:t>
                  </a:r>
                </a:p>
              </p:txBody>
            </p:sp>
          </p:grpSp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393501" y="4164064"/>
                <a:ext cx="1106914" cy="1106914"/>
              </a:xfrm>
              <a:prstGeom prst="rect">
                <a:avLst/>
              </a:prstGeom>
            </p:spPr>
          </p:pic>
        </p:grpSp>
        <p:grpSp>
          <p:nvGrpSpPr>
            <p:cNvPr id="24" name="Group 23"/>
            <p:cNvGrpSpPr>
              <a:grpSpLocks noChangeAspect="1"/>
            </p:cNvGrpSpPr>
            <p:nvPr/>
          </p:nvGrpSpPr>
          <p:grpSpPr>
            <a:xfrm>
              <a:off x="7403568" y="1026543"/>
              <a:ext cx="2199854" cy="2465816"/>
              <a:chOff x="4400402" y="1102135"/>
              <a:chExt cx="2333111" cy="2615184"/>
            </a:xfrm>
          </p:grpSpPr>
          <p:grpSp>
            <p:nvGrpSpPr>
              <p:cNvPr id="79" name="Group 78"/>
              <p:cNvGrpSpPr/>
              <p:nvPr/>
            </p:nvGrpSpPr>
            <p:grpSpPr>
              <a:xfrm>
                <a:off x="4400402" y="1102135"/>
                <a:ext cx="2333111" cy="2615184"/>
                <a:chOff x="783657" y="2276856"/>
                <a:chExt cx="2333111" cy="2615184"/>
              </a:xfrm>
            </p:grpSpPr>
            <p:sp>
              <p:nvSpPr>
                <p:cNvPr id="80" name="Rectangle 79"/>
                <p:cNvSpPr/>
                <p:nvPr/>
              </p:nvSpPr>
              <p:spPr>
                <a:xfrm>
                  <a:off x="788416" y="2276856"/>
                  <a:ext cx="2286000" cy="261518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2" name="TextBox 81"/>
                <p:cNvSpPr txBox="1"/>
                <p:nvPr/>
              </p:nvSpPr>
              <p:spPr>
                <a:xfrm>
                  <a:off x="830770" y="3862796"/>
                  <a:ext cx="228599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/>
                    <a:t>TIMING</a:t>
                  </a:r>
                  <a:endParaRPr lang="en-GB" dirty="0"/>
                </a:p>
              </p:txBody>
            </p:sp>
            <p:sp>
              <p:nvSpPr>
                <p:cNvPr id="83" name="TextBox 82"/>
                <p:cNvSpPr txBox="1"/>
                <p:nvPr/>
              </p:nvSpPr>
              <p:spPr>
                <a:xfrm>
                  <a:off x="783657" y="4341208"/>
                  <a:ext cx="2285998" cy="39170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sz="9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15 minutes </a:t>
                  </a:r>
                  <a:r>
                    <a:rPr lang="fr-CH" sz="900" dirty="0" err="1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limit</a:t>
                  </a:r>
                  <a:endParaRPr lang="fr-CH" sz="9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  <a:p>
                  <a:pPr algn="ctr"/>
                  <a:r>
                    <a:rPr lang="fr-CH" sz="9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Practice, practice, practice </a:t>
                  </a:r>
                  <a:r>
                    <a:rPr lang="fr-CH" sz="900" dirty="0" err="1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before</a:t>
                  </a:r>
                  <a:r>
                    <a:rPr lang="fr-CH" sz="9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! </a:t>
                  </a:r>
                </a:p>
              </p:txBody>
            </p:sp>
          </p:grpSp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911635" y="1425396"/>
                <a:ext cx="1283148" cy="1283148"/>
              </a:xfrm>
              <a:prstGeom prst="rect">
                <a:avLst/>
              </a:prstGeom>
            </p:spPr>
          </p:pic>
        </p:grpSp>
        <p:grpSp>
          <p:nvGrpSpPr>
            <p:cNvPr id="23" name="Group 22"/>
            <p:cNvGrpSpPr>
              <a:grpSpLocks noChangeAspect="1"/>
            </p:cNvGrpSpPr>
            <p:nvPr/>
          </p:nvGrpSpPr>
          <p:grpSpPr>
            <a:xfrm>
              <a:off x="9787141" y="1026212"/>
              <a:ext cx="2155434" cy="2465816"/>
              <a:chOff x="6784246" y="1101804"/>
              <a:chExt cx="2286000" cy="2615184"/>
            </a:xfrm>
          </p:grpSpPr>
          <p:grpSp>
            <p:nvGrpSpPr>
              <p:cNvPr id="84" name="Group 83"/>
              <p:cNvGrpSpPr/>
              <p:nvPr/>
            </p:nvGrpSpPr>
            <p:grpSpPr>
              <a:xfrm>
                <a:off x="6784246" y="1101804"/>
                <a:ext cx="2286000" cy="2615184"/>
                <a:chOff x="788416" y="2276856"/>
                <a:chExt cx="2286000" cy="2615184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788416" y="2276856"/>
                  <a:ext cx="2286000" cy="261518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7" name="TextBox 86"/>
                <p:cNvSpPr txBox="1"/>
                <p:nvPr/>
              </p:nvSpPr>
              <p:spPr>
                <a:xfrm>
                  <a:off x="788417" y="4104142"/>
                  <a:ext cx="228599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/>
                    <a:t>PRESENTATION</a:t>
                  </a:r>
                  <a:endParaRPr lang="en-GB" dirty="0"/>
                </a:p>
              </p:txBody>
            </p:sp>
          </p:grpSp>
          <p:pic>
            <p:nvPicPr>
              <p:cNvPr id="16" name="Picture 15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393501" y="1527411"/>
                <a:ext cx="1052288" cy="1052288"/>
              </a:xfrm>
              <a:prstGeom prst="rect">
                <a:avLst/>
              </a:prstGeom>
            </p:spPr>
          </p:pic>
        </p:grpSp>
        <p:grpSp>
          <p:nvGrpSpPr>
            <p:cNvPr id="25" name="Group 24"/>
            <p:cNvGrpSpPr>
              <a:grpSpLocks noChangeAspect="1"/>
            </p:cNvGrpSpPr>
            <p:nvPr/>
          </p:nvGrpSpPr>
          <p:grpSpPr>
            <a:xfrm>
              <a:off x="7408329" y="3723542"/>
              <a:ext cx="2159921" cy="2465816"/>
              <a:chOff x="4405163" y="3799134"/>
              <a:chExt cx="2290759" cy="2615184"/>
            </a:xfrm>
          </p:grpSpPr>
          <p:grpSp>
            <p:nvGrpSpPr>
              <p:cNvPr id="45" name="Group 44"/>
              <p:cNvGrpSpPr/>
              <p:nvPr/>
            </p:nvGrpSpPr>
            <p:grpSpPr>
              <a:xfrm>
                <a:off x="4405163" y="3799134"/>
                <a:ext cx="2290759" cy="2615184"/>
                <a:chOff x="783657" y="2276856"/>
                <a:chExt cx="2290759" cy="2615184"/>
              </a:xfrm>
            </p:grpSpPr>
            <p:sp>
              <p:nvSpPr>
                <p:cNvPr id="46" name="Rectangle 45"/>
                <p:cNvSpPr/>
                <p:nvPr/>
              </p:nvSpPr>
              <p:spPr>
                <a:xfrm>
                  <a:off x="788416" y="2276856"/>
                  <a:ext cx="2286000" cy="261518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8" name="TextBox 47"/>
                <p:cNvSpPr txBox="1"/>
                <p:nvPr/>
              </p:nvSpPr>
              <p:spPr>
                <a:xfrm>
                  <a:off x="788416" y="4020322"/>
                  <a:ext cx="228599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/>
                    <a:t>LANGUAGES</a:t>
                  </a:r>
                  <a:endParaRPr lang="en-GB" dirty="0"/>
                </a:p>
              </p:txBody>
            </p:sp>
            <p:sp>
              <p:nvSpPr>
                <p:cNvPr id="49" name="TextBox 48"/>
                <p:cNvSpPr txBox="1"/>
                <p:nvPr/>
              </p:nvSpPr>
              <p:spPr>
                <a:xfrm>
                  <a:off x="783657" y="4341208"/>
                  <a:ext cx="2285998" cy="39170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9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Presentation in your preferred language (either English or French)</a:t>
                  </a:r>
                </a:p>
              </p:txBody>
            </p:sp>
          </p:grpSp>
          <p:pic>
            <p:nvPicPr>
              <p:cNvPr id="20" name="Picture 19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72103" y="4589339"/>
                <a:ext cx="687686" cy="687686"/>
              </a:xfrm>
              <a:prstGeom prst="rect">
                <a:avLst/>
              </a:prstGeom>
            </p:spPr>
          </p:pic>
          <p:pic>
            <p:nvPicPr>
              <p:cNvPr id="21" name="Picture 20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993673" y="4119172"/>
                <a:ext cx="814559" cy="814559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811891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78698"/>
            <a:ext cx="12192000" cy="482803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0"/>
            <a:ext cx="12192000" cy="1288812"/>
          </a:xfrm>
          <a:prstGeom prst="rect">
            <a:avLst/>
          </a:prstGeom>
          <a:solidFill>
            <a:srgbClr val="172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01315" y="289886"/>
            <a:ext cx="8442006" cy="940443"/>
          </a:xfrm>
          <a:prstGeom prst="rect">
            <a:avLst/>
          </a:prstGeom>
        </p:spPr>
        <p:txBody>
          <a:bodyPr vert="horz" lIns="45720" rIns="45720" anchor="ctr">
            <a:normAutofit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8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CERN CONTRACT REVIEW BOARD (CCRB)</a:t>
            </a:r>
          </a:p>
          <a:p>
            <a:r>
              <a:rPr lang="de-DE" sz="1800" dirty="0">
                <a:solidFill>
                  <a:schemeClr val="bg1">
                    <a:lumMod val="65000"/>
                  </a:schemeClr>
                </a:solidFill>
                <a:cs typeface="Calibri Light" panose="020F0302020204030204" pitchFamily="34" charset="0"/>
              </a:rPr>
              <a:t>Recommendation</a:t>
            </a:r>
            <a:r>
              <a:rPr lang="de-DE" sz="28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337221" y="4559432"/>
            <a:ext cx="2554059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dirty="0">
                <a:latin typeface="+mj-lt"/>
              </a:rPr>
              <a:t>The review board makes a recommendation</a:t>
            </a:r>
            <a:endParaRPr lang="en-US" b="1" u="sng" dirty="0">
              <a:latin typeface="+mj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BFF6A-FEFA-40B3-8350-849129E6D542}" type="slidenum">
              <a:rPr lang="en-GB" smtClean="0"/>
              <a:t>28</a:t>
            </a:fld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8341360" y="3053550"/>
            <a:ext cx="3850640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dirty="0">
                <a:latin typeface="+mj-lt"/>
              </a:rPr>
              <a:t>All interviewed candidates will be </a:t>
            </a:r>
            <a:r>
              <a:rPr lang="en-US" u="sng" dirty="0">
                <a:latin typeface="+mj-lt"/>
              </a:rPr>
              <a:t>informed verbally by the HR representative, and in writing via email</a:t>
            </a:r>
            <a:r>
              <a:rPr lang="en-US" dirty="0">
                <a:latin typeface="+mj-lt"/>
              </a:rPr>
              <a:t>, whether or not they have been selected for a post. </a:t>
            </a:r>
            <a:endParaRPr lang="en-US" b="1" dirty="0">
              <a:solidFill>
                <a:srgbClr val="00ACB6"/>
              </a:solidFill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233135" y="2077508"/>
            <a:ext cx="3559039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b="1" dirty="0">
                <a:solidFill>
                  <a:srgbClr val="00ACB6"/>
                </a:solidFill>
                <a:latin typeface="+mj-lt"/>
              </a:rPr>
              <a:t>The only official information </a:t>
            </a:r>
            <a:br>
              <a:rPr lang="en-US" b="1" dirty="0">
                <a:solidFill>
                  <a:srgbClr val="00ACB6"/>
                </a:solidFill>
                <a:latin typeface="+mj-lt"/>
              </a:rPr>
            </a:br>
            <a:r>
              <a:rPr lang="en-US" b="1" dirty="0">
                <a:solidFill>
                  <a:srgbClr val="00ACB6"/>
                </a:solidFill>
                <a:latin typeface="+mj-lt"/>
              </a:rPr>
              <a:t>is provided by the HR representative</a:t>
            </a:r>
            <a:r>
              <a:rPr lang="en-US" dirty="0">
                <a:solidFill>
                  <a:srgbClr val="00ACB6"/>
                </a:solidFill>
              </a:rPr>
              <a:t>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692821" y="5440249"/>
            <a:ext cx="3163660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b="1" dirty="0">
                <a:solidFill>
                  <a:srgbClr val="00ACB6"/>
                </a:solidFill>
                <a:latin typeface="+mj-lt"/>
              </a:rPr>
              <a:t>and</a:t>
            </a:r>
            <a:r>
              <a:rPr lang="en-US" dirty="0">
                <a:latin typeface="+mj-lt"/>
              </a:rPr>
              <a:t> </a:t>
            </a:r>
            <a:r>
              <a:rPr lang="en-US" b="1" dirty="0">
                <a:solidFill>
                  <a:srgbClr val="00ACB6"/>
                </a:solidFill>
                <a:latin typeface="+mj-lt"/>
              </a:rPr>
              <a:t>the Director-General </a:t>
            </a:r>
            <a:br>
              <a:rPr lang="en-US" b="1" dirty="0">
                <a:solidFill>
                  <a:srgbClr val="00ACB6"/>
                </a:solidFill>
                <a:latin typeface="+mj-lt"/>
              </a:rPr>
            </a:br>
            <a:r>
              <a:rPr lang="en-US" b="1" dirty="0">
                <a:solidFill>
                  <a:srgbClr val="00ACB6"/>
                </a:solidFill>
                <a:latin typeface="+mj-lt"/>
              </a:rPr>
              <a:t>takes the decision.</a:t>
            </a:r>
            <a:endParaRPr lang="en-US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5499963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/>
          <p:cNvSpPr/>
          <p:nvPr/>
        </p:nvSpPr>
        <p:spPr>
          <a:xfrm>
            <a:off x="9574568" y="5465817"/>
            <a:ext cx="2566631" cy="430887"/>
          </a:xfrm>
          <a:prstGeom prst="rect">
            <a:avLst/>
          </a:prstGeom>
          <a:solidFill>
            <a:schemeClr val="bg1"/>
          </a:solidFill>
        </p:spPr>
        <p:txBody>
          <a:bodyPr wrap="square" anchor="ctr">
            <a:spAutoFit/>
          </a:bodyPr>
          <a:lstStyle/>
          <a:p>
            <a:pPr algn="ctr"/>
            <a:r>
              <a:rPr lang="en-GB" sz="1100" dirty="0">
                <a:solidFill>
                  <a:srgbClr val="4B6A87"/>
                </a:solidFill>
                <a:latin typeface="+mj-lt"/>
              </a:rPr>
              <a:t>Provide us with a phone number where you can be reached.</a:t>
            </a:r>
          </a:p>
        </p:txBody>
      </p:sp>
      <p:sp>
        <p:nvSpPr>
          <p:cNvPr id="33" name="Right Arrow 32"/>
          <p:cNvSpPr/>
          <p:nvPr/>
        </p:nvSpPr>
        <p:spPr>
          <a:xfrm>
            <a:off x="293748" y="2497162"/>
            <a:ext cx="10544093" cy="2378006"/>
          </a:xfrm>
          <a:prstGeom prst="rightArrow">
            <a:avLst>
              <a:gd name="adj1" fmla="val 76849"/>
              <a:gd name="adj2" fmla="val 53886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bg1">
                  <a:lumMod val="8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</p:spPr>
        <p:style>
          <a:lnRef idx="0">
            <a:schemeClr val="dk1">
              <a:hueOff val="0"/>
              <a:satOff val="0"/>
              <a:lumOff val="0"/>
              <a:alphaOff val="0"/>
            </a:schemeClr>
          </a:lnRef>
          <a:fillRef idx="1">
            <a:schemeClr val="accent3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2" name="TextBox 81"/>
          <p:cNvSpPr txBox="1"/>
          <p:nvPr/>
        </p:nvSpPr>
        <p:spPr>
          <a:xfrm>
            <a:off x="7671399" y="3463699"/>
            <a:ext cx="1336069" cy="407415"/>
          </a:xfrm>
          <a:prstGeom prst="rect">
            <a:avLst/>
          </a:prstGeom>
          <a:solidFill>
            <a:srgbClr val="172737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>
            <a:noAutofit/>
          </a:bodyPr>
          <a:lstStyle>
            <a:defPPr>
              <a:defRPr lang="en-US"/>
            </a:defPPr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fr-CH" sz="1400" dirty="0" err="1"/>
              <a:t>Presentation</a:t>
            </a:r>
            <a:r>
              <a:rPr lang="fr-CH" sz="1400" dirty="0"/>
              <a:t> </a:t>
            </a:r>
          </a:p>
          <a:p>
            <a:r>
              <a:rPr lang="fr-CH" sz="1400" dirty="0"/>
              <a:t>To </a:t>
            </a:r>
            <a:r>
              <a:rPr lang="fr-CH" sz="1400" dirty="0" err="1"/>
              <a:t>be</a:t>
            </a:r>
            <a:r>
              <a:rPr lang="fr-CH" sz="1400" dirty="0"/>
              <a:t> sent to HR</a:t>
            </a:r>
          </a:p>
        </p:txBody>
      </p:sp>
      <p:cxnSp>
        <p:nvCxnSpPr>
          <p:cNvPr id="83" name="Straight Connector 82"/>
          <p:cNvCxnSpPr>
            <a:stCxn id="82" idx="2"/>
            <a:endCxn id="84" idx="0"/>
          </p:cNvCxnSpPr>
          <p:nvPr/>
        </p:nvCxnSpPr>
        <p:spPr>
          <a:xfrm>
            <a:off x="8339434" y="3871114"/>
            <a:ext cx="12175" cy="1566402"/>
          </a:xfrm>
          <a:prstGeom prst="line">
            <a:avLst/>
          </a:prstGeom>
          <a:solidFill>
            <a:srgbClr val="63A0D7"/>
          </a:solidFill>
          <a:ln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4" name="Rectangle 83"/>
          <p:cNvSpPr/>
          <p:nvPr/>
        </p:nvSpPr>
        <p:spPr>
          <a:xfrm>
            <a:off x="7815673" y="5437516"/>
            <a:ext cx="1071871" cy="882322"/>
          </a:xfrm>
          <a:prstGeom prst="rect">
            <a:avLst/>
          </a:prstGeom>
          <a:solidFill>
            <a:srgbClr val="BCCCD2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>
            <a:no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no later than </a:t>
            </a:r>
            <a:br>
              <a:rPr lang="en-US" sz="12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the day before </a:t>
            </a:r>
            <a:br>
              <a:rPr lang="en-US" sz="12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the interview 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9574569" y="3162401"/>
            <a:ext cx="598270" cy="88232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>
            <a:noAutofit/>
          </a:bodyPr>
          <a:lstStyle>
            <a:defPPr>
              <a:defRPr lang="en-US"/>
            </a:defPPr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fr-CH" sz="2400" dirty="0">
                <a:solidFill>
                  <a:srgbClr val="00B050"/>
                </a:solidFill>
              </a:rPr>
              <a:t>…</a:t>
            </a:r>
          </a:p>
        </p:txBody>
      </p:sp>
      <p:sp>
        <p:nvSpPr>
          <p:cNvPr id="57" name="TextBox 56"/>
          <p:cNvSpPr txBox="1">
            <a:spLocks/>
          </p:cNvSpPr>
          <p:nvPr/>
        </p:nvSpPr>
        <p:spPr>
          <a:xfrm>
            <a:off x="6086223" y="3239214"/>
            <a:ext cx="1394180" cy="893902"/>
          </a:xfrm>
          <a:prstGeom prst="rect">
            <a:avLst/>
          </a:prstGeom>
          <a:solidFill>
            <a:srgbClr val="172737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>
            <a:noAutofit/>
          </a:bodyPr>
          <a:lstStyle>
            <a:defPPr>
              <a:defRPr lang="en-US"/>
            </a:defPPr>
            <a:lvl1pPr algn="ctr">
              <a:defRPr sz="1000" b="1">
                <a:solidFill>
                  <a:srgbClr val="F8F8F8">
                    <a:lumMod val="10000"/>
                  </a:srgbClr>
                </a:solidFill>
              </a:defRPr>
            </a:lvl1pPr>
          </a:lstStyle>
          <a:p>
            <a:endParaRPr lang="fr-CH" dirty="0">
              <a:solidFill>
                <a:schemeClr val="bg1"/>
              </a:solidFill>
            </a:endParaRPr>
          </a:p>
          <a:p>
            <a:r>
              <a:rPr lang="fr-CH" sz="1400" dirty="0" err="1">
                <a:solidFill>
                  <a:schemeClr val="bg1"/>
                </a:solidFill>
              </a:rPr>
              <a:t>References</a:t>
            </a:r>
            <a:r>
              <a:rPr lang="fr-CH" sz="1400" dirty="0">
                <a:solidFill>
                  <a:schemeClr val="bg1"/>
                </a:solidFill>
              </a:rPr>
              <a:t> &amp; </a:t>
            </a:r>
          </a:p>
          <a:p>
            <a:r>
              <a:rPr lang="fr-CH" sz="1400" dirty="0">
                <a:solidFill>
                  <a:schemeClr val="bg1"/>
                </a:solidFill>
              </a:rPr>
              <a:t>performance</a:t>
            </a:r>
          </a:p>
          <a:p>
            <a:r>
              <a:rPr lang="fr-CH" sz="1400" dirty="0">
                <a:solidFill>
                  <a:schemeClr val="bg1"/>
                </a:solidFill>
              </a:rPr>
              <a:t>reports   </a:t>
            </a:r>
          </a:p>
          <a:p>
            <a:r>
              <a:rPr lang="fr-CH" sz="1400" dirty="0" err="1">
                <a:solidFill>
                  <a:schemeClr val="bg1"/>
                </a:solidFill>
              </a:rPr>
              <a:t>uploaded</a:t>
            </a:r>
            <a:endParaRPr lang="fr-CH" sz="1400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>
            <a:spLocks/>
          </p:cNvSpPr>
          <p:nvPr/>
        </p:nvSpPr>
        <p:spPr>
          <a:xfrm>
            <a:off x="4548192" y="3637308"/>
            <a:ext cx="1336068" cy="407415"/>
          </a:xfrm>
          <a:prstGeom prst="rect">
            <a:avLst/>
          </a:prstGeom>
          <a:solidFill>
            <a:srgbClr val="172737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>
            <a:noAutofit/>
          </a:bodyPr>
          <a:lstStyle>
            <a:defPPr>
              <a:defRPr lang="en-US"/>
            </a:defPPr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endParaRPr lang="fr-CH" dirty="0"/>
          </a:p>
          <a:p>
            <a:r>
              <a:rPr lang="fr-CH" sz="1400" dirty="0" err="1"/>
              <a:t>Shortlisted</a:t>
            </a:r>
            <a:endParaRPr lang="fr-CH" sz="1400" dirty="0"/>
          </a:p>
          <a:p>
            <a:endParaRPr lang="en-GB" dirty="0"/>
          </a:p>
        </p:txBody>
      </p:sp>
      <p:cxnSp>
        <p:nvCxnSpPr>
          <p:cNvPr id="54" name="Straight Connector 53"/>
          <p:cNvCxnSpPr>
            <a:stCxn id="53" idx="2"/>
            <a:endCxn id="110" idx="0"/>
          </p:cNvCxnSpPr>
          <p:nvPr/>
        </p:nvCxnSpPr>
        <p:spPr>
          <a:xfrm>
            <a:off x="5216226" y="4044723"/>
            <a:ext cx="2411" cy="1918925"/>
          </a:xfrm>
          <a:prstGeom prst="line">
            <a:avLst/>
          </a:prstGeom>
          <a:solidFill>
            <a:srgbClr val="63A0D7"/>
          </a:solidFill>
          <a:ln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>
            <a:spLocks/>
          </p:cNvSpPr>
          <p:nvPr/>
        </p:nvSpPr>
        <p:spPr>
          <a:xfrm>
            <a:off x="4520602" y="3116911"/>
            <a:ext cx="1336068" cy="452060"/>
          </a:xfrm>
          <a:prstGeom prst="rect">
            <a:avLst/>
          </a:prstGeom>
          <a:solidFill>
            <a:srgbClr val="DEB5AA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>
            <a:noAutofit/>
          </a:bodyPr>
          <a:lstStyle>
            <a:defPPr>
              <a:defRPr lang="en-US"/>
            </a:defPPr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endParaRPr lang="fr-CH" dirty="0"/>
          </a:p>
          <a:p>
            <a:r>
              <a:rPr lang="fr-CH" sz="1400" dirty="0"/>
              <a:t>Not </a:t>
            </a:r>
            <a:r>
              <a:rPr lang="fr-CH" sz="1400" dirty="0" err="1"/>
              <a:t>shortlisted</a:t>
            </a:r>
            <a:endParaRPr lang="fr-CH" sz="1400" dirty="0"/>
          </a:p>
          <a:p>
            <a:endParaRPr lang="en-GB" dirty="0"/>
          </a:p>
        </p:txBody>
      </p:sp>
      <p:sp>
        <p:nvSpPr>
          <p:cNvPr id="52" name="TextBox 51"/>
          <p:cNvSpPr txBox="1">
            <a:spLocks/>
          </p:cNvSpPr>
          <p:nvPr/>
        </p:nvSpPr>
        <p:spPr>
          <a:xfrm>
            <a:off x="9165011" y="3018178"/>
            <a:ext cx="362007" cy="1270000"/>
          </a:xfrm>
          <a:prstGeom prst="rect">
            <a:avLst/>
          </a:prstGeom>
          <a:solidFill>
            <a:srgbClr val="D0F6EB"/>
          </a:solidFill>
          <a:ln>
            <a:solidFill>
              <a:schemeClr val="bg1"/>
            </a:solidFill>
          </a:ln>
        </p:spPr>
        <p:txBody>
          <a:bodyPr vert="vert270" wrap="square" lIns="18000" tIns="46800" rIns="18000" rtlCol="0" anchor="ctr" anchorCtr="0">
            <a:noAutofit/>
          </a:bodyPr>
          <a:lstStyle/>
          <a:p>
            <a:pPr algn="ctr"/>
            <a:endParaRPr lang="fr-CH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r>
              <a:rPr lang="fr-CH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interview</a:t>
            </a:r>
          </a:p>
          <a:p>
            <a:pPr algn="ctr"/>
            <a:endParaRPr lang="en-GB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72647E7-3BB4-4EDA-9AC6-32E80AF4F6E9}"/>
              </a:ext>
            </a:extLst>
          </p:cNvPr>
          <p:cNvGrpSpPr/>
          <p:nvPr/>
        </p:nvGrpSpPr>
        <p:grpSpPr>
          <a:xfrm>
            <a:off x="10758920" y="3206749"/>
            <a:ext cx="1341296" cy="2239775"/>
            <a:chOff x="9991316" y="3161820"/>
            <a:chExt cx="1341296" cy="2239775"/>
          </a:xfrm>
        </p:grpSpPr>
        <p:cxnSp>
          <p:nvCxnSpPr>
            <p:cNvPr id="47" name="Straight Connector 46"/>
            <p:cNvCxnSpPr>
              <a:stCxn id="45" idx="3"/>
              <a:endCxn id="51" idx="0"/>
            </p:cNvCxnSpPr>
            <p:nvPr/>
          </p:nvCxnSpPr>
          <p:spPr>
            <a:xfrm flipH="1">
              <a:off x="11088207" y="3602981"/>
              <a:ext cx="0" cy="1488145"/>
            </a:xfrm>
            <a:prstGeom prst="line">
              <a:avLst/>
            </a:prstGeom>
            <a:solidFill>
              <a:srgbClr val="63A0D7"/>
            </a:solidFill>
            <a:ln>
              <a:solidFill>
                <a:schemeClr val="accent5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51" name="Picture 50"/>
            <p:cNvPicPr>
              <a:picLocks noChangeAspect="1"/>
            </p:cNvPicPr>
            <p:nvPr/>
          </p:nvPicPr>
          <p:blipFill>
            <a:blip r:embed="rId3" cstate="email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7200"/>
                      </a14:imgEffect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47844" y="5091127"/>
              <a:ext cx="480725" cy="310468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cxnSp>
          <p:nvCxnSpPr>
            <p:cNvPr id="46" name="Straight Connector 45"/>
            <p:cNvCxnSpPr>
              <a:stCxn id="45" idx="2"/>
              <a:endCxn id="5" idx="0"/>
            </p:cNvCxnSpPr>
            <p:nvPr/>
          </p:nvCxnSpPr>
          <p:spPr>
            <a:xfrm flipH="1">
              <a:off x="10314641" y="4044141"/>
              <a:ext cx="0" cy="428988"/>
            </a:xfrm>
            <a:prstGeom prst="line">
              <a:avLst/>
            </a:prstGeom>
            <a:solidFill>
              <a:srgbClr val="63A0D7"/>
            </a:solidFill>
            <a:ln>
              <a:solidFill>
                <a:schemeClr val="accent5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>
              <a:spLocks/>
            </p:cNvSpPr>
            <p:nvPr/>
          </p:nvSpPr>
          <p:spPr>
            <a:xfrm>
              <a:off x="9996543" y="3161820"/>
              <a:ext cx="1336069" cy="882321"/>
            </a:xfrm>
            <a:prstGeom prst="rect">
              <a:avLst/>
            </a:prstGeom>
            <a:solidFill>
              <a:srgbClr val="4B6A87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>
              <a:noAutofit/>
            </a:bodyPr>
            <a:lstStyle>
              <a:defPPr>
                <a:defRPr lang="en-US"/>
              </a:defPPr>
              <a:lvl1pPr algn="ctr">
                <a:defRPr sz="1000" b="1">
                  <a:solidFill>
                    <a:schemeClr val="bg1"/>
                  </a:solidFill>
                </a:defRPr>
              </a:lvl1pPr>
            </a:lstStyle>
            <a:p>
              <a:endParaRPr lang="fr-CH" dirty="0"/>
            </a:p>
            <a:p>
              <a:r>
                <a:rPr lang="fr-CH" sz="1400" dirty="0"/>
                <a:t>Decision</a:t>
              </a:r>
            </a:p>
            <a:p>
              <a:endParaRPr lang="en-GB" dirty="0"/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822" t="15495" r="21019" b="25913"/>
            <a:stretch/>
          </p:blipFill>
          <p:spPr>
            <a:xfrm>
              <a:off x="9991316" y="4473129"/>
              <a:ext cx="646652" cy="651477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BFF6A-FEFA-40B3-8350-849129E6D542}" type="slidenum">
              <a:rPr lang="en-GB" smtClean="0"/>
              <a:t>29</a:t>
            </a:fld>
            <a:endParaRPr lang="en-GB" dirty="0"/>
          </a:p>
        </p:txBody>
      </p:sp>
      <p:grpSp>
        <p:nvGrpSpPr>
          <p:cNvPr id="72" name="Group 71"/>
          <p:cNvGrpSpPr>
            <a:grpSpLocks noChangeAspect="1"/>
          </p:cNvGrpSpPr>
          <p:nvPr/>
        </p:nvGrpSpPr>
        <p:grpSpPr>
          <a:xfrm>
            <a:off x="4716563" y="1684702"/>
            <a:ext cx="999325" cy="914777"/>
            <a:chOff x="3270338" y="1700186"/>
            <a:chExt cx="1327414" cy="1215112"/>
          </a:xfrm>
        </p:grpSpPr>
        <p:grpSp>
          <p:nvGrpSpPr>
            <p:cNvPr id="81" name="Group 80"/>
            <p:cNvGrpSpPr/>
            <p:nvPr/>
          </p:nvGrpSpPr>
          <p:grpSpPr>
            <a:xfrm>
              <a:off x="3270338" y="1700186"/>
              <a:ext cx="1223520" cy="1099486"/>
              <a:chOff x="8591401" y="943469"/>
              <a:chExt cx="1337080" cy="1091990"/>
            </a:xfrm>
          </p:grpSpPr>
          <p:pic>
            <p:nvPicPr>
              <p:cNvPr id="88" name="Picture 2" descr="Image en ligne"/>
              <p:cNvPicPr>
                <a:picLocks noChangeAspect="1" noChangeArrowheads="1"/>
              </p:cNvPicPr>
              <p:nvPr/>
            </p:nvPicPr>
            <p:blipFill rotWithShape="1">
              <a:blip r:embed="rId6" cstate="print">
                <a:duotone>
                  <a:prstClr val="black"/>
                  <a:srgbClr val="D9C3A5">
                    <a:tint val="50000"/>
                    <a:satMod val="180000"/>
                  </a:srgb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colorTemperature colorTemp="7000"/>
                        </a14:imgEffect>
                        <a14:imgEffect>
                          <a14:saturation sat="2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525" t="28449" r="15298" b="30441"/>
              <a:stretch/>
            </p:blipFill>
            <p:spPr bwMode="auto">
              <a:xfrm>
                <a:off x="8591401" y="1005879"/>
                <a:ext cx="1321518" cy="774145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9" name="Rectangle 88"/>
              <p:cNvSpPr/>
              <p:nvPr/>
            </p:nvSpPr>
            <p:spPr>
              <a:xfrm>
                <a:off x="8592411" y="943469"/>
                <a:ext cx="1336070" cy="109199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wrap="none" anchor="ctr">
                <a:noAutofit/>
              </a:bodyPr>
              <a:lstStyle/>
              <a:p>
                <a:pPr algn="ctr"/>
                <a:r>
                  <a:rPr lang="en-GB" sz="12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Not shortlisted</a:t>
                </a:r>
              </a:p>
              <a:p>
                <a:pPr algn="ctr"/>
                <a:r>
                  <a:rPr lang="en-GB" sz="12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email</a:t>
                </a:r>
              </a:p>
            </p:txBody>
          </p:sp>
        </p:grpSp>
        <p:pic>
          <p:nvPicPr>
            <p:cNvPr id="87" name="Picture 86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39" t="11010" r="7418" b="6236"/>
            <a:stretch/>
          </p:blipFill>
          <p:spPr>
            <a:xfrm>
              <a:off x="4072934" y="2390421"/>
              <a:ext cx="524818" cy="524877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DF6ADCF-5932-43EE-8247-206E885CAD6E}"/>
              </a:ext>
            </a:extLst>
          </p:cNvPr>
          <p:cNvGrpSpPr/>
          <p:nvPr/>
        </p:nvGrpSpPr>
        <p:grpSpPr>
          <a:xfrm>
            <a:off x="255297" y="3206749"/>
            <a:ext cx="1336069" cy="2318837"/>
            <a:chOff x="1192379" y="3166434"/>
            <a:chExt cx="1336069" cy="2318837"/>
          </a:xfrm>
        </p:grpSpPr>
        <p:sp>
          <p:nvSpPr>
            <p:cNvPr id="78" name="TextBox 77"/>
            <p:cNvSpPr txBox="1"/>
            <p:nvPr/>
          </p:nvSpPr>
          <p:spPr>
            <a:xfrm>
              <a:off x="1192379" y="3166434"/>
              <a:ext cx="1336069" cy="879634"/>
            </a:xfrm>
            <a:prstGeom prst="rect">
              <a:avLst/>
            </a:prstGeom>
            <a:solidFill>
              <a:srgbClr val="172737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>
              <a:noAutofit/>
            </a:bodyPr>
            <a:lstStyle>
              <a:defPPr>
                <a:defRPr lang="en-US"/>
              </a:defPPr>
              <a:lvl1pPr algn="ctr">
                <a:defRPr sz="1000" b="1">
                  <a:solidFill>
                    <a:schemeClr val="bg1"/>
                  </a:solidFill>
                </a:defRPr>
              </a:lvl1pPr>
            </a:lstStyle>
            <a:p>
              <a:r>
                <a:rPr lang="fr-CH" sz="1400" dirty="0"/>
                <a:t>Application</a:t>
              </a:r>
            </a:p>
            <a:p>
              <a:r>
                <a:rPr lang="fr-CH" sz="1400" dirty="0" err="1"/>
                <a:t>submitted</a:t>
              </a:r>
              <a:endParaRPr lang="fr-CH" sz="1400" dirty="0"/>
            </a:p>
          </p:txBody>
        </p:sp>
        <p:cxnSp>
          <p:nvCxnSpPr>
            <p:cNvPr id="79" name="Straight Connector 78"/>
            <p:cNvCxnSpPr>
              <a:cxnSpLocks/>
              <a:stCxn id="78" idx="2"/>
              <a:endCxn id="105" idx="0"/>
            </p:cNvCxnSpPr>
            <p:nvPr/>
          </p:nvCxnSpPr>
          <p:spPr>
            <a:xfrm>
              <a:off x="1860414" y="4046068"/>
              <a:ext cx="892" cy="812967"/>
            </a:xfrm>
            <a:prstGeom prst="line">
              <a:avLst/>
            </a:prstGeom>
            <a:solidFill>
              <a:srgbClr val="63A0D7"/>
            </a:solidFill>
            <a:ln>
              <a:solidFill>
                <a:schemeClr val="accent5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3" name="Group 102"/>
            <p:cNvGrpSpPr>
              <a:grpSpLocks noChangeAspect="1"/>
            </p:cNvGrpSpPr>
            <p:nvPr/>
          </p:nvGrpSpPr>
          <p:grpSpPr>
            <a:xfrm>
              <a:off x="1404104" y="4850606"/>
              <a:ext cx="917614" cy="634665"/>
              <a:chOff x="8592412" y="1008031"/>
              <a:chExt cx="1332008" cy="837287"/>
            </a:xfrm>
          </p:grpSpPr>
          <p:pic>
            <p:nvPicPr>
              <p:cNvPr id="104" name="Picture 2" descr="Image en ligne"/>
              <p:cNvPicPr>
                <a:picLocks noChangeAspect="1" noChangeArrowheads="1"/>
              </p:cNvPicPr>
              <p:nvPr/>
            </p:nvPicPr>
            <p:blipFill rotWithShape="1">
              <a:blip r:embed="rId9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825" t="28564" r="14688" b="30388"/>
              <a:stretch/>
            </p:blipFill>
            <p:spPr bwMode="auto">
              <a:xfrm>
                <a:off x="8597079" y="1008031"/>
                <a:ext cx="1327341" cy="772985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5" name="Rectangle 104"/>
              <p:cNvSpPr/>
              <p:nvPr/>
            </p:nvSpPr>
            <p:spPr>
              <a:xfrm>
                <a:off x="8592412" y="1019151"/>
                <a:ext cx="1327341" cy="82616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wrap="none" anchor="ctr">
                <a:noAutofit/>
              </a:bodyPr>
              <a:lstStyle/>
              <a:p>
                <a:pPr algn="ctr"/>
                <a:r>
                  <a:rPr lang="en-GB" sz="850" b="1" dirty="0">
                    <a:solidFill>
                      <a:schemeClr val="bg1"/>
                    </a:solidFill>
                  </a:rPr>
                  <a:t>“</a:t>
                </a:r>
                <a:r>
                  <a:rPr lang="en-GB" sz="1200" b="1" dirty="0">
                    <a:solidFill>
                      <a:schemeClr val="bg1"/>
                    </a:solidFill>
                  </a:rPr>
                  <a:t>Acknowledge-</a:t>
                </a:r>
              </a:p>
              <a:p>
                <a:pPr algn="ctr"/>
                <a:r>
                  <a:rPr lang="en-GB" sz="1200" b="1" dirty="0" err="1">
                    <a:solidFill>
                      <a:schemeClr val="bg1"/>
                    </a:solidFill>
                  </a:rPr>
                  <a:t>ment</a:t>
                </a:r>
                <a:r>
                  <a:rPr lang="en-GB" sz="850" b="1" dirty="0">
                    <a:solidFill>
                      <a:schemeClr val="bg1"/>
                    </a:solidFill>
                  </a:rPr>
                  <a:t> </a:t>
                </a:r>
                <a:r>
                  <a:rPr lang="en-GB" sz="1200" b="1" dirty="0">
                    <a:solidFill>
                      <a:schemeClr val="bg1"/>
                    </a:solidFill>
                  </a:rPr>
                  <a:t>Receipt”</a:t>
                </a:r>
              </a:p>
            </p:txBody>
          </p:sp>
        </p:grpSp>
      </p:grpSp>
      <p:grpSp>
        <p:nvGrpSpPr>
          <p:cNvPr id="109" name="Group 108"/>
          <p:cNvGrpSpPr>
            <a:grpSpLocks noChangeAspect="1"/>
          </p:cNvGrpSpPr>
          <p:nvPr/>
        </p:nvGrpSpPr>
        <p:grpSpPr>
          <a:xfrm>
            <a:off x="4476014" y="5897677"/>
            <a:ext cx="1485243" cy="893902"/>
            <a:chOff x="7667323" y="915691"/>
            <a:chExt cx="2155977" cy="1179286"/>
          </a:xfrm>
        </p:grpSpPr>
        <p:pic>
          <p:nvPicPr>
            <p:cNvPr id="110" name="Picture 2" descr="Image en ligne"/>
            <p:cNvPicPr>
              <a:picLocks noChangeAspect="1" noChangeArrowheads="1"/>
            </p:cNvPicPr>
            <p:nvPr/>
          </p:nvPicPr>
          <p:blipFill rotWithShape="1">
            <a:blip r:embed="rId9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-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903" t="28749" r="15100" b="30546"/>
            <a:stretch/>
          </p:blipFill>
          <p:spPr bwMode="auto">
            <a:xfrm>
              <a:off x="7967904" y="1002724"/>
              <a:ext cx="1554818" cy="904162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1" name="Rectangle 110"/>
            <p:cNvSpPr/>
            <p:nvPr/>
          </p:nvSpPr>
          <p:spPr>
            <a:xfrm>
              <a:off x="7667323" y="915691"/>
              <a:ext cx="2155977" cy="117928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anchor="ctr">
              <a:noAutofit/>
            </a:bodyPr>
            <a:lstStyle/>
            <a:p>
              <a:pPr algn="ctr"/>
              <a:r>
                <a:rPr lang="fr-CH" sz="1200" b="1" dirty="0">
                  <a:solidFill>
                    <a:schemeClr val="bg1"/>
                  </a:solidFill>
                </a:rPr>
                <a:t>Invitation </a:t>
              </a:r>
            </a:p>
            <a:p>
              <a:pPr algn="ctr"/>
              <a:r>
                <a:rPr lang="fr-CH" sz="1200" b="1" dirty="0">
                  <a:solidFill>
                    <a:schemeClr val="bg1"/>
                  </a:solidFill>
                </a:rPr>
                <a:t>to the </a:t>
              </a:r>
            </a:p>
            <a:p>
              <a:pPr algn="ctr"/>
              <a:r>
                <a:rPr lang="fr-CH" sz="1200" b="1" dirty="0">
                  <a:solidFill>
                    <a:schemeClr val="bg1"/>
                  </a:solidFill>
                </a:rPr>
                <a:t>interview</a:t>
              </a:r>
              <a:endParaRPr lang="en-GB" sz="1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5" name="TextBox 54"/>
          <p:cNvSpPr txBox="1">
            <a:spLocks/>
          </p:cNvSpPr>
          <p:nvPr/>
        </p:nvSpPr>
        <p:spPr>
          <a:xfrm>
            <a:off x="3495072" y="3051165"/>
            <a:ext cx="362007" cy="1270000"/>
          </a:xfrm>
          <a:prstGeom prst="rect">
            <a:avLst/>
          </a:prstGeom>
          <a:solidFill>
            <a:srgbClr val="D0F6EB"/>
          </a:solidFill>
          <a:ln>
            <a:solidFill>
              <a:schemeClr val="bg1"/>
            </a:solidFill>
          </a:ln>
        </p:spPr>
        <p:txBody>
          <a:bodyPr vert="vert270" wrap="square" lIns="18000" tIns="46800" rIns="18000" rtlCol="0" anchor="ctr" anchorCtr="0">
            <a:noAutofit/>
          </a:bodyPr>
          <a:lstStyle/>
          <a:p>
            <a:pPr algn="ctr"/>
            <a:endParaRPr lang="fr-CH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r>
              <a:rPr lang="fr-CH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shortlisting</a:t>
            </a:r>
            <a:endParaRPr lang="fr-CH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GB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0" y="0"/>
            <a:ext cx="12192000" cy="1288812"/>
          </a:xfrm>
          <a:prstGeom prst="rect">
            <a:avLst/>
          </a:prstGeom>
          <a:solidFill>
            <a:srgbClr val="172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Title 1"/>
          <p:cNvSpPr txBox="1">
            <a:spLocks/>
          </p:cNvSpPr>
          <p:nvPr/>
        </p:nvSpPr>
        <p:spPr>
          <a:xfrm>
            <a:off x="190271" y="176355"/>
            <a:ext cx="8442006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800" dirty="0">
                <a:solidFill>
                  <a:schemeClr val="bg1"/>
                </a:solidFill>
              </a:rPr>
              <a:t>COMMUNICATION FLOW</a:t>
            </a:r>
            <a:br>
              <a:rPr lang="fr-CH" sz="2800" dirty="0">
                <a:solidFill>
                  <a:schemeClr val="bg1"/>
                </a:solidFill>
              </a:rPr>
            </a:br>
            <a:endParaRPr lang="de-DE" sz="1400" dirty="0">
              <a:solidFill>
                <a:schemeClr val="bg1">
                  <a:lumMod val="65000"/>
                </a:schemeClr>
              </a:solidFill>
              <a:cs typeface="Calibri Light" panose="020F030202020403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4022604-89EF-44B0-ACD8-95E5B008E644}"/>
              </a:ext>
            </a:extLst>
          </p:cNvPr>
          <p:cNvGrpSpPr/>
          <p:nvPr/>
        </p:nvGrpSpPr>
        <p:grpSpPr>
          <a:xfrm>
            <a:off x="1479465" y="1567248"/>
            <a:ext cx="1825974" cy="4070158"/>
            <a:chOff x="2097934" y="1612810"/>
            <a:chExt cx="1825974" cy="4070158"/>
          </a:xfrm>
        </p:grpSpPr>
        <p:sp>
          <p:nvSpPr>
            <p:cNvPr id="73" name="TextBox 72"/>
            <p:cNvSpPr txBox="1"/>
            <p:nvPr/>
          </p:nvSpPr>
          <p:spPr>
            <a:xfrm>
              <a:off x="2587838" y="3635964"/>
              <a:ext cx="1336069" cy="410104"/>
            </a:xfrm>
            <a:prstGeom prst="rect">
              <a:avLst/>
            </a:prstGeom>
            <a:solidFill>
              <a:srgbClr val="172737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>
              <a:noAutofit/>
            </a:bodyPr>
            <a:lstStyle>
              <a:defPPr>
                <a:defRPr lang="en-US"/>
              </a:defPPr>
              <a:lvl1pPr algn="ctr">
                <a:defRPr sz="1000" b="1">
                  <a:solidFill>
                    <a:schemeClr val="bg1"/>
                  </a:solidFill>
                </a:defRPr>
              </a:lvl1pPr>
            </a:lstStyle>
            <a:p>
              <a:r>
                <a:rPr lang="fr-CH" sz="1400" dirty="0"/>
                <a:t>Eligible</a:t>
              </a:r>
            </a:p>
          </p:txBody>
        </p:sp>
        <p:cxnSp>
          <p:nvCxnSpPr>
            <p:cNvPr id="74" name="Straight Connector 73"/>
            <p:cNvCxnSpPr>
              <a:endCxn id="101" idx="0"/>
            </p:cNvCxnSpPr>
            <p:nvPr/>
          </p:nvCxnSpPr>
          <p:spPr>
            <a:xfrm>
              <a:off x="3232793" y="4047992"/>
              <a:ext cx="0" cy="796697"/>
            </a:xfrm>
            <a:prstGeom prst="line">
              <a:avLst/>
            </a:prstGeom>
            <a:solidFill>
              <a:srgbClr val="63A0D7"/>
            </a:solidFill>
            <a:ln>
              <a:solidFill>
                <a:schemeClr val="accent5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/>
            <p:cNvSpPr txBox="1"/>
            <p:nvPr/>
          </p:nvSpPr>
          <p:spPr>
            <a:xfrm>
              <a:off x="2587839" y="3166434"/>
              <a:ext cx="1336069" cy="411480"/>
            </a:xfrm>
            <a:prstGeom prst="rect">
              <a:avLst/>
            </a:prstGeom>
            <a:solidFill>
              <a:srgbClr val="DEB5AA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>
              <a:noAutofit/>
            </a:bodyPr>
            <a:lstStyle>
              <a:defPPr>
                <a:defRPr lang="en-US"/>
              </a:defPPr>
              <a:lvl1pPr algn="ctr">
                <a:defRPr sz="1000" b="1">
                  <a:solidFill>
                    <a:schemeClr val="bg1"/>
                  </a:solidFill>
                </a:defRPr>
              </a:lvl1pPr>
            </a:lstStyle>
            <a:p>
              <a:r>
                <a:rPr lang="fr-CH" sz="1400" dirty="0"/>
                <a:t>Not </a:t>
              </a:r>
              <a:r>
                <a:rPr lang="fr-CH" sz="1400" dirty="0" err="1"/>
                <a:t>eligible</a:t>
              </a:r>
              <a:endParaRPr lang="fr-CH" sz="1400" dirty="0"/>
            </a:p>
          </p:txBody>
        </p:sp>
        <p:cxnSp>
          <p:nvCxnSpPr>
            <p:cNvPr id="59" name="Straight Connector 58"/>
            <p:cNvCxnSpPr>
              <a:endCxn id="60" idx="0"/>
            </p:cNvCxnSpPr>
            <p:nvPr/>
          </p:nvCxnSpPr>
          <p:spPr>
            <a:xfrm flipH="1">
              <a:off x="3255874" y="2373499"/>
              <a:ext cx="8185" cy="792935"/>
            </a:xfrm>
            <a:prstGeom prst="line">
              <a:avLst/>
            </a:prstGeom>
            <a:solidFill>
              <a:srgbClr val="63A0D7"/>
            </a:solidFill>
            <a:ln>
              <a:solidFill>
                <a:schemeClr val="accent5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" name="Group 12"/>
            <p:cNvGrpSpPr>
              <a:grpSpLocks noChangeAspect="1"/>
            </p:cNvGrpSpPr>
            <p:nvPr/>
          </p:nvGrpSpPr>
          <p:grpSpPr>
            <a:xfrm>
              <a:off x="2801372" y="1714511"/>
              <a:ext cx="920413" cy="914777"/>
              <a:chOff x="3271263" y="1700186"/>
              <a:chExt cx="1222596" cy="1215112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3271263" y="1700186"/>
                <a:ext cx="1222596" cy="1099486"/>
                <a:chOff x="8592411" y="943469"/>
                <a:chExt cx="1336070" cy="1091990"/>
              </a:xfrm>
            </p:grpSpPr>
            <p:pic>
              <p:nvPicPr>
                <p:cNvPr id="1026" name="Picture 2" descr="Image en ligne"/>
                <p:cNvPicPr>
                  <a:picLocks noChangeAspect="1" noChangeArrowheads="1"/>
                </p:cNvPicPr>
                <p:nvPr/>
              </p:nvPicPr>
              <p:blipFill rotWithShape="1">
                <a:blip r:embed="rId6" cstate="print">
                  <a:duotone>
                    <a:prstClr val="black"/>
                    <a:srgbClr val="D9C3A5">
                      <a:tint val="50000"/>
                      <a:satMod val="180000"/>
                    </a:srgbClr>
                  </a:duotone>
                  <a:extLst>
                    <a:ext uri="{BEBA8EAE-BF5A-486C-A8C5-ECC9F3942E4B}">
                      <a14:imgProps xmlns:a14="http://schemas.microsoft.com/office/drawing/2010/main">
                        <a14:imgLayer r:embed="rId7">
                          <a14:imgEffect>
                            <a14:colorTemperature colorTemp="7000"/>
                          </a14:imgEffect>
                          <a14:imgEffect>
                            <a14:saturation sat="20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4866" t="28805" r="14648" b="30489"/>
                <a:stretch/>
              </p:blipFill>
              <p:spPr bwMode="auto">
                <a:xfrm>
                  <a:off x="8597844" y="1012568"/>
                  <a:ext cx="1327336" cy="766522"/>
                </a:xfrm>
                <a:prstGeom prst="rect">
                  <a:avLst/>
                </a:prstGeom>
                <a:noFill/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65" name="Rectangle 64"/>
                <p:cNvSpPr/>
                <p:nvPr/>
              </p:nvSpPr>
              <p:spPr>
                <a:xfrm>
                  <a:off x="8592411" y="943469"/>
                  <a:ext cx="1336070" cy="109199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txBody>
                <a:bodyPr wrap="none" anchor="ctr">
                  <a:noAutofit/>
                </a:bodyPr>
                <a:lstStyle/>
                <a:p>
                  <a:pPr algn="ctr"/>
                  <a:r>
                    <a:rPr lang="en-GB" sz="1200" b="1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“</a:t>
                  </a:r>
                  <a:r>
                    <a:rPr lang="fr-CH" sz="1200" b="1" dirty="0" err="1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Ineligible</a:t>
                  </a:r>
                  <a:r>
                    <a:rPr lang="en-GB" sz="1200" b="1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”</a:t>
                  </a:r>
                </a:p>
              </p:txBody>
            </p:sp>
          </p:grpSp>
          <p:pic>
            <p:nvPicPr>
              <p:cNvPr id="70" name="Picture 69"/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839" t="11010" r="7418" b="6236"/>
              <a:stretch/>
            </p:blipFill>
            <p:spPr>
              <a:xfrm>
                <a:off x="3961057" y="2390421"/>
                <a:ext cx="524819" cy="524877"/>
              </a:xfrm>
              <a:prstGeom prst="ellipse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</p:grpSp>
        <p:grpSp>
          <p:nvGrpSpPr>
            <p:cNvPr id="99" name="Group 98"/>
            <p:cNvGrpSpPr>
              <a:grpSpLocks noChangeAspect="1"/>
            </p:cNvGrpSpPr>
            <p:nvPr/>
          </p:nvGrpSpPr>
          <p:grpSpPr>
            <a:xfrm>
              <a:off x="2797144" y="4844689"/>
              <a:ext cx="920413" cy="838279"/>
              <a:chOff x="8592410" y="1005234"/>
              <a:chExt cx="1336070" cy="1105906"/>
            </a:xfrm>
          </p:grpSpPr>
          <p:pic>
            <p:nvPicPr>
              <p:cNvPr id="101" name="Picture 2" descr="Image en ligne"/>
              <p:cNvPicPr>
                <a:picLocks noChangeAspect="1" noChangeArrowheads="1"/>
              </p:cNvPicPr>
              <p:nvPr/>
            </p:nvPicPr>
            <p:blipFill rotWithShape="1">
              <a:blip r:embed="rId10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003" t="28415" r="15061" b="30712"/>
              <a:stretch/>
            </p:blipFill>
            <p:spPr bwMode="auto">
              <a:xfrm>
                <a:off x="8600426" y="1005234"/>
                <a:ext cx="1316968" cy="769663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2" name="Rectangle 101"/>
              <p:cNvSpPr/>
              <p:nvPr/>
            </p:nvSpPr>
            <p:spPr>
              <a:xfrm>
                <a:off x="8592410" y="1019150"/>
                <a:ext cx="1336070" cy="109199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wrap="none" anchor="ctr">
                <a:noAutofit/>
              </a:bodyPr>
              <a:lstStyle/>
              <a:p>
                <a:pPr algn="ctr"/>
                <a:r>
                  <a:rPr lang="en-GB" sz="1200" b="1" dirty="0">
                    <a:solidFill>
                      <a:schemeClr val="bg1"/>
                    </a:solidFill>
                  </a:rPr>
                  <a:t>“</a:t>
                </a:r>
                <a:r>
                  <a:rPr lang="fr-CH" sz="1200" b="1" dirty="0" err="1">
                    <a:solidFill>
                      <a:schemeClr val="bg1"/>
                    </a:solidFill>
                  </a:rPr>
                  <a:t>Eligibility</a:t>
                </a:r>
                <a:r>
                  <a:rPr lang="fr-CH" sz="1200" b="1" dirty="0">
                    <a:solidFill>
                      <a:schemeClr val="bg1"/>
                    </a:solidFill>
                  </a:rPr>
                  <a:t> </a:t>
                </a:r>
              </a:p>
              <a:p>
                <a:pPr algn="ctr"/>
                <a:r>
                  <a:rPr lang="fr-CH" sz="1200" b="1" dirty="0">
                    <a:solidFill>
                      <a:schemeClr val="bg1"/>
                    </a:solidFill>
                  </a:rPr>
                  <a:t>email</a:t>
                </a:r>
                <a:r>
                  <a:rPr lang="en-GB" sz="850" b="1" dirty="0">
                    <a:solidFill>
                      <a:schemeClr val="bg1"/>
                    </a:solidFill>
                  </a:rPr>
                  <a:t>”</a:t>
                </a:r>
              </a:p>
            </p:txBody>
          </p:sp>
        </p:grpSp>
        <p:pic>
          <p:nvPicPr>
            <p:cNvPr id="58" name="Picture 57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822" t="15495" r="21019" b="25913"/>
            <a:stretch/>
          </p:blipFill>
          <p:spPr>
            <a:xfrm>
              <a:off x="2097934" y="1612810"/>
              <a:ext cx="646652" cy="651477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pic>
        <p:nvPicPr>
          <p:cNvPr id="64" name="Picture 6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22" t="15495" r="21019" b="25913"/>
          <a:stretch/>
        </p:blipFill>
        <p:spPr>
          <a:xfrm>
            <a:off x="4017672" y="1465167"/>
            <a:ext cx="646652" cy="651477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FA19DC16-1A7E-446E-B437-28F662FDFEBD}"/>
              </a:ext>
            </a:extLst>
          </p:cNvPr>
          <p:cNvCxnSpPr>
            <a:cxnSpLocks/>
          </p:cNvCxnSpPr>
          <p:nvPr/>
        </p:nvCxnSpPr>
        <p:spPr>
          <a:xfrm>
            <a:off x="5175942" y="2358681"/>
            <a:ext cx="13753" cy="760877"/>
          </a:xfrm>
          <a:prstGeom prst="line">
            <a:avLst/>
          </a:prstGeom>
          <a:solidFill>
            <a:srgbClr val="63A0D7"/>
          </a:solidFill>
          <a:ln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6" name="Group 55"/>
          <p:cNvGrpSpPr>
            <a:grpSpLocks noChangeAspect="1"/>
          </p:cNvGrpSpPr>
          <p:nvPr/>
        </p:nvGrpSpPr>
        <p:grpSpPr>
          <a:xfrm>
            <a:off x="4456964" y="4951527"/>
            <a:ext cx="1485243" cy="893902"/>
            <a:chOff x="7667323" y="915691"/>
            <a:chExt cx="2155977" cy="1179286"/>
          </a:xfrm>
        </p:grpSpPr>
        <p:pic>
          <p:nvPicPr>
            <p:cNvPr id="63" name="Picture 2" descr="Image en ligne"/>
            <p:cNvPicPr>
              <a:picLocks noChangeAspect="1" noChangeArrowheads="1"/>
            </p:cNvPicPr>
            <p:nvPr/>
          </p:nvPicPr>
          <p:blipFill rotWithShape="1">
            <a:blip r:embed="rId9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-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903" t="28749" r="15100" b="30546"/>
            <a:stretch/>
          </p:blipFill>
          <p:spPr bwMode="auto">
            <a:xfrm>
              <a:off x="7967904" y="1002724"/>
              <a:ext cx="1554818" cy="904162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7" name="Rectangle 66"/>
            <p:cNvSpPr/>
            <p:nvPr/>
          </p:nvSpPr>
          <p:spPr>
            <a:xfrm>
              <a:off x="7667323" y="915691"/>
              <a:ext cx="2155977" cy="117928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anchor="ctr">
              <a:noAutofit/>
            </a:bodyPr>
            <a:lstStyle/>
            <a:p>
              <a:pPr algn="ctr"/>
              <a:r>
                <a:rPr lang="fr-CH" sz="1200" b="1" dirty="0" err="1">
                  <a:solidFill>
                    <a:schemeClr val="bg1"/>
                  </a:solidFill>
                </a:rPr>
                <a:t>Shortlisted</a:t>
              </a:r>
              <a:endParaRPr lang="fr-CH" sz="1200" b="1" dirty="0">
                <a:solidFill>
                  <a:schemeClr val="bg1"/>
                </a:solidFill>
              </a:endParaRPr>
            </a:p>
            <a:p>
              <a:pPr algn="ctr"/>
              <a:r>
                <a:rPr lang="fr-CH" sz="1200" b="1" dirty="0">
                  <a:solidFill>
                    <a:schemeClr val="bg1"/>
                  </a:solidFill>
                </a:rPr>
                <a:t>email</a:t>
              </a:r>
              <a:endParaRPr lang="en-GB" sz="12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48888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1288812"/>
          </a:xfrm>
          <a:prstGeom prst="rect">
            <a:avLst/>
          </a:prstGeom>
          <a:solidFill>
            <a:srgbClr val="172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90271" y="176355"/>
            <a:ext cx="8442006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800" dirty="0">
                <a:solidFill>
                  <a:schemeClr val="bg1"/>
                </a:solidFill>
              </a:rPr>
              <a:t>LD2IC FRAMEWORK &amp; ELIGIBILITY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29081" y="1901594"/>
            <a:ext cx="10417700" cy="13581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>
                <a:latin typeface="+mj-lt"/>
                <a:hlinkClick r:id="rId3"/>
              </a:rPr>
              <a:t>SRR (R II 1.17 / R II 1.19) </a:t>
            </a:r>
            <a:endParaRPr lang="en-GB" sz="1600" dirty="0">
              <a:latin typeface="+mj-lt"/>
            </a:endParaRPr>
          </a:p>
          <a:p>
            <a:pPr marL="0" indent="0">
              <a:buNone/>
            </a:pPr>
            <a:r>
              <a:rPr lang="en-GB" sz="1600" dirty="0">
                <a:latin typeface="+mj-lt"/>
              </a:rPr>
              <a:t>Staff members are appointed on the basis of a limited-duration contract.</a:t>
            </a:r>
          </a:p>
          <a:p>
            <a:pPr marL="0" indent="0">
              <a:buNone/>
            </a:pPr>
            <a:r>
              <a:rPr lang="en-GB" sz="1600" dirty="0">
                <a:latin typeface="+mj-lt"/>
              </a:rPr>
              <a:t>An indefinite contract may be awarded to staff members holding a limited-duration contract, under a review procedure defined by the Director-General. </a:t>
            </a:r>
          </a:p>
          <a:p>
            <a:pPr marL="0" indent="0">
              <a:buNone/>
            </a:pPr>
            <a:endParaRPr lang="en-US" sz="1600" dirty="0"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C3E63-F5C7-43E1-BC0D-D68F483EC096}" type="slidenum">
              <a:rPr lang="en-GB" smtClean="0"/>
              <a:t>3</a:t>
            </a:fld>
            <a:endParaRPr lang="en-GB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329081" y="3259762"/>
            <a:ext cx="10528801" cy="15919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H" sz="1600" dirty="0">
                <a:latin typeface="+mj-lt"/>
                <a:hlinkClick r:id="rId4"/>
              </a:rPr>
              <a:t>AC No. 2 </a:t>
            </a:r>
            <a:endParaRPr lang="en-GB" sz="1600" dirty="0">
              <a:latin typeface="+mj-lt"/>
            </a:endParaRPr>
          </a:p>
          <a:p>
            <a:pPr marL="0" indent="0">
              <a:buNone/>
            </a:pPr>
            <a:r>
              <a:rPr lang="en-GB" sz="1600" dirty="0">
                <a:latin typeface="+mj-lt"/>
              </a:rPr>
              <a:t>“The decision to open an IC position is taken by the Director-General on the proposal of the respective Head of Department”.</a:t>
            </a:r>
          </a:p>
          <a:p>
            <a:pPr marL="0" indent="0">
              <a:buNone/>
            </a:pPr>
            <a:r>
              <a:rPr lang="en-GB" sz="1600" dirty="0">
                <a:latin typeface="+mj-lt"/>
              </a:rPr>
              <a:t>“The opening of posts with a view to the award of an indefinite contract shall occur within an Organization-wide exercise, which shall be held at least once per year”.</a:t>
            </a:r>
            <a:endParaRPr lang="en-US" sz="1600" dirty="0"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67" y="238306"/>
            <a:ext cx="2094452" cy="2382974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D7197581-E599-437D-A4BA-5601D9B2BB74}"/>
              </a:ext>
            </a:extLst>
          </p:cNvPr>
          <p:cNvSpPr txBox="1">
            <a:spLocks/>
          </p:cNvSpPr>
          <p:nvPr/>
        </p:nvSpPr>
        <p:spPr>
          <a:xfrm>
            <a:off x="329081" y="4672807"/>
            <a:ext cx="11145826" cy="1946887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1600" b="1" dirty="0" err="1">
                <a:cs typeface="Calibri Light" panose="020F0302020204030204" pitchFamily="34" charset="0"/>
              </a:rPr>
              <a:t>Eligibility</a:t>
            </a:r>
            <a:r>
              <a:rPr lang="fr-CH" sz="1600" b="1" dirty="0">
                <a:cs typeface="Calibri Light" panose="020F0302020204030204" pitchFamily="34" charset="0"/>
              </a:rPr>
              <a:t> </a:t>
            </a:r>
            <a:r>
              <a:rPr lang="fr-CH" sz="1600" b="1" dirty="0" err="1">
                <a:cs typeface="Calibri Light" panose="020F0302020204030204" pitchFamily="34" charset="0"/>
              </a:rPr>
              <a:t>criteria</a:t>
            </a:r>
            <a:endParaRPr lang="fr-CH" sz="1600" b="1" dirty="0">
              <a:cs typeface="Calibri Light" panose="020F0302020204030204" pitchFamily="34" charset="0"/>
            </a:endParaRPr>
          </a:p>
          <a:p>
            <a:endParaRPr lang="en-US" sz="1600" b="1" dirty="0">
              <a:cs typeface="Calibri Light" panose="020F0302020204030204" pitchFamily="34" charset="0"/>
            </a:endParaRPr>
          </a:p>
          <a:p>
            <a:r>
              <a:rPr lang="en-US" sz="1600" dirty="0">
                <a:cs typeface="Calibri Light" panose="020F0302020204030204" pitchFamily="34" charset="0"/>
              </a:rPr>
              <a:t>Staff members </a:t>
            </a:r>
          </a:p>
          <a:p>
            <a:pPr marL="285750" indent="-285750">
              <a:buFont typeface="Calibri Light" panose="020F0302020204030204" pitchFamily="34" charset="0"/>
              <a:buChar char="-"/>
            </a:pPr>
            <a:r>
              <a:rPr lang="en-GB" sz="1600" dirty="0">
                <a:cs typeface="Calibri Light" panose="020F0302020204030204" pitchFamily="34" charset="0"/>
              </a:rPr>
              <a:t>who are Member State nationals</a:t>
            </a:r>
          </a:p>
          <a:p>
            <a:pPr marL="285750" indent="-285750">
              <a:buFont typeface="Calibri Light" panose="020F0302020204030204" pitchFamily="34" charset="0"/>
              <a:buChar char="-"/>
            </a:pPr>
            <a:r>
              <a:rPr lang="en-US" sz="1600" dirty="0">
                <a:cs typeface="Calibri Light" panose="020F0302020204030204" pitchFamily="34" charset="0"/>
              </a:rPr>
              <a:t>holding a limited duration contract</a:t>
            </a:r>
          </a:p>
          <a:p>
            <a:pPr marL="285750" indent="-285750">
              <a:buFont typeface="Calibri Light" panose="020F0302020204030204" pitchFamily="34" charset="0"/>
              <a:buChar char="-"/>
            </a:pPr>
            <a:r>
              <a:rPr lang="en-US" sz="1600" dirty="0">
                <a:cs typeface="Calibri Light" panose="020F0302020204030204" pitchFamily="34" charset="0"/>
              </a:rPr>
              <a:t>ending on 31.12.2023 or later</a:t>
            </a:r>
          </a:p>
          <a:p>
            <a:pPr marL="285750" indent="-285750">
              <a:buFont typeface="Calibri Light" panose="020F0302020204030204" pitchFamily="34" charset="0"/>
              <a:buChar char="-"/>
            </a:pPr>
            <a:r>
              <a:rPr lang="en-US" sz="1600" dirty="0">
                <a:cs typeface="Calibri Light" panose="020F0302020204030204" pitchFamily="34" charset="0"/>
              </a:rPr>
              <a:t>having successfully completed their probation period </a:t>
            </a:r>
            <a:r>
              <a:rPr lang="fr-CH" sz="1600" dirty="0">
                <a:cs typeface="Calibri Light" panose="020F0302020204030204" pitchFamily="34" charset="0"/>
              </a:rPr>
              <a:t>at the end of the publication (31.08.2023)</a:t>
            </a:r>
            <a:endParaRPr lang="en-GB" sz="1600" dirty="0">
              <a:cs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-"/>
            </a:pPr>
            <a:r>
              <a:rPr lang="en-GB" sz="1600" dirty="0">
                <a:cs typeface="Calibri Light" panose="020F0302020204030204" pitchFamily="34" charset="0"/>
              </a:rPr>
              <a:t>applying for a post of an equal or higher grade and to a BMJ covering the same grade span or a higher grade span.</a:t>
            </a:r>
            <a:endParaRPr lang="en-US" sz="1600" dirty="0">
              <a:cs typeface="Calibri Light" panose="020F03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664F88C-E6CD-4BFC-B15A-FBB203EB58DB}"/>
              </a:ext>
            </a:extLst>
          </p:cNvPr>
          <p:cNvSpPr txBox="1"/>
          <p:nvPr/>
        </p:nvSpPr>
        <p:spPr>
          <a:xfrm>
            <a:off x="329081" y="1399372"/>
            <a:ext cx="1777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Framework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57380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-18765"/>
            <a:ext cx="12196666" cy="1288812"/>
          </a:xfrm>
          <a:prstGeom prst="rect">
            <a:avLst/>
          </a:prstGeom>
          <a:solidFill>
            <a:srgbClr val="172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305981" y="155420"/>
            <a:ext cx="8442006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8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INFORMATION SESSIONS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2047"/>
          <a:stretch/>
        </p:blipFill>
        <p:spPr>
          <a:xfrm>
            <a:off x="0" y="2865120"/>
            <a:ext cx="12192000" cy="3641558"/>
          </a:xfrm>
          <a:prstGeom prst="rect">
            <a:avLst/>
          </a:prstGeom>
        </p:spPr>
      </p:pic>
      <p:graphicFrame>
        <p:nvGraphicFramePr>
          <p:cNvPr id="11" name="Table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30517169"/>
              </p:ext>
            </p:extLst>
          </p:nvPr>
        </p:nvGraphicFramePr>
        <p:xfrm>
          <a:off x="2456771" y="2865120"/>
          <a:ext cx="6951922" cy="3367238"/>
        </p:xfrm>
        <a:graphic>
          <a:graphicData uri="http://schemas.openxmlformats.org/drawingml/2006/table">
            <a:tbl>
              <a:tblPr firstRow="1" firstCol="1" bandRow="1">
                <a:tableStyleId>{F2DE63D5-997A-4646-A377-4702673A728D}</a:tableStyleId>
              </a:tblPr>
              <a:tblGrid>
                <a:gridCol w="29510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83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175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7150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Date</a:t>
                      </a:r>
                      <a:endParaRPr lang="en-GB" sz="18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6" marR="46516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Heure</a:t>
                      </a:r>
                      <a:endParaRPr lang="en-GB" sz="18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6" marR="46516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Langue</a:t>
                      </a:r>
                      <a:endParaRPr lang="en-GB" sz="18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6" marR="46516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52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0" baseline="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5"/>
                        </a:rPr>
                        <a:t>12 juillet 2023</a:t>
                      </a:r>
                      <a:endParaRPr lang="en-GB" sz="1800" b="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6" marR="46516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H" sz="1800" b="0" dirty="0">
                          <a:solidFill>
                            <a:schemeClr val="bg1"/>
                          </a:solidFill>
                          <a:effectLst/>
                        </a:rPr>
                        <a:t>14h00 – 15h30</a:t>
                      </a:r>
                      <a:endParaRPr lang="en-GB" sz="1800" b="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6" marR="46516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H" sz="1800" b="0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FRANCAIS /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H" sz="1800" b="0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 LIGNE</a:t>
                      </a:r>
                      <a:endParaRPr lang="en-GB" sz="1800" b="0" kern="12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6" marR="46516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7121011"/>
                  </a:ext>
                </a:extLst>
              </a:tr>
              <a:tr h="8652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6"/>
                        </a:rPr>
                        <a:t>18 July 2023</a:t>
                      </a:r>
                      <a:endParaRPr lang="en-GB" sz="1800" b="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6" marR="46516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H" sz="1800" b="0" dirty="0">
                          <a:solidFill>
                            <a:schemeClr val="bg1"/>
                          </a:solidFill>
                          <a:effectLst/>
                        </a:rPr>
                        <a:t>10h30 – 12h00</a:t>
                      </a:r>
                      <a:endParaRPr lang="en-GB" sz="1800" b="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6" marR="46516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H" sz="1800" b="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ENGLISH / ON-SITE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H" sz="1800" b="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593/R-010 - Room 11</a:t>
                      </a:r>
                      <a:endParaRPr lang="en-GB" sz="1800" b="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6" marR="46516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52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7"/>
                        </a:rPr>
                        <a:t>15 August 2023</a:t>
                      </a:r>
                      <a:endParaRPr lang="en-GB" sz="1800" b="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6" marR="46516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H" sz="1800" b="0" dirty="0">
                          <a:solidFill>
                            <a:schemeClr val="bg1"/>
                          </a:solidFill>
                          <a:effectLst/>
                        </a:rPr>
                        <a:t>10h30 – 12h00</a:t>
                      </a:r>
                      <a:endParaRPr lang="en-GB" sz="1800" b="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6" marR="46516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H" sz="1800" b="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ENGLISH / REMOTE</a:t>
                      </a:r>
                      <a:endParaRPr lang="en-GB" sz="1800" b="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6" marR="46516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" name="Oval 14"/>
          <p:cNvSpPr/>
          <p:nvPr/>
        </p:nvSpPr>
        <p:spPr>
          <a:xfrm>
            <a:off x="9551620" y="1644000"/>
            <a:ext cx="2497452" cy="2442240"/>
          </a:xfrm>
          <a:prstGeom prst="ellipse">
            <a:avLst/>
          </a:prstGeom>
          <a:solidFill>
            <a:schemeClr val="accent5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>
                <a:latin typeface="+mj-lt"/>
              </a:rPr>
              <a:t>All sessions are </a:t>
            </a:r>
            <a:r>
              <a:rPr lang="fr-CH" dirty="0" err="1">
                <a:latin typeface="+mj-lt"/>
              </a:rPr>
              <a:t>recorded</a:t>
            </a:r>
            <a:r>
              <a:rPr lang="fr-CH" dirty="0">
                <a:latin typeface="+mj-lt"/>
              </a:rPr>
              <a:t>.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1841301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ACB8D85-E9A1-355E-431B-F20EC7EE6E93}"/>
              </a:ext>
            </a:extLst>
          </p:cNvPr>
          <p:cNvSpPr/>
          <p:nvPr/>
        </p:nvSpPr>
        <p:spPr>
          <a:xfrm>
            <a:off x="0" y="-18592"/>
            <a:ext cx="12196666" cy="1288812"/>
          </a:xfrm>
          <a:prstGeom prst="rect">
            <a:avLst/>
          </a:prstGeom>
          <a:solidFill>
            <a:srgbClr val="172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1675" y="837761"/>
            <a:ext cx="5141876" cy="5141878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245390" y="101757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8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LD2IC SUPPORT </a:t>
            </a:r>
            <a:endParaRPr lang="en-US" sz="2800" dirty="0">
              <a:solidFill>
                <a:schemeClr val="bg1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7230734" y="4940300"/>
            <a:ext cx="1416050" cy="1416050"/>
            <a:chOff x="7230734" y="4940300"/>
            <a:chExt cx="1416050" cy="14160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3" name="Group 12"/>
            <p:cNvGrpSpPr>
              <a:grpSpLocks noChangeAspect="1"/>
            </p:cNvGrpSpPr>
            <p:nvPr/>
          </p:nvGrpSpPr>
          <p:grpSpPr>
            <a:xfrm>
              <a:off x="7230734" y="4940300"/>
              <a:ext cx="1416050" cy="1416050"/>
              <a:chOff x="3918236" y="1052766"/>
              <a:chExt cx="2328240" cy="2283500"/>
            </a:xfrm>
          </p:grpSpPr>
          <p:sp>
            <p:nvSpPr>
              <p:cNvPr id="14" name="Oval 13"/>
              <p:cNvSpPr/>
              <p:nvPr/>
            </p:nvSpPr>
            <p:spPr>
              <a:xfrm>
                <a:off x="3918236" y="1052766"/>
                <a:ext cx="2297145" cy="2283500"/>
              </a:xfrm>
              <a:prstGeom prst="ellipse">
                <a:avLst/>
              </a:prstGeom>
              <a:solidFill>
                <a:srgbClr val="F853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15" name="Chord 14"/>
              <p:cNvSpPr/>
              <p:nvPr/>
            </p:nvSpPr>
            <p:spPr>
              <a:xfrm>
                <a:off x="3918236" y="1052766"/>
                <a:ext cx="2328240" cy="2283500"/>
              </a:xfrm>
              <a:prstGeom prst="chord">
                <a:avLst>
                  <a:gd name="adj1" fmla="val 5412495"/>
                  <a:gd name="adj2" fmla="val 16200000"/>
                </a:avLst>
              </a:prstGeom>
              <a:solidFill>
                <a:srgbClr val="F9716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</p:grpSp>
        <p:sp>
          <p:nvSpPr>
            <p:cNvPr id="16" name="Rectangle 15"/>
            <p:cNvSpPr/>
            <p:nvPr/>
          </p:nvSpPr>
          <p:spPr>
            <a:xfrm>
              <a:off x="7230734" y="5306439"/>
              <a:ext cx="1416050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Do not leave it </a:t>
              </a:r>
            </a:p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until the last minute!</a:t>
              </a:r>
            </a:p>
            <a:p>
              <a:endParaRPr lang="en-GB" sz="1400" b="1" dirty="0"/>
            </a:p>
          </p:txBody>
        </p:sp>
      </p:grpSp>
      <p:grpSp>
        <p:nvGrpSpPr>
          <p:cNvPr id="20" name="Group 19"/>
          <p:cNvGrpSpPr>
            <a:grpSpLocks noChangeAspect="1"/>
          </p:cNvGrpSpPr>
          <p:nvPr/>
        </p:nvGrpSpPr>
        <p:grpSpPr>
          <a:xfrm>
            <a:off x="3805499" y="1369153"/>
            <a:ext cx="822960" cy="822960"/>
            <a:chOff x="3918236" y="1052766"/>
            <a:chExt cx="2328240" cy="2283500"/>
          </a:xfrm>
        </p:grpSpPr>
        <p:sp>
          <p:nvSpPr>
            <p:cNvPr id="21" name="Oval 20"/>
            <p:cNvSpPr/>
            <p:nvPr/>
          </p:nvSpPr>
          <p:spPr>
            <a:xfrm>
              <a:off x="3918236" y="1052766"/>
              <a:ext cx="2297145" cy="2283500"/>
            </a:xfrm>
            <a:prstGeom prst="ellipse">
              <a:avLst/>
            </a:prstGeom>
            <a:solidFill>
              <a:srgbClr val="2DE5F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Chord 21"/>
            <p:cNvSpPr/>
            <p:nvPr/>
          </p:nvSpPr>
          <p:spPr>
            <a:xfrm>
              <a:off x="3918236" y="1052766"/>
              <a:ext cx="2328240" cy="2283500"/>
            </a:xfrm>
            <a:prstGeom prst="chord">
              <a:avLst>
                <a:gd name="adj1" fmla="val 5412495"/>
                <a:gd name="adj2" fmla="val 16200000"/>
              </a:avLst>
            </a:prstGeom>
            <a:solidFill>
              <a:srgbClr val="69ED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6" name="Group 25"/>
          <p:cNvGrpSpPr>
            <a:grpSpLocks noChangeAspect="1"/>
          </p:cNvGrpSpPr>
          <p:nvPr/>
        </p:nvGrpSpPr>
        <p:grpSpPr>
          <a:xfrm>
            <a:off x="8608415" y="2102981"/>
            <a:ext cx="822960" cy="822960"/>
            <a:chOff x="3918236" y="1052766"/>
            <a:chExt cx="2328240" cy="22835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7" name="Oval 26"/>
            <p:cNvSpPr/>
            <p:nvPr/>
          </p:nvSpPr>
          <p:spPr>
            <a:xfrm>
              <a:off x="3918236" y="1052766"/>
              <a:ext cx="2297145" cy="2283500"/>
            </a:xfrm>
            <a:prstGeom prst="ellipse">
              <a:avLst/>
            </a:prstGeom>
            <a:solidFill>
              <a:srgbClr val="BFBD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Chord 27"/>
            <p:cNvSpPr/>
            <p:nvPr/>
          </p:nvSpPr>
          <p:spPr>
            <a:xfrm>
              <a:off x="3918236" y="1052766"/>
              <a:ext cx="2328240" cy="2283500"/>
            </a:xfrm>
            <a:prstGeom prst="chord">
              <a:avLst>
                <a:gd name="adj1" fmla="val 5412495"/>
                <a:gd name="adj2" fmla="val 16200000"/>
              </a:avLst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9" name="Group 28"/>
          <p:cNvGrpSpPr>
            <a:grpSpLocks noChangeAspect="1"/>
          </p:cNvGrpSpPr>
          <p:nvPr/>
        </p:nvGrpSpPr>
        <p:grpSpPr>
          <a:xfrm>
            <a:off x="3518715" y="3878364"/>
            <a:ext cx="822960" cy="822960"/>
            <a:chOff x="3918236" y="1052766"/>
            <a:chExt cx="2328240" cy="2283500"/>
          </a:xfrm>
          <a:solidFill>
            <a:srgbClr val="5183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0" name="Oval 29"/>
            <p:cNvSpPr/>
            <p:nvPr/>
          </p:nvSpPr>
          <p:spPr>
            <a:xfrm>
              <a:off x="3918236" y="1052766"/>
              <a:ext cx="2297145" cy="2283500"/>
            </a:xfrm>
            <a:prstGeom prst="ellipse">
              <a:avLst/>
            </a:prstGeom>
            <a:solidFill>
              <a:srgbClr val="00C0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Chord 30"/>
            <p:cNvSpPr/>
            <p:nvPr/>
          </p:nvSpPr>
          <p:spPr>
            <a:xfrm>
              <a:off x="3918236" y="1052766"/>
              <a:ext cx="2328240" cy="2283500"/>
            </a:xfrm>
            <a:prstGeom prst="chord">
              <a:avLst>
                <a:gd name="adj1" fmla="val 5412495"/>
                <a:gd name="adj2" fmla="val 16200000"/>
              </a:avLst>
            </a:prstGeom>
            <a:solidFill>
              <a:srgbClr val="00D2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" name="Rectangle 6"/>
          <p:cNvSpPr/>
          <p:nvPr/>
        </p:nvSpPr>
        <p:spPr>
          <a:xfrm>
            <a:off x="8679534" y="2314406"/>
            <a:ext cx="351246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Technical issues = </a:t>
            </a:r>
            <a:r>
              <a:rPr lang="en-GB" sz="2000" dirty="0">
                <a:hlinkClick r:id="rId5"/>
              </a:rPr>
              <a:t>Service Desk</a:t>
            </a:r>
            <a:endParaRPr lang="en-GB" sz="2000" dirty="0"/>
          </a:p>
        </p:txBody>
      </p:sp>
      <p:sp>
        <p:nvSpPr>
          <p:cNvPr id="8" name="Rectangle 7"/>
          <p:cNvSpPr/>
          <p:nvPr/>
        </p:nvSpPr>
        <p:spPr>
          <a:xfrm>
            <a:off x="1087036" y="1587335"/>
            <a:ext cx="32251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2000" dirty="0"/>
              <a:t>Support and Advice = </a:t>
            </a:r>
            <a:r>
              <a:rPr lang="en-GB" sz="2000" dirty="0">
                <a:hlinkClick r:id="rId6"/>
              </a:rPr>
              <a:t>HRA</a:t>
            </a:r>
            <a:r>
              <a:rPr lang="en-GB" sz="2000" dirty="0"/>
              <a:t> </a:t>
            </a:r>
          </a:p>
        </p:txBody>
      </p:sp>
      <p:sp>
        <p:nvSpPr>
          <p:cNvPr id="4" name="Rectangle 3"/>
          <p:cNvSpPr/>
          <p:nvPr/>
        </p:nvSpPr>
        <p:spPr>
          <a:xfrm>
            <a:off x="311749" y="4125601"/>
            <a:ext cx="374047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2000" dirty="0"/>
              <a:t>Process questions = </a:t>
            </a:r>
            <a:r>
              <a:rPr lang="en-GB" sz="2000" dirty="0">
                <a:hlinkClick r:id="rId7"/>
              </a:rPr>
              <a:t>CCRB team</a:t>
            </a:r>
            <a:r>
              <a:rPr lang="en-GB" sz="2000" dirty="0"/>
              <a:t> </a:t>
            </a:r>
          </a:p>
        </p:txBody>
      </p:sp>
      <p:sp>
        <p:nvSpPr>
          <p:cNvPr id="32" name="Rectangle 31"/>
          <p:cNvSpPr/>
          <p:nvPr/>
        </p:nvSpPr>
        <p:spPr>
          <a:xfrm>
            <a:off x="8664163" y="4596866"/>
            <a:ext cx="66973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Eras Bold ITC" panose="020B0907030504020204" pitchFamily="34" charset="0"/>
              </a:rPr>
              <a:t>?</a:t>
            </a:r>
            <a:endParaRPr lang="en-GB" sz="4000" dirty="0">
              <a:latin typeface="Eras Bold ITC" panose="020B0907030504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BFF6A-FEFA-40B3-8350-849129E6D542}" type="slidenum">
              <a:rPr lang="en-GB" smtClean="0"/>
              <a:t>31</a:t>
            </a:fld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-323671" y="1933139"/>
            <a:ext cx="427832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2000" i="1" dirty="0"/>
              <a:t>General advice (no rehearsals or presentation review)</a:t>
            </a:r>
          </a:p>
          <a:p>
            <a:pPr algn="r"/>
            <a:r>
              <a:rPr lang="en-US" sz="2000" i="1" dirty="0"/>
              <a:t>Support in how to complete your file</a:t>
            </a:r>
          </a:p>
          <a:p>
            <a:pPr algn="r"/>
            <a:r>
              <a:rPr lang="en-US" sz="2000" i="1" dirty="0"/>
              <a:t>Answer any further general questions</a:t>
            </a:r>
          </a:p>
          <a:p>
            <a:pPr algn="r"/>
            <a:endParaRPr lang="en-US" sz="2000" i="1" dirty="0"/>
          </a:p>
          <a:p>
            <a:pPr algn="r"/>
            <a:endParaRPr lang="en-GB" sz="2000" dirty="0"/>
          </a:p>
          <a:p>
            <a:pPr algn="r"/>
            <a:r>
              <a:rPr lang="en-GB" sz="20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493643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4625340" y="1167236"/>
            <a:ext cx="7392693" cy="5514631"/>
          </a:xfrm>
          <a:prstGeom prst="rect">
            <a:avLst/>
          </a:prstGeom>
          <a:solidFill>
            <a:srgbClr val="EF5B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4532" y="4976741"/>
            <a:ext cx="2273501" cy="170512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 l="489" r="34003"/>
          <a:stretch/>
        </p:blipFill>
        <p:spPr>
          <a:xfrm>
            <a:off x="8937503" y="1305805"/>
            <a:ext cx="2738801" cy="3665698"/>
          </a:xfrm>
          <a:prstGeom prst="rect">
            <a:avLst/>
          </a:prstGeom>
          <a:ln w="76200">
            <a:noFill/>
          </a:ln>
        </p:spPr>
      </p:pic>
      <p:sp>
        <p:nvSpPr>
          <p:cNvPr id="22" name="Rounded Rectangle 21"/>
          <p:cNvSpPr>
            <a:spLocks noChangeAspect="1"/>
          </p:cNvSpPr>
          <p:nvPr/>
        </p:nvSpPr>
        <p:spPr>
          <a:xfrm>
            <a:off x="8913760" y="1291596"/>
            <a:ext cx="2744029" cy="3665699"/>
          </a:xfrm>
          <a:prstGeom prst="roundRect">
            <a:avLst>
              <a:gd name="adj" fmla="val 1667"/>
            </a:avLst>
          </a:prstGeom>
          <a:noFill/>
          <a:ln w="762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510981" y="1733658"/>
            <a:ext cx="3158817" cy="3703320"/>
          </a:xfrm>
          <a:prstGeom prst="rect">
            <a:avLst/>
          </a:prstGeom>
          <a:ln w="76200">
            <a:noFill/>
          </a:ln>
        </p:spPr>
      </p:pic>
      <p:sp>
        <p:nvSpPr>
          <p:cNvPr id="21" name="Rounded Rectangle 20"/>
          <p:cNvSpPr>
            <a:spLocks noChangeAspect="1"/>
          </p:cNvSpPr>
          <p:nvPr/>
        </p:nvSpPr>
        <p:spPr>
          <a:xfrm>
            <a:off x="7510981" y="1732499"/>
            <a:ext cx="3158817" cy="3704479"/>
          </a:xfrm>
          <a:prstGeom prst="roundRect">
            <a:avLst>
              <a:gd name="adj" fmla="val 1667"/>
            </a:avLst>
          </a:prstGeom>
          <a:noFill/>
          <a:ln w="762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 r="18744" b="2494"/>
          <a:stretch/>
        </p:blipFill>
        <p:spPr>
          <a:xfrm>
            <a:off x="5871389" y="2359402"/>
            <a:ext cx="2738802" cy="3665699"/>
          </a:xfrm>
          <a:prstGeom prst="rect">
            <a:avLst/>
          </a:prstGeom>
          <a:ln w="76200">
            <a:noFill/>
          </a:ln>
        </p:spPr>
      </p:pic>
      <p:sp>
        <p:nvSpPr>
          <p:cNvPr id="18" name="Rounded Rectangle 17"/>
          <p:cNvSpPr>
            <a:spLocks noChangeAspect="1"/>
          </p:cNvSpPr>
          <p:nvPr/>
        </p:nvSpPr>
        <p:spPr>
          <a:xfrm>
            <a:off x="5852388" y="2378056"/>
            <a:ext cx="2744029" cy="3665699"/>
          </a:xfrm>
          <a:prstGeom prst="roundRect">
            <a:avLst>
              <a:gd name="adj" fmla="val 1667"/>
            </a:avLst>
          </a:prstGeom>
          <a:noFill/>
          <a:ln w="762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05981" y="2685927"/>
            <a:ext cx="4467209" cy="2477248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  <a:hlinkClick r:id="rId10"/>
              </a:rPr>
              <a:t>Administrative Circular </a:t>
            </a:r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No. 2 (Rev. 7)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  <a:hlinkClick r:id="rId11"/>
              </a:rPr>
              <a:t>Administrative e-Guide </a:t>
            </a:r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&gt; Indefinite Contract </a:t>
            </a:r>
            <a:b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  <a:hlinkClick r:id="rId12"/>
              </a:rPr>
              <a:t>Frequently Asked Questions (FAQs)</a:t>
            </a:r>
            <a:endParaRPr lang="en-US"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  <a:hlinkClick r:id="rId13"/>
              </a:rPr>
              <a:t>HR website </a:t>
            </a:r>
            <a:endParaRPr lang="en-US"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000" dirty="0">
                <a:latin typeface="Calibri Light" panose="020F0302020204030204" pitchFamily="34" charset="0"/>
                <a:cs typeface="Calibri Light" panose="020F0302020204030204" pitchFamily="34" charset="0"/>
                <a:hlinkClick r:id="rId14"/>
              </a:rPr>
              <a:t>CCM </a:t>
            </a:r>
            <a:r>
              <a:rPr lang="fr-CH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(CERN </a:t>
            </a:r>
            <a:r>
              <a:rPr lang="fr-CH" sz="20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Competency</a:t>
            </a:r>
            <a:r>
              <a:rPr lang="fr-CH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 Model)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000" dirty="0">
                <a:latin typeface="Calibri Light" panose="020F0302020204030204" pitchFamily="34" charset="0"/>
                <a:cs typeface="Calibri Light" panose="020F0302020204030204" pitchFamily="34" charset="0"/>
                <a:hlinkClick r:id="rId15"/>
              </a:rPr>
              <a:t>Indico event (slides and </a:t>
            </a:r>
            <a:r>
              <a:rPr lang="fr-CH" sz="2000" dirty="0" err="1">
                <a:latin typeface="Calibri Light" panose="020F0302020204030204" pitchFamily="34" charset="0"/>
                <a:cs typeface="Calibri Light" panose="020F0302020204030204" pitchFamily="34" charset="0"/>
                <a:hlinkClick r:id="rId15"/>
              </a:rPr>
              <a:t>recording</a:t>
            </a:r>
            <a:r>
              <a:rPr lang="fr-CH" sz="2000" dirty="0">
                <a:latin typeface="Calibri Light" panose="020F0302020204030204" pitchFamily="34" charset="0"/>
                <a:cs typeface="Calibri Light" panose="020F0302020204030204" pitchFamily="34" charset="0"/>
                <a:hlinkClick r:id="rId15"/>
              </a:rPr>
              <a:t>)</a:t>
            </a:r>
            <a:endParaRPr lang="en-US"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US" sz="1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011660" y="2957665"/>
            <a:ext cx="2696730" cy="3648456"/>
          </a:xfrm>
          <a:prstGeom prst="rect">
            <a:avLst/>
          </a:prstGeom>
          <a:ln>
            <a:noFill/>
          </a:ln>
        </p:spPr>
      </p:pic>
      <p:sp>
        <p:nvSpPr>
          <p:cNvPr id="14" name="Rounded Rectangle 13"/>
          <p:cNvSpPr>
            <a:spLocks noChangeAspect="1"/>
          </p:cNvSpPr>
          <p:nvPr/>
        </p:nvSpPr>
        <p:spPr>
          <a:xfrm>
            <a:off x="6988011" y="2951619"/>
            <a:ext cx="2744029" cy="3665699"/>
          </a:xfrm>
          <a:prstGeom prst="roundRect">
            <a:avLst>
              <a:gd name="adj" fmla="val 1667"/>
            </a:avLst>
          </a:prstGeom>
          <a:noFill/>
          <a:ln w="762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>
          <a:xfrm>
            <a:off x="9000877" y="5151361"/>
            <a:ext cx="1145764" cy="1145764"/>
            <a:chOff x="8045450" y="2279871"/>
            <a:chExt cx="2926080" cy="2926080"/>
          </a:xfrm>
        </p:grpSpPr>
        <p:sp>
          <p:nvSpPr>
            <p:cNvPr id="16" name="Oval 15"/>
            <p:cNvSpPr/>
            <p:nvPr/>
          </p:nvSpPr>
          <p:spPr>
            <a:xfrm>
              <a:off x="8045450" y="2279871"/>
              <a:ext cx="2926080" cy="292608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17" cstate="print">
              <a:extLst>
                <a:ext uri="{BEBA8EAE-BF5A-486C-A8C5-ECC9F3942E4B}">
                  <a14:imgProps xmlns:a14="http://schemas.microsoft.com/office/drawing/2010/main">
                    <a14:imgLayer r:embed="rId18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74050" y="2749549"/>
              <a:ext cx="2247901" cy="2247901"/>
            </a:xfrm>
            <a:prstGeom prst="rect">
              <a:avLst/>
            </a:prstGeom>
          </p:spPr>
        </p:pic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10600" y="6584952"/>
            <a:ext cx="2743200" cy="365125"/>
          </a:xfrm>
        </p:spPr>
        <p:txBody>
          <a:bodyPr/>
          <a:lstStyle/>
          <a:p>
            <a:fld id="{A69BFF6A-FEFA-40B3-8350-849129E6D542}" type="slidenum">
              <a:rPr lang="en-GB" smtClean="0"/>
              <a:t>4</a:t>
            </a:fld>
            <a:endParaRPr lang="en-GB" dirty="0"/>
          </a:p>
        </p:txBody>
      </p:sp>
      <p:sp>
        <p:nvSpPr>
          <p:cNvPr id="20" name="Rectangle 19"/>
          <p:cNvSpPr/>
          <p:nvPr/>
        </p:nvSpPr>
        <p:spPr>
          <a:xfrm>
            <a:off x="-9848" y="-29446"/>
            <a:ext cx="12201848" cy="1288812"/>
          </a:xfrm>
          <a:prstGeom prst="rect">
            <a:avLst/>
          </a:prstGeom>
          <a:solidFill>
            <a:srgbClr val="172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305981" y="260440"/>
            <a:ext cx="8442006" cy="940443"/>
          </a:xfrm>
          <a:prstGeom prst="rect">
            <a:avLst/>
          </a:prstGeom>
        </p:spPr>
        <p:txBody>
          <a:bodyPr vert="horz" lIns="45720" rIns="45720" anchor="ctr">
            <a:normAutofit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8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LD2IC RULES AND LITERATURE</a:t>
            </a:r>
          </a:p>
          <a:p>
            <a:r>
              <a:rPr lang="de-DE" sz="28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576931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1288812"/>
          </a:xfrm>
          <a:prstGeom prst="rect">
            <a:avLst/>
          </a:prstGeom>
          <a:solidFill>
            <a:srgbClr val="172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90271" y="176355"/>
            <a:ext cx="8442006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800" dirty="0">
                <a:solidFill>
                  <a:schemeClr val="bg1"/>
                </a:solidFill>
              </a:rPr>
              <a:t>LD2IC TIMELINE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C3E63-F5C7-43E1-BC0D-D68F483EC096}" type="slidenum">
              <a:rPr lang="en-GB" smtClean="0"/>
              <a:t>5</a:t>
            </a:fld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67" y="238306"/>
            <a:ext cx="2094452" cy="238297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A337449-DF89-42AE-84DE-341BAD63EE3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01" r="5729"/>
          <a:stretch/>
        </p:blipFill>
        <p:spPr>
          <a:xfrm rot="16200000">
            <a:off x="5943334" y="-3066481"/>
            <a:ext cx="374494" cy="1204371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E2E66F8-F418-4983-AF1E-F933F81CE83D}"/>
              </a:ext>
            </a:extLst>
          </p:cNvPr>
          <p:cNvSpPr txBox="1"/>
          <p:nvPr/>
        </p:nvSpPr>
        <p:spPr>
          <a:xfrm>
            <a:off x="1448829" y="2283995"/>
            <a:ext cx="10214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b="1" dirty="0">
                <a:solidFill>
                  <a:schemeClr val="bg1"/>
                </a:solidFill>
              </a:rPr>
              <a:t>JULY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C9112DE-49AA-4415-A557-501C70A5A57A}"/>
              </a:ext>
            </a:extLst>
          </p:cNvPr>
          <p:cNvSpPr txBox="1"/>
          <p:nvPr/>
        </p:nvSpPr>
        <p:spPr>
          <a:xfrm>
            <a:off x="2786160" y="2283995"/>
            <a:ext cx="10214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b="1" dirty="0">
                <a:solidFill>
                  <a:schemeClr val="bg1"/>
                </a:solidFill>
              </a:rPr>
              <a:t>AUGUST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433A4C6-6896-4916-AB44-1E815A1E2824}"/>
              </a:ext>
            </a:extLst>
          </p:cNvPr>
          <p:cNvSpPr txBox="1"/>
          <p:nvPr/>
        </p:nvSpPr>
        <p:spPr>
          <a:xfrm>
            <a:off x="10001855" y="2283995"/>
            <a:ext cx="19333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b="1" dirty="0">
                <a:solidFill>
                  <a:schemeClr val="bg1"/>
                </a:solidFill>
              </a:rPr>
              <a:t>DECEMBER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209FC63-C6CF-4B91-8A76-D5142826E6F8}"/>
              </a:ext>
            </a:extLst>
          </p:cNvPr>
          <p:cNvSpPr txBox="1"/>
          <p:nvPr/>
        </p:nvSpPr>
        <p:spPr>
          <a:xfrm>
            <a:off x="69477" y="2818244"/>
            <a:ext cx="10214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b="1" dirty="0">
                <a:solidFill>
                  <a:schemeClr val="bg1"/>
                </a:solidFill>
              </a:rPr>
              <a:t>JULY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0E56C80-9C82-46B1-BB00-EC276ABAD35A}"/>
              </a:ext>
            </a:extLst>
          </p:cNvPr>
          <p:cNvSpPr txBox="1"/>
          <p:nvPr/>
        </p:nvSpPr>
        <p:spPr>
          <a:xfrm>
            <a:off x="2180169" y="2818244"/>
            <a:ext cx="10214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b="1" dirty="0">
                <a:solidFill>
                  <a:schemeClr val="bg1"/>
                </a:solidFill>
              </a:rPr>
              <a:t>AUGUST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220A153-19EE-4B51-8AA7-62DE277BED0E}"/>
              </a:ext>
            </a:extLst>
          </p:cNvPr>
          <p:cNvSpPr txBox="1"/>
          <p:nvPr/>
        </p:nvSpPr>
        <p:spPr>
          <a:xfrm>
            <a:off x="3955109" y="2810960"/>
            <a:ext cx="18312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b="1" dirty="0">
                <a:solidFill>
                  <a:schemeClr val="bg1"/>
                </a:solidFill>
              </a:rPr>
              <a:t>SEPTEMBER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3F7A694-CF6F-4395-AA7D-57D067C338E6}"/>
              </a:ext>
            </a:extLst>
          </p:cNvPr>
          <p:cNvSpPr txBox="1"/>
          <p:nvPr/>
        </p:nvSpPr>
        <p:spPr>
          <a:xfrm>
            <a:off x="6036811" y="2818244"/>
            <a:ext cx="17119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b="1" dirty="0">
                <a:solidFill>
                  <a:schemeClr val="bg1"/>
                </a:solidFill>
              </a:rPr>
              <a:t>OCTOBER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5BAA2E2-B1C8-45B5-8F4B-3E2796B3B4BB}"/>
              </a:ext>
            </a:extLst>
          </p:cNvPr>
          <p:cNvSpPr txBox="1"/>
          <p:nvPr/>
        </p:nvSpPr>
        <p:spPr>
          <a:xfrm>
            <a:off x="7842606" y="2818244"/>
            <a:ext cx="17306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b="1" dirty="0">
                <a:solidFill>
                  <a:schemeClr val="bg1"/>
                </a:solidFill>
              </a:rPr>
              <a:t>NOVEMBER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CCD7DB7-B881-416D-A0A7-4F3EBF7399AF}"/>
              </a:ext>
            </a:extLst>
          </p:cNvPr>
          <p:cNvSpPr txBox="1"/>
          <p:nvPr/>
        </p:nvSpPr>
        <p:spPr>
          <a:xfrm>
            <a:off x="9827191" y="2818244"/>
            <a:ext cx="19333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b="1" dirty="0">
                <a:solidFill>
                  <a:schemeClr val="bg1"/>
                </a:solidFill>
              </a:rPr>
              <a:t>DECEMBER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CDBBFFB-CA30-4736-9F90-8D7CDAA00698}"/>
              </a:ext>
            </a:extLst>
          </p:cNvPr>
          <p:cNvSpPr txBox="1"/>
          <p:nvPr/>
        </p:nvSpPr>
        <p:spPr>
          <a:xfrm>
            <a:off x="37139" y="4833239"/>
            <a:ext cx="1341939" cy="105560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sz="1400" b="1" dirty="0">
                <a:solidFill>
                  <a:srgbClr val="87517F"/>
                </a:solidFill>
              </a:rPr>
              <a:t>Candidate information sessions on 18 &amp; 19 July</a:t>
            </a:r>
            <a:endParaRPr lang="en-GB" sz="1400" b="1" dirty="0">
              <a:solidFill>
                <a:srgbClr val="87517F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63270F6-F379-444D-A0FB-741407EC1E54}"/>
              </a:ext>
            </a:extLst>
          </p:cNvPr>
          <p:cNvSpPr txBox="1"/>
          <p:nvPr/>
        </p:nvSpPr>
        <p:spPr>
          <a:xfrm>
            <a:off x="53478" y="3199233"/>
            <a:ext cx="1341939" cy="150554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87517F"/>
                </a:solidFill>
              </a:rPr>
              <a:t>Publication of the </a:t>
            </a:r>
            <a:br>
              <a:rPr lang="en-US" sz="1400" b="1" dirty="0">
                <a:solidFill>
                  <a:srgbClr val="87517F"/>
                </a:solidFill>
              </a:rPr>
            </a:br>
            <a:r>
              <a:rPr lang="en-US" sz="1400" b="1" dirty="0">
                <a:solidFill>
                  <a:srgbClr val="87517F"/>
                </a:solidFill>
              </a:rPr>
              <a:t>IC slots (benchmark jobs titles and grades)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11CA817-26ED-4974-8DE6-4B741B9828B3}"/>
              </a:ext>
            </a:extLst>
          </p:cNvPr>
          <p:cNvSpPr txBox="1"/>
          <p:nvPr/>
        </p:nvSpPr>
        <p:spPr>
          <a:xfrm>
            <a:off x="1462773" y="3223704"/>
            <a:ext cx="2170215" cy="57888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 b="1">
                <a:solidFill>
                  <a:srgbClr val="87517F"/>
                </a:solidFill>
              </a:defRPr>
            </a:lvl1pPr>
          </a:lstStyle>
          <a:p>
            <a:r>
              <a:rPr lang="fr-CH" dirty="0"/>
              <a:t>Publication of vacancy notices on 01.08</a:t>
            </a:r>
            <a:endParaRPr lang="en-GB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8E44FBB-E4CD-4E15-A452-BACBDA8E2EF5}"/>
              </a:ext>
            </a:extLst>
          </p:cNvPr>
          <p:cNvSpPr txBox="1"/>
          <p:nvPr/>
        </p:nvSpPr>
        <p:spPr>
          <a:xfrm>
            <a:off x="1866586" y="3952005"/>
            <a:ext cx="1430320" cy="151894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 b="1">
                <a:solidFill>
                  <a:srgbClr val="87517F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fr-CH" dirty="0"/>
              <a:t>Candidate information sessions on 15 August at 10:30 am (EN) /</a:t>
            </a:r>
            <a:r>
              <a:rPr lang="fr-CH" dirty="0" err="1"/>
              <a:t>remote</a:t>
            </a:r>
            <a:endParaRPr lang="en-GB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F05502A-8F19-4831-ABF7-D6BEE4BCE02B}"/>
              </a:ext>
            </a:extLst>
          </p:cNvPr>
          <p:cNvSpPr txBox="1"/>
          <p:nvPr/>
        </p:nvSpPr>
        <p:spPr>
          <a:xfrm>
            <a:off x="3757529" y="3230177"/>
            <a:ext cx="1119039" cy="57888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 b="1">
                <a:solidFill>
                  <a:srgbClr val="87517F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fr-CH" dirty="0"/>
              <a:t>Shortlisting candidates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2BBB147-6240-44B8-9651-77CF283A133A}"/>
              </a:ext>
            </a:extLst>
          </p:cNvPr>
          <p:cNvSpPr txBox="1"/>
          <p:nvPr/>
        </p:nvSpPr>
        <p:spPr>
          <a:xfrm>
            <a:off x="4560578" y="3992209"/>
            <a:ext cx="1119039" cy="81724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 b="1">
                <a:solidFill>
                  <a:srgbClr val="87517F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fr-CH" dirty="0"/>
              <a:t>Invitations to candidates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4AF872E-6E69-4D12-ADA1-E04041FA1FA5}"/>
              </a:ext>
            </a:extLst>
          </p:cNvPr>
          <p:cNvSpPr txBox="1"/>
          <p:nvPr/>
        </p:nvSpPr>
        <p:spPr>
          <a:xfrm>
            <a:off x="5679617" y="5511838"/>
            <a:ext cx="5761370" cy="81724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 b="1">
                <a:solidFill>
                  <a:srgbClr val="87517F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fr-CH" dirty="0" err="1"/>
              <a:t>From</a:t>
            </a:r>
            <a:r>
              <a:rPr lang="fr-CH" dirty="0"/>
              <a:t> end </a:t>
            </a:r>
            <a:r>
              <a:rPr lang="fr-CH" dirty="0" err="1"/>
              <a:t>September</a:t>
            </a:r>
            <a:r>
              <a:rPr lang="fr-CH" dirty="0"/>
              <a:t> to </a:t>
            </a:r>
            <a:r>
              <a:rPr lang="fr-CH" dirty="0" err="1"/>
              <a:t>December</a:t>
            </a:r>
            <a:endParaRPr lang="fr-CH" dirty="0"/>
          </a:p>
          <a:p>
            <a:r>
              <a:rPr lang="fr-CH" dirty="0"/>
              <a:t>CERN </a:t>
            </a:r>
            <a:r>
              <a:rPr lang="fr-CH" dirty="0" err="1"/>
              <a:t>Contract</a:t>
            </a:r>
            <a:r>
              <a:rPr lang="fr-CH" dirty="0"/>
              <a:t> </a:t>
            </a:r>
            <a:r>
              <a:rPr lang="fr-CH" dirty="0" err="1"/>
              <a:t>Review</a:t>
            </a:r>
            <a:r>
              <a:rPr lang="fr-CH" dirty="0"/>
              <a:t> </a:t>
            </a:r>
            <a:r>
              <a:rPr lang="fr-CH" dirty="0" err="1"/>
              <a:t>Boards</a:t>
            </a:r>
            <a:r>
              <a:rPr lang="fr-CH" dirty="0"/>
              <a:t> (CCRB) </a:t>
            </a:r>
          </a:p>
          <a:p>
            <a:r>
              <a:rPr lang="fr-CH" dirty="0" err="1"/>
              <a:t>Recommendations</a:t>
            </a:r>
            <a:r>
              <a:rPr lang="fr-CH" dirty="0"/>
              <a:t> to DG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5A5DBFF6-3CF8-4A38-A09B-17FE5C488F89}"/>
              </a:ext>
            </a:extLst>
          </p:cNvPr>
          <p:cNvCxnSpPr/>
          <p:nvPr/>
        </p:nvCxnSpPr>
        <p:spPr>
          <a:xfrm>
            <a:off x="234133" y="2753640"/>
            <a:ext cx="0" cy="36576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6A569108-C6CF-4498-A721-459FB440EDA7}"/>
              </a:ext>
            </a:extLst>
          </p:cNvPr>
          <p:cNvCxnSpPr/>
          <p:nvPr/>
        </p:nvCxnSpPr>
        <p:spPr>
          <a:xfrm>
            <a:off x="1432034" y="2757845"/>
            <a:ext cx="0" cy="36576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7F5CDEA0-0C02-4A02-98F0-C2503616E8B9}"/>
              </a:ext>
            </a:extLst>
          </p:cNvPr>
          <p:cNvCxnSpPr/>
          <p:nvPr/>
        </p:nvCxnSpPr>
        <p:spPr>
          <a:xfrm>
            <a:off x="3757529" y="2769806"/>
            <a:ext cx="0" cy="332509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41F92856-314A-4AD1-ABEA-CDAAA1A66E26}"/>
              </a:ext>
            </a:extLst>
          </p:cNvPr>
          <p:cNvCxnSpPr/>
          <p:nvPr/>
        </p:nvCxnSpPr>
        <p:spPr>
          <a:xfrm>
            <a:off x="5781498" y="2742717"/>
            <a:ext cx="0" cy="36576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6D106BD-DEC8-41E1-8459-983132ADD663}"/>
              </a:ext>
            </a:extLst>
          </p:cNvPr>
          <p:cNvCxnSpPr/>
          <p:nvPr/>
        </p:nvCxnSpPr>
        <p:spPr>
          <a:xfrm>
            <a:off x="7838025" y="2766580"/>
            <a:ext cx="0" cy="36576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E9B3A58A-A51E-4D55-BCB2-8B602884E7FF}"/>
              </a:ext>
            </a:extLst>
          </p:cNvPr>
          <p:cNvCxnSpPr/>
          <p:nvPr/>
        </p:nvCxnSpPr>
        <p:spPr>
          <a:xfrm>
            <a:off x="9736946" y="2753640"/>
            <a:ext cx="0" cy="36576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0C981144-AB25-426A-88AC-423148ED2EA8}"/>
              </a:ext>
            </a:extLst>
          </p:cNvPr>
          <p:cNvSpPr txBox="1"/>
          <p:nvPr/>
        </p:nvSpPr>
        <p:spPr>
          <a:xfrm>
            <a:off x="2640458" y="5620364"/>
            <a:ext cx="1299444" cy="105560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 b="1">
                <a:solidFill>
                  <a:srgbClr val="87517F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fr-CH" dirty="0"/>
              <a:t>Application deadline 31.08 noon GVA time</a:t>
            </a:r>
          </a:p>
        </p:txBody>
      </p:sp>
      <p:sp>
        <p:nvSpPr>
          <p:cNvPr id="3" name="Arrow: Left-Right 2">
            <a:extLst>
              <a:ext uri="{FF2B5EF4-FFF2-40B4-BE49-F238E27FC236}">
                <a16:creationId xmlns:a16="http://schemas.microsoft.com/office/drawing/2014/main" id="{B1239B52-78DE-46F0-84BB-B6AC86C405D9}"/>
              </a:ext>
            </a:extLst>
          </p:cNvPr>
          <p:cNvSpPr/>
          <p:nvPr/>
        </p:nvSpPr>
        <p:spPr>
          <a:xfrm>
            <a:off x="5334136" y="5282045"/>
            <a:ext cx="6528783" cy="10185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8451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1288812"/>
          </a:xfrm>
          <a:prstGeom prst="rect">
            <a:avLst/>
          </a:prstGeom>
          <a:solidFill>
            <a:srgbClr val="172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90271" y="176355"/>
            <a:ext cx="8442006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800" dirty="0">
                <a:solidFill>
                  <a:schemeClr val="bg1"/>
                </a:solidFill>
              </a:rPr>
              <a:t>PERSPECTIVE, VALUE AND MINDSET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C3E63-F5C7-43E1-BC0D-D68F483EC096}" type="slidenum">
              <a:rPr lang="en-GB" smtClean="0"/>
              <a:t>6</a:t>
            </a:fld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14927" y="1618528"/>
            <a:ext cx="11566237" cy="4920384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b="1" dirty="0"/>
              <a:t>Perspective</a:t>
            </a:r>
            <a:endParaRPr lang="en-GB" b="1" dirty="0"/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en-US" dirty="0"/>
              <a:t>Lot of competent and motivated people at CERN – who make CERN; are CERN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en-US" dirty="0"/>
              <a:t>Limited number of IC posts every year – competitive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US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GB" b="1" dirty="0"/>
              <a:t>Value?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en-GB" dirty="0"/>
              <a:t>Outcome: long term contract with the Organization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en-GB" dirty="0"/>
              <a:t>Value to self: ‘taking stock’ – see what you have achieved, where you go – a moment of pride &amp; reflection on your career so far and the years to come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GB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b="1" dirty="0"/>
              <a:t>Mindset!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en-GB" dirty="0"/>
              <a:t>Heads up: it can be challenging at times 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defRPr/>
            </a:pPr>
            <a:r>
              <a:rPr lang="en-GB" dirty="0"/>
              <a:t>Energy and investment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defRPr/>
            </a:pPr>
            <a:r>
              <a:rPr lang="en-GB" dirty="0"/>
              <a:t>Interactions with team or colleagues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en-US" dirty="0"/>
              <a:t>Stay positive, focused, respectful -  and think of the value (independently of the outcome)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en-US" dirty="0"/>
              <a:t>Stay authentic and true to yourself  (vs advice; vs ‘trying’/ ‘</a:t>
            </a:r>
            <a:r>
              <a:rPr lang="en-US" dirty="0" err="1"/>
              <a:t>practising</a:t>
            </a:r>
            <a:r>
              <a:rPr lang="en-US" dirty="0"/>
              <a:t>’)</a:t>
            </a:r>
          </a:p>
        </p:txBody>
      </p:sp>
    </p:spTree>
    <p:extLst>
      <p:ext uri="{BB962C8B-B14F-4D97-AF65-F5344CB8AC3E}">
        <p14:creationId xmlns:p14="http://schemas.microsoft.com/office/powerpoint/2010/main" val="31513338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0"/>
            <a:ext cx="12192000" cy="1288812"/>
          </a:xfrm>
          <a:prstGeom prst="rect">
            <a:avLst/>
          </a:prstGeom>
          <a:solidFill>
            <a:srgbClr val="172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190271" y="176355"/>
            <a:ext cx="8442006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800" dirty="0">
                <a:solidFill>
                  <a:schemeClr val="bg1"/>
                </a:solidFill>
              </a:rPr>
              <a:t>IC POSTS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1178" y="28575"/>
            <a:ext cx="2412413" cy="676275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875070950"/>
              </p:ext>
            </p:extLst>
          </p:nvPr>
        </p:nvGraphicFramePr>
        <p:xfrm>
          <a:off x="2604236" y="1116798"/>
          <a:ext cx="3581400" cy="49719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cxnSp>
        <p:nvCxnSpPr>
          <p:cNvPr id="7" name="Straight Connector 6"/>
          <p:cNvCxnSpPr/>
          <p:nvPr/>
        </p:nvCxnSpPr>
        <p:spPr>
          <a:xfrm flipH="1">
            <a:off x="6169298" y="685029"/>
            <a:ext cx="1478176" cy="1087574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6161130" y="1343025"/>
            <a:ext cx="1470006" cy="104843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6169298" y="1923599"/>
            <a:ext cx="1461838" cy="1083432"/>
          </a:xfrm>
          <a:prstGeom prst="line">
            <a:avLst/>
          </a:prstGeom>
          <a:ln w="19050">
            <a:solidFill>
              <a:srgbClr val="42A9B4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endCxn id="6" idx="3"/>
          </p:cNvCxnSpPr>
          <p:nvPr/>
        </p:nvCxnSpPr>
        <p:spPr>
          <a:xfrm flipH="1">
            <a:off x="6185636" y="2514600"/>
            <a:ext cx="1429162" cy="1088176"/>
          </a:xfrm>
          <a:prstGeom prst="line">
            <a:avLst/>
          </a:prstGeom>
          <a:ln w="19050">
            <a:solidFill>
              <a:srgbClr val="5CABC4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6161130" y="3007031"/>
            <a:ext cx="1453668" cy="1117294"/>
          </a:xfrm>
          <a:prstGeom prst="line">
            <a:avLst/>
          </a:prstGeom>
          <a:ln w="19050">
            <a:solidFill>
              <a:srgbClr val="8FAAB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 flipV="1">
            <a:off x="6153150" y="4962798"/>
            <a:ext cx="1461648" cy="510904"/>
          </a:xfrm>
          <a:prstGeom prst="line">
            <a:avLst/>
          </a:prstGeom>
          <a:ln w="19050">
            <a:solidFill>
              <a:srgbClr val="7B9BA5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 flipV="1">
            <a:off x="6169298" y="5473702"/>
            <a:ext cx="1445500" cy="61505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BFF6A-FEFA-40B3-8350-849129E6D542}" type="slidenum">
              <a:rPr lang="en-GB" smtClean="0"/>
              <a:t>7</a:t>
            </a:fld>
            <a:endParaRPr lang="en-GB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9659D301-FEFA-4004-AB78-9EB9ACA89680}"/>
              </a:ext>
            </a:extLst>
          </p:cNvPr>
          <p:cNvSpPr txBox="1">
            <a:spLocks/>
          </p:cNvSpPr>
          <p:nvPr/>
        </p:nvSpPr>
        <p:spPr>
          <a:xfrm>
            <a:off x="9549026" y="2395665"/>
            <a:ext cx="3197351" cy="4867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600" dirty="0" err="1">
                <a:solidFill>
                  <a:srgbClr val="399AB7"/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9"/>
              </a:rPr>
              <a:t>careers.cern</a:t>
            </a:r>
            <a:r>
              <a:rPr lang="fr-CH" sz="1600" dirty="0">
                <a:solidFill>
                  <a:srgbClr val="399AB7"/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9"/>
              </a:rPr>
              <a:t>/</a:t>
            </a:r>
            <a:r>
              <a:rPr lang="fr-CH" sz="1600" dirty="0" err="1">
                <a:solidFill>
                  <a:srgbClr val="399AB7"/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9"/>
              </a:rPr>
              <a:t>indefinite</a:t>
            </a:r>
            <a:endParaRPr lang="fr-CH" sz="1600" dirty="0">
              <a:solidFill>
                <a:srgbClr val="399AB7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A4AC776-CDF8-4543-8411-5D842C6EEE41}"/>
              </a:ext>
            </a:extLst>
          </p:cNvPr>
          <p:cNvGrpSpPr/>
          <p:nvPr/>
        </p:nvGrpSpPr>
        <p:grpSpPr>
          <a:xfrm>
            <a:off x="0" y="3955094"/>
            <a:ext cx="2180440" cy="2836231"/>
            <a:chOff x="606364" y="2100987"/>
            <a:chExt cx="2565080" cy="3438753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D559AC4B-25DA-45A5-8222-39909104D622}"/>
                </a:ext>
              </a:extLst>
            </p:cNvPr>
            <p:cNvGrpSpPr/>
            <p:nvPr/>
          </p:nvGrpSpPr>
          <p:grpSpPr>
            <a:xfrm>
              <a:off x="606364" y="2100987"/>
              <a:ext cx="2565080" cy="3438753"/>
              <a:chOff x="676162" y="1453287"/>
              <a:chExt cx="2565080" cy="3438753"/>
            </a:xfrm>
          </p:grpSpPr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BEB3ABC7-9C67-42DE-800C-F6E4981A7266}"/>
                  </a:ext>
                </a:extLst>
              </p:cNvPr>
              <p:cNvSpPr/>
              <p:nvPr/>
            </p:nvSpPr>
            <p:spPr>
              <a:xfrm>
                <a:off x="680922" y="1453287"/>
                <a:ext cx="2560320" cy="343875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36CEE221-BFB7-4AC8-8580-236BDA802766}"/>
                  </a:ext>
                </a:extLst>
              </p:cNvPr>
              <p:cNvSpPr txBox="1"/>
              <p:nvPr/>
            </p:nvSpPr>
            <p:spPr>
              <a:xfrm>
                <a:off x="676162" y="4196608"/>
                <a:ext cx="25650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dirty="0"/>
                  <a:t> JOB REQUIREMENTS</a:t>
                </a:r>
                <a:endParaRPr lang="en-GB" dirty="0"/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B59830C-277C-4A28-A1A6-F22741518378}"/>
                  </a:ext>
                </a:extLst>
              </p:cNvPr>
              <p:cNvSpPr txBox="1"/>
              <p:nvPr/>
            </p:nvSpPr>
            <p:spPr>
              <a:xfrm>
                <a:off x="676162" y="4464496"/>
                <a:ext cx="256508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Apply to the post(s) </a:t>
                </a:r>
                <a:br>
                  <a:rPr lang="en-GB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</a:br>
                <a:r>
                  <a:rPr lang="en-GB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for which you are qualified</a:t>
                </a:r>
              </a:p>
            </p:txBody>
          </p:sp>
        </p:grp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E36FC477-A2A0-43B3-BB8D-CCCB9AD064A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6481" y="2468293"/>
              <a:ext cx="1858822" cy="1858822"/>
            </a:xfrm>
            <a:prstGeom prst="rect">
              <a:avLst/>
            </a:prstGeom>
          </p:spPr>
        </p:pic>
      </p:grpSp>
      <p:grpSp>
        <p:nvGrpSpPr>
          <p:cNvPr id="22" name="Group 21"/>
          <p:cNvGrpSpPr/>
          <p:nvPr/>
        </p:nvGrpSpPr>
        <p:grpSpPr>
          <a:xfrm>
            <a:off x="10156987" y="28575"/>
            <a:ext cx="1958051" cy="2374909"/>
            <a:chOff x="3561314" y="2276856"/>
            <a:chExt cx="2290761" cy="2615184"/>
          </a:xfrm>
        </p:grpSpPr>
        <p:sp>
          <p:nvSpPr>
            <p:cNvPr id="24" name="Rectangle 23"/>
            <p:cNvSpPr/>
            <p:nvPr/>
          </p:nvSpPr>
          <p:spPr>
            <a:xfrm>
              <a:off x="3566075" y="2276856"/>
              <a:ext cx="2286000" cy="26151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566074" y="4104142"/>
              <a:ext cx="22859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dirty="0"/>
                <a:t>IC POSTS</a:t>
              </a:r>
              <a:endParaRPr lang="en-GB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561314" y="4341208"/>
              <a:ext cx="22859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POST DESCRIPTION-COMPETENCIES</a:t>
              </a:r>
            </a:p>
            <a:p>
              <a:pPr algn="ctr"/>
              <a:r>
                <a:rPr lang="fr-CH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…</a:t>
              </a:r>
              <a:endParaRPr lang="en-GB" sz="9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84114" y="2739855"/>
              <a:ext cx="1040398" cy="1040398"/>
            </a:xfrm>
            <a:prstGeom prst="rect">
              <a:avLst/>
            </a:prstGeom>
          </p:spPr>
        </p:pic>
      </p:grpSp>
      <p:sp>
        <p:nvSpPr>
          <p:cNvPr id="3" name="Rectangle 2"/>
          <p:cNvSpPr/>
          <p:nvPr/>
        </p:nvSpPr>
        <p:spPr>
          <a:xfrm>
            <a:off x="7712765" y="6217743"/>
            <a:ext cx="1272209" cy="220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76430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12192000" cy="1288812"/>
          </a:xfrm>
          <a:prstGeom prst="rect">
            <a:avLst/>
          </a:prstGeom>
          <a:solidFill>
            <a:srgbClr val="172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b="1470"/>
          <a:stretch/>
        </p:blipFill>
        <p:spPr>
          <a:xfrm>
            <a:off x="2156896" y="1288812"/>
            <a:ext cx="7878209" cy="554378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BFF6A-FEFA-40B3-8350-849129E6D542}" type="slidenum">
              <a:rPr lang="en-GB" smtClean="0"/>
              <a:t>8</a:t>
            </a:fld>
            <a:endParaRPr lang="en-GB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90270" y="176355"/>
            <a:ext cx="11163529" cy="940443"/>
          </a:xfrm>
          <a:prstGeom prst="rect">
            <a:avLst/>
          </a:prstGeom>
        </p:spPr>
        <p:txBody>
          <a:bodyPr vert="horz" lIns="45720" rIns="45720" anchor="ctr">
            <a:normAutofit fontScale="92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800" dirty="0">
                <a:solidFill>
                  <a:schemeClr val="bg1"/>
                </a:solidFill>
              </a:rPr>
              <a:t>TECHNICAL AND BEHAVIOURAL COMPETENCIES (Cern </a:t>
            </a:r>
            <a:r>
              <a:rPr lang="fr-CH" sz="2800" dirty="0" err="1">
                <a:solidFill>
                  <a:schemeClr val="bg1"/>
                </a:solidFill>
              </a:rPr>
              <a:t>Competency</a:t>
            </a:r>
            <a:r>
              <a:rPr lang="fr-CH" sz="2800" dirty="0">
                <a:solidFill>
                  <a:schemeClr val="bg1"/>
                </a:solidFill>
              </a:rPr>
              <a:t> Model - CCM)</a:t>
            </a:r>
          </a:p>
          <a:p>
            <a:r>
              <a:rPr lang="en-GB" sz="1800" dirty="0">
                <a:solidFill>
                  <a:schemeClr val="bg1">
                    <a:lumMod val="95000"/>
                  </a:schemeClr>
                </a:solidFill>
                <a:hlinkClick r:id="rId4"/>
              </a:rPr>
              <a:t>Download the brochure</a:t>
            </a:r>
            <a:r>
              <a:rPr lang="en-GB" sz="1800" dirty="0">
                <a:solidFill>
                  <a:schemeClr val="bg1">
                    <a:lumMod val="95000"/>
                  </a:schemeClr>
                </a:solidFill>
              </a:rPr>
              <a:t>  </a:t>
            </a:r>
            <a:r>
              <a:rPr lang="en-GB" sz="1800" dirty="0">
                <a:solidFill>
                  <a:schemeClr val="bg1">
                    <a:lumMod val="65000"/>
                  </a:schemeClr>
                </a:solidFill>
                <a:cs typeface="Calibri Light" panose="020F0302020204030204" pitchFamily="34" charset="0"/>
              </a:rPr>
              <a:t>or</a:t>
            </a:r>
            <a:r>
              <a:rPr lang="en-GB" sz="1800" dirty="0"/>
              <a:t> </a:t>
            </a:r>
            <a:r>
              <a:rPr lang="en-GB" sz="1800" dirty="0">
                <a:hlinkClick r:id="rId5"/>
              </a:rPr>
              <a:t>Printer Friendly version</a:t>
            </a:r>
            <a:r>
              <a:rPr lang="en-GB" sz="1800" dirty="0"/>
              <a:t> </a:t>
            </a:r>
            <a:r>
              <a:rPr lang="fr-CH" sz="1800" dirty="0"/>
              <a:t> </a:t>
            </a: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1561612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12192000" cy="1288812"/>
          </a:xfrm>
          <a:prstGeom prst="rect">
            <a:avLst/>
          </a:prstGeom>
          <a:solidFill>
            <a:srgbClr val="172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190271" y="176355"/>
            <a:ext cx="8442006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800" dirty="0">
                <a:solidFill>
                  <a:schemeClr val="bg1"/>
                </a:solidFill>
              </a:rPr>
              <a:t>BEHAVIOURAL COMPETENCIES</a:t>
            </a:r>
          </a:p>
          <a:p>
            <a:r>
              <a:rPr lang="en-GB" sz="1800" dirty="0">
                <a:solidFill>
                  <a:schemeClr val="bg1">
                    <a:lumMod val="65000"/>
                  </a:schemeClr>
                </a:solidFill>
                <a:cs typeface="Calibri Light" panose="020F0302020204030204" pitchFamily="34" charset="0"/>
              </a:rPr>
              <a:t>in IC posts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grayscl/>
          </a:blip>
          <a:stretch>
            <a:fillRect/>
          </a:stretch>
        </p:blipFill>
        <p:spPr>
          <a:xfrm>
            <a:off x="302267" y="1760755"/>
            <a:ext cx="3207928" cy="45453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chemeClr val="bg1">
                <a:lumMod val="65000"/>
                <a:alpha val="65000"/>
              </a:schemeClr>
            </a:outerShdw>
          </a:effectLst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9706709" y="1957512"/>
            <a:ext cx="2485291" cy="4308702"/>
          </a:xfrm>
          <a:prstGeom prst="rect">
            <a:avLst/>
          </a:prstGeom>
        </p:spPr>
      </p:pic>
      <p:sp>
        <p:nvSpPr>
          <p:cNvPr id="20" name="Title 1"/>
          <p:cNvSpPr txBox="1">
            <a:spLocks noChangeAspect="1"/>
          </p:cNvSpPr>
          <p:nvPr/>
        </p:nvSpPr>
        <p:spPr>
          <a:xfrm>
            <a:off x="302267" y="1310291"/>
            <a:ext cx="3207928" cy="38223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/>
            <a:r>
              <a:rPr lang="en-US" sz="1300" b="1" dirty="0">
                <a:solidFill>
                  <a:srgbClr val="67CB59"/>
                </a:solidFill>
                <a:latin typeface="Calibri"/>
              </a:rPr>
              <a:t>EITHER </a:t>
            </a:r>
            <a:r>
              <a:rPr lang="en-US" sz="1300" b="1" dirty="0">
                <a:solidFill>
                  <a:srgbClr val="002060"/>
                </a:solidFill>
                <a:latin typeface="Calibri"/>
              </a:rPr>
              <a:t>10 core competencies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grayscl/>
          </a:blip>
          <a:stretch>
            <a:fillRect/>
          </a:stretch>
        </p:blipFill>
        <p:spPr>
          <a:xfrm>
            <a:off x="3699576" y="1760755"/>
            <a:ext cx="3209790" cy="45453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chemeClr val="bg1">
                <a:lumMod val="65000"/>
                <a:alpha val="65000"/>
              </a:schemeClr>
            </a:outerShdw>
          </a:effectLst>
        </p:spPr>
      </p:pic>
      <p:sp>
        <p:nvSpPr>
          <p:cNvPr id="22" name="Oval 21"/>
          <p:cNvSpPr>
            <a:spLocks noChangeAspect="1"/>
          </p:cNvSpPr>
          <p:nvPr/>
        </p:nvSpPr>
        <p:spPr>
          <a:xfrm>
            <a:off x="429106" y="3611041"/>
            <a:ext cx="1407760" cy="1175272"/>
          </a:xfrm>
          <a:prstGeom prst="ellipse">
            <a:avLst/>
          </a:prstGeom>
          <a:noFill/>
          <a:ln w="28575">
            <a:solidFill>
              <a:srgbClr val="67CB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>
            <a:spLocks noChangeAspect="1"/>
          </p:cNvSpPr>
          <p:nvPr/>
        </p:nvSpPr>
        <p:spPr>
          <a:xfrm>
            <a:off x="3819798" y="3719575"/>
            <a:ext cx="1371167" cy="1066738"/>
          </a:xfrm>
          <a:prstGeom prst="ellipse">
            <a:avLst/>
          </a:prstGeom>
          <a:noFill/>
          <a:ln w="28575">
            <a:solidFill>
              <a:srgbClr val="67CB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grayscl/>
          </a:blip>
          <a:stretch>
            <a:fillRect/>
          </a:stretch>
        </p:blipFill>
        <p:spPr>
          <a:xfrm>
            <a:off x="7098746" y="1760755"/>
            <a:ext cx="3185473" cy="4530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chemeClr val="bg1">
                <a:lumMod val="65000"/>
                <a:alpha val="65000"/>
              </a:schemeClr>
            </a:outerShdw>
          </a:effectLst>
        </p:spPr>
      </p:pic>
      <p:sp>
        <p:nvSpPr>
          <p:cNvPr id="24" name="Oval 23"/>
          <p:cNvSpPr>
            <a:spLocks noChangeAspect="1"/>
          </p:cNvSpPr>
          <p:nvPr/>
        </p:nvSpPr>
        <p:spPr>
          <a:xfrm>
            <a:off x="7296144" y="3560084"/>
            <a:ext cx="1216818" cy="946658"/>
          </a:xfrm>
          <a:prstGeom prst="ellipse">
            <a:avLst/>
          </a:prstGeom>
          <a:noFill/>
          <a:ln w="28575">
            <a:solidFill>
              <a:srgbClr val="67CB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/>
          <p:cNvCxnSpPr>
            <a:cxnSpLocks/>
            <a:stCxn id="20" idx="2"/>
            <a:endCxn id="22" idx="0"/>
          </p:cNvCxnSpPr>
          <p:nvPr/>
        </p:nvCxnSpPr>
        <p:spPr>
          <a:xfrm flipH="1">
            <a:off x="1132986" y="1692524"/>
            <a:ext cx="0" cy="1918517"/>
          </a:xfrm>
          <a:prstGeom prst="line">
            <a:avLst/>
          </a:prstGeom>
          <a:ln w="28575">
            <a:solidFill>
              <a:srgbClr val="67CB59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cxnSpLocks/>
            <a:stCxn id="47" idx="2"/>
            <a:endCxn id="23" idx="0"/>
          </p:cNvCxnSpPr>
          <p:nvPr/>
        </p:nvCxnSpPr>
        <p:spPr>
          <a:xfrm flipH="1">
            <a:off x="4505382" y="1689635"/>
            <a:ext cx="0" cy="2029940"/>
          </a:xfrm>
          <a:prstGeom prst="line">
            <a:avLst/>
          </a:prstGeom>
          <a:ln w="28575">
            <a:solidFill>
              <a:srgbClr val="67CB59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cxnSpLocks/>
            <a:stCxn id="52" idx="2"/>
            <a:endCxn id="24" idx="0"/>
          </p:cNvCxnSpPr>
          <p:nvPr/>
        </p:nvCxnSpPr>
        <p:spPr>
          <a:xfrm flipH="1">
            <a:off x="7904553" y="1689635"/>
            <a:ext cx="0" cy="1870449"/>
          </a:xfrm>
          <a:prstGeom prst="line">
            <a:avLst/>
          </a:prstGeom>
          <a:ln w="28575">
            <a:solidFill>
              <a:srgbClr val="67CB59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7" name="Title 1"/>
          <p:cNvSpPr txBox="1">
            <a:spLocks noChangeAspect="1"/>
          </p:cNvSpPr>
          <p:nvPr/>
        </p:nvSpPr>
        <p:spPr>
          <a:xfrm>
            <a:off x="3699576" y="1307402"/>
            <a:ext cx="3209790" cy="38223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/>
            <a:r>
              <a:rPr lang="en-US" sz="1300" b="1" dirty="0">
                <a:solidFill>
                  <a:srgbClr val="67CB59"/>
                </a:solidFill>
                <a:latin typeface="Calibri"/>
              </a:rPr>
              <a:t>OR </a:t>
            </a:r>
            <a:r>
              <a:rPr lang="en-US" sz="1300" b="1" dirty="0">
                <a:solidFill>
                  <a:srgbClr val="002060"/>
                </a:solidFill>
                <a:latin typeface="Calibri"/>
              </a:rPr>
              <a:t>mix of leadership and core competencies </a:t>
            </a:r>
          </a:p>
        </p:txBody>
      </p:sp>
      <p:sp>
        <p:nvSpPr>
          <p:cNvPr id="52" name="Title 1"/>
          <p:cNvSpPr txBox="1">
            <a:spLocks noChangeAspect="1"/>
          </p:cNvSpPr>
          <p:nvPr/>
        </p:nvSpPr>
        <p:spPr>
          <a:xfrm>
            <a:off x="7098745" y="1307402"/>
            <a:ext cx="3185473" cy="38223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300" b="1" dirty="0">
                <a:solidFill>
                  <a:srgbClr val="67CB59"/>
                </a:solidFill>
                <a:latin typeface="Calibri"/>
              </a:rPr>
              <a:t>OR </a:t>
            </a:r>
            <a:r>
              <a:rPr lang="en-US" sz="1300" b="1" dirty="0">
                <a:solidFill>
                  <a:srgbClr val="002060"/>
                </a:solidFill>
                <a:latin typeface="Calibri"/>
              </a:rPr>
              <a:t>5 leadership competencies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BFF6A-FEFA-40B3-8350-849129E6D542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71409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65450</TotalTime>
  <Words>1811</Words>
  <Application>Microsoft Office PowerPoint</Application>
  <PresentationFormat>Widescreen</PresentationFormat>
  <Paragraphs>408</Paragraphs>
  <Slides>31</Slides>
  <Notes>31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9" baseType="lpstr">
      <vt:lpstr>Agency FB</vt:lpstr>
      <vt:lpstr>Arial</vt:lpstr>
      <vt:lpstr>Calibri</vt:lpstr>
      <vt:lpstr>Calibri Light</vt:lpstr>
      <vt:lpstr>Eras Bold ITC</vt:lpstr>
      <vt:lpstr>Segoe UI Black</vt:lpstr>
      <vt:lpstr>Wingdings</vt:lpstr>
      <vt:lpstr>Office Theme</vt:lpstr>
      <vt:lpstr>Information session for candidates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Emeline Dolmazon</dc:creator>
  <cp:lastModifiedBy>Sara Eleonore Krige</cp:lastModifiedBy>
  <cp:revision>1210</cp:revision>
  <cp:lastPrinted>2020-08-11T06:54:19Z</cp:lastPrinted>
  <dcterms:created xsi:type="dcterms:W3CDTF">2018-06-19T15:29:22Z</dcterms:created>
  <dcterms:modified xsi:type="dcterms:W3CDTF">2023-07-18T08:29:58Z</dcterms:modified>
</cp:coreProperties>
</file>