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03" r:id="rId2"/>
    <p:sldId id="305" r:id="rId3"/>
    <p:sldId id="301" r:id="rId4"/>
    <p:sldId id="306" r:id="rId5"/>
    <p:sldId id="307" r:id="rId6"/>
    <p:sldId id="308" r:id="rId7"/>
    <p:sldId id="309" r:id="rId8"/>
    <p:sldId id="310" r:id="rId9"/>
    <p:sldId id="312" r:id="rId10"/>
    <p:sldId id="311" r:id="rId11"/>
    <p:sldId id="313" r:id="rId12"/>
    <p:sldId id="320" r:id="rId13"/>
    <p:sldId id="315" r:id="rId14"/>
    <p:sldId id="314" r:id="rId15"/>
    <p:sldId id="321" r:id="rId16"/>
    <p:sldId id="317" r:id="rId17"/>
    <p:sldId id="322" r:id="rId18"/>
    <p:sldId id="304" r:id="rId19"/>
    <p:sldId id="319" r:id="rId20"/>
    <p:sldId id="323" r:id="rId2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Helvetic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Helvetic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5D7E3"/>
    <a:srgbClr val="339933"/>
    <a:srgbClr val="33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30342" autoAdjust="0"/>
    <p:restoredTop sz="90934" autoAdjust="0"/>
  </p:normalViewPr>
  <p:slideViewPr>
    <p:cSldViewPr>
      <p:cViewPr>
        <p:scale>
          <a:sx n="100" d="100"/>
          <a:sy n="100" d="100"/>
        </p:scale>
        <p:origin x="-8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5" d="100"/>
        <a:sy n="8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2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553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53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D08E3F7-CD44-384F-8104-C864B75161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97387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fld id="{EAC509C3-3FB2-2E45-9BB4-393795DE8D9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1529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D4946BA-322E-8B47-9FC5-A202F10B1808}" type="slidenum">
              <a:rPr lang="en-GB"/>
              <a:pPr/>
              <a:t>1</a:t>
            </a:fld>
            <a:endParaRPr lang="en-GB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10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11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14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15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16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18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19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20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4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5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6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8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9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chemeClr val="accent2"/>
                </a:solidFill>
              </a:defRPr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7/31/08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CF9F70A6-675F-5049-842B-36A9AC8ECB9A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F407E52-EB01-B64D-97A5-4B27F02B179C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782BCBC-4A9D-2E47-BC1B-A24B61996740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C2DF22E-1A28-554A-BAF8-14375A9F6D0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355823D-47B0-BA48-91EA-E37B4936244B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066800"/>
            <a:ext cx="4495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4958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D188DFE-6141-D444-96EB-F2F7361972B5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D8D129-671F-264B-B71C-FEBC3666C373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1CD7238-C294-7847-8B83-C48F24936EFB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98F523-C984-834B-A746-99DC46265BDF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ADE0B77-90AD-1349-96C1-30E638E02332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US" smtClean="0"/>
              <a:t>7/31/08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Dominik Dannheim (CERN)</a:t>
            </a:r>
            <a:endParaRPr lang="en-US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56C961BE-CDAF-D24B-ACAF-527CD2B2D9F1}" type="slidenum">
              <a:rPr lang="en-US"/>
              <a:pPr/>
              <a:t>‹#›</a:t>
            </a:fld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0668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FF"/>
                </a:solidFill>
              </a:defRPr>
            </a:lvl1pPr>
          </a:lstStyle>
          <a:p>
            <a:r>
              <a:rPr lang="en-US" dirty="0" smtClean="0"/>
              <a:t>15. Sep. 2008</a:t>
            </a:r>
            <a:endParaRPr lang="en-US" dirty="0">
              <a:latin typeface="Times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FF"/>
                </a:solidFill>
              </a:defRPr>
            </a:lvl1pPr>
          </a:lstStyle>
          <a:p>
            <a:r>
              <a:rPr lang="en-US" smtClean="0"/>
              <a:t>Dominik Dannheim (CERN)</a:t>
            </a:r>
            <a:endParaRPr lang="en-US" dirty="0">
              <a:latin typeface="Times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FF"/>
                </a:solidFill>
                <a:latin typeface="Times" charset="0"/>
              </a:defRPr>
            </a:lvl1pPr>
          </a:lstStyle>
          <a:p>
            <a:fld id="{918AD847-EA26-2447-9994-E230048DA20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Helvetic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257800"/>
            <a:ext cx="8610600" cy="762000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</a:rPr>
              <a:t>Dominik Dannheim (CERN), 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Angela </a:t>
            </a:r>
            <a:r>
              <a:rPr lang="en-US" sz="2400" dirty="0" err="1" smtClean="0">
                <a:solidFill>
                  <a:schemeClr val="tx1"/>
                </a:solidFill>
              </a:rPr>
              <a:t>Lucaci-Timoce</a:t>
            </a:r>
            <a:r>
              <a:rPr lang="en-US" sz="2400" dirty="0" smtClean="0">
                <a:solidFill>
                  <a:schemeClr val="tx1"/>
                </a:solidFill>
              </a:rPr>
              <a:t> (CERN)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on behalf of the CALICE collaboration</a:t>
            </a:r>
            <a:br>
              <a:rPr lang="en-US" sz="2400" dirty="0" smtClean="0">
                <a:solidFill>
                  <a:schemeClr val="tx1"/>
                </a:solidFill>
              </a:rPr>
            </a:br>
            <a:endParaRPr lang="en-US" sz="2400" dirty="0" smtClean="0">
              <a:solidFill>
                <a:schemeClr val="tx1"/>
              </a:solidFill>
            </a:endParaRP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430016"/>
            <a:ext cx="8424936" cy="1143000"/>
          </a:xfrm>
        </p:spPr>
        <p:txBody>
          <a:bodyPr/>
          <a:lstStyle/>
          <a:p>
            <a:r>
              <a:rPr lang="en-US" sz="4000" dirty="0"/>
              <a:t>First </a:t>
            </a:r>
            <a:r>
              <a:rPr lang="en-US" sz="4000" dirty="0" smtClean="0"/>
              <a:t>test-beam </a:t>
            </a:r>
            <a:r>
              <a:rPr lang="en-US" sz="4000" dirty="0"/>
              <a:t>experience with the CALICE tungsten A-HCAL prototype</a:t>
            </a:r>
            <a:r>
              <a:rPr lang="en-US" sz="4000" dirty="0" smtClean="0">
                <a:solidFill>
                  <a:srgbClr val="000000"/>
                </a:solidFill>
              </a:rPr>
              <a:t/>
            </a:r>
            <a:br>
              <a:rPr lang="en-US" sz="4000" dirty="0" smtClean="0">
                <a:solidFill>
                  <a:srgbClr val="000000"/>
                </a:solidFill>
              </a:rPr>
            </a:br>
            <a:r>
              <a:rPr lang="en-US" dirty="0" smtClean="0">
                <a:solidFill>
                  <a:srgbClr val="000000"/>
                </a:solidFill>
              </a:rPr>
              <a:t/>
            </a:r>
            <a:br>
              <a:rPr lang="en-US" dirty="0" smtClean="0">
                <a:solidFill>
                  <a:srgbClr val="000000"/>
                </a:solidFill>
              </a:rPr>
            </a:br>
            <a:r>
              <a:rPr lang="en-US" sz="2800" b="1" dirty="0"/>
              <a:t/>
            </a:r>
            <a:br>
              <a:rPr lang="en-US" sz="2800" b="1" dirty="0"/>
            </a:br>
            <a:r>
              <a:rPr lang="en-US" sz="2800" b="1" dirty="0" smtClean="0"/>
              <a:t>ALCPG Workshop</a:t>
            </a:r>
            <a:r>
              <a:rPr lang="en-US" sz="2800" dirty="0" smtClean="0">
                <a:solidFill>
                  <a:srgbClr val="000000"/>
                </a:solidFill>
              </a:rPr>
              <a:t/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19.-23. March 2011</a:t>
            </a:r>
            <a:br>
              <a:rPr lang="en-US" sz="2800" dirty="0" smtClean="0">
                <a:solidFill>
                  <a:srgbClr val="000000"/>
                </a:solidFill>
              </a:rPr>
            </a:br>
            <a:r>
              <a:rPr lang="en-US" sz="2800" dirty="0" smtClean="0">
                <a:solidFill>
                  <a:srgbClr val="000000"/>
                </a:solidFill>
              </a:rPr>
              <a:t>Eugene, Oregon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4" name="Picture 6" descr="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301208"/>
            <a:ext cx="1828800" cy="830826"/>
          </a:xfrm>
          <a:prstGeom prst="rect">
            <a:avLst/>
          </a:prstGeom>
          <a:noFill/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8344" y="5275808"/>
            <a:ext cx="1152128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5096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Event displays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84784"/>
            <a:ext cx="9144000" cy="42101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4941168"/>
            <a:ext cx="1660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μ</a:t>
            </a:r>
            <a:r>
              <a:rPr lang="en-US" baseline="30000" dirty="0" smtClean="0"/>
              <a:t>-</a:t>
            </a:r>
            <a:r>
              <a:rPr lang="en-US" dirty="0" smtClean="0"/>
              <a:t> candidate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dirty="0" smtClean="0"/>
              <a:t>=8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444208" y="4941168"/>
            <a:ext cx="1731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π </a:t>
            </a:r>
            <a:r>
              <a:rPr lang="en-US" baseline="30000" dirty="0" smtClean="0"/>
              <a:t>–</a:t>
            </a:r>
            <a:r>
              <a:rPr lang="en-US" dirty="0" smtClean="0"/>
              <a:t> candidate</a:t>
            </a:r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beam</a:t>
            </a:r>
            <a:r>
              <a:rPr lang="en-US" dirty="0" smtClean="0"/>
              <a:t>=</a:t>
            </a:r>
            <a:r>
              <a:rPr lang="en-US" dirty="0"/>
              <a:t>8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1213" y="652626"/>
            <a:ext cx="72122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Online reconstruction of events using calibration from 2007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(layers 31-38 missing in 2010 setup)</a:t>
            </a:r>
          </a:p>
        </p:txBody>
      </p:sp>
    </p:spTree>
    <p:extLst>
      <p:ext uri="{BB962C8B-B14F-4D97-AF65-F5344CB8AC3E}">
        <p14:creationId xmlns:p14="http://schemas.microsoft.com/office/powerpoint/2010/main" val="2442847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Calibration procedure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648" y="605001"/>
            <a:ext cx="8045792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Dead/noisy channels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Dead/noisy channels monitored during data taking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Number of problematic channels ~constant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Flagging for offline analysis handled by new software package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Temperature monitoring/correction</a:t>
            </a:r>
          </a:p>
          <a:p>
            <a:pPr lvl="1"/>
            <a:r>
              <a:rPr lang="en-US" dirty="0" smtClean="0">
                <a:sym typeface="Wingdings"/>
              </a:rPr>
              <a:t> See</a:t>
            </a:r>
            <a:r>
              <a:rPr lang="en-US" dirty="0" smtClean="0"/>
              <a:t> following slides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Gain calibration</a:t>
            </a:r>
          </a:p>
          <a:p>
            <a:pPr lvl="1"/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See following slides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err="1" smtClean="0">
                <a:solidFill>
                  <a:srgbClr val="0000FF"/>
                </a:solidFill>
              </a:rPr>
              <a:t>Intercalibration</a:t>
            </a:r>
            <a:endParaRPr lang="en-US" dirty="0" smtClean="0">
              <a:solidFill>
                <a:srgbClr val="0000FF"/>
              </a:solidFill>
            </a:endParaRP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Ratio of readout response between </a:t>
            </a:r>
            <a:r>
              <a:rPr lang="en-US" dirty="0" err="1" smtClean="0"/>
              <a:t>physics+calibration</a:t>
            </a:r>
            <a:r>
              <a:rPr lang="en-US" dirty="0" smtClean="0"/>
              <a:t> mode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Probed with LED runs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Good agreement with previous calibration (FNAL 2008)</a:t>
            </a:r>
            <a:br>
              <a:rPr lang="en-US" dirty="0" smtClean="0"/>
            </a:b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MIP calibration</a:t>
            </a:r>
          </a:p>
          <a:p>
            <a:pPr marL="800100" lvl="1" indent="-342900">
              <a:buFont typeface="Wingdings" charset="0"/>
              <a:buChar char="à"/>
            </a:pPr>
            <a:r>
              <a:rPr lang="en-US" dirty="0"/>
              <a:t>S</a:t>
            </a:r>
            <a:r>
              <a:rPr lang="en-US" dirty="0" smtClean="0"/>
              <a:t>ee following slides</a:t>
            </a:r>
          </a:p>
        </p:txBody>
      </p:sp>
    </p:spTree>
    <p:extLst>
      <p:ext uri="{BB962C8B-B14F-4D97-AF65-F5344CB8AC3E}">
        <p14:creationId xmlns:p14="http://schemas.microsoft.com/office/powerpoint/2010/main" val="3268496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2594596"/>
            <a:ext cx="3419872" cy="3805987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Temperature monitoring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212" y="548680"/>
            <a:ext cx="845524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err="1" smtClean="0"/>
              <a:t>SiPM</a:t>
            </a:r>
            <a:r>
              <a:rPr lang="en-US" sz="1800" dirty="0" smtClean="0"/>
              <a:t> properties depend on ambient temperature:</a:t>
            </a:r>
          </a:p>
          <a:p>
            <a:pPr marL="800100" lvl="1" indent="-342900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</a:rPr>
              <a:t>Gain</a:t>
            </a:r>
            <a:r>
              <a:rPr lang="en-US" sz="1800" dirty="0" smtClean="0"/>
              <a:t> decreases with 1.7% / K</a:t>
            </a:r>
          </a:p>
          <a:p>
            <a:pPr marL="800100" lvl="1" indent="-342900">
              <a:buFont typeface="Arial"/>
              <a:buChar char="•"/>
            </a:pPr>
            <a:r>
              <a:rPr lang="en-US" sz="1800" dirty="0">
                <a:solidFill>
                  <a:srgbClr val="0000FF"/>
                </a:solidFill>
              </a:rPr>
              <a:t>Breakdown voltage</a:t>
            </a:r>
            <a:r>
              <a:rPr lang="en-US" sz="1800" dirty="0"/>
              <a:t> increases with 65 </a:t>
            </a:r>
            <a:r>
              <a:rPr lang="en-US" sz="1800" dirty="0" smtClean="0"/>
              <a:t>mV </a:t>
            </a:r>
            <a:r>
              <a:rPr lang="en-US" sz="1800" dirty="0"/>
              <a:t>/ K</a:t>
            </a:r>
          </a:p>
          <a:p>
            <a:pPr marL="800100" lvl="1" indent="-342900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</a:rPr>
              <a:t>Response</a:t>
            </a:r>
            <a:r>
              <a:rPr lang="en-US" sz="1800" dirty="0" smtClean="0"/>
              <a:t> decreases with 3.7% / K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/>
              <a:t>Continuous </a:t>
            </a:r>
            <a:r>
              <a:rPr lang="en-US" sz="1800" dirty="0" smtClean="0">
                <a:solidFill>
                  <a:srgbClr val="0000FF"/>
                </a:solidFill>
              </a:rPr>
              <a:t>temperature monitoring </a:t>
            </a:r>
            <a:r>
              <a:rPr lang="en-US" sz="1800" dirty="0" smtClean="0"/>
              <a:t>with 5 sensors per readout plane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</a:rPr>
              <a:t>Corrections</a:t>
            </a:r>
            <a:r>
              <a:rPr lang="en-US" sz="1800" dirty="0" smtClean="0"/>
              <a:t> for gain/response are applied offline during calibration procedure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3" y="2636912"/>
            <a:ext cx="3719172" cy="313665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2636912"/>
            <a:ext cx="352241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Calibration offsets for temp. sensors: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4355976" y="2564904"/>
            <a:ext cx="299032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Temperature profile during run: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7236296" y="4797152"/>
            <a:ext cx="360040" cy="50405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7583636" y="4216896"/>
            <a:ext cx="15121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Additional heat sources next to last layers, originating from alternative readout modules</a:t>
            </a:r>
            <a:br>
              <a:rPr lang="en-US" sz="1400" dirty="0" smtClean="0"/>
            </a:br>
            <a:r>
              <a:rPr lang="en-US" sz="1400" dirty="0" smtClean="0">
                <a:sym typeface="Wingdings"/>
              </a:rPr>
              <a:t> larger spread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397864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Gain calibration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750183"/>
            <a:ext cx="438050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Gains</a:t>
            </a:r>
            <a:r>
              <a:rPr lang="en-US" dirty="0" smtClean="0"/>
              <a:t> (ADC counts per pixel) </a:t>
            </a:r>
            <a:br>
              <a:rPr lang="en-US" dirty="0" smtClean="0"/>
            </a:br>
            <a:r>
              <a:rPr lang="en-US" dirty="0" smtClean="0"/>
              <a:t>obtained from periodic </a:t>
            </a:r>
            <a:br>
              <a:rPr lang="en-US" dirty="0" smtClean="0"/>
            </a:br>
            <a:r>
              <a:rPr lang="en-US" dirty="0" smtClean="0"/>
              <a:t>low-intensity LED-</a:t>
            </a:r>
            <a:r>
              <a:rPr lang="en-US" dirty="0" err="1" smtClean="0"/>
              <a:t>pulser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calibration runs during data taking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Efficiency for extracting gain </a:t>
            </a:r>
            <a:br>
              <a:rPr lang="en-US" dirty="0" smtClean="0"/>
            </a:br>
            <a:r>
              <a:rPr lang="en-US" dirty="0" smtClean="0"/>
              <a:t>constants is used for </a:t>
            </a:r>
            <a:br>
              <a:rPr lang="en-US" dirty="0" smtClean="0"/>
            </a:br>
            <a:r>
              <a:rPr lang="en-US" dirty="0" smtClean="0"/>
              <a:t>data-quality monitoring</a:t>
            </a:r>
          </a:p>
        </p:txBody>
      </p:sp>
      <p:pic>
        <p:nvPicPr>
          <p:cNvPr id="8" name="Content Placeholder 8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" r="56"/>
          <a:stretch>
            <a:fillRect/>
          </a:stretch>
        </p:blipFill>
        <p:spPr>
          <a:xfrm>
            <a:off x="4406636" y="692696"/>
            <a:ext cx="4614804" cy="2952328"/>
          </a:xfrm>
        </p:spPr>
      </p:pic>
      <p:sp>
        <p:nvSpPr>
          <p:cNvPr id="2" name="TextBox 1"/>
          <p:cNvSpPr txBox="1"/>
          <p:nvPr/>
        </p:nvSpPr>
        <p:spPr>
          <a:xfrm>
            <a:off x="4512931" y="4941168"/>
            <a:ext cx="43795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Good agreement between gains</a:t>
            </a:r>
            <a:br>
              <a:rPr lang="en-US" sz="1800" dirty="0" smtClean="0"/>
            </a:br>
            <a:r>
              <a:rPr lang="en-US" sz="1800" dirty="0" smtClean="0"/>
              <a:t>for FNAL 2008 data </a:t>
            </a:r>
            <a:r>
              <a:rPr lang="en-US" sz="1800" dirty="0" smtClean="0">
                <a:solidFill>
                  <a:srgbClr val="FF0000"/>
                </a:solidFill>
              </a:rPr>
              <a:t>(red)</a:t>
            </a:r>
            <a:r>
              <a:rPr lang="en-US" sz="1800" dirty="0" smtClean="0"/>
              <a:t> and gains</a:t>
            </a:r>
            <a:br>
              <a:rPr lang="en-US" sz="1800" dirty="0" smtClean="0"/>
            </a:br>
            <a:r>
              <a:rPr lang="en-US" sz="1800" dirty="0" smtClean="0"/>
              <a:t>for CERN 2010 data (black)</a:t>
            </a:r>
            <a:br>
              <a:rPr lang="en-US" sz="1800" dirty="0" smtClean="0"/>
            </a:br>
            <a:r>
              <a:rPr lang="en-US" sz="1800" dirty="0" smtClean="0"/>
              <a:t>(after preliminary temperature correction)</a:t>
            </a:r>
            <a:endParaRPr lang="en-US" sz="180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5292080" y="3678932"/>
            <a:ext cx="576064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5868144" y="2755528"/>
            <a:ext cx="0" cy="10335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flipH="1" flipV="1">
            <a:off x="5283944" y="2031628"/>
            <a:ext cx="8136" cy="175741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076056" y="3789040"/>
            <a:ext cx="39675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Gain</a:t>
            </a:r>
            <a:r>
              <a:rPr lang="en-US" sz="1600" dirty="0" smtClean="0"/>
              <a:t> = ADC counts per </a:t>
            </a:r>
            <a:r>
              <a:rPr lang="en-US" sz="1600" dirty="0" err="1" smtClean="0"/>
              <a:t>SiPM</a:t>
            </a:r>
            <a:r>
              <a:rPr lang="en-US" sz="1600" dirty="0" smtClean="0"/>
              <a:t> pixel</a:t>
            </a:r>
            <a:br>
              <a:rPr lang="en-US" sz="1600" dirty="0" smtClean="0"/>
            </a:br>
            <a:r>
              <a:rPr lang="en-US" sz="1600" dirty="0" smtClean="0"/>
              <a:t>(modulo correction for difference between</a:t>
            </a:r>
            <a:br>
              <a:rPr lang="en-US" sz="1600" dirty="0" smtClean="0"/>
            </a:br>
            <a:r>
              <a:rPr lang="en-US" sz="1600" dirty="0" smtClean="0"/>
              <a:t>calibration and physics readout mode)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5292080" y="1196752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0 pixels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652120" y="2060848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</a:t>
            </a:r>
            <a:r>
              <a:rPr lang="en-US" sz="1600" dirty="0" smtClean="0"/>
              <a:t> pixel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283919" y="2420888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 pixels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859983" y="2708920"/>
            <a:ext cx="8803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3</a:t>
            </a:r>
            <a:r>
              <a:rPr lang="en-US" sz="1600" dirty="0" smtClean="0"/>
              <a:t> pixels</a:t>
            </a:r>
            <a:endParaRPr lang="en-US" sz="1600" dirty="0"/>
          </a:p>
        </p:txBody>
      </p:sp>
      <p:grpSp>
        <p:nvGrpSpPr>
          <p:cNvPr id="5" name="Group 4"/>
          <p:cNvGrpSpPr/>
          <p:nvPr/>
        </p:nvGrpSpPr>
        <p:grpSpPr>
          <a:xfrm>
            <a:off x="-48051" y="3356992"/>
            <a:ext cx="4539059" cy="3074858"/>
            <a:chOff x="-48051" y="3356992"/>
            <a:chExt cx="4539059" cy="3074858"/>
          </a:xfrm>
        </p:grpSpPr>
        <p:pic>
          <p:nvPicPr>
            <p:cNvPr id="10" name="Picture 1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" t="-1292" r="8" b="6612"/>
            <a:stretch>
              <a:fillRect/>
            </a:stretch>
          </p:blipFill>
          <p:spPr bwMode="auto">
            <a:xfrm>
              <a:off x="179512" y="3356992"/>
              <a:ext cx="4311496" cy="2768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2987824" y="6093296"/>
              <a:ext cx="11208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g</a:t>
              </a:r>
              <a:r>
                <a:rPr lang="en-US" sz="1600" dirty="0" smtClean="0"/>
                <a:t>ain value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-48051" y="3582397"/>
              <a:ext cx="430887" cy="2019543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sz="1600" dirty="0" smtClean="0"/>
                <a:t>#entries (</a:t>
              </a:r>
              <a:r>
                <a:rPr lang="en-US" sz="1600" dirty="0" err="1" smtClean="0"/>
                <a:t>normalised</a:t>
              </a:r>
              <a:r>
                <a:rPr lang="en-US" sz="1600" dirty="0" smtClean="0"/>
                <a:t>)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84907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MIP calibration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213" y="652626"/>
            <a:ext cx="775084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ADC-to-MIP </a:t>
            </a:r>
            <a:r>
              <a:rPr lang="en-US" dirty="0" smtClean="0"/>
              <a:t>calibration performed with long low-intensity μ runs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Fit ADC distributions per channel with </a:t>
            </a:r>
            <a:r>
              <a:rPr lang="en-US" dirty="0" err="1" smtClean="0"/>
              <a:t>Gauss+Landau</a:t>
            </a: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MPV of Landau gives MIP value for corresponding channel</a:t>
            </a:r>
            <a:br>
              <a:rPr lang="en-US" dirty="0" smtClean="0"/>
            </a:br>
            <a:r>
              <a:rPr lang="en-US" dirty="0" smtClean="0"/>
              <a:t>(at reference temperature given by the average temperature of </a:t>
            </a:r>
            <a:br>
              <a:rPr lang="en-US" dirty="0" smtClean="0"/>
            </a:br>
            <a:r>
              <a:rPr lang="en-US" dirty="0" smtClean="0"/>
              <a:t>the corresponding runs)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852936"/>
            <a:ext cx="4431238" cy="27084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3050748"/>
            <a:ext cx="4386188" cy="29705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12" y="2420888"/>
            <a:ext cx="3773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Example of MIP fit for one channel: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4624037" y="2204864"/>
            <a:ext cx="40680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Comparison old / new MIP calibration:</a:t>
            </a:r>
          </a:p>
          <a:p>
            <a:r>
              <a:rPr lang="en-US" sz="1800" dirty="0" smtClean="0"/>
              <a:t>Energy response for -5 </a:t>
            </a:r>
            <a:r>
              <a:rPr lang="en-US" sz="1800" dirty="0" err="1" smtClean="0"/>
              <a:t>GeV</a:t>
            </a:r>
            <a:r>
              <a:rPr lang="en-US" sz="1800" dirty="0" smtClean="0"/>
              <a:t> run with </a:t>
            </a:r>
            <a:br>
              <a:rPr lang="en-US" sz="1800" dirty="0" smtClean="0"/>
            </a:br>
            <a:r>
              <a:rPr lang="en-US" sz="1800" dirty="0" err="1" smtClean="0"/>
              <a:t>pion+muon</a:t>
            </a:r>
            <a:r>
              <a:rPr lang="en-US" sz="1800" dirty="0" smtClean="0"/>
              <a:t> selection</a:t>
            </a:r>
            <a:endParaRPr lang="en-US" sz="1800" dirty="0"/>
          </a:p>
        </p:txBody>
      </p:sp>
      <p:sp>
        <p:nvSpPr>
          <p:cNvPr id="11" name="TextBox 10"/>
          <p:cNvSpPr txBox="1"/>
          <p:nvPr/>
        </p:nvSpPr>
        <p:spPr>
          <a:xfrm>
            <a:off x="2915816" y="5445224"/>
            <a:ext cx="18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</a:t>
            </a:r>
            <a:r>
              <a:rPr lang="en-US" sz="1200" dirty="0" smtClean="0"/>
              <a:t>ell energy [</a:t>
            </a:r>
            <a:r>
              <a:rPr lang="en-US" sz="1200" dirty="0" err="1" smtClean="0"/>
              <a:t>a.u</a:t>
            </a:r>
            <a:r>
              <a:rPr lang="en-US" sz="1200" dirty="0" smtClean="0"/>
              <a:t>.]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51930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3051776"/>
            <a:ext cx="3960440" cy="3487888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Particle-ID using Cherenkov counters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809417"/>
            <a:ext cx="33123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U</a:t>
            </a:r>
            <a:r>
              <a:rPr lang="en-US" sz="1600" dirty="0" smtClean="0"/>
              <a:t>se Cherenkov counters </a:t>
            </a:r>
            <a:r>
              <a:rPr lang="en-US" sz="1600" dirty="0" smtClean="0">
                <a:solidFill>
                  <a:srgbClr val="0000FF"/>
                </a:solidFill>
              </a:rPr>
              <a:t>offline</a:t>
            </a:r>
            <a:r>
              <a:rPr lang="en-US" sz="1600" dirty="0" smtClean="0"/>
              <a:t> to select / veto various types of particles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Becomes </a:t>
            </a:r>
            <a:r>
              <a:rPr lang="en-US" sz="1600" dirty="0" smtClean="0">
                <a:solidFill>
                  <a:srgbClr val="0000FF"/>
                </a:solidFill>
              </a:rPr>
              <a:t>difficult at low energy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(limited by </a:t>
            </a:r>
            <a:r>
              <a:rPr lang="en-US" sz="1600" dirty="0" err="1" smtClean="0"/>
              <a:t>p</a:t>
            </a:r>
            <a:r>
              <a:rPr lang="en-US" sz="1600" baseline="-25000" dirty="0" err="1" smtClean="0"/>
              <a:t>max</a:t>
            </a:r>
            <a:r>
              <a:rPr lang="en-US" sz="1600" dirty="0" smtClean="0"/>
              <a:t>=3.0 bar)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0059" y="692696"/>
            <a:ext cx="5728445" cy="201622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2" y="3212976"/>
            <a:ext cx="446449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Efficiency</a:t>
            </a:r>
            <a:r>
              <a:rPr lang="en-US" sz="1600" dirty="0" smtClean="0"/>
              <a:t> of Cherenkov selection</a:t>
            </a:r>
            <a:br>
              <a:rPr lang="en-US" sz="1600" dirty="0" smtClean="0"/>
            </a:br>
            <a:r>
              <a:rPr lang="en-US" sz="1600" dirty="0" smtClean="0"/>
              <a:t>limited by discrimination threshold of PMT readout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Pion </a:t>
            </a:r>
            <a:r>
              <a:rPr lang="en-US" sz="1600" dirty="0" smtClean="0">
                <a:solidFill>
                  <a:srgbClr val="0000FF"/>
                </a:solidFill>
              </a:rPr>
              <a:t>purity</a:t>
            </a:r>
            <a:r>
              <a:rPr lang="en-US" sz="1600" dirty="0" smtClean="0"/>
              <a:t> limited by in-flight pion decays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solidFill>
                  <a:srgbClr val="0000FF"/>
                </a:solidFill>
              </a:rPr>
              <a:t>Optimized pressure settings </a:t>
            </a:r>
            <a:r>
              <a:rPr lang="en-US" sz="1600" dirty="0" smtClean="0"/>
              <a:t>for each energy point,</a:t>
            </a:r>
            <a:br>
              <a:rPr lang="en-US" sz="1600" dirty="0" smtClean="0"/>
            </a:br>
            <a:r>
              <a:rPr lang="en-US" sz="1600" dirty="0" smtClean="0"/>
              <a:t>to allow for selecting exclusive sample of </a:t>
            </a:r>
            <a:br>
              <a:rPr lang="en-US" sz="1600" dirty="0" smtClean="0"/>
            </a:br>
            <a:r>
              <a:rPr lang="en-US" sz="1600" dirty="0" smtClean="0"/>
              <a:t>sufficient size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92080" y="2924944"/>
            <a:ext cx="3564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Electron efficiency (tag and probe):</a:t>
            </a:r>
          </a:p>
        </p:txBody>
      </p:sp>
    </p:spTree>
    <p:extLst>
      <p:ext uri="{BB962C8B-B14F-4D97-AF65-F5344CB8AC3E}">
        <p14:creationId xmlns:p14="http://schemas.microsoft.com/office/powerpoint/2010/main" val="1035105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/>
              <a:t>R</a:t>
            </a:r>
            <a:r>
              <a:rPr lang="en-US" sz="2800" dirty="0" smtClean="0"/>
              <a:t>esponse to e, μ, π, p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633388"/>
            <a:ext cx="7776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" indent="-140400">
              <a:buFont typeface="Arial"/>
              <a:buChar char="•"/>
            </a:pPr>
            <a:r>
              <a:rPr lang="en-US" sz="1800" dirty="0" smtClean="0"/>
              <a:t>Use CERN 2007 (Fe) calibration</a:t>
            </a:r>
            <a:r>
              <a:rPr lang="en-US" sz="1800" dirty="0"/>
              <a:t> </a:t>
            </a:r>
            <a:r>
              <a:rPr lang="en-US" sz="1800" dirty="0" smtClean="0"/>
              <a:t>for now, to study global quantities </a:t>
            </a:r>
            <a:br>
              <a:rPr lang="en-US" sz="1800" dirty="0" smtClean="0"/>
            </a:br>
            <a:r>
              <a:rPr lang="en-US" sz="1800" dirty="0" smtClean="0"/>
              <a:t>(e.g. total energy sum and resolution)</a:t>
            </a:r>
          </a:p>
          <a:p>
            <a:pPr marL="32400" indent="-140400">
              <a:buFont typeface="Arial"/>
              <a:buChar char="•"/>
            </a:pPr>
            <a:r>
              <a:rPr lang="en-US" sz="1800" dirty="0" smtClean="0"/>
              <a:t>Obtain particle types per event from Cherenkov counters</a:t>
            </a:r>
          </a:p>
          <a:p>
            <a:pPr marL="32400" indent="-140400">
              <a:buFont typeface="Arial"/>
              <a:buChar char="•"/>
            </a:pPr>
            <a:r>
              <a:rPr lang="en-US" sz="1800" dirty="0" smtClean="0"/>
              <a:t>μ contamination at all energies, as expected from in-flight π decays</a:t>
            </a:r>
            <a:br>
              <a:rPr lang="en-US" sz="1800" dirty="0" smtClean="0"/>
            </a:br>
            <a:r>
              <a:rPr lang="en-US" sz="1800" dirty="0" smtClean="0"/>
              <a:t>and Cherenkov cross-efficiencies</a:t>
            </a:r>
          </a:p>
          <a:p>
            <a:pPr marL="32400" indent="-140400">
              <a:buFont typeface="Arial"/>
              <a:buChar char="•"/>
            </a:pPr>
            <a:r>
              <a:rPr lang="en-US" sz="1800" dirty="0" smtClean="0"/>
              <a:t>μ separation difficult for low energies, where e, π, p also look like MIPs</a:t>
            </a:r>
          </a:p>
          <a:p>
            <a:pPr marL="32400" indent="-140400">
              <a:buFont typeface="Arial"/>
              <a:buChar char="•"/>
            </a:pPr>
            <a:r>
              <a:rPr lang="en-US" sz="1800" dirty="0" smtClean="0"/>
              <a:t>However: at low energies combined fits still allow to obtain individual mean and </a:t>
            </a:r>
            <a:r>
              <a:rPr lang="en-US" sz="1800" dirty="0" err="1" smtClean="0"/>
              <a:t>sigmas</a:t>
            </a:r>
            <a:r>
              <a:rPr lang="en-US" sz="1800" dirty="0" smtClean="0"/>
              <a:t> from the inclusive selections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140968"/>
            <a:ext cx="4784593" cy="324036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508104" y="3068960"/>
            <a:ext cx="446449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" indent="-140400">
              <a:buFont typeface="Arial"/>
              <a:buChar char="•"/>
            </a:pPr>
            <a:r>
              <a:rPr lang="en-US" sz="1700" dirty="0" smtClean="0"/>
              <a:t>μ+π peak at -2 </a:t>
            </a:r>
            <a:r>
              <a:rPr lang="en-US" sz="1700" dirty="0" err="1" smtClean="0"/>
              <a:t>GeV</a:t>
            </a:r>
            <a:r>
              <a:rPr lang="en-US" sz="1700" dirty="0" smtClean="0"/>
              <a:t>:</a:t>
            </a:r>
            <a:endParaRPr lang="en-US" sz="17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4024" y="3452821"/>
            <a:ext cx="4102472" cy="277839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4149080"/>
            <a:ext cx="98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μ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 peak</a:t>
            </a:r>
            <a:endParaRPr lang="en-US" sz="1800" dirty="0"/>
          </a:p>
        </p:txBody>
      </p:sp>
      <p:sp>
        <p:nvSpPr>
          <p:cNvPr id="17" name="TextBox 16"/>
          <p:cNvSpPr txBox="1"/>
          <p:nvPr/>
        </p:nvSpPr>
        <p:spPr>
          <a:xfrm>
            <a:off x="2915816" y="4365104"/>
            <a:ext cx="1531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e</a:t>
            </a:r>
            <a:r>
              <a:rPr lang="en-US" sz="1800" baseline="30000" dirty="0" smtClean="0">
                <a:solidFill>
                  <a:srgbClr val="FF0000"/>
                </a:solidFill>
              </a:rPr>
              <a:t>+</a:t>
            </a:r>
            <a:r>
              <a:rPr lang="en-US" sz="1800" dirty="0" smtClean="0"/>
              <a:t>/π</a:t>
            </a:r>
            <a:r>
              <a:rPr lang="en-US" sz="1800" baseline="30000" dirty="0" smtClean="0"/>
              <a:t>+</a:t>
            </a:r>
            <a:r>
              <a:rPr lang="en-US" sz="1800" dirty="0" smtClean="0"/>
              <a:t>/</a:t>
            </a:r>
            <a:r>
              <a:rPr lang="en-US" sz="1800" dirty="0" smtClean="0">
                <a:solidFill>
                  <a:srgbClr val="0000FF"/>
                </a:solidFill>
              </a:rPr>
              <a:t>p</a:t>
            </a:r>
            <a:r>
              <a:rPr lang="en-US" sz="1800" baseline="30000" dirty="0" smtClean="0">
                <a:solidFill>
                  <a:srgbClr val="0000FF"/>
                </a:solidFill>
              </a:rPr>
              <a:t>+</a:t>
            </a:r>
            <a:r>
              <a:rPr lang="en-US" sz="1800" dirty="0" smtClean="0"/>
              <a:t> peak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32551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27584" y="548680"/>
            <a:ext cx="7570463" cy="4680520"/>
            <a:chOff x="4067944" y="1073337"/>
            <a:chExt cx="4824536" cy="2982821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7944" y="1073337"/>
              <a:ext cx="4824536" cy="298282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6270643" y="1211006"/>
              <a:ext cx="1008093" cy="1961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(negative charge)</a:t>
              </a:r>
              <a:endParaRPr lang="en-US" sz="1400" dirty="0"/>
            </a:p>
          </p:txBody>
        </p:sp>
      </p:grp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μ and π </a:t>
            </a:r>
            <a:r>
              <a:rPr lang="en-US" sz="2800" dirty="0"/>
              <a:t>response </a:t>
            </a:r>
            <a:r>
              <a:rPr lang="en-US" sz="2800" dirty="0" smtClean="0"/>
              <a:t>at different energies 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5088086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400" indent="-140400">
              <a:buFont typeface="Arial"/>
              <a:buChar char="•"/>
            </a:pPr>
            <a:r>
              <a:rPr lang="en-US" sz="1600" dirty="0" smtClean="0"/>
              <a:t>Preliminary studies with fits indicate:</a:t>
            </a:r>
          </a:p>
          <a:p>
            <a:pPr marL="489600" lvl="1" indent="-140400">
              <a:buFont typeface="Arial"/>
              <a:buChar char="•"/>
            </a:pPr>
            <a:r>
              <a:rPr lang="en-US" sz="1600" dirty="0" smtClean="0"/>
              <a:t>EM </a:t>
            </a:r>
            <a:r>
              <a:rPr lang="en-US" sz="1600" dirty="0"/>
              <a:t>resolution </a:t>
            </a:r>
            <a:r>
              <a:rPr lang="en-US" sz="1600" dirty="0" smtClean="0"/>
              <a:t>slightly worse </a:t>
            </a:r>
            <a:r>
              <a:rPr lang="en-US" sz="1600" dirty="0"/>
              <a:t>than for </a:t>
            </a:r>
            <a:r>
              <a:rPr lang="en-US" sz="1600" dirty="0" smtClean="0"/>
              <a:t>Fe (lower sampling fraction for X0)</a:t>
            </a:r>
          </a:p>
          <a:p>
            <a:pPr marL="489600" lvl="1" indent="-140400">
              <a:buFont typeface="Arial"/>
              <a:buChar char="•"/>
            </a:pPr>
            <a:r>
              <a:rPr lang="en-US" sz="1600" dirty="0" err="1" smtClean="0"/>
              <a:t>Hadronic</a:t>
            </a:r>
            <a:r>
              <a:rPr lang="en-US" sz="1600" dirty="0" smtClean="0"/>
              <a:t> resolution similar to Fe</a:t>
            </a:r>
          </a:p>
          <a:p>
            <a:pPr marL="489600" lvl="1" indent="-140400">
              <a:buFont typeface="Arial"/>
              <a:buChar char="•"/>
            </a:pPr>
            <a:r>
              <a:rPr lang="en-US" sz="1600" dirty="0" smtClean="0"/>
              <a:t>e/π stable vs. energy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10385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Summary/Conclusions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760636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Successful first W-AHCAL test beam at CERN PS</a:t>
            </a:r>
            <a:br>
              <a:rPr lang="en-US" sz="2400" dirty="0" smtClean="0"/>
            </a:b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28 million events collected: e, μ, π, p from 1 to 10 </a:t>
            </a:r>
            <a:r>
              <a:rPr lang="en-US" sz="2400" dirty="0" err="1" smtClean="0"/>
              <a:t>GeV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1000" b="1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Calibration and data-quality studies show satisfactory results</a:t>
            </a:r>
            <a:br>
              <a:rPr lang="en-US" sz="2400" dirty="0" smtClean="0"/>
            </a:br>
            <a:endParaRPr lang="en-US" sz="10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Final calibration and simulation in progress</a:t>
            </a:r>
            <a:br>
              <a:rPr lang="en-US" sz="2400" dirty="0" smtClean="0"/>
            </a:br>
            <a:endParaRPr lang="en-US" sz="18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79512" y="4398640"/>
            <a:ext cx="8496944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2 </a:t>
            </a:r>
            <a:r>
              <a:rPr lang="en-US" sz="2400" dirty="0"/>
              <a:t>test beam </a:t>
            </a:r>
            <a:r>
              <a:rPr lang="en-US" sz="2400" dirty="0" smtClean="0"/>
              <a:t>campaigns planned </a:t>
            </a:r>
            <a:r>
              <a:rPr lang="en-US" sz="2400" dirty="0"/>
              <a:t>in 2011 at CERN SPS (H8):</a:t>
            </a:r>
          </a:p>
          <a:p>
            <a:pPr lvl="1">
              <a:buFont typeface="Arial"/>
              <a:buChar char="•"/>
            </a:pPr>
            <a:r>
              <a:rPr lang="en-US" sz="2400" dirty="0" smtClean="0"/>
              <a:t>Hadrons, electrons and </a:t>
            </a:r>
            <a:r>
              <a:rPr lang="en-US" sz="2400" dirty="0" err="1" smtClean="0"/>
              <a:t>muons</a:t>
            </a:r>
            <a:r>
              <a:rPr lang="en-US" sz="2400" dirty="0" smtClean="0"/>
              <a:t> from 9 to 350 </a:t>
            </a:r>
            <a:r>
              <a:rPr lang="en-US" sz="2400" dirty="0" err="1" smtClean="0"/>
              <a:t>GeV</a:t>
            </a:r>
            <a:endParaRPr lang="en-US" sz="2400" dirty="0"/>
          </a:p>
          <a:p>
            <a:pPr lvl="1">
              <a:buFont typeface="Arial"/>
              <a:buChar char="•"/>
            </a:pPr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 period: will add </a:t>
            </a:r>
            <a:r>
              <a:rPr lang="en-US" sz="2400" dirty="0" smtClean="0">
                <a:solidFill>
                  <a:srgbClr val="0000FF"/>
                </a:solidFill>
              </a:rPr>
              <a:t>8 </a:t>
            </a:r>
            <a:r>
              <a:rPr lang="en-US" sz="2400" dirty="0">
                <a:solidFill>
                  <a:srgbClr val="0000FF"/>
                </a:solidFill>
              </a:rPr>
              <a:t>additional tungsten layers</a:t>
            </a:r>
          </a:p>
          <a:p>
            <a:pPr lvl="1">
              <a:buFont typeface="Arial"/>
              <a:buChar char="•"/>
            </a:pPr>
            <a:r>
              <a:rPr lang="en-US" sz="2400" dirty="0"/>
              <a:t>2</a:t>
            </a:r>
            <a:r>
              <a:rPr lang="en-US" sz="2400" baseline="30000" dirty="0"/>
              <a:t>nd</a:t>
            </a:r>
            <a:r>
              <a:rPr lang="en-US" sz="2400" dirty="0"/>
              <a:t> period: will add also </a:t>
            </a:r>
            <a:r>
              <a:rPr lang="en-US" sz="2400" dirty="0">
                <a:solidFill>
                  <a:srgbClr val="0000FF"/>
                </a:solidFill>
              </a:rPr>
              <a:t>tail catcher </a:t>
            </a:r>
          </a:p>
          <a:p>
            <a:pPr>
              <a:buFont typeface="Arial"/>
              <a:buChar char="•"/>
            </a:pPr>
            <a:endParaRPr lang="en-US" sz="1800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539552" y="3717032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accent2"/>
                </a:solidFill>
                <a:latin typeface="Helvetica" charset="0"/>
              </a:defRPr>
            </a:lvl9pPr>
          </a:lstStyle>
          <a:p>
            <a:r>
              <a:rPr lang="en-US" sz="2800" dirty="0" smtClean="0"/>
              <a:t>Outlook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5110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19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Backup slides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612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Outline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41040" y="1164808"/>
            <a:ext cx="7935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Tungsten for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</a:t>
            </a:r>
            <a:r>
              <a:rPr lang="en-US" sz="2400" dirty="0" err="1" smtClean="0"/>
              <a:t>calorimetry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W-AHCAL test-beam setup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Calibration and particle identification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Arial"/>
              <a:buChar char="•"/>
            </a:pPr>
            <a:r>
              <a:rPr lang="en-US" sz="2400" dirty="0" smtClean="0"/>
              <a:t>Data </a:t>
            </a:r>
            <a:r>
              <a:rPr lang="en-US" sz="2400" smtClean="0"/>
              <a:t>quality assessment</a:t>
            </a: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 smtClean="0"/>
          </a:p>
          <a:p>
            <a:pPr>
              <a:buFont typeface="Arial"/>
              <a:buChar char="•"/>
            </a:pPr>
            <a:endParaRPr lang="en-US" sz="2400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752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20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Simulation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1213" y="652626"/>
            <a:ext cx="855875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Geant-4 simulation for AHCAL setup implemented in </a:t>
            </a:r>
            <a:r>
              <a:rPr lang="en-US" dirty="0" err="1" smtClean="0"/>
              <a:t>Mokka</a:t>
            </a:r>
            <a:r>
              <a:rPr lang="en-US" dirty="0" smtClean="0"/>
              <a:t> framework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Comparison of data with different Geant-4 physics lists ongoing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Expect differences for shower shapes and timing between: 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QGSP_BERT </a:t>
            </a:r>
            <a:r>
              <a:rPr lang="en-US" dirty="0" smtClean="0">
                <a:sym typeface="Wingdings"/>
              </a:rPr>
              <a:t> high neutron content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QGSP_BERT_HP </a:t>
            </a:r>
            <a:r>
              <a:rPr lang="en-US" dirty="0" smtClean="0">
                <a:sym typeface="Wingdings"/>
              </a:rPr>
              <a:t> in addition: high precision neutron tracking</a:t>
            </a:r>
            <a:r>
              <a:rPr lang="en-US" dirty="0" smtClean="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348880"/>
            <a:ext cx="4752528" cy="391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10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3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err="1" smtClean="0"/>
              <a:t>Hadronic</a:t>
            </a:r>
            <a:r>
              <a:rPr lang="en-US" sz="2800" dirty="0" smtClean="0"/>
              <a:t> </a:t>
            </a:r>
            <a:r>
              <a:rPr lang="en-US" sz="2800" dirty="0" err="1" smtClean="0"/>
              <a:t>calorimetry</a:t>
            </a:r>
            <a:r>
              <a:rPr lang="en-US" sz="2800" dirty="0" smtClean="0"/>
              <a:t> at 3 </a:t>
            </a:r>
            <a:r>
              <a:rPr lang="en-US" sz="2800" dirty="0" err="1" smtClean="0"/>
              <a:t>TeV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23528" y="764704"/>
            <a:ext cx="793541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Resolution of </a:t>
            </a:r>
            <a:r>
              <a:rPr lang="en-US" dirty="0" err="1" smtClean="0"/>
              <a:t>hadronic</a:t>
            </a:r>
            <a:r>
              <a:rPr lang="en-US" dirty="0" smtClean="0"/>
              <a:t> </a:t>
            </a:r>
            <a:r>
              <a:rPr lang="en-US" dirty="0" err="1" smtClean="0"/>
              <a:t>calorimetry</a:t>
            </a:r>
            <a:r>
              <a:rPr lang="en-US" dirty="0" smtClean="0"/>
              <a:t> driven by: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Intrinsic resolution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</a:rPr>
              <a:t>Leakage</a:t>
            </a:r>
            <a:r>
              <a:rPr lang="en-US" dirty="0" smtClean="0"/>
              <a:t> (number of </a:t>
            </a:r>
            <a:r>
              <a:rPr lang="en-US" dirty="0" err="1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To maximize number of </a:t>
            </a:r>
            <a:r>
              <a:rPr lang="en-US" dirty="0" err="1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Increased depth</a:t>
            </a:r>
          </a:p>
          <a:p>
            <a:pPr lvl="1">
              <a:buFont typeface="Arial"/>
              <a:buChar char="•"/>
            </a:pPr>
            <a:r>
              <a:rPr lang="en-US" dirty="0"/>
              <a:t>D</a:t>
            </a:r>
            <a:r>
              <a:rPr lang="en-US" dirty="0" smtClean="0"/>
              <a:t>enser absorber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Depth severely constraint by: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Feasible coil size for large B-field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Size of tracker needed</a:t>
            </a:r>
            <a:r>
              <a:rPr lang="en-US" dirty="0"/>
              <a:t> </a:t>
            </a:r>
            <a:r>
              <a:rPr lang="en-US" dirty="0" smtClean="0"/>
              <a:t>for</a:t>
            </a:r>
            <a:br>
              <a:rPr lang="en-US" dirty="0" smtClean="0"/>
            </a:br>
            <a:r>
              <a:rPr lang="en-US" dirty="0" smtClean="0"/>
              <a:t>good momentum resolution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ym typeface="Wingdings"/>
              </a:rPr>
              <a:t>CALICE investigates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dense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absorbers</a:t>
            </a:r>
            <a:r>
              <a:rPr lang="en-US" dirty="0" smtClean="0">
                <a:sym typeface="Wingdings"/>
              </a:rPr>
              <a:t> for </a:t>
            </a:r>
            <a:r>
              <a:rPr lang="en-US" dirty="0" err="1" smtClean="0">
                <a:sym typeface="Wingdings"/>
              </a:rPr>
              <a:t>hadronic</a:t>
            </a:r>
            <a:r>
              <a:rPr lang="en-US" dirty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calorimetry</a:t>
            </a:r>
            <a:endParaRPr lang="en-US" dirty="0" smtClean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1268760"/>
            <a:ext cx="4067944" cy="43164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3663973"/>
            <a:ext cx="4228480" cy="2893170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Simulation results at 3 </a:t>
            </a:r>
            <a:r>
              <a:rPr lang="en-US" sz="2800" dirty="0" err="1" smtClean="0"/>
              <a:t>TeV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692696"/>
            <a:ext cx="793541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Shorter </a:t>
            </a:r>
            <a:r>
              <a:rPr lang="en-US" dirty="0" err="1" smtClean="0"/>
              <a:t>HCal</a:t>
            </a:r>
            <a:r>
              <a:rPr lang="en-US" dirty="0" smtClean="0"/>
              <a:t> leads to: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more leakage</a:t>
            </a:r>
          </a:p>
          <a:p>
            <a:pPr lvl="1"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orse resolution</a:t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Flat region reached</a:t>
            </a:r>
            <a:br>
              <a:rPr lang="en-US" dirty="0" smtClean="0"/>
            </a:br>
            <a:r>
              <a:rPr lang="en-US" dirty="0" smtClean="0"/>
              <a:t>at smaller depth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for </a:t>
            </a:r>
            <a:r>
              <a:rPr lang="en-US" b="1" dirty="0" smtClean="0"/>
              <a:t>tungsten</a:t>
            </a:r>
            <a:r>
              <a:rPr lang="en-US" dirty="0" smtClean="0"/>
              <a:t> than</a:t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b="1" dirty="0" smtClean="0">
                <a:solidFill>
                  <a:srgbClr val="FF0000"/>
                </a:solidFill>
              </a:rPr>
              <a:t>steel</a:t>
            </a:r>
            <a:r>
              <a:rPr lang="en-US" dirty="0" smtClean="0"/>
              <a:t> absorber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For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jet</a:t>
            </a:r>
            <a:r>
              <a:rPr lang="en-US" dirty="0" smtClean="0"/>
              <a:t>&lt;50 </a:t>
            </a:r>
            <a:r>
              <a:rPr lang="en-US" dirty="0" err="1" smtClean="0"/>
              <a:t>GeV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en-US" dirty="0" smtClean="0"/>
              <a:t>resolution constant, </a:t>
            </a:r>
            <a:br>
              <a:rPr lang="en-US" dirty="0" smtClean="0"/>
            </a:br>
            <a:r>
              <a:rPr lang="en-US" dirty="0" smtClean="0"/>
              <a:t>dominated by intrinsic resolution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For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jet</a:t>
            </a:r>
            <a:r>
              <a:rPr lang="en-US" dirty="0" smtClean="0"/>
              <a:t>&gt;100 </a:t>
            </a:r>
            <a:r>
              <a:rPr lang="en-US" dirty="0" err="1" smtClean="0"/>
              <a:t>GeV</a:t>
            </a:r>
            <a:r>
              <a:rPr lang="en-US" dirty="0" smtClean="0"/>
              <a:t>: leakage </a:t>
            </a:r>
            <a:br>
              <a:rPr lang="en-US" dirty="0" smtClean="0"/>
            </a:br>
            <a:r>
              <a:rPr lang="en-US" dirty="0" smtClean="0"/>
              <a:t>dominates resolution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>
                <a:sym typeface="Wingdings"/>
              </a:rPr>
              <a:t>Aim for HCAL depth of</a:t>
            </a:r>
            <a:r>
              <a:rPr lang="en-US" dirty="0">
                <a:sym typeface="Wingdings"/>
              </a:rPr>
              <a:t/>
            </a:r>
            <a:br>
              <a:rPr lang="en-US" dirty="0">
                <a:sym typeface="Wingdings"/>
              </a:rPr>
            </a:br>
            <a:r>
              <a:rPr lang="en-US" dirty="0" smtClean="0">
                <a:sym typeface="Wingdings"/>
              </a:rPr>
              <a:t>7.5 </a:t>
            </a:r>
            <a:r>
              <a:rPr lang="en-US" dirty="0" err="1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(+1 </a:t>
            </a:r>
            <a:r>
              <a:rPr lang="en-US" dirty="0" err="1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 from ECAL)</a:t>
            </a:r>
            <a:endParaRPr lang="en-US" dirty="0" smtClean="0">
              <a:sym typeface="Wingding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8306" y="764704"/>
            <a:ext cx="5831094" cy="302433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995936" y="600943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Energy resolution </a:t>
            </a:r>
            <a:r>
              <a:rPr lang="en-US" sz="1400" dirty="0"/>
              <a:t>for </a:t>
            </a:r>
            <a:r>
              <a:rPr lang="en-US" sz="1400" dirty="0" smtClean="0"/>
              <a:t>single π, </a:t>
            </a:r>
            <a:r>
              <a:rPr lang="en-US" sz="1400" dirty="0" err="1" smtClean="0"/>
              <a:t>reconstr</a:t>
            </a:r>
            <a:r>
              <a:rPr lang="en-US" sz="1400" dirty="0" smtClean="0"/>
              <a:t>. with neural </a:t>
            </a:r>
            <a:r>
              <a:rPr lang="en-US" sz="1400" dirty="0"/>
              <a:t>network:</a:t>
            </a:r>
          </a:p>
        </p:txBody>
      </p:sp>
    </p:spTree>
    <p:extLst>
      <p:ext uri="{BB962C8B-B14F-4D97-AF65-F5344CB8AC3E}">
        <p14:creationId xmlns:p14="http://schemas.microsoft.com/office/powerpoint/2010/main" val="102474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5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Tungsten as absorber material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764704"/>
            <a:ext cx="7935416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Expected benefits of </a:t>
            </a:r>
            <a:r>
              <a:rPr lang="en-US" dirty="0" smtClean="0">
                <a:solidFill>
                  <a:srgbClr val="0000FF"/>
                </a:solidFill>
              </a:rPr>
              <a:t>tungsten</a:t>
            </a:r>
            <a:r>
              <a:rPr lang="en-US" dirty="0" smtClean="0"/>
              <a:t> </a:t>
            </a:r>
            <a:r>
              <a:rPr lang="en-US" dirty="0" smtClean="0"/>
              <a:t>absorber vs. </a:t>
            </a:r>
            <a:r>
              <a:rPr lang="en-US" dirty="0" smtClean="0">
                <a:solidFill>
                  <a:srgbClr val="0000FF"/>
                </a:solidFill>
              </a:rPr>
              <a:t>iron</a:t>
            </a:r>
            <a:r>
              <a:rPr lang="en-US" dirty="0" smtClean="0"/>
              <a:t>:</a:t>
            </a:r>
          </a:p>
          <a:p>
            <a:pPr lvl="1">
              <a:buFont typeface="Arial"/>
              <a:buChar char="•"/>
            </a:pPr>
            <a:r>
              <a:rPr lang="en-US" dirty="0" err="1"/>
              <a:t>λ</a:t>
            </a:r>
            <a:r>
              <a:rPr lang="en-US" baseline="-25000" dirty="0" err="1"/>
              <a:t>i</a:t>
            </a:r>
            <a:r>
              <a:rPr lang="en-US" dirty="0">
                <a:sym typeface="Wingdings"/>
              </a:rPr>
              <a:t>(W) = 10 </a:t>
            </a:r>
            <a:r>
              <a:rPr lang="en-US" dirty="0" smtClean="0">
                <a:sym typeface="Wingdings"/>
              </a:rPr>
              <a:t>cm; </a:t>
            </a:r>
            <a:r>
              <a:rPr lang="en-US" dirty="0" err="1"/>
              <a:t>λ</a:t>
            </a:r>
            <a:r>
              <a:rPr lang="en-US" baseline="-25000" dirty="0" err="1"/>
              <a:t>i</a:t>
            </a:r>
            <a:r>
              <a:rPr lang="en-US" dirty="0"/>
              <a:t> (Fe) = 17 cm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Less </a:t>
            </a:r>
            <a:r>
              <a:rPr lang="en-US" dirty="0" smtClean="0"/>
              <a:t>leakage for same </a:t>
            </a:r>
            <a:r>
              <a:rPr lang="en-US" dirty="0" smtClean="0"/>
              <a:t>depth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more showers contained</a:t>
            </a:r>
          </a:p>
          <a:p>
            <a:pPr lvl="1"/>
            <a:r>
              <a:rPr lang="en-US" dirty="0" smtClean="0">
                <a:sym typeface="Wingdings"/>
              </a:rPr>
              <a:t>Smaller </a:t>
            </a:r>
            <a:r>
              <a:rPr lang="en-US" dirty="0" smtClean="0">
                <a:sym typeface="Wingdings"/>
              </a:rPr>
              <a:t>shower diameter 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better separation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However: little experience with tungsten for </a:t>
            </a:r>
            <a:r>
              <a:rPr lang="en-US" dirty="0" err="1" smtClean="0">
                <a:sym typeface="Wingdings"/>
              </a:rPr>
              <a:t>hadronic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calorimetry</a:t>
            </a:r>
            <a:endParaRPr lang="en-US" dirty="0" smtClean="0">
              <a:sym typeface="Wingdings"/>
            </a:endParaRP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So far: tungsten used for EM </a:t>
            </a:r>
            <a:r>
              <a:rPr lang="en-US" dirty="0" err="1" smtClean="0">
                <a:sym typeface="Wingdings"/>
              </a:rPr>
              <a:t>calorimetry</a:t>
            </a:r>
            <a:r>
              <a:rPr lang="en-US" dirty="0" smtClean="0">
                <a:sym typeface="Wingdings"/>
              </a:rPr>
              <a:t> (~1 </a:t>
            </a:r>
            <a:r>
              <a:rPr lang="en-US" dirty="0" err="1"/>
              <a:t>λ</a:t>
            </a:r>
            <a:r>
              <a:rPr lang="en-US" baseline="-25000" dirty="0" err="1" smtClean="0"/>
              <a:t>i</a:t>
            </a:r>
            <a:r>
              <a:rPr lang="en-US" dirty="0" smtClean="0">
                <a:sym typeface="Wingdings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No experience with tungsten in HCALs (4-9 </a:t>
            </a:r>
            <a:r>
              <a:rPr lang="en-US" dirty="0" err="1"/>
              <a:t>λ</a:t>
            </a:r>
            <a:r>
              <a:rPr lang="en-US" baseline="-25000" dirty="0" err="1" smtClean="0"/>
              <a:t>i</a:t>
            </a:r>
            <a:r>
              <a:rPr lang="en-US" dirty="0" smtClean="0">
                <a:sym typeface="Wingdings"/>
              </a:rPr>
              <a:t>) 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Simulation of </a:t>
            </a:r>
            <a:r>
              <a:rPr lang="en-US" dirty="0" err="1" smtClean="0">
                <a:sym typeface="Wingdings"/>
              </a:rPr>
              <a:t>hadronic</a:t>
            </a:r>
            <a:r>
              <a:rPr lang="en-US" dirty="0" smtClean="0">
                <a:sym typeface="Wingdings"/>
              </a:rPr>
              <a:t> showers in tungsten not validated</a:t>
            </a:r>
          </a:p>
          <a:p>
            <a:pPr lvl="2">
              <a:buFont typeface="Arial"/>
              <a:buChar char="•"/>
            </a:pPr>
            <a:r>
              <a:rPr lang="en-US" dirty="0" smtClean="0">
                <a:sym typeface="Wingdings"/>
              </a:rPr>
              <a:t>No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data/MC comparisons</a:t>
            </a:r>
          </a:p>
          <a:p>
            <a:pPr lvl="2">
              <a:buFont typeface="Arial"/>
              <a:buChar char="•"/>
            </a:pPr>
            <a:r>
              <a:rPr lang="en-US" dirty="0" smtClean="0">
                <a:sym typeface="Wingdings"/>
              </a:rPr>
              <a:t>In particular: no validation with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high granularity</a:t>
            </a:r>
          </a:p>
          <a:p>
            <a:pPr lvl="2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sym typeface="Wingdings"/>
              </a:rPr>
              <a:t>Low-energy spallation neutrons </a:t>
            </a:r>
            <a:r>
              <a:rPr lang="en-US" dirty="0" smtClean="0">
                <a:sym typeface="Wingdings"/>
              </a:rPr>
              <a:t>increased, less ionization</a:t>
            </a:r>
          </a:p>
          <a:p>
            <a:pPr lvl="3"/>
            <a:r>
              <a:rPr lang="en-US" dirty="0" smtClean="0">
                <a:sym typeface="Wingdings"/>
              </a:rPr>
              <a:t>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Late component </a:t>
            </a:r>
            <a:r>
              <a:rPr lang="en-US" dirty="0" smtClean="0">
                <a:sym typeface="Wingdings"/>
              </a:rPr>
              <a:t>of shower more important,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making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time stamping </a:t>
            </a:r>
            <a:r>
              <a:rPr lang="en-US" dirty="0" smtClean="0">
                <a:sym typeface="Wingdings"/>
              </a:rPr>
              <a:t>more challenging</a:t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Goal of CALICE test-beam program with tungsten absorber: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Validate particle-flow based </a:t>
            </a:r>
            <a:r>
              <a:rPr lang="en-US" dirty="0" err="1" smtClean="0">
                <a:sym typeface="Wingdings"/>
              </a:rPr>
              <a:t>calorimetry</a:t>
            </a:r>
            <a:r>
              <a:rPr lang="en-US" dirty="0" smtClean="0">
                <a:sym typeface="Wingdings"/>
              </a:rPr>
              <a:t> for CLIC conditions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Help to improve/validate Geant-4 simulation models</a:t>
            </a:r>
          </a:p>
          <a:p>
            <a:pPr lvl="3">
              <a:buFont typeface="Arial"/>
              <a:buChar char="•"/>
            </a:pPr>
            <a:endParaRPr lang="en-US" dirty="0" smtClean="0">
              <a:sym typeface="Wingding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36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W-AHCAL prototype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620688"/>
            <a:ext cx="7935416" cy="5847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Tungsten Absorber</a:t>
            </a:r>
            <a:r>
              <a:rPr lang="en-US" sz="1800" dirty="0" smtClean="0">
                <a:sym typeface="Wingdings"/>
              </a:rPr>
              <a:t>:</a:t>
            </a:r>
          </a:p>
          <a:p>
            <a:pPr lvl="1">
              <a:buFont typeface="Arial"/>
              <a:buChar char="•"/>
            </a:pPr>
            <a:r>
              <a:rPr lang="en-US" sz="1800" dirty="0" smtClean="0">
                <a:sym typeface="Wingdings"/>
              </a:rPr>
              <a:t>30 plates of 10 mm thickness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1 x 1 m</a:t>
            </a:r>
            <a:r>
              <a:rPr lang="en-US" sz="1800" baseline="30000" dirty="0" smtClean="0">
                <a:sym typeface="Wingdings"/>
              </a:rPr>
              <a:t>2</a:t>
            </a:r>
            <a:r>
              <a:rPr lang="en-US" sz="1800" dirty="0" smtClean="0">
                <a:sym typeface="Wingdings"/>
              </a:rPr>
              <a:t> surface</a:t>
            </a:r>
          </a:p>
          <a:p>
            <a:pPr>
              <a:buFont typeface="Arial"/>
              <a:buChar char="•"/>
            </a:pPr>
            <a:r>
              <a:rPr lang="en-US" sz="1800" dirty="0" smtClean="0"/>
              <a:t>Active </a:t>
            </a:r>
            <a:r>
              <a:rPr lang="en-US" sz="1800" dirty="0" smtClean="0"/>
              <a:t>material:</a:t>
            </a:r>
          </a:p>
          <a:p>
            <a:pPr lvl="1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Scintillator</a:t>
            </a:r>
            <a:r>
              <a:rPr lang="en-US" sz="1800" dirty="0" smtClean="0">
                <a:sym typeface="Wingdings"/>
              </a:rPr>
              <a:t> tiles of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3 x 3 cm</a:t>
            </a:r>
            <a:r>
              <a:rPr lang="en-US" sz="1800" baseline="30000" dirty="0" smtClean="0">
                <a:sym typeface="Wingdings"/>
              </a:rPr>
              <a:t>2</a:t>
            </a:r>
            <a:r>
              <a:rPr lang="en-US" sz="1800" dirty="0" smtClean="0">
                <a:sym typeface="Wingdings"/>
              </a:rPr>
              <a:t> (center) and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6 x </a:t>
            </a:r>
            <a:r>
              <a:rPr lang="en-US" sz="1800" dirty="0">
                <a:sym typeface="Wingdings"/>
              </a:rPr>
              <a:t>6 cm</a:t>
            </a:r>
            <a:r>
              <a:rPr lang="en-US" sz="1800" baseline="30000" dirty="0">
                <a:sym typeface="Wingdings"/>
              </a:rPr>
              <a:t>2</a:t>
            </a:r>
            <a:r>
              <a:rPr lang="en-US" sz="1800" dirty="0">
                <a:sym typeface="Wingdings"/>
              </a:rPr>
              <a:t> </a:t>
            </a:r>
            <a:r>
              <a:rPr lang="en-US" sz="1800" dirty="0" smtClean="0">
                <a:sym typeface="Wingdings"/>
              </a:rPr>
              <a:t>(edges)</a:t>
            </a:r>
          </a:p>
          <a:p>
            <a:pPr>
              <a:buFont typeface="Arial"/>
              <a:buChar char="•"/>
            </a:pPr>
            <a:r>
              <a:rPr lang="en-US" sz="1800" dirty="0">
                <a:sym typeface="Wingdings"/>
              </a:rPr>
              <a:t>Total depth incl. supports: </a:t>
            </a:r>
            <a:r>
              <a:rPr lang="en-US" sz="1800" dirty="0">
                <a:solidFill>
                  <a:srgbClr val="0000FF"/>
                </a:solidFill>
                <a:sym typeface="Wingdings"/>
              </a:rPr>
              <a:t>~3.8</a:t>
            </a:r>
            <a:r>
              <a:rPr lang="en-US" sz="1800" dirty="0">
                <a:solidFill>
                  <a:srgbClr val="0000FF"/>
                </a:solidFill>
              </a:rPr>
              <a:t> </a:t>
            </a:r>
            <a:r>
              <a:rPr lang="en-US" sz="1800" dirty="0" err="1" smtClean="0">
                <a:solidFill>
                  <a:srgbClr val="0000FF"/>
                </a:solidFill>
              </a:rPr>
              <a:t>λ</a:t>
            </a:r>
            <a:r>
              <a:rPr lang="en-US" sz="1800" baseline="-25000" dirty="0" err="1" smtClean="0">
                <a:solidFill>
                  <a:srgbClr val="0000FF"/>
                </a:solidFill>
              </a:rPr>
              <a:t>i</a:t>
            </a:r>
            <a:r>
              <a:rPr lang="en-US" sz="1800" baseline="-25000" dirty="0" smtClean="0">
                <a:solidFill>
                  <a:srgbClr val="0000FF"/>
                </a:solidFill>
              </a:rPr>
              <a:t/>
            </a:r>
            <a:br>
              <a:rPr lang="en-US" sz="1800" baseline="-25000" dirty="0" smtClean="0">
                <a:solidFill>
                  <a:srgbClr val="0000FF"/>
                </a:solidFill>
              </a:rPr>
            </a:br>
            <a:r>
              <a:rPr lang="en-US" sz="1800" baseline="-25000" dirty="0" smtClean="0">
                <a:solidFill>
                  <a:srgbClr val="0000FF"/>
                </a:solidFill>
              </a:rPr>
              <a:t/>
            </a:r>
            <a:br>
              <a:rPr lang="en-US" sz="1800" baseline="-25000" dirty="0" smtClean="0">
                <a:solidFill>
                  <a:srgbClr val="0000FF"/>
                </a:solidFill>
              </a:rPr>
            </a:br>
            <a:endParaRPr lang="en-US" sz="1800" b="1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Readout</a:t>
            </a:r>
            <a:r>
              <a:rPr lang="en-US" sz="1800" dirty="0" smtClean="0">
                <a:sym typeface="Wingdings"/>
              </a:rPr>
              <a:t>:</a:t>
            </a:r>
          </a:p>
          <a:p>
            <a:pPr lvl="1">
              <a:buFont typeface="Arial"/>
              <a:buChar char="•"/>
            </a:pPr>
            <a:r>
              <a:rPr lang="en-US" sz="1800" dirty="0" smtClean="0">
                <a:sym typeface="Wingdings"/>
              </a:rPr>
              <a:t>Light collection via WLS </a:t>
            </a:r>
            <a:r>
              <a:rPr lang="en-US" sz="1800" dirty="0" err="1" smtClean="0">
                <a:sym typeface="Wingdings"/>
              </a:rPr>
              <a:t>fibres</a:t>
            </a:r>
            <a:r>
              <a:rPr lang="en-US" sz="1800" dirty="0" smtClean="0">
                <a:sym typeface="Wingdings"/>
              </a:rPr>
              <a:t>,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readout with </a:t>
            </a: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multi-pixel </a:t>
            </a:r>
            <a:r>
              <a:rPr lang="en-US" sz="1800" dirty="0" err="1" smtClean="0">
                <a:solidFill>
                  <a:srgbClr val="0000FF"/>
                </a:solidFill>
                <a:sym typeface="Wingdings"/>
              </a:rPr>
              <a:t>SiPMs</a:t>
            </a:r>
            <a:endParaRPr lang="en-US" sz="1800" dirty="0" smtClean="0">
              <a:solidFill>
                <a:srgbClr val="0000FF"/>
              </a:solidFill>
              <a:sym typeface="Wingdings"/>
            </a:endParaRPr>
          </a:p>
          <a:p>
            <a:pPr lvl="1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MICROMEGAS</a:t>
            </a:r>
            <a:r>
              <a:rPr lang="en-US" sz="1800" dirty="0" smtClean="0">
                <a:sym typeface="Wingdings"/>
              </a:rPr>
              <a:t> </a:t>
            </a:r>
            <a:r>
              <a:rPr lang="en-US" sz="1800" dirty="0">
                <a:sym typeface="Wingdings"/>
              </a:rPr>
              <a:t>in last readout </a:t>
            </a:r>
            <a:r>
              <a:rPr lang="en-US" sz="1800" dirty="0" smtClean="0">
                <a:sym typeface="Wingdings"/>
              </a:rPr>
              <a:t>layer</a:t>
            </a:r>
            <a:endParaRPr lang="en-US" sz="1800" dirty="0">
              <a:sym typeface="Wingdings"/>
            </a:endParaRPr>
          </a:p>
          <a:p>
            <a:pPr lvl="1">
              <a:buFont typeface="Arial"/>
              <a:buChar char="•"/>
            </a:pPr>
            <a:r>
              <a:rPr lang="en-US" sz="1800" dirty="0" smtClean="0">
                <a:solidFill>
                  <a:srgbClr val="0000FF"/>
                </a:solidFill>
                <a:sym typeface="Wingdings"/>
              </a:rPr>
              <a:t>T3B</a:t>
            </a:r>
            <a:r>
              <a:rPr lang="en-US" sz="1800" dirty="0" smtClean="0">
                <a:sym typeface="Wingdings"/>
              </a:rPr>
              <a:t> high-precision timing meas.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behind last readout layer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(cf. talk by F. Simon tomorrow)</a:t>
            </a:r>
          </a:p>
          <a:p>
            <a:r>
              <a:rPr lang="en-US" sz="800" dirty="0" smtClean="0">
                <a:sym typeface="Wingdings"/>
              </a:rPr>
              <a:t/>
            </a:r>
            <a:br>
              <a:rPr lang="en-US" sz="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will concentrate on </a:t>
            </a:r>
            <a:r>
              <a:rPr lang="en-US" sz="1800" dirty="0" err="1" smtClean="0">
                <a:sym typeface="Wingdings"/>
              </a:rPr>
              <a:t>SiPM</a:t>
            </a:r>
            <a:r>
              <a:rPr lang="en-US" sz="1800" dirty="0" smtClean="0">
                <a:sym typeface="Wingdings"/>
              </a:rPr>
              <a:t> readout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in the following</a:t>
            </a:r>
            <a:br>
              <a:rPr lang="en-US" sz="1800" dirty="0" smtClean="0">
                <a:sym typeface="Wingdings"/>
              </a:rPr>
            </a:br>
            <a:endParaRPr lang="en-US" sz="1800" dirty="0" smtClean="0">
              <a:sym typeface="Wingding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692696"/>
            <a:ext cx="4253879" cy="31093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b="25514"/>
          <a:stretch/>
        </p:blipFill>
        <p:spPr>
          <a:xfrm>
            <a:off x="4779440" y="3933056"/>
            <a:ext cx="4257056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76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Test beam at CERN-PS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620688"/>
            <a:ext cx="82089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Several weeks of low-intensity μ runs in T7, to obtain MIP calibration</a:t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sym typeface="Wingdings"/>
              </a:rPr>
              <a:t>19 days of beam time in T9 area of CERN-PS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Typically 2-3 spills / 45 s, 24-33 Hz DAQ rate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sym typeface="Wingdings"/>
              </a:rPr>
              <a:t>28 million events in total: </a:t>
            </a:r>
            <a:br>
              <a:rPr lang="en-US" dirty="0" smtClean="0">
                <a:sym typeface="Wingdings"/>
              </a:rPr>
            </a:br>
            <a:r>
              <a:rPr lang="en-US" dirty="0" smtClean="0">
                <a:sym typeface="Wingdings"/>
              </a:rPr>
              <a:t>e</a:t>
            </a:r>
            <a:r>
              <a:rPr lang="en-US" baseline="30000" dirty="0" smtClean="0">
                <a:sym typeface="Wingdings"/>
              </a:rPr>
              <a:t>+-</a:t>
            </a:r>
            <a:r>
              <a:rPr lang="en-US" dirty="0" smtClean="0">
                <a:sym typeface="Wingdings"/>
              </a:rPr>
              <a:t>, μ</a:t>
            </a:r>
            <a:r>
              <a:rPr lang="en-US" baseline="30000" dirty="0">
                <a:sym typeface="Wingdings"/>
              </a:rPr>
              <a:t>+</a:t>
            </a:r>
            <a:r>
              <a:rPr lang="en-US" baseline="30000" dirty="0" smtClean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,π</a:t>
            </a:r>
            <a:r>
              <a:rPr lang="en-US" baseline="30000" dirty="0" smtClean="0">
                <a:sym typeface="Wingdings"/>
              </a:rPr>
              <a:t>+</a:t>
            </a:r>
            <a:r>
              <a:rPr lang="en-US" baseline="30000" dirty="0">
                <a:sym typeface="Wingdings"/>
              </a:rPr>
              <a:t>-</a:t>
            </a:r>
            <a:r>
              <a:rPr lang="en-US" dirty="0" smtClean="0">
                <a:sym typeface="Wingdings"/>
              </a:rPr>
              <a:t>, p</a:t>
            </a:r>
            <a:r>
              <a:rPr lang="en-US" baseline="30000" dirty="0" smtClean="0">
                <a:sym typeface="Wingdings"/>
              </a:rPr>
              <a:t>+-</a:t>
            </a:r>
            <a:r>
              <a:rPr lang="en-US" dirty="0" smtClean="0">
                <a:sym typeface="Wingdings"/>
              </a:rPr>
              <a:t> from  1 to 10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> in steps of 1 </a:t>
            </a:r>
            <a:r>
              <a:rPr lang="en-US" dirty="0" err="1" smtClean="0">
                <a:sym typeface="Wingdings"/>
              </a:rPr>
              <a:t>GeV</a:t>
            </a:r>
            <a:r>
              <a:rPr lang="en-US" dirty="0" smtClean="0">
                <a:sym typeface="Wingdings"/>
              </a:rPr>
              <a:t/>
            </a:r>
            <a:br>
              <a:rPr lang="en-US" dirty="0" smtClean="0">
                <a:sym typeface="Wingdings"/>
              </a:rPr>
            </a:br>
            <a:endParaRPr lang="en-US" dirty="0" smtClean="0">
              <a:sym typeface="Wingdings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50" y="2924944"/>
            <a:ext cx="4968090" cy="33646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7365" y="2996952"/>
            <a:ext cx="4001836" cy="321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30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Test beam setup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92" y="548680"/>
            <a:ext cx="9019604" cy="550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4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179512" y="6400800"/>
            <a:ext cx="1905000" cy="457200"/>
          </a:xfrm>
        </p:spPr>
        <p:txBody>
          <a:bodyPr/>
          <a:lstStyle/>
          <a:p>
            <a:r>
              <a:rPr lang="en-US" dirty="0" smtClean="0"/>
              <a:t>ALCPG March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472" y="6400800"/>
            <a:ext cx="1905000" cy="457200"/>
          </a:xfrm>
        </p:spPr>
        <p:txBody>
          <a:bodyPr/>
          <a:lstStyle/>
          <a:p>
            <a:fld id="{E4F6EAFB-FBBB-1748-A34E-D5B785DEA0B0}" type="slidenum">
              <a:rPr lang="en-US"/>
              <a:pPr/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Beam instrumentation</a:t>
            </a:r>
            <a:endParaRPr lang="en-US" sz="280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7744" y="6400800"/>
            <a:ext cx="5616624" cy="457200"/>
          </a:xfrm>
        </p:spPr>
        <p:txBody>
          <a:bodyPr/>
          <a:lstStyle/>
          <a:p>
            <a:r>
              <a:rPr lang="en-US" dirty="0" smtClean="0"/>
              <a:t>First test-beam experience with the CALICE W-AHCAL prototype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3429000"/>
            <a:ext cx="877676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Trigger: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Coincidence of 2 scintillators + PMT in front of W-AHCAL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Tracking: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3 delay-line wire chambers with x/y planes in front of W-AHCAL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Resolution of predicted impact point on W-AHCAL surface ~</a:t>
            </a:r>
            <a:r>
              <a:rPr lang="en-US" dirty="0" smtClean="0"/>
              <a:t>0.</a:t>
            </a:r>
            <a:r>
              <a:rPr lang="en-US" dirty="0"/>
              <a:t>5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dirty="0" smtClean="0"/>
              <a:t>m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Particle ID: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2 Cherenkov counters </a:t>
            </a:r>
            <a:r>
              <a:rPr lang="en-US" dirty="0" smtClean="0"/>
              <a:t>filled with CO</a:t>
            </a:r>
            <a:r>
              <a:rPr lang="en-US" baseline="-25000" dirty="0" smtClean="0"/>
              <a:t>2</a:t>
            </a:r>
            <a:r>
              <a:rPr lang="en-US" dirty="0" smtClean="0"/>
              <a:t> at ~0&lt;</a:t>
            </a:r>
            <a:r>
              <a:rPr lang="en-US" dirty="0" err="1" smtClean="0"/>
              <a:t>p</a:t>
            </a:r>
            <a:r>
              <a:rPr lang="en-US" baseline="-25000" dirty="0" err="1" smtClean="0"/>
              <a:t>abs</a:t>
            </a:r>
            <a:r>
              <a:rPr lang="en-US" dirty="0" smtClean="0"/>
              <a:t>&lt;3 bar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err="1" smtClean="0"/>
              <a:t>PMT+Scintillator+Discriminator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Cherenkov bit: on/off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Used </a:t>
            </a:r>
            <a:r>
              <a:rPr lang="en-US" dirty="0" smtClean="0">
                <a:solidFill>
                  <a:srgbClr val="0000FF"/>
                </a:solidFill>
              </a:rPr>
              <a:t>offline</a:t>
            </a:r>
            <a:r>
              <a:rPr lang="en-US" dirty="0" smtClean="0"/>
              <a:t> to separate electrons, </a:t>
            </a:r>
            <a:r>
              <a:rPr lang="en-US" dirty="0" err="1" smtClean="0"/>
              <a:t>muons</a:t>
            </a:r>
            <a:r>
              <a:rPr lang="en-US" dirty="0" smtClean="0"/>
              <a:t>, </a:t>
            </a:r>
            <a:r>
              <a:rPr lang="en-US" dirty="0" err="1" smtClean="0"/>
              <a:t>pions</a:t>
            </a:r>
            <a:r>
              <a:rPr lang="en-US" dirty="0" smtClean="0"/>
              <a:t>, protons 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692696"/>
            <a:ext cx="8568955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400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2004:Templates:My Templates:Template.pot</Template>
  <TotalTime>36349</TotalTime>
  <Words>1026</Words>
  <Application>Microsoft Macintosh PowerPoint</Application>
  <PresentationFormat>On-screen Show (4:3)</PresentationFormat>
  <Paragraphs>237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Template</vt:lpstr>
      <vt:lpstr>First test-beam experience with the CALICE tungsten A-HCAL prototype   ALCPG Workshop 19.-23. March 2011 Eugene, Oregon</vt:lpstr>
      <vt:lpstr>Outline </vt:lpstr>
      <vt:lpstr>Hadronic calorimetry at 3 TeV </vt:lpstr>
      <vt:lpstr>Simulation results at 3 TeV</vt:lpstr>
      <vt:lpstr>Tungsten as absorber material</vt:lpstr>
      <vt:lpstr>W-AHCAL prototype </vt:lpstr>
      <vt:lpstr>Test beam at CERN-PS</vt:lpstr>
      <vt:lpstr>Test beam setup</vt:lpstr>
      <vt:lpstr>Beam instrumentation</vt:lpstr>
      <vt:lpstr>Event displays</vt:lpstr>
      <vt:lpstr>Calibration procedure</vt:lpstr>
      <vt:lpstr>Temperature monitoring</vt:lpstr>
      <vt:lpstr>Gain calibration</vt:lpstr>
      <vt:lpstr>MIP calibration</vt:lpstr>
      <vt:lpstr>Particle-ID using Cherenkov counters</vt:lpstr>
      <vt:lpstr>Response to e, μ, π, p</vt:lpstr>
      <vt:lpstr>μ and π response at different energies </vt:lpstr>
      <vt:lpstr>Summary/Conclusions</vt:lpstr>
      <vt:lpstr>Backup slides</vt:lpstr>
      <vt:lpstr>Simulation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Henric Wilkens User</dc:creator>
  <cp:lastModifiedBy>Dominik Dannheim</cp:lastModifiedBy>
  <cp:revision>566</cp:revision>
  <cp:lastPrinted>2010-05-06T10:09:47Z</cp:lastPrinted>
  <dcterms:created xsi:type="dcterms:W3CDTF">2010-08-02T20:10:46Z</dcterms:created>
  <dcterms:modified xsi:type="dcterms:W3CDTF">2011-03-21T15:41:54Z</dcterms:modified>
</cp:coreProperties>
</file>