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notesSlides/notesSlide6.xml" ContentType="application/vnd.openxmlformats-officedocument.presentationml.notes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6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6" r:id="rId13"/>
    <p:sldId id="287" r:id="rId14"/>
    <p:sldId id="288" r:id="rId15"/>
    <p:sldId id="289" r:id="rId16"/>
    <p:sldId id="303" r:id="rId17"/>
    <p:sldId id="304" r:id="rId18"/>
    <p:sldId id="305" r:id="rId19"/>
    <p:sldId id="302" r:id="rId20"/>
    <p:sldId id="300" r:id="rId21"/>
    <p:sldId id="30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0"/>
    </p:ext>
    <p:ext uri="{D31A062A-798A-4329-ABDD-BBA856620510}">
      <p14:defaultImageDpi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31408" autoAdjust="0"/>
    <p:restoredTop sz="94660"/>
  </p:normalViewPr>
  <p:slideViewPr>
    <p:cSldViewPr showGuides="1">
      <p:cViewPr varScale="1">
        <p:scale>
          <a:sx n="88" d="100"/>
          <a:sy n="88" d="100"/>
        </p:scale>
        <p:origin x="-112" y="-400"/>
      </p:cViewPr>
      <p:guideLst>
        <p:guide orient="horz" pos="768"/>
        <p:guide pos="5280"/>
        <p:guide pos="5568"/>
        <p:guide pos="1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7DD579-EF82-6246-8569-21ACDD4853E7}" type="datetimeFigureOut">
              <a:rPr lang="en-US" smtClean="0"/>
              <a:pPr/>
              <a:t>3/13/11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B659C-6686-D84F-BC1D-5D2E72A499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858434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CFEE65-564B-4787-A06C-D4A3B667E2AE}" type="datetimeFigureOut">
              <a:rPr lang="en-US" smtClean="0"/>
              <a:pPr/>
              <a:t>3/13/11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651D4-560B-48EB-8EC7-E85640A6B3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val="258900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6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9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79AA1-C280-4520-B461-5EC0B48499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conferenceDisplay.py?confId=501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4" Type="http://schemas.openxmlformats.org/officeDocument/2006/relationships/image" Target="../media/image8.emf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For Marcel </a:t>
            </a:r>
            <a:r>
              <a:rPr lang="en-US" dirty="0" err="1" smtClean="0"/>
              <a:t>Demarteau’s</a:t>
            </a:r>
            <a:r>
              <a:rPr lang="en-US" smtClean="0"/>
              <a:t> </a:t>
            </a:r>
            <a:br>
              <a:rPr lang="en-US" smtClean="0"/>
            </a:br>
            <a:r>
              <a:rPr lang="en-US" smtClean="0"/>
              <a:t>R</a:t>
            </a:r>
            <a:r>
              <a:rPr lang="en-US" dirty="0" smtClean="0"/>
              <a:t>&amp;D talk at ALCWG11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20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This is a collection of slides.</a:t>
            </a:r>
          </a:p>
          <a:p>
            <a:r>
              <a:rPr lang="en-US" dirty="0" smtClean="0"/>
              <a:t>It is about CLIC-specific detector R&amp;D</a:t>
            </a:r>
          </a:p>
          <a:p>
            <a:r>
              <a:rPr lang="en-US" dirty="0" smtClean="0"/>
              <a:t> and also about </a:t>
            </a:r>
          </a:p>
          <a:p>
            <a:r>
              <a:rPr lang="en-US" dirty="0" smtClean="0"/>
              <a:t>some R&amp;D that CERN is doing for the linear collider (e.g. SAltro16, Timepix2)</a:t>
            </a:r>
          </a:p>
          <a:p>
            <a:endParaRPr lang="en-US" dirty="0" smtClean="0"/>
          </a:p>
          <a:p>
            <a:r>
              <a:rPr lang="en-US" dirty="0" smtClean="0"/>
              <a:t>Lucie, March 10</a:t>
            </a:r>
            <a:r>
              <a:rPr lang="en-US" baseline="30000" dirty="0" smtClean="0"/>
              <a:t>th</a:t>
            </a:r>
            <a:r>
              <a:rPr lang="en-US" dirty="0" smtClean="0"/>
              <a:t>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</p:spTree>
  </p:cSld>
  <p:clrMapOvr>
    <a:masterClrMapping/>
  </p:clrMapOvr>
  <mc:AlternateContent>
    <mc:Choice xmlns:mv="urn:schemas-microsoft-com:mac:vml" xmlns:mc="http://schemas.openxmlformats.org/markup-compatibility/2006" xmlns="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R&amp;D plans for CLIC vertex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Requirements for CLIC vertex detector:</a:t>
            </a:r>
          </a:p>
          <a:p>
            <a:pPr lvl="1"/>
            <a:r>
              <a:rPr lang="en-US" sz="2000" dirty="0" smtClean="0"/>
              <a:t>5-10 ns timestamp</a:t>
            </a:r>
          </a:p>
          <a:p>
            <a:pPr lvl="1"/>
            <a:r>
              <a:rPr lang="en-US" sz="2000" dirty="0" err="1" smtClean="0"/>
              <a:t>triggerless</a:t>
            </a:r>
            <a:r>
              <a:rPr lang="en-US" sz="2000" dirty="0" smtClean="0"/>
              <a:t> readout over full 156 ns train</a:t>
            </a:r>
          </a:p>
          <a:p>
            <a:pPr lvl="1"/>
            <a:r>
              <a:rPr lang="en-US" sz="2000" dirty="0" smtClean="0"/>
              <a:t>0.1%-0.2% X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/layer</a:t>
            </a:r>
          </a:p>
          <a:p>
            <a:pPr lvl="1"/>
            <a:r>
              <a:rPr lang="en-US" sz="2000" dirty="0" smtClean="0"/>
              <a:t>~3 </a:t>
            </a:r>
            <a:r>
              <a:rPr lang="en-US" sz="2000" dirty="0" err="1" smtClean="0"/>
              <a:t>μm</a:t>
            </a:r>
            <a:r>
              <a:rPr lang="en-US" sz="2000" dirty="0" smtClean="0"/>
              <a:t> point resolution</a:t>
            </a:r>
          </a:p>
          <a:p>
            <a:pPr lvl="1"/>
            <a:endParaRPr lang="en-US" sz="1600" dirty="0" smtClean="0"/>
          </a:p>
          <a:p>
            <a:r>
              <a:rPr lang="en-US" sz="2400" dirty="0" smtClean="0">
                <a:solidFill>
                  <a:srgbClr val="333399"/>
                </a:solidFill>
              </a:rPr>
              <a:t>Possible roadmap:</a:t>
            </a:r>
          </a:p>
          <a:p>
            <a:pPr lvl="1"/>
            <a:r>
              <a:rPr lang="en-US" sz="2000" dirty="0" smtClean="0"/>
              <a:t>need high-resistivity thin (~50 </a:t>
            </a:r>
            <a:r>
              <a:rPr lang="en-US" sz="2000" dirty="0" err="1" smtClean="0"/>
              <a:t>μm</a:t>
            </a:r>
            <a:r>
              <a:rPr lang="en-US" sz="2000" dirty="0" smtClean="0"/>
              <a:t>) sensor layer</a:t>
            </a:r>
          </a:p>
          <a:p>
            <a:pPr lvl="1"/>
            <a:r>
              <a:rPr lang="en-US" sz="2000" dirty="0" smtClean="0"/>
              <a:t>need very thin readout layer (~50 </a:t>
            </a:r>
            <a:r>
              <a:rPr lang="en-US" sz="2000" dirty="0" err="1" smtClean="0"/>
              <a:t>μm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~20μm*</a:t>
            </a:r>
            <a:r>
              <a:rPr lang="en-US" sz="2000" dirty="0" smtClean="0"/>
              <a:t>20μm</a:t>
            </a:r>
            <a:r>
              <a:rPr lang="en-US" sz="2000" dirty="0" smtClean="0"/>
              <a:t> pixels</a:t>
            </a:r>
            <a:endParaRPr lang="en-US" sz="2000" dirty="0" smtClean="0"/>
          </a:p>
          <a:p>
            <a:pPr lvl="1"/>
            <a:r>
              <a:rPr lang="en-US" sz="2000" dirty="0" smtClean="0"/>
              <a:t>currently looking into hybrid solution</a:t>
            </a:r>
          </a:p>
          <a:p>
            <a:pPr lvl="2"/>
            <a:r>
              <a:rPr lang="en-US" sz="1800" dirty="0" smtClean="0"/>
              <a:t>With advanced interconnect (</a:t>
            </a:r>
            <a:r>
              <a:rPr lang="en-US" sz="1800" dirty="0" smtClean="0"/>
              <a:t>or future </a:t>
            </a:r>
            <a:r>
              <a:rPr lang="en-US" sz="1800" dirty="0" smtClean="0"/>
              <a:t>3D integration)</a:t>
            </a:r>
          </a:p>
          <a:p>
            <a:pPr lvl="2"/>
            <a:r>
              <a:rPr lang="en-US" sz="1800" dirty="0" smtClean="0"/>
              <a:t>Possibly following Medipix3=&gt;Timepix2=&gt;Timepix3 (65nm)=&gt;</a:t>
            </a:r>
            <a:r>
              <a:rPr lang="en-US" sz="1800" dirty="0" err="1" smtClean="0"/>
              <a:t>CLICpix</a:t>
            </a:r>
            <a:r>
              <a:rPr lang="en-US" sz="1800" dirty="0" smtClean="0"/>
              <a:t> road</a:t>
            </a:r>
          </a:p>
          <a:p>
            <a:pPr lvl="2"/>
            <a:r>
              <a:rPr lang="en-US" sz="1800" dirty="0" smtClean="0"/>
              <a:t>Sensor and ASIC thinning</a:t>
            </a:r>
          </a:p>
          <a:p>
            <a:pPr lvl="2"/>
            <a:r>
              <a:rPr lang="en-US" sz="1800" dirty="0" smtClean="0"/>
              <a:t>DC-DC power delivery + power pulsing</a:t>
            </a:r>
          </a:p>
          <a:p>
            <a:pPr lvl="1">
              <a:buNone/>
            </a:pPr>
            <a:r>
              <a:rPr lang="en-US" sz="2000" dirty="0" smtClean="0"/>
              <a:t> 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608" y="1524000"/>
            <a:ext cx="815719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Do not forget to announce the  power delivery and power pulsing workshop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May 9+10, </a:t>
            </a:r>
            <a:r>
              <a:rPr lang="en-US" sz="4000" dirty="0" err="1" smtClean="0">
                <a:solidFill>
                  <a:srgbClr val="FF0000"/>
                </a:solidFill>
              </a:rPr>
              <a:t>Orsay</a:t>
            </a:r>
            <a:r>
              <a:rPr lang="en-US" sz="4000" dirty="0" smtClean="0">
                <a:solidFill>
                  <a:srgbClr val="FF0000"/>
                </a:solidFill>
              </a:rPr>
              <a:t>, France</a:t>
            </a:r>
          </a:p>
          <a:p>
            <a:pPr algn="ctr"/>
            <a:endParaRPr lang="en-US" sz="4400" dirty="0" smtClean="0">
              <a:solidFill>
                <a:srgbClr val="FF0000"/>
              </a:solidFill>
            </a:endParaRPr>
          </a:p>
          <a:p>
            <a:pPr algn="ctr"/>
            <a:r>
              <a:rPr lang="en-US" sz="2000" u="sng" dirty="0" smtClean="0">
                <a:hlinkClick r:id="rId2"/>
              </a:rPr>
              <a:t>http://ilcagenda.linearcollider.org/conferenceDisplay.py?confId=</a:t>
            </a:r>
            <a:r>
              <a:rPr lang="en-US" sz="2000" u="sng" dirty="0" smtClean="0">
                <a:hlinkClick r:id="rId2"/>
              </a:rPr>
              <a:t>5010</a:t>
            </a:r>
            <a:endParaRPr lang="en-US" sz="4400" u="sng" dirty="0" smtClean="0"/>
          </a:p>
          <a:p>
            <a:pPr algn="ctr"/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67" y="2433697"/>
            <a:ext cx="886773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Timepix2 </a:t>
            </a:r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(for </a:t>
            </a:r>
            <a:r>
              <a:rPr lang="en-US" sz="4000" dirty="0" err="1" smtClean="0">
                <a:solidFill>
                  <a:srgbClr val="FF0000"/>
                </a:solidFill>
              </a:rPr>
              <a:t>pixelized</a:t>
            </a:r>
            <a:r>
              <a:rPr lang="en-US" sz="4000" dirty="0" smtClean="0">
                <a:solidFill>
                  <a:srgbClr val="FF0000"/>
                </a:solidFill>
              </a:rPr>
              <a:t> TPC readout, and also as a step in the roadmap to a possible </a:t>
            </a:r>
            <a:r>
              <a:rPr lang="en-US" sz="4000" dirty="0" err="1" smtClean="0">
                <a:solidFill>
                  <a:srgbClr val="FF0000"/>
                </a:solidFill>
              </a:rPr>
              <a:t>CLICpix</a:t>
            </a:r>
            <a:r>
              <a:rPr lang="en-US" sz="4000" dirty="0" smtClean="0">
                <a:solidFill>
                  <a:srgbClr val="FF0000"/>
                </a:solidFill>
              </a:rPr>
              <a:t>)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Timepix2 ASIC development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2296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Follow-up on </a:t>
            </a:r>
            <a:r>
              <a:rPr lang="en-US" sz="2000" dirty="0" err="1" smtClean="0"/>
              <a:t>Timepix</a:t>
            </a:r>
            <a:r>
              <a:rPr lang="en-US" sz="2000" dirty="0" smtClean="0"/>
              <a:t> and Medipix3 chips</a:t>
            </a:r>
          </a:p>
          <a:p>
            <a:r>
              <a:rPr lang="en-US" sz="2000" dirty="0" smtClean="0"/>
              <a:t>Broad client community (HEP and non-HEP):</a:t>
            </a:r>
          </a:p>
          <a:p>
            <a:pPr lvl="1"/>
            <a:r>
              <a:rPr lang="en-US" sz="1600" dirty="0" smtClean="0"/>
              <a:t>X-ray </a:t>
            </a:r>
            <a:r>
              <a:rPr lang="en-US" sz="1600" dirty="0"/>
              <a:t>radiography, X-ray </a:t>
            </a:r>
            <a:r>
              <a:rPr lang="en-US" sz="1600" dirty="0" err="1"/>
              <a:t>polarimetry</a:t>
            </a:r>
            <a:r>
              <a:rPr lang="en-US" sz="1600" dirty="0"/>
              <a:t>, low energy electron </a:t>
            </a:r>
            <a:r>
              <a:rPr lang="en-US" sz="1600" dirty="0" smtClean="0"/>
              <a:t>microscopy</a:t>
            </a:r>
            <a:endParaRPr lang="en-US" sz="1600" dirty="0"/>
          </a:p>
          <a:p>
            <a:pPr lvl="1"/>
            <a:r>
              <a:rPr lang="en-US" sz="1600" dirty="0" smtClean="0"/>
              <a:t>Radiation </a:t>
            </a:r>
            <a:r>
              <a:rPr lang="en-US" sz="1600" dirty="0"/>
              <a:t>and beam monitors</a:t>
            </a:r>
            <a:r>
              <a:rPr lang="en-US" sz="1600" dirty="0" smtClean="0"/>
              <a:t>, </a:t>
            </a:r>
            <a:r>
              <a:rPr lang="en-US" sz="1600" dirty="0" err="1" smtClean="0"/>
              <a:t>dosimetry</a:t>
            </a:r>
            <a:endParaRPr lang="en-US" sz="1600" dirty="0" smtClean="0"/>
          </a:p>
          <a:p>
            <a:pPr lvl="1"/>
            <a:r>
              <a:rPr lang="en-US" sz="1600" dirty="0"/>
              <a:t>3D gas detectors,</a:t>
            </a:r>
            <a:r>
              <a:rPr lang="en-US" sz="1600" b="1" dirty="0"/>
              <a:t> </a:t>
            </a:r>
            <a:r>
              <a:rPr lang="en-US" sz="1600" dirty="0"/>
              <a:t>neutrons, fission products </a:t>
            </a:r>
            <a:endParaRPr lang="en-US" sz="1600" dirty="0" smtClean="0"/>
          </a:p>
          <a:p>
            <a:pPr lvl="1"/>
            <a:r>
              <a:rPr lang="en-US" sz="1600" dirty="0"/>
              <a:t>Gas detector, Compton camera, gamma polarization camera, fast neutron camera, ion/MIP telescope, nuclear fission, </a:t>
            </a:r>
            <a:r>
              <a:rPr lang="en-US" sz="1600" dirty="0" smtClean="0"/>
              <a:t>astrophysics</a:t>
            </a:r>
          </a:p>
          <a:p>
            <a:pPr lvl="1"/>
            <a:r>
              <a:rPr lang="en-US" sz="1600" dirty="0" smtClean="0"/>
              <a:t>Imaging  </a:t>
            </a:r>
            <a:r>
              <a:rPr lang="en-US" sz="1600" dirty="0"/>
              <a:t>in neutron activation analysis, gamma polarization imaging based on Compton </a:t>
            </a:r>
            <a:r>
              <a:rPr lang="en-US" sz="1600" dirty="0" smtClean="0"/>
              <a:t>effect</a:t>
            </a:r>
          </a:p>
          <a:p>
            <a:pPr lvl="1"/>
            <a:r>
              <a:rPr lang="en-US" sz="1600" dirty="0" smtClean="0"/>
              <a:t>Neutrino physics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Main Linear Collider application: </a:t>
            </a:r>
            <a:r>
              <a:rPr lang="en-US" sz="2000" dirty="0" err="1" smtClean="0">
                <a:solidFill>
                  <a:srgbClr val="FF0000"/>
                </a:solidFill>
              </a:rPr>
              <a:t>pixelized</a:t>
            </a:r>
            <a:r>
              <a:rPr lang="en-US" sz="2000" dirty="0" smtClean="0">
                <a:solidFill>
                  <a:srgbClr val="FF0000"/>
                </a:solidFill>
              </a:rPr>
              <a:t> TPC readout   </a:t>
            </a:r>
          </a:p>
          <a:p>
            <a:pPr>
              <a:buNone/>
            </a:pPr>
            <a:endParaRPr lang="en-US" sz="900" dirty="0" smtClean="0"/>
          </a:p>
          <a:p>
            <a:r>
              <a:rPr lang="en-US" sz="2000" dirty="0" smtClean="0"/>
              <a:t>Technology IBM 130nm DM 3-2-3 or 4-1</a:t>
            </a:r>
          </a:p>
          <a:p>
            <a:r>
              <a:rPr lang="en-US" sz="2000" dirty="0" smtClean="0"/>
              <a:t>Design groups: </a:t>
            </a:r>
            <a:r>
              <a:rPr lang="en-US" sz="2000" dirty="0" smtClean="0">
                <a:solidFill>
                  <a:srgbClr val="FF0000"/>
                </a:solidFill>
              </a:rPr>
              <a:t>NIKHEF, BONN, CERN</a:t>
            </a:r>
          </a:p>
          <a:p>
            <a:r>
              <a:rPr lang="en-US" sz="2000" dirty="0" smtClean="0"/>
              <a:t>PLL and on-pixel oscillator architecture test (MPW, spring 2011)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Expected submission of full Timepix2 chip (early 2012)</a:t>
            </a:r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05600" y="6248400"/>
            <a:ext cx="22932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X. </a:t>
            </a:r>
            <a:r>
              <a:rPr lang="en-US" dirty="0" err="1" smtClean="0">
                <a:solidFill>
                  <a:srgbClr val="FF0000"/>
                </a:solidFill>
              </a:rPr>
              <a:t>Llopart-Cudie</a:t>
            </a:r>
            <a:r>
              <a:rPr lang="en-US" dirty="0" smtClean="0">
                <a:solidFill>
                  <a:srgbClr val="FF0000"/>
                </a:solidFill>
              </a:rPr>
              <a:t>,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Timepix2 Main requirements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Matrix layout: 256x256 pixels (Pixel size 55x55 µ</a:t>
            </a:r>
            <a:r>
              <a:rPr lang="en-US" sz="2000" dirty="0" err="1" smtClean="0"/>
              <a:t>m</a:t>
            </a:r>
            <a:r>
              <a:rPr lang="en-US" sz="2000" dirty="0" smtClean="0"/>
              <a:t>)</a:t>
            </a:r>
          </a:p>
          <a:p>
            <a:endParaRPr lang="en-US" sz="973" dirty="0" smtClean="0"/>
          </a:p>
          <a:p>
            <a:r>
              <a:rPr lang="en-US" sz="2000" dirty="0" smtClean="0"/>
              <a:t>Low noise and low minimum detectable charge:</a:t>
            </a:r>
          </a:p>
          <a:p>
            <a:pPr lvl="1"/>
            <a:r>
              <a:rPr lang="en-US" sz="1600" dirty="0" smtClean="0">
                <a:ea typeface="Times New Roman"/>
                <a:cs typeface="Times New Roman"/>
              </a:rPr>
              <a:t>&lt; 75 </a:t>
            </a:r>
            <a:r>
              <a:rPr lang="en-US" sz="1600" dirty="0" err="1" smtClean="0">
                <a:ea typeface="Times New Roman"/>
                <a:cs typeface="Times New Roman"/>
              </a:rPr>
              <a:t>e</a:t>
            </a:r>
            <a:r>
              <a:rPr lang="en-US" sz="1600" dirty="0" smtClean="0">
                <a:ea typeface="Times New Roman"/>
                <a:cs typeface="Times New Roman"/>
              </a:rPr>
              <a:t>- ENC</a:t>
            </a:r>
          </a:p>
          <a:p>
            <a:pPr lvl="1"/>
            <a:r>
              <a:rPr lang="en-US" sz="1600" dirty="0" smtClean="0"/>
              <a:t>&lt; 500 </a:t>
            </a:r>
            <a:r>
              <a:rPr lang="en-US" sz="1600" dirty="0" err="1" smtClean="0"/>
              <a:t>e</a:t>
            </a:r>
            <a:r>
              <a:rPr lang="en-US" sz="1600" dirty="0" smtClean="0"/>
              <a:t>- minimum threshold</a:t>
            </a:r>
          </a:p>
          <a:p>
            <a:endParaRPr lang="en-US" sz="973" dirty="0" smtClean="0"/>
          </a:p>
          <a:p>
            <a:r>
              <a:rPr lang="en-US" sz="2000" dirty="0" smtClean="0"/>
              <a:t>Time stamp and TOT recorded simultaneously</a:t>
            </a:r>
          </a:p>
          <a:p>
            <a:pPr lvl="1"/>
            <a:r>
              <a:rPr lang="en-US" sz="1600" dirty="0" smtClean="0"/>
              <a:t>4 bits Fast time-stamp</a:t>
            </a:r>
          </a:p>
          <a:p>
            <a:pPr lvl="2"/>
            <a:r>
              <a:rPr lang="en-US" sz="1200" dirty="0" smtClean="0"/>
              <a:t>resolution ~1.5ns (if using on-pixel oscillator running at 640MHz)</a:t>
            </a:r>
          </a:p>
          <a:p>
            <a:pPr lvl="2"/>
            <a:r>
              <a:rPr lang="en-US" sz="1200" dirty="0" smtClean="0"/>
              <a:t>Dynamic range 25ns</a:t>
            </a:r>
          </a:p>
          <a:p>
            <a:pPr lvl="1"/>
            <a:r>
              <a:rPr lang="en-US" sz="1600" dirty="0" smtClean="0"/>
              <a:t>10-12 bits  Slow time-stamp </a:t>
            </a:r>
          </a:p>
          <a:p>
            <a:pPr lvl="2"/>
            <a:r>
              <a:rPr lang="en-US" sz="1200" dirty="0" smtClean="0"/>
              <a:t>Resolution 25ns (@40MHz)</a:t>
            </a:r>
          </a:p>
          <a:p>
            <a:pPr lvl="2"/>
            <a:r>
              <a:rPr lang="en-US" sz="1200" dirty="0" smtClean="0"/>
              <a:t>Dynamic range 25.6 µs (10 bit) to 102.4 µs (12 bit)</a:t>
            </a:r>
          </a:p>
          <a:p>
            <a:pPr lvl="1"/>
            <a:r>
              <a:rPr lang="en-US" sz="1600" dirty="0" smtClean="0"/>
              <a:t>8-10 bit Energy Measurement (TOT)</a:t>
            </a:r>
          </a:p>
          <a:p>
            <a:pPr lvl="2"/>
            <a:r>
              <a:rPr lang="en-US" sz="1200" dirty="0" smtClean="0"/>
              <a:t>Standard Resolution 25ns (@40MHz)</a:t>
            </a:r>
          </a:p>
          <a:p>
            <a:pPr lvl="2"/>
            <a:r>
              <a:rPr lang="en-US" sz="1200" dirty="0" smtClean="0"/>
              <a:t>Energy Dynamic range from 6.4 µs to 25.6 µs (@40MHz)</a:t>
            </a:r>
          </a:p>
          <a:p>
            <a:pPr lvl="2"/>
            <a:endParaRPr lang="en-US" sz="973" dirty="0" smtClean="0"/>
          </a:p>
          <a:p>
            <a:r>
              <a:rPr lang="en-US" sz="2000" dirty="0" smtClean="0"/>
              <a:t>Bipolar input with leakage current compensation</a:t>
            </a:r>
          </a:p>
          <a:p>
            <a:pPr lvl="1"/>
            <a:r>
              <a:rPr lang="en-US" sz="1600" dirty="0" err="1" smtClean="0"/>
              <a:t>e</a:t>
            </a:r>
            <a:r>
              <a:rPr lang="en-US" sz="1600" dirty="0" smtClean="0"/>
              <a:t>- and </a:t>
            </a:r>
            <a:r>
              <a:rPr lang="en-US" sz="1600" dirty="0" err="1" smtClean="0"/>
              <a:t>h</a:t>
            </a:r>
            <a:r>
              <a:rPr lang="en-US" sz="1600" dirty="0" smtClean="0"/>
              <a:t>+ collection, input capacitance &lt;&lt;50 </a:t>
            </a:r>
            <a:r>
              <a:rPr lang="en-US" sz="1600" dirty="0" err="1" smtClean="0"/>
              <a:t>fF</a:t>
            </a:r>
            <a:endParaRPr lang="en-US" sz="1600" dirty="0" smtClean="0"/>
          </a:p>
          <a:p>
            <a:pPr>
              <a:buNone/>
            </a:pPr>
            <a:endParaRPr lang="en-US" sz="973" dirty="0" smtClean="0"/>
          </a:p>
          <a:p>
            <a:r>
              <a:rPr lang="en-US" sz="2000" dirty="0" smtClean="0"/>
              <a:t>Sparse Readout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 lvl="1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698334" y="6336268"/>
            <a:ext cx="22932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X. </a:t>
            </a:r>
            <a:r>
              <a:rPr lang="en-US" dirty="0" err="1" smtClean="0">
                <a:solidFill>
                  <a:srgbClr val="FF0000"/>
                </a:solidFill>
              </a:rPr>
              <a:t>Llopart-Cudie</a:t>
            </a:r>
            <a:r>
              <a:rPr lang="en-US" dirty="0" smtClean="0">
                <a:solidFill>
                  <a:srgbClr val="FF0000"/>
                </a:solidFill>
              </a:rPr>
              <a:t>, CERN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457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Timepix2 Top Level Schematic</a:t>
            </a:r>
            <a:endParaRPr lang="en-US" sz="3600" dirty="0"/>
          </a:p>
        </p:txBody>
      </p:sp>
      <p:sp>
        <p:nvSpPr>
          <p:cNvPr id="6" name="Isosceles Triangle 5"/>
          <p:cNvSpPr/>
          <p:nvPr/>
        </p:nvSpPr>
        <p:spPr>
          <a:xfrm flipV="1">
            <a:off x="0" y="6361112"/>
            <a:ext cx="9144000" cy="53657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55763" y="4810125"/>
            <a:ext cx="6192837" cy="1700212"/>
          </a:xfrm>
          <a:prstGeom prst="rect">
            <a:avLst/>
          </a:prstGeom>
          <a:solidFill>
            <a:srgbClr val="FFFF00">
              <a:alpha val="55000"/>
            </a:srgb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93863" y="4838700"/>
            <a:ext cx="6110287" cy="801687"/>
          </a:xfrm>
          <a:prstGeom prst="rect">
            <a:avLst/>
          </a:prstGeom>
          <a:solidFill>
            <a:schemeClr val="bg1">
              <a:lumMod val="75000"/>
              <a:alpha val="63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1553369" y="1037431"/>
            <a:ext cx="2873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7665244" y="1080294"/>
            <a:ext cx="28733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0800000">
            <a:off x="1689100" y="1017587"/>
            <a:ext cx="6119813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28"/>
          <p:cNvSpPr>
            <a:spLocks noChangeArrowheads="1"/>
          </p:cNvSpPr>
          <p:nvPr/>
        </p:nvSpPr>
        <p:spPr bwMode="auto">
          <a:xfrm>
            <a:off x="2411413" y="855662"/>
            <a:ext cx="25479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128 double-columns  @ 256</a:t>
            </a:r>
            <a:r>
              <a:rPr lang="en-US" sz="800" b="1">
                <a:cs typeface="Arial" charset="0"/>
              </a:rPr>
              <a:t>●</a:t>
            </a:r>
            <a:r>
              <a:rPr lang="en-US" sz="800" b="1">
                <a:latin typeface="Century Schoolbook" pitchFamily="18" charset="0"/>
              </a:rPr>
              <a:t> 55</a:t>
            </a:r>
            <a:r>
              <a:rPr lang="el-GR" sz="800" b="1">
                <a:latin typeface="Century Schoolbook" pitchFamily="18" charset="0"/>
              </a:rPr>
              <a:t>μ</a:t>
            </a:r>
            <a:r>
              <a:rPr lang="en-US" sz="800" b="1">
                <a:latin typeface="Century Schoolbook" pitchFamily="18" charset="0"/>
              </a:rPr>
              <a:t>m = 1.4cm</a:t>
            </a:r>
            <a:endParaRPr lang="en-US" sz="800" b="1"/>
          </a:p>
          <a:p>
            <a:r>
              <a:rPr lang="en-US" sz="800" b="1">
                <a:latin typeface="Century Schoolbook" pitchFamily="18" charset="0"/>
              </a:rPr>
              <a:t>  </a:t>
            </a:r>
            <a:endParaRPr lang="en-US" sz="800" b="1"/>
          </a:p>
        </p:txBody>
      </p:sp>
      <p:cxnSp>
        <p:nvCxnSpPr>
          <p:cNvPr id="23" name="Straight Connector 22"/>
          <p:cNvCxnSpPr/>
          <p:nvPr/>
        </p:nvCxnSpPr>
        <p:spPr>
          <a:xfrm>
            <a:off x="1525588" y="4829175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570038" y="1085850"/>
            <a:ext cx="2159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V="1">
            <a:off x="-246063" y="2967038"/>
            <a:ext cx="3743325" cy="0"/>
          </a:xfrm>
          <a:prstGeom prst="line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28"/>
          <p:cNvSpPr>
            <a:spLocks noChangeArrowheads="1"/>
          </p:cNvSpPr>
          <p:nvPr/>
        </p:nvSpPr>
        <p:spPr bwMode="auto">
          <a:xfrm rot="16200000">
            <a:off x="391319" y="2796381"/>
            <a:ext cx="2303462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>
                <a:latin typeface="Century Schoolbook" pitchFamily="18" charset="0"/>
              </a:rPr>
              <a:t>32 pixel regions  @  256</a:t>
            </a:r>
            <a:r>
              <a:rPr lang="en-US" sz="800" b="1">
                <a:cs typeface="Arial" charset="0"/>
              </a:rPr>
              <a:t>●</a:t>
            </a:r>
            <a:r>
              <a:rPr lang="en-US" sz="800" b="1">
                <a:latin typeface="Century Schoolbook" pitchFamily="18" charset="0"/>
              </a:rPr>
              <a:t> 55</a:t>
            </a:r>
            <a:r>
              <a:rPr lang="el-GR" sz="800" b="1">
                <a:latin typeface="Century Schoolbook" pitchFamily="18" charset="0"/>
              </a:rPr>
              <a:t>μ</a:t>
            </a:r>
            <a:r>
              <a:rPr lang="en-US" sz="800" b="1">
                <a:latin typeface="Century Schoolbook" pitchFamily="18" charset="0"/>
              </a:rPr>
              <a:t>m = 1.4cm</a:t>
            </a:r>
            <a:endParaRPr lang="en-US" sz="800" b="1"/>
          </a:p>
        </p:txBody>
      </p:sp>
      <p:sp>
        <p:nvSpPr>
          <p:cNvPr id="27" name="Rectangle 228"/>
          <p:cNvSpPr>
            <a:spLocks noChangeArrowheads="1"/>
          </p:cNvSpPr>
          <p:nvPr/>
        </p:nvSpPr>
        <p:spPr bwMode="auto">
          <a:xfrm rot="16200000">
            <a:off x="168275" y="2408237"/>
            <a:ext cx="17033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Century Schoolbook" pitchFamily="18" charset="0"/>
              </a:rPr>
              <a:t>Pixel array  (256 </a:t>
            </a:r>
            <a:r>
              <a:rPr lang="en-US" sz="1000" b="1" dirty="0" err="1">
                <a:latin typeface="Century Schoolbook" pitchFamily="18" charset="0"/>
              </a:rPr>
              <a:t>x</a:t>
            </a:r>
            <a:r>
              <a:rPr lang="en-US" sz="1000" b="1" dirty="0">
                <a:latin typeface="Century Schoolbook" pitchFamily="18" charset="0"/>
              </a:rPr>
              <a:t> 256)</a:t>
            </a:r>
            <a:endParaRPr lang="en-US" sz="1000" b="1" dirty="0"/>
          </a:p>
        </p:txBody>
      </p:sp>
      <p:sp>
        <p:nvSpPr>
          <p:cNvPr id="28" name="Left Brace 27"/>
          <p:cNvSpPr/>
          <p:nvPr/>
        </p:nvSpPr>
        <p:spPr>
          <a:xfrm>
            <a:off x="1260475" y="1103312"/>
            <a:ext cx="288925" cy="3744913"/>
          </a:xfrm>
          <a:prstGeom prst="leftBrace">
            <a:avLst>
              <a:gd name="adj1" fmla="val 5394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Left Brace 28"/>
          <p:cNvSpPr/>
          <p:nvPr/>
        </p:nvSpPr>
        <p:spPr>
          <a:xfrm>
            <a:off x="1279525" y="4884737"/>
            <a:ext cx="244475" cy="1709738"/>
          </a:xfrm>
          <a:prstGeom prst="leftBrace">
            <a:avLst>
              <a:gd name="adj1" fmla="val 53940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 rot="16200000">
            <a:off x="752475" y="5576888"/>
            <a:ext cx="8524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Century Schoolbook" pitchFamily="18" charset="0"/>
              </a:rPr>
              <a:t>periphery</a:t>
            </a:r>
          </a:p>
        </p:txBody>
      </p:sp>
      <p:grpSp>
        <p:nvGrpSpPr>
          <p:cNvPr id="3" name="Group 3662"/>
          <p:cNvGrpSpPr>
            <a:grpSpLocks/>
          </p:cNvGrpSpPr>
          <p:nvPr/>
        </p:nvGrpSpPr>
        <p:grpSpPr bwMode="auto">
          <a:xfrm>
            <a:off x="1690688" y="1046162"/>
            <a:ext cx="6124575" cy="3802063"/>
            <a:chOff x="653403" y="635598"/>
            <a:chExt cx="6124025" cy="3801514"/>
          </a:xfrm>
        </p:grpSpPr>
        <p:sp>
          <p:nvSpPr>
            <p:cNvPr id="32" name="Rectangle 31"/>
            <p:cNvSpPr/>
            <p:nvPr/>
          </p:nvSpPr>
          <p:spPr>
            <a:xfrm>
              <a:off x="1196279" y="664169"/>
              <a:ext cx="328582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080472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407468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009041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245557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" name="Octagon 36"/>
            <p:cNvSpPr/>
            <p:nvPr/>
          </p:nvSpPr>
          <p:spPr>
            <a:xfrm>
              <a:off x="3331274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245557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" name="Octagon 38"/>
            <p:cNvSpPr/>
            <p:nvPr/>
          </p:nvSpPr>
          <p:spPr>
            <a:xfrm>
              <a:off x="3331274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4555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3245557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3247145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Octagon 42"/>
            <p:cNvSpPr/>
            <p:nvPr/>
          </p:nvSpPr>
          <p:spPr>
            <a:xfrm>
              <a:off x="3332862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247145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" name="Octagon 44"/>
            <p:cNvSpPr/>
            <p:nvPr/>
          </p:nvSpPr>
          <p:spPr>
            <a:xfrm>
              <a:off x="3332862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 flipH="1">
              <a:off x="3010628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" name="Octagon 46"/>
            <p:cNvSpPr/>
            <p:nvPr/>
          </p:nvSpPr>
          <p:spPr>
            <a:xfrm flipH="1">
              <a:off x="3086821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3010628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" name="Octagon 48"/>
            <p:cNvSpPr/>
            <p:nvPr/>
          </p:nvSpPr>
          <p:spPr>
            <a:xfrm flipH="1">
              <a:off x="3086821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3010628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3010628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3009041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" name="Octagon 52"/>
            <p:cNvSpPr/>
            <p:nvPr/>
          </p:nvSpPr>
          <p:spPr>
            <a:xfrm flipH="1">
              <a:off x="3085235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3009041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" name="Octagon 54"/>
            <p:cNvSpPr/>
            <p:nvPr/>
          </p:nvSpPr>
          <p:spPr>
            <a:xfrm flipH="1">
              <a:off x="3085235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" name="Down Arrow 55"/>
            <p:cNvSpPr/>
            <p:nvPr/>
          </p:nvSpPr>
          <p:spPr>
            <a:xfrm>
              <a:off x="319317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355350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388050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3482074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3718590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1" name="Octagon 60"/>
            <p:cNvSpPr/>
            <p:nvPr/>
          </p:nvSpPr>
          <p:spPr>
            <a:xfrm>
              <a:off x="3804307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718590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3" name="Octagon 62"/>
            <p:cNvSpPr/>
            <p:nvPr/>
          </p:nvSpPr>
          <p:spPr>
            <a:xfrm>
              <a:off x="3804307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71859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718590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720178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7" name="Octagon 66"/>
            <p:cNvSpPr/>
            <p:nvPr/>
          </p:nvSpPr>
          <p:spPr>
            <a:xfrm>
              <a:off x="3805895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3720178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9" name="Octagon 68"/>
            <p:cNvSpPr/>
            <p:nvPr/>
          </p:nvSpPr>
          <p:spPr>
            <a:xfrm>
              <a:off x="3805895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 flipH="1">
              <a:off x="3483661" y="66893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1" name="Octagon 70"/>
            <p:cNvSpPr/>
            <p:nvPr/>
          </p:nvSpPr>
          <p:spPr>
            <a:xfrm flipH="1">
              <a:off x="3559854" y="746707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2" name="Rectangle 71"/>
            <p:cNvSpPr/>
            <p:nvPr/>
          </p:nvSpPr>
          <p:spPr>
            <a:xfrm flipH="1">
              <a:off x="3483661" y="90384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3" name="Octagon 72"/>
            <p:cNvSpPr/>
            <p:nvPr/>
          </p:nvSpPr>
          <p:spPr>
            <a:xfrm flipH="1">
              <a:off x="3559854" y="981623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4" name="Rectangle 73"/>
            <p:cNvSpPr/>
            <p:nvPr/>
          </p:nvSpPr>
          <p:spPr>
            <a:xfrm flipH="1">
              <a:off x="3483661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3483661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3482074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7" name="Octagon 76"/>
            <p:cNvSpPr/>
            <p:nvPr/>
          </p:nvSpPr>
          <p:spPr>
            <a:xfrm flipH="1">
              <a:off x="3558267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8" name="Rectangle 77"/>
            <p:cNvSpPr/>
            <p:nvPr/>
          </p:nvSpPr>
          <p:spPr>
            <a:xfrm flipH="1">
              <a:off x="3482074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9" name="Octagon 78"/>
            <p:cNvSpPr/>
            <p:nvPr/>
          </p:nvSpPr>
          <p:spPr>
            <a:xfrm flipH="1">
              <a:off x="3558267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0" name="Down Arrow 79"/>
            <p:cNvSpPr/>
            <p:nvPr/>
          </p:nvSpPr>
          <p:spPr>
            <a:xfrm>
              <a:off x="3666207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021775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4347183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94875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4185273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5" name="Octagon 84"/>
            <p:cNvSpPr/>
            <p:nvPr/>
          </p:nvSpPr>
          <p:spPr>
            <a:xfrm>
              <a:off x="4272578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185273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7" name="Octagon 86"/>
            <p:cNvSpPr/>
            <p:nvPr/>
          </p:nvSpPr>
          <p:spPr>
            <a:xfrm>
              <a:off x="4272578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186861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4186861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4188448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1" name="Octagon 90"/>
            <p:cNvSpPr/>
            <p:nvPr/>
          </p:nvSpPr>
          <p:spPr>
            <a:xfrm>
              <a:off x="4274165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188448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3" name="Octagon 92"/>
            <p:cNvSpPr/>
            <p:nvPr/>
          </p:nvSpPr>
          <p:spPr>
            <a:xfrm>
              <a:off x="4274165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 flipH="1">
              <a:off x="3951932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5" name="Octagon 94"/>
            <p:cNvSpPr/>
            <p:nvPr/>
          </p:nvSpPr>
          <p:spPr>
            <a:xfrm flipH="1">
              <a:off x="4028125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 flipH="1">
              <a:off x="3951932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7" name="Octagon 96"/>
            <p:cNvSpPr/>
            <p:nvPr/>
          </p:nvSpPr>
          <p:spPr>
            <a:xfrm flipH="1">
              <a:off x="4028125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 flipH="1">
              <a:off x="3951932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 flipH="1">
              <a:off x="3950344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 flipH="1">
              <a:off x="3950344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1" name="Octagon 100"/>
            <p:cNvSpPr/>
            <p:nvPr/>
          </p:nvSpPr>
          <p:spPr>
            <a:xfrm flipH="1">
              <a:off x="4026537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 flipH="1">
              <a:off x="3950344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3" name="Octagon 102"/>
            <p:cNvSpPr/>
            <p:nvPr/>
          </p:nvSpPr>
          <p:spPr>
            <a:xfrm flipH="1">
              <a:off x="4026537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4" name="Down Arrow 103"/>
            <p:cNvSpPr/>
            <p:nvPr/>
          </p:nvSpPr>
          <p:spPr>
            <a:xfrm>
              <a:off x="4132891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4494808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820216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421790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4658305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9" name="Octagon 108"/>
            <p:cNvSpPr/>
            <p:nvPr/>
          </p:nvSpPr>
          <p:spPr>
            <a:xfrm>
              <a:off x="4745610" y="74512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4658305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1" name="Octagon 110"/>
            <p:cNvSpPr/>
            <p:nvPr/>
          </p:nvSpPr>
          <p:spPr>
            <a:xfrm>
              <a:off x="4745610" y="98003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659893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4659893" y="371331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4661480" y="394664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5" name="Octagon 114"/>
            <p:cNvSpPr/>
            <p:nvPr/>
          </p:nvSpPr>
          <p:spPr>
            <a:xfrm>
              <a:off x="4747197" y="4022834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4661480" y="418156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7" name="Octagon 116"/>
            <p:cNvSpPr/>
            <p:nvPr/>
          </p:nvSpPr>
          <p:spPr>
            <a:xfrm>
              <a:off x="4747197" y="425775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 flipH="1">
              <a:off x="4424964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9" name="Octagon 118"/>
            <p:cNvSpPr/>
            <p:nvPr/>
          </p:nvSpPr>
          <p:spPr>
            <a:xfrm flipH="1">
              <a:off x="4501157" y="74670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 flipH="1">
              <a:off x="4424964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1" name="Octagon 120"/>
            <p:cNvSpPr/>
            <p:nvPr/>
          </p:nvSpPr>
          <p:spPr>
            <a:xfrm flipH="1">
              <a:off x="4501157" y="981623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 flipH="1">
              <a:off x="4424964" y="113717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 flipH="1">
              <a:off x="4423376" y="3711729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4" name="Rectangle 123"/>
            <p:cNvSpPr/>
            <p:nvPr/>
          </p:nvSpPr>
          <p:spPr>
            <a:xfrm flipH="1">
              <a:off x="4423376" y="3945058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5" name="Octagon 124"/>
            <p:cNvSpPr/>
            <p:nvPr/>
          </p:nvSpPr>
          <p:spPr>
            <a:xfrm flipH="1">
              <a:off x="4499570" y="4021247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6" name="Rectangle 125"/>
            <p:cNvSpPr/>
            <p:nvPr/>
          </p:nvSpPr>
          <p:spPr>
            <a:xfrm flipH="1">
              <a:off x="4423376" y="4179974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7" name="Octagon 126"/>
            <p:cNvSpPr/>
            <p:nvPr/>
          </p:nvSpPr>
          <p:spPr>
            <a:xfrm flipH="1">
              <a:off x="4499570" y="4256163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8" name="Down Arrow 127"/>
            <p:cNvSpPr/>
            <p:nvPr/>
          </p:nvSpPr>
          <p:spPr>
            <a:xfrm>
              <a:off x="4605923" y="689565"/>
              <a:ext cx="119051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4961491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288487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4890060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126576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3" name="Octagon 132"/>
            <p:cNvSpPr/>
            <p:nvPr/>
          </p:nvSpPr>
          <p:spPr>
            <a:xfrm>
              <a:off x="5213880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5126576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5" name="Octagon 134"/>
            <p:cNvSpPr/>
            <p:nvPr/>
          </p:nvSpPr>
          <p:spPr>
            <a:xfrm>
              <a:off x="5213880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128163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128163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128163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9" name="Octagon 138"/>
            <p:cNvSpPr/>
            <p:nvPr/>
          </p:nvSpPr>
          <p:spPr>
            <a:xfrm>
              <a:off x="5215468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128163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1" name="Octagon 140"/>
            <p:cNvSpPr/>
            <p:nvPr/>
          </p:nvSpPr>
          <p:spPr>
            <a:xfrm>
              <a:off x="5215468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2" name="Rectangle 141"/>
            <p:cNvSpPr/>
            <p:nvPr/>
          </p:nvSpPr>
          <p:spPr>
            <a:xfrm flipH="1">
              <a:off x="4893234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3" name="Octagon 142"/>
            <p:cNvSpPr/>
            <p:nvPr/>
          </p:nvSpPr>
          <p:spPr>
            <a:xfrm flipH="1">
              <a:off x="4967841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4" name="Rectangle 143"/>
            <p:cNvSpPr/>
            <p:nvPr/>
          </p:nvSpPr>
          <p:spPr>
            <a:xfrm flipH="1">
              <a:off x="4893234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5" name="Octagon 144"/>
            <p:cNvSpPr/>
            <p:nvPr/>
          </p:nvSpPr>
          <p:spPr>
            <a:xfrm flipH="1">
              <a:off x="4967841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 flipH="1">
              <a:off x="4891647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 flipH="1">
              <a:off x="4891647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 flipH="1">
              <a:off x="4891647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9" name="Octagon 148"/>
            <p:cNvSpPr/>
            <p:nvPr/>
          </p:nvSpPr>
          <p:spPr>
            <a:xfrm flipH="1">
              <a:off x="4966253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 flipH="1">
              <a:off x="4891647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1" name="Octagon 150"/>
            <p:cNvSpPr/>
            <p:nvPr/>
          </p:nvSpPr>
          <p:spPr>
            <a:xfrm flipH="1">
              <a:off x="4966253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2" name="Down Arrow 151"/>
            <p:cNvSpPr/>
            <p:nvPr/>
          </p:nvSpPr>
          <p:spPr>
            <a:xfrm>
              <a:off x="5074193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" name="Rectangle 152"/>
            <p:cNvSpPr/>
            <p:nvPr/>
          </p:nvSpPr>
          <p:spPr>
            <a:xfrm>
              <a:off x="5434524" y="668931"/>
              <a:ext cx="328582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5761519" y="668931"/>
              <a:ext cx="73018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536309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5599609" y="66893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7" name="Octagon 156"/>
            <p:cNvSpPr/>
            <p:nvPr/>
          </p:nvSpPr>
          <p:spPr>
            <a:xfrm>
              <a:off x="5686913" y="74512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5599609" y="903847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9" name="Octagon 158"/>
            <p:cNvSpPr/>
            <p:nvPr/>
          </p:nvSpPr>
          <p:spPr>
            <a:xfrm>
              <a:off x="5686913" y="98003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5601196" y="1137176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5601196" y="371331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5601196" y="394664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3" name="Octagon 162"/>
            <p:cNvSpPr/>
            <p:nvPr/>
          </p:nvSpPr>
          <p:spPr>
            <a:xfrm>
              <a:off x="5688501" y="4022834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5601196" y="418156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5" name="Octagon 164"/>
            <p:cNvSpPr/>
            <p:nvPr/>
          </p:nvSpPr>
          <p:spPr>
            <a:xfrm>
              <a:off x="5688501" y="425775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6" name="Rectangle 165"/>
            <p:cNvSpPr/>
            <p:nvPr/>
          </p:nvSpPr>
          <p:spPr>
            <a:xfrm flipH="1">
              <a:off x="5366267" y="66893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7" name="Octagon 166"/>
            <p:cNvSpPr/>
            <p:nvPr/>
          </p:nvSpPr>
          <p:spPr>
            <a:xfrm flipH="1">
              <a:off x="544087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8" name="Rectangle 167"/>
            <p:cNvSpPr/>
            <p:nvPr/>
          </p:nvSpPr>
          <p:spPr>
            <a:xfrm flipH="1">
              <a:off x="5366267" y="903847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9" name="Octagon 168"/>
            <p:cNvSpPr/>
            <p:nvPr/>
          </p:nvSpPr>
          <p:spPr>
            <a:xfrm flipH="1">
              <a:off x="544087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0" name="Rectangle 169"/>
            <p:cNvSpPr/>
            <p:nvPr/>
          </p:nvSpPr>
          <p:spPr>
            <a:xfrm flipH="1">
              <a:off x="536468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1" name="Rectangle 170"/>
            <p:cNvSpPr/>
            <p:nvPr/>
          </p:nvSpPr>
          <p:spPr>
            <a:xfrm flipH="1">
              <a:off x="5364680" y="371172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2" name="Rectangle 171"/>
            <p:cNvSpPr/>
            <p:nvPr/>
          </p:nvSpPr>
          <p:spPr>
            <a:xfrm flipH="1">
              <a:off x="5364680" y="3945058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3" name="Octagon 172"/>
            <p:cNvSpPr/>
            <p:nvPr/>
          </p:nvSpPr>
          <p:spPr>
            <a:xfrm flipH="1">
              <a:off x="5439285" y="402124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4" name="Rectangle 173"/>
            <p:cNvSpPr/>
            <p:nvPr/>
          </p:nvSpPr>
          <p:spPr>
            <a:xfrm flipH="1">
              <a:off x="5364680" y="4179974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5" name="Octagon 174"/>
            <p:cNvSpPr/>
            <p:nvPr/>
          </p:nvSpPr>
          <p:spPr>
            <a:xfrm flipH="1">
              <a:off x="5439285" y="425616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6" name="Down Arrow 175"/>
            <p:cNvSpPr/>
            <p:nvPr/>
          </p:nvSpPr>
          <p:spPr>
            <a:xfrm>
              <a:off x="5547225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5902794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8" name="Rectangle 177"/>
            <p:cNvSpPr/>
            <p:nvPr/>
          </p:nvSpPr>
          <p:spPr>
            <a:xfrm>
              <a:off x="6229789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5831363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6067879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1" name="Octagon 180"/>
            <p:cNvSpPr/>
            <p:nvPr/>
          </p:nvSpPr>
          <p:spPr>
            <a:xfrm>
              <a:off x="6153596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6067879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3" name="Octagon 182"/>
            <p:cNvSpPr/>
            <p:nvPr/>
          </p:nvSpPr>
          <p:spPr>
            <a:xfrm>
              <a:off x="6153596" y="980036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6067879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5" name="Octagon 184"/>
            <p:cNvSpPr/>
            <p:nvPr/>
          </p:nvSpPr>
          <p:spPr>
            <a:xfrm>
              <a:off x="6155184" y="121336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6067879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7" name="Octagon 186"/>
            <p:cNvSpPr/>
            <p:nvPr/>
          </p:nvSpPr>
          <p:spPr>
            <a:xfrm>
              <a:off x="6155184" y="144828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6067879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9" name="Octagon 188"/>
            <p:cNvSpPr/>
            <p:nvPr/>
          </p:nvSpPr>
          <p:spPr>
            <a:xfrm>
              <a:off x="6153596" y="168319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6067879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1" name="Octagon 190"/>
            <p:cNvSpPr/>
            <p:nvPr/>
          </p:nvSpPr>
          <p:spPr>
            <a:xfrm>
              <a:off x="6153596" y="191811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6067879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3" name="Octagon 192"/>
            <p:cNvSpPr/>
            <p:nvPr/>
          </p:nvSpPr>
          <p:spPr>
            <a:xfrm>
              <a:off x="6155184" y="215144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6067879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5" name="Octagon 194"/>
            <p:cNvSpPr/>
            <p:nvPr/>
          </p:nvSpPr>
          <p:spPr>
            <a:xfrm>
              <a:off x="6155184" y="238635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6069467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7" name="Octagon 196"/>
            <p:cNvSpPr/>
            <p:nvPr/>
          </p:nvSpPr>
          <p:spPr>
            <a:xfrm>
              <a:off x="6155184" y="2618100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6069467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9" name="Octagon 198"/>
            <p:cNvSpPr/>
            <p:nvPr/>
          </p:nvSpPr>
          <p:spPr>
            <a:xfrm>
              <a:off x="6155184" y="2853016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6069467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1" name="Octagon 200"/>
            <p:cNvSpPr/>
            <p:nvPr/>
          </p:nvSpPr>
          <p:spPr>
            <a:xfrm>
              <a:off x="6155184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2" name="Rectangle 201"/>
            <p:cNvSpPr/>
            <p:nvPr/>
          </p:nvSpPr>
          <p:spPr>
            <a:xfrm>
              <a:off x="6069467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3" name="Octagon 202"/>
            <p:cNvSpPr/>
            <p:nvPr/>
          </p:nvSpPr>
          <p:spPr>
            <a:xfrm>
              <a:off x="6155184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6069467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5" name="Octagon 204"/>
            <p:cNvSpPr/>
            <p:nvPr/>
          </p:nvSpPr>
          <p:spPr>
            <a:xfrm>
              <a:off x="6155184" y="3556176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6069467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7" name="Octagon 206"/>
            <p:cNvSpPr/>
            <p:nvPr/>
          </p:nvSpPr>
          <p:spPr>
            <a:xfrm>
              <a:off x="6155184" y="3791092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6069467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9" name="Octagon 208"/>
            <p:cNvSpPr/>
            <p:nvPr/>
          </p:nvSpPr>
          <p:spPr>
            <a:xfrm>
              <a:off x="6155184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6069467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1" name="Octagon 210"/>
            <p:cNvSpPr/>
            <p:nvPr/>
          </p:nvSpPr>
          <p:spPr>
            <a:xfrm>
              <a:off x="6155184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2" name="Rectangle 211"/>
            <p:cNvSpPr/>
            <p:nvPr/>
          </p:nvSpPr>
          <p:spPr>
            <a:xfrm flipH="1">
              <a:off x="5834538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3" name="Octagon 212"/>
            <p:cNvSpPr/>
            <p:nvPr/>
          </p:nvSpPr>
          <p:spPr>
            <a:xfrm flipH="1">
              <a:off x="5909143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 flipH="1">
              <a:off x="5834538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5" name="Octagon 214"/>
            <p:cNvSpPr/>
            <p:nvPr/>
          </p:nvSpPr>
          <p:spPr>
            <a:xfrm flipH="1">
              <a:off x="5909143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6" name="Rectangle 215"/>
            <p:cNvSpPr/>
            <p:nvPr/>
          </p:nvSpPr>
          <p:spPr>
            <a:xfrm flipH="1">
              <a:off x="5832950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7" name="Rectangle 216"/>
            <p:cNvSpPr/>
            <p:nvPr/>
          </p:nvSpPr>
          <p:spPr>
            <a:xfrm flipH="1">
              <a:off x="5832950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8" name="Rectangle 217"/>
            <p:cNvSpPr/>
            <p:nvPr/>
          </p:nvSpPr>
          <p:spPr>
            <a:xfrm flipH="1">
              <a:off x="5834538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9" name="Rectangle 218"/>
            <p:cNvSpPr/>
            <p:nvPr/>
          </p:nvSpPr>
          <p:spPr>
            <a:xfrm flipH="1">
              <a:off x="5834538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0" name="Rectangle 219"/>
            <p:cNvSpPr/>
            <p:nvPr/>
          </p:nvSpPr>
          <p:spPr>
            <a:xfrm flipH="1">
              <a:off x="5832950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1" name="Rectangle 220"/>
            <p:cNvSpPr/>
            <p:nvPr/>
          </p:nvSpPr>
          <p:spPr>
            <a:xfrm flipH="1">
              <a:off x="5832950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2" name="Rectangle 221"/>
            <p:cNvSpPr/>
            <p:nvPr/>
          </p:nvSpPr>
          <p:spPr>
            <a:xfrm flipH="1">
              <a:off x="5832950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3" name="Rectangle 222"/>
            <p:cNvSpPr/>
            <p:nvPr/>
          </p:nvSpPr>
          <p:spPr>
            <a:xfrm flipH="1">
              <a:off x="5832950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4" name="Rectangle 223"/>
            <p:cNvSpPr/>
            <p:nvPr/>
          </p:nvSpPr>
          <p:spPr>
            <a:xfrm flipH="1">
              <a:off x="5831363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 flipH="1">
              <a:off x="5831363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6" name="Rectangle 225"/>
            <p:cNvSpPr/>
            <p:nvPr/>
          </p:nvSpPr>
          <p:spPr>
            <a:xfrm flipH="1">
              <a:off x="5832950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7" name="Rectangle 226"/>
            <p:cNvSpPr/>
            <p:nvPr/>
          </p:nvSpPr>
          <p:spPr>
            <a:xfrm flipH="1">
              <a:off x="5832950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8" name="Rectangle 227"/>
            <p:cNvSpPr/>
            <p:nvPr/>
          </p:nvSpPr>
          <p:spPr>
            <a:xfrm flipH="1">
              <a:off x="5831363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29" name="Octagon 228"/>
            <p:cNvSpPr/>
            <p:nvPr/>
          </p:nvSpPr>
          <p:spPr>
            <a:xfrm flipH="1">
              <a:off x="5907556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 flipH="1">
              <a:off x="5831363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1" name="Octagon 230"/>
            <p:cNvSpPr/>
            <p:nvPr/>
          </p:nvSpPr>
          <p:spPr>
            <a:xfrm flipH="1">
              <a:off x="5907556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2" name="Down Arrow 231"/>
            <p:cNvSpPr/>
            <p:nvPr/>
          </p:nvSpPr>
          <p:spPr>
            <a:xfrm>
              <a:off x="6015496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6375826" y="668931"/>
              <a:ext cx="326996" cy="3744371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4" name="Rectangle 233"/>
            <p:cNvSpPr/>
            <p:nvPr/>
          </p:nvSpPr>
          <p:spPr>
            <a:xfrm>
              <a:off x="6702822" y="668931"/>
              <a:ext cx="71432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>
              <a:off x="6304395" y="668931"/>
              <a:ext cx="71431" cy="374437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6540911" y="66893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7" name="Octagon 236"/>
            <p:cNvSpPr/>
            <p:nvPr/>
          </p:nvSpPr>
          <p:spPr>
            <a:xfrm>
              <a:off x="6626629" y="74512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8" name="Rectangle 237"/>
            <p:cNvSpPr/>
            <p:nvPr/>
          </p:nvSpPr>
          <p:spPr>
            <a:xfrm>
              <a:off x="6540911" y="90384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39" name="Rectangle 238"/>
            <p:cNvSpPr/>
            <p:nvPr/>
          </p:nvSpPr>
          <p:spPr>
            <a:xfrm>
              <a:off x="6540911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6540911" y="1372092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1" name="Rectangle 240"/>
            <p:cNvSpPr/>
            <p:nvPr/>
          </p:nvSpPr>
          <p:spPr>
            <a:xfrm>
              <a:off x="6540911" y="160700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6540911" y="1841924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6540911" y="207366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>
              <a:off x="6540911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6542499" y="254032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6542499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6542499" y="300856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8" name="Rectangle 247"/>
            <p:cNvSpPr/>
            <p:nvPr/>
          </p:nvSpPr>
          <p:spPr>
            <a:xfrm>
              <a:off x="6542499" y="324348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6542499" y="3478400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6542499" y="371331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6542499" y="394664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2" name="Octagon 251"/>
            <p:cNvSpPr/>
            <p:nvPr/>
          </p:nvSpPr>
          <p:spPr>
            <a:xfrm>
              <a:off x="6628216" y="402283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3" name="Rectangle 252"/>
            <p:cNvSpPr/>
            <p:nvPr/>
          </p:nvSpPr>
          <p:spPr>
            <a:xfrm>
              <a:off x="6542499" y="4181561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4" name="Octagon 253"/>
            <p:cNvSpPr/>
            <p:nvPr/>
          </p:nvSpPr>
          <p:spPr>
            <a:xfrm>
              <a:off x="6628216" y="425775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5" name="Rectangle 254"/>
            <p:cNvSpPr/>
            <p:nvPr/>
          </p:nvSpPr>
          <p:spPr>
            <a:xfrm flipH="1">
              <a:off x="6307570" y="668931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6" name="Octagon 255"/>
            <p:cNvSpPr/>
            <p:nvPr/>
          </p:nvSpPr>
          <p:spPr>
            <a:xfrm flipH="1">
              <a:off x="6382175" y="746707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7" name="Rectangle 256"/>
            <p:cNvSpPr/>
            <p:nvPr/>
          </p:nvSpPr>
          <p:spPr>
            <a:xfrm flipH="1">
              <a:off x="6307570" y="903847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8" name="Octagon 257"/>
            <p:cNvSpPr/>
            <p:nvPr/>
          </p:nvSpPr>
          <p:spPr>
            <a:xfrm flipH="1">
              <a:off x="6382175" y="981623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 flipH="1">
              <a:off x="6305982" y="113717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0" name="Octagon 259"/>
            <p:cNvSpPr/>
            <p:nvPr/>
          </p:nvSpPr>
          <p:spPr>
            <a:xfrm flipH="1">
              <a:off x="6382175" y="121336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1" name="Rectangle 260"/>
            <p:cNvSpPr/>
            <p:nvPr/>
          </p:nvSpPr>
          <p:spPr>
            <a:xfrm flipH="1">
              <a:off x="6305982" y="137209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2" name="Octagon 261"/>
            <p:cNvSpPr/>
            <p:nvPr/>
          </p:nvSpPr>
          <p:spPr>
            <a:xfrm flipH="1">
              <a:off x="6382175" y="144828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3" name="Rectangle 262"/>
            <p:cNvSpPr/>
            <p:nvPr/>
          </p:nvSpPr>
          <p:spPr>
            <a:xfrm flipH="1">
              <a:off x="6307570" y="160700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4" name="Octagon 263"/>
            <p:cNvSpPr/>
            <p:nvPr/>
          </p:nvSpPr>
          <p:spPr>
            <a:xfrm flipH="1">
              <a:off x="6382175" y="1683197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5" name="Rectangle 264"/>
            <p:cNvSpPr/>
            <p:nvPr/>
          </p:nvSpPr>
          <p:spPr>
            <a:xfrm flipH="1">
              <a:off x="6307570" y="184192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6" name="Octagon 265"/>
            <p:cNvSpPr/>
            <p:nvPr/>
          </p:nvSpPr>
          <p:spPr>
            <a:xfrm flipH="1">
              <a:off x="6382175" y="191970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7" name="Rectangle 266"/>
            <p:cNvSpPr/>
            <p:nvPr/>
          </p:nvSpPr>
          <p:spPr>
            <a:xfrm flipH="1">
              <a:off x="6305982" y="207525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8" name="Octagon 267"/>
            <p:cNvSpPr/>
            <p:nvPr/>
          </p:nvSpPr>
          <p:spPr>
            <a:xfrm flipH="1">
              <a:off x="6382175" y="2151442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69" name="Rectangle 268"/>
            <p:cNvSpPr/>
            <p:nvPr/>
          </p:nvSpPr>
          <p:spPr>
            <a:xfrm flipH="1">
              <a:off x="6305982" y="231016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0" name="Octagon 269"/>
            <p:cNvSpPr/>
            <p:nvPr/>
          </p:nvSpPr>
          <p:spPr>
            <a:xfrm flipH="1">
              <a:off x="6382175" y="238635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1" name="Rectangle 270"/>
            <p:cNvSpPr/>
            <p:nvPr/>
          </p:nvSpPr>
          <p:spPr>
            <a:xfrm flipH="1">
              <a:off x="6305982" y="2538736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2" name="Octagon 271"/>
            <p:cNvSpPr/>
            <p:nvPr/>
          </p:nvSpPr>
          <p:spPr>
            <a:xfrm flipH="1">
              <a:off x="6380589" y="261651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3" name="Rectangle 272"/>
            <p:cNvSpPr/>
            <p:nvPr/>
          </p:nvSpPr>
          <p:spPr>
            <a:xfrm flipH="1">
              <a:off x="6305982" y="2773652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4" name="Octagon 273"/>
            <p:cNvSpPr/>
            <p:nvPr/>
          </p:nvSpPr>
          <p:spPr>
            <a:xfrm flipH="1">
              <a:off x="6380589" y="285142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5" name="Rectangle 274"/>
            <p:cNvSpPr/>
            <p:nvPr/>
          </p:nvSpPr>
          <p:spPr>
            <a:xfrm flipH="1">
              <a:off x="6304395" y="300698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6" name="Octagon 275"/>
            <p:cNvSpPr/>
            <p:nvPr/>
          </p:nvSpPr>
          <p:spPr>
            <a:xfrm flipH="1">
              <a:off x="6380589" y="3083170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7" name="Rectangle 276"/>
            <p:cNvSpPr/>
            <p:nvPr/>
          </p:nvSpPr>
          <p:spPr>
            <a:xfrm flipH="1">
              <a:off x="6304395" y="3241897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8" name="Octagon 277"/>
            <p:cNvSpPr/>
            <p:nvPr/>
          </p:nvSpPr>
          <p:spPr>
            <a:xfrm flipH="1">
              <a:off x="6380589" y="3318086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9" name="Rectangle 278"/>
            <p:cNvSpPr/>
            <p:nvPr/>
          </p:nvSpPr>
          <p:spPr>
            <a:xfrm flipH="1">
              <a:off x="6305982" y="347681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0" name="Octagon 279"/>
            <p:cNvSpPr/>
            <p:nvPr/>
          </p:nvSpPr>
          <p:spPr>
            <a:xfrm flipH="1">
              <a:off x="6380589" y="3553002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1" name="Rectangle 280"/>
            <p:cNvSpPr/>
            <p:nvPr/>
          </p:nvSpPr>
          <p:spPr>
            <a:xfrm flipH="1">
              <a:off x="6305982" y="3711729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2" name="Octagon 281"/>
            <p:cNvSpPr/>
            <p:nvPr/>
          </p:nvSpPr>
          <p:spPr>
            <a:xfrm flipH="1">
              <a:off x="6380589" y="3789506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3" name="Rectangle 282"/>
            <p:cNvSpPr/>
            <p:nvPr/>
          </p:nvSpPr>
          <p:spPr>
            <a:xfrm flipH="1">
              <a:off x="6304395" y="3945058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4" name="Octagon 283"/>
            <p:cNvSpPr/>
            <p:nvPr/>
          </p:nvSpPr>
          <p:spPr>
            <a:xfrm flipH="1">
              <a:off x="6380589" y="4021247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5" name="Rectangle 284"/>
            <p:cNvSpPr/>
            <p:nvPr/>
          </p:nvSpPr>
          <p:spPr>
            <a:xfrm flipH="1">
              <a:off x="6304395" y="4179974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6" name="Octagon 285"/>
            <p:cNvSpPr/>
            <p:nvPr/>
          </p:nvSpPr>
          <p:spPr>
            <a:xfrm flipH="1">
              <a:off x="6380589" y="4256163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7" name="Down Arrow 286"/>
            <p:cNvSpPr/>
            <p:nvPr/>
          </p:nvSpPr>
          <p:spPr>
            <a:xfrm>
              <a:off x="6488529" y="689565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724834" y="670518"/>
              <a:ext cx="328583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9" name="Rectangle 288"/>
            <p:cNvSpPr/>
            <p:nvPr/>
          </p:nvSpPr>
          <p:spPr>
            <a:xfrm>
              <a:off x="105182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65340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889919" y="67051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2" name="Octagon 291"/>
            <p:cNvSpPr/>
            <p:nvPr/>
          </p:nvSpPr>
          <p:spPr>
            <a:xfrm>
              <a:off x="977224" y="748295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9919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4" name="Octagon 293"/>
            <p:cNvSpPr/>
            <p:nvPr/>
          </p:nvSpPr>
          <p:spPr>
            <a:xfrm>
              <a:off x="977224" y="983211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891507" y="113876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6" name="Octagon 295"/>
            <p:cNvSpPr/>
            <p:nvPr/>
          </p:nvSpPr>
          <p:spPr>
            <a:xfrm>
              <a:off x="977224" y="1216539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891507" y="1373679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8" name="Octagon 297"/>
            <p:cNvSpPr/>
            <p:nvPr/>
          </p:nvSpPr>
          <p:spPr>
            <a:xfrm>
              <a:off x="977224" y="1451455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889919" y="160859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0" name="Octagon 299"/>
            <p:cNvSpPr/>
            <p:nvPr/>
          </p:nvSpPr>
          <p:spPr>
            <a:xfrm>
              <a:off x="977224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889919" y="1843512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2" name="Octagon 301"/>
            <p:cNvSpPr/>
            <p:nvPr/>
          </p:nvSpPr>
          <p:spPr>
            <a:xfrm>
              <a:off x="977224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891507" y="2076840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4" name="Octagon 303"/>
            <p:cNvSpPr/>
            <p:nvPr/>
          </p:nvSpPr>
          <p:spPr>
            <a:xfrm>
              <a:off x="977224" y="2153029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891507" y="2311756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6" name="Octagon 305"/>
            <p:cNvSpPr/>
            <p:nvPr/>
          </p:nvSpPr>
          <p:spPr>
            <a:xfrm>
              <a:off x="977224" y="238794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891507" y="2543497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8" name="Octagon 307"/>
            <p:cNvSpPr/>
            <p:nvPr/>
          </p:nvSpPr>
          <p:spPr>
            <a:xfrm>
              <a:off x="977224" y="2619686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891507" y="2778414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0" name="Octagon 309"/>
            <p:cNvSpPr/>
            <p:nvPr/>
          </p:nvSpPr>
          <p:spPr>
            <a:xfrm>
              <a:off x="977224" y="2854603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891507" y="3011743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2" name="Octagon 311"/>
            <p:cNvSpPr/>
            <p:nvPr/>
          </p:nvSpPr>
          <p:spPr>
            <a:xfrm>
              <a:off x="978811" y="308793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891507" y="3246659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4" name="Octagon 313"/>
            <p:cNvSpPr/>
            <p:nvPr/>
          </p:nvSpPr>
          <p:spPr>
            <a:xfrm>
              <a:off x="978811" y="3322848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891507" y="3481575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6" name="Octagon 315"/>
            <p:cNvSpPr/>
            <p:nvPr/>
          </p:nvSpPr>
          <p:spPr>
            <a:xfrm>
              <a:off x="977224" y="3557764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891507" y="371649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8" name="Octagon 317"/>
            <p:cNvSpPr/>
            <p:nvPr/>
          </p:nvSpPr>
          <p:spPr>
            <a:xfrm>
              <a:off x="977224" y="3792680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9" name="Rectangle 318"/>
            <p:cNvSpPr/>
            <p:nvPr/>
          </p:nvSpPr>
          <p:spPr>
            <a:xfrm>
              <a:off x="891507" y="394823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0" name="Octagon 319"/>
            <p:cNvSpPr/>
            <p:nvPr/>
          </p:nvSpPr>
          <p:spPr>
            <a:xfrm>
              <a:off x="978811" y="4026008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891507" y="4184735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2" name="Octagon 321"/>
            <p:cNvSpPr/>
            <p:nvPr/>
          </p:nvSpPr>
          <p:spPr>
            <a:xfrm>
              <a:off x="978811" y="4260924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3" name="Rectangle 322"/>
            <p:cNvSpPr/>
            <p:nvPr/>
          </p:nvSpPr>
          <p:spPr>
            <a:xfrm flipH="1">
              <a:off x="656578" y="672106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4" name="Octagon 323"/>
            <p:cNvSpPr/>
            <p:nvPr/>
          </p:nvSpPr>
          <p:spPr>
            <a:xfrm flipH="1">
              <a:off x="732771" y="748295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5" name="Rectangle 324"/>
            <p:cNvSpPr/>
            <p:nvPr/>
          </p:nvSpPr>
          <p:spPr>
            <a:xfrm flipH="1">
              <a:off x="656578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6" name="Octagon 325"/>
            <p:cNvSpPr/>
            <p:nvPr/>
          </p:nvSpPr>
          <p:spPr>
            <a:xfrm flipH="1">
              <a:off x="732771" y="983211"/>
              <a:ext cx="71431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7" name="Rectangle 326"/>
            <p:cNvSpPr/>
            <p:nvPr/>
          </p:nvSpPr>
          <p:spPr>
            <a:xfrm flipH="1">
              <a:off x="6549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8" name="Octagon 327"/>
            <p:cNvSpPr/>
            <p:nvPr/>
          </p:nvSpPr>
          <p:spPr>
            <a:xfrm flipH="1">
              <a:off x="731183" y="1216539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9" name="Rectangle 328"/>
            <p:cNvSpPr/>
            <p:nvPr/>
          </p:nvSpPr>
          <p:spPr>
            <a:xfrm flipH="1">
              <a:off x="654990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0" name="Octagon 329"/>
            <p:cNvSpPr/>
            <p:nvPr/>
          </p:nvSpPr>
          <p:spPr>
            <a:xfrm flipH="1">
              <a:off x="731183" y="1451455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1" name="Rectangle 330"/>
            <p:cNvSpPr/>
            <p:nvPr/>
          </p:nvSpPr>
          <p:spPr>
            <a:xfrm flipH="1">
              <a:off x="656578" y="1610182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2" name="Octagon 331"/>
            <p:cNvSpPr/>
            <p:nvPr/>
          </p:nvSpPr>
          <p:spPr>
            <a:xfrm flipH="1">
              <a:off x="732771" y="1686371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3" name="Rectangle 332"/>
            <p:cNvSpPr/>
            <p:nvPr/>
          </p:nvSpPr>
          <p:spPr>
            <a:xfrm flipH="1">
              <a:off x="656578" y="1845098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4" name="Octagon 333"/>
            <p:cNvSpPr/>
            <p:nvPr/>
          </p:nvSpPr>
          <p:spPr>
            <a:xfrm flipH="1">
              <a:off x="732771" y="1921287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5" name="Rectangle 334"/>
            <p:cNvSpPr/>
            <p:nvPr/>
          </p:nvSpPr>
          <p:spPr>
            <a:xfrm flipH="1">
              <a:off x="654990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6" name="Octagon 335"/>
            <p:cNvSpPr/>
            <p:nvPr/>
          </p:nvSpPr>
          <p:spPr>
            <a:xfrm flipH="1">
              <a:off x="731183" y="2154617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7" name="Rectangle 336"/>
            <p:cNvSpPr/>
            <p:nvPr/>
          </p:nvSpPr>
          <p:spPr>
            <a:xfrm flipH="1">
              <a:off x="654990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8" name="Octagon 337"/>
            <p:cNvSpPr/>
            <p:nvPr/>
          </p:nvSpPr>
          <p:spPr>
            <a:xfrm flipH="1">
              <a:off x="731183" y="2389533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9" name="Rectangle 338"/>
            <p:cNvSpPr/>
            <p:nvPr/>
          </p:nvSpPr>
          <p:spPr>
            <a:xfrm flipH="1">
              <a:off x="654990" y="254191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0" name="Octagon 339"/>
            <p:cNvSpPr/>
            <p:nvPr/>
          </p:nvSpPr>
          <p:spPr>
            <a:xfrm flipH="1">
              <a:off x="731183" y="2618100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1" name="Rectangle 340"/>
            <p:cNvSpPr/>
            <p:nvPr/>
          </p:nvSpPr>
          <p:spPr>
            <a:xfrm flipH="1">
              <a:off x="654990" y="2776827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2" name="Octagon 341"/>
            <p:cNvSpPr/>
            <p:nvPr/>
          </p:nvSpPr>
          <p:spPr>
            <a:xfrm flipH="1">
              <a:off x="731183" y="2853016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3" name="Rectangle 342"/>
            <p:cNvSpPr/>
            <p:nvPr/>
          </p:nvSpPr>
          <p:spPr>
            <a:xfrm flipH="1">
              <a:off x="654990" y="300856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4" name="Octagon 343"/>
            <p:cNvSpPr/>
            <p:nvPr/>
          </p:nvSpPr>
          <p:spPr>
            <a:xfrm flipH="1">
              <a:off x="729596" y="308634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5" name="Rectangle 344"/>
            <p:cNvSpPr/>
            <p:nvPr/>
          </p:nvSpPr>
          <p:spPr>
            <a:xfrm flipH="1">
              <a:off x="654990" y="3245071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6" name="Octagon 345"/>
            <p:cNvSpPr/>
            <p:nvPr/>
          </p:nvSpPr>
          <p:spPr>
            <a:xfrm flipH="1">
              <a:off x="729596" y="3321260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7" name="Rectangle 346"/>
            <p:cNvSpPr/>
            <p:nvPr/>
          </p:nvSpPr>
          <p:spPr>
            <a:xfrm flipH="1">
              <a:off x="654990" y="3479987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8" name="Octagon 347"/>
            <p:cNvSpPr/>
            <p:nvPr/>
          </p:nvSpPr>
          <p:spPr>
            <a:xfrm flipH="1">
              <a:off x="731183" y="3556176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9" name="Rectangle 348"/>
            <p:cNvSpPr/>
            <p:nvPr/>
          </p:nvSpPr>
          <p:spPr>
            <a:xfrm flipH="1">
              <a:off x="654990" y="3714903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0" name="Octagon 349"/>
            <p:cNvSpPr/>
            <p:nvPr/>
          </p:nvSpPr>
          <p:spPr>
            <a:xfrm flipH="1">
              <a:off x="731183" y="3791092"/>
              <a:ext cx="71432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1" name="Rectangle 350"/>
            <p:cNvSpPr/>
            <p:nvPr/>
          </p:nvSpPr>
          <p:spPr>
            <a:xfrm flipH="1">
              <a:off x="654990" y="3946645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2" name="Octagon 351"/>
            <p:cNvSpPr/>
            <p:nvPr/>
          </p:nvSpPr>
          <p:spPr>
            <a:xfrm flipH="1">
              <a:off x="729596" y="4024422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3" name="Rectangle 352"/>
            <p:cNvSpPr/>
            <p:nvPr/>
          </p:nvSpPr>
          <p:spPr>
            <a:xfrm flipH="1">
              <a:off x="654990" y="4181561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4" name="Octagon 353"/>
            <p:cNvSpPr/>
            <p:nvPr/>
          </p:nvSpPr>
          <p:spPr>
            <a:xfrm flipH="1">
              <a:off x="729596" y="4259338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5" name="Down Arrow 354"/>
            <p:cNvSpPr/>
            <p:nvPr/>
          </p:nvSpPr>
          <p:spPr>
            <a:xfrm>
              <a:off x="83753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1520100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112167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1358190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59" name="Octagon 358"/>
            <p:cNvSpPr/>
            <p:nvPr/>
          </p:nvSpPr>
          <p:spPr>
            <a:xfrm>
              <a:off x="1443907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1358190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1" name="Octagon 360"/>
            <p:cNvSpPr/>
            <p:nvPr/>
          </p:nvSpPr>
          <p:spPr>
            <a:xfrm>
              <a:off x="1443907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2" name="Rectangle 361"/>
            <p:cNvSpPr/>
            <p:nvPr/>
          </p:nvSpPr>
          <p:spPr>
            <a:xfrm>
              <a:off x="1358190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1359777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1359777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5" name="Octagon 364"/>
            <p:cNvSpPr/>
            <p:nvPr/>
          </p:nvSpPr>
          <p:spPr>
            <a:xfrm>
              <a:off x="1445494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1359777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7" name="Octagon 366"/>
            <p:cNvSpPr/>
            <p:nvPr/>
          </p:nvSpPr>
          <p:spPr>
            <a:xfrm>
              <a:off x="1445494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8" name="Rectangle 367"/>
            <p:cNvSpPr/>
            <p:nvPr/>
          </p:nvSpPr>
          <p:spPr>
            <a:xfrm flipH="1">
              <a:off x="1124848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69" name="Octagon 368"/>
            <p:cNvSpPr/>
            <p:nvPr/>
          </p:nvSpPr>
          <p:spPr>
            <a:xfrm flipH="1">
              <a:off x="1199454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0" name="Rectangle 369"/>
            <p:cNvSpPr/>
            <p:nvPr/>
          </p:nvSpPr>
          <p:spPr>
            <a:xfrm flipH="1">
              <a:off x="1124848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1" name="Octagon 370"/>
            <p:cNvSpPr/>
            <p:nvPr/>
          </p:nvSpPr>
          <p:spPr>
            <a:xfrm flipH="1">
              <a:off x="1199454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2" name="Rectangle 371"/>
            <p:cNvSpPr/>
            <p:nvPr/>
          </p:nvSpPr>
          <p:spPr>
            <a:xfrm flipH="1">
              <a:off x="1123261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3" name="Rectangle 372"/>
            <p:cNvSpPr/>
            <p:nvPr/>
          </p:nvSpPr>
          <p:spPr>
            <a:xfrm flipH="1">
              <a:off x="1123261" y="1375266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4" name="Rectangle 373"/>
            <p:cNvSpPr/>
            <p:nvPr/>
          </p:nvSpPr>
          <p:spPr>
            <a:xfrm flipH="1">
              <a:off x="1124848" y="1610182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5" name="Rectangle 374"/>
            <p:cNvSpPr/>
            <p:nvPr/>
          </p:nvSpPr>
          <p:spPr>
            <a:xfrm flipH="1">
              <a:off x="1124848" y="1845098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6" name="Rectangle 375"/>
            <p:cNvSpPr/>
            <p:nvPr/>
          </p:nvSpPr>
          <p:spPr>
            <a:xfrm flipH="1">
              <a:off x="1123261" y="2076840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7" name="Rectangle 376"/>
            <p:cNvSpPr/>
            <p:nvPr/>
          </p:nvSpPr>
          <p:spPr>
            <a:xfrm flipH="1">
              <a:off x="1123261" y="2311756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8" name="Rectangle 377"/>
            <p:cNvSpPr/>
            <p:nvPr/>
          </p:nvSpPr>
          <p:spPr>
            <a:xfrm flipH="1">
              <a:off x="1123261" y="2541911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79" name="Rectangle 378"/>
            <p:cNvSpPr/>
            <p:nvPr/>
          </p:nvSpPr>
          <p:spPr>
            <a:xfrm flipH="1">
              <a:off x="1123261" y="2776827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0" name="Rectangle 379"/>
            <p:cNvSpPr/>
            <p:nvPr/>
          </p:nvSpPr>
          <p:spPr>
            <a:xfrm flipH="1">
              <a:off x="1121673" y="3008568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1" name="Rectangle 380"/>
            <p:cNvSpPr/>
            <p:nvPr/>
          </p:nvSpPr>
          <p:spPr>
            <a:xfrm flipH="1">
              <a:off x="1121673" y="3245071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2" name="Rectangle 381"/>
            <p:cNvSpPr/>
            <p:nvPr/>
          </p:nvSpPr>
          <p:spPr>
            <a:xfrm flipH="1">
              <a:off x="1123261" y="3479987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3" name="Rectangle 382"/>
            <p:cNvSpPr/>
            <p:nvPr/>
          </p:nvSpPr>
          <p:spPr>
            <a:xfrm flipH="1">
              <a:off x="1123261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4" name="Octagon 383"/>
            <p:cNvSpPr/>
            <p:nvPr/>
          </p:nvSpPr>
          <p:spPr>
            <a:xfrm flipH="1">
              <a:off x="1197866" y="3791092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5" name="Rectangle 384"/>
            <p:cNvSpPr/>
            <p:nvPr/>
          </p:nvSpPr>
          <p:spPr>
            <a:xfrm flipH="1">
              <a:off x="1121673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6" name="Octagon 385"/>
            <p:cNvSpPr/>
            <p:nvPr/>
          </p:nvSpPr>
          <p:spPr>
            <a:xfrm flipH="1">
              <a:off x="1197866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7" name="Rectangle 386"/>
            <p:cNvSpPr/>
            <p:nvPr/>
          </p:nvSpPr>
          <p:spPr>
            <a:xfrm flipH="1">
              <a:off x="1121673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8" name="Octagon 387"/>
            <p:cNvSpPr/>
            <p:nvPr/>
          </p:nvSpPr>
          <p:spPr>
            <a:xfrm flipH="1">
              <a:off x="1197866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89" name="Down Arrow 388"/>
            <p:cNvSpPr/>
            <p:nvPr/>
          </p:nvSpPr>
          <p:spPr>
            <a:xfrm>
              <a:off x="1305806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166613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1" name="Rectangle 390"/>
            <p:cNvSpPr/>
            <p:nvPr/>
          </p:nvSpPr>
          <p:spPr>
            <a:xfrm>
              <a:off x="1993133" y="670518"/>
              <a:ext cx="71431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2" name="Rectangle 391"/>
            <p:cNvSpPr/>
            <p:nvPr/>
          </p:nvSpPr>
          <p:spPr>
            <a:xfrm>
              <a:off x="159470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831222" y="670518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4" name="Octagon 393"/>
            <p:cNvSpPr/>
            <p:nvPr/>
          </p:nvSpPr>
          <p:spPr>
            <a:xfrm>
              <a:off x="1916940" y="748295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1831222" y="907022"/>
              <a:ext cx="233341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6" name="Octagon 395"/>
            <p:cNvSpPr/>
            <p:nvPr/>
          </p:nvSpPr>
          <p:spPr>
            <a:xfrm>
              <a:off x="1916940" y="983211"/>
              <a:ext cx="73018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7" name="Rectangle 396"/>
            <p:cNvSpPr/>
            <p:nvPr/>
          </p:nvSpPr>
          <p:spPr>
            <a:xfrm>
              <a:off x="1831222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8" name="Rectangle 397"/>
            <p:cNvSpPr/>
            <p:nvPr/>
          </p:nvSpPr>
          <p:spPr>
            <a:xfrm>
              <a:off x="1832809" y="3716491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1832809" y="394823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0" name="Octagon 399"/>
            <p:cNvSpPr/>
            <p:nvPr/>
          </p:nvSpPr>
          <p:spPr>
            <a:xfrm>
              <a:off x="1918526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1832809" y="4184735"/>
              <a:ext cx="233342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2" name="Octagon 401"/>
            <p:cNvSpPr/>
            <p:nvPr/>
          </p:nvSpPr>
          <p:spPr>
            <a:xfrm>
              <a:off x="1918526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3" name="Rectangle 402"/>
            <p:cNvSpPr/>
            <p:nvPr/>
          </p:nvSpPr>
          <p:spPr>
            <a:xfrm flipH="1">
              <a:off x="1597880" y="672106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4" name="Octagon 403"/>
            <p:cNvSpPr/>
            <p:nvPr/>
          </p:nvSpPr>
          <p:spPr>
            <a:xfrm flipH="1">
              <a:off x="1672486" y="748295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5" name="Rectangle 404"/>
            <p:cNvSpPr/>
            <p:nvPr/>
          </p:nvSpPr>
          <p:spPr>
            <a:xfrm flipH="1">
              <a:off x="1597880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6" name="Octagon 405"/>
            <p:cNvSpPr/>
            <p:nvPr/>
          </p:nvSpPr>
          <p:spPr>
            <a:xfrm flipH="1">
              <a:off x="1672486" y="983211"/>
              <a:ext cx="73018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7" name="Rectangle 406"/>
            <p:cNvSpPr/>
            <p:nvPr/>
          </p:nvSpPr>
          <p:spPr>
            <a:xfrm flipH="1">
              <a:off x="1596293" y="1138763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8" name="Rectangle 407"/>
            <p:cNvSpPr/>
            <p:nvPr/>
          </p:nvSpPr>
          <p:spPr>
            <a:xfrm flipH="1">
              <a:off x="1596293" y="3714903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09" name="Rectangle 408"/>
            <p:cNvSpPr/>
            <p:nvPr/>
          </p:nvSpPr>
          <p:spPr>
            <a:xfrm flipH="1">
              <a:off x="1594705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0" name="Octagon 409"/>
            <p:cNvSpPr/>
            <p:nvPr/>
          </p:nvSpPr>
          <p:spPr>
            <a:xfrm flipH="1">
              <a:off x="1670899" y="4024422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1" name="Rectangle 410"/>
            <p:cNvSpPr/>
            <p:nvPr/>
          </p:nvSpPr>
          <p:spPr>
            <a:xfrm flipH="1">
              <a:off x="1594705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2" name="Octagon 411"/>
            <p:cNvSpPr/>
            <p:nvPr/>
          </p:nvSpPr>
          <p:spPr>
            <a:xfrm flipH="1">
              <a:off x="1670899" y="4259338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3" name="Down Arrow 412"/>
            <p:cNvSpPr/>
            <p:nvPr/>
          </p:nvSpPr>
          <p:spPr>
            <a:xfrm>
              <a:off x="1778839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4" name="Rectangle 413"/>
            <p:cNvSpPr/>
            <p:nvPr/>
          </p:nvSpPr>
          <p:spPr>
            <a:xfrm>
              <a:off x="2134407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5" name="Rectangle 414"/>
            <p:cNvSpPr/>
            <p:nvPr/>
          </p:nvSpPr>
          <p:spPr>
            <a:xfrm>
              <a:off x="2461403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6" name="Rectangle 415"/>
            <p:cNvSpPr/>
            <p:nvPr/>
          </p:nvSpPr>
          <p:spPr>
            <a:xfrm>
              <a:off x="2061389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2299492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8" name="Octagon 417"/>
            <p:cNvSpPr/>
            <p:nvPr/>
          </p:nvSpPr>
          <p:spPr>
            <a:xfrm>
              <a:off x="2385209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2299492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0" name="Octagon 419"/>
            <p:cNvSpPr/>
            <p:nvPr/>
          </p:nvSpPr>
          <p:spPr>
            <a:xfrm>
              <a:off x="2385209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1" name="Rectangle 420"/>
            <p:cNvSpPr/>
            <p:nvPr/>
          </p:nvSpPr>
          <p:spPr>
            <a:xfrm>
              <a:off x="2299492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2" name="Rectangle 421"/>
            <p:cNvSpPr/>
            <p:nvPr/>
          </p:nvSpPr>
          <p:spPr>
            <a:xfrm>
              <a:off x="2299492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2301080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4" name="Octagon 423"/>
            <p:cNvSpPr/>
            <p:nvPr/>
          </p:nvSpPr>
          <p:spPr>
            <a:xfrm>
              <a:off x="2386797" y="4026008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2301080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6" name="Octagon 425"/>
            <p:cNvSpPr/>
            <p:nvPr/>
          </p:nvSpPr>
          <p:spPr>
            <a:xfrm>
              <a:off x="2386797" y="4260924"/>
              <a:ext cx="73018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7" name="Rectangle 426"/>
            <p:cNvSpPr/>
            <p:nvPr/>
          </p:nvSpPr>
          <p:spPr>
            <a:xfrm flipH="1">
              <a:off x="2064563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8" name="Octagon 427"/>
            <p:cNvSpPr/>
            <p:nvPr/>
          </p:nvSpPr>
          <p:spPr>
            <a:xfrm flipH="1">
              <a:off x="2140756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29" name="Rectangle 428"/>
            <p:cNvSpPr/>
            <p:nvPr/>
          </p:nvSpPr>
          <p:spPr>
            <a:xfrm flipH="1">
              <a:off x="2064563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0" name="Octagon 429"/>
            <p:cNvSpPr/>
            <p:nvPr/>
          </p:nvSpPr>
          <p:spPr>
            <a:xfrm flipH="1">
              <a:off x="2140756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1" name="Rectangle 430"/>
            <p:cNvSpPr/>
            <p:nvPr/>
          </p:nvSpPr>
          <p:spPr>
            <a:xfrm flipH="1">
              <a:off x="2064563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2" name="Rectangle 431"/>
            <p:cNvSpPr/>
            <p:nvPr/>
          </p:nvSpPr>
          <p:spPr>
            <a:xfrm flipH="1">
              <a:off x="2062976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3" name="Rectangle 432"/>
            <p:cNvSpPr/>
            <p:nvPr/>
          </p:nvSpPr>
          <p:spPr>
            <a:xfrm flipH="1">
              <a:off x="2062976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4" name="Octagon 433"/>
            <p:cNvSpPr/>
            <p:nvPr/>
          </p:nvSpPr>
          <p:spPr>
            <a:xfrm flipH="1">
              <a:off x="2139170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5" name="Rectangle 434"/>
            <p:cNvSpPr/>
            <p:nvPr/>
          </p:nvSpPr>
          <p:spPr>
            <a:xfrm flipH="1">
              <a:off x="2062976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6" name="Octagon 435"/>
            <p:cNvSpPr/>
            <p:nvPr/>
          </p:nvSpPr>
          <p:spPr>
            <a:xfrm flipH="1">
              <a:off x="2139170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7" name="Down Arrow 436"/>
            <p:cNvSpPr/>
            <p:nvPr/>
          </p:nvSpPr>
          <p:spPr>
            <a:xfrm>
              <a:off x="2247110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8" name="Rectangle 437"/>
            <p:cNvSpPr/>
            <p:nvPr/>
          </p:nvSpPr>
          <p:spPr>
            <a:xfrm>
              <a:off x="2607440" y="670518"/>
              <a:ext cx="326996" cy="3744372"/>
            </a:xfrm>
            <a:prstGeom prst="rect">
              <a:avLst/>
            </a:prstGeom>
            <a:solidFill>
              <a:srgbClr val="92D050">
                <a:alpha val="68000"/>
              </a:srgb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9" name="Rectangle 438"/>
            <p:cNvSpPr/>
            <p:nvPr/>
          </p:nvSpPr>
          <p:spPr>
            <a:xfrm>
              <a:off x="2934435" y="670518"/>
              <a:ext cx="71432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0" name="Rectangle 439"/>
            <p:cNvSpPr/>
            <p:nvPr/>
          </p:nvSpPr>
          <p:spPr>
            <a:xfrm>
              <a:off x="2534421" y="670518"/>
              <a:ext cx="73018" cy="374437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2772525" y="670518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2" name="Octagon 441"/>
            <p:cNvSpPr/>
            <p:nvPr/>
          </p:nvSpPr>
          <p:spPr>
            <a:xfrm>
              <a:off x="2858242" y="748295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2772525" y="907022"/>
              <a:ext cx="233342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4" name="Octagon 443"/>
            <p:cNvSpPr/>
            <p:nvPr/>
          </p:nvSpPr>
          <p:spPr>
            <a:xfrm>
              <a:off x="2858242" y="983211"/>
              <a:ext cx="71432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5" name="Rectangle 444"/>
            <p:cNvSpPr/>
            <p:nvPr/>
          </p:nvSpPr>
          <p:spPr>
            <a:xfrm>
              <a:off x="2772525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6" name="Rectangle 445"/>
            <p:cNvSpPr/>
            <p:nvPr/>
          </p:nvSpPr>
          <p:spPr>
            <a:xfrm>
              <a:off x="2772525" y="3716491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2774113" y="3948233"/>
              <a:ext cx="233341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8" name="Octagon 447"/>
            <p:cNvSpPr/>
            <p:nvPr/>
          </p:nvSpPr>
          <p:spPr>
            <a:xfrm>
              <a:off x="2859830" y="4026008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9" name="Rectangle 448"/>
            <p:cNvSpPr/>
            <p:nvPr/>
          </p:nvSpPr>
          <p:spPr>
            <a:xfrm>
              <a:off x="2774113" y="4184735"/>
              <a:ext cx="233341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0" name="Octagon 449"/>
            <p:cNvSpPr/>
            <p:nvPr/>
          </p:nvSpPr>
          <p:spPr>
            <a:xfrm>
              <a:off x="2859830" y="4260924"/>
              <a:ext cx="71431" cy="71428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1" name="Rectangle 450"/>
            <p:cNvSpPr/>
            <p:nvPr/>
          </p:nvSpPr>
          <p:spPr>
            <a:xfrm flipH="1">
              <a:off x="2537596" y="672106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2" name="Octagon 451"/>
            <p:cNvSpPr/>
            <p:nvPr/>
          </p:nvSpPr>
          <p:spPr>
            <a:xfrm flipH="1">
              <a:off x="2613789" y="748295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3" name="Rectangle 452"/>
            <p:cNvSpPr/>
            <p:nvPr/>
          </p:nvSpPr>
          <p:spPr>
            <a:xfrm flipH="1">
              <a:off x="2537596" y="907022"/>
              <a:ext cx="234929" cy="233328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4" name="Octagon 453"/>
            <p:cNvSpPr/>
            <p:nvPr/>
          </p:nvSpPr>
          <p:spPr>
            <a:xfrm flipH="1">
              <a:off x="2613789" y="983211"/>
              <a:ext cx="71432" cy="73014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5" name="Rectangle 454"/>
            <p:cNvSpPr/>
            <p:nvPr/>
          </p:nvSpPr>
          <p:spPr>
            <a:xfrm flipH="1">
              <a:off x="2537596" y="1138763"/>
              <a:ext cx="233342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6" name="Rectangle 455"/>
            <p:cNvSpPr/>
            <p:nvPr/>
          </p:nvSpPr>
          <p:spPr>
            <a:xfrm flipH="1">
              <a:off x="2536009" y="3714903"/>
              <a:ext cx="234929" cy="233329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7" name="Rectangle 456"/>
            <p:cNvSpPr/>
            <p:nvPr/>
          </p:nvSpPr>
          <p:spPr>
            <a:xfrm flipH="1">
              <a:off x="2536009" y="3946645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8" name="Octagon 457"/>
            <p:cNvSpPr/>
            <p:nvPr/>
          </p:nvSpPr>
          <p:spPr>
            <a:xfrm flipH="1">
              <a:off x="2612202" y="4024422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 flipH="1">
              <a:off x="2536009" y="4181561"/>
              <a:ext cx="234929" cy="234916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0" name="Octagon 459"/>
            <p:cNvSpPr/>
            <p:nvPr/>
          </p:nvSpPr>
          <p:spPr>
            <a:xfrm flipH="1">
              <a:off x="2612202" y="4259338"/>
              <a:ext cx="71431" cy="71427"/>
            </a:xfrm>
            <a:prstGeom prst="octagon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1" name="Down Arrow 460"/>
            <p:cNvSpPr/>
            <p:nvPr/>
          </p:nvSpPr>
          <p:spPr>
            <a:xfrm>
              <a:off x="2720142" y="692740"/>
              <a:ext cx="117464" cy="3744372"/>
            </a:xfrm>
            <a:prstGeom prst="downArrow">
              <a:avLst/>
            </a:pr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309157" y="673692"/>
              <a:ext cx="468271" cy="374119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3" name="Rectangle 228"/>
            <p:cNvSpPr>
              <a:spLocks noChangeArrowheads="1"/>
            </p:cNvSpPr>
            <p:nvPr/>
          </p:nvSpPr>
          <p:spPr bwMode="auto">
            <a:xfrm rot="-5400000">
              <a:off x="4920236" y="2284287"/>
              <a:ext cx="3451266" cy="153888"/>
            </a:xfrm>
            <a:prstGeom prst="rect">
              <a:avLst/>
            </a:prstGeom>
            <a:solidFill>
              <a:schemeClr val="bg1">
                <a:alpha val="45097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 b="1">
                  <a:latin typeface="Century Schoolbook" pitchFamily="18" charset="0"/>
                </a:rPr>
                <a:t>one double column with a 40MHz  common data bus</a:t>
              </a:r>
              <a:endParaRPr lang="en-US" sz="1000" b="1"/>
            </a:p>
          </p:txBody>
        </p:sp>
      </p:grpSp>
      <p:grpSp>
        <p:nvGrpSpPr>
          <p:cNvPr id="4" name="Group 3966"/>
          <p:cNvGrpSpPr>
            <a:grpSpLocks/>
          </p:cNvGrpSpPr>
          <p:nvPr/>
        </p:nvGrpSpPr>
        <p:grpSpPr bwMode="auto">
          <a:xfrm>
            <a:off x="1695450" y="1282700"/>
            <a:ext cx="5778500" cy="3168650"/>
            <a:chOff x="692804" y="871776"/>
            <a:chExt cx="5778171" cy="3168650"/>
          </a:xfrm>
        </p:grpSpPr>
        <p:sp>
          <p:nvSpPr>
            <p:cNvPr id="465" name="Rectangle 464"/>
            <p:cNvSpPr/>
            <p:nvPr/>
          </p:nvSpPr>
          <p:spPr>
            <a:xfrm>
              <a:off x="1143628" y="871776"/>
              <a:ext cx="5327347" cy="316865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2373871" y="930513"/>
              <a:ext cx="4024083" cy="2879725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1288083" y="2384663"/>
              <a:ext cx="1008005" cy="1439863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8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1288083" y="944801"/>
              <a:ext cx="1008005" cy="1439862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8000"/>
              </a:schemeClr>
            </a:solidFill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69" name="Heptagon 468"/>
            <p:cNvSpPr/>
            <p:nvPr/>
          </p:nvSpPr>
          <p:spPr>
            <a:xfrm>
              <a:off x="1359516" y="1597263"/>
              <a:ext cx="144455" cy="144463"/>
            </a:xfrm>
            <a:prstGeom prst="heptag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0" name="Isosceles Triangle 469"/>
            <p:cNvSpPr/>
            <p:nvPr/>
          </p:nvSpPr>
          <p:spPr>
            <a:xfrm rot="5400000">
              <a:off x="1646832" y="1568694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1" name="Isosceles Triangle 470"/>
            <p:cNvSpPr/>
            <p:nvPr/>
          </p:nvSpPr>
          <p:spPr>
            <a:xfrm rot="5400000">
              <a:off x="2007173" y="1611557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2" name="Freeform 471"/>
            <p:cNvSpPr/>
            <p:nvPr/>
          </p:nvSpPr>
          <p:spPr>
            <a:xfrm>
              <a:off x="2026228" y="1702038"/>
              <a:ext cx="96832" cy="46038"/>
            </a:xfrm>
            <a:custGeom>
              <a:avLst/>
              <a:gdLst>
                <a:gd name="connsiteX0" fmla="*/ 0 w 414337"/>
                <a:gd name="connsiteY0" fmla="*/ 238125 h 238125"/>
                <a:gd name="connsiteX1" fmla="*/ 128587 w 414337"/>
                <a:gd name="connsiteY1" fmla="*/ 238125 h 238125"/>
                <a:gd name="connsiteX2" fmla="*/ 276225 w 414337"/>
                <a:gd name="connsiteY2" fmla="*/ 0 h 238125"/>
                <a:gd name="connsiteX3" fmla="*/ 414337 w 414337"/>
                <a:gd name="connsiteY3" fmla="*/ 0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337" h="238125">
                  <a:moveTo>
                    <a:pt x="0" y="238125"/>
                  </a:moveTo>
                  <a:lnTo>
                    <a:pt x="128587" y="238125"/>
                  </a:lnTo>
                  <a:lnTo>
                    <a:pt x="276225" y="0"/>
                  </a:lnTo>
                  <a:lnTo>
                    <a:pt x="414337" y="0"/>
                  </a:lnTo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3" name="Flowchart: Off-page Connector 472"/>
            <p:cNvSpPr/>
            <p:nvPr/>
          </p:nvSpPr>
          <p:spPr>
            <a:xfrm rot="5400000" flipH="1" flipV="1">
              <a:off x="1575400" y="1808409"/>
              <a:ext cx="144463" cy="287321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4" name="TextBox 118"/>
            <p:cNvSpPr txBox="1">
              <a:spLocks noChangeArrowheads="1"/>
            </p:cNvSpPr>
            <p:nvPr/>
          </p:nvSpPr>
          <p:spPr bwMode="auto">
            <a:xfrm>
              <a:off x="1517974" y="1879839"/>
              <a:ext cx="287338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  <p:cxnSp>
          <p:nvCxnSpPr>
            <p:cNvPr id="475" name="Straight Connector 474"/>
            <p:cNvCxnSpPr/>
            <p:nvPr/>
          </p:nvCxnSpPr>
          <p:spPr>
            <a:xfrm rot="5400000">
              <a:off x="1665090" y="1466295"/>
              <a:ext cx="1095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6" name="Straight Connector 475"/>
            <p:cNvCxnSpPr/>
            <p:nvPr/>
          </p:nvCxnSpPr>
          <p:spPr>
            <a:xfrm rot="5400000">
              <a:off x="1703981" y="1463913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Freeform 476"/>
            <p:cNvSpPr/>
            <p:nvPr/>
          </p:nvSpPr>
          <p:spPr>
            <a:xfrm>
              <a:off x="1503971" y="1682988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8" name="Freeform 477"/>
            <p:cNvSpPr/>
            <p:nvPr/>
          </p:nvSpPr>
          <p:spPr>
            <a:xfrm>
              <a:off x="1575404" y="1468676"/>
              <a:ext cx="142867" cy="214312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79" name="Freeform 478"/>
            <p:cNvSpPr/>
            <p:nvPr/>
          </p:nvSpPr>
          <p:spPr>
            <a:xfrm>
              <a:off x="1864312" y="1678226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0" name="Freeform 479"/>
            <p:cNvSpPr/>
            <p:nvPr/>
          </p:nvSpPr>
          <p:spPr>
            <a:xfrm flipH="1">
              <a:off x="1762718" y="1467088"/>
              <a:ext cx="142867" cy="2143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1" name="Freeform 480"/>
            <p:cNvSpPr/>
            <p:nvPr/>
          </p:nvSpPr>
          <p:spPr>
            <a:xfrm>
              <a:off x="1784942" y="1768713"/>
              <a:ext cx="223825" cy="185738"/>
            </a:xfrm>
            <a:custGeom>
              <a:avLst/>
              <a:gdLst>
                <a:gd name="connsiteX0" fmla="*/ 0 w 223838"/>
                <a:gd name="connsiteY0" fmla="*/ 185738 h 185738"/>
                <a:gd name="connsiteX1" fmla="*/ 114300 w 223838"/>
                <a:gd name="connsiteY1" fmla="*/ 185738 h 185738"/>
                <a:gd name="connsiteX2" fmla="*/ 114300 w 223838"/>
                <a:gd name="connsiteY2" fmla="*/ 0 h 185738"/>
                <a:gd name="connsiteX3" fmla="*/ 223838 w 223838"/>
                <a:gd name="connsiteY3" fmla="*/ 0 h 185738"/>
                <a:gd name="connsiteX4" fmla="*/ 223838 w 223838"/>
                <a:gd name="connsiteY4" fmla="*/ 0 h 185738"/>
                <a:gd name="connsiteX5" fmla="*/ 223838 w 223838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85738">
                  <a:moveTo>
                    <a:pt x="0" y="185738"/>
                  </a:moveTo>
                  <a:lnTo>
                    <a:pt x="114300" y="185738"/>
                  </a:lnTo>
                  <a:lnTo>
                    <a:pt x="114300" y="0"/>
                  </a:lnTo>
                  <a:lnTo>
                    <a:pt x="223838" y="0"/>
                  </a:lnTo>
                  <a:lnTo>
                    <a:pt x="223838" y="0"/>
                  </a:lnTo>
                  <a:lnTo>
                    <a:pt x="22383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2" name="Freeform 481"/>
            <p:cNvSpPr/>
            <p:nvPr/>
          </p:nvSpPr>
          <p:spPr>
            <a:xfrm>
              <a:off x="2799297" y="2613263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3" name="Rectangle 22"/>
            <p:cNvSpPr>
              <a:spLocks noChangeArrowheads="1"/>
            </p:cNvSpPr>
            <p:nvPr/>
          </p:nvSpPr>
          <p:spPr bwMode="auto">
            <a:xfrm>
              <a:off x="2943550" y="2498964"/>
              <a:ext cx="792163" cy="246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dirty="0">
                  <a:latin typeface="Century Schoolbook" pitchFamily="18" charset="0"/>
                </a:rPr>
                <a:t>Fast oscillator (600MHz)  </a:t>
              </a:r>
            </a:p>
          </p:txBody>
        </p:sp>
        <p:sp>
          <p:nvSpPr>
            <p:cNvPr id="484" name="Freeform 124"/>
            <p:cNvSpPr>
              <a:spLocks/>
            </p:cNvSpPr>
            <p:nvPr/>
          </p:nvSpPr>
          <p:spPr bwMode="auto">
            <a:xfrm>
              <a:off x="2583187" y="2506901"/>
              <a:ext cx="215900" cy="215900"/>
            </a:xfrm>
            <a:custGeom>
              <a:avLst/>
              <a:gdLst>
                <a:gd name="T0" fmla="*/ 0 w 708"/>
                <a:gd name="T1" fmla="*/ 0 h 576"/>
                <a:gd name="T2" fmla="*/ 2147483647 w 708"/>
                <a:gd name="T3" fmla="*/ 2147483647 h 576"/>
                <a:gd name="T4" fmla="*/ 2147483647 w 708"/>
                <a:gd name="T5" fmla="*/ 2147483647 h 576"/>
                <a:gd name="T6" fmla="*/ 2147483647 w 708"/>
                <a:gd name="T7" fmla="*/ 2147483647 h 576"/>
                <a:gd name="T8" fmla="*/ 2147483647 w 708"/>
                <a:gd name="T9" fmla="*/ 2147483647 h 576"/>
                <a:gd name="T10" fmla="*/ 2147483647 w 708"/>
                <a:gd name="T11" fmla="*/ 2147483647 h 576"/>
                <a:gd name="T12" fmla="*/ 2147483647 w 708"/>
                <a:gd name="T13" fmla="*/ 2147483647 h 576"/>
                <a:gd name="T14" fmla="*/ 2147483647 w 708"/>
                <a:gd name="T15" fmla="*/ 2147483647 h 576"/>
                <a:gd name="T16" fmla="*/ 2147483647 w 708"/>
                <a:gd name="T17" fmla="*/ 2147483647 h 576"/>
                <a:gd name="T18" fmla="*/ 2147483647 w 708"/>
                <a:gd name="T19" fmla="*/ 2147483647 h 576"/>
                <a:gd name="T20" fmla="*/ 0 w 708"/>
                <a:gd name="T21" fmla="*/ 2147483647 h 576"/>
                <a:gd name="T22" fmla="*/ 2147483647 w 708"/>
                <a:gd name="T23" fmla="*/ 2147483647 h 576"/>
                <a:gd name="T24" fmla="*/ 2147483647 w 708"/>
                <a:gd name="T25" fmla="*/ 2147483647 h 576"/>
                <a:gd name="T26" fmla="*/ 2147483647 w 708"/>
                <a:gd name="T27" fmla="*/ 2147483647 h 576"/>
                <a:gd name="T28" fmla="*/ 2147483647 w 708"/>
                <a:gd name="T29" fmla="*/ 2147483647 h 576"/>
                <a:gd name="T30" fmla="*/ 2147483647 w 708"/>
                <a:gd name="T31" fmla="*/ 2147483647 h 576"/>
                <a:gd name="T32" fmla="*/ 2147483647 w 708"/>
                <a:gd name="T33" fmla="*/ 2147483647 h 576"/>
                <a:gd name="T34" fmla="*/ 2147483647 w 708"/>
                <a:gd name="T35" fmla="*/ 2147483647 h 576"/>
                <a:gd name="T36" fmla="*/ 2147483647 w 708"/>
                <a:gd name="T37" fmla="*/ 2147483647 h 576"/>
                <a:gd name="T38" fmla="*/ 2147483647 w 708"/>
                <a:gd name="T39" fmla="*/ 2147483647 h 576"/>
                <a:gd name="T40" fmla="*/ 2147483647 w 708"/>
                <a:gd name="T41" fmla="*/ 2147483647 h 576"/>
                <a:gd name="T42" fmla="*/ 2147483647 w 708"/>
                <a:gd name="T43" fmla="*/ 2147483647 h 576"/>
                <a:gd name="T44" fmla="*/ 2147483647 w 708"/>
                <a:gd name="T45" fmla="*/ 2147483647 h 576"/>
                <a:gd name="T46" fmla="*/ 2147483647 w 708"/>
                <a:gd name="T47" fmla="*/ 2147483647 h 576"/>
                <a:gd name="T48" fmla="*/ 2147483647 w 708"/>
                <a:gd name="T49" fmla="*/ 2147483647 h 576"/>
                <a:gd name="T50" fmla="*/ 2147483647 w 708"/>
                <a:gd name="T51" fmla="*/ 2147483647 h 576"/>
                <a:gd name="T52" fmla="*/ 2147483647 w 708"/>
                <a:gd name="T53" fmla="*/ 2147483647 h 576"/>
                <a:gd name="T54" fmla="*/ 2147483647 w 708"/>
                <a:gd name="T55" fmla="*/ 2147483647 h 576"/>
                <a:gd name="T56" fmla="*/ 2147483647 w 708"/>
                <a:gd name="T57" fmla="*/ 2147483647 h 576"/>
                <a:gd name="T58" fmla="*/ 2147483647 w 708"/>
                <a:gd name="T59" fmla="*/ 2147483647 h 576"/>
                <a:gd name="T60" fmla="*/ 2147483647 w 708"/>
                <a:gd name="T61" fmla="*/ 2147483647 h 576"/>
                <a:gd name="T62" fmla="*/ 2147483647 w 708"/>
                <a:gd name="T63" fmla="*/ 2147483647 h 576"/>
                <a:gd name="T64" fmla="*/ 2147483647 w 708"/>
                <a:gd name="T65" fmla="*/ 2147483647 h 576"/>
                <a:gd name="T66" fmla="*/ 2147483647 w 708"/>
                <a:gd name="T67" fmla="*/ 2147483647 h 576"/>
                <a:gd name="T68" fmla="*/ 2147483647 w 708"/>
                <a:gd name="T69" fmla="*/ 2147483647 h 576"/>
                <a:gd name="T70" fmla="*/ 2147483647 w 708"/>
                <a:gd name="T71" fmla="*/ 2147483647 h 576"/>
                <a:gd name="T72" fmla="*/ 2147483647 w 708"/>
                <a:gd name="T73" fmla="*/ 2147483647 h 576"/>
                <a:gd name="T74" fmla="*/ 2147483647 w 708"/>
                <a:gd name="T75" fmla="*/ 2147483647 h 576"/>
                <a:gd name="T76" fmla="*/ 2147483647 w 708"/>
                <a:gd name="T77" fmla="*/ 2147483647 h 576"/>
                <a:gd name="T78" fmla="*/ 2147483647 w 708"/>
                <a:gd name="T79" fmla="*/ 2147483647 h 576"/>
                <a:gd name="T80" fmla="*/ 2147483647 w 708"/>
                <a:gd name="T81" fmla="*/ 2147483647 h 576"/>
                <a:gd name="T82" fmla="*/ 2147483647 w 708"/>
                <a:gd name="T83" fmla="*/ 2147483647 h 576"/>
                <a:gd name="T84" fmla="*/ 2147483647 w 708"/>
                <a:gd name="T85" fmla="*/ 2147483647 h 576"/>
                <a:gd name="T86" fmla="*/ 2147483647 w 708"/>
                <a:gd name="T87" fmla="*/ 0 h 576"/>
                <a:gd name="T88" fmla="*/ 0 w 708"/>
                <a:gd name="T89" fmla="*/ 0 h 57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08"/>
                <a:gd name="T136" fmla="*/ 0 h 576"/>
                <a:gd name="T137" fmla="*/ 708 w 708"/>
                <a:gd name="T138" fmla="*/ 576 h 57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08" h="576">
                  <a:moveTo>
                    <a:pt x="0" y="0"/>
                  </a:moveTo>
                  <a:lnTo>
                    <a:pt x="17" y="40"/>
                  </a:lnTo>
                  <a:lnTo>
                    <a:pt x="39" y="95"/>
                  </a:lnTo>
                  <a:lnTo>
                    <a:pt x="54" y="157"/>
                  </a:lnTo>
                  <a:lnTo>
                    <a:pt x="66" y="227"/>
                  </a:lnTo>
                  <a:lnTo>
                    <a:pt x="74" y="284"/>
                  </a:lnTo>
                  <a:lnTo>
                    <a:pt x="69" y="338"/>
                  </a:lnTo>
                  <a:lnTo>
                    <a:pt x="58" y="399"/>
                  </a:lnTo>
                  <a:lnTo>
                    <a:pt x="45" y="458"/>
                  </a:lnTo>
                  <a:lnTo>
                    <a:pt x="28" y="512"/>
                  </a:lnTo>
                  <a:lnTo>
                    <a:pt x="0" y="572"/>
                  </a:lnTo>
                  <a:lnTo>
                    <a:pt x="210" y="576"/>
                  </a:lnTo>
                  <a:lnTo>
                    <a:pt x="297" y="570"/>
                  </a:lnTo>
                  <a:lnTo>
                    <a:pt x="342" y="567"/>
                  </a:lnTo>
                  <a:lnTo>
                    <a:pt x="375" y="559"/>
                  </a:lnTo>
                  <a:lnTo>
                    <a:pt x="409" y="549"/>
                  </a:lnTo>
                  <a:lnTo>
                    <a:pt x="445" y="533"/>
                  </a:lnTo>
                  <a:lnTo>
                    <a:pt x="486" y="515"/>
                  </a:lnTo>
                  <a:lnTo>
                    <a:pt x="526" y="490"/>
                  </a:lnTo>
                  <a:lnTo>
                    <a:pt x="552" y="470"/>
                  </a:lnTo>
                  <a:lnTo>
                    <a:pt x="577" y="447"/>
                  </a:lnTo>
                  <a:lnTo>
                    <a:pt x="604" y="420"/>
                  </a:lnTo>
                  <a:lnTo>
                    <a:pt x="628" y="398"/>
                  </a:lnTo>
                  <a:lnTo>
                    <a:pt x="651" y="370"/>
                  </a:lnTo>
                  <a:lnTo>
                    <a:pt x="680" y="333"/>
                  </a:lnTo>
                  <a:lnTo>
                    <a:pt x="708" y="286"/>
                  </a:lnTo>
                  <a:lnTo>
                    <a:pt x="682" y="245"/>
                  </a:lnTo>
                  <a:lnTo>
                    <a:pt x="658" y="210"/>
                  </a:lnTo>
                  <a:lnTo>
                    <a:pt x="638" y="185"/>
                  </a:lnTo>
                  <a:lnTo>
                    <a:pt x="616" y="161"/>
                  </a:lnTo>
                  <a:lnTo>
                    <a:pt x="592" y="138"/>
                  </a:lnTo>
                  <a:lnTo>
                    <a:pt x="572" y="120"/>
                  </a:lnTo>
                  <a:lnTo>
                    <a:pt x="552" y="103"/>
                  </a:lnTo>
                  <a:lnTo>
                    <a:pt x="528" y="85"/>
                  </a:lnTo>
                  <a:lnTo>
                    <a:pt x="506" y="72"/>
                  </a:lnTo>
                  <a:lnTo>
                    <a:pt x="480" y="58"/>
                  </a:lnTo>
                  <a:lnTo>
                    <a:pt x="451" y="43"/>
                  </a:lnTo>
                  <a:lnTo>
                    <a:pt x="415" y="29"/>
                  </a:lnTo>
                  <a:lnTo>
                    <a:pt x="385" y="20"/>
                  </a:lnTo>
                  <a:lnTo>
                    <a:pt x="350" y="11"/>
                  </a:lnTo>
                  <a:lnTo>
                    <a:pt x="313" y="5"/>
                  </a:lnTo>
                  <a:lnTo>
                    <a:pt x="278" y="1"/>
                  </a:lnTo>
                  <a:lnTo>
                    <a:pt x="253" y="1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5" name="Rectangle 22"/>
            <p:cNvSpPr>
              <a:spLocks noChangeArrowheads="1"/>
            </p:cNvSpPr>
            <p:nvPr/>
          </p:nvSpPr>
          <p:spPr bwMode="auto">
            <a:xfrm>
              <a:off x="3951612" y="1663939"/>
              <a:ext cx="863600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Counter 4b</a:t>
              </a:r>
            </a:p>
          </p:txBody>
        </p:sp>
        <p:sp>
          <p:nvSpPr>
            <p:cNvPr id="486" name="Freeform 485"/>
            <p:cNvSpPr/>
            <p:nvPr/>
          </p:nvSpPr>
          <p:spPr>
            <a:xfrm>
              <a:off x="2213542" y="1722676"/>
              <a:ext cx="1728690" cy="4445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87" name="Rectangle 22"/>
            <p:cNvSpPr>
              <a:spLocks noChangeArrowheads="1"/>
            </p:cNvSpPr>
            <p:nvPr/>
          </p:nvSpPr>
          <p:spPr bwMode="auto">
            <a:xfrm>
              <a:off x="3951612" y="1788156"/>
              <a:ext cx="863600" cy="12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ToT Counter 4b</a:t>
              </a:r>
            </a:p>
          </p:txBody>
        </p:sp>
        <p:sp>
          <p:nvSpPr>
            <p:cNvPr id="488" name="Rectangle 22"/>
            <p:cNvSpPr>
              <a:spLocks noChangeArrowheads="1"/>
            </p:cNvSpPr>
            <p:nvPr/>
          </p:nvSpPr>
          <p:spPr bwMode="auto">
            <a:xfrm>
              <a:off x="3951612" y="1921702"/>
              <a:ext cx="1008063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RefCLK Counter 6b</a:t>
              </a:r>
            </a:p>
          </p:txBody>
        </p:sp>
        <p:sp>
          <p:nvSpPr>
            <p:cNvPr id="489" name="Rectangle 22"/>
            <p:cNvSpPr>
              <a:spLocks noChangeArrowheads="1"/>
            </p:cNvSpPr>
            <p:nvPr/>
          </p:nvSpPr>
          <p:spPr bwMode="auto">
            <a:xfrm>
              <a:off x="3951612" y="2052185"/>
              <a:ext cx="863600" cy="122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Counter 4b</a:t>
              </a:r>
            </a:p>
          </p:txBody>
        </p:sp>
        <p:sp>
          <p:nvSpPr>
            <p:cNvPr id="490" name="Freeform 489"/>
            <p:cNvSpPr/>
            <p:nvPr/>
          </p:nvSpPr>
          <p:spPr>
            <a:xfrm flipV="1">
              <a:off x="2443717" y="1717913"/>
              <a:ext cx="139692" cy="8239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1" name="Heptagon 490"/>
            <p:cNvSpPr/>
            <p:nvPr/>
          </p:nvSpPr>
          <p:spPr>
            <a:xfrm>
              <a:off x="1359516" y="3076813"/>
              <a:ext cx="144455" cy="144463"/>
            </a:xfrm>
            <a:prstGeom prst="heptag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2" name="Isosceles Triangle 491"/>
            <p:cNvSpPr/>
            <p:nvPr/>
          </p:nvSpPr>
          <p:spPr>
            <a:xfrm rot="5400000">
              <a:off x="1646832" y="3048244"/>
              <a:ext cx="215900" cy="215888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pSp>
          <p:nvGrpSpPr>
            <p:cNvPr id="5" name="Group 153"/>
            <p:cNvGrpSpPr/>
            <p:nvPr/>
          </p:nvGrpSpPr>
          <p:grpSpPr>
            <a:xfrm>
              <a:off x="2007222" y="3090884"/>
              <a:ext cx="216024" cy="216024"/>
              <a:chOff x="1403648" y="1018832"/>
              <a:chExt cx="216024" cy="216024"/>
            </a:xfrm>
            <a:solidFill>
              <a:schemeClr val="bg1"/>
            </a:solidFill>
          </p:grpSpPr>
          <p:sp>
            <p:nvSpPr>
              <p:cNvPr id="539" name="Isosceles Triangle 538"/>
              <p:cNvSpPr/>
              <p:nvPr/>
            </p:nvSpPr>
            <p:spPr>
              <a:xfrm rot="5400000">
                <a:off x="1403648" y="1018832"/>
                <a:ext cx="216024" cy="216024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540" name="Freeform 539"/>
              <p:cNvSpPr/>
              <p:nvPr/>
            </p:nvSpPr>
            <p:spPr>
              <a:xfrm>
                <a:off x="1422700" y="1110455"/>
                <a:ext cx="96738" cy="45719"/>
              </a:xfrm>
              <a:custGeom>
                <a:avLst/>
                <a:gdLst>
                  <a:gd name="connsiteX0" fmla="*/ 0 w 414337"/>
                  <a:gd name="connsiteY0" fmla="*/ 238125 h 238125"/>
                  <a:gd name="connsiteX1" fmla="*/ 128587 w 414337"/>
                  <a:gd name="connsiteY1" fmla="*/ 238125 h 238125"/>
                  <a:gd name="connsiteX2" fmla="*/ 276225 w 414337"/>
                  <a:gd name="connsiteY2" fmla="*/ 0 h 238125"/>
                  <a:gd name="connsiteX3" fmla="*/ 414337 w 414337"/>
                  <a:gd name="connsiteY3" fmla="*/ 0 h 23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4337" h="238125">
                    <a:moveTo>
                      <a:pt x="0" y="238125"/>
                    </a:moveTo>
                    <a:lnTo>
                      <a:pt x="128587" y="238125"/>
                    </a:lnTo>
                    <a:lnTo>
                      <a:pt x="276225" y="0"/>
                    </a:lnTo>
                    <a:lnTo>
                      <a:pt x="414337" y="0"/>
                    </a:lnTo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494" name="Flowchart: Off-page Connector 493"/>
            <p:cNvSpPr/>
            <p:nvPr/>
          </p:nvSpPr>
          <p:spPr>
            <a:xfrm rot="5400000" flipH="1" flipV="1">
              <a:off x="1576194" y="3288753"/>
              <a:ext cx="142875" cy="287321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5" name="TextBox 158"/>
            <p:cNvSpPr txBox="1">
              <a:spLocks noChangeArrowheads="1"/>
            </p:cNvSpPr>
            <p:nvPr/>
          </p:nvSpPr>
          <p:spPr bwMode="auto">
            <a:xfrm>
              <a:off x="1517974" y="3360976"/>
              <a:ext cx="287338" cy="1222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  <p:cxnSp>
          <p:nvCxnSpPr>
            <p:cNvPr id="496" name="Straight Connector 495"/>
            <p:cNvCxnSpPr/>
            <p:nvPr/>
          </p:nvCxnSpPr>
          <p:spPr>
            <a:xfrm rot="5400000">
              <a:off x="1665884" y="2946638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7" name="Straight Connector 496"/>
            <p:cNvCxnSpPr/>
            <p:nvPr/>
          </p:nvCxnSpPr>
          <p:spPr>
            <a:xfrm rot="5400000">
              <a:off x="1703981" y="2943463"/>
              <a:ext cx="10795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8" name="Freeform 497"/>
            <p:cNvSpPr/>
            <p:nvPr/>
          </p:nvSpPr>
          <p:spPr>
            <a:xfrm>
              <a:off x="1503971" y="3162538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99" name="Freeform 498"/>
            <p:cNvSpPr/>
            <p:nvPr/>
          </p:nvSpPr>
          <p:spPr>
            <a:xfrm>
              <a:off x="1575404" y="2948226"/>
              <a:ext cx="142867" cy="214312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0" name="Freeform 499"/>
            <p:cNvSpPr/>
            <p:nvPr/>
          </p:nvSpPr>
          <p:spPr>
            <a:xfrm>
              <a:off x="1864312" y="3159363"/>
              <a:ext cx="142867" cy="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1" name="Freeform 500"/>
            <p:cNvSpPr/>
            <p:nvPr/>
          </p:nvSpPr>
          <p:spPr>
            <a:xfrm flipH="1">
              <a:off x="1762718" y="2946638"/>
              <a:ext cx="142867" cy="21431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2" name="Freeform 501"/>
            <p:cNvSpPr/>
            <p:nvPr/>
          </p:nvSpPr>
          <p:spPr>
            <a:xfrm>
              <a:off x="1784942" y="3248263"/>
              <a:ext cx="223825" cy="185738"/>
            </a:xfrm>
            <a:custGeom>
              <a:avLst/>
              <a:gdLst>
                <a:gd name="connsiteX0" fmla="*/ 0 w 223838"/>
                <a:gd name="connsiteY0" fmla="*/ 185738 h 185738"/>
                <a:gd name="connsiteX1" fmla="*/ 114300 w 223838"/>
                <a:gd name="connsiteY1" fmla="*/ 185738 h 185738"/>
                <a:gd name="connsiteX2" fmla="*/ 114300 w 223838"/>
                <a:gd name="connsiteY2" fmla="*/ 0 h 185738"/>
                <a:gd name="connsiteX3" fmla="*/ 223838 w 223838"/>
                <a:gd name="connsiteY3" fmla="*/ 0 h 185738"/>
                <a:gd name="connsiteX4" fmla="*/ 223838 w 223838"/>
                <a:gd name="connsiteY4" fmla="*/ 0 h 185738"/>
                <a:gd name="connsiteX5" fmla="*/ 223838 w 223838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85738">
                  <a:moveTo>
                    <a:pt x="0" y="185738"/>
                  </a:moveTo>
                  <a:lnTo>
                    <a:pt x="114300" y="185738"/>
                  </a:lnTo>
                  <a:lnTo>
                    <a:pt x="114300" y="0"/>
                  </a:lnTo>
                  <a:lnTo>
                    <a:pt x="223838" y="0"/>
                  </a:lnTo>
                  <a:lnTo>
                    <a:pt x="223838" y="0"/>
                  </a:lnTo>
                  <a:lnTo>
                    <a:pt x="223838" y="0"/>
                  </a:ln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3" name="Freeform 502"/>
            <p:cNvSpPr/>
            <p:nvPr/>
          </p:nvSpPr>
          <p:spPr>
            <a:xfrm>
              <a:off x="2213542" y="3202226"/>
              <a:ext cx="1728690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4" name="Freeform 503"/>
            <p:cNvSpPr/>
            <p:nvPr/>
          </p:nvSpPr>
          <p:spPr>
            <a:xfrm>
              <a:off x="2438955" y="2667238"/>
              <a:ext cx="144455" cy="538163"/>
            </a:xfrm>
            <a:custGeom>
              <a:avLst/>
              <a:gdLst>
                <a:gd name="connsiteX0" fmla="*/ 0 w 142875"/>
                <a:gd name="connsiteY0" fmla="*/ 214312 h 214312"/>
                <a:gd name="connsiteX1" fmla="*/ 0 w 142875"/>
                <a:gd name="connsiteY1" fmla="*/ 0 h 214312"/>
                <a:gd name="connsiteX2" fmla="*/ 142875 w 142875"/>
                <a:gd name="connsiteY2" fmla="*/ 0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2875" h="214312">
                  <a:moveTo>
                    <a:pt x="0" y="214312"/>
                  </a:moveTo>
                  <a:lnTo>
                    <a:pt x="0" y="0"/>
                  </a:lnTo>
                  <a:lnTo>
                    <a:pt x="142875" y="0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5" name="Trapezoid 504"/>
            <p:cNvSpPr/>
            <p:nvPr/>
          </p:nvSpPr>
          <p:spPr>
            <a:xfrm rot="5400000">
              <a:off x="4168379" y="2528338"/>
              <a:ext cx="2087562" cy="215888"/>
            </a:xfrm>
            <a:prstGeom prst="trapezoid">
              <a:avLst>
                <a:gd name="adj" fmla="val 49471"/>
              </a:avLst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6" name="Freeform 505"/>
            <p:cNvSpPr/>
            <p:nvPr/>
          </p:nvSpPr>
          <p:spPr>
            <a:xfrm>
              <a:off x="4959761" y="1976676"/>
              <a:ext cx="144455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7" name="Rectangle 202"/>
            <p:cNvSpPr>
              <a:spLocks noChangeArrowheads="1"/>
            </p:cNvSpPr>
            <p:nvPr/>
          </p:nvSpPr>
          <p:spPr bwMode="auto">
            <a:xfrm rot="16200000">
              <a:off x="4993807" y="2468007"/>
              <a:ext cx="436562" cy="12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MUX</a:t>
              </a:r>
            </a:p>
          </p:txBody>
        </p:sp>
        <p:sp>
          <p:nvSpPr>
            <p:cNvPr id="508" name="Freeform 507"/>
            <p:cNvSpPr/>
            <p:nvPr/>
          </p:nvSpPr>
          <p:spPr>
            <a:xfrm>
              <a:off x="5320103" y="2652951"/>
              <a:ext cx="576229" cy="379412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09" name="Rectangle 204"/>
            <p:cNvSpPr>
              <a:spLocks noChangeArrowheads="1"/>
            </p:cNvSpPr>
            <p:nvPr/>
          </p:nvSpPr>
          <p:spPr bwMode="auto">
            <a:xfrm>
              <a:off x="5348613" y="2227501"/>
              <a:ext cx="525462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Data 18b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&amp; 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pixel ID 9b</a:t>
              </a:r>
            </a:p>
          </p:txBody>
        </p:sp>
        <p:sp>
          <p:nvSpPr>
            <p:cNvPr id="510" name="Isosceles Triangle 509"/>
            <p:cNvSpPr/>
            <p:nvPr/>
          </p:nvSpPr>
          <p:spPr>
            <a:xfrm rot="5400000">
              <a:off x="4959697" y="2457698"/>
              <a:ext cx="2232025" cy="358755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1" name="Freeform 510"/>
            <p:cNvSpPr/>
            <p:nvPr/>
          </p:nvSpPr>
          <p:spPr>
            <a:xfrm>
              <a:off x="4815307" y="1717913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2" name="Freeform 511"/>
            <p:cNvSpPr/>
            <p:nvPr/>
          </p:nvSpPr>
          <p:spPr>
            <a:xfrm>
              <a:off x="4815307" y="1851263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3" name="Freeform 512"/>
            <p:cNvSpPr/>
            <p:nvPr/>
          </p:nvSpPr>
          <p:spPr>
            <a:xfrm>
              <a:off x="4815307" y="2119551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14" name="Straight Arrow Connector 513"/>
            <p:cNvCxnSpPr/>
            <p:nvPr/>
          </p:nvCxnSpPr>
          <p:spPr bwMode="auto">
            <a:xfrm rot="5400000">
              <a:off x="5609801" y="1266270"/>
              <a:ext cx="142875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5" name="Freeform 514"/>
            <p:cNvSpPr/>
            <p:nvPr/>
          </p:nvSpPr>
          <p:spPr>
            <a:xfrm>
              <a:off x="6255087" y="2635488"/>
              <a:ext cx="126993" cy="379413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6" name="Rectangle 22"/>
            <p:cNvSpPr>
              <a:spLocks noChangeArrowheads="1"/>
            </p:cNvSpPr>
            <p:nvPr/>
          </p:nvSpPr>
          <p:spPr bwMode="auto">
            <a:xfrm>
              <a:off x="5031113" y="952837"/>
              <a:ext cx="1296987" cy="2460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Readout 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Control (TOKEN based)  </a:t>
              </a:r>
            </a:p>
          </p:txBody>
        </p:sp>
        <p:sp>
          <p:nvSpPr>
            <p:cNvPr id="517" name="Freeform 516"/>
            <p:cNvSpPr/>
            <p:nvPr/>
          </p:nvSpPr>
          <p:spPr>
            <a:xfrm>
              <a:off x="5231209" y="1336913"/>
              <a:ext cx="914348" cy="933450"/>
            </a:xfrm>
            <a:custGeom>
              <a:avLst/>
              <a:gdLst>
                <a:gd name="connsiteX0" fmla="*/ 0 w 914400"/>
                <a:gd name="connsiteY0" fmla="*/ 314036 h 932873"/>
                <a:gd name="connsiteX1" fmla="*/ 0 w 914400"/>
                <a:gd name="connsiteY1" fmla="*/ 0 h 932873"/>
                <a:gd name="connsiteX2" fmla="*/ 914400 w 914400"/>
                <a:gd name="connsiteY2" fmla="*/ 0 h 932873"/>
                <a:gd name="connsiteX3" fmla="*/ 914400 w 914400"/>
                <a:gd name="connsiteY3" fmla="*/ 932873 h 9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0" h="932873">
                  <a:moveTo>
                    <a:pt x="0" y="314036"/>
                  </a:moveTo>
                  <a:lnTo>
                    <a:pt x="0" y="0"/>
                  </a:lnTo>
                  <a:lnTo>
                    <a:pt x="914400" y="0"/>
                  </a:lnTo>
                  <a:lnTo>
                    <a:pt x="914400" y="932873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8" name="Freeform 517"/>
            <p:cNvSpPr/>
            <p:nvPr/>
          </p:nvSpPr>
          <p:spPr>
            <a:xfrm>
              <a:off x="2870730" y="2610088"/>
              <a:ext cx="2738282" cy="1147763"/>
            </a:xfrm>
            <a:custGeom>
              <a:avLst/>
              <a:gdLst>
                <a:gd name="connsiteX0" fmla="*/ 0 w 2738438"/>
                <a:gd name="connsiteY0" fmla="*/ 0 h 1147762"/>
                <a:gd name="connsiteX1" fmla="*/ 0 w 2738438"/>
                <a:gd name="connsiteY1" fmla="*/ 1147762 h 1147762"/>
                <a:gd name="connsiteX2" fmla="*/ 2738438 w 2738438"/>
                <a:gd name="connsiteY2" fmla="*/ 1143000 h 1147762"/>
                <a:gd name="connsiteX3" fmla="*/ 2738438 w 2738438"/>
                <a:gd name="connsiteY3" fmla="*/ 42862 h 1147762"/>
                <a:gd name="connsiteX4" fmla="*/ 2738438 w 2738438"/>
                <a:gd name="connsiteY4" fmla="*/ 42862 h 1147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38438" h="1147762">
                  <a:moveTo>
                    <a:pt x="0" y="0"/>
                  </a:moveTo>
                  <a:lnTo>
                    <a:pt x="0" y="1147762"/>
                  </a:lnTo>
                  <a:lnTo>
                    <a:pt x="2738438" y="1143000"/>
                  </a:lnTo>
                  <a:lnTo>
                    <a:pt x="2738438" y="42862"/>
                  </a:lnTo>
                  <a:lnTo>
                    <a:pt x="2738438" y="42862"/>
                  </a:lnTo>
                </a:path>
              </a:pathLst>
            </a:custGeom>
            <a:no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19" name="Rectangle 222"/>
            <p:cNvSpPr>
              <a:spLocks noChangeArrowheads="1"/>
            </p:cNvSpPr>
            <p:nvPr/>
          </p:nvSpPr>
          <p:spPr bwMode="auto">
            <a:xfrm rot="16200000">
              <a:off x="5238780" y="3055838"/>
              <a:ext cx="57387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    OR</a:t>
              </a:r>
            </a:p>
          </p:txBody>
        </p:sp>
        <p:sp>
          <p:nvSpPr>
            <p:cNvPr id="520" name="Rectangle 227"/>
            <p:cNvSpPr>
              <a:spLocks noChangeArrowheads="1"/>
            </p:cNvSpPr>
            <p:nvPr/>
          </p:nvSpPr>
          <p:spPr bwMode="auto">
            <a:xfrm>
              <a:off x="1214762" y="941626"/>
              <a:ext cx="112236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Analog Front-end</a:t>
              </a:r>
              <a:endParaRPr lang="en-US" sz="800" b="1"/>
            </a:p>
          </p:txBody>
        </p:sp>
        <p:sp>
          <p:nvSpPr>
            <p:cNvPr id="521" name="Rectangle 228"/>
            <p:cNvSpPr>
              <a:spLocks noChangeArrowheads="1"/>
            </p:cNvSpPr>
            <p:nvPr/>
          </p:nvSpPr>
          <p:spPr bwMode="auto">
            <a:xfrm>
              <a:off x="2973712" y="944801"/>
              <a:ext cx="126188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Digital Pixel Region</a:t>
              </a:r>
              <a:endParaRPr lang="en-US" sz="800" b="1"/>
            </a:p>
          </p:txBody>
        </p:sp>
        <p:sp>
          <p:nvSpPr>
            <p:cNvPr id="522" name="Rectangle 229"/>
            <p:cNvSpPr>
              <a:spLocks noChangeArrowheads="1"/>
            </p:cNvSpPr>
            <p:nvPr/>
          </p:nvSpPr>
          <p:spPr bwMode="auto">
            <a:xfrm>
              <a:off x="3159450" y="3824526"/>
              <a:ext cx="958917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b="1">
                  <a:latin typeface="Century Schoolbook" pitchFamily="18" charset="0"/>
                </a:rPr>
                <a:t>8-Pixel Region</a:t>
              </a:r>
              <a:endParaRPr lang="en-US" sz="800" b="1"/>
            </a:p>
          </p:txBody>
        </p:sp>
        <p:sp>
          <p:nvSpPr>
            <p:cNvPr id="523" name="Rectangle 522"/>
            <p:cNvSpPr/>
            <p:nvPr/>
          </p:nvSpPr>
          <p:spPr>
            <a:xfrm>
              <a:off x="692804" y="1376601"/>
              <a:ext cx="215888" cy="1871662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24" name="Straight Connector 523"/>
            <p:cNvCxnSpPr/>
            <p:nvPr/>
          </p:nvCxnSpPr>
          <p:spPr>
            <a:xfrm rot="5400000" flipH="1" flipV="1">
              <a:off x="675328" y="908301"/>
              <a:ext cx="504825" cy="431775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5" name="Straight Connector 524"/>
            <p:cNvCxnSpPr/>
            <p:nvPr/>
          </p:nvCxnSpPr>
          <p:spPr>
            <a:xfrm rot="16200000" flipH="1">
              <a:off x="531659" y="3428457"/>
              <a:ext cx="792163" cy="431775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6" name="Straight Connector 525"/>
            <p:cNvCxnSpPr/>
            <p:nvPr/>
          </p:nvCxnSpPr>
          <p:spPr>
            <a:xfrm flipV="1">
              <a:off x="927741" y="1303576"/>
              <a:ext cx="142867" cy="80962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7" name="Straight Connector 526"/>
            <p:cNvCxnSpPr/>
            <p:nvPr/>
          </p:nvCxnSpPr>
          <p:spPr>
            <a:xfrm>
              <a:off x="927741" y="3248263"/>
              <a:ext cx="215888" cy="144463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8" name="Rectangle 222"/>
            <p:cNvSpPr>
              <a:spLocks noChangeArrowheads="1"/>
            </p:cNvSpPr>
            <p:nvPr/>
          </p:nvSpPr>
          <p:spPr bwMode="auto">
            <a:xfrm rot="16200000">
              <a:off x="5793087" y="2070293"/>
              <a:ext cx="1028596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double column bus</a:t>
              </a:r>
            </a:p>
          </p:txBody>
        </p:sp>
        <p:sp>
          <p:nvSpPr>
            <p:cNvPr id="529" name="Rectangle 22"/>
            <p:cNvSpPr>
              <a:spLocks noChangeArrowheads="1"/>
            </p:cNvSpPr>
            <p:nvPr/>
          </p:nvSpPr>
          <p:spPr bwMode="auto">
            <a:xfrm>
              <a:off x="3948610" y="2881573"/>
              <a:ext cx="863600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Counter 4b</a:t>
              </a:r>
            </a:p>
          </p:txBody>
        </p:sp>
        <p:sp>
          <p:nvSpPr>
            <p:cNvPr id="530" name="Rectangle 22"/>
            <p:cNvSpPr>
              <a:spLocks noChangeArrowheads="1"/>
            </p:cNvSpPr>
            <p:nvPr/>
          </p:nvSpPr>
          <p:spPr bwMode="auto">
            <a:xfrm>
              <a:off x="3948610" y="3005790"/>
              <a:ext cx="863600" cy="1270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ToT Counter 4b</a:t>
              </a:r>
            </a:p>
          </p:txBody>
        </p:sp>
        <p:sp>
          <p:nvSpPr>
            <p:cNvPr id="531" name="Rectangle 22"/>
            <p:cNvSpPr>
              <a:spLocks noChangeArrowheads="1"/>
            </p:cNvSpPr>
            <p:nvPr/>
          </p:nvSpPr>
          <p:spPr bwMode="auto">
            <a:xfrm>
              <a:off x="3948610" y="3129909"/>
              <a:ext cx="1008062" cy="1238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RefCLK Counter 6b</a:t>
              </a:r>
            </a:p>
          </p:txBody>
        </p:sp>
        <p:sp>
          <p:nvSpPr>
            <p:cNvPr id="532" name="Rectangle 22"/>
            <p:cNvSpPr>
              <a:spLocks noChangeArrowheads="1"/>
            </p:cNvSpPr>
            <p:nvPr/>
          </p:nvSpPr>
          <p:spPr bwMode="auto">
            <a:xfrm>
              <a:off x="3948610" y="2753411"/>
              <a:ext cx="863600" cy="1222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Fast Counter 4b</a:t>
              </a:r>
            </a:p>
          </p:txBody>
        </p:sp>
        <p:sp>
          <p:nvSpPr>
            <p:cNvPr id="533" name="Freeform 532"/>
            <p:cNvSpPr/>
            <p:nvPr/>
          </p:nvSpPr>
          <p:spPr>
            <a:xfrm>
              <a:off x="4956584" y="3184763"/>
              <a:ext cx="144455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4" name="Freeform 533"/>
            <p:cNvSpPr/>
            <p:nvPr/>
          </p:nvSpPr>
          <p:spPr>
            <a:xfrm>
              <a:off x="4812130" y="2935526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5" name="Freeform 534"/>
            <p:cNvSpPr/>
            <p:nvPr/>
          </p:nvSpPr>
          <p:spPr>
            <a:xfrm>
              <a:off x="4812130" y="3059351"/>
              <a:ext cx="280971" cy="46037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6" name="Freeform 535"/>
            <p:cNvSpPr/>
            <p:nvPr/>
          </p:nvSpPr>
          <p:spPr>
            <a:xfrm>
              <a:off x="4812131" y="2819638"/>
              <a:ext cx="280971" cy="46038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37" name="Freeform 536"/>
            <p:cNvSpPr/>
            <p:nvPr/>
          </p:nvSpPr>
          <p:spPr>
            <a:xfrm>
              <a:off x="3878742" y="2143363"/>
              <a:ext cx="66671" cy="669925"/>
            </a:xfrm>
            <a:custGeom>
              <a:avLst/>
              <a:gdLst>
                <a:gd name="connsiteX0" fmla="*/ 65988 w 65988"/>
                <a:gd name="connsiteY0" fmla="*/ 0 h 669303"/>
                <a:gd name="connsiteX1" fmla="*/ 0 w 65988"/>
                <a:gd name="connsiteY1" fmla="*/ 0 h 669303"/>
                <a:gd name="connsiteX2" fmla="*/ 0 w 65988"/>
                <a:gd name="connsiteY2" fmla="*/ 669303 h 669303"/>
                <a:gd name="connsiteX3" fmla="*/ 65988 w 65988"/>
                <a:gd name="connsiteY3" fmla="*/ 669303 h 6693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988" h="669303">
                  <a:moveTo>
                    <a:pt x="65988" y="0"/>
                  </a:moveTo>
                  <a:lnTo>
                    <a:pt x="0" y="0"/>
                  </a:lnTo>
                  <a:lnTo>
                    <a:pt x="0" y="669303"/>
                  </a:lnTo>
                  <a:lnTo>
                    <a:pt x="65988" y="669303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38" name="Straight Connector 537"/>
            <p:cNvCxnSpPr/>
            <p:nvPr/>
          </p:nvCxnSpPr>
          <p:spPr>
            <a:xfrm flipV="1">
              <a:off x="3735868" y="2622788"/>
              <a:ext cx="144454" cy="0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1" name="Rectangle 3772"/>
          <p:cNvSpPr>
            <a:spLocks noChangeArrowheads="1"/>
          </p:cNvSpPr>
          <p:nvPr/>
        </p:nvSpPr>
        <p:spPr bwMode="auto">
          <a:xfrm>
            <a:off x="1836738" y="5064125"/>
            <a:ext cx="16573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>
                <a:latin typeface="Century Schoolbook" pitchFamily="18" charset="0"/>
              </a:rPr>
              <a:t>End of Column Logic</a:t>
            </a:r>
            <a:endParaRPr lang="en-US" sz="800">
              <a:latin typeface="Century Schoolbook" pitchFamily="18" charset="0"/>
            </a:endParaRPr>
          </a:p>
        </p:txBody>
      </p:sp>
      <p:grpSp>
        <p:nvGrpSpPr>
          <p:cNvPr id="10" name="Group 3781"/>
          <p:cNvGrpSpPr>
            <a:grpSpLocks/>
          </p:cNvGrpSpPr>
          <p:nvPr/>
        </p:nvGrpSpPr>
        <p:grpSpPr bwMode="auto">
          <a:xfrm>
            <a:off x="4051300" y="4838700"/>
            <a:ext cx="3419475" cy="792162"/>
            <a:chOff x="3041360" y="4437112"/>
            <a:chExt cx="3420168" cy="792088"/>
          </a:xfrm>
        </p:grpSpPr>
        <p:sp>
          <p:nvSpPr>
            <p:cNvPr id="543" name="Rectangle 542"/>
            <p:cNvSpPr/>
            <p:nvPr/>
          </p:nvSpPr>
          <p:spPr>
            <a:xfrm>
              <a:off x="4284625" y="4508542"/>
              <a:ext cx="2105452" cy="666688"/>
            </a:xfrm>
            <a:prstGeom prst="rect">
              <a:avLst/>
            </a:prstGeom>
            <a:solidFill>
              <a:schemeClr val="accent6">
                <a:lumMod val="40000"/>
                <a:lumOff val="60000"/>
                <a:alpha val="75000"/>
              </a:schemeClr>
            </a:solidFill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4" name="Rectangle 22"/>
            <p:cNvSpPr>
              <a:spLocks noChangeArrowheads="1"/>
            </p:cNvSpPr>
            <p:nvPr/>
          </p:nvSpPr>
          <p:spPr bwMode="auto">
            <a:xfrm>
              <a:off x="4376640" y="4618454"/>
              <a:ext cx="936104" cy="1251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FiFO 4-depth</a:t>
              </a:r>
            </a:p>
          </p:txBody>
        </p:sp>
        <p:sp>
          <p:nvSpPr>
            <p:cNvPr id="545" name="Freeform 544"/>
            <p:cNvSpPr/>
            <p:nvPr/>
          </p:nvSpPr>
          <p:spPr>
            <a:xfrm>
              <a:off x="5313533" y="4672040"/>
              <a:ext cx="142904" cy="71430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6" name="Rectangle 22"/>
            <p:cNvSpPr>
              <a:spLocks noChangeArrowheads="1"/>
            </p:cNvSpPr>
            <p:nvPr/>
          </p:nvSpPr>
          <p:spPr bwMode="auto">
            <a:xfrm>
              <a:off x="4376640" y="4743616"/>
              <a:ext cx="935608" cy="123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GLB time stamp</a:t>
              </a:r>
            </a:p>
          </p:txBody>
        </p:sp>
        <p:sp>
          <p:nvSpPr>
            <p:cNvPr id="547" name="Isosceles Triangle 546"/>
            <p:cNvSpPr/>
            <p:nvPr/>
          </p:nvSpPr>
          <p:spPr>
            <a:xfrm rot="5400000">
              <a:off x="5348529" y="4635499"/>
              <a:ext cx="431760" cy="215944"/>
            </a:xfrm>
            <a:prstGeom prst="triangl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48" name="Rectangle 22"/>
            <p:cNvSpPr>
              <a:spLocks noChangeArrowheads="1"/>
            </p:cNvSpPr>
            <p:nvPr/>
          </p:nvSpPr>
          <p:spPr bwMode="auto">
            <a:xfrm>
              <a:off x="4376640" y="4862759"/>
              <a:ext cx="936105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Readout control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(Token based)</a:t>
              </a:r>
            </a:p>
          </p:txBody>
        </p:sp>
        <p:sp>
          <p:nvSpPr>
            <p:cNvPr id="549" name="Freeform 548"/>
            <p:cNvSpPr/>
            <p:nvPr/>
          </p:nvSpPr>
          <p:spPr>
            <a:xfrm>
              <a:off x="5319885" y="4873633"/>
              <a:ext cx="217531" cy="150799"/>
            </a:xfrm>
            <a:custGeom>
              <a:avLst/>
              <a:gdLst>
                <a:gd name="connsiteX0" fmla="*/ 0 w 216816"/>
                <a:gd name="connsiteY0" fmla="*/ 150828 h 150828"/>
                <a:gd name="connsiteX1" fmla="*/ 216816 w 216816"/>
                <a:gd name="connsiteY1" fmla="*/ 150828 h 150828"/>
                <a:gd name="connsiteX2" fmla="*/ 216816 w 216816"/>
                <a:gd name="connsiteY2" fmla="*/ 0 h 1508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6816" h="150828">
                  <a:moveTo>
                    <a:pt x="0" y="150828"/>
                  </a:moveTo>
                  <a:lnTo>
                    <a:pt x="216816" y="150828"/>
                  </a:lnTo>
                  <a:lnTo>
                    <a:pt x="216816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0" name="Freeform 549"/>
            <p:cNvSpPr/>
            <p:nvPr/>
          </p:nvSpPr>
          <p:spPr>
            <a:xfrm>
              <a:off x="5672381" y="4743470"/>
              <a:ext cx="647831" cy="71431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1" name="Rectangle 3767"/>
            <p:cNvSpPr>
              <a:spLocks noChangeArrowheads="1"/>
            </p:cNvSpPr>
            <p:nvPr/>
          </p:nvSpPr>
          <p:spPr bwMode="auto">
            <a:xfrm>
              <a:off x="5610012" y="4562656"/>
              <a:ext cx="851516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periphery bus</a:t>
              </a:r>
            </a:p>
          </p:txBody>
        </p:sp>
        <p:sp>
          <p:nvSpPr>
            <p:cNvPr id="552" name="Rectangle 551"/>
            <p:cNvSpPr/>
            <p:nvPr/>
          </p:nvSpPr>
          <p:spPr>
            <a:xfrm>
              <a:off x="3041360" y="4437112"/>
              <a:ext cx="468408" cy="792088"/>
            </a:xfrm>
            <a:prstGeom prst="rect">
              <a:avLst/>
            </a:prstGeom>
            <a:ln w="317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553" name="Straight Connector 552"/>
            <p:cNvCxnSpPr/>
            <p:nvPr/>
          </p:nvCxnSpPr>
          <p:spPr>
            <a:xfrm>
              <a:off x="3492301" y="4437112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4" name="Straight Connector 553"/>
            <p:cNvCxnSpPr/>
            <p:nvPr/>
          </p:nvCxnSpPr>
          <p:spPr>
            <a:xfrm flipV="1">
              <a:off x="3492301" y="5157770"/>
              <a:ext cx="792324" cy="71430"/>
            </a:xfrm>
            <a:prstGeom prst="line">
              <a:avLst/>
            </a:prstGeom>
            <a:ln w="317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5" name="Rectangle 3788"/>
          <p:cNvSpPr>
            <a:spLocks noChangeArrowheads="1"/>
          </p:cNvSpPr>
          <p:nvPr/>
        </p:nvSpPr>
        <p:spPr bwMode="auto">
          <a:xfrm>
            <a:off x="5508625" y="6551612"/>
            <a:ext cx="11509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8 x 320MHz  LVDS</a:t>
            </a:r>
            <a:endParaRPr lang="en-US" sz="800"/>
          </a:p>
        </p:txBody>
      </p:sp>
      <p:grpSp>
        <p:nvGrpSpPr>
          <p:cNvPr id="11" name="Group 3964"/>
          <p:cNvGrpSpPr>
            <a:grpSpLocks/>
          </p:cNvGrpSpPr>
          <p:nvPr/>
        </p:nvGrpSpPr>
        <p:grpSpPr bwMode="auto">
          <a:xfrm>
            <a:off x="6399213" y="5665787"/>
            <a:ext cx="1439862" cy="936625"/>
            <a:chOff x="9144000" y="3573016"/>
            <a:chExt cx="1440160" cy="936106"/>
          </a:xfrm>
        </p:grpSpPr>
        <p:sp>
          <p:nvSpPr>
            <p:cNvPr id="557" name="Rectangle 556"/>
            <p:cNvSpPr/>
            <p:nvPr/>
          </p:nvSpPr>
          <p:spPr>
            <a:xfrm>
              <a:off x="9224979" y="3582536"/>
              <a:ext cx="1314722" cy="807590"/>
            </a:xfrm>
            <a:prstGeom prst="rect">
              <a:avLst/>
            </a:prstGeom>
            <a:solidFill>
              <a:srgbClr val="7030A0">
                <a:alpha val="21000"/>
              </a:srgbClr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58" name="Rectangle 22"/>
            <p:cNvSpPr>
              <a:spLocks noChangeArrowheads="1"/>
            </p:cNvSpPr>
            <p:nvPr/>
          </p:nvSpPr>
          <p:spPr bwMode="auto">
            <a:xfrm>
              <a:off x="9513467" y="3737406"/>
              <a:ext cx="720080" cy="24622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Serializer/</a:t>
              </a:r>
            </a:p>
            <a:p>
              <a:pPr algn="ctr"/>
              <a:r>
                <a:rPr lang="en-US" sz="800">
                  <a:latin typeface="Century Schoolbook" pitchFamily="18" charset="0"/>
                </a:rPr>
                <a:t>64-to-8  </a:t>
              </a:r>
            </a:p>
          </p:txBody>
        </p:sp>
        <p:sp>
          <p:nvSpPr>
            <p:cNvPr id="559" name="Flowchart: Manual Operation 558"/>
            <p:cNvSpPr/>
            <p:nvPr/>
          </p:nvSpPr>
          <p:spPr>
            <a:xfrm flipH="1">
              <a:off x="9756902" y="4079148"/>
              <a:ext cx="285809" cy="214193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0" name="Rectangle 177"/>
            <p:cNvSpPr>
              <a:spLocks noChangeArrowheads="1"/>
            </p:cNvSpPr>
            <p:nvPr/>
          </p:nvSpPr>
          <p:spPr bwMode="auto">
            <a:xfrm flipH="1">
              <a:off x="9748345" y="4052301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561" name="Freeform 560"/>
            <p:cNvSpPr/>
            <p:nvPr/>
          </p:nvSpPr>
          <p:spPr>
            <a:xfrm rot="16200000" flipH="1">
              <a:off x="9991934" y="3879123"/>
              <a:ext cx="88851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62" name="Rectangle 3802"/>
            <p:cNvSpPr>
              <a:spLocks noChangeArrowheads="1"/>
            </p:cNvSpPr>
            <p:nvPr/>
          </p:nvSpPr>
          <p:spPr bwMode="auto">
            <a:xfrm>
              <a:off x="9144000" y="3573016"/>
              <a:ext cx="144016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1000" b="1">
                  <a:latin typeface="Century Schoolbook" pitchFamily="18" charset="0"/>
                </a:rPr>
                <a:t>Data output block</a:t>
              </a:r>
              <a:endParaRPr lang="en-US" sz="800">
                <a:latin typeface="Century Schoolbook" pitchFamily="18" charset="0"/>
              </a:endParaRPr>
            </a:p>
          </p:txBody>
        </p:sp>
        <p:sp>
          <p:nvSpPr>
            <p:cNvPr id="563" name="Freeform 562"/>
            <p:cNvSpPr/>
            <p:nvPr/>
          </p:nvSpPr>
          <p:spPr>
            <a:xfrm rot="16200000" flipH="1">
              <a:off x="9947523" y="4256739"/>
              <a:ext cx="215780" cy="28898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64" name="Right Arrow 563"/>
          <p:cNvSpPr/>
          <p:nvPr/>
        </p:nvSpPr>
        <p:spPr>
          <a:xfrm>
            <a:off x="1784350" y="5675312"/>
            <a:ext cx="4679950" cy="215900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5" name="Rectangle 3807"/>
          <p:cNvSpPr>
            <a:spLocks noChangeArrowheads="1"/>
          </p:cNvSpPr>
          <p:nvPr/>
        </p:nvSpPr>
        <p:spPr bwMode="auto">
          <a:xfrm>
            <a:off x="3389313" y="5668962"/>
            <a:ext cx="16510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800" b="1">
                <a:latin typeface="Century Schoolbook" pitchFamily="18" charset="0"/>
              </a:rPr>
              <a:t>periphery  data bus  40MHz</a:t>
            </a:r>
            <a:endParaRPr lang="en-US" sz="800">
              <a:latin typeface="Century Schoolbook" pitchFamily="18" charset="0"/>
            </a:endParaRPr>
          </a:p>
        </p:txBody>
      </p:sp>
      <p:cxnSp>
        <p:nvCxnSpPr>
          <p:cNvPr id="566" name="Straight Connector 565"/>
          <p:cNvCxnSpPr/>
          <p:nvPr/>
        </p:nvCxnSpPr>
        <p:spPr>
          <a:xfrm rot="5400000">
            <a:off x="1855788" y="568801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7" name="Straight Connector 566"/>
          <p:cNvCxnSpPr/>
          <p:nvPr/>
        </p:nvCxnSpPr>
        <p:spPr>
          <a:xfrm rot="5400000">
            <a:off x="2335213" y="568483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8" name="Straight Connector 567"/>
          <p:cNvCxnSpPr/>
          <p:nvPr/>
        </p:nvCxnSpPr>
        <p:spPr>
          <a:xfrm rot="5400000">
            <a:off x="2835275" y="568166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9" name="Straight Connector 568"/>
          <p:cNvCxnSpPr/>
          <p:nvPr/>
        </p:nvCxnSpPr>
        <p:spPr>
          <a:xfrm rot="5400000">
            <a:off x="3314700" y="567848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0" name="Straight Connector 569"/>
          <p:cNvCxnSpPr/>
          <p:nvPr/>
        </p:nvCxnSpPr>
        <p:spPr>
          <a:xfrm rot="5400000">
            <a:off x="3779838" y="568483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1" name="Straight Connector 570"/>
          <p:cNvCxnSpPr/>
          <p:nvPr/>
        </p:nvCxnSpPr>
        <p:spPr>
          <a:xfrm rot="5400000">
            <a:off x="4259263" y="568166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2" name="Straight Connector 571"/>
          <p:cNvCxnSpPr/>
          <p:nvPr/>
        </p:nvCxnSpPr>
        <p:spPr>
          <a:xfrm rot="5400000">
            <a:off x="4760913" y="5678487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3" name="Straight Connector 572"/>
          <p:cNvCxnSpPr/>
          <p:nvPr/>
        </p:nvCxnSpPr>
        <p:spPr>
          <a:xfrm rot="5400000">
            <a:off x="5240338" y="5675312"/>
            <a:ext cx="107950" cy="0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3919"/>
          <p:cNvGrpSpPr>
            <a:grpSpLocks/>
          </p:cNvGrpSpPr>
          <p:nvPr/>
        </p:nvGrpSpPr>
        <p:grpSpPr bwMode="auto">
          <a:xfrm>
            <a:off x="2051050" y="5927725"/>
            <a:ext cx="1152525" cy="817562"/>
            <a:chOff x="7452320" y="5563412"/>
            <a:chExt cx="1152128" cy="817336"/>
          </a:xfrm>
        </p:grpSpPr>
        <p:sp>
          <p:nvSpPr>
            <p:cNvPr id="576" name="Rectangle 3828"/>
            <p:cNvSpPr>
              <a:spLocks noChangeArrowheads="1"/>
            </p:cNvSpPr>
            <p:nvPr/>
          </p:nvSpPr>
          <p:spPr bwMode="auto">
            <a:xfrm>
              <a:off x="7452320" y="6165304"/>
              <a:ext cx="115212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Data_out     Data_in </a:t>
              </a:r>
              <a:endParaRPr lang="en-US" sz="800"/>
            </a:p>
          </p:txBody>
        </p:sp>
        <p:sp>
          <p:nvSpPr>
            <p:cNvPr id="577" name="Rectangle 22"/>
            <p:cNvSpPr>
              <a:spLocks noChangeArrowheads="1"/>
            </p:cNvSpPr>
            <p:nvPr/>
          </p:nvSpPr>
          <p:spPr bwMode="auto">
            <a:xfrm>
              <a:off x="7621208" y="5563412"/>
              <a:ext cx="720080" cy="1231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>
                  <a:latin typeface="Century Schoolbook" pitchFamily="18" charset="0"/>
                </a:rPr>
                <a:t>Slow control</a:t>
              </a:r>
            </a:p>
          </p:txBody>
        </p:sp>
        <p:sp>
          <p:nvSpPr>
            <p:cNvPr id="578" name="Flowchart: Manual Operation 577"/>
            <p:cNvSpPr/>
            <p:nvPr/>
          </p:nvSpPr>
          <p:spPr>
            <a:xfrm flipH="1" flipV="1">
              <a:off x="8018863" y="5780839"/>
              <a:ext cx="285652" cy="214254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79" name="Rectangle 177"/>
            <p:cNvSpPr>
              <a:spLocks noChangeArrowheads="1"/>
            </p:cNvSpPr>
            <p:nvPr/>
          </p:nvSpPr>
          <p:spPr bwMode="auto">
            <a:xfrm flipH="1">
              <a:off x="8009529" y="5754665"/>
              <a:ext cx="330540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RX</a:t>
              </a:r>
              <a:endParaRPr lang="en-US" sz="800"/>
            </a:p>
          </p:txBody>
        </p:sp>
        <p:sp>
          <p:nvSpPr>
            <p:cNvPr id="580" name="Freeform 579"/>
            <p:cNvSpPr/>
            <p:nvPr/>
          </p:nvSpPr>
          <p:spPr>
            <a:xfrm rot="16200000" flipH="1">
              <a:off x="8253728" y="5591989"/>
              <a:ext cx="87289" cy="287239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1" name="Freeform 580"/>
            <p:cNvSpPr/>
            <p:nvPr/>
          </p:nvSpPr>
          <p:spPr>
            <a:xfrm rot="5400000" flipH="1" flipV="1">
              <a:off x="8208496" y="5959393"/>
              <a:ext cx="215840" cy="287239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2" name="Flowchart: Manual Operation 581"/>
            <p:cNvSpPr/>
            <p:nvPr/>
          </p:nvSpPr>
          <p:spPr>
            <a:xfrm flipH="1">
              <a:off x="7611015" y="5777665"/>
              <a:ext cx="285652" cy="214254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3" name="Rectangle 177"/>
            <p:cNvSpPr>
              <a:spLocks noChangeArrowheads="1"/>
            </p:cNvSpPr>
            <p:nvPr/>
          </p:nvSpPr>
          <p:spPr bwMode="auto">
            <a:xfrm flipH="1">
              <a:off x="7602353" y="5751873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584" name="Freeform 583"/>
            <p:cNvSpPr/>
            <p:nvPr/>
          </p:nvSpPr>
          <p:spPr>
            <a:xfrm rot="16200000" flipH="1">
              <a:off x="7846675" y="5588021"/>
              <a:ext cx="87289" cy="28882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5" name="Freeform 584"/>
            <p:cNvSpPr/>
            <p:nvPr/>
          </p:nvSpPr>
          <p:spPr>
            <a:xfrm rot="16200000" flipH="1">
              <a:off x="7800650" y="5956219"/>
              <a:ext cx="217427" cy="288825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586" name="Rectangle 22"/>
          <p:cNvSpPr>
            <a:spLocks noChangeArrowheads="1"/>
          </p:cNvSpPr>
          <p:nvPr/>
        </p:nvSpPr>
        <p:spPr bwMode="auto">
          <a:xfrm>
            <a:off x="1693863" y="6172200"/>
            <a:ext cx="863600" cy="2462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algn="ctr"/>
            <a:r>
              <a:rPr lang="en-US" sz="800" dirty="0" smtClean="0">
                <a:latin typeface="Century Schoolbook" pitchFamily="18" charset="0"/>
              </a:rPr>
              <a:t>640MHz </a:t>
            </a:r>
            <a:endParaRPr lang="en-US" sz="800" dirty="0">
              <a:latin typeface="Century Schoolbook" pitchFamily="18" charset="0"/>
            </a:endParaRPr>
          </a:p>
          <a:p>
            <a:pPr algn="ctr"/>
            <a:r>
              <a:rPr lang="en-US" sz="800" dirty="0">
                <a:latin typeface="Century Schoolbook" pitchFamily="18" charset="0"/>
              </a:rPr>
              <a:t> Oscillator </a:t>
            </a:r>
            <a:r>
              <a:rPr lang="en-US" sz="800" dirty="0" smtClean="0">
                <a:latin typeface="Century Schoolbook" pitchFamily="18" charset="0"/>
              </a:rPr>
              <a:t>PLL</a:t>
            </a:r>
            <a:endParaRPr lang="en-US" sz="800" dirty="0">
              <a:latin typeface="Century Schoolbook" pitchFamily="18" charset="0"/>
            </a:endParaRPr>
          </a:p>
        </p:txBody>
      </p:sp>
      <p:grpSp>
        <p:nvGrpSpPr>
          <p:cNvPr id="13" name="Group 3920"/>
          <p:cNvGrpSpPr>
            <a:grpSpLocks/>
          </p:cNvGrpSpPr>
          <p:nvPr/>
        </p:nvGrpSpPr>
        <p:grpSpPr bwMode="auto">
          <a:xfrm>
            <a:off x="1711325" y="5891212"/>
            <a:ext cx="296863" cy="142875"/>
            <a:chOff x="1178197" y="5589240"/>
            <a:chExt cx="296765" cy="142875"/>
          </a:xfrm>
        </p:grpSpPr>
        <p:sp>
          <p:nvSpPr>
            <p:cNvPr id="588" name="Flowchart: Off-page Connector 587"/>
            <p:cNvSpPr/>
            <p:nvPr/>
          </p:nvSpPr>
          <p:spPr>
            <a:xfrm rot="5400000" flipH="1" flipV="1">
              <a:off x="1250381" y="5517056"/>
              <a:ext cx="142875" cy="287243"/>
            </a:xfrm>
            <a:prstGeom prst="flowChartOffpage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589" name="TextBox 158"/>
            <p:cNvSpPr txBox="1">
              <a:spLocks noChangeArrowheads="1"/>
            </p:cNvSpPr>
            <p:nvPr/>
          </p:nvSpPr>
          <p:spPr bwMode="auto">
            <a:xfrm>
              <a:off x="1187624" y="5589240"/>
              <a:ext cx="28733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DAC</a:t>
              </a:r>
            </a:p>
          </p:txBody>
        </p:sp>
      </p:grpSp>
      <p:sp>
        <p:nvSpPr>
          <p:cNvPr id="590" name="Rectangle 22"/>
          <p:cNvSpPr>
            <a:spLocks noChangeArrowheads="1"/>
          </p:cNvSpPr>
          <p:nvPr/>
        </p:nvSpPr>
        <p:spPr bwMode="auto">
          <a:xfrm>
            <a:off x="5895975" y="5891212"/>
            <a:ext cx="431800" cy="246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EFUSE</a:t>
            </a:r>
          </a:p>
          <a:p>
            <a:pPr algn="ctr"/>
            <a:r>
              <a:rPr lang="en-US" sz="800">
                <a:latin typeface="Century Schoolbook" pitchFamily="18" charset="0"/>
              </a:rPr>
              <a:t>chip ID</a:t>
            </a:r>
          </a:p>
        </p:txBody>
      </p:sp>
      <p:sp>
        <p:nvSpPr>
          <p:cNvPr id="591" name="Rectangle 22"/>
          <p:cNvSpPr>
            <a:spLocks noChangeArrowheads="1"/>
          </p:cNvSpPr>
          <p:nvPr/>
        </p:nvSpPr>
        <p:spPr bwMode="auto">
          <a:xfrm>
            <a:off x="2052638" y="5892800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Bandgap</a:t>
            </a:r>
          </a:p>
        </p:txBody>
      </p:sp>
      <p:sp>
        <p:nvSpPr>
          <p:cNvPr id="592" name="Rectangle 3923"/>
          <p:cNvSpPr>
            <a:spLocks noChangeArrowheads="1"/>
          </p:cNvSpPr>
          <p:nvPr/>
        </p:nvSpPr>
        <p:spPr bwMode="auto">
          <a:xfrm>
            <a:off x="4572000" y="6542087"/>
            <a:ext cx="86360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Clock 40 MHz</a:t>
            </a:r>
            <a:endParaRPr lang="en-US" sz="800"/>
          </a:p>
        </p:txBody>
      </p:sp>
      <p:sp>
        <p:nvSpPr>
          <p:cNvPr id="593" name="Flowchart: Manual Operation 592"/>
          <p:cNvSpPr/>
          <p:nvPr/>
        </p:nvSpPr>
        <p:spPr>
          <a:xfrm flipH="1" flipV="1">
            <a:off x="5795963" y="6191250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4" name="Rectangle 177"/>
          <p:cNvSpPr>
            <a:spLocks noChangeArrowheads="1"/>
          </p:cNvSpPr>
          <p:nvPr/>
        </p:nvSpPr>
        <p:spPr bwMode="auto">
          <a:xfrm flipH="1">
            <a:off x="5786438" y="6164262"/>
            <a:ext cx="3317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95" name="Freeform 594"/>
          <p:cNvSpPr/>
          <p:nvPr/>
        </p:nvSpPr>
        <p:spPr>
          <a:xfrm rot="5400000" flipH="1" flipV="1">
            <a:off x="5976938" y="6369049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6" name="Rectangle 3939"/>
          <p:cNvSpPr>
            <a:spLocks noChangeArrowheads="1"/>
          </p:cNvSpPr>
          <p:nvPr/>
        </p:nvSpPr>
        <p:spPr bwMode="auto">
          <a:xfrm>
            <a:off x="3779838" y="6542087"/>
            <a:ext cx="7207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Reset_GLB</a:t>
            </a:r>
            <a:endParaRPr lang="en-US" sz="800"/>
          </a:p>
        </p:txBody>
      </p:sp>
      <p:sp>
        <p:nvSpPr>
          <p:cNvPr id="597" name="Flowchart: Manual Operation 596"/>
          <p:cNvSpPr/>
          <p:nvPr/>
        </p:nvSpPr>
        <p:spPr>
          <a:xfrm flipH="1" flipV="1">
            <a:off x="5003800" y="6191250"/>
            <a:ext cx="285750" cy="214312"/>
          </a:xfrm>
          <a:prstGeom prst="flowChartManualOpera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98" name="Rectangle 177"/>
          <p:cNvSpPr>
            <a:spLocks noChangeArrowheads="1"/>
          </p:cNvSpPr>
          <p:nvPr/>
        </p:nvSpPr>
        <p:spPr bwMode="auto">
          <a:xfrm flipH="1">
            <a:off x="4995863" y="6164262"/>
            <a:ext cx="330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">
                <a:latin typeface="Century Schoolbook" pitchFamily="18" charset="0"/>
              </a:rPr>
              <a:t>RX</a:t>
            </a:r>
            <a:endParaRPr lang="en-US" sz="800"/>
          </a:p>
        </p:txBody>
      </p:sp>
      <p:sp>
        <p:nvSpPr>
          <p:cNvPr id="599" name="Freeform 598"/>
          <p:cNvSpPr/>
          <p:nvPr/>
        </p:nvSpPr>
        <p:spPr>
          <a:xfrm rot="5400000" flipH="1" flipV="1">
            <a:off x="5184776" y="6369049"/>
            <a:ext cx="215900" cy="288925"/>
          </a:xfrm>
          <a:custGeom>
            <a:avLst/>
            <a:gdLst>
              <a:gd name="connsiteX0" fmla="*/ 0 w 142875"/>
              <a:gd name="connsiteY0" fmla="*/ 0 h 0"/>
              <a:gd name="connsiteX1" fmla="*/ 142875 w 142875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42875">
                <a:moveTo>
                  <a:pt x="0" y="0"/>
                </a:moveTo>
                <a:lnTo>
                  <a:pt x="142875" y="0"/>
                </a:ln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600" name="Straight Connector 599"/>
          <p:cNvCxnSpPr/>
          <p:nvPr/>
        </p:nvCxnSpPr>
        <p:spPr>
          <a:xfrm flipV="1">
            <a:off x="6335713" y="5992812"/>
            <a:ext cx="144462" cy="0"/>
          </a:xfrm>
          <a:prstGeom prst="line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3961"/>
          <p:cNvGrpSpPr>
            <a:grpSpLocks/>
          </p:cNvGrpSpPr>
          <p:nvPr/>
        </p:nvGrpSpPr>
        <p:grpSpPr bwMode="auto">
          <a:xfrm>
            <a:off x="3213100" y="6180137"/>
            <a:ext cx="477838" cy="554038"/>
            <a:chOff x="7928668" y="4941168"/>
            <a:chExt cx="478611" cy="555159"/>
          </a:xfrm>
        </p:grpSpPr>
        <p:sp>
          <p:nvSpPr>
            <p:cNvPr id="602" name="Flowchart: Manual Operation 601"/>
            <p:cNvSpPr/>
            <p:nvPr/>
          </p:nvSpPr>
          <p:spPr>
            <a:xfrm flipH="1">
              <a:off x="7965240" y="4968211"/>
              <a:ext cx="286212" cy="213155"/>
            </a:xfrm>
            <a:prstGeom prst="flowChartManualOperation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3" name="Rectangle 177"/>
            <p:cNvSpPr>
              <a:spLocks noChangeArrowheads="1"/>
            </p:cNvSpPr>
            <p:nvPr/>
          </p:nvSpPr>
          <p:spPr bwMode="auto">
            <a:xfrm flipH="1">
              <a:off x="7956376" y="4941168"/>
              <a:ext cx="308098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Tx</a:t>
              </a:r>
              <a:endParaRPr lang="en-US" sz="800"/>
            </a:p>
          </p:txBody>
        </p:sp>
        <p:sp>
          <p:nvSpPr>
            <p:cNvPr id="604" name="Freeform 603"/>
            <p:cNvSpPr/>
            <p:nvPr/>
          </p:nvSpPr>
          <p:spPr>
            <a:xfrm rot="16200000" flipH="1">
              <a:off x="8155209" y="5145633"/>
              <a:ext cx="216337" cy="287803"/>
            </a:xfrm>
            <a:custGeom>
              <a:avLst/>
              <a:gdLst>
                <a:gd name="connsiteX0" fmla="*/ 0 w 142875"/>
                <a:gd name="connsiteY0" fmla="*/ 0 h 0"/>
                <a:gd name="connsiteX1" fmla="*/ 142875 w 14287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875">
                  <a:moveTo>
                    <a:pt x="0" y="0"/>
                  </a:moveTo>
                  <a:lnTo>
                    <a:pt x="142875" y="0"/>
                  </a:lnTo>
                </a:path>
              </a:pathLst>
            </a:cu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605" name="Rectangle 3957"/>
            <p:cNvSpPr>
              <a:spLocks noChangeArrowheads="1"/>
            </p:cNvSpPr>
            <p:nvPr/>
          </p:nvSpPr>
          <p:spPr bwMode="auto">
            <a:xfrm>
              <a:off x="7928668" y="5373216"/>
              <a:ext cx="432048" cy="123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800">
                  <a:latin typeface="Century Schoolbook" pitchFamily="18" charset="0"/>
                </a:rPr>
                <a:t>Fast  OR</a:t>
              </a:r>
              <a:endParaRPr lang="en-US" sz="800"/>
            </a:p>
          </p:txBody>
        </p:sp>
      </p:grpSp>
      <p:sp>
        <p:nvSpPr>
          <p:cNvPr id="607" name="Rectangle 22"/>
          <p:cNvSpPr>
            <a:spLocks noChangeArrowheads="1"/>
          </p:cNvSpPr>
          <p:nvPr/>
        </p:nvSpPr>
        <p:spPr bwMode="auto">
          <a:xfrm>
            <a:off x="2628900" y="5900737"/>
            <a:ext cx="504825" cy="123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>
                <a:latin typeface="Century Schoolbook" pitchFamily="18" charset="0"/>
              </a:rPr>
              <a:t>Bias gen.</a:t>
            </a:r>
          </a:p>
        </p:txBody>
      </p:sp>
      <p:sp>
        <p:nvSpPr>
          <p:cNvPr id="601" name="TextBox 600"/>
          <p:cNvSpPr txBox="1"/>
          <p:nvPr/>
        </p:nvSpPr>
        <p:spPr>
          <a:xfrm>
            <a:off x="7279387" y="6336268"/>
            <a:ext cx="186461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V. </a:t>
            </a:r>
            <a:r>
              <a:rPr lang="en-US" dirty="0" err="1" smtClean="0">
                <a:solidFill>
                  <a:srgbClr val="FF0000"/>
                </a:solidFill>
              </a:rPr>
              <a:t>Gromov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err="1" smtClean="0">
                <a:solidFill>
                  <a:srgbClr val="FF0000"/>
                </a:solidFill>
              </a:rPr>
              <a:t>Nikhef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06" name="Date Placeholder 60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08" name="Slide Number Placeholder 6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609" name="Footer Placeholder 6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4544" y="1981200"/>
            <a:ext cx="55626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SAltro16</a:t>
            </a:r>
          </a:p>
          <a:p>
            <a:pPr algn="ctr"/>
            <a:r>
              <a:rPr lang="en-US" sz="4800" dirty="0" smtClean="0">
                <a:solidFill>
                  <a:srgbClr val="FF0000"/>
                </a:solidFill>
              </a:rPr>
              <a:t>(for TPC pad readout)</a:t>
            </a:r>
            <a:endParaRPr lang="en-US" sz="4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886200"/>
            <a:ext cx="815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have just received Saltro16 back from the foundry. So it is not yet tested.</a:t>
            </a:r>
          </a:p>
          <a:p>
            <a:r>
              <a:rPr lang="en-US" dirty="0" smtClean="0"/>
              <a:t>I presume that you are also receiving slides from the from the LC-TPC collaboration. These may contain material of the GEM test in the TPC, where the amplifier stage of S-</a:t>
            </a:r>
            <a:r>
              <a:rPr lang="en-US" dirty="0" err="1" smtClean="0"/>
              <a:t>Altro</a:t>
            </a:r>
            <a:r>
              <a:rPr lang="en-US" dirty="0" smtClean="0"/>
              <a:t> is already in use.  </a:t>
            </a:r>
            <a:endParaRPr lang="en-US" dirty="0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1202943" y="152400"/>
            <a:ext cx="24172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Saltro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16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3915643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5181600" y="6400800"/>
            <a:ext cx="36084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Size: 5750um x 8560um, 49.22mm</a:t>
            </a:r>
            <a:r>
              <a:rPr lang="en-US" b="1" baseline="30000" dirty="0">
                <a:solidFill>
                  <a:schemeClr val="tx2"/>
                </a:solidFill>
                <a:latin typeface="Times New Roman" pitchFamily="18" charset="0"/>
              </a:rPr>
              <a:t>2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52400" y="2362200"/>
            <a:ext cx="487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A 16 channel front-end chip including DSP functions for the readout of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gaseous detectors such as  MWPC, GEM, </a:t>
            </a:r>
            <a:r>
              <a:rPr lang="en-US" b="1" dirty="0" err="1">
                <a:solidFill>
                  <a:schemeClr val="tx2"/>
                </a:solidFill>
                <a:latin typeface="Times New Roman" pitchFamily="18" charset="0"/>
              </a:rPr>
              <a:t>Micromegas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endParaRPr lang="en-US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Submitted in IBM 130nm 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CMOS technology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, Q3 2010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Received back from the foundry Q1, 2011, currently under test.</a:t>
            </a:r>
            <a:endParaRPr lang="en-US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81000" y="1066800"/>
            <a:ext cx="3810000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P. </a:t>
            </a:r>
            <a:r>
              <a:rPr lang="en-US" dirty="0" err="1" smtClean="0">
                <a:solidFill>
                  <a:srgbClr val="FF0000"/>
                </a:solidFill>
              </a:rPr>
              <a:t>Aspell</a:t>
            </a:r>
            <a:r>
              <a:rPr lang="en-US" dirty="0" smtClean="0">
                <a:solidFill>
                  <a:srgbClr val="FF0000"/>
                </a:solidFill>
              </a:rPr>
              <a:t>, M. de </a:t>
            </a:r>
            <a:r>
              <a:rPr lang="en-US" dirty="0" err="1" smtClean="0">
                <a:solidFill>
                  <a:srgbClr val="FF0000"/>
                </a:solidFill>
              </a:rPr>
              <a:t>Gaspari</a:t>
            </a:r>
            <a:r>
              <a:rPr lang="en-US" dirty="0" smtClean="0">
                <a:solidFill>
                  <a:srgbClr val="FF0000"/>
                </a:solidFill>
              </a:rPr>
              <a:t>, H. Franca,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E. Garcia, L. Musa, CERN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77671961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28600"/>
            <a:ext cx="4976698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23"/>
          <p:cNvSpPr txBox="1">
            <a:spLocks noChangeArrowheads="1"/>
          </p:cNvSpPr>
          <p:nvPr/>
        </p:nvSpPr>
        <p:spPr bwMode="auto">
          <a:xfrm>
            <a:off x="76200" y="1295400"/>
            <a:ext cx="4114800" cy="310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16 channels,</a:t>
            </a:r>
          </a:p>
          <a:p>
            <a:endParaRPr lang="en-US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Each channel comprising :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>
                <a:solidFill>
                  <a:schemeClr val="tx2"/>
                </a:solidFill>
                <a:latin typeface="Times New Roman" pitchFamily="18" charset="0"/>
              </a:rPr>
              <a:t>L</a:t>
            </a:r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ow-noise programmable pre-amplifier and shaper, </a:t>
            </a: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ADC, </a:t>
            </a:r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sz="2000" b="1" dirty="0" smtClean="0">
                <a:solidFill>
                  <a:schemeClr val="tx2"/>
                </a:solidFill>
                <a:latin typeface="Times New Roman" pitchFamily="18" charset="0"/>
              </a:rPr>
              <a:t>Digital Signal Processor.</a:t>
            </a:r>
          </a:p>
          <a:p>
            <a:endParaRPr lang="en-US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</a:rPr>
              <a:t>Max </a:t>
            </a:r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sampling frequency: 40MHz</a:t>
            </a:r>
          </a:p>
          <a:p>
            <a:r>
              <a:rPr lang="en-US" b="1" dirty="0">
                <a:solidFill>
                  <a:schemeClr val="tx2"/>
                </a:solidFill>
                <a:latin typeface="Times New Roman" pitchFamily="18" charset="0"/>
              </a:rPr>
              <a:t>Max readout frequency: 80MHz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152400"/>
            <a:ext cx="24222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200" b="1" dirty="0" err="1" smtClean="0">
                <a:solidFill>
                  <a:schemeClr val="accent1">
                    <a:lumMod val="75000"/>
                  </a:schemeClr>
                </a:solidFill>
              </a:rPr>
              <a:t>Saltro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 16 </a:t>
            </a:r>
          </a:p>
          <a:p>
            <a:pPr algn="ctr"/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architecture.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7317167"/>
              </p:ext>
            </p:extLst>
          </p:nvPr>
        </p:nvGraphicFramePr>
        <p:xfrm>
          <a:off x="304800" y="4648201"/>
          <a:ext cx="861060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382"/>
                <a:gridCol w="2170121"/>
                <a:gridCol w="4342097"/>
              </a:tblGrid>
              <a:tr h="30948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PASA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ADC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Digital Signal Processor</a:t>
                      </a:r>
                      <a:endParaRPr lang="en-US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32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Single-ended to differential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10bit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Baseline correction 1: removes systematic offsets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Pos/</a:t>
                      </a:r>
                      <a:r>
                        <a:rPr lang="en-US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neg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polarity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40MHz max freq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Digital  shaper: removes the long ion tail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Shaping time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30-120ns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Power adjustable to the freq</a:t>
                      </a:r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Baseline correction 2: removes low-freq baseline shifts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Gain 12-27mV/fC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2563" algn="r"/>
                          <a:tab pos="457200" algn="r"/>
                          <a:tab pos="1085850" algn="r"/>
                        </a:tabLst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Zero Suppression</a:t>
                      </a:r>
                    </a:p>
                  </a:txBody>
                  <a:tcPr horzOverflow="overflow"/>
                </a:tc>
              </a:tr>
              <a:tr h="2532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Power pulsing feature included.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Possibility of power pulsing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via external bias control.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External</a:t>
                      </a:r>
                      <a:r>
                        <a:rPr lang="en-US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clock control for power pulsing</a:t>
                      </a:r>
                      <a:endParaRPr lang="en-US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123"/>
          <p:cNvSpPr txBox="1">
            <a:spLocks noChangeArrowheads="1"/>
          </p:cNvSpPr>
          <p:nvPr/>
        </p:nvSpPr>
        <p:spPr bwMode="auto">
          <a:xfrm>
            <a:off x="6553200" y="3581400"/>
            <a:ext cx="2133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latin typeface="Times New Roman" pitchFamily="18" charset="0"/>
              </a:rPr>
              <a:t>Interface compatible with the ALICE TPC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55064848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2895600"/>
            <a:ext cx="7268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Superconducting solenoid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516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Detector concepts for CLIC</a:t>
            </a:r>
            <a:endParaRPr lang="en-US" sz="2800" dirty="0"/>
          </a:p>
        </p:txBody>
      </p:sp>
      <p:pic>
        <p:nvPicPr>
          <p:cNvPr id="3" name="Picture 2" descr="Screen shot 2010-11-21 at 7.26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251520" y="692696"/>
            <a:ext cx="8676456" cy="5589748"/>
          </a:xfrm>
          <a:prstGeom prst="rect">
            <a:avLst/>
          </a:prstGeom>
        </p:spPr>
      </p:pic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400800"/>
            <a:ext cx="3024336" cy="457200"/>
          </a:xfrm>
        </p:spPr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C9D93E-3665-469A-B481-5FAB7666F9C1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898926" y="76200"/>
            <a:ext cx="7635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R&amp;D on reinforced superconducting cable for main solenoid</a:t>
            </a:r>
          </a:p>
          <a:p>
            <a:endParaRPr lang="en-US" sz="2400" dirty="0">
              <a:solidFill>
                <a:srgbClr val="000090"/>
              </a:solidFill>
            </a:endParaRPr>
          </a:p>
        </p:txBody>
      </p:sp>
      <p:pic>
        <p:nvPicPr>
          <p:cNvPr id="4" name="Picture 63" descr="cond-comparaiso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613025"/>
            <a:ext cx="6919913" cy="3101975"/>
          </a:xfrm>
          <a:prstGeom prst="rect">
            <a:avLst/>
          </a:prstGeom>
          <a:noFill/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04800" y="2133600"/>
            <a:ext cx="556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</a:pPr>
            <a:r>
              <a:rPr lang="en-US" sz="1600" b="1" u="sng" dirty="0"/>
              <a:t>Conductor overview</a:t>
            </a:r>
            <a:endParaRPr lang="en-US" sz="1600" dirty="0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443663" y="2460625"/>
            <a:ext cx="1841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>
              <a:spcBef>
                <a:spcPct val="20000"/>
              </a:spcBef>
            </a:pPr>
            <a:endParaRPr lang="en-US" sz="1200"/>
          </a:p>
        </p:txBody>
      </p:sp>
      <p:sp>
        <p:nvSpPr>
          <p:cNvPr id="11" name="Rectangle 50"/>
          <p:cNvSpPr>
            <a:spLocks noChangeArrowheads="1"/>
          </p:cNvSpPr>
          <p:nvPr/>
        </p:nvSpPr>
        <p:spPr bwMode="auto">
          <a:xfrm>
            <a:off x="914400" y="2841625"/>
            <a:ext cx="776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Atlas CS</a:t>
            </a:r>
          </a:p>
        </p:txBody>
      </p:sp>
      <p:sp>
        <p:nvSpPr>
          <p:cNvPr id="12" name="Rectangle 51"/>
          <p:cNvSpPr>
            <a:spLocks noChangeArrowheads="1"/>
          </p:cNvSpPr>
          <p:nvPr/>
        </p:nvSpPr>
        <p:spPr bwMode="auto">
          <a:xfrm>
            <a:off x="3657600" y="2841625"/>
            <a:ext cx="522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CMS</a:t>
            </a:r>
          </a:p>
        </p:txBody>
      </p:sp>
      <p:sp>
        <p:nvSpPr>
          <p:cNvPr id="13" name="Rectangle 52"/>
          <p:cNvSpPr>
            <a:spLocks noChangeArrowheads="1"/>
          </p:cNvSpPr>
          <p:nvPr/>
        </p:nvSpPr>
        <p:spPr bwMode="auto">
          <a:xfrm>
            <a:off x="6427788" y="2155825"/>
            <a:ext cx="1658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/>
              <a:t>5T, 5 layer</a:t>
            </a:r>
          </a:p>
          <a:p>
            <a:pPr algn="ctr"/>
            <a:r>
              <a:rPr lang="en-US" sz="1200"/>
              <a:t>18kA, 40 strand cable</a:t>
            </a:r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838200" y="4876800"/>
            <a:ext cx="2276475" cy="1565275"/>
            <a:chOff x="240" y="2736"/>
            <a:chExt cx="1434" cy="986"/>
          </a:xfrm>
        </p:grpSpPr>
        <p:pic>
          <p:nvPicPr>
            <p:cNvPr id="15" name="Picture 56" descr="cond-legen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0" y="2736"/>
              <a:ext cx="551" cy="986"/>
            </a:xfrm>
            <a:prstGeom prst="rect">
              <a:avLst/>
            </a:prstGeom>
            <a:noFill/>
          </p:spPr>
        </p:pic>
        <p:sp>
          <p:nvSpPr>
            <p:cNvPr id="16" name="Rectangle 57"/>
            <p:cNvSpPr>
              <a:spLocks noChangeArrowheads="1"/>
            </p:cNvSpPr>
            <p:nvPr/>
          </p:nvSpPr>
          <p:spPr bwMode="auto">
            <a:xfrm>
              <a:off x="576" y="3504"/>
              <a:ext cx="85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AA reinforcement</a:t>
              </a:r>
            </a:p>
          </p:txBody>
        </p:sp>
        <p:sp>
          <p:nvSpPr>
            <p:cNvPr id="17" name="Rectangle 58"/>
            <p:cNvSpPr>
              <a:spLocks noChangeArrowheads="1"/>
            </p:cNvSpPr>
            <p:nvPr/>
          </p:nvSpPr>
          <p:spPr bwMode="auto">
            <a:xfrm>
              <a:off x="576" y="3072"/>
              <a:ext cx="8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/>
                <a:t>Pure Al stabilizer</a:t>
              </a:r>
            </a:p>
          </p:txBody>
        </p:sp>
        <p:sp>
          <p:nvSpPr>
            <p:cNvPr id="18" name="Rectangle 59"/>
            <p:cNvSpPr>
              <a:spLocks noChangeArrowheads="1"/>
            </p:cNvSpPr>
            <p:nvPr/>
          </p:nvSpPr>
          <p:spPr bwMode="auto">
            <a:xfrm>
              <a:off x="576" y="3283"/>
              <a:ext cx="109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Reinforced Al stabilizer</a:t>
              </a:r>
            </a:p>
          </p:txBody>
        </p:sp>
        <p:sp>
          <p:nvSpPr>
            <p:cNvPr id="19" name="Rectangle 60"/>
            <p:cNvSpPr>
              <a:spLocks noChangeArrowheads="1"/>
            </p:cNvSpPr>
            <p:nvPr/>
          </p:nvSpPr>
          <p:spPr bwMode="auto">
            <a:xfrm>
              <a:off x="576" y="2851"/>
              <a:ext cx="98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Rutherford SC cable</a:t>
              </a:r>
            </a:p>
          </p:txBody>
        </p:sp>
      </p:grpSp>
      <p:sp>
        <p:nvSpPr>
          <p:cNvPr id="20" name="Rectangle 64"/>
          <p:cNvSpPr>
            <a:spLocks noChangeArrowheads="1"/>
          </p:cNvSpPr>
          <p:nvPr/>
        </p:nvSpPr>
        <p:spPr bwMode="auto">
          <a:xfrm>
            <a:off x="2133600" y="2841625"/>
            <a:ext cx="7604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Atlas BT</a:t>
            </a:r>
          </a:p>
        </p:txBody>
      </p:sp>
      <p:sp>
        <p:nvSpPr>
          <p:cNvPr id="21" name="Rectangle 65"/>
          <p:cNvSpPr>
            <a:spLocks noChangeArrowheads="1"/>
          </p:cNvSpPr>
          <p:nvPr/>
        </p:nvSpPr>
        <p:spPr bwMode="auto">
          <a:xfrm>
            <a:off x="4953000" y="2841625"/>
            <a:ext cx="869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/>
              <a:t>Atlas ECT</a:t>
            </a:r>
          </a:p>
        </p:txBody>
      </p:sp>
      <p:sp>
        <p:nvSpPr>
          <p:cNvPr id="23" name="Espace réservé du pied de page 20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81000" y="888593"/>
            <a:ext cx="8382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Material studies and magnet calculations are ongoing in several labs.</a:t>
            </a:r>
          </a:p>
          <a:p>
            <a:endParaRPr lang="en-US" sz="1100" dirty="0" smtClean="0"/>
          </a:p>
          <a:p>
            <a:r>
              <a:rPr lang="en-US" dirty="0" smtClean="0"/>
              <a:t>Using experience from ATLAS and CMS magnet systems, an </a:t>
            </a:r>
            <a:r>
              <a:rPr lang="en-US" dirty="0" smtClean="0">
                <a:solidFill>
                  <a:srgbClr val="FF0000"/>
                </a:solidFill>
              </a:rPr>
              <a:t>R&amp;D effort has started on the superconducting cable for the main solenoid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162800" y="5943600"/>
            <a:ext cx="1477237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B. Cure, CERN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7C9D93E-3665-469A-B481-5FAB7666F9C1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4477072" cy="6001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Update: </a:t>
            </a:r>
          </a:p>
          <a:p>
            <a:r>
              <a:rPr lang="en-US" sz="2400" dirty="0" smtClean="0"/>
              <a:t>SC conductor R&amp;D </a:t>
            </a:r>
          </a:p>
          <a:p>
            <a:r>
              <a:rPr lang="en-US" sz="2400" dirty="0" smtClean="0"/>
              <a:t>– main detector magnet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Coextrusion</a:t>
            </a:r>
            <a:r>
              <a:rPr lang="en-US" sz="2400" dirty="0" smtClean="0"/>
              <a:t> “Rutherford cable”</a:t>
            </a:r>
          </a:p>
          <a:p>
            <a:r>
              <a:rPr lang="en-US" sz="2400" dirty="0" smtClean="0"/>
              <a:t>With structural Al </a:t>
            </a:r>
            <a:r>
              <a:rPr lang="en-US" sz="2400" dirty="0" err="1" smtClean="0"/>
              <a:t>stabiliser</a:t>
            </a:r>
            <a:r>
              <a:rPr lang="en-US" sz="2400" dirty="0" smtClean="0"/>
              <a:t> (Al-0.1wt%Ni) </a:t>
            </a:r>
          </a:p>
          <a:p>
            <a:endParaRPr lang="en-US" sz="2400" dirty="0" smtClean="0"/>
          </a:p>
          <a:p>
            <a:r>
              <a:rPr lang="en-US" sz="2400" dirty="0" smtClean="0"/>
              <a:t>Preparations under way</a:t>
            </a:r>
          </a:p>
          <a:p>
            <a:r>
              <a:rPr lang="en-US" sz="2400" dirty="0" smtClean="0"/>
              <a:t>(in collaboration CERN+KEK)</a:t>
            </a:r>
          </a:p>
          <a:p>
            <a:endParaRPr lang="en-US" sz="2400" dirty="0" smtClean="0"/>
          </a:p>
          <a:p>
            <a:r>
              <a:rPr lang="en-US" sz="2400" dirty="0" smtClean="0"/>
              <a:t>Collaboration with industry</a:t>
            </a:r>
          </a:p>
          <a:p>
            <a:endParaRPr lang="en-US" sz="2400" dirty="0" smtClean="0"/>
          </a:p>
          <a:p>
            <a:r>
              <a:rPr lang="en-US" sz="2400" dirty="0" smtClean="0"/>
              <a:t>-&gt; first tests foreseen</a:t>
            </a:r>
          </a:p>
          <a:p>
            <a:r>
              <a:rPr lang="en-US" sz="2400" dirty="0" smtClean="0"/>
              <a:t>     second half of 2011</a:t>
            </a:r>
          </a:p>
          <a:p>
            <a:endParaRPr lang="en-US" sz="2400" dirty="0"/>
          </a:p>
        </p:txBody>
      </p:sp>
      <p:sp>
        <p:nvSpPr>
          <p:cNvPr id="23" name="Espace réservé du pied de page 20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http://lcd.web.cern.ch/</a:t>
            </a:r>
            <a:endParaRPr lang="en-US"/>
          </a:p>
        </p:txBody>
      </p:sp>
      <p:grpSp>
        <p:nvGrpSpPr>
          <p:cNvPr id="2" name="Group 21"/>
          <p:cNvGrpSpPr/>
          <p:nvPr/>
        </p:nvGrpSpPr>
        <p:grpSpPr>
          <a:xfrm>
            <a:off x="4912047" y="44624"/>
            <a:ext cx="3908425" cy="6403777"/>
            <a:chOff x="4800600" y="304800"/>
            <a:chExt cx="3908425" cy="6403777"/>
          </a:xfrm>
        </p:grpSpPr>
        <p:pic>
          <p:nvPicPr>
            <p:cNvPr id="24" name="Image 3" descr="Nexan-press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0600" y="304800"/>
              <a:ext cx="3908425" cy="6057900"/>
            </a:xfrm>
            <a:prstGeom prst="rect">
              <a:avLst/>
            </a:prstGeom>
          </p:spPr>
        </p:pic>
        <p:sp>
          <p:nvSpPr>
            <p:cNvPr id="25" name="ZoneTexte 6"/>
            <p:cNvSpPr txBox="1"/>
            <p:nvPr/>
          </p:nvSpPr>
          <p:spPr>
            <a:xfrm>
              <a:off x="6400800" y="6400800"/>
              <a:ext cx="22905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Co-extrusion press at </a:t>
              </a:r>
              <a:r>
                <a:rPr lang="en-GB" sz="1400" dirty="0" err="1" smtClean="0"/>
                <a:t>Nexans</a:t>
              </a:r>
              <a:endParaRPr lang="en-GB" sz="1400" dirty="0"/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953000" y="6400800"/>
            <a:ext cx="41148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B. Cure, A. </a:t>
            </a:r>
            <a:r>
              <a:rPr lang="en-US" dirty="0" err="1" smtClean="0">
                <a:solidFill>
                  <a:srgbClr val="FF0000"/>
                </a:solidFill>
              </a:rPr>
              <a:t>Gaddi</a:t>
            </a:r>
            <a:r>
              <a:rPr lang="en-US" dirty="0" smtClean="0">
                <a:solidFill>
                  <a:srgbClr val="FF0000"/>
                </a:solidFill>
              </a:rPr>
              <a:t>, Y. </a:t>
            </a:r>
            <a:r>
              <a:rPr lang="en-US" dirty="0" err="1" smtClean="0">
                <a:solidFill>
                  <a:srgbClr val="FF0000"/>
                </a:solidFill>
              </a:rPr>
              <a:t>Makida</a:t>
            </a:r>
            <a:r>
              <a:rPr lang="en-US" dirty="0" smtClean="0">
                <a:solidFill>
                  <a:srgbClr val="FF0000"/>
                </a:solidFill>
              </a:rPr>
              <a:t>, A. Yamamoto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6EAFB-FBBB-1748-A34E-D5B785DEA0B0}" type="slidenum">
              <a:rPr lang="en-US"/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machine parameters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3891084"/>
              </p:ext>
            </p:extLst>
          </p:nvPr>
        </p:nvGraphicFramePr>
        <p:xfrm>
          <a:off x="1187623" y="1149960"/>
          <a:ext cx="6768753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56385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Center-of-mass energy √s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Instantaneous peak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Integrated luminosity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crossing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bunches</a:t>
                      </a:r>
                      <a:r>
                        <a:rPr lang="en-US" dirty="0" smtClean="0"/>
                        <a:t> / train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 (every 0.5 ns)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 repetition rate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</a:t>
                      </a:r>
                      <a:r>
                        <a:rPr lang="en-US" baseline="0" dirty="0" smtClean="0"/>
                        <a:t> size x/y/z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nm / 1 nm / 40 </a:t>
                      </a:r>
                      <a:r>
                        <a:rPr lang="en-US" dirty="0" err="1" smtClean="0"/>
                        <a:t>μm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dirty="0" err="1" smtClean="0"/>
                        <a:t>γγ</a:t>
                      </a:r>
                      <a:r>
                        <a:rPr lang="en-US" dirty="0" err="1" smtClean="0">
                          <a:sym typeface="Wingdings"/>
                        </a:rPr>
                        <a:t>hadrons</a:t>
                      </a:r>
                      <a:r>
                        <a:rPr lang="en-US" baseline="0" dirty="0" smtClean="0">
                          <a:sym typeface="Wingdings"/>
                        </a:rPr>
                        <a:t> / </a:t>
                      </a:r>
                      <a:r>
                        <a:rPr lang="en-US" baseline="0" dirty="0" err="1" smtClean="0">
                          <a:sym typeface="Wingdings"/>
                        </a:rPr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incoherent electron pairs / </a:t>
                      </a:r>
                      <a:r>
                        <a:rPr lang="en-US" dirty="0" err="1" smtClean="0"/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x 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400800"/>
            <a:ext cx="3024336" cy="457200"/>
          </a:xfrm>
        </p:spPr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2DF22E-1A28-554A-BAF8-14375A9F6D01}" type="slidenum">
              <a:rPr lang="en-US" smtClean="0"/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2895600"/>
            <a:ext cx="4325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Vertex detector</a:t>
            </a:r>
            <a:endParaRPr lang="en-US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6EAFB-FBBB-1748-A34E-D5B785DEA0B0}" type="slidenum">
              <a:rPr lang="en-US"/>
              <a:pPr/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Beam-Beam backgrounds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53348" y="548680"/>
            <a:ext cx="8533452" cy="6140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Background occupancies in vertex region dominated by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incoherent electron pairs</a:t>
            </a:r>
            <a:r>
              <a:rPr lang="en-US" sz="1800" dirty="0" smtClean="0">
                <a:sym typeface="Wingdings"/>
              </a:rPr>
              <a:t> produced from the interaction of </a:t>
            </a:r>
            <a:r>
              <a:rPr lang="en-US" sz="1800" dirty="0" smtClean="0"/>
              <a:t>real </a:t>
            </a:r>
            <a:r>
              <a:rPr lang="en-US" sz="1800" dirty="0"/>
              <a:t>or virtual photons </a:t>
            </a:r>
            <a:r>
              <a:rPr lang="en-US" sz="1800" dirty="0" smtClean="0"/>
              <a:t>with </a:t>
            </a:r>
            <a:r>
              <a:rPr lang="en-US" sz="1800" dirty="0"/>
              <a:t>an </a:t>
            </a:r>
            <a:r>
              <a:rPr lang="en-US" sz="1800" dirty="0" smtClean="0"/>
              <a:t>electron from the incoming beam</a:t>
            </a:r>
            <a:endParaRPr lang="en-US" sz="1800" dirty="0" smtClean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20 </a:t>
            </a:r>
            <a:r>
              <a:rPr lang="en-US" sz="1800" dirty="0" err="1" smtClean="0">
                <a:sym typeface="Wingdings"/>
              </a:rPr>
              <a:t>mrad</a:t>
            </a:r>
            <a:r>
              <a:rPr lang="en-US" sz="1800" dirty="0" smtClean="0">
                <a:sym typeface="Wingdings"/>
              </a:rPr>
              <a:t> crossing angle leads to large amount of back-scattered particles, suppressed in latest design by optimization of absorbers and forward geometry</a:t>
            </a:r>
          </a:p>
          <a:p>
            <a:pPr marL="342900" indent="-342900">
              <a:buFont typeface="Arial"/>
              <a:buChar char="•"/>
            </a:pPr>
            <a:endParaRPr lang="en-US" sz="1100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In CLIC_ILD innermost barrel layer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(R=30 mm):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~1.5 hits / mm</a:t>
            </a:r>
            <a:r>
              <a:rPr lang="en-US" sz="1800" baseline="30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/ 156 ns train</a:t>
            </a:r>
          </a:p>
          <a:p>
            <a:pPr marL="800100" lvl="1" indent="-342900">
              <a:buFont typeface="Arial"/>
              <a:buChar char="•"/>
            </a:pPr>
            <a:endParaRPr lang="en-US" sz="1200" dirty="0" smtClean="0">
              <a:solidFill>
                <a:srgbClr val="FF000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ym typeface="Wingdings"/>
              </a:rPr>
              <a:t>assuming 20 x 20 um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 smtClean="0">
                <a:sym typeface="Wingdings"/>
              </a:rPr>
              <a:t> pixels,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cluster size of 5,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safety factor of x5: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~1.5% occupancy </a:t>
            </a:r>
            <a:r>
              <a:rPr lang="en-US" sz="1800" dirty="0">
                <a:solidFill>
                  <a:srgbClr val="FF0000"/>
                </a:solidFill>
                <a:sym typeface="Wingdings"/>
              </a:rPr>
              <a:t>/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pixel / 156 ns train</a:t>
            </a:r>
          </a:p>
          <a:p>
            <a:pPr marL="342900" indent="-342900">
              <a:buFont typeface="Arial"/>
              <a:buChar char="•"/>
            </a:pPr>
            <a:endParaRPr lang="en-US" sz="11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err="1" smtClean="0">
                <a:sym typeface="Wingdings"/>
              </a:rPr>
              <a:t>γγhadrons</a:t>
            </a:r>
            <a:r>
              <a:rPr lang="en-US" sz="1800" dirty="0" smtClean="0">
                <a:sym typeface="Wingdings"/>
              </a:rPr>
              <a:t>: ~5-10x smaller rates</a:t>
            </a:r>
          </a:p>
          <a:p>
            <a:pPr marL="285750" indent="-285750">
              <a:buFont typeface="Arial"/>
              <a:buChar char="•"/>
            </a:pPr>
            <a:endParaRPr lang="en-US" sz="1100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ym typeface="Wingdings"/>
              </a:rPr>
              <a:t>CLIC-</a:t>
            </a:r>
            <a:r>
              <a:rPr lang="en-US" sz="1800" dirty="0" err="1" smtClean="0">
                <a:sym typeface="Wingdings"/>
              </a:rPr>
              <a:t>SiD</a:t>
            </a:r>
            <a:r>
              <a:rPr lang="en-US" sz="1800" dirty="0" smtClean="0">
                <a:sym typeface="Wingdings"/>
              </a:rPr>
              <a:t>: similar background rates</a:t>
            </a:r>
            <a:br>
              <a:rPr lang="en-US" sz="1800" dirty="0" smtClean="0">
                <a:sym typeface="Wingdings"/>
              </a:rPr>
            </a:br>
            <a:endParaRPr lang="en-US" sz="1800" dirty="0" smtClean="0"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US" sz="1800" dirty="0">
                <a:sym typeface="Wingdings"/>
              </a:rPr>
              <a:t>M</a:t>
            </a:r>
            <a:r>
              <a:rPr lang="en-US" sz="1800" dirty="0" smtClean="0">
                <a:sym typeface="Wingdings"/>
              </a:rPr>
              <a:t>ultiple hits per bunch train can occur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800" dirty="0" smtClean="0">
                <a:sym typeface="Wingdings"/>
              </a:rPr>
              <a:t>Sufficient to readout only once per train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Time stamp</a:t>
            </a:r>
            <a:r>
              <a:rPr lang="en-US" sz="1800" dirty="0" smtClean="0">
                <a:sym typeface="Wingdings"/>
              </a:rPr>
              <a:t> with 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5-10 ns </a:t>
            </a:r>
            <a:r>
              <a:rPr lang="en-US" sz="1800" dirty="0" smtClean="0">
                <a:sym typeface="Wingdings"/>
              </a:rPr>
              <a:t>required</a:t>
            </a:r>
          </a:p>
          <a:p>
            <a:endParaRPr lang="en-US" sz="1800" dirty="0" smtClean="0">
              <a:sym typeface="Wingding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646" y="2132856"/>
            <a:ext cx="4096842" cy="39981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372200" y="2132856"/>
            <a:ext cx="1253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CLIC-ILD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40352" y="3933056"/>
            <a:ext cx="9601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</a:t>
            </a:r>
            <a:r>
              <a:rPr lang="en-US" sz="1600" dirty="0" err="1" smtClean="0"/>
              <a:t>Sailer</a:t>
            </a:r>
            <a:endParaRPr lang="en-US" sz="16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400800"/>
            <a:ext cx="3024336" cy="457200"/>
          </a:xfrm>
        </p:spPr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0" y="6248400"/>
            <a:ext cx="13788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A. </a:t>
            </a:r>
            <a:r>
              <a:rPr lang="en-US" dirty="0" err="1" smtClean="0">
                <a:solidFill>
                  <a:srgbClr val="FF0000"/>
                </a:solidFill>
              </a:rPr>
              <a:t>Sailer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957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geometry-zoom-vtx-baseline.pdf"/>
          <p:cNvPicPr>
            <a:picLocks noChangeAspect="1"/>
          </p:cNvPicPr>
          <p:nvPr/>
        </p:nvPicPr>
        <p:blipFill>
          <a:blip r:embed="rId3"/>
          <a:srcRect l="11632" t="34738" r="8053" b="9264"/>
          <a:stretch>
            <a:fillRect/>
          </a:stretch>
        </p:blipFill>
        <p:spPr>
          <a:xfrm>
            <a:off x="1" y="609600"/>
            <a:ext cx="5562599" cy="2997047"/>
          </a:xfrm>
          <a:prstGeom prst="rect">
            <a:avLst/>
          </a:prstGeom>
        </p:spPr>
      </p:pic>
      <p:pic>
        <p:nvPicPr>
          <p:cNvPr id="28" name="Picture 27" descr="geometry-zoom-vtx-sid.pdf"/>
          <p:cNvPicPr>
            <a:picLocks noChangeAspect="1"/>
          </p:cNvPicPr>
          <p:nvPr/>
        </p:nvPicPr>
        <p:blipFill>
          <a:blip r:embed="rId4"/>
          <a:srcRect l="11632" t="56739" r="8053" b="11579"/>
          <a:stretch>
            <a:fillRect/>
          </a:stretch>
        </p:blipFill>
        <p:spPr>
          <a:xfrm>
            <a:off x="192212" y="3810000"/>
            <a:ext cx="8839200" cy="2694352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6EAFB-FBBB-1748-A34E-D5B785DEA0B0}" type="slidenum">
              <a:rPr lang="en-US"/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vertex detector region</a:t>
            </a:r>
            <a:endParaRPr lang="en-US" sz="28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495301" y="1866900"/>
            <a:ext cx="3327399" cy="1375832"/>
          </a:xfrm>
          <a:prstGeom prst="rect">
            <a:avLst/>
          </a:prstGeom>
          <a:noFill/>
          <a:ln w="412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10800000" flipV="1">
            <a:off x="3200400" y="1447800"/>
            <a:ext cx="381000" cy="3048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3505200" y="1219200"/>
            <a:ext cx="1631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Vertex region</a:t>
            </a:r>
            <a:br>
              <a:rPr lang="en-US" sz="1400" dirty="0" smtClean="0"/>
            </a:br>
            <a:r>
              <a:rPr lang="en-US" sz="1400" dirty="0" smtClean="0"/>
              <a:t>(for material scan)</a:t>
            </a:r>
            <a:endParaRPr lang="en-US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666690"/>
            <a:ext cx="13107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67565" y="3657600"/>
            <a:ext cx="13249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 bwMode="auto">
          <a:xfrm>
            <a:off x="533400" y="4305300"/>
            <a:ext cx="8305800" cy="1790700"/>
          </a:xfrm>
          <a:prstGeom prst="rect">
            <a:avLst/>
          </a:prstGeom>
          <a:noFill/>
          <a:ln w="41275" cap="flat" cmpd="sng" algn="ctr">
            <a:solidFill>
              <a:schemeClr val="accent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4139952" y="4077072"/>
            <a:ext cx="216024" cy="2160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2555776" y="3717032"/>
            <a:ext cx="20015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Vertex region</a:t>
            </a:r>
            <a:br>
              <a:rPr lang="en-US" sz="1400" dirty="0" smtClean="0"/>
            </a:br>
            <a:r>
              <a:rPr lang="en-US" sz="1400" dirty="0" smtClean="0"/>
              <a:t>(for material scan)</a:t>
            </a:r>
            <a:endParaRPr lang="en-US" sz="1400" dirty="0"/>
          </a:p>
        </p:txBody>
      </p:sp>
      <p:sp>
        <p:nvSpPr>
          <p:cNvPr id="23" name="Rectangle 22"/>
          <p:cNvSpPr/>
          <p:nvPr/>
        </p:nvSpPr>
        <p:spPr>
          <a:xfrm>
            <a:off x="5570016" y="596900"/>
            <a:ext cx="3466480" cy="36933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300" b="1" dirty="0" smtClean="0"/>
              <a:t>CLIC_ILD</a:t>
            </a:r>
            <a:endParaRPr lang="en-US" sz="1300" dirty="0" smtClean="0"/>
          </a:p>
          <a:p>
            <a:r>
              <a:rPr lang="en-US" sz="1300" dirty="0" smtClean="0"/>
              <a:t>0.6 mm Be </a:t>
            </a:r>
            <a:r>
              <a:rPr lang="en-US" sz="1300" dirty="0" err="1" smtClean="0"/>
              <a:t>beampipe</a:t>
            </a:r>
            <a:r>
              <a:rPr lang="en-US" sz="1300" dirty="0" smtClean="0"/>
              <a:t> at R=30 mm</a:t>
            </a:r>
          </a:p>
          <a:p>
            <a:r>
              <a:rPr lang="en-US" sz="1300" dirty="0" smtClean="0"/>
              <a:t>3 double layers of pixel cylinders</a:t>
            </a:r>
            <a:br>
              <a:rPr lang="en-US" sz="1300" dirty="0" smtClean="0"/>
            </a:br>
            <a:r>
              <a:rPr lang="en-US" sz="1300" dirty="0" smtClean="0"/>
              <a:t>3 double layers of pixel disks</a:t>
            </a:r>
          </a:p>
          <a:p>
            <a:r>
              <a:rPr lang="en-US" sz="1300" b="1" dirty="0" smtClean="0"/>
              <a:t>20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pixels, analog readout, </a:t>
            </a:r>
            <a:r>
              <a:rPr lang="en-US" sz="1300" b="1" dirty="0" err="1" smtClean="0"/>
              <a:t>σ</a:t>
            </a:r>
            <a:r>
              <a:rPr lang="en-US" sz="1300" b="1" baseline="-25000" dirty="0" err="1" smtClean="0"/>
              <a:t>sp</a:t>
            </a:r>
            <a:r>
              <a:rPr lang="en-US" sz="1300" b="1" dirty="0" smtClean="0"/>
              <a:t>=2.8 </a:t>
            </a:r>
            <a:r>
              <a:rPr lang="en-US" sz="1300" b="1" dirty="0" err="1" smtClean="0"/>
              <a:t>μm</a:t>
            </a:r>
            <a:endParaRPr lang="en-US" sz="1300" b="1" dirty="0" smtClean="0"/>
          </a:p>
          <a:p>
            <a:r>
              <a:rPr lang="en-US" sz="1300" b="1" dirty="0" smtClean="0"/>
              <a:t>X=0.18% X0 / double layer 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(2 x 50 </a:t>
            </a:r>
            <a:r>
              <a:rPr lang="en-US" sz="1300" dirty="0" err="1" smtClean="0"/>
              <a:t>μm</a:t>
            </a:r>
            <a:r>
              <a:rPr lang="en-US" sz="1300" dirty="0" smtClean="0"/>
              <a:t> Si + 134 </a:t>
            </a:r>
            <a:r>
              <a:rPr lang="en-US" sz="1300" dirty="0" err="1" smtClean="0"/>
              <a:t>μm</a:t>
            </a:r>
            <a:r>
              <a:rPr lang="en-US" sz="1300" dirty="0" smtClean="0"/>
              <a:t> Carbon Support)</a:t>
            </a:r>
          </a:p>
          <a:p>
            <a:r>
              <a:rPr lang="en-US" sz="1300" b="1" dirty="0" smtClean="0"/>
              <a:t>0.74m</a:t>
            </a:r>
            <a:r>
              <a:rPr lang="en-US" sz="1300" b="1" baseline="30000" dirty="0" smtClean="0"/>
              <a:t>2</a:t>
            </a:r>
            <a:r>
              <a:rPr lang="en-US" sz="1300" b="1" dirty="0" smtClean="0"/>
              <a:t> surface, 1.84G Pixel</a:t>
            </a:r>
          </a:p>
          <a:p>
            <a:endParaRPr lang="en-US" sz="1300" dirty="0" smtClean="0"/>
          </a:p>
          <a:p>
            <a:r>
              <a:rPr lang="en-US" sz="1300" b="1" dirty="0" err="1" smtClean="0"/>
              <a:t>CLIC_SiD</a:t>
            </a:r>
            <a:endParaRPr lang="en-US" sz="1300" b="1" dirty="0" smtClean="0"/>
          </a:p>
          <a:p>
            <a:r>
              <a:rPr lang="en-US" sz="1300" dirty="0" smtClean="0"/>
              <a:t>0.5 mm Be </a:t>
            </a:r>
            <a:r>
              <a:rPr lang="en-US" sz="1300" dirty="0" err="1" smtClean="0"/>
              <a:t>beampipe</a:t>
            </a:r>
            <a:r>
              <a:rPr lang="en-US" sz="1300" dirty="0" smtClean="0"/>
              <a:t> at </a:t>
            </a:r>
            <a:r>
              <a:rPr lang="en-US" sz="1300" dirty="0" err="1" smtClean="0"/>
              <a:t>R</a:t>
            </a:r>
            <a:r>
              <a:rPr lang="en-US" sz="1300" baseline="-25000" dirty="0" err="1" smtClean="0"/>
              <a:t>i</a:t>
            </a:r>
            <a:r>
              <a:rPr lang="en-US" sz="1300" dirty="0" smtClean="0"/>
              <a:t>=25 mm</a:t>
            </a:r>
          </a:p>
          <a:p>
            <a:r>
              <a:rPr lang="en-US" sz="1300" dirty="0" smtClean="0"/>
              <a:t>5 single layers of barrel pixel cylinders</a:t>
            </a:r>
          </a:p>
          <a:p>
            <a:r>
              <a:rPr lang="en-US" sz="1300" dirty="0" smtClean="0"/>
              <a:t>7 single layers of forward pixel disks</a:t>
            </a:r>
          </a:p>
          <a:p>
            <a:r>
              <a:rPr lang="en-US" sz="1300" b="1" dirty="0" smtClean="0"/>
              <a:t>20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pixels, binary (analog) r/o, </a:t>
            </a:r>
            <a:br>
              <a:rPr lang="en-US" sz="1300" b="1" dirty="0" smtClean="0"/>
            </a:br>
            <a:r>
              <a:rPr lang="en-US" sz="1300" b="1" dirty="0" err="1" smtClean="0"/>
              <a:t>σ</a:t>
            </a:r>
            <a:r>
              <a:rPr lang="en-US" sz="1300" b="1" baseline="-25000" dirty="0" err="1" smtClean="0"/>
              <a:t>sp</a:t>
            </a:r>
            <a:r>
              <a:rPr lang="en-US" sz="1300" b="1" dirty="0" smtClean="0"/>
              <a:t>=5.8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 (3 </a:t>
            </a:r>
            <a:r>
              <a:rPr lang="en-US" sz="1300" b="1" dirty="0" err="1" smtClean="0"/>
              <a:t>μm</a:t>
            </a:r>
            <a:r>
              <a:rPr lang="en-US" sz="1300" b="1" dirty="0" smtClean="0"/>
              <a:t>)</a:t>
            </a:r>
          </a:p>
          <a:p>
            <a:r>
              <a:rPr lang="en-US" sz="1300" b="1" dirty="0" smtClean="0"/>
              <a:t>X=0.12% X0 / single layer</a:t>
            </a:r>
            <a:r>
              <a:rPr lang="en-US" sz="1300" dirty="0" smtClean="0"/>
              <a:t/>
            </a:r>
            <a:br>
              <a:rPr lang="en-US" sz="1300" dirty="0" smtClean="0"/>
            </a:br>
            <a:r>
              <a:rPr lang="en-US" sz="1300" dirty="0" smtClean="0"/>
              <a:t>(50 </a:t>
            </a:r>
            <a:r>
              <a:rPr lang="en-US" sz="1300" dirty="0" err="1" smtClean="0"/>
              <a:t>μm</a:t>
            </a:r>
            <a:r>
              <a:rPr lang="en-US" sz="1300" dirty="0" smtClean="0"/>
              <a:t> Si + 130 </a:t>
            </a:r>
            <a:r>
              <a:rPr lang="en-US" sz="1300" dirty="0" err="1" smtClean="0"/>
              <a:t>μm</a:t>
            </a:r>
            <a:r>
              <a:rPr lang="en-US" sz="1300" dirty="0" smtClean="0"/>
              <a:t> Carbon Support)</a:t>
            </a:r>
          </a:p>
          <a:p>
            <a:r>
              <a:rPr lang="en-US" sz="1300" b="1" dirty="0" smtClean="0"/>
              <a:t>1.1m</a:t>
            </a:r>
            <a:r>
              <a:rPr lang="en-US" sz="1300" b="1" baseline="30000" dirty="0" smtClean="0"/>
              <a:t>2</a:t>
            </a:r>
            <a:r>
              <a:rPr lang="en-US" sz="1300" b="1" dirty="0" smtClean="0"/>
              <a:t> </a:t>
            </a:r>
            <a:r>
              <a:rPr lang="en-US" sz="1300" b="1" dirty="0"/>
              <a:t>surface, </a:t>
            </a:r>
            <a:r>
              <a:rPr lang="en-US" sz="1300" b="1" dirty="0" smtClean="0"/>
              <a:t>2.77G Pixel</a:t>
            </a:r>
            <a:endParaRPr lang="en-US" sz="1300" b="1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400800"/>
            <a:ext cx="3024336" cy="457200"/>
          </a:xfrm>
        </p:spPr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91200" y="6412468"/>
            <a:ext cx="3200400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D. </a:t>
            </a:r>
            <a:r>
              <a:rPr lang="en-US" dirty="0" err="1" smtClean="0">
                <a:solidFill>
                  <a:srgbClr val="FF0000"/>
                </a:solidFill>
              </a:rPr>
              <a:t>Dannheim</a:t>
            </a:r>
            <a:r>
              <a:rPr lang="en-US" dirty="0" smtClean="0">
                <a:solidFill>
                  <a:srgbClr val="FF0000"/>
                </a:solidFill>
              </a:rPr>
              <a:t>, M. </a:t>
            </a:r>
            <a:r>
              <a:rPr lang="en-US" dirty="0" err="1" smtClean="0">
                <a:solidFill>
                  <a:srgbClr val="FF0000"/>
                </a:solidFill>
              </a:rPr>
              <a:t>Vos</a:t>
            </a:r>
            <a:r>
              <a:rPr lang="en-US" dirty="0" smtClean="0">
                <a:solidFill>
                  <a:srgbClr val="FF0000"/>
                </a:solidFill>
              </a:rPr>
              <a:t>, C. </a:t>
            </a:r>
            <a:r>
              <a:rPr lang="en-US" dirty="0" err="1" smtClean="0">
                <a:solidFill>
                  <a:srgbClr val="FF0000"/>
                </a:solidFill>
              </a:rPr>
              <a:t>Grefe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801" y="553080"/>
            <a:ext cx="6197599" cy="292812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3542883"/>
            <a:ext cx="6210300" cy="2908717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6EAFB-FBBB-1748-A34E-D5B785DEA0B0}" type="slidenum">
              <a:rPr lang="en-US"/>
              <a:pPr/>
              <a:t>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Vertex detector layout, including beam pipe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837506" y="711200"/>
            <a:ext cx="1439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CLIC_ILD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37506" y="3683000"/>
            <a:ext cx="1439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CLIC_SiD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5906869"/>
            <a:ext cx="175986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D. </a:t>
            </a:r>
            <a:r>
              <a:rPr lang="en-US" dirty="0" err="1" smtClean="0">
                <a:solidFill>
                  <a:srgbClr val="FF0000"/>
                </a:solidFill>
              </a:rPr>
              <a:t>Dannheim</a:t>
            </a:r>
            <a:r>
              <a:rPr lang="en-US" dirty="0" smtClean="0">
                <a:solidFill>
                  <a:srgbClr val="FF0000"/>
                </a:solidFill>
              </a:rPr>
              <a:t>, M. </a:t>
            </a:r>
            <a:r>
              <a:rPr lang="en-US" dirty="0" err="1" smtClean="0">
                <a:solidFill>
                  <a:srgbClr val="FF0000"/>
                </a:solidFill>
              </a:rPr>
              <a:t>Vos</a:t>
            </a:r>
            <a:r>
              <a:rPr lang="en-US" dirty="0" smtClean="0">
                <a:solidFill>
                  <a:srgbClr val="FF0000"/>
                </a:solidFill>
              </a:rPr>
              <a:t>, C. </a:t>
            </a:r>
            <a:r>
              <a:rPr lang="en-US" dirty="0" err="1" smtClean="0">
                <a:solidFill>
                  <a:srgbClr val="FF0000"/>
                </a:solidFill>
              </a:rPr>
              <a:t>Grefe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lux_disc-geo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5400000">
            <a:off x="5310718" y="2871574"/>
            <a:ext cx="3089584" cy="4361972"/>
          </a:xfrm>
          <a:prstGeom prst="rect">
            <a:avLst/>
          </a:prstGeom>
        </p:spPr>
      </p:pic>
      <p:pic>
        <p:nvPicPr>
          <p:cNvPr id="2" name="Picture 1" descr="flux_barrel-geom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 rot="5400000">
            <a:off x="790192" y="2896774"/>
            <a:ext cx="3002811" cy="42247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6016" y="1253109"/>
            <a:ext cx="4440958" cy="2175891"/>
          </a:xfrm>
          <a:prstGeom prst="rect">
            <a:avLst/>
          </a:prstGeom>
        </p:spPr>
      </p:pic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6EAFB-FBBB-1748-A34E-D5B785DEA0B0}" type="slidenum">
              <a:rPr lang="en-US"/>
              <a:pPr/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Radiation hardness requirements (CLIC-ILD)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616620"/>
            <a:ext cx="85334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 smtClean="0">
                <a:sym typeface="Wingdings"/>
              </a:rPr>
              <a:t>Expect negligible radiation damage from primary interactions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sym typeface="Wingdings"/>
              </a:rPr>
              <a:t>Background from beam-delivery system: backscattered neutrons + synchrotron radiation, not investigated in detail yet. </a:t>
            </a:r>
            <a:r>
              <a:rPr lang="en-US" sz="1600" dirty="0">
                <a:sym typeface="Wingdings"/>
              </a:rPr>
              <a:t>R</a:t>
            </a:r>
            <a:r>
              <a:rPr lang="en-US" sz="1600" dirty="0" smtClean="0">
                <a:sym typeface="Wingdings"/>
              </a:rPr>
              <a:t>educible by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careful design of collimation system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sym typeface="Wingdings"/>
              </a:rPr>
              <a:t>incoherent pairs: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	NIEL: &lt;~ 10</a:t>
            </a:r>
            <a:r>
              <a:rPr lang="en-US" sz="1600" baseline="30000" dirty="0" smtClean="0">
                <a:sym typeface="Wingdings"/>
              </a:rPr>
              <a:t>10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n</a:t>
            </a:r>
            <a:r>
              <a:rPr lang="en-US" sz="1600" baseline="-25000" dirty="0" err="1" smtClean="0">
                <a:sym typeface="Wingdings"/>
              </a:rPr>
              <a:t>eq</a:t>
            </a:r>
            <a:r>
              <a:rPr lang="en-US" sz="1600" dirty="0" smtClean="0">
                <a:sym typeface="Wingdings"/>
              </a:rPr>
              <a:t> / cm</a:t>
            </a:r>
            <a:r>
              <a:rPr lang="en-US" sz="1600" baseline="30000" dirty="0" smtClean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 / year</a:t>
            </a:r>
            <a:endParaRPr lang="en-US" sz="1600" dirty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	TID: &lt;~ 80 </a:t>
            </a:r>
            <a:r>
              <a:rPr lang="en-US" sz="1600" dirty="0" err="1" smtClean="0">
                <a:sym typeface="Wingdings"/>
              </a:rPr>
              <a:t>Gy</a:t>
            </a:r>
            <a:r>
              <a:rPr lang="en-US" sz="1600" dirty="0" smtClean="0">
                <a:sym typeface="Wingdings"/>
              </a:rPr>
              <a:t> / year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err="1" smtClean="0">
                <a:sym typeface="Wingdings"/>
              </a:rPr>
              <a:t>γγ</a:t>
            </a:r>
            <a:r>
              <a:rPr lang="en-US" sz="1600" dirty="0" smtClean="0">
                <a:sym typeface="Wingdings"/>
              </a:rPr>
              <a:t>  hadrons</a:t>
            </a:r>
            <a:endParaRPr lang="en-US" sz="1600" dirty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	NIEL: &lt;~10</a:t>
            </a:r>
            <a:r>
              <a:rPr lang="en-US" sz="1600" baseline="30000" dirty="0" smtClean="0">
                <a:sym typeface="Wingdings"/>
              </a:rPr>
              <a:t>10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n</a:t>
            </a:r>
            <a:r>
              <a:rPr lang="en-US" sz="1600" baseline="-25000" dirty="0" err="1" smtClean="0">
                <a:sym typeface="Wingdings"/>
              </a:rPr>
              <a:t>eq</a:t>
            </a:r>
            <a:r>
              <a:rPr lang="en-US" sz="1600" dirty="0" smtClean="0">
                <a:sym typeface="Wingdings"/>
              </a:rPr>
              <a:t> / cm</a:t>
            </a:r>
            <a:r>
              <a:rPr lang="en-US" sz="1600" baseline="30000" dirty="0" smtClean="0">
                <a:sym typeface="Wingdings"/>
              </a:rPr>
              <a:t>2</a:t>
            </a:r>
            <a:r>
              <a:rPr lang="en-US" sz="1600" dirty="0" smtClean="0">
                <a:sym typeface="Wingdings"/>
              </a:rPr>
              <a:t> / year</a:t>
            </a:r>
          </a:p>
          <a:p>
            <a:r>
              <a:rPr lang="en-US" sz="1600" dirty="0" smtClean="0">
                <a:sym typeface="Wingdings"/>
              </a:rPr>
              <a:t>	TID: &lt;~5 </a:t>
            </a:r>
            <a:r>
              <a:rPr lang="en-US" sz="1600" dirty="0" err="1" smtClean="0">
                <a:sym typeface="Wingdings"/>
              </a:rPr>
              <a:t>Gy</a:t>
            </a:r>
            <a:r>
              <a:rPr lang="en-US" sz="1600" dirty="0">
                <a:sym typeface="Wingdings"/>
              </a:rPr>
              <a:t> </a:t>
            </a:r>
            <a:r>
              <a:rPr lang="en-US" sz="1600" dirty="0" smtClean="0">
                <a:sym typeface="Wingdings"/>
              </a:rPr>
              <a:t>/ year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00192" y="1412776"/>
            <a:ext cx="2180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Incoherent pairs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NIEL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8211" y="3717032"/>
            <a:ext cx="25939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γγ</a:t>
            </a:r>
            <a:r>
              <a:rPr lang="en-US" dirty="0" smtClean="0">
                <a:sym typeface="Wingdings"/>
              </a:rPr>
              <a:t> hadrons: NIEL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flux in radial direction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3717032"/>
            <a:ext cx="24320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γγ</a:t>
            </a:r>
            <a:r>
              <a:rPr lang="en-US" dirty="0" smtClean="0">
                <a:sym typeface="Wingdings"/>
              </a:rPr>
              <a:t> hadrons: NIEL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flux in z-direction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740352" y="2060848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A. </a:t>
            </a:r>
            <a:r>
              <a:rPr lang="en-US" sz="1400" dirty="0" err="1" smtClean="0"/>
              <a:t>Sailer</a:t>
            </a:r>
            <a:endParaRPr lang="en-US" sz="14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05600" y="533400"/>
            <a:ext cx="229326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A. </a:t>
            </a:r>
            <a:r>
              <a:rPr lang="en-US" dirty="0" err="1" smtClean="0">
                <a:solidFill>
                  <a:srgbClr val="FF0000"/>
                </a:solidFill>
              </a:rPr>
              <a:t>Sailer</a:t>
            </a:r>
            <a:r>
              <a:rPr lang="en-US" dirty="0" smtClean="0">
                <a:solidFill>
                  <a:srgbClr val="FF0000"/>
                </a:solidFill>
              </a:rPr>
              <a:t>, D. </a:t>
            </a:r>
            <a:r>
              <a:rPr lang="en-US" dirty="0" err="1" smtClean="0">
                <a:solidFill>
                  <a:srgbClr val="FF0000"/>
                </a:solidFill>
              </a:rPr>
              <a:t>Dannheim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5781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7384"/>
            <a:ext cx="7772400" cy="609600"/>
          </a:xfrm>
        </p:spPr>
        <p:txBody>
          <a:bodyPr/>
          <a:lstStyle/>
          <a:p>
            <a:r>
              <a:rPr lang="en-US" sz="2800" dirty="0" smtClean="0"/>
              <a:t>Summary: vertex-detector parameters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446257"/>
              </p:ext>
            </p:extLst>
          </p:nvPr>
        </p:nvGraphicFramePr>
        <p:xfrm>
          <a:off x="323528" y="548680"/>
          <a:ext cx="8591024" cy="5979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36304"/>
                <a:gridCol w="3037579"/>
                <a:gridCol w="281714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Parameter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CLIC-ILD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CLIC-</a:t>
                      </a:r>
                      <a:r>
                        <a:rPr lang="en-US" sz="1600" dirty="0" err="1" smtClean="0"/>
                        <a:t>SiD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Magnetic field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 pipe (central region)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0.6 mm Beryllium, R=30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0.5 mm Beryllium, R=25 mm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Barrel pixel layers</a:t>
                      </a:r>
                      <a:endParaRPr lang="en-US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double layers</a:t>
                      </a:r>
                      <a:br>
                        <a:rPr lang="en-US" sz="1600" dirty="0" smtClean="0"/>
                      </a:br>
                      <a:r>
                        <a:rPr lang="en-US" sz="1600" dirty="0" smtClean="0"/>
                        <a:t>31</a:t>
                      </a:r>
                      <a:r>
                        <a:rPr lang="en-US" sz="1600" baseline="0" dirty="0" smtClean="0"/>
                        <a:t> mm &lt; R &lt; 60 mm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5 single layers</a:t>
                      </a:r>
                      <a:br>
                        <a:rPr lang="en-US" sz="1600" baseline="0" dirty="0" smtClean="0"/>
                      </a:br>
                      <a:r>
                        <a:rPr lang="en-US" sz="1600" baseline="0" dirty="0" smtClean="0"/>
                        <a:t>27 mm &lt; R &lt; 77 mm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Forward pixel disks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3 double layers</a:t>
                      </a:r>
                    </a:p>
                    <a:p>
                      <a:r>
                        <a:rPr lang="en-US" sz="1600" baseline="0" dirty="0" smtClean="0"/>
                        <a:t>160 mm &lt; z &lt; 257 mm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7 single layers</a:t>
                      </a:r>
                    </a:p>
                    <a:p>
                      <a:r>
                        <a:rPr lang="en-US" sz="1600" baseline="0" dirty="0" smtClean="0"/>
                        <a:t>120 &lt; z &lt; 830 mm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Layer thickness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aseline="0" dirty="0" smtClean="0"/>
                        <a:t>0.18% X0 / double layer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0.12% X0 / single layer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Pixel size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20 </a:t>
                      </a:r>
                      <a:r>
                        <a:rPr lang="en-US" sz="1600" dirty="0" err="1" smtClean="0"/>
                        <a:t>μ</a:t>
                      </a:r>
                      <a:r>
                        <a:rPr lang="en-US" sz="1600" baseline="0" dirty="0" err="1" smtClean="0"/>
                        <a:t>m</a:t>
                      </a:r>
                      <a:r>
                        <a:rPr lang="en-US" sz="1600" baseline="0" dirty="0" smtClean="0"/>
                        <a:t> pitch, 50 </a:t>
                      </a:r>
                      <a:r>
                        <a:rPr lang="en-US" sz="1600" baseline="0" dirty="0" err="1" smtClean="0"/>
                        <a:t>μm</a:t>
                      </a:r>
                      <a:r>
                        <a:rPr lang="en-US" sz="1600" baseline="0" dirty="0" smtClean="0"/>
                        <a:t> silicon depth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Total area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0.74 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1.11 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Total number of pixels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1.84G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2.77G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Readout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σ</a:t>
                      </a:r>
                      <a:r>
                        <a:rPr lang="en-US" sz="1600" baseline="-25000" dirty="0" smtClean="0"/>
                        <a:t>SP</a:t>
                      </a:r>
                      <a:r>
                        <a:rPr lang="en-US" sz="1600" baseline="0" dirty="0" smtClean="0"/>
                        <a:t>~3 </a:t>
                      </a:r>
                      <a:r>
                        <a:rPr lang="en-US" sz="1600" baseline="0" dirty="0" err="1" smtClean="0"/>
                        <a:t>μm</a:t>
                      </a:r>
                      <a:r>
                        <a:rPr lang="en-US" sz="1600" baseline="0" dirty="0" smtClean="0"/>
                        <a:t>, trigger-less for 312 </a:t>
                      </a:r>
                      <a:r>
                        <a:rPr lang="en-US" sz="1600" baseline="0" dirty="0" err="1" smtClean="0"/>
                        <a:t>bx</a:t>
                      </a:r>
                      <a:r>
                        <a:rPr lang="en-US" sz="1600" baseline="0" dirty="0" smtClean="0"/>
                        <a:t> in 156 ns at 50 Hz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projected IP resolution (90</a:t>
                      </a:r>
                      <a:r>
                        <a:rPr lang="en-US" sz="1600" baseline="30000" dirty="0" smtClean="0"/>
                        <a:t>o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err="1" smtClean="0"/>
                        <a:t>σ</a:t>
                      </a:r>
                      <a:r>
                        <a:rPr lang="en-US" sz="1600" baseline="-25000" dirty="0" err="1" smtClean="0"/>
                        <a:t>Rφ</a:t>
                      </a:r>
                      <a:r>
                        <a:rPr lang="en-US" sz="1600" baseline="0" dirty="0" smtClean="0"/>
                        <a:t>=1.</a:t>
                      </a:r>
                      <a:r>
                        <a:rPr lang="en-US" sz="1600" dirty="0" smtClean="0"/>
                        <a:t>5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+ 20 </a:t>
                      </a:r>
                      <a:r>
                        <a:rPr lang="en-US" sz="1600" dirty="0" err="1" smtClean="0"/>
                        <a:t>μm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err="1" smtClean="0"/>
                        <a:t>GeV</a:t>
                      </a:r>
                      <a:r>
                        <a:rPr lang="en-US" sz="1600" dirty="0" smtClean="0"/>
                        <a:t> / </a:t>
                      </a: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similar, </a:t>
                      </a:r>
                      <a:r>
                        <a:rPr lang="en-US" sz="1600" baseline="0" dirty="0" err="1" smtClean="0"/>
                        <a:t>t.b.c</a:t>
                      </a:r>
                      <a:r>
                        <a:rPr lang="en-US" sz="1600" baseline="0" dirty="0" smtClean="0"/>
                        <a:t>.</a:t>
                      </a:r>
                      <a:endParaRPr lang="en-US" sz="1600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Power consumption target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&lt; 100 mW/cm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(&lt;0.4 μW/pixel) </a:t>
                      </a:r>
                      <a:r>
                        <a:rPr lang="en-US" sz="1600" baseline="0" dirty="0" smtClean="0">
                          <a:sym typeface="Wingdings"/>
                        </a:rPr>
                        <a:t>before power pulsing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Background occupancy (</a:t>
                      </a:r>
                      <a:r>
                        <a:rPr lang="en-US" sz="1600" baseline="0" dirty="0" err="1" smtClean="0"/>
                        <a:t>ee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~0.01 hits / mm</a:t>
                      </a:r>
                      <a:r>
                        <a:rPr lang="en-US" sz="1600" baseline="30000" dirty="0" smtClean="0"/>
                        <a:t>2</a:t>
                      </a:r>
                      <a:r>
                        <a:rPr lang="en-US" sz="1600" baseline="0" dirty="0" smtClean="0"/>
                        <a:t> / ns (innermost layers)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aseline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Time resolution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5-10 ns (for background rejection)</a:t>
                      </a:r>
                      <a:endParaRPr lang="en-US" sz="1600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Radiation (</a:t>
                      </a:r>
                      <a:r>
                        <a:rPr lang="en-US" sz="1600" baseline="0" dirty="0" err="1" smtClean="0"/>
                        <a:t>pairs+γγ</a:t>
                      </a:r>
                      <a:r>
                        <a:rPr lang="en-US" sz="1600" baseline="0" dirty="0" err="1" smtClean="0">
                          <a:sym typeface="Wingdings"/>
                        </a:rPr>
                        <a:t>hadr</a:t>
                      </a:r>
                      <a:r>
                        <a:rPr lang="en-US" sz="1600" baseline="0" dirty="0" smtClean="0">
                          <a:sym typeface="Wingdings"/>
                        </a:rPr>
                        <a:t>.</a:t>
                      </a:r>
                      <a:r>
                        <a:rPr lang="en-US" sz="1600" baseline="0" dirty="0" smtClean="0"/>
                        <a:t>)</a:t>
                      </a:r>
                      <a:endParaRPr lang="en-US" sz="1600" baseline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NIEL: ~</a:t>
                      </a:r>
                      <a:r>
                        <a:rPr lang="en-US" sz="1600" dirty="0" smtClean="0">
                          <a:sym typeface="Wingdings"/>
                        </a:rPr>
                        <a:t>10</a:t>
                      </a:r>
                      <a:r>
                        <a:rPr lang="en-US" sz="1600" baseline="30000" dirty="0" smtClean="0">
                          <a:sym typeface="Wingdings"/>
                        </a:rPr>
                        <a:t>10</a:t>
                      </a:r>
                      <a:r>
                        <a:rPr lang="en-US" sz="1600" dirty="0" smtClean="0">
                          <a:sym typeface="Wingdings"/>
                        </a:rPr>
                        <a:t> </a:t>
                      </a:r>
                      <a:r>
                        <a:rPr lang="en-US" sz="1600" dirty="0" err="1" smtClean="0">
                          <a:sym typeface="Wingdings"/>
                        </a:rPr>
                        <a:t>n</a:t>
                      </a:r>
                      <a:r>
                        <a:rPr lang="en-US" sz="1600" baseline="-25000" dirty="0" err="1" smtClean="0">
                          <a:sym typeface="Wingdings"/>
                        </a:rPr>
                        <a:t>eq</a:t>
                      </a:r>
                      <a:r>
                        <a:rPr lang="en-US" sz="1600" dirty="0" smtClean="0">
                          <a:sym typeface="Wingdings"/>
                        </a:rPr>
                        <a:t> cm</a:t>
                      </a:r>
                      <a:r>
                        <a:rPr lang="en-US" sz="1600" baseline="30000" dirty="0" smtClean="0">
                          <a:sym typeface="Wingdings"/>
                        </a:rPr>
                        <a:t>-2</a:t>
                      </a:r>
                      <a:r>
                        <a:rPr lang="en-US" sz="1600" dirty="0" smtClean="0">
                          <a:sym typeface="Wingdings"/>
                        </a:rPr>
                        <a:t> y</a:t>
                      </a:r>
                      <a:r>
                        <a:rPr lang="en-US" sz="1600" baseline="30000" dirty="0" smtClean="0">
                          <a:sym typeface="Wingdings"/>
                        </a:rPr>
                        <a:t>-1</a:t>
                      </a:r>
                      <a:r>
                        <a:rPr lang="en-US" sz="1600" dirty="0" smtClean="0">
                          <a:sym typeface="Wingdings"/>
                        </a:rPr>
                        <a:t> ; TID:  ~100 </a:t>
                      </a:r>
                      <a:r>
                        <a:rPr lang="en-US" sz="1600" dirty="0" err="1" smtClean="0">
                          <a:sym typeface="Wingdings"/>
                        </a:rPr>
                        <a:t>Gy</a:t>
                      </a:r>
                      <a:r>
                        <a:rPr lang="en-US" sz="1600" dirty="0" smtClean="0">
                          <a:sym typeface="Wingdings"/>
                        </a:rPr>
                        <a:t> y</a:t>
                      </a:r>
                      <a:r>
                        <a:rPr lang="en-US" sz="1600" baseline="30000" dirty="0" smtClean="0">
                          <a:sym typeface="Wingdings"/>
                        </a:rPr>
                        <a:t>-1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4339042" y="4797152"/>
            <a:ext cx="144016" cy="144016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 bwMode="auto">
          <a:xfrm>
            <a:off x="6553200" y="65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FF"/>
                </a:solidFill>
                <a:latin typeface="Times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000" kern="1200">
                <a:solidFill>
                  <a:schemeClr val="tx1"/>
                </a:solidFill>
                <a:latin typeface="Helvetica" charset="0"/>
                <a:ea typeface="+mn-ea"/>
                <a:cs typeface="+mn-cs"/>
              </a:defRPr>
            </a:lvl9pPr>
          </a:lstStyle>
          <a:p>
            <a:fld id="{E4F6EAFB-FBBB-1748-A34E-D5B785DEA0B0}" type="slidenum">
              <a:rPr lang="en-US" smtClean="0"/>
              <a:pPr/>
              <a:t>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572200"/>
            <a:ext cx="1905000" cy="457200"/>
          </a:xfrm>
        </p:spPr>
        <p:txBody>
          <a:bodyPr/>
          <a:lstStyle/>
          <a:p>
            <a:r>
              <a:rPr lang="en-US" smtClean="0"/>
              <a:t>13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572200"/>
            <a:ext cx="3024336" cy="457200"/>
          </a:xfrm>
        </p:spPr>
        <p:txBody>
          <a:bodyPr/>
          <a:lstStyle/>
          <a:p>
            <a:r>
              <a:rPr lang="en-US" smtClean="0"/>
              <a:t>http://lcd.web.cern.ch/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79AA1-C280-4520-B461-5EC0B484992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72578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17629</TotalTime>
  <Words>2120</Words>
  <Application>Microsoft Macintosh PowerPoint</Application>
  <PresentationFormat>On-screen Show (4:3)</PresentationFormat>
  <Paragraphs>403</Paragraphs>
  <Slides>21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For Marcel Demarteau’s  R&amp;D talk at ALCWG11</vt:lpstr>
      <vt:lpstr>Detector concepts for CLIC</vt:lpstr>
      <vt:lpstr>CLIC machine parameters</vt:lpstr>
      <vt:lpstr>Slide 4</vt:lpstr>
      <vt:lpstr>Beam-Beam backgrounds</vt:lpstr>
      <vt:lpstr>CLIC vertex detector region</vt:lpstr>
      <vt:lpstr>Vertex detector layout, including beam pipe</vt:lpstr>
      <vt:lpstr>Radiation hardness requirements (CLIC-ILD)</vt:lpstr>
      <vt:lpstr>Summary: vertex-detector parameters</vt:lpstr>
      <vt:lpstr>R&amp;D plans for CLIC vertex</vt:lpstr>
      <vt:lpstr>Slide 11</vt:lpstr>
      <vt:lpstr>Slide 12</vt:lpstr>
      <vt:lpstr>Timepix2 ASIC development</vt:lpstr>
      <vt:lpstr>Timepix2 Main requirements</vt:lpstr>
      <vt:lpstr>Timepix2 Top Level Schematic</vt:lpstr>
      <vt:lpstr>Slide 16</vt:lpstr>
      <vt:lpstr>Slide 17</vt:lpstr>
      <vt:lpstr>Slide 18</vt:lpstr>
      <vt:lpstr>Slide 19</vt:lpstr>
      <vt:lpstr>Slide 20</vt:lpstr>
      <vt:lpstr>Slide 21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standard cell library?</dc:title>
  <dc:creator>llopart</dc:creator>
  <cp:lastModifiedBy>L. Linssen</cp:lastModifiedBy>
  <cp:revision>195</cp:revision>
  <cp:lastPrinted>2011-01-25T11:06:02Z</cp:lastPrinted>
  <dcterms:created xsi:type="dcterms:W3CDTF">2011-03-13T21:51:20Z</dcterms:created>
  <dcterms:modified xsi:type="dcterms:W3CDTF">2011-03-13T22:18:17Z</dcterms:modified>
</cp:coreProperties>
</file>