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05" r:id="rId3"/>
    <p:sldId id="456" r:id="rId4"/>
    <p:sldId id="312" r:id="rId5"/>
    <p:sldId id="307" r:id="rId6"/>
    <p:sldId id="671" r:id="rId7"/>
    <p:sldId id="309" r:id="rId8"/>
    <p:sldId id="673" r:id="rId9"/>
    <p:sldId id="676" r:id="rId10"/>
    <p:sldId id="674" r:id="rId11"/>
    <p:sldId id="310" r:id="rId12"/>
    <p:sldId id="30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ABAB"/>
    <a:srgbClr val="B3B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7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20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6949-1945-4AD7-AC54-60BDEE7C4706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AD17-93E4-4321-BFB0-B1EBDD4E5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7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078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91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7AA43BEE-89E8-4EE5-9245-D9280A328A54}" type="datetime1">
              <a:rPr lang="de-CH" smtClean="0"/>
              <a:t>07.07.2023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0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058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3765"/>
            <a:ext cx="10515600" cy="4693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18CA722-F5B8-4B7B-A8B6-12F693C4C63E}" type="datetime1">
              <a:rPr lang="de-CH" smtClean="0"/>
              <a:t>07.07.2023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F925F1-2BDA-490F-A8E5-5C3AAB2B8F07}" type="datetime1">
              <a:rPr lang="de-CH" smtClean="0"/>
              <a:t>07.07.2023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F016CD-E4A7-6D08-559C-8E3D282F6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058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2F908-8F6F-CD2E-6633-9BBD62937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3765"/>
            <a:ext cx="10515600" cy="4693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25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EC3C1-2DE0-40CD-A926-8F7BF901D09D}" type="datetime1">
              <a:rPr lang="de-CH" smtClean="0"/>
              <a:t>07.07.2023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RADWG Meeting    6th July 2023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project/EDA-0419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0692318:100692318:subDoc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11196/1" TargetMode="External"/><Relationship Id="rId2" Type="http://schemas.openxmlformats.org/officeDocument/2006/relationships/hyperlink" Target="https://edms.cern.ch/document/2011367/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029282/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ikis.cern.ch/display/TEE/Testes+in+CHARM+-+May+202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1048" y="3084223"/>
            <a:ext cx="8449597" cy="775845"/>
          </a:xfrm>
        </p:spPr>
        <p:txBody>
          <a:bodyPr anchor="b">
            <a:normAutofit/>
          </a:bodyPr>
          <a:lstStyle/>
          <a:p>
            <a:r>
              <a:rPr lang="en-GB" sz="4000" dirty="0">
                <a:solidFill>
                  <a:schemeClr val="tx2"/>
                </a:solidFill>
              </a:rPr>
              <a:t>RADWG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5171951"/>
            <a:ext cx="11359661" cy="635329"/>
          </a:xfrm>
        </p:spPr>
        <p:txBody>
          <a:bodyPr anchor="ctr">
            <a:noAutofit/>
          </a:bodyPr>
          <a:lstStyle/>
          <a:p>
            <a:r>
              <a:rPr lang="en-GB" sz="3200" dirty="0">
                <a:solidFill>
                  <a:schemeClr val="tx2"/>
                </a:solidFill>
              </a:rPr>
              <a:t>Edward Nowak, David Carrillo, Ryder Sharpe, Enrique de Nicolás </a:t>
            </a:r>
          </a:p>
          <a:p>
            <a:endParaRPr lang="en-GB" sz="3200" i="1" dirty="0">
              <a:solidFill>
                <a:schemeClr val="tx2"/>
              </a:solidFill>
            </a:endParaRPr>
          </a:p>
          <a:p>
            <a:r>
              <a:rPr lang="en-GB" sz="3200" i="1" dirty="0">
                <a:solidFill>
                  <a:schemeClr val="tx2"/>
                </a:solidFill>
              </a:rPr>
              <a:t>Thanks to the TE-MPE-EP section and the Radiation Team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3393515" y="320231"/>
            <a:ext cx="5343518" cy="283656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Meeting    6</a:t>
            </a:r>
            <a:r>
              <a:rPr lang="en-GB" baseline="30000" dirty="0"/>
              <a:t>th</a:t>
            </a:r>
            <a:r>
              <a:rPr lang="en-GB" dirty="0"/>
              <a:t> July 2023</a:t>
            </a:r>
            <a:r>
              <a:rPr lang="en-GB" baseline="30000" dirty="0"/>
              <a:t>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17AFF83-AA22-4D22-A412-C94A422514B5}" type="slidenum">
              <a:rPr lang="en-GB" smtClean="0"/>
              <a:pPr>
                <a:spcAft>
                  <a:spcPts val="600"/>
                </a:spcAft>
              </a:pPr>
              <a:t>1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8F24EB1-FB47-25AA-01CD-5C707D6250ED}"/>
              </a:ext>
            </a:extLst>
          </p:cNvPr>
          <p:cNvSpPr txBox="1">
            <a:spLocks/>
          </p:cNvSpPr>
          <p:nvPr/>
        </p:nvSpPr>
        <p:spPr>
          <a:xfrm>
            <a:off x="1871048" y="4020434"/>
            <a:ext cx="8449597" cy="6353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chemeClr val="tx2"/>
                </a:solidFill>
              </a:rPr>
              <a:t>Project DQHDS </a:t>
            </a:r>
          </a:p>
        </p:txBody>
      </p:sp>
    </p:spTree>
    <p:extLst>
      <p:ext uri="{BB962C8B-B14F-4D97-AF65-F5344CB8AC3E}">
        <p14:creationId xmlns:p14="http://schemas.microsoft.com/office/powerpoint/2010/main" val="228427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CF350-E69C-369F-25E6-17A3085CA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655" y="176393"/>
            <a:ext cx="5126181" cy="820580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System Level Testing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9C91A-F8CD-D809-01B3-67EFADBC4F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20" y="1366232"/>
            <a:ext cx="4917438" cy="457736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Possible causes for a lower radiation withstand:</a:t>
            </a:r>
          </a:p>
          <a:p>
            <a:pPr lvl="1"/>
            <a:r>
              <a:rPr lang="en-US" dirty="0"/>
              <a:t>Radiation withstand of latest thyristors/timers is lower</a:t>
            </a:r>
          </a:p>
          <a:p>
            <a:pPr lvl="1"/>
            <a:r>
              <a:rPr lang="en-US" dirty="0"/>
              <a:t>In case the failure is due to the timers: new test setup draws max current from the timer during a significant part of the time (not the case in 2018). </a:t>
            </a:r>
          </a:p>
          <a:p>
            <a:r>
              <a:rPr lang="en-US" dirty="0"/>
              <a:t>Still, values are enough for objective, i.e. ~200 </a:t>
            </a:r>
            <a:r>
              <a:rPr lang="en-US" dirty="0" err="1"/>
              <a:t>Gy</a:t>
            </a:r>
            <a:r>
              <a:rPr lang="en-US" dirty="0"/>
              <a:t> (rotation policy after ~100 – 150 </a:t>
            </a:r>
            <a:r>
              <a:rPr lang="en-US" dirty="0" err="1"/>
              <a:t>Gy</a:t>
            </a:r>
            <a:r>
              <a:rPr lang="en-US" dirty="0"/>
              <a:t>– see next slides)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2C90BC-33D0-EAB2-795F-C6FAAD3A5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6B3DF8-4EE5-B02D-6416-721F87651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10</a:t>
            </a:fld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AB7276D-5760-4F24-EB2B-A95AE7742BF1}"/>
              </a:ext>
            </a:extLst>
          </p:cNvPr>
          <p:cNvCxnSpPr>
            <a:cxnSpLocks/>
          </p:cNvCxnSpPr>
          <p:nvPr/>
        </p:nvCxnSpPr>
        <p:spPr>
          <a:xfrm>
            <a:off x="5709684" y="5864469"/>
            <a:ext cx="6274231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332EFB-B0A7-A354-28CA-9DDD9CC25F4A}"/>
              </a:ext>
            </a:extLst>
          </p:cNvPr>
          <p:cNvGrpSpPr/>
          <p:nvPr/>
        </p:nvGrpSpPr>
        <p:grpSpPr>
          <a:xfrm>
            <a:off x="5104521" y="615489"/>
            <a:ext cx="7012158" cy="5556247"/>
            <a:chOff x="5104521" y="615489"/>
            <a:chExt cx="7012158" cy="555624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DEE54B7F-A27D-9EF0-ED48-0807785CC49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9" t="7210" r="40596" b="7837"/>
            <a:stretch/>
          </p:blipFill>
          <p:spPr bwMode="auto">
            <a:xfrm>
              <a:off x="5104521" y="615489"/>
              <a:ext cx="7012158" cy="5186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746E5B9-BC91-DD3C-7050-144AC26C117E}"/>
                </a:ext>
              </a:extLst>
            </p:cNvPr>
            <p:cNvSpPr txBox="1"/>
            <p:nvPr/>
          </p:nvSpPr>
          <p:spPr>
            <a:xfrm>
              <a:off x="5380893" y="698239"/>
              <a:ext cx="8880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900 V</a:t>
              </a:r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4FF058A-0EE2-795A-6782-3A8339CCBF69}"/>
                </a:ext>
              </a:extLst>
            </p:cNvPr>
            <p:cNvSpPr txBox="1"/>
            <p:nvPr/>
          </p:nvSpPr>
          <p:spPr>
            <a:xfrm>
              <a:off x="8907141" y="5802404"/>
              <a:ext cx="13235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~ 3 days</a:t>
              </a:r>
              <a:endParaRPr lang="en-GB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982EA6D-A605-4F38-F014-270054D5A421}"/>
              </a:ext>
            </a:extLst>
          </p:cNvPr>
          <p:cNvSpPr txBox="1"/>
          <p:nvPr/>
        </p:nvSpPr>
        <p:spPr>
          <a:xfrm>
            <a:off x="5934075" y="176393"/>
            <a:ext cx="604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Voltage in the DQHDS capacitor bank after each discharge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B3EF7D8-F57D-62D2-990C-4883E4097187}"/>
              </a:ext>
            </a:extLst>
          </p:cNvPr>
          <p:cNvGrpSpPr/>
          <p:nvPr/>
        </p:nvGrpSpPr>
        <p:grpSpPr>
          <a:xfrm>
            <a:off x="4701324" y="646521"/>
            <a:ext cx="7359857" cy="5186915"/>
            <a:chOff x="4701324" y="646521"/>
            <a:chExt cx="7359857" cy="518691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73DE726-8E2B-9C99-0D29-FE56CF0B2634}"/>
                </a:ext>
              </a:extLst>
            </p:cNvPr>
            <p:cNvGrpSpPr/>
            <p:nvPr/>
          </p:nvGrpSpPr>
          <p:grpSpPr>
            <a:xfrm>
              <a:off x="4701324" y="646521"/>
              <a:ext cx="7359857" cy="5186915"/>
              <a:chOff x="4701324" y="646521"/>
              <a:chExt cx="7359857" cy="5186915"/>
            </a:xfrm>
          </p:grpSpPr>
          <p:pic>
            <p:nvPicPr>
              <p:cNvPr id="1028" name="Picture 4">
                <a:extLst>
                  <a:ext uri="{FF2B5EF4-FFF2-40B4-BE49-F238E27FC236}">
                    <a16:creationId xmlns:a16="http://schemas.microsoft.com/office/drawing/2014/main" id="{0ACE4371-C9F1-D36B-6AE0-47160E57DA6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36" r="62458" b="2741"/>
              <a:stretch/>
            </p:blipFill>
            <p:spPr bwMode="auto">
              <a:xfrm>
                <a:off x="5103755" y="646521"/>
                <a:ext cx="6957426" cy="51869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1D5EE15-2BD4-BFD1-B7AB-0767F04F83C9}"/>
                  </a:ext>
                </a:extLst>
              </p:cNvPr>
              <p:cNvSpPr txBox="1"/>
              <p:nvPr/>
            </p:nvSpPr>
            <p:spPr>
              <a:xfrm>
                <a:off x="4701324" y="1883537"/>
                <a:ext cx="8880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50 V</a:t>
                </a:r>
                <a:endParaRPr lang="en-GB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3B99149-7B5F-C0F3-BCC8-DEA4E6648AAD}"/>
                  </a:ext>
                </a:extLst>
              </p:cNvPr>
              <p:cNvSpPr txBox="1"/>
              <p:nvPr/>
            </p:nvSpPr>
            <p:spPr>
              <a:xfrm>
                <a:off x="7277100" y="3551548"/>
                <a:ext cx="151447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Start of irradiation</a:t>
                </a:r>
                <a:endParaRPr lang="en-GB" dirty="0"/>
              </a:p>
            </p:txBody>
          </p: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CFA9B52-4D61-9200-05DA-CAEB086642DA}"/>
                </a:ext>
              </a:extLst>
            </p:cNvPr>
            <p:cNvCxnSpPr/>
            <p:nvPr/>
          </p:nvCxnSpPr>
          <p:spPr>
            <a:xfrm>
              <a:off x="7162800" y="2771775"/>
              <a:ext cx="114300" cy="6572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BC9CC79-261B-0DBE-7724-76F85F80438B}"/>
              </a:ext>
            </a:extLst>
          </p:cNvPr>
          <p:cNvSpPr txBox="1"/>
          <p:nvPr/>
        </p:nvSpPr>
        <p:spPr>
          <a:xfrm>
            <a:off x="7392852" y="2695279"/>
            <a:ext cx="6049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1">
                    <a:lumMod val="75000"/>
                  </a:schemeClr>
                </a:solidFill>
              </a:rPr>
              <a:t>Remaining voltage in the capacitor bank after each discharge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51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Mitigations strategies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Fault is safe (availability affected, not reliability)</a:t>
            </a:r>
          </a:p>
          <a:p>
            <a:r>
              <a:rPr lang="en-US" dirty="0"/>
              <a:t>It is foreseen to perform a rotation of the units every ~1-2 years</a:t>
            </a:r>
          </a:p>
          <a:p>
            <a:pPr lvl="1"/>
            <a:r>
              <a:rPr lang="en-US" dirty="0"/>
              <a:t>4 HL-LHC model / 14 classic per IP side (1 &amp; 5) </a:t>
            </a:r>
          </a:p>
          <a:p>
            <a:pPr lvl="1"/>
            <a:r>
              <a:rPr lang="en-US" dirty="0"/>
              <a:t>RADMON useful to be installed in the critical places (e.g. 1 per rack ~5 per IP side)</a:t>
            </a:r>
            <a:endParaRPr lang="en-CH" dirty="0"/>
          </a:p>
          <a:p>
            <a:pPr lvl="1"/>
            <a:endParaRPr lang="en-US" dirty="0"/>
          </a:p>
          <a:p>
            <a:r>
              <a:rPr lang="en-US" dirty="0"/>
              <a:t>Additionally, timers and thyristors will be tested in CHARM to characterize in detail their failure modes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94484-4230-237B-A3C1-AAB201075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Meeting    6th July 2023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926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259" y="2530713"/>
            <a:ext cx="10147541" cy="2802414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384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FF06D-5CE9-25FD-CF55-13EF3E050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ADDF8-F4B2-C15B-F4D9-E67C583D0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description and production plans</a:t>
            </a:r>
          </a:p>
          <a:p>
            <a:r>
              <a:rPr lang="en-US" dirty="0"/>
              <a:t>Location and expected radiation levels</a:t>
            </a:r>
          </a:p>
          <a:p>
            <a:r>
              <a:rPr lang="en-US" dirty="0"/>
              <a:t>Component level testing</a:t>
            </a:r>
          </a:p>
          <a:p>
            <a:r>
              <a:rPr lang="en-US" dirty="0"/>
              <a:t>System level tests</a:t>
            </a:r>
          </a:p>
          <a:p>
            <a:r>
              <a:rPr lang="en-US" dirty="0"/>
              <a:t>Strategy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8860B-C538-3916-4F7F-A161ADE4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61B65-718F-31D7-4DD9-981722258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5497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251" y="42568"/>
            <a:ext cx="7920000" cy="720000"/>
          </a:xfrm>
        </p:spPr>
        <p:txBody>
          <a:bodyPr>
            <a:normAutofit/>
          </a:bodyPr>
          <a:lstStyle/>
          <a:p>
            <a:r>
              <a:rPr lang="en-US" dirty="0"/>
              <a:t>Project(s) description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69952" y="3498637"/>
            <a:ext cx="7571184" cy="2417530"/>
          </a:xfrm>
          <a:prstGeom prst="rect">
            <a:avLst/>
          </a:prstGeom>
        </p:spPr>
        <p:txBody>
          <a:bodyPr vert="horz" lIns="0" tIns="0" rIns="0" bIns="0" rtlCol="0">
            <a:normAutofit fontScale="25000" lnSpcReduction="20000"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lvl="1" indent="0">
              <a:buNone/>
            </a:pPr>
            <a:r>
              <a:rPr lang="en-US" sz="4000" dirty="0"/>
              <a:t> </a:t>
            </a:r>
          </a:p>
          <a:p>
            <a:pPr marL="0" indent="0">
              <a:buNone/>
            </a:pPr>
            <a:r>
              <a:rPr lang="en-GB" sz="6400" b="1" u="sng" dirty="0"/>
              <a:t>The </a:t>
            </a:r>
            <a:r>
              <a:rPr lang="en-GB" sz="6400" b="1" u="sng" dirty="0">
                <a:solidFill>
                  <a:srgbClr val="C00000"/>
                </a:solidFill>
              </a:rPr>
              <a:t>HL-LHC </a:t>
            </a:r>
            <a:r>
              <a:rPr lang="en-GB" sz="6400" b="1" u="sng" dirty="0"/>
              <a:t>Heater Discharge Power Supplies</a:t>
            </a:r>
            <a:r>
              <a:rPr lang="en-GB" sz="5600" dirty="0"/>
              <a:t> are in the baseline of the HL-LHC project for the protection of  the new Inner Triplet magnets, D1 and D2 that will be installed during LS3</a:t>
            </a:r>
          </a:p>
          <a:p>
            <a:pPr marL="0" indent="0">
              <a:buNone/>
            </a:pPr>
            <a:endParaRPr lang="en-GB" sz="5600" dirty="0"/>
          </a:p>
          <a:p>
            <a:pPr marL="0" indent="0">
              <a:buNone/>
            </a:pPr>
            <a:r>
              <a:rPr lang="en-GB" sz="6400" b="1" u="sng" dirty="0"/>
              <a:t>The </a:t>
            </a:r>
            <a:r>
              <a:rPr lang="en-GB" sz="6400" b="1" u="sng" dirty="0">
                <a:solidFill>
                  <a:srgbClr val="C00000"/>
                </a:solidFill>
              </a:rPr>
              <a:t>IPQ/IPD </a:t>
            </a:r>
            <a:r>
              <a:rPr lang="en-GB" sz="6400" b="1" u="sng" dirty="0"/>
              <a:t>Protection Rack Upgrade project </a:t>
            </a:r>
            <a:r>
              <a:rPr lang="en-GB" sz="6400" b="1" dirty="0"/>
              <a:t>intends </a:t>
            </a:r>
            <a:r>
              <a:rPr lang="en-GB" sz="5600" dirty="0"/>
              <a:t>to exchange DQHDS v1 from selected locations of the LHC</a:t>
            </a:r>
          </a:p>
          <a:p>
            <a:pPr marL="0" indent="0">
              <a:buNone/>
            </a:pPr>
            <a:endParaRPr lang="en-GB" sz="5600" dirty="0"/>
          </a:p>
          <a:p>
            <a:pPr marL="0" indent="0">
              <a:buNone/>
            </a:pPr>
            <a:r>
              <a:rPr lang="en-GB" sz="5600" dirty="0">
                <a:solidFill>
                  <a:schemeClr val="bg1">
                    <a:lumMod val="65000"/>
                  </a:schemeClr>
                </a:solidFill>
              </a:rPr>
              <a:t>Same design of DQHDS for both projects</a:t>
            </a:r>
          </a:p>
          <a:p>
            <a:pPr marL="0" indent="0">
              <a:buNone/>
            </a:pPr>
            <a:endParaRPr lang="en-GB" sz="5600" dirty="0"/>
          </a:p>
          <a:p>
            <a:pPr marL="0" indent="0">
              <a:buNone/>
            </a:pPr>
            <a:r>
              <a:rPr lang="en-GB" sz="5600" dirty="0">
                <a:solidFill>
                  <a:schemeClr val="bg1">
                    <a:lumMod val="65000"/>
                  </a:schemeClr>
                </a:solidFill>
              </a:rPr>
              <a:t>Other elements besides the DQHDS not relevant for the RADWG (e.g. cabling, passive interface modules, racks..)</a:t>
            </a:r>
          </a:p>
          <a:p>
            <a:endParaRPr lang="en-US" sz="2667" dirty="0"/>
          </a:p>
        </p:txBody>
      </p:sp>
      <p:grpSp>
        <p:nvGrpSpPr>
          <p:cNvPr id="6" name="Group 5"/>
          <p:cNvGrpSpPr/>
          <p:nvPr/>
        </p:nvGrpSpPr>
        <p:grpSpPr>
          <a:xfrm>
            <a:off x="9050729" y="266739"/>
            <a:ext cx="2421737" cy="2670717"/>
            <a:chOff x="791430" y="517214"/>
            <a:chExt cx="1816303" cy="2003038"/>
          </a:xfrm>
        </p:grpSpPr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791430" y="517214"/>
              <a:ext cx="1816303" cy="2003038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257175" indent="-257175" algn="l" defTabSz="3429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1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3429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3429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5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3429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35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3429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2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800" b="1" dirty="0">
                  <a:solidFill>
                    <a:schemeClr val="tx2"/>
                  </a:solidFill>
                </a:rPr>
                <a:t>Proven technology</a:t>
              </a:r>
            </a:p>
            <a:p>
              <a:endParaRPr lang="en-US" sz="2267" dirty="0">
                <a:sym typeface="Wingdings" panose="05000000000000000000" pitchFamily="2" charset="2"/>
              </a:endParaRPr>
            </a:p>
            <a:p>
              <a:pPr marL="400041" lvl="1" indent="0">
                <a:buNone/>
              </a:pPr>
              <a:endParaRPr lang="en-US" sz="1867" b="1" dirty="0"/>
            </a:p>
            <a:p>
              <a:pPr marL="400041" lvl="1" indent="0">
                <a:buNone/>
              </a:pPr>
              <a:r>
                <a:rPr lang="en-US" sz="1600" b="1" dirty="0"/>
                <a:t>More than 6000 LHC DQHDS in operation in the LHC since 2008 </a:t>
              </a:r>
              <a:endParaRPr lang="en-US" dirty="0"/>
            </a:p>
            <a:p>
              <a:endParaRPr lang="en-US" sz="2800" dirty="0"/>
            </a:p>
          </p:txBody>
        </p:sp>
        <p:sp>
          <p:nvSpPr>
            <p:cNvPr id="5" name="Down Arrow 4"/>
            <p:cNvSpPr/>
            <p:nvPr/>
          </p:nvSpPr>
          <p:spPr>
            <a:xfrm>
              <a:off x="1303539" y="1254276"/>
              <a:ext cx="792088" cy="394203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A9AE898-5DE9-451E-AC47-1DC2493FB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90417" y="6449703"/>
            <a:ext cx="7571184" cy="270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RADWG Meeting    6th July 2023 </a:t>
            </a: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AA6CE71-3747-5A3D-140C-88566B683034}"/>
              </a:ext>
            </a:extLst>
          </p:cNvPr>
          <p:cNvGrpSpPr/>
          <p:nvPr/>
        </p:nvGrpSpPr>
        <p:grpSpPr>
          <a:xfrm>
            <a:off x="7920470" y="2770468"/>
            <a:ext cx="4123460" cy="3412467"/>
            <a:chOff x="7920470" y="2770468"/>
            <a:chExt cx="4123460" cy="341246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BDD627F-A324-4120-345A-40FEB5E46632}"/>
                </a:ext>
              </a:extLst>
            </p:cNvPr>
            <p:cNvSpPr txBox="1"/>
            <p:nvPr/>
          </p:nvSpPr>
          <p:spPr>
            <a:xfrm>
              <a:off x="7920470" y="2770468"/>
              <a:ext cx="4123460" cy="3181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7" b="1" dirty="0"/>
                <a:t>New DQHDS</a:t>
              </a:r>
              <a:endParaRPr lang="en-GB" sz="1467" b="1" dirty="0"/>
            </a:p>
          </p:txBody>
        </p:sp>
        <p:pic>
          <p:nvPicPr>
            <p:cNvPr id="17" name="Picture 16" descr="A picture containing indoor, floor&#10;&#10;Description automatically generated">
              <a:extLst>
                <a:ext uri="{FF2B5EF4-FFF2-40B4-BE49-F238E27FC236}">
                  <a16:creationId xmlns:a16="http://schemas.microsoft.com/office/drawing/2014/main" id="{70D4B83C-05FA-F221-4805-7D8234ABA0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0470" y="3090340"/>
              <a:ext cx="4123460" cy="3092595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A00D80B-C581-506B-2077-D18AEBD737F5}"/>
              </a:ext>
            </a:extLst>
          </p:cNvPr>
          <p:cNvGrpSpPr/>
          <p:nvPr/>
        </p:nvGrpSpPr>
        <p:grpSpPr>
          <a:xfrm>
            <a:off x="521754" y="671710"/>
            <a:ext cx="7165470" cy="2974774"/>
            <a:chOff x="521754" y="671710"/>
            <a:chExt cx="7165470" cy="2974774"/>
          </a:xfrm>
        </p:grpSpPr>
        <p:pic>
          <p:nvPicPr>
            <p:cNvPr id="7" name="Picture 6"/>
            <p:cNvPicPr/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754" y="1054087"/>
              <a:ext cx="4982365" cy="244455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521754" y="671710"/>
              <a:ext cx="6995464" cy="3181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7" b="1" dirty="0"/>
                <a:t>Present LHC DQHDS</a:t>
              </a:r>
              <a:endParaRPr lang="en-GB" sz="1467" b="1" dirty="0"/>
            </a:p>
          </p:txBody>
        </p:sp>
        <p:pic>
          <p:nvPicPr>
            <p:cNvPr id="12" name="picture"/>
            <p:cNvPicPr/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0907" y="1122064"/>
              <a:ext cx="1826311" cy="12918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365598F-FE6B-2C03-664C-ED5732C1B4DB}"/>
                </a:ext>
              </a:extLst>
            </p:cNvPr>
            <p:cNvSpPr txBox="1"/>
            <p:nvPr/>
          </p:nvSpPr>
          <p:spPr>
            <a:xfrm>
              <a:off x="5520899" y="2476933"/>
              <a:ext cx="2166325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1400" dirty="0"/>
                <a:t>Quench event </a:t>
              </a:r>
              <a:r>
                <a:rPr lang="en-US" sz="1400" dirty="0">
                  <a:sym typeface="Wingdings" panose="05000000000000000000" pitchFamily="2" charset="2"/>
                </a:rPr>
                <a:t> The Quench Heater Discharge power Supplies (</a:t>
              </a:r>
              <a:r>
                <a:rPr lang="en-US" sz="1400" dirty="0"/>
                <a:t>DQHDS) energize the heater strips inside the magnet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328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Components procurement and production plans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3765"/>
            <a:ext cx="10890738" cy="4693811"/>
          </a:xfrm>
        </p:spPr>
        <p:txBody>
          <a:bodyPr>
            <a:normAutofit lnSpcReduction="10000"/>
          </a:bodyPr>
          <a:lstStyle/>
          <a:p>
            <a:endParaRPr lang="en-GB" dirty="0"/>
          </a:p>
          <a:p>
            <a:r>
              <a:rPr lang="en-GB" dirty="0"/>
              <a:t>60 units already produced for the IT String Test Facility (spares for the machine)</a:t>
            </a:r>
          </a:p>
          <a:p>
            <a:endParaRPr lang="en-GB" dirty="0"/>
          </a:p>
          <a:p>
            <a:r>
              <a:rPr lang="en-GB" dirty="0"/>
              <a:t>In-kind production by Japan – KEK: 630 DQHDS units to be manufactured and accepted at CERN by March 2025</a:t>
            </a:r>
          </a:p>
          <a:p>
            <a:endParaRPr lang="en-GB" dirty="0">
              <a:solidFill>
                <a:srgbClr val="0052CC"/>
              </a:solidFill>
              <a:latin typeface="-apple-system"/>
            </a:endParaRPr>
          </a:p>
          <a:p>
            <a:endParaRPr lang="en-GB" dirty="0">
              <a:solidFill>
                <a:srgbClr val="0052CC"/>
              </a:solidFill>
              <a:latin typeface="-apple-system"/>
            </a:endParaRPr>
          </a:p>
          <a:p>
            <a:r>
              <a:rPr lang="fr-FR" dirty="0"/>
              <a:t>Design and </a:t>
            </a:r>
            <a:r>
              <a:rPr lang="fr-FR" dirty="0" err="1"/>
              <a:t>manufacturing</a:t>
            </a:r>
            <a:r>
              <a:rPr lang="fr-FR" dirty="0"/>
              <a:t> files. EDA </a:t>
            </a:r>
            <a:r>
              <a:rPr lang="en-GB" b="0" i="0" dirty="0">
                <a:solidFill>
                  <a:srgbClr val="0052CC"/>
                </a:solidFill>
                <a:effectLst/>
                <a:latin typeface="-apple-system"/>
                <a:hlinkClick r:id="rId2"/>
              </a:rPr>
              <a:t>https://edms.cern.ch/project/EDA-04198</a:t>
            </a:r>
            <a:endParaRPr lang="en-GB" b="0" i="0" dirty="0">
              <a:solidFill>
                <a:srgbClr val="0052CC"/>
              </a:solidFill>
              <a:effectLst/>
              <a:latin typeface="-apple-system"/>
            </a:endParaRPr>
          </a:p>
          <a:p>
            <a:endParaRPr lang="en-GB" dirty="0">
              <a:solidFill>
                <a:srgbClr val="0052CC"/>
              </a:solidFill>
              <a:latin typeface="-apple-system"/>
            </a:endParaRPr>
          </a:p>
          <a:p>
            <a:pPr lvl="1"/>
            <a:endParaRPr lang="en-GB" dirty="0">
              <a:solidFill>
                <a:srgbClr val="0052CC"/>
              </a:solidFill>
              <a:latin typeface="-apple-system"/>
            </a:endParaRPr>
          </a:p>
          <a:p>
            <a:endParaRPr lang="en-GB" dirty="0">
              <a:solidFill>
                <a:srgbClr val="0052CC"/>
              </a:solidFill>
              <a:latin typeface="-apple-system"/>
            </a:endParaRPr>
          </a:p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94484-4230-237B-A3C1-AAB201075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30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Location and expected radiation levels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7681"/>
            <a:ext cx="10515600" cy="4693811"/>
          </a:xfrm>
        </p:spPr>
        <p:txBody>
          <a:bodyPr/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HL-LHC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en-US" dirty="0"/>
              <a:t>USC55, UJ56, UJ14/UJ16 ( worst case &lt; 10 </a:t>
            </a:r>
            <a:r>
              <a:rPr lang="en-US" dirty="0" err="1"/>
              <a:t>Gy</a:t>
            </a:r>
            <a:r>
              <a:rPr lang="en-US" dirty="0"/>
              <a:t>/year)</a:t>
            </a:r>
          </a:p>
          <a:p>
            <a:endParaRPr lang="en-US" dirty="0"/>
          </a:p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IPQ/IPD upgrade and present LHC units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dirty="0"/>
              <a:t>worst case cell 9 and 12 for IP1/5 (&lt;100 </a:t>
            </a:r>
            <a:r>
              <a:rPr lang="en-US" dirty="0" err="1"/>
              <a:t>Gy</a:t>
            </a:r>
            <a:r>
              <a:rPr lang="en-US" dirty="0"/>
              <a:t>/year)</a:t>
            </a:r>
            <a:endParaRPr lang="en-CH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CH" sz="2400" i="1" dirty="0"/>
              <a:t>Radiation levels expected based</a:t>
            </a:r>
            <a:r>
              <a:rPr lang="en-US" sz="2400" i="1" dirty="0"/>
              <a:t> on: </a:t>
            </a:r>
            <a:r>
              <a:rPr lang="en-US" sz="2000" i="1" dirty="0"/>
              <a:t>HL-LHC Radiation level specification document (EDMS: </a:t>
            </a:r>
            <a:r>
              <a:rPr lang="en-US" sz="2000" i="1" dirty="0">
                <a:hlinkClick r:id="rId2"/>
              </a:rPr>
              <a:t>2302154</a:t>
            </a:r>
            <a:r>
              <a:rPr lang="en-US" sz="2000" i="1" dirty="0"/>
              <a:t> 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94484-4230-237B-A3C1-AAB201075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798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Component Level Testing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2018: several meetings with the radiation team to discuss the components susceptible to fail. Tests performed at the PSI Proton Irradiation Facility. Total fluence ~10</a:t>
            </a:r>
            <a:r>
              <a:rPr lang="en-US" baseline="30000" dirty="0"/>
              <a:t>12</a:t>
            </a:r>
            <a:r>
              <a:rPr lang="en-US" dirty="0"/>
              <a:t> p/cm</a:t>
            </a:r>
            <a:r>
              <a:rPr lang="en-US" baseline="30000" dirty="0"/>
              <a:t>2</a:t>
            </a:r>
            <a:r>
              <a:rPr lang="en-US" dirty="0"/>
              <a:t> E.g.:</a:t>
            </a:r>
          </a:p>
          <a:p>
            <a:pPr lvl="1"/>
            <a:r>
              <a:rPr lang="en-US" dirty="0">
                <a:solidFill>
                  <a:schemeClr val="accent5"/>
                </a:solidFill>
              </a:rPr>
              <a:t>15 V regulator: </a:t>
            </a:r>
            <a:r>
              <a:rPr lang="en-US" sz="1800" u="sng" dirty="0">
                <a:solidFill>
                  <a:srgbClr val="0563C1"/>
                </a:solidFill>
                <a:latin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https://edms.cern.ch/document/2011367/1</a:t>
            </a:r>
            <a:r>
              <a:rPr lang="en-US" sz="1800" dirty="0"/>
              <a:t> </a:t>
            </a:r>
            <a:r>
              <a:rPr lang="en-US" dirty="0"/>
              <a:t>tested up to 500 </a:t>
            </a:r>
            <a:r>
              <a:rPr lang="en-US" dirty="0" err="1"/>
              <a:t>Gy</a:t>
            </a:r>
            <a:r>
              <a:rPr lang="en-US" dirty="0"/>
              <a:t>. Two SET and small voltage drift, not affecting in either case the functionality of the DQHDS unit</a:t>
            </a:r>
          </a:p>
          <a:p>
            <a:pPr lvl="1"/>
            <a:r>
              <a:rPr lang="en-US" dirty="0">
                <a:solidFill>
                  <a:schemeClr val="accent5"/>
                </a:solidFill>
              </a:rPr>
              <a:t>Timer NE556   -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https://edms.cern.ch/document/2011196/1</a:t>
            </a:r>
            <a:r>
              <a:rPr lang="en-GB" sz="1800" dirty="0">
                <a:solidFill>
                  <a:schemeClr val="accent5"/>
                </a:solidFill>
              </a:rPr>
              <a:t> </a:t>
            </a:r>
            <a:r>
              <a:rPr lang="en-GB" dirty="0"/>
              <a:t>No single events nor cumulative effects below 1000 </a:t>
            </a:r>
            <a:r>
              <a:rPr lang="en-GB" dirty="0" err="1"/>
              <a:t>Gy</a:t>
            </a:r>
            <a:endParaRPr lang="en-GB" dirty="0"/>
          </a:p>
          <a:p>
            <a:pPr lvl="1"/>
            <a:r>
              <a:rPr lang="en-US" dirty="0">
                <a:solidFill>
                  <a:schemeClr val="accent5"/>
                </a:solidFill>
              </a:rPr>
              <a:t>Transistor: </a:t>
            </a:r>
            <a:r>
              <a:rPr lang="en-US" sz="1800" u="sng" dirty="0">
                <a:solidFill>
                  <a:srgbClr val="0563C1"/>
                </a:solidFill>
                <a:latin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https://edms.cern.ch/document/2029282/1</a:t>
            </a:r>
            <a:r>
              <a:rPr lang="en-US" sz="1800" u="sng" dirty="0">
                <a:solidFill>
                  <a:srgbClr val="0563C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/>
              <a:t>Current gain decrease, not affecting DQHDS functionality. Tested up to 500 </a:t>
            </a:r>
            <a:r>
              <a:rPr lang="en-US" dirty="0" err="1"/>
              <a:t>Gy</a:t>
            </a:r>
            <a:endParaRPr lang="en-US" dirty="0"/>
          </a:p>
          <a:p>
            <a:r>
              <a:rPr lang="en-US" dirty="0"/>
              <a:t>Further tests planned to be done in CHARM for thyristors and timers</a:t>
            </a:r>
          </a:p>
          <a:p>
            <a:endParaRPr lang="en-US" dirty="0"/>
          </a:p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94484-4230-237B-A3C1-AAB201075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42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Level Testing results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735" y="1185706"/>
            <a:ext cx="5528620" cy="4693811"/>
          </a:xfrm>
        </p:spPr>
        <p:txBody>
          <a:bodyPr>
            <a:normAutofit/>
          </a:bodyPr>
          <a:lstStyle/>
          <a:p>
            <a:r>
              <a:rPr lang="en-US" sz="3200" dirty="0"/>
              <a:t>2018.  Present LHC DQHDS units tested up to 410 </a:t>
            </a:r>
            <a:r>
              <a:rPr lang="en-US" sz="3200" dirty="0" err="1"/>
              <a:t>Gy</a:t>
            </a:r>
            <a:r>
              <a:rPr lang="en-US" sz="3200" dirty="0"/>
              <a:t> and 460 </a:t>
            </a:r>
            <a:r>
              <a:rPr lang="en-US" sz="3200" dirty="0" err="1"/>
              <a:t>Gy</a:t>
            </a:r>
            <a:r>
              <a:rPr lang="en-US" sz="3200" dirty="0"/>
              <a:t> </a:t>
            </a:r>
          </a:p>
          <a:p>
            <a:endParaRPr lang="en-US" sz="3200" dirty="0"/>
          </a:p>
          <a:p>
            <a:r>
              <a:rPr lang="en-US" sz="3200" dirty="0"/>
              <a:t>Now. Tests with new DQHDS:</a:t>
            </a:r>
          </a:p>
          <a:p>
            <a:pPr lvl="1" algn="just"/>
            <a:r>
              <a:rPr lang="en-GB" dirty="0">
                <a:hlinkClick r:id="rId2"/>
              </a:rPr>
              <a:t>Tests in CHARM - May 2023</a:t>
            </a:r>
            <a:endParaRPr lang="en-US" sz="1800" dirty="0"/>
          </a:p>
          <a:p>
            <a:pPr lvl="1" algn="just"/>
            <a:r>
              <a:rPr lang="en-US" dirty="0"/>
              <a:t>HL-LHC DQHDS units survived up to 345 </a:t>
            </a:r>
            <a:r>
              <a:rPr lang="en-US" dirty="0" err="1"/>
              <a:t>Gy</a:t>
            </a:r>
            <a:r>
              <a:rPr lang="en-US" dirty="0"/>
              <a:t> and 326 </a:t>
            </a:r>
            <a:r>
              <a:rPr lang="en-US" dirty="0" err="1"/>
              <a:t>Gy</a:t>
            </a:r>
            <a:r>
              <a:rPr lang="en-US" dirty="0"/>
              <a:t> –It is believed the 555 timer or a thyristor failure could explain this </a:t>
            </a:r>
            <a:r>
              <a:rPr lang="en-US" dirty="0" err="1"/>
              <a:t>behaviour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94484-4230-237B-A3C1-AAB201075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BB59C4-7EC2-3123-93E6-9BB3F94E21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9445" y="1117600"/>
            <a:ext cx="6462556" cy="506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95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EC87D-595C-3CE8-152E-B62530AD5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Level Testing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DA0612-98A6-F49D-F03C-AC201039B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49655E-E00D-6BEC-F0D5-69A72BD5C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86F452-26F5-0E26-E5DD-32E1F59939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0764" t="18728" r="18750" b="24203"/>
          <a:stretch/>
        </p:blipFill>
        <p:spPr>
          <a:xfrm>
            <a:off x="308475" y="1443194"/>
            <a:ext cx="8517639" cy="37175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C7941AD-A177-0C13-C4D7-481B2F7AE7F5}"/>
              </a:ext>
            </a:extLst>
          </p:cNvPr>
          <p:cNvSpPr/>
          <p:nvPr/>
        </p:nvSpPr>
        <p:spPr>
          <a:xfrm>
            <a:off x="2777066" y="2146985"/>
            <a:ext cx="2768600" cy="15571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7EE497-49B7-4BA8-EF32-DEAF08F0E5BE}"/>
              </a:ext>
            </a:extLst>
          </p:cNvPr>
          <p:cNvSpPr/>
          <p:nvPr/>
        </p:nvSpPr>
        <p:spPr>
          <a:xfrm>
            <a:off x="2777066" y="3882120"/>
            <a:ext cx="2768600" cy="14245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631792-A406-B83A-6CC2-50B1AAE16F12}"/>
              </a:ext>
            </a:extLst>
          </p:cNvPr>
          <p:cNvSpPr txBox="1"/>
          <p:nvPr/>
        </p:nvSpPr>
        <p:spPr>
          <a:xfrm>
            <a:off x="5960532" y="5452531"/>
            <a:ext cx="5511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Responsible for triggering (i.e. reliability). No current drawn. This configuration is the one tested at PSI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4DD14A-778D-2245-05E4-FCF1068130E7}"/>
              </a:ext>
            </a:extLst>
          </p:cNvPr>
          <p:cNvSpPr txBox="1"/>
          <p:nvPr/>
        </p:nvSpPr>
        <p:spPr>
          <a:xfrm>
            <a:off x="6796424" y="942020"/>
            <a:ext cx="330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Responsible for charging (i.e. availability). Up to 200 mA drawn. 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B589FFD-B599-036B-E619-00688FC7528C}"/>
              </a:ext>
            </a:extLst>
          </p:cNvPr>
          <p:cNvCxnSpPr>
            <a:cxnSpLocks/>
            <a:stCxn id="8" idx="3"/>
            <a:endCxn id="11" idx="1"/>
          </p:cNvCxnSpPr>
          <p:nvPr/>
        </p:nvCxnSpPr>
        <p:spPr>
          <a:xfrm flipV="1">
            <a:off x="5545666" y="1403685"/>
            <a:ext cx="1250758" cy="15218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08ADE1-08EF-8F6E-2FFA-ECADD7D0BB65}"/>
              </a:ext>
            </a:extLst>
          </p:cNvPr>
          <p:cNvCxnSpPr>
            <a:cxnSpLocks/>
            <a:stCxn id="9" idx="3"/>
            <a:endCxn id="10" idx="0"/>
          </p:cNvCxnSpPr>
          <p:nvPr/>
        </p:nvCxnSpPr>
        <p:spPr>
          <a:xfrm>
            <a:off x="5545666" y="4594379"/>
            <a:ext cx="3170382" cy="8581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174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CF0E321-51C1-DFF8-6471-DEE2ED7DBC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8055" t="23389" r="9791" b="14702"/>
          <a:stretch/>
        </p:blipFill>
        <p:spPr>
          <a:xfrm>
            <a:off x="152590" y="729915"/>
            <a:ext cx="8630229" cy="55224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FEC87D-595C-3CE8-152E-B62530AD5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Level Testing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DA0612-98A6-F49D-F03C-AC201039B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    6th July 2023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49655E-E00D-6BEC-F0D5-69A72BD5C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7941AD-A177-0C13-C4D7-481B2F7AE7F5}"/>
              </a:ext>
            </a:extLst>
          </p:cNvPr>
          <p:cNvSpPr/>
          <p:nvPr/>
        </p:nvSpPr>
        <p:spPr>
          <a:xfrm>
            <a:off x="6804504" y="1667426"/>
            <a:ext cx="965201" cy="7200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7EE497-49B7-4BA8-EF32-DEAF08F0E5BE}"/>
              </a:ext>
            </a:extLst>
          </p:cNvPr>
          <p:cNvSpPr/>
          <p:nvPr/>
        </p:nvSpPr>
        <p:spPr>
          <a:xfrm>
            <a:off x="6938047" y="5056467"/>
            <a:ext cx="707352" cy="616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4DD14A-778D-2245-05E4-FCF1068130E7}"/>
              </a:ext>
            </a:extLst>
          </p:cNvPr>
          <p:cNvSpPr txBox="1"/>
          <p:nvPr/>
        </p:nvSpPr>
        <p:spPr>
          <a:xfrm>
            <a:off x="8936180" y="3127585"/>
            <a:ext cx="330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Short in the thyristors could also explain the failure (see next slide)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B589FFD-B599-036B-E619-00688FC7528C}"/>
              </a:ext>
            </a:extLst>
          </p:cNvPr>
          <p:cNvCxnSpPr>
            <a:cxnSpLocks/>
            <a:stCxn id="8" idx="3"/>
            <a:endCxn id="11" idx="1"/>
          </p:cNvCxnSpPr>
          <p:nvPr/>
        </p:nvCxnSpPr>
        <p:spPr>
          <a:xfrm>
            <a:off x="7769705" y="2027452"/>
            <a:ext cx="1166475" cy="15617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6F5297A-51AF-CB4E-7A19-D3FDF81F12FA}"/>
              </a:ext>
            </a:extLst>
          </p:cNvPr>
          <p:cNvSpPr txBox="1"/>
          <p:nvPr/>
        </p:nvSpPr>
        <p:spPr>
          <a:xfrm>
            <a:off x="8936180" y="4874049"/>
            <a:ext cx="29862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After RP release, the units will studied to narrow down the failure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642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11429</TotalTime>
  <Words>827</Words>
  <Application>Microsoft Office PowerPoint</Application>
  <PresentationFormat>Widescreen</PresentationFormat>
  <Paragraphs>110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-apple-system</vt:lpstr>
      <vt:lpstr>Arial</vt:lpstr>
      <vt:lpstr>Calibri</vt:lpstr>
      <vt:lpstr>Calibri Light</vt:lpstr>
      <vt:lpstr>Wingdings</vt:lpstr>
      <vt:lpstr>Office Theme</vt:lpstr>
      <vt:lpstr>RADWG Meeting</vt:lpstr>
      <vt:lpstr>Outline</vt:lpstr>
      <vt:lpstr>Project(s) description </vt:lpstr>
      <vt:lpstr>Components procurement and production plans</vt:lpstr>
      <vt:lpstr>Location and expected radiation levels</vt:lpstr>
      <vt:lpstr>Component Level Testing</vt:lpstr>
      <vt:lpstr>System Level Testing results</vt:lpstr>
      <vt:lpstr>System Level Testing results</vt:lpstr>
      <vt:lpstr>System Level Testing results</vt:lpstr>
      <vt:lpstr>System Level Testing results</vt:lpstr>
      <vt:lpstr>Mitigations strategies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Meeting April 2015</dc:title>
  <dc:creator>Salvatore Danzeca</dc:creator>
  <cp:lastModifiedBy>David Carrillo</cp:lastModifiedBy>
  <cp:revision>242</cp:revision>
  <dcterms:created xsi:type="dcterms:W3CDTF">2015-04-22T07:50:05Z</dcterms:created>
  <dcterms:modified xsi:type="dcterms:W3CDTF">2023-07-07T07:29:48Z</dcterms:modified>
</cp:coreProperties>
</file>