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4"/>
  </p:sldMasterIdLst>
  <p:notesMasterIdLst>
    <p:notesMasterId r:id="rId29"/>
  </p:notesMasterIdLst>
  <p:sldIdLst>
    <p:sldId id="256" r:id="rId5"/>
    <p:sldId id="426" r:id="rId6"/>
    <p:sldId id="332" r:id="rId7"/>
    <p:sldId id="430" r:id="rId8"/>
    <p:sldId id="427" r:id="rId9"/>
    <p:sldId id="428" r:id="rId10"/>
    <p:sldId id="429" r:id="rId11"/>
    <p:sldId id="494" r:id="rId12"/>
    <p:sldId id="523" r:id="rId13"/>
    <p:sldId id="508" r:id="rId14"/>
    <p:sldId id="525" r:id="rId15"/>
    <p:sldId id="524" r:id="rId16"/>
    <p:sldId id="510" r:id="rId17"/>
    <p:sldId id="511" r:id="rId18"/>
    <p:sldId id="512" r:id="rId19"/>
    <p:sldId id="519" r:id="rId20"/>
    <p:sldId id="521" r:id="rId21"/>
    <p:sldId id="520" r:id="rId22"/>
    <p:sldId id="522" r:id="rId23"/>
    <p:sldId id="509" r:id="rId24"/>
    <p:sldId id="413" r:id="rId25"/>
    <p:sldId id="342" r:id="rId26"/>
    <p:sldId id="331" r:id="rId27"/>
    <p:sldId id="264" r:id="rId28"/>
  </p:sldIdLst>
  <p:sldSz cx="12192000" cy="6858000"/>
  <p:notesSz cx="6858000" cy="9144000"/>
  <p:embeddedFontLst>
    <p:embeddedFont>
      <p:font typeface="Microsoft JhengHei UI" panose="020B0604030504040204" pitchFamily="34" charset="-120"/>
      <p:regular r:id="rId30"/>
      <p:bold r:id="rId31"/>
    </p:embeddedFont>
    <p:embeddedFont>
      <p:font typeface="Calibri" panose="020F0502020204030204" pitchFamily="34" charset="0"/>
      <p:regular r:id="rId32"/>
      <p:bold r:id="rId33"/>
      <p:italic r:id="rId34"/>
      <p:boldItalic r:id="rId35"/>
    </p:embeddedFont>
  </p:embeddedFontLst>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5197CC"/>
    <a:srgbClr val="A40000"/>
    <a:srgbClr val="C00000"/>
    <a:srgbClr val="0F0F0F"/>
    <a:srgbClr val="1E59AE"/>
    <a:srgbClr val="7E9244"/>
    <a:srgbClr val="A4B96A"/>
    <a:srgbClr val="6A6A6A"/>
    <a:srgbClr val="3C5B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690" autoAdjust="0"/>
    <p:restoredTop sz="95660" autoAdjust="0"/>
  </p:normalViewPr>
  <p:slideViewPr>
    <p:cSldViewPr>
      <p:cViewPr>
        <p:scale>
          <a:sx n="125" d="100"/>
          <a:sy n="125" d="100"/>
        </p:scale>
        <p:origin x="3714" y="804"/>
      </p:cViewPr>
      <p:guideLst>
        <p:guide orient="horz" pos="2160"/>
        <p:guide pos="3840"/>
      </p:guideLst>
    </p:cSldViewPr>
  </p:slideViewPr>
  <p:notesTextViewPr>
    <p:cViewPr>
      <p:scale>
        <a:sx n="100" d="100"/>
        <a:sy n="100" d="100"/>
      </p:scale>
      <p:origin x="0" y="0"/>
    </p:cViewPr>
  </p:notesTextViewPr>
  <p:gridSpacing cx="38100" cy="381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font" Target="fonts/font5.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4.fntdata"/><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3.fntdata"/><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2.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font" Target="fonts/font1.fntdata"/><Relationship Id="rId35" Type="http://schemas.openxmlformats.org/officeDocument/2006/relationships/font" Target="fonts/font6.fntdata"/><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BD897B-D371-4B2E-A463-0CB3E4210ED9}" type="datetimeFigureOut">
              <a:rPr lang="en-GB" smtClean="0"/>
              <a:t>05/07/2023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168C11-2573-4899-8C98-4A28BE90270E}" type="slidenum">
              <a:rPr lang="en-GB" smtClean="0"/>
              <a:t>‹#›</a:t>
            </a:fld>
            <a:endParaRPr lang="en-GB"/>
          </a:p>
        </p:txBody>
      </p:sp>
    </p:spTree>
    <p:extLst>
      <p:ext uri="{BB962C8B-B14F-4D97-AF65-F5344CB8AC3E}">
        <p14:creationId xmlns:p14="http://schemas.microsoft.com/office/powerpoint/2010/main" val="4171534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3168C11-2573-4899-8C98-4A28BE90270E}" type="slidenum">
              <a:rPr lang="en-GB" smtClean="0"/>
              <a:t>1</a:t>
            </a:fld>
            <a:endParaRPr lang="en-GB" dirty="0"/>
          </a:p>
        </p:txBody>
      </p:sp>
    </p:spTree>
    <p:extLst>
      <p:ext uri="{BB962C8B-B14F-4D97-AF65-F5344CB8AC3E}">
        <p14:creationId xmlns:p14="http://schemas.microsoft.com/office/powerpoint/2010/main" val="26709951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3168C11-2573-4899-8C98-4A28BE90270E}" type="slidenum">
              <a:rPr lang="en-GB" smtClean="0"/>
              <a:t>2</a:t>
            </a:fld>
            <a:endParaRPr lang="en-GB"/>
          </a:p>
        </p:txBody>
      </p:sp>
    </p:spTree>
    <p:extLst>
      <p:ext uri="{BB962C8B-B14F-4D97-AF65-F5344CB8AC3E}">
        <p14:creationId xmlns:p14="http://schemas.microsoft.com/office/powerpoint/2010/main" val="33492603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3168C11-2573-4899-8C98-4A28BE90270E}" type="slidenum">
              <a:rPr lang="en-GB" smtClean="0"/>
              <a:t>3</a:t>
            </a:fld>
            <a:endParaRPr lang="en-GB"/>
          </a:p>
        </p:txBody>
      </p:sp>
    </p:spTree>
    <p:extLst>
      <p:ext uri="{BB962C8B-B14F-4D97-AF65-F5344CB8AC3E}">
        <p14:creationId xmlns:p14="http://schemas.microsoft.com/office/powerpoint/2010/main" val="589158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73168C11-2573-4899-8C98-4A28BE90270E}" type="slidenum">
              <a:rPr lang="en-GB" smtClean="0"/>
              <a:t>22</a:t>
            </a:fld>
            <a:endParaRPr lang="en-GB"/>
          </a:p>
        </p:txBody>
      </p:sp>
    </p:spTree>
    <p:extLst>
      <p:ext uri="{BB962C8B-B14F-4D97-AF65-F5344CB8AC3E}">
        <p14:creationId xmlns:p14="http://schemas.microsoft.com/office/powerpoint/2010/main" val="2501178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
        <p:nvSpPr>
          <p:cNvPr id="4" name="Slide Number Placeholder 3"/>
          <p:cNvSpPr>
            <a:spLocks noGrp="1"/>
          </p:cNvSpPr>
          <p:nvPr>
            <p:ph type="sldNum" sz="quarter" idx="5"/>
          </p:nvPr>
        </p:nvSpPr>
        <p:spPr/>
        <p:txBody>
          <a:bodyPr/>
          <a:lstStyle/>
          <a:p>
            <a:fld id="{73168C11-2573-4899-8C98-4A28BE90270E}" type="slidenum">
              <a:rPr lang="en-GB" smtClean="0"/>
              <a:t>23</a:t>
            </a:fld>
            <a:endParaRPr lang="en-GB"/>
          </a:p>
        </p:txBody>
      </p:sp>
    </p:spTree>
    <p:extLst>
      <p:ext uri="{BB962C8B-B14F-4D97-AF65-F5344CB8AC3E}">
        <p14:creationId xmlns:p14="http://schemas.microsoft.com/office/powerpoint/2010/main" val="23368154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secHead" preserve="1" userDrawn="1">
  <p:cSld name="Front">
    <p:spTree>
      <p:nvGrpSpPr>
        <p:cNvPr id="1" name=""/>
        <p:cNvGrpSpPr/>
        <p:nvPr/>
      </p:nvGrpSpPr>
      <p:grpSpPr bwMode="auto">
        <a:xfrm>
          <a:off x="0" y="0"/>
          <a:ext cx="0" cy="0"/>
          <a:chOff x="0" y="0"/>
          <a:chExt cx="0" cy="0"/>
        </a:xfrm>
      </p:grpSpPr>
      <p:pic>
        <p:nvPicPr>
          <p:cNvPr id="4" name="Picture 4" descr="A picture containing building, tower, bridge&#10;&#10;Description automatically generated"/>
          <p:cNvPicPr>
            <a:picLocks noChangeAspect="1"/>
          </p:cNvPicPr>
          <p:nvPr userDrawn="1"/>
        </p:nvPicPr>
        <p:blipFill>
          <a:blip r:embed="rId2"/>
          <a:stretch/>
        </p:blipFill>
        <p:spPr bwMode="auto">
          <a:xfrm>
            <a:off x="0" y="0"/>
            <a:ext cx="12192000" cy="6858000"/>
          </a:xfrm>
          <a:prstGeom prst="rect">
            <a:avLst/>
          </a:prstGeom>
        </p:spPr>
      </p:pic>
      <p:sp>
        <p:nvSpPr>
          <p:cNvPr id="5" name="Titre 1"/>
          <p:cNvSpPr>
            <a:spLocks noGrp="1"/>
          </p:cNvSpPr>
          <p:nvPr>
            <p:ph type="title" hasCustomPrompt="1"/>
          </p:nvPr>
        </p:nvSpPr>
        <p:spPr bwMode="auto">
          <a:xfrm>
            <a:off x="575732" y="1741758"/>
            <a:ext cx="7450667" cy="1826363"/>
          </a:xfrm>
        </p:spPr>
        <p:txBody>
          <a:bodyPr tIns="0" bIns="0" anchor="b">
            <a:normAutofit/>
          </a:bodyPr>
          <a:lstStyle>
            <a:lvl1pPr algn="l">
              <a:lnSpc>
                <a:spcPct val="90000"/>
              </a:lnSpc>
              <a:spcBef>
                <a:spcPts val="0"/>
              </a:spcBef>
              <a:buNone/>
              <a:defRPr lang="en-US" sz="4000" b="1" i="0" cap="none" spc="0">
                <a:ln w="12700">
                  <a:noFill/>
                  <a:prstDash val="solid"/>
                </a:ln>
                <a:solidFill>
                  <a:srgbClr val="5AA3D9"/>
                </a:solidFill>
                <a:latin typeface="+mj-lt"/>
                <a:ea typeface="+mj-ea"/>
                <a:cs typeface="Ubuntu"/>
              </a:defRPr>
            </a:lvl1pPr>
          </a:lstStyle>
          <a:p>
            <a:pPr>
              <a:defRPr/>
            </a:pPr>
            <a:r>
              <a:rPr dirty="0"/>
              <a:t>Presentation Title</a:t>
            </a:r>
            <a:endParaRPr lang="en-US" dirty="0"/>
          </a:p>
        </p:txBody>
      </p:sp>
      <p:sp>
        <p:nvSpPr>
          <p:cNvPr id="6" name="Espace réservé du texte 2"/>
          <p:cNvSpPr>
            <a:spLocks noGrp="1"/>
          </p:cNvSpPr>
          <p:nvPr>
            <p:ph type="body" idx="1" hasCustomPrompt="1"/>
          </p:nvPr>
        </p:nvSpPr>
        <p:spPr bwMode="auto">
          <a:xfrm>
            <a:off x="575732" y="3810002"/>
            <a:ext cx="7450667" cy="1066688"/>
          </a:xfrm>
        </p:spPr>
        <p:txBody>
          <a:bodyPr lIns="45720" tIns="0" rIns="45720" bIns="0" anchor="t">
            <a:normAutofit/>
          </a:bodyPr>
          <a:lstStyle>
            <a:lvl1pPr marL="0" indent="0" algn="l">
              <a:lnSpc>
                <a:spcPct val="90000"/>
              </a:lnSpc>
              <a:spcBef>
                <a:spcPts val="0"/>
              </a:spcBef>
              <a:buNone/>
              <a:defRPr sz="2800" b="0" i="0">
                <a:solidFill>
                  <a:srgbClr val="4D4D4D"/>
                </a:solidFill>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defRPr/>
            </a:pPr>
            <a:r>
              <a:rPr dirty="0"/>
              <a:t>Author and Affiliation</a:t>
            </a:r>
          </a:p>
        </p:txBody>
      </p:sp>
      <p:sp>
        <p:nvSpPr>
          <p:cNvPr id="13" name="Rectangle 12">
            <a:extLst>
              <a:ext uri="{FF2B5EF4-FFF2-40B4-BE49-F238E27FC236}">
                <a16:creationId xmlns:a16="http://schemas.microsoft.com/office/drawing/2014/main" id="{60424D0C-B055-C048-95C0-F170006F7400}"/>
              </a:ext>
            </a:extLst>
          </p:cNvPr>
          <p:cNvSpPr/>
          <p:nvPr userDrawn="1"/>
        </p:nvSpPr>
        <p:spPr>
          <a:xfrm>
            <a:off x="2179775" y="5444106"/>
            <a:ext cx="2032000" cy="1057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800"/>
          </a:p>
        </p:txBody>
      </p:sp>
      <p:pic>
        <p:nvPicPr>
          <p:cNvPr id="10" name="Picture 9">
            <a:extLst>
              <a:ext uri="{FF2B5EF4-FFF2-40B4-BE49-F238E27FC236}">
                <a16:creationId xmlns:a16="http://schemas.microsoft.com/office/drawing/2014/main" id="{E74B3277-A085-4981-B15C-6B07F584C5EF}"/>
              </a:ext>
            </a:extLst>
          </p:cNvPr>
          <p:cNvPicPr>
            <a:picLocks noChangeAspect="1"/>
          </p:cNvPicPr>
          <p:nvPr userDrawn="1"/>
        </p:nvPicPr>
        <p:blipFill>
          <a:blip r:embed="rId3"/>
          <a:stretch>
            <a:fillRect/>
          </a:stretch>
        </p:blipFill>
        <p:spPr bwMode="auto">
          <a:xfrm>
            <a:off x="756398" y="5475777"/>
            <a:ext cx="856258" cy="842447"/>
          </a:xfrm>
          <a:prstGeom prst="rect">
            <a:avLst/>
          </a:prstGeom>
        </p:spPr>
      </p:pic>
      <p:pic>
        <p:nvPicPr>
          <p:cNvPr id="12" name="Picture 1">
            <a:extLst>
              <a:ext uri="{FF2B5EF4-FFF2-40B4-BE49-F238E27FC236}">
                <a16:creationId xmlns:a16="http://schemas.microsoft.com/office/drawing/2014/main" id="{0F4FB4E1-D1E5-4494-A3A2-32713F5370E5}"/>
              </a:ext>
            </a:extLst>
          </p:cNvPr>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b="15398"/>
          <a:stretch/>
        </p:blipFill>
        <p:spPr bwMode="auto">
          <a:xfrm>
            <a:off x="3143672" y="5431745"/>
            <a:ext cx="2431831" cy="942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
            <a:extLst>
              <a:ext uri="{FF2B5EF4-FFF2-40B4-BE49-F238E27FC236}">
                <a16:creationId xmlns:a16="http://schemas.microsoft.com/office/drawing/2014/main" id="{5CCBEF44-5665-49E7-B6D2-328B6C657B92}"/>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176120" y="352044"/>
            <a:ext cx="2224009" cy="917017"/>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7" name="Picture 2" descr="home">
            <a:extLst>
              <a:ext uri="{FF2B5EF4-FFF2-40B4-BE49-F238E27FC236}">
                <a16:creationId xmlns:a16="http://schemas.microsoft.com/office/drawing/2014/main" id="{B6BD1DC3-0680-4D03-B27E-C4197678C56B}"/>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1912633" y="5467934"/>
            <a:ext cx="877901" cy="8779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preserve="1" userDrawn="1">
  <p:cSld name="Default">
    <p:spTree>
      <p:nvGrpSpPr>
        <p:cNvPr id="1" name=""/>
        <p:cNvGrpSpPr/>
        <p:nvPr/>
      </p:nvGrpSpPr>
      <p:grpSpPr bwMode="auto">
        <a:xfrm>
          <a:off x="0" y="0"/>
          <a:ext cx="0" cy="0"/>
          <a:chOff x="0" y="0"/>
          <a:chExt cx="0" cy="0"/>
        </a:xfrm>
      </p:grpSpPr>
      <p:sp>
        <p:nvSpPr>
          <p:cNvPr id="4" name="Date Placeholder 2"/>
          <p:cNvSpPr>
            <a:spLocks noGrp="1"/>
          </p:cNvSpPr>
          <p:nvPr>
            <p:ph type="dt" sz="half" idx="10"/>
          </p:nvPr>
        </p:nvSpPr>
        <p:spPr bwMode="auto"/>
        <p:txBody>
          <a:bodyPr/>
          <a:lstStyle>
            <a:lvl1pPr>
              <a:defRPr>
                <a:solidFill>
                  <a:schemeClr val="bg1">
                    <a:lumMod val="75000"/>
                  </a:schemeClr>
                </a:solidFill>
              </a:defRPr>
            </a:lvl1pPr>
          </a:lstStyle>
          <a:p>
            <a:pPr>
              <a:defRPr/>
            </a:pPr>
            <a:fld id="{F0622CBF-F3F3-4916-A1D3-BD13530337FB}" type="datetime1">
              <a:rPr lang="fr-FR"/>
              <a:t>05/07/2023</a:t>
            </a:fld>
            <a:endParaRPr lang="en-US" dirty="0"/>
          </a:p>
        </p:txBody>
      </p:sp>
      <p:sp>
        <p:nvSpPr>
          <p:cNvPr id="5" name="Footer Placeholder 3"/>
          <p:cNvSpPr>
            <a:spLocks noGrp="1"/>
          </p:cNvSpPr>
          <p:nvPr>
            <p:ph type="ftr" sz="quarter" idx="11"/>
          </p:nvPr>
        </p:nvSpPr>
        <p:spPr bwMode="auto"/>
        <p:txBody>
          <a:bodyPr/>
          <a:lstStyle>
            <a:lvl1pPr>
              <a:defRPr>
                <a:solidFill>
                  <a:schemeClr val="bg1">
                    <a:lumMod val="75000"/>
                  </a:schemeClr>
                </a:solidFill>
              </a:defRPr>
            </a:lvl1pPr>
          </a:lstStyle>
          <a:p>
            <a:pPr>
              <a:defRPr/>
            </a:pPr>
            <a:endParaRPr lang="en-US" dirty="0"/>
          </a:p>
        </p:txBody>
      </p:sp>
      <p:sp>
        <p:nvSpPr>
          <p:cNvPr id="6" name="Slide Number Placeholder 4"/>
          <p:cNvSpPr>
            <a:spLocks noGrp="1"/>
          </p:cNvSpPr>
          <p:nvPr>
            <p:ph type="sldNum" sz="quarter" idx="12"/>
          </p:nvPr>
        </p:nvSpPr>
        <p:spPr bwMode="auto"/>
        <p:txBody>
          <a:bodyPr/>
          <a:lstStyle/>
          <a:p>
            <a:pPr>
              <a:defRPr/>
            </a:pPr>
            <a:fld id="{8D6C380F-326D-3C40-9EE7-7FBAB0953422}" type="slidenum">
              <a:rPr lang="en-US"/>
              <a:t>‹#›</a:t>
            </a:fld>
            <a:endParaRPr lang="en-US" dirty="0"/>
          </a:p>
        </p:txBody>
      </p:sp>
      <p:sp>
        <p:nvSpPr>
          <p:cNvPr id="7" name="Rectangle 5"/>
          <p:cNvSpPr/>
          <p:nvPr userDrawn="1"/>
        </p:nvSpPr>
        <p:spPr bwMode="auto">
          <a:xfrm>
            <a:off x="0" y="0"/>
            <a:ext cx="12192000" cy="621982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fr-FR" sz="1800" dirty="0"/>
          </a:p>
        </p:txBody>
      </p:sp>
      <p:pic>
        <p:nvPicPr>
          <p:cNvPr id="8" name="Picture 8"/>
          <p:cNvPicPr>
            <a:picLocks noChangeAspect="1"/>
          </p:cNvPicPr>
          <p:nvPr userDrawn="1"/>
        </p:nvPicPr>
        <p:blipFill>
          <a:blip r:embed="rId2"/>
          <a:stretch/>
        </p:blipFill>
        <p:spPr bwMode="auto">
          <a:xfrm>
            <a:off x="0" y="27384"/>
            <a:ext cx="12192000" cy="6858000"/>
          </a:xfrm>
          <a:prstGeom prst="rect">
            <a:avLst/>
          </a:prstGeom>
        </p:spPr>
      </p:pic>
      <p:sp>
        <p:nvSpPr>
          <p:cNvPr id="9" name="Title 1"/>
          <p:cNvSpPr>
            <a:spLocks noGrp="1"/>
          </p:cNvSpPr>
          <p:nvPr>
            <p:ph type="title" hasCustomPrompt="1"/>
          </p:nvPr>
        </p:nvSpPr>
        <p:spPr bwMode="auto">
          <a:xfrm>
            <a:off x="4888579" y="2743338"/>
            <a:ext cx="7303421" cy="715840"/>
          </a:xfrm>
        </p:spPr>
        <p:txBody>
          <a:bodyPr>
            <a:noAutofit/>
          </a:bodyPr>
          <a:lstStyle>
            <a:lvl1pPr>
              <a:defRPr sz="4400">
                <a:solidFill>
                  <a:srgbClr val="5AA3D9"/>
                </a:solidFill>
              </a:defRPr>
            </a:lvl1pPr>
          </a:lstStyle>
          <a:p>
            <a:pPr>
              <a:defRPr/>
            </a:pPr>
            <a:r>
              <a:t>Slide Title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Default Alt">
    <p:spTree>
      <p:nvGrpSpPr>
        <p:cNvPr id="1" name=""/>
        <p:cNvGrpSpPr/>
        <p:nvPr/>
      </p:nvGrpSpPr>
      <p:grpSpPr bwMode="auto">
        <a:xfrm>
          <a:off x="0" y="0"/>
          <a:ext cx="0" cy="0"/>
          <a:chOff x="0" y="0"/>
          <a:chExt cx="0" cy="0"/>
        </a:xfrm>
      </p:grpSpPr>
      <p:sp>
        <p:nvSpPr>
          <p:cNvPr id="4" name="Title 1"/>
          <p:cNvSpPr>
            <a:spLocks noGrp="1"/>
          </p:cNvSpPr>
          <p:nvPr>
            <p:ph type="title" hasCustomPrompt="1"/>
          </p:nvPr>
        </p:nvSpPr>
        <p:spPr bwMode="auto"/>
        <p:txBody>
          <a:bodyPr/>
          <a:lstStyle/>
          <a:p>
            <a:pPr>
              <a:defRPr/>
            </a:pPr>
            <a:r>
              <a:t>Slide Title</a:t>
            </a:r>
            <a:endParaRPr lang="en-US"/>
          </a:p>
        </p:txBody>
      </p:sp>
      <p:sp>
        <p:nvSpPr>
          <p:cNvPr id="5" name="Date Placeholder 2"/>
          <p:cNvSpPr>
            <a:spLocks noGrp="1"/>
          </p:cNvSpPr>
          <p:nvPr>
            <p:ph type="dt" sz="half" idx="10"/>
          </p:nvPr>
        </p:nvSpPr>
        <p:spPr bwMode="auto"/>
        <p:txBody>
          <a:bodyPr/>
          <a:lstStyle/>
          <a:p>
            <a:pPr>
              <a:defRPr/>
            </a:pPr>
            <a:fld id="{EB0B0381-81E6-4F08-8F90-ACA2F5D9F598}" type="datetime1">
              <a:rPr lang="fr-FR"/>
              <a:t>05/07/2023</a:t>
            </a:fld>
            <a:endParaRPr lang="en-US" dirty="0"/>
          </a:p>
        </p:txBody>
      </p:sp>
      <p:sp>
        <p:nvSpPr>
          <p:cNvPr id="6" name="Footer Placeholder 3"/>
          <p:cNvSpPr>
            <a:spLocks noGrp="1"/>
          </p:cNvSpPr>
          <p:nvPr>
            <p:ph type="ftr" sz="quarter" idx="11"/>
          </p:nvPr>
        </p:nvSpPr>
        <p:spPr bwMode="auto"/>
        <p:txBody>
          <a:bodyPr/>
          <a:lstStyle/>
          <a:p>
            <a:pPr>
              <a:defRPr/>
            </a:pPr>
            <a:endParaRPr lang="en-US" dirty="0"/>
          </a:p>
        </p:txBody>
      </p:sp>
      <p:sp>
        <p:nvSpPr>
          <p:cNvPr id="7" name="Slide Number Placeholder 4"/>
          <p:cNvSpPr>
            <a:spLocks noGrp="1"/>
          </p:cNvSpPr>
          <p:nvPr>
            <p:ph type="sldNum" sz="quarter" idx="12"/>
          </p:nvPr>
        </p:nvSpPr>
        <p:spPr bwMode="auto"/>
        <p:txBody>
          <a:bodyPr/>
          <a:lstStyle/>
          <a:p>
            <a:pPr>
              <a:defRPr/>
            </a:pPr>
            <a:fld id="{8D6C380F-326D-3C40-9EE7-7FBAB0953422}" type="slidenum">
              <a:rPr lang="en-US"/>
              <a:t>‹#›</a:t>
            </a:fld>
            <a:endParaRPr lang="en-US" dirty="0"/>
          </a:p>
        </p:txBody>
      </p:sp>
      <p:sp>
        <p:nvSpPr>
          <p:cNvPr id="8" name="Content Placeholder 6"/>
          <p:cNvSpPr>
            <a:spLocks noGrp="1"/>
          </p:cNvSpPr>
          <p:nvPr>
            <p:ph sz="quarter" idx="13" hasCustomPrompt="1"/>
          </p:nvPr>
        </p:nvSpPr>
        <p:spPr bwMode="auto">
          <a:xfrm>
            <a:off x="609601" y="1245522"/>
            <a:ext cx="10968567" cy="4821904"/>
          </a:xfrm>
        </p:spPr>
        <p:txBody>
          <a:bodyPr/>
          <a:lstStyle>
            <a:lvl2pPr>
              <a:defRPr sz="2400"/>
            </a:lvl2pPr>
            <a:lvl3pPr>
              <a:defRPr sz="2000"/>
            </a:lvl3pPr>
            <a:lvl4pPr>
              <a:defRPr sz="1800"/>
            </a:lvl4pPr>
            <a:lvl5pPr>
              <a:defRPr sz="1600"/>
            </a:lvl5pPr>
          </a:lstStyle>
          <a:p>
            <a:pPr lvl="0">
              <a:defRPr/>
            </a:pPr>
            <a:r>
              <a:rPr dirty="0"/>
              <a:t>Slide text first level</a:t>
            </a:r>
          </a:p>
          <a:p>
            <a:pPr lvl="1">
              <a:defRPr/>
            </a:pPr>
            <a:r>
              <a:rPr dirty="0"/>
              <a:t>Slide text second level</a:t>
            </a:r>
          </a:p>
          <a:p>
            <a:pPr lvl="2">
              <a:defRPr/>
            </a:pPr>
            <a:r>
              <a:rPr dirty="0"/>
              <a:t>Slide text third level</a:t>
            </a:r>
          </a:p>
          <a:p>
            <a:pPr lvl="3">
              <a:defRPr/>
            </a:pPr>
            <a:r>
              <a:rPr dirty="0"/>
              <a:t>Slide text fourth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Just Title">
    <p:spTree>
      <p:nvGrpSpPr>
        <p:cNvPr id="1" name=""/>
        <p:cNvGrpSpPr/>
        <p:nvPr/>
      </p:nvGrpSpPr>
      <p:grpSpPr bwMode="auto">
        <a:xfrm>
          <a:off x="0" y="0"/>
          <a:ext cx="0" cy="0"/>
          <a:chOff x="0" y="0"/>
          <a:chExt cx="0" cy="0"/>
        </a:xfrm>
      </p:grpSpPr>
      <p:sp>
        <p:nvSpPr>
          <p:cNvPr id="4" name="Title 1"/>
          <p:cNvSpPr>
            <a:spLocks noGrp="1"/>
          </p:cNvSpPr>
          <p:nvPr>
            <p:ph type="title" hasCustomPrompt="1"/>
          </p:nvPr>
        </p:nvSpPr>
        <p:spPr bwMode="auto"/>
        <p:txBody>
          <a:bodyPr/>
          <a:lstStyle/>
          <a:p>
            <a:pPr>
              <a:defRPr/>
            </a:pPr>
            <a:r>
              <a:t>Slide Title</a:t>
            </a:r>
            <a:endParaRPr lang="en-US"/>
          </a:p>
        </p:txBody>
      </p:sp>
      <p:sp>
        <p:nvSpPr>
          <p:cNvPr id="8" name="Content Placeholder 6"/>
          <p:cNvSpPr>
            <a:spLocks noGrp="1"/>
          </p:cNvSpPr>
          <p:nvPr>
            <p:ph sz="quarter" idx="15" hasCustomPrompt="1"/>
          </p:nvPr>
        </p:nvSpPr>
        <p:spPr bwMode="auto">
          <a:xfrm>
            <a:off x="609601" y="1245522"/>
            <a:ext cx="5302249" cy="4821904"/>
          </a:xfrm>
        </p:spPr>
        <p:txBody>
          <a:bodyPr/>
          <a:lstStyle>
            <a:lvl2pPr>
              <a:defRPr sz="2400"/>
            </a:lvl2pPr>
            <a:lvl3pPr>
              <a:defRPr sz="2000"/>
            </a:lvl3pPr>
            <a:lvl4pPr>
              <a:defRPr sz="1800"/>
            </a:lvl4pPr>
            <a:lvl5pPr>
              <a:defRPr sz="1600"/>
            </a:lvl5pPr>
          </a:lstStyle>
          <a:p>
            <a:pPr lvl="0">
              <a:defRPr/>
            </a:pPr>
            <a:r>
              <a:t>Slide text first level</a:t>
            </a:r>
          </a:p>
          <a:p>
            <a:pPr lvl="1">
              <a:defRPr/>
            </a:pPr>
            <a:r>
              <a:t>Slide text second level</a:t>
            </a:r>
          </a:p>
          <a:p>
            <a:pPr lvl="2">
              <a:defRPr/>
            </a:pPr>
            <a:r>
              <a:t>Slide text third level</a:t>
            </a:r>
          </a:p>
          <a:p>
            <a:pPr lvl="3">
              <a:defRPr/>
            </a:pPr>
            <a:r>
              <a:t>Slide text fourth level</a:t>
            </a:r>
          </a:p>
        </p:txBody>
      </p:sp>
      <p:sp>
        <p:nvSpPr>
          <p:cNvPr id="9" name="Content Placeholder 6"/>
          <p:cNvSpPr>
            <a:spLocks noGrp="1"/>
          </p:cNvSpPr>
          <p:nvPr>
            <p:ph sz="quarter" idx="16" hasCustomPrompt="1"/>
          </p:nvPr>
        </p:nvSpPr>
        <p:spPr bwMode="auto">
          <a:xfrm>
            <a:off x="6280150" y="1238257"/>
            <a:ext cx="5302249" cy="4821904"/>
          </a:xfrm>
        </p:spPr>
        <p:txBody>
          <a:bodyPr/>
          <a:lstStyle>
            <a:lvl2pPr>
              <a:defRPr sz="2400"/>
            </a:lvl2pPr>
            <a:lvl3pPr>
              <a:defRPr sz="2000"/>
            </a:lvl3pPr>
            <a:lvl4pPr>
              <a:defRPr sz="1800"/>
            </a:lvl4pPr>
            <a:lvl5pPr>
              <a:defRPr sz="1600"/>
            </a:lvl5pPr>
          </a:lstStyle>
          <a:p>
            <a:pPr lvl="0">
              <a:defRPr/>
            </a:pPr>
            <a:r>
              <a:t>Slide text first level</a:t>
            </a:r>
          </a:p>
          <a:p>
            <a:pPr lvl="1">
              <a:defRPr/>
            </a:pPr>
            <a:r>
              <a:t>Slide text second level</a:t>
            </a:r>
          </a:p>
          <a:p>
            <a:pPr lvl="2">
              <a:defRPr/>
            </a:pPr>
            <a:r>
              <a:t>Slide text third level</a:t>
            </a:r>
          </a:p>
          <a:p>
            <a:pPr lvl="3">
              <a:defRPr/>
            </a:pPr>
            <a:r>
              <a:t>Slide text fourth level</a:t>
            </a:r>
          </a:p>
        </p:txBody>
      </p:sp>
      <p:sp>
        <p:nvSpPr>
          <p:cNvPr id="2" name="Date Placeholder 1"/>
          <p:cNvSpPr>
            <a:spLocks noGrp="1"/>
          </p:cNvSpPr>
          <p:nvPr>
            <p:ph type="dt" sz="half" idx="17"/>
          </p:nvPr>
        </p:nvSpPr>
        <p:spPr/>
        <p:txBody>
          <a:bodyPr/>
          <a:lstStyle/>
          <a:p>
            <a:pPr>
              <a:defRPr/>
            </a:pPr>
            <a:fld id="{F93381D4-F870-40C7-B064-26B7095B2FA2}" type="datetime1">
              <a:rPr lang="en-GB" noProof="0" smtClean="0"/>
              <a:t>05/07/2023</a:t>
            </a:fld>
            <a:endParaRPr lang="en-GB" noProof="0"/>
          </a:p>
        </p:txBody>
      </p:sp>
      <p:sp>
        <p:nvSpPr>
          <p:cNvPr id="3" name="Footer Placeholder 2"/>
          <p:cNvSpPr>
            <a:spLocks noGrp="1"/>
          </p:cNvSpPr>
          <p:nvPr>
            <p:ph type="ftr" sz="quarter" idx="18"/>
          </p:nvPr>
        </p:nvSpPr>
        <p:spPr/>
        <p:txBody>
          <a:bodyPr/>
          <a:lstStyle/>
          <a:p>
            <a:pPr>
              <a:defRPr/>
            </a:pPr>
            <a:endParaRPr lang="en-GB" noProof="0"/>
          </a:p>
        </p:txBody>
      </p:sp>
      <p:sp>
        <p:nvSpPr>
          <p:cNvPr id="10" name="Slide Number Placeholder 9"/>
          <p:cNvSpPr>
            <a:spLocks noGrp="1"/>
          </p:cNvSpPr>
          <p:nvPr>
            <p:ph type="sldNum" sz="quarter" idx="19"/>
          </p:nvPr>
        </p:nvSpPr>
        <p:spPr/>
        <p:txBody>
          <a:bodyPr/>
          <a:lstStyle/>
          <a:p>
            <a:pPr>
              <a:defRPr/>
            </a:pPr>
            <a:fld id="{8D6C380F-326D-3C40-9EE7-7FBAB0953422}" type="slidenum">
              <a:rPr lang="en-GB" noProof="0" smtClean="0"/>
              <a:t>‹#›</a:t>
            </a:fld>
            <a:endParaRPr lang="en-GB" noProof="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preserve="1" userDrawn="1">
  <p:cSld name="Very Blank">
    <p:spTree>
      <p:nvGrpSpPr>
        <p:cNvPr id="1" name=""/>
        <p:cNvGrpSpPr/>
        <p:nvPr/>
      </p:nvGrpSpPr>
      <p:grpSpPr bwMode="auto">
        <a:xfrm>
          <a:off x="0" y="0"/>
          <a:ext cx="0" cy="0"/>
          <a:chOff x="0" y="0"/>
          <a:chExt cx="0" cy="0"/>
        </a:xfrm>
      </p:grpSpPr>
      <p:pic>
        <p:nvPicPr>
          <p:cNvPr id="4" name="Picture 1"/>
          <p:cNvPicPr>
            <a:picLocks noChangeAspect="1"/>
          </p:cNvPicPr>
          <p:nvPr userDrawn="1"/>
        </p:nvPicPr>
        <p:blipFill>
          <a:blip r:embed="rId2"/>
          <a:stretch/>
        </p:blipFill>
        <p:spPr bwMode="auto">
          <a:xfrm>
            <a:off x="0" y="-27384"/>
            <a:ext cx="12192000" cy="6858000"/>
          </a:xfrm>
          <a:prstGeom prst="rect">
            <a:avLst/>
          </a:prstGeom>
        </p:spPr>
      </p:pic>
      <p:pic>
        <p:nvPicPr>
          <p:cNvPr id="7" name="Picture 6">
            <a:extLst>
              <a:ext uri="{FF2B5EF4-FFF2-40B4-BE49-F238E27FC236}">
                <a16:creationId xmlns:a16="http://schemas.microsoft.com/office/drawing/2014/main" id="{89B4EA26-0879-4386-A15F-27692A3EFC40}"/>
              </a:ext>
            </a:extLst>
          </p:cNvPr>
          <p:cNvPicPr>
            <a:picLocks noChangeAspect="1"/>
          </p:cNvPicPr>
          <p:nvPr userDrawn="1"/>
        </p:nvPicPr>
        <p:blipFill>
          <a:blip r:embed="rId3"/>
          <a:stretch>
            <a:fillRect/>
          </a:stretch>
        </p:blipFill>
        <p:spPr bwMode="auto">
          <a:xfrm>
            <a:off x="4367808" y="4509120"/>
            <a:ext cx="1267142" cy="1246704"/>
          </a:xfrm>
          <a:prstGeom prst="rect">
            <a:avLst/>
          </a:prstGeom>
        </p:spPr>
      </p:pic>
      <p:pic>
        <p:nvPicPr>
          <p:cNvPr id="9" name="Picture 1">
            <a:extLst>
              <a:ext uri="{FF2B5EF4-FFF2-40B4-BE49-F238E27FC236}">
                <a16:creationId xmlns:a16="http://schemas.microsoft.com/office/drawing/2014/main" id="{13668FF8-8BEB-4B6E-BFE6-153AFD7B8AA2}"/>
              </a:ext>
            </a:extLst>
          </p:cNvPr>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b="15398"/>
          <a:stretch/>
        </p:blipFill>
        <p:spPr bwMode="auto">
          <a:xfrm>
            <a:off x="7824192" y="4487653"/>
            <a:ext cx="3270544" cy="1268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 descr="home">
            <a:extLst>
              <a:ext uri="{FF2B5EF4-FFF2-40B4-BE49-F238E27FC236}">
                <a16:creationId xmlns:a16="http://schemas.microsoft.com/office/drawing/2014/main" id="{6501A4CA-018B-4A82-9841-727DF4A36035}"/>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6096000" y="4498486"/>
            <a:ext cx="1231039" cy="123103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a:extLst>
              <a:ext uri="{FF2B5EF4-FFF2-40B4-BE49-F238E27FC236}">
                <a16:creationId xmlns:a16="http://schemas.microsoft.com/office/drawing/2014/main" id="{B70050EB-737E-4A73-AC31-114AE2D01F68}"/>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7464152" y="2132856"/>
            <a:ext cx="2728065" cy="1124853"/>
          </a:xfrm>
          <a:prstGeom prst="rect">
            <a:avLst/>
          </a:prstGeom>
          <a:noFill/>
          <a:effectLst/>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Date Placeholder 1"/>
          <p:cNvSpPr>
            <a:spLocks noGrp="1"/>
          </p:cNvSpPr>
          <p:nvPr>
            <p:ph type="dt" sz="half" idx="2"/>
          </p:nvPr>
        </p:nvSpPr>
        <p:spPr bwMode="auto">
          <a:xfrm>
            <a:off x="3060435" y="6356351"/>
            <a:ext cx="1828144" cy="365125"/>
          </a:xfrm>
          <a:prstGeom prst="rect">
            <a:avLst/>
          </a:prstGeom>
        </p:spPr>
        <p:txBody>
          <a:bodyPr vert="horz" lIns="91440" tIns="45720" rIns="91440" bIns="45720" rtlCol="0" anchor="ctr"/>
          <a:lstStyle>
            <a:lvl1pPr algn="l">
              <a:defRPr sz="1200" b="0" i="0">
                <a:solidFill>
                  <a:schemeClr val="bg1">
                    <a:lumMod val="75000"/>
                  </a:schemeClr>
                </a:solidFill>
                <a:latin typeface="+mn-lt"/>
                <a:cs typeface="Ubuntu Light"/>
              </a:defRPr>
            </a:lvl1pPr>
          </a:lstStyle>
          <a:p>
            <a:pPr>
              <a:defRPr/>
            </a:pPr>
            <a:fld id="{F93381D4-F870-40C7-B064-26B7095B2FA2}" type="datetime1">
              <a:rPr lang="en-GB" noProof="0" smtClean="0"/>
              <a:t>05/07/2023</a:t>
            </a:fld>
            <a:endParaRPr lang="en-GB" noProof="0"/>
          </a:p>
        </p:txBody>
      </p:sp>
      <p:sp>
        <p:nvSpPr>
          <p:cNvPr id="5" name="Footer Placeholder 2"/>
          <p:cNvSpPr>
            <a:spLocks noGrp="1"/>
          </p:cNvSpPr>
          <p:nvPr>
            <p:ph type="ftr" sz="quarter" idx="3"/>
          </p:nvPr>
        </p:nvSpPr>
        <p:spPr bwMode="auto">
          <a:xfrm>
            <a:off x="4888579" y="6356351"/>
            <a:ext cx="5720652" cy="365125"/>
          </a:xfrm>
          <a:prstGeom prst="rect">
            <a:avLst/>
          </a:prstGeom>
        </p:spPr>
        <p:txBody>
          <a:bodyPr vert="horz" lIns="91440" tIns="45720" rIns="91440" bIns="45720" rtlCol="0" anchor="ctr"/>
          <a:lstStyle>
            <a:lvl1pPr algn="ctr">
              <a:defRPr sz="1200" b="0" i="0">
                <a:solidFill>
                  <a:schemeClr val="bg1">
                    <a:lumMod val="75000"/>
                  </a:schemeClr>
                </a:solidFill>
                <a:latin typeface="+mn-lt"/>
                <a:cs typeface="Ubuntu Light"/>
              </a:defRPr>
            </a:lvl1pPr>
          </a:lstStyle>
          <a:p>
            <a:pPr>
              <a:defRPr/>
            </a:pPr>
            <a:endParaRPr lang="en-GB" noProof="0"/>
          </a:p>
        </p:txBody>
      </p:sp>
      <p:sp>
        <p:nvSpPr>
          <p:cNvPr id="6" name="Slide Number Placeholder 3"/>
          <p:cNvSpPr>
            <a:spLocks noGrp="1"/>
          </p:cNvSpPr>
          <p:nvPr>
            <p:ph type="sldNum" sz="quarter" idx="4"/>
          </p:nvPr>
        </p:nvSpPr>
        <p:spPr bwMode="auto">
          <a:xfrm>
            <a:off x="10609232" y="6356351"/>
            <a:ext cx="973168"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pPr>
              <a:defRPr/>
            </a:pPr>
            <a:fld id="{8D6C380F-326D-3C40-9EE7-7FBAB0953422}" type="slidenum">
              <a:rPr lang="en-GB" noProof="0" smtClean="0"/>
              <a:t>‹#›</a:t>
            </a:fld>
            <a:endParaRPr lang="en-GB" noProof="0"/>
          </a:p>
        </p:txBody>
      </p:sp>
      <p:sp>
        <p:nvSpPr>
          <p:cNvPr id="7" name="Espace réservé du texte 29"/>
          <p:cNvSpPr>
            <a:spLocks noGrp="1"/>
          </p:cNvSpPr>
          <p:nvPr>
            <p:ph type="body" idx="1"/>
          </p:nvPr>
        </p:nvSpPr>
        <p:spPr bwMode="auto">
          <a:xfrm>
            <a:off x="609600" y="1260001"/>
            <a:ext cx="10969139" cy="4864574"/>
          </a:xfrm>
          <a:prstGeom prst="rect">
            <a:avLst/>
          </a:prstGeom>
        </p:spPr>
        <p:txBody>
          <a:bodyPr vert="horz">
            <a:normAutofit/>
          </a:bodyPr>
          <a:lstStyle/>
          <a:p>
            <a:pPr lvl="0">
              <a:defRPr/>
            </a:pPr>
            <a:r>
              <a:rPr lang="en-GB" noProof="0" dirty="0"/>
              <a:t>Slide text first level</a:t>
            </a:r>
          </a:p>
          <a:p>
            <a:pPr lvl="1">
              <a:defRPr/>
            </a:pPr>
            <a:r>
              <a:rPr lang="en-GB" noProof="0" dirty="0"/>
              <a:t>Slide text second level</a:t>
            </a:r>
          </a:p>
          <a:p>
            <a:pPr lvl="2">
              <a:defRPr/>
            </a:pPr>
            <a:r>
              <a:rPr lang="en-GB" noProof="0" dirty="0"/>
              <a:t>Slide text third level</a:t>
            </a:r>
          </a:p>
          <a:p>
            <a:pPr lvl="3">
              <a:defRPr/>
            </a:pPr>
            <a:r>
              <a:rPr lang="en-GB" noProof="0" dirty="0"/>
              <a:t>Slide text fourth level</a:t>
            </a:r>
          </a:p>
          <a:p>
            <a:pPr lvl="4">
              <a:defRPr/>
            </a:pPr>
            <a:r>
              <a:rPr lang="en-GB" noProof="0" dirty="0"/>
              <a:t>Slide text fifth level</a:t>
            </a:r>
          </a:p>
        </p:txBody>
      </p:sp>
      <p:sp>
        <p:nvSpPr>
          <p:cNvPr id="8" name="Espace réservé du titre 8"/>
          <p:cNvSpPr>
            <a:spLocks noGrp="1"/>
          </p:cNvSpPr>
          <p:nvPr>
            <p:ph type="title"/>
          </p:nvPr>
        </p:nvSpPr>
        <p:spPr bwMode="auto">
          <a:xfrm>
            <a:off x="609600" y="233493"/>
            <a:ext cx="10969139" cy="715840"/>
          </a:xfrm>
          <a:prstGeom prst="rect">
            <a:avLst/>
          </a:prstGeom>
        </p:spPr>
        <p:txBody>
          <a:bodyPr vert="horz" lIns="45720" rIns="45720" anchor="ctr">
            <a:normAutofit/>
          </a:bodyPr>
          <a:lstStyle/>
          <a:p>
            <a:pPr>
              <a:defRPr/>
            </a:pPr>
            <a:r>
              <a:rPr lang="en-GB" noProof="0"/>
              <a:t>Slide Title</a:t>
            </a:r>
          </a:p>
        </p:txBody>
      </p:sp>
      <p:cxnSp>
        <p:nvCxnSpPr>
          <p:cNvPr id="9" name="Straight Connector 7"/>
          <p:cNvCxnSpPr>
            <a:cxnSpLocks/>
          </p:cNvCxnSpPr>
          <p:nvPr/>
        </p:nvCxnSpPr>
        <p:spPr bwMode="auto">
          <a:xfrm>
            <a:off x="609600" y="6285763"/>
            <a:ext cx="10969139" cy="0"/>
          </a:xfrm>
          <a:prstGeom prst="line">
            <a:avLst/>
          </a:prstGeom>
          <a:ln w="6350" cmpd="sng">
            <a:solidFill>
              <a:srgbClr val="0C377B"/>
            </a:solidFill>
          </a:ln>
        </p:spPr>
        <p:style>
          <a:lnRef idx="2">
            <a:schemeClr val="accent1"/>
          </a:lnRef>
          <a:fillRef idx="0">
            <a:schemeClr val="accent1"/>
          </a:fillRef>
          <a:effectRef idx="1">
            <a:schemeClr val="accent1"/>
          </a:effectRef>
          <a:fontRef idx="minor">
            <a:schemeClr val="tx1"/>
          </a:fontRef>
        </p:style>
      </p:cxnSp>
      <p:cxnSp>
        <p:nvCxnSpPr>
          <p:cNvPr id="11" name="Straight Connector 9"/>
          <p:cNvCxnSpPr>
            <a:cxnSpLocks/>
          </p:cNvCxnSpPr>
          <p:nvPr userDrawn="1"/>
        </p:nvCxnSpPr>
        <p:spPr bwMode="auto">
          <a:xfrm>
            <a:off x="613261" y="1056538"/>
            <a:ext cx="10969139" cy="0"/>
          </a:xfrm>
          <a:prstGeom prst="line">
            <a:avLst/>
          </a:prstGeom>
          <a:ln w="6350" cmpd="sng">
            <a:solidFill>
              <a:srgbClr val="0C377B"/>
            </a:solidFill>
          </a:ln>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60424D0C-B055-C048-95C0-F170006F7400}"/>
              </a:ext>
            </a:extLst>
          </p:cNvPr>
          <p:cNvSpPr/>
          <p:nvPr userDrawn="1"/>
        </p:nvSpPr>
        <p:spPr>
          <a:xfrm>
            <a:off x="1304033" y="6371419"/>
            <a:ext cx="914400" cy="4759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lgn="ctr"/>
            <a:endParaRPr lang="en-GB" sz="1800" noProof="0"/>
          </a:p>
        </p:txBody>
      </p:sp>
      <p:pic>
        <p:nvPicPr>
          <p:cNvPr id="14" name="Picture 13">
            <a:extLst>
              <a:ext uri="{FF2B5EF4-FFF2-40B4-BE49-F238E27FC236}">
                <a16:creationId xmlns:a16="http://schemas.microsoft.com/office/drawing/2014/main" id="{852387B8-74DD-43B1-9D40-64EE2D7248DE}"/>
              </a:ext>
            </a:extLst>
          </p:cNvPr>
          <p:cNvPicPr>
            <a:picLocks noChangeAspect="1"/>
          </p:cNvPicPr>
          <p:nvPr userDrawn="1"/>
        </p:nvPicPr>
        <p:blipFill>
          <a:blip r:embed="rId7"/>
          <a:stretch>
            <a:fillRect/>
          </a:stretch>
        </p:blipFill>
        <p:spPr bwMode="auto">
          <a:xfrm>
            <a:off x="623392" y="6381328"/>
            <a:ext cx="423482" cy="416651"/>
          </a:xfrm>
          <a:prstGeom prst="rect">
            <a:avLst/>
          </a:prstGeom>
        </p:spPr>
      </p:pic>
      <p:pic>
        <p:nvPicPr>
          <p:cNvPr id="13" name="Picture 2">
            <a:extLst>
              <a:ext uri="{FF2B5EF4-FFF2-40B4-BE49-F238E27FC236}">
                <a16:creationId xmlns:a16="http://schemas.microsoft.com/office/drawing/2014/main" id="{C93CAF8B-1391-4D8B-AB8D-7BAD6CD78765}"/>
              </a:ext>
            </a:extLst>
          </p:cNvPr>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1561189" y="6352531"/>
            <a:ext cx="1067682" cy="440233"/>
          </a:xfrm>
          <a:prstGeom prst="rect">
            <a:avLst/>
          </a:prstGeom>
          <a:noFill/>
          <a:effectLst/>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Lst>
  <p:hf hdr="0" ftr="0"/>
  <p:txStyles>
    <p:titleStyle>
      <a:lvl1pPr algn="l">
        <a:spcBef>
          <a:spcPts val="0"/>
        </a:spcBef>
        <a:buNone/>
        <a:defRPr sz="3600" b="0" i="0">
          <a:solidFill>
            <a:srgbClr val="5AA3D9"/>
          </a:solidFill>
          <a:latin typeface="+mj-lt"/>
          <a:ea typeface="+mj-ea"/>
          <a:cs typeface="Ubuntu Light"/>
        </a:defRPr>
      </a:lvl1pPr>
    </p:titleStyle>
    <p:bodyStyle>
      <a:lvl1pPr marL="225425" indent="-225425" algn="l">
        <a:lnSpc>
          <a:spcPct val="100000"/>
        </a:lnSpc>
        <a:spcBef>
          <a:spcPts val="900"/>
        </a:spcBef>
        <a:buClr>
          <a:srgbClr val="5AA3D9"/>
        </a:buClr>
        <a:buSzPct val="100000"/>
        <a:buFont typeface="Wingdings" panose="05000000000000000000" pitchFamily="2" charset="2"/>
        <a:buChar char="§"/>
        <a:defRPr sz="3000" b="0" i="0">
          <a:solidFill>
            <a:srgbClr val="4D4D4D"/>
          </a:solidFill>
          <a:latin typeface="+mn-lt"/>
          <a:ea typeface="+mn-ea"/>
          <a:cs typeface="Ubuntu Light"/>
        </a:defRPr>
      </a:lvl1pPr>
      <a:lvl2pPr marL="460375" indent="-228600"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2pPr>
      <a:lvl3pPr marL="685800" indent="-225425"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3pPr>
      <a:lvl4pPr marL="909638" indent="-2238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4pPr>
      <a:lvl5pPr marL="1146175" indent="-2365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5pPr>
      <a:lvl6pPr marL="1700784" indent="-182880" algn="l">
        <a:spcBef>
          <a:spcPts val="0"/>
        </a:spcBef>
        <a:buClr>
          <a:schemeClr val="accent5"/>
        </a:buClr>
        <a:buFont typeface="Arial"/>
        <a:buChar char="-"/>
        <a:defRPr sz="2000">
          <a:solidFill>
            <a:schemeClr val="tx1"/>
          </a:solidFill>
          <a:latin typeface="+mn-lt"/>
          <a:ea typeface="+mn-ea"/>
          <a:cs typeface="+mn-cs"/>
        </a:defRPr>
      </a:lvl6pPr>
      <a:lvl7pPr marL="1920240" indent="-182880" algn="l">
        <a:spcBef>
          <a:spcPts val="0"/>
        </a:spcBef>
        <a:buClr>
          <a:schemeClr val="accent6"/>
        </a:buClr>
        <a:buSzPct val="100000"/>
        <a:buFont typeface="Arial"/>
        <a:buChar char="•"/>
        <a:defRPr sz="1800">
          <a:solidFill>
            <a:schemeClr val="tx1"/>
          </a:solidFill>
          <a:latin typeface="+mn-lt"/>
          <a:ea typeface="+mn-ea"/>
          <a:cs typeface="+mn-cs"/>
        </a:defRPr>
      </a:lvl7pPr>
      <a:lvl8pPr marL="2139696" indent="-182880" algn="l">
        <a:spcBef>
          <a:spcPts val="0"/>
        </a:spcBef>
        <a:buClr>
          <a:schemeClr val="accent6"/>
        </a:buClr>
        <a:buFont typeface="Arial"/>
        <a:buChar char="▪"/>
        <a:defRPr sz="1600">
          <a:solidFill>
            <a:schemeClr val="tx1"/>
          </a:solidFill>
          <a:latin typeface="+mn-lt"/>
          <a:ea typeface="+mn-ea"/>
          <a:cs typeface="+mn-cs"/>
        </a:defRPr>
      </a:lvl8pPr>
      <a:lvl9pPr marL="2331720" indent="-182880" algn="l">
        <a:spcBef>
          <a:spcPts val="0"/>
        </a:spcBef>
        <a:buClr>
          <a:schemeClr val="accent6"/>
        </a:buClr>
        <a:buFont typeface="Arial"/>
        <a:buChar char="•"/>
        <a:defRPr sz="1600">
          <a:solidFill>
            <a:schemeClr val="tx1"/>
          </a:solidFill>
          <a:latin typeface="+mn-lt"/>
          <a:ea typeface="+mn-ea"/>
          <a:cs typeface="+mn-cs"/>
        </a:defRPr>
      </a:lvl9pPr>
    </p:bodyStyle>
    <p:otherStyle>
      <a:lvl1pPr marL="0" algn="l">
        <a:defRPr>
          <a:solidFill>
            <a:schemeClr val="tx1"/>
          </a:solidFill>
          <a:latin typeface="+mn-lt"/>
          <a:ea typeface="+mn-ea"/>
          <a:cs typeface="+mn-cs"/>
        </a:defRPr>
      </a:lvl1pPr>
      <a:lvl2pPr marL="457200" algn="l">
        <a:defRPr>
          <a:solidFill>
            <a:schemeClr val="tx1"/>
          </a:solidFill>
          <a:latin typeface="+mn-lt"/>
          <a:ea typeface="+mn-ea"/>
          <a:cs typeface="+mn-cs"/>
        </a:defRPr>
      </a:lvl2pPr>
      <a:lvl3pPr marL="914400" algn="l">
        <a:defRPr>
          <a:solidFill>
            <a:schemeClr val="tx1"/>
          </a:solidFill>
          <a:latin typeface="+mn-lt"/>
          <a:ea typeface="+mn-ea"/>
          <a:cs typeface="+mn-cs"/>
        </a:defRPr>
      </a:lvl3pPr>
      <a:lvl4pPr marL="1371600" algn="l">
        <a:defRPr>
          <a:solidFill>
            <a:schemeClr val="tx1"/>
          </a:solidFill>
          <a:latin typeface="+mn-lt"/>
          <a:ea typeface="+mn-ea"/>
          <a:cs typeface="+mn-cs"/>
        </a:defRPr>
      </a:lvl4pPr>
      <a:lvl5pPr marL="1828800" algn="l">
        <a:defRPr>
          <a:solidFill>
            <a:schemeClr val="tx1"/>
          </a:solidFill>
          <a:latin typeface="+mn-lt"/>
          <a:ea typeface="+mn-ea"/>
          <a:cs typeface="+mn-cs"/>
        </a:defRPr>
      </a:lvl5pPr>
      <a:lvl6pPr marL="2286000" algn="l">
        <a:defRPr>
          <a:solidFill>
            <a:schemeClr val="tx1"/>
          </a:solidFill>
          <a:latin typeface="+mn-lt"/>
          <a:ea typeface="+mn-ea"/>
          <a:cs typeface="+mn-cs"/>
        </a:defRPr>
      </a:lvl6pPr>
      <a:lvl7pPr marL="2743200" algn="l">
        <a:defRPr>
          <a:solidFill>
            <a:schemeClr val="tx1"/>
          </a:solidFill>
          <a:latin typeface="+mn-lt"/>
          <a:ea typeface="+mn-ea"/>
          <a:cs typeface="+mn-cs"/>
        </a:defRPr>
      </a:lvl7pPr>
      <a:lvl8pPr marL="3200400" algn="l">
        <a:defRPr>
          <a:solidFill>
            <a:schemeClr val="tx1"/>
          </a:solidFill>
          <a:latin typeface="+mn-lt"/>
          <a:ea typeface="+mn-ea"/>
          <a:cs typeface="+mn-cs"/>
        </a:defRPr>
      </a:lvl8pPr>
      <a:lvl9pPr marL="3657600" algn="l">
        <a:defRPr>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 Id="rId4" Type="http://schemas.openxmlformats.org/officeDocument/2006/relationships/hyperlink" Target="https://edms.cern.ch/ui/#!master/navigator/document?P:1382953417:101314467:subDocs"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xml"/><Relationship Id="rId5" Type="http://schemas.openxmlformats.org/officeDocument/2006/relationships/hyperlink" Target="https://edms.cern.ch/ui/#!master/navigator/document?P:1382953417:101314467:subDocs" TargetMode="Externa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 Id="rId6" Type="http://schemas.microsoft.com/office/2007/relationships/hdphoto" Target="../media/hdphoto1.wdp"/><Relationship Id="rId5" Type="http://schemas.openxmlformats.org/officeDocument/2006/relationships/image" Target="../media/image33.png"/><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 Id="rId5" Type="http://schemas.openxmlformats.org/officeDocument/2006/relationships/image" Target="../media/image35.png"/><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png"/><Relationship Id="rId1" Type="http://schemas.openxmlformats.org/officeDocument/2006/relationships/slideLayout" Target="../slideLayouts/slideLayout4.xml"/><Relationship Id="rId6" Type="http://schemas.openxmlformats.org/officeDocument/2006/relationships/image" Target="../media/image40.png"/><Relationship Id="rId11" Type="http://schemas.openxmlformats.org/officeDocument/2006/relationships/image" Target="../media/image45.png"/><Relationship Id="rId5" Type="http://schemas.openxmlformats.org/officeDocument/2006/relationships/image" Target="../media/image39.png"/><Relationship Id="rId10" Type="http://schemas.openxmlformats.org/officeDocument/2006/relationships/image" Target="../media/image44.png"/><Relationship Id="rId4" Type="http://schemas.openxmlformats.org/officeDocument/2006/relationships/image" Target="../media/image38.png"/><Relationship Id="rId9" Type="http://schemas.openxmlformats.org/officeDocument/2006/relationships/image" Target="../media/image43.png"/></Relationships>
</file>

<file path=ppt/slides/_rels/slide16.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png"/><Relationship Id="rId1" Type="http://schemas.openxmlformats.org/officeDocument/2006/relationships/slideLayout" Target="../slideLayouts/slideLayout4.xml"/><Relationship Id="rId6" Type="http://schemas.openxmlformats.org/officeDocument/2006/relationships/image" Target="../media/image50.png"/><Relationship Id="rId11" Type="http://schemas.openxmlformats.org/officeDocument/2006/relationships/image" Target="../media/image55.png"/><Relationship Id="rId5" Type="http://schemas.openxmlformats.org/officeDocument/2006/relationships/image" Target="../media/image49.png"/><Relationship Id="rId10" Type="http://schemas.openxmlformats.org/officeDocument/2006/relationships/image" Target="../media/image54.png"/><Relationship Id="rId4" Type="http://schemas.openxmlformats.org/officeDocument/2006/relationships/image" Target="../media/image48.png"/><Relationship Id="rId9" Type="http://schemas.openxmlformats.org/officeDocument/2006/relationships/image" Target="../media/image53.png"/></Relationships>
</file>

<file path=ppt/slides/_rels/slide1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4.xml"/><Relationship Id="rId4" Type="http://schemas.openxmlformats.org/officeDocument/2006/relationships/image" Target="../media/image59.png"/></Relationships>
</file>

<file path=ppt/slides/_rels/slide1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s://edms.cern.ch/ui/#!master/navigator/document?P:1382953417:101142121:subDocs" TargetMode="External"/><Relationship Id="rId2" Type="http://schemas.openxmlformats.org/officeDocument/2006/relationships/image" Target="../media/image64.png"/><Relationship Id="rId1" Type="http://schemas.openxmlformats.org/officeDocument/2006/relationships/slideLayout" Target="../slideLayouts/slideLayout3.xml"/><Relationship Id="rId5" Type="http://schemas.openxmlformats.org/officeDocument/2006/relationships/hyperlink" Target="https://edms.cern.ch/ui/#!master/navigator/project?P:1711529221:101151764:subDocs" TargetMode="External"/><Relationship Id="rId4" Type="http://schemas.openxmlformats.org/officeDocument/2006/relationships/hyperlink" Target="mailto:EPR-Radiation-Test-Team@cern.ch"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radwg.web.cern.ch/"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65.png"/><Relationship Id="rId4" Type="http://schemas.openxmlformats.org/officeDocument/2006/relationships/hyperlink" Target="https://radwg.web.cern.ch/content/radiation-test-database"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4.xml"/><Relationship Id="rId5" Type="http://schemas.openxmlformats.org/officeDocument/2006/relationships/image" Target="../media/image19.sv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dirty="0"/>
              <a:t>RADWG Activities Overview</a:t>
            </a:r>
          </a:p>
        </p:txBody>
      </p:sp>
      <p:sp>
        <p:nvSpPr>
          <p:cNvPr id="2" name="TextBox 1"/>
          <p:cNvSpPr txBox="1"/>
          <p:nvPr/>
        </p:nvSpPr>
        <p:spPr>
          <a:xfrm>
            <a:off x="575732" y="3861048"/>
            <a:ext cx="7450667" cy="461665"/>
          </a:xfrm>
          <a:prstGeom prst="rect">
            <a:avLst/>
          </a:prstGeom>
          <a:noFill/>
        </p:spPr>
        <p:txBody>
          <a:bodyPr wrap="square" rtlCol="0">
            <a:spAutoFit/>
          </a:bodyPr>
          <a:lstStyle/>
          <a:p>
            <a:r>
              <a:rPr lang="en-US" sz="2400" dirty="0"/>
              <a:t>Rudy Ferraro (BE-CEM-EPR)</a:t>
            </a:r>
            <a:endParaRPr lang="en-GB" sz="2400" dirty="0"/>
          </a:p>
        </p:txBody>
      </p:sp>
      <p:sp>
        <p:nvSpPr>
          <p:cNvPr id="7" name="Text Placeholder 2">
            <a:extLst>
              <a:ext uri="{FF2B5EF4-FFF2-40B4-BE49-F238E27FC236}">
                <a16:creationId xmlns:a16="http://schemas.microsoft.com/office/drawing/2014/main" id="{B1BDC87F-8373-457C-88D8-2003C331A0BC}"/>
              </a:ext>
            </a:extLst>
          </p:cNvPr>
          <p:cNvSpPr>
            <a:spLocks noGrp="1"/>
          </p:cNvSpPr>
          <p:nvPr>
            <p:ph type="body" idx="1"/>
          </p:nvPr>
        </p:nvSpPr>
        <p:spPr bwMode="auto">
          <a:xfrm>
            <a:off x="575732" y="4941168"/>
            <a:ext cx="7450667" cy="432048"/>
          </a:xfrm>
        </p:spPr>
        <p:txBody>
          <a:bodyPr/>
          <a:lstStyle/>
          <a:p>
            <a:pPr>
              <a:defRPr/>
            </a:pPr>
            <a:r>
              <a:rPr lang="en-US" dirty="0"/>
              <a:t>RadWG Workshop – 06</a:t>
            </a:r>
            <a:r>
              <a:rPr lang="en-US" baseline="30000" dirty="0"/>
              <a:t>th</a:t>
            </a:r>
            <a:r>
              <a:rPr lang="en-US" dirty="0"/>
              <a:t> July, 2023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8728D-57D0-50EE-FB4C-B61EE8FE4203}"/>
              </a:ext>
            </a:extLst>
          </p:cNvPr>
          <p:cNvSpPr>
            <a:spLocks noGrp="1"/>
          </p:cNvSpPr>
          <p:nvPr>
            <p:ph type="title"/>
          </p:nvPr>
        </p:nvSpPr>
        <p:spPr/>
        <p:txBody>
          <a:bodyPr/>
          <a:lstStyle/>
          <a:p>
            <a:r>
              <a:rPr lang="en-US" b="1" dirty="0"/>
              <a:t>Recent Results: </a:t>
            </a:r>
            <a:r>
              <a:rPr lang="en-US" dirty="0"/>
              <a:t>TSS/TSV Thyristors (TE-CRG)</a:t>
            </a:r>
          </a:p>
        </p:txBody>
      </p:sp>
      <p:sp>
        <p:nvSpPr>
          <p:cNvPr id="5" name="Date Placeholder 4">
            <a:extLst>
              <a:ext uri="{FF2B5EF4-FFF2-40B4-BE49-F238E27FC236}">
                <a16:creationId xmlns:a16="http://schemas.microsoft.com/office/drawing/2014/main" id="{1A412C4B-BF12-906F-BE70-443780103E75}"/>
              </a:ext>
            </a:extLst>
          </p:cNvPr>
          <p:cNvSpPr>
            <a:spLocks noGrp="1"/>
          </p:cNvSpPr>
          <p:nvPr>
            <p:ph type="dt" sz="half" idx="17"/>
          </p:nvPr>
        </p:nvSpPr>
        <p:spPr/>
        <p:txBody>
          <a:bodyPr/>
          <a:lstStyle/>
          <a:p>
            <a:pPr>
              <a:defRPr/>
            </a:pPr>
            <a:fld id="{F93381D4-F870-40C7-B064-26B7095B2FA2}" type="datetime1">
              <a:rPr lang="en-GB" noProof="0" smtClean="0"/>
              <a:t>06/07/2023</a:t>
            </a:fld>
            <a:endParaRPr lang="en-GB" noProof="0"/>
          </a:p>
        </p:txBody>
      </p:sp>
      <p:sp>
        <p:nvSpPr>
          <p:cNvPr id="6" name="Slide Number Placeholder 5">
            <a:extLst>
              <a:ext uri="{FF2B5EF4-FFF2-40B4-BE49-F238E27FC236}">
                <a16:creationId xmlns:a16="http://schemas.microsoft.com/office/drawing/2014/main" id="{798A2FAA-1337-22D1-D15A-C5291B646CE6}"/>
              </a:ext>
            </a:extLst>
          </p:cNvPr>
          <p:cNvSpPr>
            <a:spLocks noGrp="1"/>
          </p:cNvSpPr>
          <p:nvPr>
            <p:ph type="sldNum" sz="quarter" idx="19"/>
          </p:nvPr>
        </p:nvSpPr>
        <p:spPr/>
        <p:txBody>
          <a:bodyPr/>
          <a:lstStyle/>
          <a:p>
            <a:pPr>
              <a:defRPr/>
            </a:pPr>
            <a:fld id="{8D6C380F-326D-3C40-9EE7-7FBAB0953422}" type="slidenum">
              <a:rPr lang="en-GB" noProof="0" smtClean="0"/>
              <a:t>10</a:t>
            </a:fld>
            <a:endParaRPr lang="en-GB" noProof="0"/>
          </a:p>
        </p:txBody>
      </p:sp>
      <p:sp>
        <p:nvSpPr>
          <p:cNvPr id="3" name="TextBox 2">
            <a:extLst>
              <a:ext uri="{FF2B5EF4-FFF2-40B4-BE49-F238E27FC236}">
                <a16:creationId xmlns:a16="http://schemas.microsoft.com/office/drawing/2014/main" id="{FDD0996E-6844-A97F-FFF2-1D5206693D84}"/>
              </a:ext>
            </a:extLst>
          </p:cNvPr>
          <p:cNvSpPr txBox="1"/>
          <p:nvPr/>
        </p:nvSpPr>
        <p:spPr>
          <a:xfrm>
            <a:off x="617015" y="1193277"/>
            <a:ext cx="10990829" cy="338554"/>
          </a:xfrm>
          <a:prstGeom prst="rect">
            <a:avLst/>
          </a:prstGeom>
          <a:noFill/>
        </p:spPr>
        <p:txBody>
          <a:bodyPr wrap="square">
            <a:spAutoFit/>
          </a:bodyPr>
          <a:lstStyle/>
          <a:p>
            <a:pPr>
              <a:spcBef>
                <a:spcPts val="600"/>
              </a:spcBef>
              <a:buFont typeface="Wingdings" panose="05000000000000000000" pitchFamily="2" charset="2"/>
              <a:buChar char="Ø"/>
            </a:pPr>
            <a:r>
              <a:rPr lang="fr-FR" sz="1600" dirty="0"/>
              <a:t>T</a:t>
            </a:r>
            <a:r>
              <a:rPr lang="en-GB" sz="1600" dirty="0"/>
              <a:t>VS versus TSS standard characteristics:</a:t>
            </a:r>
          </a:p>
        </p:txBody>
      </p:sp>
      <p:pic>
        <p:nvPicPr>
          <p:cNvPr id="18" name="Picture 17">
            <a:extLst>
              <a:ext uri="{FF2B5EF4-FFF2-40B4-BE49-F238E27FC236}">
                <a16:creationId xmlns:a16="http://schemas.microsoft.com/office/drawing/2014/main" id="{A0E92CE7-6E17-CA4F-FC9E-5327E508C201}"/>
              </a:ext>
            </a:extLst>
          </p:cNvPr>
          <p:cNvPicPr>
            <a:picLocks noChangeAspect="1"/>
          </p:cNvPicPr>
          <p:nvPr/>
        </p:nvPicPr>
        <p:blipFill>
          <a:blip r:embed="rId2"/>
          <a:stretch>
            <a:fillRect/>
          </a:stretch>
        </p:blipFill>
        <p:spPr>
          <a:xfrm>
            <a:off x="2609047" y="1828800"/>
            <a:ext cx="6973906" cy="4053616"/>
          </a:xfrm>
          <a:prstGeom prst="rect">
            <a:avLst/>
          </a:prstGeom>
        </p:spPr>
      </p:pic>
      <p:sp>
        <p:nvSpPr>
          <p:cNvPr id="19" name="Date Placeholder 4">
            <a:extLst>
              <a:ext uri="{FF2B5EF4-FFF2-40B4-BE49-F238E27FC236}">
                <a16:creationId xmlns:a16="http://schemas.microsoft.com/office/drawing/2014/main" id="{023C503F-2240-CA2E-4918-2DAA97236CCA}"/>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28936541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8728D-57D0-50EE-FB4C-B61EE8FE4203}"/>
              </a:ext>
            </a:extLst>
          </p:cNvPr>
          <p:cNvSpPr>
            <a:spLocks noGrp="1"/>
          </p:cNvSpPr>
          <p:nvPr>
            <p:ph type="title"/>
          </p:nvPr>
        </p:nvSpPr>
        <p:spPr/>
        <p:txBody>
          <a:bodyPr/>
          <a:lstStyle/>
          <a:p>
            <a:r>
              <a:rPr lang="en-US" b="1" dirty="0"/>
              <a:t>Recent Results: </a:t>
            </a:r>
            <a:r>
              <a:rPr lang="en-US" dirty="0"/>
              <a:t>TSS/TSV Thyristors (TE-CRG)</a:t>
            </a:r>
          </a:p>
        </p:txBody>
      </p:sp>
      <p:sp>
        <p:nvSpPr>
          <p:cNvPr id="5" name="Date Placeholder 4">
            <a:extLst>
              <a:ext uri="{FF2B5EF4-FFF2-40B4-BE49-F238E27FC236}">
                <a16:creationId xmlns:a16="http://schemas.microsoft.com/office/drawing/2014/main" id="{1A412C4B-BF12-906F-BE70-443780103E75}"/>
              </a:ext>
            </a:extLst>
          </p:cNvPr>
          <p:cNvSpPr>
            <a:spLocks noGrp="1"/>
          </p:cNvSpPr>
          <p:nvPr>
            <p:ph type="dt" sz="half" idx="17"/>
          </p:nvPr>
        </p:nvSpPr>
        <p:spPr/>
        <p:txBody>
          <a:bodyPr/>
          <a:lstStyle/>
          <a:p>
            <a:pPr>
              <a:defRPr/>
            </a:pPr>
            <a:fld id="{F93381D4-F870-40C7-B064-26B7095B2FA2}" type="datetime1">
              <a:rPr lang="en-GB" noProof="0" smtClean="0"/>
              <a:t>06/07/2023</a:t>
            </a:fld>
            <a:endParaRPr lang="en-GB" noProof="0"/>
          </a:p>
        </p:txBody>
      </p:sp>
      <p:sp>
        <p:nvSpPr>
          <p:cNvPr id="6" name="Slide Number Placeholder 5">
            <a:extLst>
              <a:ext uri="{FF2B5EF4-FFF2-40B4-BE49-F238E27FC236}">
                <a16:creationId xmlns:a16="http://schemas.microsoft.com/office/drawing/2014/main" id="{798A2FAA-1337-22D1-D15A-C5291B646CE6}"/>
              </a:ext>
            </a:extLst>
          </p:cNvPr>
          <p:cNvSpPr>
            <a:spLocks noGrp="1"/>
          </p:cNvSpPr>
          <p:nvPr>
            <p:ph type="sldNum" sz="quarter" idx="19"/>
          </p:nvPr>
        </p:nvSpPr>
        <p:spPr/>
        <p:txBody>
          <a:bodyPr/>
          <a:lstStyle/>
          <a:p>
            <a:pPr>
              <a:defRPr/>
            </a:pPr>
            <a:fld id="{8D6C380F-326D-3C40-9EE7-7FBAB0953422}" type="slidenum">
              <a:rPr lang="en-GB" noProof="0" smtClean="0"/>
              <a:t>11</a:t>
            </a:fld>
            <a:endParaRPr lang="en-GB" noProof="0"/>
          </a:p>
        </p:txBody>
      </p:sp>
      <p:pic>
        <p:nvPicPr>
          <p:cNvPr id="8" name="Picture 7">
            <a:extLst>
              <a:ext uri="{FF2B5EF4-FFF2-40B4-BE49-F238E27FC236}">
                <a16:creationId xmlns:a16="http://schemas.microsoft.com/office/drawing/2014/main" id="{11157816-CF76-60D0-CBA7-88EE10FC9EF3}"/>
              </a:ext>
            </a:extLst>
          </p:cNvPr>
          <p:cNvPicPr>
            <a:picLocks noChangeAspect="1"/>
          </p:cNvPicPr>
          <p:nvPr/>
        </p:nvPicPr>
        <p:blipFill>
          <a:blip r:embed="rId2"/>
          <a:stretch>
            <a:fillRect/>
          </a:stretch>
        </p:blipFill>
        <p:spPr>
          <a:xfrm>
            <a:off x="6896100" y="1865909"/>
            <a:ext cx="3573940" cy="2724150"/>
          </a:xfrm>
          <a:prstGeom prst="rect">
            <a:avLst/>
          </a:prstGeom>
        </p:spPr>
      </p:pic>
      <p:sp>
        <p:nvSpPr>
          <p:cNvPr id="10" name="TextBox 9">
            <a:extLst>
              <a:ext uri="{FF2B5EF4-FFF2-40B4-BE49-F238E27FC236}">
                <a16:creationId xmlns:a16="http://schemas.microsoft.com/office/drawing/2014/main" id="{14384B2D-F52E-3C36-AFBA-FE96214E5AB2}"/>
              </a:ext>
            </a:extLst>
          </p:cNvPr>
          <p:cNvSpPr txBox="1"/>
          <p:nvPr/>
        </p:nvSpPr>
        <p:spPr>
          <a:xfrm>
            <a:off x="3211652" y="4665268"/>
            <a:ext cx="1912619" cy="369332"/>
          </a:xfrm>
          <a:prstGeom prst="rect">
            <a:avLst/>
          </a:prstGeom>
          <a:noFill/>
        </p:spPr>
        <p:txBody>
          <a:bodyPr wrap="square">
            <a:spAutoFit/>
          </a:bodyPr>
          <a:lstStyle/>
          <a:p>
            <a:pPr>
              <a:spcBef>
                <a:spcPts val="600"/>
              </a:spcBef>
            </a:pPr>
            <a:r>
              <a:rPr lang="en-GB" sz="1800" b="1" i="0" u="none" strike="noStrike" baseline="0" dirty="0">
                <a:solidFill>
                  <a:srgbClr val="000000"/>
                </a:solidFill>
              </a:rPr>
              <a:t>SM15T12CAY</a:t>
            </a:r>
            <a:r>
              <a:rPr lang="en-GB" sz="1800" b="0" i="0" u="none" strike="noStrike" baseline="0" dirty="0">
                <a:solidFill>
                  <a:srgbClr val="000000"/>
                </a:solidFill>
              </a:rPr>
              <a:t> </a:t>
            </a:r>
            <a:endParaRPr lang="en-GB" sz="1800" dirty="0"/>
          </a:p>
        </p:txBody>
      </p:sp>
      <p:sp>
        <p:nvSpPr>
          <p:cNvPr id="11" name="TextBox 10">
            <a:extLst>
              <a:ext uri="{FF2B5EF4-FFF2-40B4-BE49-F238E27FC236}">
                <a16:creationId xmlns:a16="http://schemas.microsoft.com/office/drawing/2014/main" id="{1B04BBD1-79BB-8924-9B5E-2C9BFFB064A0}"/>
              </a:ext>
            </a:extLst>
          </p:cNvPr>
          <p:cNvSpPr txBox="1"/>
          <p:nvPr/>
        </p:nvSpPr>
        <p:spPr>
          <a:xfrm>
            <a:off x="8107708" y="4665268"/>
            <a:ext cx="1912619" cy="369332"/>
          </a:xfrm>
          <a:prstGeom prst="rect">
            <a:avLst/>
          </a:prstGeom>
          <a:noFill/>
        </p:spPr>
        <p:txBody>
          <a:bodyPr wrap="square">
            <a:spAutoFit/>
          </a:bodyPr>
          <a:lstStyle/>
          <a:p>
            <a:pPr>
              <a:spcBef>
                <a:spcPts val="600"/>
              </a:spcBef>
            </a:pPr>
            <a:r>
              <a:rPr lang="en-GB" sz="1800" b="1" i="0" u="none" strike="noStrike" baseline="0" dirty="0">
                <a:solidFill>
                  <a:srgbClr val="000000"/>
                </a:solidFill>
              </a:rPr>
              <a:t>SM30T12CAY</a:t>
            </a:r>
            <a:r>
              <a:rPr lang="en-GB" sz="1800" b="0" i="0" u="none" strike="noStrike" baseline="0" dirty="0">
                <a:solidFill>
                  <a:srgbClr val="000000"/>
                </a:solidFill>
              </a:rPr>
              <a:t>  </a:t>
            </a:r>
            <a:endParaRPr lang="en-GB" sz="1800" dirty="0"/>
          </a:p>
        </p:txBody>
      </p:sp>
      <p:cxnSp>
        <p:nvCxnSpPr>
          <p:cNvPr id="16" name="Straight Arrow Connector 15">
            <a:extLst>
              <a:ext uri="{FF2B5EF4-FFF2-40B4-BE49-F238E27FC236}">
                <a16:creationId xmlns:a16="http://schemas.microsoft.com/office/drawing/2014/main" id="{6B347F99-BFEE-D878-B8A0-DB212853646C}"/>
              </a:ext>
            </a:extLst>
          </p:cNvPr>
          <p:cNvCxnSpPr>
            <a:cxnSpLocks/>
          </p:cNvCxnSpPr>
          <p:nvPr/>
        </p:nvCxnSpPr>
        <p:spPr>
          <a:xfrm flipV="1">
            <a:off x="9800655" y="3545971"/>
            <a:ext cx="0" cy="48768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4E839A51-29C2-8A35-0233-B22BA06E1915}"/>
              </a:ext>
            </a:extLst>
          </p:cNvPr>
          <p:cNvCxnSpPr>
            <a:cxnSpLocks/>
          </p:cNvCxnSpPr>
          <p:nvPr/>
        </p:nvCxnSpPr>
        <p:spPr>
          <a:xfrm>
            <a:off x="9465804" y="3873115"/>
            <a:ext cx="0" cy="321072"/>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FDD0996E-6844-A97F-FFF2-1D5206693D84}"/>
              </a:ext>
            </a:extLst>
          </p:cNvPr>
          <p:cNvSpPr txBox="1"/>
          <p:nvPr/>
        </p:nvSpPr>
        <p:spPr>
          <a:xfrm>
            <a:off x="617015" y="1193277"/>
            <a:ext cx="10990829" cy="338554"/>
          </a:xfrm>
          <a:prstGeom prst="rect">
            <a:avLst/>
          </a:prstGeom>
          <a:noFill/>
        </p:spPr>
        <p:txBody>
          <a:bodyPr wrap="square">
            <a:spAutoFit/>
          </a:bodyPr>
          <a:lstStyle/>
          <a:p>
            <a:pPr>
              <a:spcBef>
                <a:spcPts val="600"/>
              </a:spcBef>
              <a:buFont typeface="Wingdings" panose="05000000000000000000" pitchFamily="2" charset="2"/>
              <a:buChar char="Ø"/>
            </a:pPr>
            <a:r>
              <a:rPr lang="en-GB" sz="1600" dirty="0"/>
              <a:t>TVS Results</a:t>
            </a:r>
          </a:p>
        </p:txBody>
      </p:sp>
      <p:pic>
        <p:nvPicPr>
          <p:cNvPr id="18" name="Picture 17">
            <a:extLst>
              <a:ext uri="{FF2B5EF4-FFF2-40B4-BE49-F238E27FC236}">
                <a16:creationId xmlns:a16="http://schemas.microsoft.com/office/drawing/2014/main" id="{AC58F296-FDDC-9BA6-E0F9-6DD5BCB9A12B}"/>
              </a:ext>
            </a:extLst>
          </p:cNvPr>
          <p:cNvPicPr>
            <a:picLocks noChangeAspect="1"/>
          </p:cNvPicPr>
          <p:nvPr/>
        </p:nvPicPr>
        <p:blipFill>
          <a:blip r:embed="rId3"/>
          <a:stretch>
            <a:fillRect/>
          </a:stretch>
        </p:blipFill>
        <p:spPr>
          <a:xfrm>
            <a:off x="2118137" y="1850311"/>
            <a:ext cx="3493111" cy="2724150"/>
          </a:xfrm>
          <a:prstGeom prst="rect">
            <a:avLst/>
          </a:prstGeom>
        </p:spPr>
      </p:pic>
      <p:sp>
        <p:nvSpPr>
          <p:cNvPr id="19" name="TextBox 18">
            <a:extLst>
              <a:ext uri="{FF2B5EF4-FFF2-40B4-BE49-F238E27FC236}">
                <a16:creationId xmlns:a16="http://schemas.microsoft.com/office/drawing/2014/main" id="{079243A0-5817-B4A2-8B68-B6CD490B90E7}"/>
              </a:ext>
            </a:extLst>
          </p:cNvPr>
          <p:cNvSpPr txBox="1"/>
          <p:nvPr/>
        </p:nvSpPr>
        <p:spPr>
          <a:xfrm>
            <a:off x="617015" y="5210456"/>
            <a:ext cx="10990829" cy="338554"/>
          </a:xfrm>
          <a:prstGeom prst="rect">
            <a:avLst/>
          </a:prstGeom>
          <a:noFill/>
        </p:spPr>
        <p:txBody>
          <a:bodyPr wrap="square">
            <a:spAutoFit/>
          </a:bodyPr>
          <a:lstStyle/>
          <a:p>
            <a:pPr>
              <a:spcBef>
                <a:spcPts val="600"/>
              </a:spcBef>
              <a:buFont typeface="Wingdings" panose="05000000000000000000" pitchFamily="2" charset="2"/>
              <a:buChar char="Ø"/>
            </a:pPr>
            <a:r>
              <a:rPr lang="en-GB" sz="1600" dirty="0"/>
              <a:t> No change of VBR visible</a:t>
            </a:r>
          </a:p>
        </p:txBody>
      </p:sp>
      <p:sp>
        <p:nvSpPr>
          <p:cNvPr id="20" name="TextBox 19">
            <a:extLst>
              <a:ext uri="{FF2B5EF4-FFF2-40B4-BE49-F238E27FC236}">
                <a16:creationId xmlns:a16="http://schemas.microsoft.com/office/drawing/2014/main" id="{F82BDA52-9BE6-ECA0-1AD0-D32AEB4C421D}"/>
              </a:ext>
            </a:extLst>
          </p:cNvPr>
          <p:cNvSpPr txBox="1"/>
          <p:nvPr/>
        </p:nvSpPr>
        <p:spPr>
          <a:xfrm>
            <a:off x="617015" y="5588629"/>
            <a:ext cx="10990829" cy="338554"/>
          </a:xfrm>
          <a:prstGeom prst="rect">
            <a:avLst/>
          </a:prstGeom>
          <a:noFill/>
        </p:spPr>
        <p:txBody>
          <a:bodyPr wrap="square">
            <a:spAutoFit/>
          </a:bodyPr>
          <a:lstStyle/>
          <a:p>
            <a:pPr>
              <a:spcBef>
                <a:spcPts val="600"/>
              </a:spcBef>
              <a:buFont typeface="Wingdings" panose="05000000000000000000" pitchFamily="2" charset="2"/>
              <a:buChar char="Ø"/>
            </a:pPr>
            <a:r>
              <a:rPr lang="en-GB" sz="1600" dirty="0"/>
              <a:t> High current leakage increase in SM30T12CAY (up to 10 </a:t>
            </a:r>
            <a:r>
              <a:rPr lang="en-GB" sz="1600" dirty="0" err="1"/>
              <a:t>uA</a:t>
            </a:r>
            <a:r>
              <a:rPr lang="en-GB" sz="1600" dirty="0"/>
              <a:t>)</a:t>
            </a:r>
          </a:p>
        </p:txBody>
      </p:sp>
      <p:sp>
        <p:nvSpPr>
          <p:cNvPr id="21" name="TextBox 20">
            <a:extLst>
              <a:ext uri="{FF2B5EF4-FFF2-40B4-BE49-F238E27FC236}">
                <a16:creationId xmlns:a16="http://schemas.microsoft.com/office/drawing/2014/main" id="{D17DC9BA-3824-881D-2021-66E7322216BD}"/>
              </a:ext>
            </a:extLst>
          </p:cNvPr>
          <p:cNvSpPr txBox="1"/>
          <p:nvPr/>
        </p:nvSpPr>
        <p:spPr>
          <a:xfrm>
            <a:off x="8868370" y="5896227"/>
            <a:ext cx="2752215" cy="338554"/>
          </a:xfrm>
          <a:prstGeom prst="rect">
            <a:avLst/>
          </a:prstGeom>
          <a:noFill/>
        </p:spPr>
        <p:txBody>
          <a:bodyPr wrap="square">
            <a:spAutoFit/>
          </a:bodyPr>
          <a:lstStyle/>
          <a:p>
            <a:pPr>
              <a:spcBef>
                <a:spcPts val="600"/>
              </a:spcBef>
              <a:buFont typeface="Wingdings" panose="05000000000000000000" pitchFamily="2" charset="2"/>
              <a:buChar char="Ø"/>
            </a:pPr>
            <a:r>
              <a:rPr lang="en-GB" sz="1600" dirty="0"/>
              <a:t>Report: EDMS </a:t>
            </a:r>
            <a:r>
              <a:rPr lang="en-GB" sz="1600" dirty="0">
                <a:hlinkClick r:id="rId4"/>
              </a:rPr>
              <a:t>2913493</a:t>
            </a:r>
            <a:r>
              <a:rPr lang="en-GB" sz="1600" dirty="0"/>
              <a:t>  </a:t>
            </a:r>
          </a:p>
        </p:txBody>
      </p:sp>
      <p:sp>
        <p:nvSpPr>
          <p:cNvPr id="22" name="Date Placeholder 4">
            <a:extLst>
              <a:ext uri="{FF2B5EF4-FFF2-40B4-BE49-F238E27FC236}">
                <a16:creationId xmlns:a16="http://schemas.microsoft.com/office/drawing/2014/main" id="{C8D21C6B-A2CA-1674-B3B6-9F9C42923049}"/>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37921894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8728D-57D0-50EE-FB4C-B61EE8FE4203}"/>
              </a:ext>
            </a:extLst>
          </p:cNvPr>
          <p:cNvSpPr>
            <a:spLocks noGrp="1"/>
          </p:cNvSpPr>
          <p:nvPr>
            <p:ph type="title"/>
          </p:nvPr>
        </p:nvSpPr>
        <p:spPr/>
        <p:txBody>
          <a:bodyPr/>
          <a:lstStyle/>
          <a:p>
            <a:r>
              <a:rPr lang="en-US" b="1" dirty="0"/>
              <a:t>Recent Results: </a:t>
            </a:r>
            <a:r>
              <a:rPr lang="en-US" dirty="0"/>
              <a:t>TSS/TSV Thyristors (TE-CRG)</a:t>
            </a:r>
          </a:p>
        </p:txBody>
      </p:sp>
      <p:sp>
        <p:nvSpPr>
          <p:cNvPr id="5" name="Date Placeholder 4">
            <a:extLst>
              <a:ext uri="{FF2B5EF4-FFF2-40B4-BE49-F238E27FC236}">
                <a16:creationId xmlns:a16="http://schemas.microsoft.com/office/drawing/2014/main" id="{1A412C4B-BF12-906F-BE70-443780103E75}"/>
              </a:ext>
            </a:extLst>
          </p:cNvPr>
          <p:cNvSpPr>
            <a:spLocks noGrp="1"/>
          </p:cNvSpPr>
          <p:nvPr>
            <p:ph type="dt" sz="half" idx="17"/>
          </p:nvPr>
        </p:nvSpPr>
        <p:spPr/>
        <p:txBody>
          <a:bodyPr/>
          <a:lstStyle/>
          <a:p>
            <a:pPr>
              <a:defRPr/>
            </a:pPr>
            <a:fld id="{F93381D4-F870-40C7-B064-26B7095B2FA2}" type="datetime1">
              <a:rPr lang="en-GB" noProof="0" smtClean="0"/>
              <a:t>06/07/2023</a:t>
            </a:fld>
            <a:endParaRPr lang="en-GB" noProof="0"/>
          </a:p>
        </p:txBody>
      </p:sp>
      <p:sp>
        <p:nvSpPr>
          <p:cNvPr id="6" name="Slide Number Placeholder 5">
            <a:extLst>
              <a:ext uri="{FF2B5EF4-FFF2-40B4-BE49-F238E27FC236}">
                <a16:creationId xmlns:a16="http://schemas.microsoft.com/office/drawing/2014/main" id="{798A2FAA-1337-22D1-D15A-C5291B646CE6}"/>
              </a:ext>
            </a:extLst>
          </p:cNvPr>
          <p:cNvSpPr>
            <a:spLocks noGrp="1"/>
          </p:cNvSpPr>
          <p:nvPr>
            <p:ph type="sldNum" sz="quarter" idx="19"/>
          </p:nvPr>
        </p:nvSpPr>
        <p:spPr/>
        <p:txBody>
          <a:bodyPr/>
          <a:lstStyle/>
          <a:p>
            <a:pPr>
              <a:defRPr/>
            </a:pPr>
            <a:fld id="{8D6C380F-326D-3C40-9EE7-7FBAB0953422}" type="slidenum">
              <a:rPr lang="en-GB" noProof="0" smtClean="0"/>
              <a:t>12</a:t>
            </a:fld>
            <a:endParaRPr lang="en-GB" noProof="0"/>
          </a:p>
        </p:txBody>
      </p:sp>
      <p:pic>
        <p:nvPicPr>
          <p:cNvPr id="9" name="Picture 8">
            <a:extLst>
              <a:ext uri="{FF2B5EF4-FFF2-40B4-BE49-F238E27FC236}">
                <a16:creationId xmlns:a16="http://schemas.microsoft.com/office/drawing/2014/main" id="{1B98F858-9C49-4039-C49E-2E73F0CFC49F}"/>
              </a:ext>
            </a:extLst>
          </p:cNvPr>
          <p:cNvPicPr>
            <a:picLocks noChangeAspect="1"/>
          </p:cNvPicPr>
          <p:nvPr/>
        </p:nvPicPr>
        <p:blipFill>
          <a:blip r:embed="rId2"/>
          <a:stretch>
            <a:fillRect/>
          </a:stretch>
        </p:blipFill>
        <p:spPr>
          <a:xfrm>
            <a:off x="723900" y="1790700"/>
            <a:ext cx="3611795" cy="2874568"/>
          </a:xfrm>
          <a:prstGeom prst="rect">
            <a:avLst/>
          </a:prstGeom>
        </p:spPr>
      </p:pic>
      <p:sp>
        <p:nvSpPr>
          <p:cNvPr id="12" name="TextBox 11">
            <a:extLst>
              <a:ext uri="{FF2B5EF4-FFF2-40B4-BE49-F238E27FC236}">
                <a16:creationId xmlns:a16="http://schemas.microsoft.com/office/drawing/2014/main" id="{2ECC5CCD-8F79-2AAA-9618-19388E60BEF6}"/>
              </a:ext>
            </a:extLst>
          </p:cNvPr>
          <p:cNvSpPr txBox="1"/>
          <p:nvPr/>
        </p:nvSpPr>
        <p:spPr>
          <a:xfrm>
            <a:off x="1896338" y="4665268"/>
            <a:ext cx="1912619" cy="369332"/>
          </a:xfrm>
          <a:prstGeom prst="rect">
            <a:avLst/>
          </a:prstGeom>
          <a:noFill/>
        </p:spPr>
        <p:txBody>
          <a:bodyPr wrap="square">
            <a:spAutoFit/>
          </a:bodyPr>
          <a:lstStyle/>
          <a:p>
            <a:pPr>
              <a:spcBef>
                <a:spcPts val="600"/>
              </a:spcBef>
            </a:pPr>
            <a:r>
              <a:rPr lang="en-GB" sz="1800" b="1" i="0" u="none" strike="noStrike" baseline="0" dirty="0">
                <a:solidFill>
                  <a:srgbClr val="000000"/>
                </a:solidFill>
              </a:rPr>
              <a:t>SP00800SDT</a:t>
            </a:r>
            <a:r>
              <a:rPr lang="en-GB" sz="1800" b="0" i="0" u="none" strike="noStrike" baseline="0" dirty="0">
                <a:solidFill>
                  <a:srgbClr val="000000"/>
                </a:solidFill>
              </a:rPr>
              <a:t>  </a:t>
            </a:r>
            <a:endParaRPr lang="en-GB" sz="1800" dirty="0"/>
          </a:p>
        </p:txBody>
      </p:sp>
      <p:cxnSp>
        <p:nvCxnSpPr>
          <p:cNvPr id="13" name="Straight Arrow Connector 12">
            <a:extLst>
              <a:ext uri="{FF2B5EF4-FFF2-40B4-BE49-F238E27FC236}">
                <a16:creationId xmlns:a16="http://schemas.microsoft.com/office/drawing/2014/main" id="{8D965022-AFE2-9E0E-EE70-9B537C7820C0}"/>
              </a:ext>
            </a:extLst>
          </p:cNvPr>
          <p:cNvCxnSpPr/>
          <p:nvPr/>
        </p:nvCxnSpPr>
        <p:spPr>
          <a:xfrm flipH="1" flipV="1">
            <a:off x="1808224" y="2436456"/>
            <a:ext cx="279974" cy="33528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7356E701-2EF5-BD9C-A129-5D928481BBBE}"/>
              </a:ext>
            </a:extLst>
          </p:cNvPr>
          <p:cNvCxnSpPr>
            <a:cxnSpLocks/>
          </p:cNvCxnSpPr>
          <p:nvPr/>
        </p:nvCxnSpPr>
        <p:spPr>
          <a:xfrm>
            <a:off x="3283069" y="2674929"/>
            <a:ext cx="525888"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30A12334-A8F1-48A4-0A2B-C8C3BF8AD35A}"/>
              </a:ext>
            </a:extLst>
          </p:cNvPr>
          <p:cNvCxnSpPr>
            <a:cxnSpLocks/>
          </p:cNvCxnSpPr>
          <p:nvPr/>
        </p:nvCxnSpPr>
        <p:spPr>
          <a:xfrm flipV="1">
            <a:off x="3737873" y="3545971"/>
            <a:ext cx="0" cy="48768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FDD0996E-6844-A97F-FFF2-1D5206693D84}"/>
              </a:ext>
            </a:extLst>
          </p:cNvPr>
          <p:cNvSpPr txBox="1"/>
          <p:nvPr/>
        </p:nvSpPr>
        <p:spPr>
          <a:xfrm>
            <a:off x="617015" y="1193277"/>
            <a:ext cx="10990829" cy="338554"/>
          </a:xfrm>
          <a:prstGeom prst="rect">
            <a:avLst/>
          </a:prstGeom>
          <a:noFill/>
        </p:spPr>
        <p:txBody>
          <a:bodyPr wrap="square">
            <a:spAutoFit/>
          </a:bodyPr>
          <a:lstStyle/>
          <a:p>
            <a:pPr>
              <a:spcBef>
                <a:spcPts val="600"/>
              </a:spcBef>
              <a:buFont typeface="Wingdings" panose="05000000000000000000" pitchFamily="2" charset="2"/>
              <a:buChar char="Ø"/>
            </a:pPr>
            <a:r>
              <a:rPr lang="en-GB" sz="1600" dirty="0"/>
              <a:t>TSS Results</a:t>
            </a:r>
          </a:p>
        </p:txBody>
      </p:sp>
      <p:pic>
        <p:nvPicPr>
          <p:cNvPr id="20" name="Picture 19">
            <a:extLst>
              <a:ext uri="{FF2B5EF4-FFF2-40B4-BE49-F238E27FC236}">
                <a16:creationId xmlns:a16="http://schemas.microsoft.com/office/drawing/2014/main" id="{360FA189-D2EC-BDC4-E094-A27F0EEB24EA}"/>
              </a:ext>
            </a:extLst>
          </p:cNvPr>
          <p:cNvPicPr>
            <a:picLocks noChangeAspect="1"/>
          </p:cNvPicPr>
          <p:nvPr/>
        </p:nvPicPr>
        <p:blipFill>
          <a:blip r:embed="rId3"/>
          <a:stretch>
            <a:fillRect/>
          </a:stretch>
        </p:blipFill>
        <p:spPr>
          <a:xfrm>
            <a:off x="4550378" y="1901752"/>
            <a:ext cx="3688828" cy="2763516"/>
          </a:xfrm>
          <a:prstGeom prst="rect">
            <a:avLst/>
          </a:prstGeom>
        </p:spPr>
      </p:pic>
      <p:sp>
        <p:nvSpPr>
          <p:cNvPr id="21" name="TextBox 20">
            <a:extLst>
              <a:ext uri="{FF2B5EF4-FFF2-40B4-BE49-F238E27FC236}">
                <a16:creationId xmlns:a16="http://schemas.microsoft.com/office/drawing/2014/main" id="{A8564F77-68CF-6C84-11AB-A05B38364F4A}"/>
              </a:ext>
            </a:extLst>
          </p:cNvPr>
          <p:cNvSpPr txBox="1"/>
          <p:nvPr/>
        </p:nvSpPr>
        <p:spPr>
          <a:xfrm>
            <a:off x="5714044" y="4665268"/>
            <a:ext cx="1912619" cy="369332"/>
          </a:xfrm>
          <a:prstGeom prst="rect">
            <a:avLst/>
          </a:prstGeom>
          <a:noFill/>
        </p:spPr>
        <p:txBody>
          <a:bodyPr wrap="square">
            <a:spAutoFit/>
          </a:bodyPr>
          <a:lstStyle/>
          <a:p>
            <a:pPr>
              <a:spcBef>
                <a:spcPts val="600"/>
              </a:spcBef>
            </a:pPr>
            <a:r>
              <a:rPr lang="en-GB" sz="1800" b="1" i="0" u="none" strike="noStrike" baseline="0" dirty="0">
                <a:solidFill>
                  <a:srgbClr val="000000"/>
                </a:solidFill>
              </a:rPr>
              <a:t>SP0080SC</a:t>
            </a:r>
            <a:r>
              <a:rPr lang="en-GB" sz="1800" b="0" i="0" u="none" strike="noStrike" baseline="0" dirty="0">
                <a:solidFill>
                  <a:srgbClr val="000000"/>
                </a:solidFill>
              </a:rPr>
              <a:t>  </a:t>
            </a:r>
            <a:endParaRPr lang="en-GB" sz="1800" dirty="0"/>
          </a:p>
        </p:txBody>
      </p:sp>
      <p:pic>
        <p:nvPicPr>
          <p:cNvPr id="28" name="Picture 27">
            <a:extLst>
              <a:ext uri="{FF2B5EF4-FFF2-40B4-BE49-F238E27FC236}">
                <a16:creationId xmlns:a16="http://schemas.microsoft.com/office/drawing/2014/main" id="{D3D931EE-F1D8-C85A-F4E5-F5448CAEC3EF}"/>
              </a:ext>
            </a:extLst>
          </p:cNvPr>
          <p:cNvPicPr>
            <a:picLocks noChangeAspect="1"/>
          </p:cNvPicPr>
          <p:nvPr/>
        </p:nvPicPr>
        <p:blipFill>
          <a:blip r:embed="rId4"/>
          <a:stretch>
            <a:fillRect/>
          </a:stretch>
        </p:blipFill>
        <p:spPr>
          <a:xfrm>
            <a:off x="8153401" y="1891268"/>
            <a:ext cx="3608054" cy="2774000"/>
          </a:xfrm>
          <a:prstGeom prst="rect">
            <a:avLst/>
          </a:prstGeom>
        </p:spPr>
      </p:pic>
      <p:sp>
        <p:nvSpPr>
          <p:cNvPr id="29" name="TextBox 28">
            <a:extLst>
              <a:ext uri="{FF2B5EF4-FFF2-40B4-BE49-F238E27FC236}">
                <a16:creationId xmlns:a16="http://schemas.microsoft.com/office/drawing/2014/main" id="{62840BCB-8DA8-DC37-FDB7-34255B8373BB}"/>
              </a:ext>
            </a:extLst>
          </p:cNvPr>
          <p:cNvSpPr txBox="1"/>
          <p:nvPr/>
        </p:nvSpPr>
        <p:spPr>
          <a:xfrm>
            <a:off x="9402872" y="4665268"/>
            <a:ext cx="1912619" cy="369332"/>
          </a:xfrm>
          <a:prstGeom prst="rect">
            <a:avLst/>
          </a:prstGeom>
          <a:noFill/>
        </p:spPr>
        <p:txBody>
          <a:bodyPr wrap="square">
            <a:spAutoFit/>
          </a:bodyPr>
          <a:lstStyle/>
          <a:p>
            <a:pPr>
              <a:spcBef>
                <a:spcPts val="600"/>
              </a:spcBef>
            </a:pPr>
            <a:r>
              <a:rPr lang="en-GB" sz="1800" b="1" i="0" u="none" strike="noStrike" baseline="0" dirty="0">
                <a:solidFill>
                  <a:srgbClr val="000000"/>
                </a:solidFill>
              </a:rPr>
              <a:t>SMP75-8</a:t>
            </a:r>
            <a:r>
              <a:rPr lang="en-GB" sz="1800" b="0" i="0" u="none" strike="noStrike" baseline="0" dirty="0">
                <a:solidFill>
                  <a:srgbClr val="000000"/>
                </a:solidFill>
              </a:rPr>
              <a:t>  </a:t>
            </a:r>
            <a:endParaRPr lang="en-GB" sz="1800" dirty="0"/>
          </a:p>
        </p:txBody>
      </p:sp>
      <p:cxnSp>
        <p:nvCxnSpPr>
          <p:cNvPr id="30" name="Straight Arrow Connector 29">
            <a:extLst>
              <a:ext uri="{FF2B5EF4-FFF2-40B4-BE49-F238E27FC236}">
                <a16:creationId xmlns:a16="http://schemas.microsoft.com/office/drawing/2014/main" id="{B4B2E5AC-D363-2340-622C-FDDC60B1E7A4}"/>
              </a:ext>
            </a:extLst>
          </p:cNvPr>
          <p:cNvCxnSpPr>
            <a:cxnSpLocks/>
          </p:cNvCxnSpPr>
          <p:nvPr/>
        </p:nvCxnSpPr>
        <p:spPr>
          <a:xfrm>
            <a:off x="7100775" y="2674929"/>
            <a:ext cx="525888"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5BB45DB9-3CFC-94F4-9CF6-429A2B69A09F}"/>
              </a:ext>
            </a:extLst>
          </p:cNvPr>
          <p:cNvCxnSpPr>
            <a:cxnSpLocks/>
          </p:cNvCxnSpPr>
          <p:nvPr/>
        </p:nvCxnSpPr>
        <p:spPr>
          <a:xfrm>
            <a:off x="10789603" y="2674929"/>
            <a:ext cx="525888"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0419CF11-BE27-E10C-8E71-A54E267C2031}"/>
              </a:ext>
            </a:extLst>
          </p:cNvPr>
          <p:cNvCxnSpPr/>
          <p:nvPr/>
        </p:nvCxnSpPr>
        <p:spPr>
          <a:xfrm flipH="1" flipV="1">
            <a:off x="5676858" y="2436456"/>
            <a:ext cx="279974" cy="33528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1ED7C5E6-1961-49BB-C5AF-06A761E5A110}"/>
              </a:ext>
            </a:extLst>
          </p:cNvPr>
          <p:cNvCxnSpPr/>
          <p:nvPr/>
        </p:nvCxnSpPr>
        <p:spPr>
          <a:xfrm flipH="1" flipV="1">
            <a:off x="9365686" y="2436456"/>
            <a:ext cx="279974" cy="33528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7CF1FCE2-4780-DC92-FBA6-4023093348D9}"/>
              </a:ext>
            </a:extLst>
          </p:cNvPr>
          <p:cNvCxnSpPr>
            <a:cxnSpLocks/>
          </p:cNvCxnSpPr>
          <p:nvPr/>
        </p:nvCxnSpPr>
        <p:spPr>
          <a:xfrm flipV="1">
            <a:off x="11163300" y="3545971"/>
            <a:ext cx="0" cy="48768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6FC28F4B-5439-6B93-D65C-AB6D8D64D253}"/>
              </a:ext>
            </a:extLst>
          </p:cNvPr>
          <p:cNvSpPr txBox="1"/>
          <p:nvPr/>
        </p:nvSpPr>
        <p:spPr>
          <a:xfrm>
            <a:off x="617015" y="5210456"/>
            <a:ext cx="10990829" cy="338554"/>
          </a:xfrm>
          <a:prstGeom prst="rect">
            <a:avLst/>
          </a:prstGeom>
          <a:noFill/>
        </p:spPr>
        <p:txBody>
          <a:bodyPr wrap="square">
            <a:spAutoFit/>
          </a:bodyPr>
          <a:lstStyle/>
          <a:p>
            <a:pPr>
              <a:spcBef>
                <a:spcPts val="600"/>
              </a:spcBef>
              <a:buFont typeface="Wingdings" panose="05000000000000000000" pitchFamily="2" charset="2"/>
              <a:buChar char="Ø"/>
            </a:pPr>
            <a:r>
              <a:rPr lang="en-GB" sz="1600" dirty="0"/>
              <a:t>Slight increase of VBO, VBR and IH (but negligible overall)</a:t>
            </a:r>
          </a:p>
        </p:txBody>
      </p:sp>
      <p:sp>
        <p:nvSpPr>
          <p:cNvPr id="36" name="TextBox 35">
            <a:extLst>
              <a:ext uri="{FF2B5EF4-FFF2-40B4-BE49-F238E27FC236}">
                <a16:creationId xmlns:a16="http://schemas.microsoft.com/office/drawing/2014/main" id="{F66E2A2C-A830-0FB1-A94B-5F9763C1693F}"/>
              </a:ext>
            </a:extLst>
          </p:cNvPr>
          <p:cNvSpPr txBox="1"/>
          <p:nvPr/>
        </p:nvSpPr>
        <p:spPr>
          <a:xfrm>
            <a:off x="617015" y="5588629"/>
            <a:ext cx="10990829" cy="338554"/>
          </a:xfrm>
          <a:prstGeom prst="rect">
            <a:avLst/>
          </a:prstGeom>
          <a:noFill/>
        </p:spPr>
        <p:txBody>
          <a:bodyPr wrap="square">
            <a:spAutoFit/>
          </a:bodyPr>
          <a:lstStyle/>
          <a:p>
            <a:pPr>
              <a:spcBef>
                <a:spcPts val="600"/>
              </a:spcBef>
              <a:buFont typeface="Wingdings" panose="05000000000000000000" pitchFamily="2" charset="2"/>
              <a:buChar char="Ø"/>
            </a:pPr>
            <a:r>
              <a:rPr lang="en-GB" sz="1600" dirty="0"/>
              <a:t>Slight increase current leakage but all lower than 1 </a:t>
            </a:r>
            <a:r>
              <a:rPr lang="en-GB" sz="1600" dirty="0" err="1"/>
              <a:t>uA</a:t>
            </a:r>
            <a:endParaRPr lang="en-GB" sz="1600" dirty="0"/>
          </a:p>
        </p:txBody>
      </p:sp>
      <p:sp>
        <p:nvSpPr>
          <p:cNvPr id="37" name="TextBox 36">
            <a:extLst>
              <a:ext uri="{FF2B5EF4-FFF2-40B4-BE49-F238E27FC236}">
                <a16:creationId xmlns:a16="http://schemas.microsoft.com/office/drawing/2014/main" id="{71A02350-953F-F5E3-24B9-E56965655FBB}"/>
              </a:ext>
            </a:extLst>
          </p:cNvPr>
          <p:cNvSpPr txBox="1"/>
          <p:nvPr/>
        </p:nvSpPr>
        <p:spPr>
          <a:xfrm>
            <a:off x="8868370" y="5896227"/>
            <a:ext cx="2752215" cy="338554"/>
          </a:xfrm>
          <a:prstGeom prst="rect">
            <a:avLst/>
          </a:prstGeom>
          <a:noFill/>
        </p:spPr>
        <p:txBody>
          <a:bodyPr wrap="square">
            <a:spAutoFit/>
          </a:bodyPr>
          <a:lstStyle/>
          <a:p>
            <a:pPr>
              <a:spcBef>
                <a:spcPts val="600"/>
              </a:spcBef>
              <a:buFont typeface="Wingdings" panose="05000000000000000000" pitchFamily="2" charset="2"/>
              <a:buChar char="Ø"/>
            </a:pPr>
            <a:r>
              <a:rPr lang="en-GB" sz="1600" dirty="0"/>
              <a:t>Report: EDMS </a:t>
            </a:r>
            <a:r>
              <a:rPr lang="en-GB" sz="1600" dirty="0">
                <a:hlinkClick r:id="rId5"/>
              </a:rPr>
              <a:t>2913493</a:t>
            </a:r>
            <a:r>
              <a:rPr lang="en-GB" sz="1600" dirty="0"/>
              <a:t>  </a:t>
            </a:r>
          </a:p>
        </p:txBody>
      </p:sp>
      <p:sp>
        <p:nvSpPr>
          <p:cNvPr id="38" name="Date Placeholder 4">
            <a:extLst>
              <a:ext uri="{FF2B5EF4-FFF2-40B4-BE49-F238E27FC236}">
                <a16:creationId xmlns:a16="http://schemas.microsoft.com/office/drawing/2014/main" id="{6F9BCD37-EE9B-62FC-856E-3649E828D4CE}"/>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1843786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C36B1-3BB7-D5B5-B16E-84B56B167949}"/>
              </a:ext>
            </a:extLst>
          </p:cNvPr>
          <p:cNvSpPr>
            <a:spLocks noGrp="1"/>
          </p:cNvSpPr>
          <p:nvPr>
            <p:ph type="title"/>
          </p:nvPr>
        </p:nvSpPr>
        <p:spPr/>
        <p:txBody>
          <a:bodyPr>
            <a:normAutofit fontScale="90000"/>
          </a:bodyPr>
          <a:lstStyle/>
          <a:p>
            <a:r>
              <a:rPr lang="en-US" b="1" dirty="0"/>
              <a:t>Recent Results: </a:t>
            </a:r>
            <a:r>
              <a:rPr lang="en-US" dirty="0"/>
              <a:t>HAS-100S Hall Effect sensor (TE-EPC)</a:t>
            </a:r>
            <a:endParaRPr lang="en-GB" dirty="0"/>
          </a:p>
        </p:txBody>
      </p:sp>
      <p:sp>
        <p:nvSpPr>
          <p:cNvPr id="5" name="Date Placeholder 4">
            <a:extLst>
              <a:ext uri="{FF2B5EF4-FFF2-40B4-BE49-F238E27FC236}">
                <a16:creationId xmlns:a16="http://schemas.microsoft.com/office/drawing/2014/main" id="{3B5CEBB1-DFF5-2A12-33A7-0B6183725CDF}"/>
              </a:ext>
            </a:extLst>
          </p:cNvPr>
          <p:cNvSpPr>
            <a:spLocks noGrp="1"/>
          </p:cNvSpPr>
          <p:nvPr>
            <p:ph type="dt" sz="half" idx="17"/>
          </p:nvPr>
        </p:nvSpPr>
        <p:spPr/>
        <p:txBody>
          <a:bodyPr/>
          <a:lstStyle/>
          <a:p>
            <a:pPr>
              <a:defRPr/>
            </a:pPr>
            <a:fld id="{F93381D4-F870-40C7-B064-26B7095B2FA2}" type="datetime1">
              <a:rPr lang="en-GB" noProof="0" smtClean="0"/>
              <a:t>06/07/2023</a:t>
            </a:fld>
            <a:endParaRPr lang="en-GB" noProof="0"/>
          </a:p>
        </p:txBody>
      </p:sp>
      <p:sp>
        <p:nvSpPr>
          <p:cNvPr id="6" name="Slide Number Placeholder 5">
            <a:extLst>
              <a:ext uri="{FF2B5EF4-FFF2-40B4-BE49-F238E27FC236}">
                <a16:creationId xmlns:a16="http://schemas.microsoft.com/office/drawing/2014/main" id="{5D93FE13-DE86-97DB-7212-97E1C5508D14}"/>
              </a:ext>
            </a:extLst>
          </p:cNvPr>
          <p:cNvSpPr>
            <a:spLocks noGrp="1"/>
          </p:cNvSpPr>
          <p:nvPr>
            <p:ph type="sldNum" sz="quarter" idx="19"/>
          </p:nvPr>
        </p:nvSpPr>
        <p:spPr/>
        <p:txBody>
          <a:bodyPr/>
          <a:lstStyle/>
          <a:p>
            <a:pPr>
              <a:defRPr/>
            </a:pPr>
            <a:fld id="{8D6C380F-326D-3C40-9EE7-7FBAB0953422}" type="slidenum">
              <a:rPr lang="en-GB" noProof="0" smtClean="0"/>
              <a:t>13</a:t>
            </a:fld>
            <a:endParaRPr lang="en-GB" noProof="0"/>
          </a:p>
        </p:txBody>
      </p:sp>
      <p:pic>
        <p:nvPicPr>
          <p:cNvPr id="7" name="Picture 6">
            <a:extLst>
              <a:ext uri="{FF2B5EF4-FFF2-40B4-BE49-F238E27FC236}">
                <a16:creationId xmlns:a16="http://schemas.microsoft.com/office/drawing/2014/main" id="{43B1B48A-6A8E-03B5-F6B9-B93FFFB22ADE}"/>
              </a:ext>
            </a:extLst>
          </p:cNvPr>
          <p:cNvPicPr>
            <a:picLocks noChangeAspect="1"/>
          </p:cNvPicPr>
          <p:nvPr/>
        </p:nvPicPr>
        <p:blipFill>
          <a:blip r:embed="rId2"/>
          <a:stretch>
            <a:fillRect/>
          </a:stretch>
        </p:blipFill>
        <p:spPr>
          <a:xfrm>
            <a:off x="685800" y="1295400"/>
            <a:ext cx="2133600" cy="3787807"/>
          </a:xfrm>
          <a:prstGeom prst="rect">
            <a:avLst/>
          </a:prstGeom>
        </p:spPr>
      </p:pic>
      <p:pic>
        <p:nvPicPr>
          <p:cNvPr id="8" name="Picture 7">
            <a:extLst>
              <a:ext uri="{FF2B5EF4-FFF2-40B4-BE49-F238E27FC236}">
                <a16:creationId xmlns:a16="http://schemas.microsoft.com/office/drawing/2014/main" id="{D0C4BD09-7381-AD7C-F7D1-E5E0C08534A7}"/>
              </a:ext>
            </a:extLst>
          </p:cNvPr>
          <p:cNvPicPr>
            <a:picLocks noChangeAspect="1"/>
          </p:cNvPicPr>
          <p:nvPr/>
        </p:nvPicPr>
        <p:blipFill rotWithShape="1">
          <a:blip r:embed="rId3"/>
          <a:srcRect l="14454" t="20527" r="24840" b="26441"/>
          <a:stretch/>
        </p:blipFill>
        <p:spPr>
          <a:xfrm>
            <a:off x="690598" y="5177539"/>
            <a:ext cx="2128800" cy="1047505"/>
          </a:xfrm>
          <a:prstGeom prst="rect">
            <a:avLst/>
          </a:prstGeom>
        </p:spPr>
      </p:pic>
      <p:cxnSp>
        <p:nvCxnSpPr>
          <p:cNvPr id="9" name="Straight Connector 8">
            <a:extLst>
              <a:ext uri="{FF2B5EF4-FFF2-40B4-BE49-F238E27FC236}">
                <a16:creationId xmlns:a16="http://schemas.microsoft.com/office/drawing/2014/main" id="{2BF8564E-3BE8-3E0A-985B-C8FA96DD350A}"/>
              </a:ext>
            </a:extLst>
          </p:cNvPr>
          <p:cNvCxnSpPr/>
          <p:nvPr/>
        </p:nvCxnSpPr>
        <p:spPr bwMode="auto">
          <a:xfrm flipV="1">
            <a:off x="685800" y="3164739"/>
            <a:ext cx="533400" cy="200674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52C04A7C-2AB4-393A-C100-E07718D7834B}"/>
              </a:ext>
            </a:extLst>
          </p:cNvPr>
          <p:cNvCxnSpPr>
            <a:cxnSpLocks/>
          </p:cNvCxnSpPr>
          <p:nvPr/>
        </p:nvCxnSpPr>
        <p:spPr bwMode="auto">
          <a:xfrm flipH="1" flipV="1">
            <a:off x="1784435" y="3120603"/>
            <a:ext cx="1034963" cy="2050876"/>
          </a:xfrm>
          <a:prstGeom prst="line">
            <a:avLst/>
          </a:prstGeom>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32F12765-D7BD-12E1-4059-A4412219675C}"/>
              </a:ext>
            </a:extLst>
          </p:cNvPr>
          <p:cNvSpPr txBox="1"/>
          <p:nvPr/>
        </p:nvSpPr>
        <p:spPr>
          <a:xfrm>
            <a:off x="3060435" y="1335387"/>
            <a:ext cx="8768594" cy="1015663"/>
          </a:xfrm>
          <a:prstGeom prst="rect">
            <a:avLst/>
          </a:prstGeom>
          <a:noFill/>
        </p:spPr>
        <p:txBody>
          <a:bodyPr wrap="square">
            <a:spAutoFit/>
          </a:bodyPr>
          <a:lstStyle/>
          <a:p>
            <a:pPr>
              <a:spcBef>
                <a:spcPts val="600"/>
              </a:spcBef>
              <a:buFont typeface="Wingdings" panose="05000000000000000000" pitchFamily="2" charset="2"/>
              <a:buChar char="Ø"/>
            </a:pPr>
            <a:r>
              <a:rPr lang="en-GB" sz="1600" dirty="0"/>
              <a:t> Tested at CHARM in </a:t>
            </a:r>
            <a:r>
              <a:rPr lang="en-GB" sz="1600" b="1" dirty="0"/>
              <a:t>position 13 </a:t>
            </a:r>
            <a:r>
              <a:rPr lang="en-GB" sz="1600" dirty="0"/>
              <a:t>for </a:t>
            </a:r>
            <a:r>
              <a:rPr lang="en-GB" sz="1600" b="1" dirty="0"/>
              <a:t>3 weeks</a:t>
            </a:r>
          </a:p>
          <a:p>
            <a:pPr>
              <a:spcBef>
                <a:spcPts val="600"/>
              </a:spcBef>
              <a:buFont typeface="Wingdings" panose="05000000000000000000" pitchFamily="2" charset="2"/>
              <a:buChar char="Ø"/>
            </a:pPr>
            <a:r>
              <a:rPr lang="en-GB" sz="1600" dirty="0"/>
              <a:t> </a:t>
            </a:r>
            <a:r>
              <a:rPr lang="en-GB" sz="1600" b="1" dirty="0"/>
              <a:t>Cumulated Radiation Levels:</a:t>
            </a:r>
          </a:p>
          <a:p>
            <a:pPr lvl="1">
              <a:spcBef>
                <a:spcPts val="600"/>
              </a:spcBef>
              <a:buFont typeface="Wingdings" panose="05000000000000000000" pitchFamily="2" charset="2"/>
              <a:buChar char="Ø"/>
            </a:pPr>
            <a:r>
              <a:rPr lang="en-GB" sz="1600" b="1" dirty="0"/>
              <a:t>TID: </a:t>
            </a:r>
            <a:r>
              <a:rPr lang="en-GB" sz="1600" dirty="0"/>
              <a:t>917 Gy </a:t>
            </a:r>
            <a:r>
              <a:rPr lang="en-GB" sz="1600" b="1" dirty="0"/>
              <a:t>DD: </a:t>
            </a:r>
            <a:r>
              <a:rPr lang="en-GB" sz="1600" dirty="0"/>
              <a:t>6.91x10</a:t>
            </a:r>
            <a:r>
              <a:rPr lang="en-GB" sz="1600" baseline="30000" dirty="0"/>
              <a:t>12</a:t>
            </a:r>
            <a:r>
              <a:rPr lang="en-GB" sz="1600" dirty="0"/>
              <a:t>neq.cm², </a:t>
            </a:r>
            <a:r>
              <a:rPr lang="en-GB" sz="1600" b="1" dirty="0"/>
              <a:t>DDEF/TID: </a:t>
            </a:r>
            <a:r>
              <a:rPr lang="en-GB" sz="1600" dirty="0"/>
              <a:t>7.5 x10</a:t>
            </a:r>
            <a:r>
              <a:rPr lang="en-GB" sz="1600" baseline="30000" dirty="0"/>
              <a:t>9</a:t>
            </a:r>
            <a:r>
              <a:rPr lang="en-GB" sz="1600" dirty="0"/>
              <a:t> neq/cm²/Gy</a:t>
            </a:r>
            <a:endParaRPr lang="en-GB" sz="1600" baseline="30000" dirty="0"/>
          </a:p>
        </p:txBody>
      </p:sp>
      <p:grpSp>
        <p:nvGrpSpPr>
          <p:cNvPr id="15" name="Group 14">
            <a:extLst>
              <a:ext uri="{FF2B5EF4-FFF2-40B4-BE49-F238E27FC236}">
                <a16:creationId xmlns:a16="http://schemas.microsoft.com/office/drawing/2014/main" id="{107285A8-93D5-E2CC-CF8B-B85DF65F5BDD}"/>
              </a:ext>
            </a:extLst>
          </p:cNvPr>
          <p:cNvGrpSpPr/>
          <p:nvPr/>
        </p:nvGrpSpPr>
        <p:grpSpPr>
          <a:xfrm>
            <a:off x="3733800" y="2411507"/>
            <a:ext cx="6286500" cy="2902377"/>
            <a:chOff x="3619500" y="2746016"/>
            <a:chExt cx="7097763" cy="3276924"/>
          </a:xfrm>
        </p:grpSpPr>
        <p:pic>
          <p:nvPicPr>
            <p:cNvPr id="13" name="Picture 12" descr="A diagram of a computer system&#10;&#10;Description automatically generated">
              <a:extLst>
                <a:ext uri="{FF2B5EF4-FFF2-40B4-BE49-F238E27FC236}">
                  <a16:creationId xmlns:a16="http://schemas.microsoft.com/office/drawing/2014/main" id="{982EBB87-1FCF-845F-EEF7-8576AE753E25}"/>
                </a:ext>
              </a:extLst>
            </p:cNvPr>
            <p:cNvPicPr>
              <a:picLocks noChangeAspect="1"/>
            </p:cNvPicPr>
            <p:nvPr/>
          </p:nvPicPr>
          <p:blipFill>
            <a:blip r:embed="rId4"/>
            <a:stretch>
              <a:fillRect/>
            </a:stretch>
          </p:blipFill>
          <p:spPr>
            <a:xfrm>
              <a:off x="3619500" y="2746016"/>
              <a:ext cx="7097763" cy="3276924"/>
            </a:xfrm>
            <a:prstGeom prst="rect">
              <a:avLst/>
            </a:prstGeom>
          </p:spPr>
        </p:pic>
        <p:pic>
          <p:nvPicPr>
            <p:cNvPr id="14" name="Picture 13">
              <a:extLst>
                <a:ext uri="{FF2B5EF4-FFF2-40B4-BE49-F238E27FC236}">
                  <a16:creationId xmlns:a16="http://schemas.microsoft.com/office/drawing/2014/main" id="{EDA5321E-C76F-C837-2071-A66A0898BBCA}"/>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25830" b="68256" l="20525" r="69090">
                          <a14:foregroundMark x1="37734" y1="33703" x2="37891" y2="32871"/>
                          <a14:foregroundMark x1="52344" y1="33981" x2="52344" y2="32871"/>
                          <a14:foregroundMark x1="54844" y1="34535" x2="55078" y2="32732"/>
                          <a14:foregroundMark x1="52656" y1="33010" x2="52656" y2="32871"/>
                          <a14:foregroundMark x1="55391" y1="34674" x2="55391" y2="33842"/>
                          <a14:foregroundMark x1="28047" y1="42996" x2="28125" y2="42441"/>
                          <a14:backgroundMark x1="38359" y1="66713" x2="39219" y2="66436"/>
                          <a14:backgroundMark x1="39219" y1="66436" x2="40313" y2="66852"/>
                          <a14:backgroundMark x1="47578" y1="66297" x2="45469" y2="66713"/>
                          <a14:backgroundMark x1="45469" y1="66713" x2="44219" y2="66297"/>
                          <a14:backgroundMark x1="50000" y1="66713" x2="50703" y2="66713"/>
                          <a14:backgroundMark x1="55469" y1="66990" x2="55000" y2="66574"/>
                          <a14:backgroundMark x1="43281" y1="66019" x2="45000" y2="66852"/>
                          <a14:backgroundMark x1="51484" y1="66713" x2="51328" y2="66990"/>
                          <a14:backgroundMark x1="51797" y1="66297" x2="49922" y2="66990"/>
                          <a14:backgroundMark x1="55859" y1="34535" x2="55937" y2="33981"/>
                        </a14:backgroundRemoval>
                      </a14:imgEffect>
                    </a14:imgLayer>
                  </a14:imgProps>
                </a:ext>
              </a:extLst>
            </a:blip>
            <a:srcRect l="26543" t="30519" r="40032" b="32176"/>
            <a:stretch/>
          </p:blipFill>
          <p:spPr>
            <a:xfrm rot="5400000">
              <a:off x="3119117" y="3767456"/>
              <a:ext cx="2746340" cy="1726528"/>
            </a:xfrm>
            <a:prstGeom prst="rect">
              <a:avLst/>
            </a:prstGeom>
            <a:ln>
              <a:noFill/>
            </a:ln>
            <a:effectLst>
              <a:outerShdw blurRad="292100" dist="139700" dir="2700000" algn="tl" rotWithShape="0">
                <a:srgbClr val="333333">
                  <a:alpha val="65000"/>
                </a:srgbClr>
              </a:outerShdw>
            </a:effectLst>
          </p:spPr>
        </p:pic>
      </p:grpSp>
      <p:sp>
        <p:nvSpPr>
          <p:cNvPr id="16" name="TextBox 15">
            <a:extLst>
              <a:ext uri="{FF2B5EF4-FFF2-40B4-BE49-F238E27FC236}">
                <a16:creationId xmlns:a16="http://schemas.microsoft.com/office/drawing/2014/main" id="{928AC454-1F00-CDD7-3FF4-4864C5797C8A}"/>
              </a:ext>
            </a:extLst>
          </p:cNvPr>
          <p:cNvSpPr txBox="1"/>
          <p:nvPr/>
        </p:nvSpPr>
        <p:spPr>
          <a:xfrm>
            <a:off x="3060435" y="5416444"/>
            <a:ext cx="8768594" cy="830997"/>
          </a:xfrm>
          <a:prstGeom prst="rect">
            <a:avLst/>
          </a:prstGeom>
          <a:noFill/>
        </p:spPr>
        <p:txBody>
          <a:bodyPr wrap="square">
            <a:spAutoFit/>
          </a:bodyPr>
          <a:lstStyle/>
          <a:p>
            <a:pPr>
              <a:buFont typeface="Wingdings" panose="05000000000000000000" pitchFamily="2" charset="2"/>
              <a:buChar char="Ø"/>
            </a:pPr>
            <a:r>
              <a:rPr lang="en-GB" sz="1600" b="1" dirty="0"/>
              <a:t>Test Method:</a:t>
            </a:r>
          </a:p>
          <a:p>
            <a:pPr marL="742950" lvl="1" indent="-285750">
              <a:buFont typeface="Wingdings" panose="05000000000000000000" pitchFamily="2" charset="2"/>
              <a:buChar char="§"/>
            </a:pPr>
            <a:r>
              <a:rPr lang="en-GB" sz="1600" dirty="0"/>
              <a:t>Fixed current to be measured set at 20 A</a:t>
            </a:r>
          </a:p>
          <a:p>
            <a:pPr marL="742950" lvl="1" indent="-285750">
              <a:buFont typeface="Wingdings" panose="05000000000000000000" pitchFamily="2" charset="2"/>
              <a:buChar char="§"/>
            </a:pPr>
            <a:r>
              <a:rPr lang="en-GB" sz="1600" dirty="0"/>
              <a:t>Acquisition of the </a:t>
            </a:r>
            <a:r>
              <a:rPr lang="en-GB" sz="1600" dirty="0" err="1"/>
              <a:t>A</a:t>
            </a:r>
            <a:r>
              <a:rPr lang="en-GB" sz="1600" baseline="-25000" dirty="0" err="1"/>
              <a:t>measured</a:t>
            </a:r>
            <a:r>
              <a:rPr lang="en-GB" sz="1600" baseline="-25000" dirty="0"/>
              <a:t> </a:t>
            </a:r>
            <a:r>
              <a:rPr lang="en-GB" sz="1600" baseline="30000" dirty="0"/>
              <a:t> </a:t>
            </a:r>
            <a:r>
              <a:rPr lang="en-GB" sz="1600" dirty="0"/>
              <a:t>= f(</a:t>
            </a:r>
            <a:r>
              <a:rPr lang="en-GB" sz="1600" dirty="0" err="1"/>
              <a:t>A</a:t>
            </a:r>
            <a:r>
              <a:rPr lang="en-GB" sz="1600" baseline="-25000" dirty="0" err="1"/>
              <a:t>injected</a:t>
            </a:r>
            <a:r>
              <a:rPr lang="en-GB" sz="1600" dirty="0"/>
              <a:t>) from 0 to 50 A</a:t>
            </a:r>
            <a:endParaRPr lang="en-GB" sz="1600" baseline="-25000" dirty="0"/>
          </a:p>
        </p:txBody>
      </p:sp>
      <p:sp>
        <p:nvSpPr>
          <p:cNvPr id="17" name="Date Placeholder 4">
            <a:extLst>
              <a:ext uri="{FF2B5EF4-FFF2-40B4-BE49-F238E27FC236}">
                <a16:creationId xmlns:a16="http://schemas.microsoft.com/office/drawing/2014/main" id="{32576653-9580-FF01-F2F3-52ABE5B4C7F5}"/>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2680655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C36B1-3BB7-D5B5-B16E-84B56B167949}"/>
              </a:ext>
            </a:extLst>
          </p:cNvPr>
          <p:cNvSpPr>
            <a:spLocks noGrp="1"/>
          </p:cNvSpPr>
          <p:nvPr>
            <p:ph type="title"/>
          </p:nvPr>
        </p:nvSpPr>
        <p:spPr/>
        <p:txBody>
          <a:bodyPr>
            <a:normAutofit fontScale="90000"/>
          </a:bodyPr>
          <a:lstStyle/>
          <a:p>
            <a:r>
              <a:rPr lang="en-US" b="1" dirty="0"/>
              <a:t>Recent Results: </a:t>
            </a:r>
            <a:r>
              <a:rPr lang="en-US" dirty="0"/>
              <a:t>HAS-100S Hall Effect sensor (TE-EPC)</a:t>
            </a:r>
            <a:endParaRPr lang="en-GB" dirty="0"/>
          </a:p>
        </p:txBody>
      </p:sp>
      <p:sp>
        <p:nvSpPr>
          <p:cNvPr id="5" name="Date Placeholder 4">
            <a:extLst>
              <a:ext uri="{FF2B5EF4-FFF2-40B4-BE49-F238E27FC236}">
                <a16:creationId xmlns:a16="http://schemas.microsoft.com/office/drawing/2014/main" id="{3B5CEBB1-DFF5-2A12-33A7-0B6183725CDF}"/>
              </a:ext>
            </a:extLst>
          </p:cNvPr>
          <p:cNvSpPr>
            <a:spLocks noGrp="1"/>
          </p:cNvSpPr>
          <p:nvPr>
            <p:ph type="dt" sz="half" idx="17"/>
          </p:nvPr>
        </p:nvSpPr>
        <p:spPr/>
        <p:txBody>
          <a:bodyPr/>
          <a:lstStyle/>
          <a:p>
            <a:pPr>
              <a:defRPr/>
            </a:pPr>
            <a:fld id="{F93381D4-F870-40C7-B064-26B7095B2FA2}" type="datetime1">
              <a:rPr lang="en-GB" noProof="0" smtClean="0"/>
              <a:t>06/07/2023</a:t>
            </a:fld>
            <a:endParaRPr lang="en-GB" noProof="0"/>
          </a:p>
        </p:txBody>
      </p:sp>
      <p:sp>
        <p:nvSpPr>
          <p:cNvPr id="6" name="Slide Number Placeholder 5">
            <a:extLst>
              <a:ext uri="{FF2B5EF4-FFF2-40B4-BE49-F238E27FC236}">
                <a16:creationId xmlns:a16="http://schemas.microsoft.com/office/drawing/2014/main" id="{5D93FE13-DE86-97DB-7212-97E1C5508D14}"/>
              </a:ext>
            </a:extLst>
          </p:cNvPr>
          <p:cNvSpPr>
            <a:spLocks noGrp="1"/>
          </p:cNvSpPr>
          <p:nvPr>
            <p:ph type="sldNum" sz="quarter" idx="19"/>
          </p:nvPr>
        </p:nvSpPr>
        <p:spPr/>
        <p:txBody>
          <a:bodyPr/>
          <a:lstStyle/>
          <a:p>
            <a:pPr>
              <a:defRPr/>
            </a:pPr>
            <a:fld id="{8D6C380F-326D-3C40-9EE7-7FBAB0953422}" type="slidenum">
              <a:rPr lang="en-GB" noProof="0" smtClean="0"/>
              <a:t>14</a:t>
            </a:fld>
            <a:endParaRPr lang="en-GB" noProof="0"/>
          </a:p>
        </p:txBody>
      </p:sp>
      <p:pic>
        <p:nvPicPr>
          <p:cNvPr id="7" name="Picture 6">
            <a:extLst>
              <a:ext uri="{FF2B5EF4-FFF2-40B4-BE49-F238E27FC236}">
                <a16:creationId xmlns:a16="http://schemas.microsoft.com/office/drawing/2014/main" id="{43B1B48A-6A8E-03B5-F6B9-B93FFFB22ADE}"/>
              </a:ext>
            </a:extLst>
          </p:cNvPr>
          <p:cNvPicPr>
            <a:picLocks noChangeAspect="1"/>
          </p:cNvPicPr>
          <p:nvPr/>
        </p:nvPicPr>
        <p:blipFill>
          <a:blip r:embed="rId2"/>
          <a:stretch>
            <a:fillRect/>
          </a:stretch>
        </p:blipFill>
        <p:spPr>
          <a:xfrm>
            <a:off x="685800" y="1295400"/>
            <a:ext cx="2133600" cy="3787807"/>
          </a:xfrm>
          <a:prstGeom prst="rect">
            <a:avLst/>
          </a:prstGeom>
        </p:spPr>
      </p:pic>
      <p:pic>
        <p:nvPicPr>
          <p:cNvPr id="8" name="Picture 7">
            <a:extLst>
              <a:ext uri="{FF2B5EF4-FFF2-40B4-BE49-F238E27FC236}">
                <a16:creationId xmlns:a16="http://schemas.microsoft.com/office/drawing/2014/main" id="{D0C4BD09-7381-AD7C-F7D1-E5E0C08534A7}"/>
              </a:ext>
            </a:extLst>
          </p:cNvPr>
          <p:cNvPicPr>
            <a:picLocks noChangeAspect="1"/>
          </p:cNvPicPr>
          <p:nvPr/>
        </p:nvPicPr>
        <p:blipFill rotWithShape="1">
          <a:blip r:embed="rId3"/>
          <a:srcRect l="14454" t="20527" r="24840" b="26441"/>
          <a:stretch/>
        </p:blipFill>
        <p:spPr>
          <a:xfrm>
            <a:off x="690598" y="5177539"/>
            <a:ext cx="2128800" cy="1047505"/>
          </a:xfrm>
          <a:prstGeom prst="rect">
            <a:avLst/>
          </a:prstGeom>
        </p:spPr>
      </p:pic>
      <p:cxnSp>
        <p:nvCxnSpPr>
          <p:cNvPr id="9" name="Straight Connector 8">
            <a:extLst>
              <a:ext uri="{FF2B5EF4-FFF2-40B4-BE49-F238E27FC236}">
                <a16:creationId xmlns:a16="http://schemas.microsoft.com/office/drawing/2014/main" id="{2BF8564E-3BE8-3E0A-985B-C8FA96DD350A}"/>
              </a:ext>
            </a:extLst>
          </p:cNvPr>
          <p:cNvCxnSpPr/>
          <p:nvPr/>
        </p:nvCxnSpPr>
        <p:spPr bwMode="auto">
          <a:xfrm flipV="1">
            <a:off x="685800" y="3164739"/>
            <a:ext cx="533400" cy="200674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52C04A7C-2AB4-393A-C100-E07718D7834B}"/>
              </a:ext>
            </a:extLst>
          </p:cNvPr>
          <p:cNvCxnSpPr>
            <a:cxnSpLocks/>
          </p:cNvCxnSpPr>
          <p:nvPr/>
        </p:nvCxnSpPr>
        <p:spPr bwMode="auto">
          <a:xfrm flipH="1" flipV="1">
            <a:off x="1784435" y="3120603"/>
            <a:ext cx="1034963" cy="2050876"/>
          </a:xfrm>
          <a:prstGeom prst="line">
            <a:avLst/>
          </a:prstGeom>
        </p:spPr>
        <p:style>
          <a:lnRef idx="2">
            <a:schemeClr val="accent1"/>
          </a:lnRef>
          <a:fillRef idx="0">
            <a:schemeClr val="accent1"/>
          </a:fillRef>
          <a:effectRef idx="1">
            <a:schemeClr val="accent1"/>
          </a:effectRef>
          <a:fontRef idx="minor">
            <a:schemeClr val="tx1"/>
          </a:fontRef>
        </p:style>
      </p:cxnSp>
      <p:pic>
        <p:nvPicPr>
          <p:cNvPr id="4" name="Picture 3" descr="A graph of different colored lines&#10;&#10;Description automatically generated">
            <a:extLst>
              <a:ext uri="{FF2B5EF4-FFF2-40B4-BE49-F238E27FC236}">
                <a16:creationId xmlns:a16="http://schemas.microsoft.com/office/drawing/2014/main" id="{6141A7F5-C059-063F-8C5A-1C4B7905FD98}"/>
              </a:ext>
            </a:extLst>
          </p:cNvPr>
          <p:cNvPicPr>
            <a:picLocks noChangeAspect="1"/>
          </p:cNvPicPr>
          <p:nvPr/>
        </p:nvPicPr>
        <p:blipFill>
          <a:blip r:embed="rId4"/>
          <a:stretch>
            <a:fillRect/>
          </a:stretch>
        </p:blipFill>
        <p:spPr>
          <a:xfrm>
            <a:off x="3162300" y="1772779"/>
            <a:ext cx="3935624" cy="3238691"/>
          </a:xfrm>
          <a:prstGeom prst="rect">
            <a:avLst/>
          </a:prstGeom>
        </p:spPr>
      </p:pic>
      <p:pic>
        <p:nvPicPr>
          <p:cNvPr id="12" name="Picture 11" descr="A graph with numbers and lines&#10;&#10;Description automatically generated">
            <a:extLst>
              <a:ext uri="{FF2B5EF4-FFF2-40B4-BE49-F238E27FC236}">
                <a16:creationId xmlns:a16="http://schemas.microsoft.com/office/drawing/2014/main" id="{6871B74F-DA93-A7CA-02A5-79BA0D2A7090}"/>
              </a:ext>
            </a:extLst>
          </p:cNvPr>
          <p:cNvPicPr>
            <a:picLocks noChangeAspect="1"/>
          </p:cNvPicPr>
          <p:nvPr/>
        </p:nvPicPr>
        <p:blipFill>
          <a:blip r:embed="rId5"/>
          <a:stretch>
            <a:fillRect/>
          </a:stretch>
        </p:blipFill>
        <p:spPr>
          <a:xfrm>
            <a:off x="7222103" y="1864432"/>
            <a:ext cx="3864997" cy="3129135"/>
          </a:xfrm>
          <a:prstGeom prst="rect">
            <a:avLst/>
          </a:prstGeom>
        </p:spPr>
      </p:pic>
      <p:sp>
        <p:nvSpPr>
          <p:cNvPr id="13" name="TextBox 12">
            <a:extLst>
              <a:ext uri="{FF2B5EF4-FFF2-40B4-BE49-F238E27FC236}">
                <a16:creationId xmlns:a16="http://schemas.microsoft.com/office/drawing/2014/main" id="{A3003353-E1AE-A3B5-B7B8-35D35312716F}"/>
              </a:ext>
            </a:extLst>
          </p:cNvPr>
          <p:cNvSpPr txBox="1"/>
          <p:nvPr/>
        </p:nvSpPr>
        <p:spPr>
          <a:xfrm>
            <a:off x="3060435" y="1335387"/>
            <a:ext cx="8768594" cy="338554"/>
          </a:xfrm>
          <a:prstGeom prst="rect">
            <a:avLst/>
          </a:prstGeom>
          <a:noFill/>
        </p:spPr>
        <p:txBody>
          <a:bodyPr wrap="square">
            <a:spAutoFit/>
          </a:bodyPr>
          <a:lstStyle/>
          <a:p>
            <a:pPr>
              <a:spcBef>
                <a:spcPts val="600"/>
              </a:spcBef>
              <a:buFont typeface="Wingdings" panose="05000000000000000000" pitchFamily="2" charset="2"/>
              <a:buChar char="Ø"/>
            </a:pPr>
            <a:r>
              <a:rPr lang="en-GB" sz="1600" b="1" dirty="0"/>
              <a:t>Preliminary Analysis:</a:t>
            </a:r>
            <a:endParaRPr lang="en-GB" sz="1600" b="1" baseline="30000" dirty="0"/>
          </a:p>
        </p:txBody>
      </p:sp>
      <p:sp>
        <p:nvSpPr>
          <p:cNvPr id="14" name="TextBox 13">
            <a:extLst>
              <a:ext uri="{FF2B5EF4-FFF2-40B4-BE49-F238E27FC236}">
                <a16:creationId xmlns:a16="http://schemas.microsoft.com/office/drawing/2014/main" id="{77859ECD-2844-D075-CBD3-6D1E3E0AE0F6}"/>
              </a:ext>
            </a:extLst>
          </p:cNvPr>
          <p:cNvSpPr txBox="1"/>
          <p:nvPr/>
        </p:nvSpPr>
        <p:spPr>
          <a:xfrm>
            <a:off x="3314700" y="5076857"/>
            <a:ext cx="4037489" cy="661720"/>
          </a:xfrm>
          <a:prstGeom prst="rect">
            <a:avLst/>
          </a:prstGeom>
          <a:noFill/>
        </p:spPr>
        <p:txBody>
          <a:bodyPr wrap="square">
            <a:spAutoFit/>
          </a:bodyPr>
          <a:lstStyle/>
          <a:p>
            <a:pPr>
              <a:spcBef>
                <a:spcPts val="600"/>
              </a:spcBef>
              <a:buFont typeface="Wingdings" panose="05000000000000000000" pitchFamily="2" charset="2"/>
              <a:buChar char="Ø"/>
            </a:pPr>
            <a:r>
              <a:rPr lang="en-GB" sz="1600" dirty="0"/>
              <a:t> Small drift of the measured current</a:t>
            </a:r>
          </a:p>
          <a:p>
            <a:pPr lvl="1">
              <a:spcBef>
                <a:spcPts val="600"/>
              </a:spcBef>
            </a:pPr>
            <a:r>
              <a:rPr lang="en-GB" sz="2400" baseline="30000" dirty="0"/>
              <a:t>Maximum change: </a:t>
            </a:r>
            <a:r>
              <a:rPr lang="en-GB" sz="2400" baseline="30000" dirty="0">
                <a:solidFill>
                  <a:srgbClr val="FF0000"/>
                </a:solidFill>
              </a:rPr>
              <a:t>-1.5 A (-7.6%)</a:t>
            </a:r>
          </a:p>
        </p:txBody>
      </p:sp>
      <p:sp>
        <p:nvSpPr>
          <p:cNvPr id="19" name="TextBox 18">
            <a:extLst>
              <a:ext uri="{FF2B5EF4-FFF2-40B4-BE49-F238E27FC236}">
                <a16:creationId xmlns:a16="http://schemas.microsoft.com/office/drawing/2014/main" id="{0618468A-4EDF-3B9A-7A42-C8C5226BD467}"/>
              </a:ext>
            </a:extLst>
          </p:cNvPr>
          <p:cNvSpPr txBox="1"/>
          <p:nvPr/>
        </p:nvSpPr>
        <p:spPr>
          <a:xfrm>
            <a:off x="7506255" y="5076857"/>
            <a:ext cx="4037489" cy="338554"/>
          </a:xfrm>
          <a:prstGeom prst="rect">
            <a:avLst/>
          </a:prstGeom>
          <a:noFill/>
        </p:spPr>
        <p:txBody>
          <a:bodyPr wrap="square">
            <a:spAutoFit/>
          </a:bodyPr>
          <a:lstStyle/>
          <a:p>
            <a:pPr>
              <a:spcBef>
                <a:spcPts val="600"/>
              </a:spcBef>
              <a:buFont typeface="Wingdings" panose="05000000000000000000" pitchFamily="2" charset="2"/>
              <a:buChar char="Ø"/>
            </a:pPr>
            <a:r>
              <a:rPr lang="en-GB" sz="1600" dirty="0"/>
              <a:t>Change of calibration curve</a:t>
            </a:r>
            <a:endParaRPr lang="en-GB" sz="2400" baseline="30000" dirty="0">
              <a:solidFill>
                <a:srgbClr val="FF0000"/>
              </a:solidFill>
            </a:endParaRPr>
          </a:p>
        </p:txBody>
      </p:sp>
      <p:sp>
        <p:nvSpPr>
          <p:cNvPr id="20" name="Date Placeholder 4">
            <a:extLst>
              <a:ext uri="{FF2B5EF4-FFF2-40B4-BE49-F238E27FC236}">
                <a16:creationId xmlns:a16="http://schemas.microsoft.com/office/drawing/2014/main" id="{5548E480-081D-5A0B-F09D-6F5982942172}"/>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672473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C36B1-3BB7-D5B5-B16E-84B56B167949}"/>
              </a:ext>
            </a:extLst>
          </p:cNvPr>
          <p:cNvSpPr>
            <a:spLocks noGrp="1"/>
          </p:cNvSpPr>
          <p:nvPr>
            <p:ph type="title"/>
          </p:nvPr>
        </p:nvSpPr>
        <p:spPr/>
        <p:txBody>
          <a:bodyPr>
            <a:normAutofit fontScale="90000"/>
          </a:bodyPr>
          <a:lstStyle/>
          <a:p>
            <a:r>
              <a:rPr lang="en-US" b="1" dirty="0"/>
              <a:t>Recent Results: </a:t>
            </a:r>
            <a:r>
              <a:rPr lang="en-US" dirty="0"/>
              <a:t>HAS-100S Hall Effect sensor (TE-EPC)</a:t>
            </a:r>
            <a:endParaRPr lang="en-GB" dirty="0"/>
          </a:p>
        </p:txBody>
      </p:sp>
      <p:sp>
        <p:nvSpPr>
          <p:cNvPr id="5" name="Date Placeholder 4">
            <a:extLst>
              <a:ext uri="{FF2B5EF4-FFF2-40B4-BE49-F238E27FC236}">
                <a16:creationId xmlns:a16="http://schemas.microsoft.com/office/drawing/2014/main" id="{3B5CEBB1-DFF5-2A12-33A7-0B6183725CDF}"/>
              </a:ext>
            </a:extLst>
          </p:cNvPr>
          <p:cNvSpPr>
            <a:spLocks noGrp="1"/>
          </p:cNvSpPr>
          <p:nvPr>
            <p:ph type="dt" sz="half" idx="17"/>
          </p:nvPr>
        </p:nvSpPr>
        <p:spPr/>
        <p:txBody>
          <a:bodyPr/>
          <a:lstStyle/>
          <a:p>
            <a:pPr>
              <a:defRPr/>
            </a:pPr>
            <a:fld id="{F93381D4-F870-40C7-B064-26B7095B2FA2}" type="datetime1">
              <a:rPr lang="en-GB" noProof="0" smtClean="0"/>
              <a:t>06/07/2023</a:t>
            </a:fld>
            <a:endParaRPr lang="en-GB" noProof="0"/>
          </a:p>
        </p:txBody>
      </p:sp>
      <p:sp>
        <p:nvSpPr>
          <p:cNvPr id="6" name="Slide Number Placeholder 5">
            <a:extLst>
              <a:ext uri="{FF2B5EF4-FFF2-40B4-BE49-F238E27FC236}">
                <a16:creationId xmlns:a16="http://schemas.microsoft.com/office/drawing/2014/main" id="{5D93FE13-DE86-97DB-7212-97E1C5508D14}"/>
              </a:ext>
            </a:extLst>
          </p:cNvPr>
          <p:cNvSpPr>
            <a:spLocks noGrp="1"/>
          </p:cNvSpPr>
          <p:nvPr>
            <p:ph type="sldNum" sz="quarter" idx="19"/>
          </p:nvPr>
        </p:nvSpPr>
        <p:spPr/>
        <p:txBody>
          <a:bodyPr/>
          <a:lstStyle/>
          <a:p>
            <a:pPr>
              <a:defRPr/>
            </a:pPr>
            <a:fld id="{8D6C380F-326D-3C40-9EE7-7FBAB0953422}" type="slidenum">
              <a:rPr lang="en-GB" noProof="0" smtClean="0"/>
              <a:t>15</a:t>
            </a:fld>
            <a:endParaRPr lang="en-GB" noProof="0"/>
          </a:p>
        </p:txBody>
      </p:sp>
      <p:pic>
        <p:nvPicPr>
          <p:cNvPr id="48" name="Picture 47">
            <a:extLst>
              <a:ext uri="{FF2B5EF4-FFF2-40B4-BE49-F238E27FC236}">
                <a16:creationId xmlns:a16="http://schemas.microsoft.com/office/drawing/2014/main" id="{95530B6B-9B11-8F96-AFF7-9F1AD6686F64}"/>
              </a:ext>
            </a:extLst>
          </p:cNvPr>
          <p:cNvPicPr>
            <a:picLocks noChangeAspect="1"/>
          </p:cNvPicPr>
          <p:nvPr/>
        </p:nvPicPr>
        <p:blipFill>
          <a:blip r:embed="rId2"/>
          <a:srcRect/>
          <a:stretch/>
        </p:blipFill>
        <p:spPr>
          <a:xfrm>
            <a:off x="12435" y="1550862"/>
            <a:ext cx="2385855" cy="1878138"/>
          </a:xfrm>
          <a:prstGeom prst="rect">
            <a:avLst/>
          </a:prstGeom>
        </p:spPr>
      </p:pic>
      <p:pic>
        <p:nvPicPr>
          <p:cNvPr id="49" name="Picture 48">
            <a:extLst>
              <a:ext uri="{FF2B5EF4-FFF2-40B4-BE49-F238E27FC236}">
                <a16:creationId xmlns:a16="http://schemas.microsoft.com/office/drawing/2014/main" id="{D468376B-D3DE-B63A-B2FE-9E613924DAEC}"/>
              </a:ext>
            </a:extLst>
          </p:cNvPr>
          <p:cNvPicPr>
            <a:picLocks noChangeAspect="1"/>
          </p:cNvPicPr>
          <p:nvPr/>
        </p:nvPicPr>
        <p:blipFill>
          <a:blip r:embed="rId3"/>
          <a:srcRect/>
          <a:stretch/>
        </p:blipFill>
        <p:spPr>
          <a:xfrm>
            <a:off x="2423192" y="1550862"/>
            <a:ext cx="2385855" cy="1878138"/>
          </a:xfrm>
          <a:prstGeom prst="rect">
            <a:avLst/>
          </a:prstGeom>
        </p:spPr>
      </p:pic>
      <p:pic>
        <p:nvPicPr>
          <p:cNvPr id="50" name="Picture 49">
            <a:extLst>
              <a:ext uri="{FF2B5EF4-FFF2-40B4-BE49-F238E27FC236}">
                <a16:creationId xmlns:a16="http://schemas.microsoft.com/office/drawing/2014/main" id="{9965AC2B-A5EC-4CDC-E423-3029FD7072FF}"/>
              </a:ext>
            </a:extLst>
          </p:cNvPr>
          <p:cNvPicPr>
            <a:picLocks noChangeAspect="1"/>
          </p:cNvPicPr>
          <p:nvPr/>
        </p:nvPicPr>
        <p:blipFill>
          <a:blip r:embed="rId4"/>
          <a:srcRect/>
          <a:stretch/>
        </p:blipFill>
        <p:spPr>
          <a:xfrm>
            <a:off x="4828980" y="1550862"/>
            <a:ext cx="2385855" cy="1878138"/>
          </a:xfrm>
          <a:prstGeom prst="rect">
            <a:avLst/>
          </a:prstGeom>
        </p:spPr>
      </p:pic>
      <p:pic>
        <p:nvPicPr>
          <p:cNvPr id="51" name="Picture 50">
            <a:extLst>
              <a:ext uri="{FF2B5EF4-FFF2-40B4-BE49-F238E27FC236}">
                <a16:creationId xmlns:a16="http://schemas.microsoft.com/office/drawing/2014/main" id="{16A38656-E470-964D-801F-E0FC2F8A0B45}"/>
              </a:ext>
            </a:extLst>
          </p:cNvPr>
          <p:cNvPicPr>
            <a:picLocks noChangeAspect="1"/>
          </p:cNvPicPr>
          <p:nvPr/>
        </p:nvPicPr>
        <p:blipFill>
          <a:blip r:embed="rId5"/>
          <a:srcRect/>
          <a:stretch/>
        </p:blipFill>
        <p:spPr>
          <a:xfrm>
            <a:off x="7234768" y="1550862"/>
            <a:ext cx="2385855" cy="1878138"/>
          </a:xfrm>
          <a:prstGeom prst="rect">
            <a:avLst/>
          </a:prstGeom>
        </p:spPr>
      </p:pic>
      <p:pic>
        <p:nvPicPr>
          <p:cNvPr id="52" name="Picture 51">
            <a:extLst>
              <a:ext uri="{FF2B5EF4-FFF2-40B4-BE49-F238E27FC236}">
                <a16:creationId xmlns:a16="http://schemas.microsoft.com/office/drawing/2014/main" id="{5457432B-16A7-145C-DC55-F0EC772D7792}"/>
              </a:ext>
            </a:extLst>
          </p:cNvPr>
          <p:cNvPicPr>
            <a:picLocks noChangeAspect="1"/>
          </p:cNvPicPr>
          <p:nvPr/>
        </p:nvPicPr>
        <p:blipFill>
          <a:blip r:embed="rId6"/>
          <a:srcRect/>
          <a:stretch/>
        </p:blipFill>
        <p:spPr>
          <a:xfrm>
            <a:off x="9729944" y="1550862"/>
            <a:ext cx="2385855" cy="1878138"/>
          </a:xfrm>
          <a:prstGeom prst="rect">
            <a:avLst/>
          </a:prstGeom>
        </p:spPr>
      </p:pic>
      <p:pic>
        <p:nvPicPr>
          <p:cNvPr id="53" name="Picture 52">
            <a:extLst>
              <a:ext uri="{FF2B5EF4-FFF2-40B4-BE49-F238E27FC236}">
                <a16:creationId xmlns:a16="http://schemas.microsoft.com/office/drawing/2014/main" id="{0C631512-4247-2759-B246-C40049CB17CE}"/>
              </a:ext>
            </a:extLst>
          </p:cNvPr>
          <p:cNvPicPr>
            <a:picLocks noChangeAspect="1"/>
          </p:cNvPicPr>
          <p:nvPr/>
        </p:nvPicPr>
        <p:blipFill>
          <a:blip r:embed="rId7"/>
          <a:srcRect/>
          <a:stretch/>
        </p:blipFill>
        <p:spPr>
          <a:xfrm>
            <a:off x="12435" y="3608262"/>
            <a:ext cx="2385855" cy="1878138"/>
          </a:xfrm>
          <a:prstGeom prst="rect">
            <a:avLst/>
          </a:prstGeom>
        </p:spPr>
      </p:pic>
      <p:pic>
        <p:nvPicPr>
          <p:cNvPr id="54" name="Picture 53">
            <a:extLst>
              <a:ext uri="{FF2B5EF4-FFF2-40B4-BE49-F238E27FC236}">
                <a16:creationId xmlns:a16="http://schemas.microsoft.com/office/drawing/2014/main" id="{44FD6BFC-D47B-1CBF-8A8A-BDC9024F0A38}"/>
              </a:ext>
            </a:extLst>
          </p:cNvPr>
          <p:cNvPicPr>
            <a:picLocks noChangeAspect="1"/>
          </p:cNvPicPr>
          <p:nvPr/>
        </p:nvPicPr>
        <p:blipFill>
          <a:blip r:embed="rId8"/>
          <a:srcRect/>
          <a:stretch/>
        </p:blipFill>
        <p:spPr>
          <a:xfrm>
            <a:off x="2423192" y="3608262"/>
            <a:ext cx="2385855" cy="1878138"/>
          </a:xfrm>
          <a:prstGeom prst="rect">
            <a:avLst/>
          </a:prstGeom>
        </p:spPr>
      </p:pic>
      <p:pic>
        <p:nvPicPr>
          <p:cNvPr id="55" name="Picture 54">
            <a:extLst>
              <a:ext uri="{FF2B5EF4-FFF2-40B4-BE49-F238E27FC236}">
                <a16:creationId xmlns:a16="http://schemas.microsoft.com/office/drawing/2014/main" id="{7B58B129-2F83-4AED-74E3-2538D39491D9}"/>
              </a:ext>
            </a:extLst>
          </p:cNvPr>
          <p:cNvPicPr>
            <a:picLocks noChangeAspect="1"/>
          </p:cNvPicPr>
          <p:nvPr/>
        </p:nvPicPr>
        <p:blipFill>
          <a:blip r:embed="rId9"/>
          <a:srcRect/>
          <a:stretch/>
        </p:blipFill>
        <p:spPr>
          <a:xfrm>
            <a:off x="4828980" y="3608262"/>
            <a:ext cx="2385855" cy="1878138"/>
          </a:xfrm>
          <a:prstGeom prst="rect">
            <a:avLst/>
          </a:prstGeom>
        </p:spPr>
      </p:pic>
      <p:pic>
        <p:nvPicPr>
          <p:cNvPr id="56" name="Picture 55">
            <a:extLst>
              <a:ext uri="{FF2B5EF4-FFF2-40B4-BE49-F238E27FC236}">
                <a16:creationId xmlns:a16="http://schemas.microsoft.com/office/drawing/2014/main" id="{4281A8D0-BCB0-9628-D188-A9FCBB602F2C}"/>
              </a:ext>
            </a:extLst>
          </p:cNvPr>
          <p:cNvPicPr>
            <a:picLocks noChangeAspect="1"/>
          </p:cNvPicPr>
          <p:nvPr/>
        </p:nvPicPr>
        <p:blipFill>
          <a:blip r:embed="rId10"/>
          <a:srcRect/>
          <a:stretch/>
        </p:blipFill>
        <p:spPr>
          <a:xfrm>
            <a:off x="7234768" y="3608262"/>
            <a:ext cx="2385855" cy="1878138"/>
          </a:xfrm>
          <a:prstGeom prst="rect">
            <a:avLst/>
          </a:prstGeom>
        </p:spPr>
      </p:pic>
      <p:pic>
        <p:nvPicPr>
          <p:cNvPr id="57" name="Picture 56">
            <a:extLst>
              <a:ext uri="{FF2B5EF4-FFF2-40B4-BE49-F238E27FC236}">
                <a16:creationId xmlns:a16="http://schemas.microsoft.com/office/drawing/2014/main" id="{03ABB96E-543B-5E2C-1AA0-0BF64D9BFC2D}"/>
              </a:ext>
            </a:extLst>
          </p:cNvPr>
          <p:cNvPicPr>
            <a:picLocks noChangeAspect="1"/>
          </p:cNvPicPr>
          <p:nvPr/>
        </p:nvPicPr>
        <p:blipFill>
          <a:blip r:embed="rId11"/>
          <a:srcRect/>
          <a:stretch/>
        </p:blipFill>
        <p:spPr>
          <a:xfrm>
            <a:off x="9729944" y="3608262"/>
            <a:ext cx="2385855" cy="1878138"/>
          </a:xfrm>
          <a:prstGeom prst="rect">
            <a:avLst/>
          </a:prstGeom>
        </p:spPr>
      </p:pic>
      <p:sp>
        <p:nvSpPr>
          <p:cNvPr id="58" name="TextBox 57">
            <a:extLst>
              <a:ext uri="{FF2B5EF4-FFF2-40B4-BE49-F238E27FC236}">
                <a16:creationId xmlns:a16="http://schemas.microsoft.com/office/drawing/2014/main" id="{F9EBB1A3-4C4D-56C3-47C3-A9109A47E23E}"/>
              </a:ext>
            </a:extLst>
          </p:cNvPr>
          <p:cNvSpPr txBox="1"/>
          <p:nvPr/>
        </p:nvSpPr>
        <p:spPr>
          <a:xfrm>
            <a:off x="609600" y="1128595"/>
            <a:ext cx="8115300" cy="338554"/>
          </a:xfrm>
          <a:prstGeom prst="rect">
            <a:avLst/>
          </a:prstGeom>
          <a:noFill/>
        </p:spPr>
        <p:txBody>
          <a:bodyPr wrap="square">
            <a:spAutoFit/>
          </a:bodyPr>
          <a:lstStyle/>
          <a:p>
            <a:pPr>
              <a:spcBef>
                <a:spcPts val="600"/>
              </a:spcBef>
              <a:buFont typeface="Wingdings" panose="05000000000000000000" pitchFamily="2" charset="2"/>
              <a:buChar char="Ø"/>
            </a:pPr>
            <a:r>
              <a:rPr lang="en-US" sz="1600" b="1" dirty="0"/>
              <a:t> Characteristic</a:t>
            </a:r>
            <a:r>
              <a:rPr lang="fr-FR" sz="1600" b="1" dirty="0"/>
              <a:t> R</a:t>
            </a:r>
            <a:r>
              <a:rPr lang="en-GB" sz="1600" b="1" dirty="0"/>
              <a:t>elative change in current / Difference of measured current:</a:t>
            </a:r>
          </a:p>
        </p:txBody>
      </p:sp>
      <p:cxnSp>
        <p:nvCxnSpPr>
          <p:cNvPr id="60" name="Straight Arrow Connector 59">
            <a:extLst>
              <a:ext uri="{FF2B5EF4-FFF2-40B4-BE49-F238E27FC236}">
                <a16:creationId xmlns:a16="http://schemas.microsoft.com/office/drawing/2014/main" id="{501083C3-9266-BB3C-2DBF-3447D606C885}"/>
              </a:ext>
            </a:extLst>
          </p:cNvPr>
          <p:cNvCxnSpPr>
            <a:cxnSpLocks/>
          </p:cNvCxnSpPr>
          <p:nvPr/>
        </p:nvCxnSpPr>
        <p:spPr bwMode="auto">
          <a:xfrm>
            <a:off x="1333500" y="2171700"/>
            <a:ext cx="0" cy="26670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3" name="Straight Arrow Connector 62">
            <a:extLst>
              <a:ext uri="{FF2B5EF4-FFF2-40B4-BE49-F238E27FC236}">
                <a16:creationId xmlns:a16="http://schemas.microsoft.com/office/drawing/2014/main" id="{D716F357-EABE-B390-4545-BD3FEA074614}"/>
              </a:ext>
            </a:extLst>
          </p:cNvPr>
          <p:cNvCxnSpPr>
            <a:cxnSpLocks/>
          </p:cNvCxnSpPr>
          <p:nvPr/>
        </p:nvCxnSpPr>
        <p:spPr bwMode="auto">
          <a:xfrm flipV="1">
            <a:off x="1524000" y="1943100"/>
            <a:ext cx="0" cy="45720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6" name="Straight Arrow Connector 65">
            <a:extLst>
              <a:ext uri="{FF2B5EF4-FFF2-40B4-BE49-F238E27FC236}">
                <a16:creationId xmlns:a16="http://schemas.microsoft.com/office/drawing/2014/main" id="{1D359DDA-40D0-A9A4-1B07-0F1F0B93B130}"/>
              </a:ext>
            </a:extLst>
          </p:cNvPr>
          <p:cNvCxnSpPr>
            <a:cxnSpLocks/>
          </p:cNvCxnSpPr>
          <p:nvPr/>
        </p:nvCxnSpPr>
        <p:spPr bwMode="auto">
          <a:xfrm>
            <a:off x="3886200" y="2171700"/>
            <a:ext cx="0" cy="30480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8" name="Straight Arrow Connector 67">
            <a:extLst>
              <a:ext uri="{FF2B5EF4-FFF2-40B4-BE49-F238E27FC236}">
                <a16:creationId xmlns:a16="http://schemas.microsoft.com/office/drawing/2014/main" id="{EA9A7AA8-41B3-85E9-DD98-80B2810D7B3F}"/>
              </a:ext>
            </a:extLst>
          </p:cNvPr>
          <p:cNvCxnSpPr>
            <a:cxnSpLocks/>
          </p:cNvCxnSpPr>
          <p:nvPr/>
        </p:nvCxnSpPr>
        <p:spPr bwMode="auto">
          <a:xfrm flipV="1">
            <a:off x="4114800" y="2247900"/>
            <a:ext cx="0" cy="22860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70" name="Straight Arrow Connector 69">
            <a:extLst>
              <a:ext uri="{FF2B5EF4-FFF2-40B4-BE49-F238E27FC236}">
                <a16:creationId xmlns:a16="http://schemas.microsoft.com/office/drawing/2014/main" id="{9BBFA390-150E-30DD-D631-7EE88E422E0D}"/>
              </a:ext>
            </a:extLst>
          </p:cNvPr>
          <p:cNvCxnSpPr>
            <a:cxnSpLocks/>
          </p:cNvCxnSpPr>
          <p:nvPr/>
        </p:nvCxnSpPr>
        <p:spPr bwMode="auto">
          <a:xfrm flipV="1">
            <a:off x="11125200" y="2057400"/>
            <a:ext cx="0" cy="15240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71" name="Straight Arrow Connector 70">
            <a:extLst>
              <a:ext uri="{FF2B5EF4-FFF2-40B4-BE49-F238E27FC236}">
                <a16:creationId xmlns:a16="http://schemas.microsoft.com/office/drawing/2014/main" id="{DCEE5049-BC18-11B9-9C9A-A934F65F7885}"/>
              </a:ext>
            </a:extLst>
          </p:cNvPr>
          <p:cNvCxnSpPr>
            <a:cxnSpLocks/>
          </p:cNvCxnSpPr>
          <p:nvPr/>
        </p:nvCxnSpPr>
        <p:spPr bwMode="auto">
          <a:xfrm flipV="1">
            <a:off x="8610600" y="1981200"/>
            <a:ext cx="0" cy="49530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75" name="Straight Arrow Connector 74">
            <a:extLst>
              <a:ext uri="{FF2B5EF4-FFF2-40B4-BE49-F238E27FC236}">
                <a16:creationId xmlns:a16="http://schemas.microsoft.com/office/drawing/2014/main" id="{C34E32AB-E11F-75AB-B0BD-E515FE708F20}"/>
              </a:ext>
            </a:extLst>
          </p:cNvPr>
          <p:cNvCxnSpPr>
            <a:cxnSpLocks/>
          </p:cNvCxnSpPr>
          <p:nvPr/>
        </p:nvCxnSpPr>
        <p:spPr bwMode="auto">
          <a:xfrm>
            <a:off x="8801100" y="1981200"/>
            <a:ext cx="0" cy="125538"/>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78" name="Straight Arrow Connector 77">
            <a:extLst>
              <a:ext uri="{FF2B5EF4-FFF2-40B4-BE49-F238E27FC236}">
                <a16:creationId xmlns:a16="http://schemas.microsoft.com/office/drawing/2014/main" id="{D4CDDAA2-FEBB-5AF5-7B08-A47F32FD389D}"/>
              </a:ext>
            </a:extLst>
          </p:cNvPr>
          <p:cNvCxnSpPr>
            <a:cxnSpLocks/>
          </p:cNvCxnSpPr>
          <p:nvPr/>
        </p:nvCxnSpPr>
        <p:spPr bwMode="auto">
          <a:xfrm>
            <a:off x="11239500" y="2209800"/>
            <a:ext cx="0" cy="57150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80" name="Straight Arrow Connector 79">
            <a:extLst>
              <a:ext uri="{FF2B5EF4-FFF2-40B4-BE49-F238E27FC236}">
                <a16:creationId xmlns:a16="http://schemas.microsoft.com/office/drawing/2014/main" id="{4CE6D14B-3D3F-1B0B-6983-3DFFCD77386D}"/>
              </a:ext>
            </a:extLst>
          </p:cNvPr>
          <p:cNvCxnSpPr>
            <a:cxnSpLocks/>
          </p:cNvCxnSpPr>
          <p:nvPr/>
        </p:nvCxnSpPr>
        <p:spPr bwMode="auto">
          <a:xfrm flipV="1">
            <a:off x="11391900" y="2552700"/>
            <a:ext cx="0" cy="26670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84" name="Straight Arrow Connector 83">
            <a:extLst>
              <a:ext uri="{FF2B5EF4-FFF2-40B4-BE49-F238E27FC236}">
                <a16:creationId xmlns:a16="http://schemas.microsoft.com/office/drawing/2014/main" id="{820BE8B8-6BAA-609F-F679-FDF455DD0B24}"/>
              </a:ext>
            </a:extLst>
          </p:cNvPr>
          <p:cNvCxnSpPr>
            <a:cxnSpLocks/>
          </p:cNvCxnSpPr>
          <p:nvPr/>
        </p:nvCxnSpPr>
        <p:spPr bwMode="auto">
          <a:xfrm>
            <a:off x="6248400" y="2171700"/>
            <a:ext cx="0" cy="83820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86" name="Straight Arrow Connector 85">
            <a:extLst>
              <a:ext uri="{FF2B5EF4-FFF2-40B4-BE49-F238E27FC236}">
                <a16:creationId xmlns:a16="http://schemas.microsoft.com/office/drawing/2014/main" id="{5F70D85A-B66F-B62D-9A8C-3C0D1FECDE9D}"/>
              </a:ext>
            </a:extLst>
          </p:cNvPr>
          <p:cNvCxnSpPr>
            <a:cxnSpLocks/>
          </p:cNvCxnSpPr>
          <p:nvPr/>
        </p:nvCxnSpPr>
        <p:spPr bwMode="auto">
          <a:xfrm>
            <a:off x="1371600" y="4229100"/>
            <a:ext cx="0" cy="38100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88" name="Straight Arrow Connector 87">
            <a:extLst>
              <a:ext uri="{FF2B5EF4-FFF2-40B4-BE49-F238E27FC236}">
                <a16:creationId xmlns:a16="http://schemas.microsoft.com/office/drawing/2014/main" id="{436C8204-ABCE-6708-15A4-30156A697109}"/>
              </a:ext>
            </a:extLst>
          </p:cNvPr>
          <p:cNvCxnSpPr>
            <a:cxnSpLocks/>
          </p:cNvCxnSpPr>
          <p:nvPr/>
        </p:nvCxnSpPr>
        <p:spPr bwMode="auto">
          <a:xfrm flipV="1">
            <a:off x="1562100" y="4533900"/>
            <a:ext cx="0" cy="11430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90" name="Straight Arrow Connector 89">
            <a:extLst>
              <a:ext uri="{FF2B5EF4-FFF2-40B4-BE49-F238E27FC236}">
                <a16:creationId xmlns:a16="http://schemas.microsoft.com/office/drawing/2014/main" id="{29673C8C-97EA-4E4D-D8B4-D2C3C411344C}"/>
              </a:ext>
            </a:extLst>
          </p:cNvPr>
          <p:cNvCxnSpPr>
            <a:cxnSpLocks/>
          </p:cNvCxnSpPr>
          <p:nvPr/>
        </p:nvCxnSpPr>
        <p:spPr bwMode="auto">
          <a:xfrm flipV="1">
            <a:off x="3733800" y="4038600"/>
            <a:ext cx="0" cy="19050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92" name="Straight Arrow Connector 91">
            <a:extLst>
              <a:ext uri="{FF2B5EF4-FFF2-40B4-BE49-F238E27FC236}">
                <a16:creationId xmlns:a16="http://schemas.microsoft.com/office/drawing/2014/main" id="{7099430D-3981-5885-E94E-5A12C23BDC2A}"/>
              </a:ext>
            </a:extLst>
          </p:cNvPr>
          <p:cNvCxnSpPr>
            <a:cxnSpLocks/>
          </p:cNvCxnSpPr>
          <p:nvPr/>
        </p:nvCxnSpPr>
        <p:spPr bwMode="auto">
          <a:xfrm>
            <a:off x="3883025" y="4229100"/>
            <a:ext cx="0" cy="30480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94" name="Straight Arrow Connector 93">
            <a:extLst>
              <a:ext uri="{FF2B5EF4-FFF2-40B4-BE49-F238E27FC236}">
                <a16:creationId xmlns:a16="http://schemas.microsoft.com/office/drawing/2014/main" id="{F111C9FA-E80B-93BD-F15D-C6B470C7C99B}"/>
              </a:ext>
            </a:extLst>
          </p:cNvPr>
          <p:cNvCxnSpPr>
            <a:cxnSpLocks/>
          </p:cNvCxnSpPr>
          <p:nvPr/>
        </p:nvCxnSpPr>
        <p:spPr bwMode="auto">
          <a:xfrm flipV="1">
            <a:off x="4076700" y="4257675"/>
            <a:ext cx="0" cy="314325"/>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97" name="Straight Arrow Connector 96">
            <a:extLst>
              <a:ext uri="{FF2B5EF4-FFF2-40B4-BE49-F238E27FC236}">
                <a16:creationId xmlns:a16="http://schemas.microsoft.com/office/drawing/2014/main" id="{23996801-D690-F84A-43C5-1F227B98C47F}"/>
              </a:ext>
            </a:extLst>
          </p:cNvPr>
          <p:cNvCxnSpPr>
            <a:cxnSpLocks/>
          </p:cNvCxnSpPr>
          <p:nvPr/>
        </p:nvCxnSpPr>
        <p:spPr bwMode="auto">
          <a:xfrm>
            <a:off x="6096000" y="4229100"/>
            <a:ext cx="0" cy="30480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98" name="Straight Arrow Connector 97">
            <a:extLst>
              <a:ext uri="{FF2B5EF4-FFF2-40B4-BE49-F238E27FC236}">
                <a16:creationId xmlns:a16="http://schemas.microsoft.com/office/drawing/2014/main" id="{BADEF56D-3D55-1DB9-9C48-143DAC9638F7}"/>
              </a:ext>
            </a:extLst>
          </p:cNvPr>
          <p:cNvCxnSpPr>
            <a:cxnSpLocks/>
          </p:cNvCxnSpPr>
          <p:nvPr/>
        </p:nvCxnSpPr>
        <p:spPr bwMode="auto">
          <a:xfrm flipV="1">
            <a:off x="6286500" y="4419600"/>
            <a:ext cx="0" cy="11430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99" name="Straight Arrow Connector 98">
            <a:extLst>
              <a:ext uri="{FF2B5EF4-FFF2-40B4-BE49-F238E27FC236}">
                <a16:creationId xmlns:a16="http://schemas.microsoft.com/office/drawing/2014/main" id="{684F666E-95AD-9F64-166C-5CEEA8FE76A5}"/>
              </a:ext>
            </a:extLst>
          </p:cNvPr>
          <p:cNvCxnSpPr>
            <a:cxnSpLocks/>
          </p:cNvCxnSpPr>
          <p:nvPr/>
        </p:nvCxnSpPr>
        <p:spPr bwMode="auto">
          <a:xfrm>
            <a:off x="8420100" y="4229100"/>
            <a:ext cx="0" cy="45720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6" name="Straight Arrow Connector 105">
            <a:extLst>
              <a:ext uri="{FF2B5EF4-FFF2-40B4-BE49-F238E27FC236}">
                <a16:creationId xmlns:a16="http://schemas.microsoft.com/office/drawing/2014/main" id="{7511C681-D996-4246-A614-63E1798B7D73}"/>
              </a:ext>
            </a:extLst>
          </p:cNvPr>
          <p:cNvCxnSpPr>
            <a:cxnSpLocks/>
          </p:cNvCxnSpPr>
          <p:nvPr/>
        </p:nvCxnSpPr>
        <p:spPr bwMode="auto">
          <a:xfrm flipV="1">
            <a:off x="8648700" y="4533900"/>
            <a:ext cx="0" cy="20955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9" name="Straight Arrow Connector 108">
            <a:extLst>
              <a:ext uri="{FF2B5EF4-FFF2-40B4-BE49-F238E27FC236}">
                <a16:creationId xmlns:a16="http://schemas.microsoft.com/office/drawing/2014/main" id="{89CB333C-4215-E984-41D5-C617BB45B113}"/>
              </a:ext>
            </a:extLst>
          </p:cNvPr>
          <p:cNvCxnSpPr>
            <a:cxnSpLocks/>
          </p:cNvCxnSpPr>
          <p:nvPr/>
        </p:nvCxnSpPr>
        <p:spPr bwMode="auto">
          <a:xfrm>
            <a:off x="8839200" y="4572000"/>
            <a:ext cx="0" cy="28575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12" name="TextBox 111">
            <a:extLst>
              <a:ext uri="{FF2B5EF4-FFF2-40B4-BE49-F238E27FC236}">
                <a16:creationId xmlns:a16="http://schemas.microsoft.com/office/drawing/2014/main" id="{BDF171EE-B96F-4A77-98D2-99A6D55D7E78}"/>
              </a:ext>
            </a:extLst>
          </p:cNvPr>
          <p:cNvSpPr txBox="1"/>
          <p:nvPr/>
        </p:nvSpPr>
        <p:spPr>
          <a:xfrm>
            <a:off x="609600" y="5669258"/>
            <a:ext cx="10969138" cy="661720"/>
          </a:xfrm>
          <a:prstGeom prst="rect">
            <a:avLst/>
          </a:prstGeom>
          <a:noFill/>
        </p:spPr>
        <p:txBody>
          <a:bodyPr wrap="square">
            <a:spAutoFit/>
          </a:bodyPr>
          <a:lstStyle/>
          <a:p>
            <a:pPr>
              <a:spcBef>
                <a:spcPts val="600"/>
              </a:spcBef>
              <a:buFont typeface="Wingdings" panose="05000000000000000000" pitchFamily="2" charset="2"/>
              <a:buChar char="Ø"/>
            </a:pPr>
            <a:r>
              <a:rPr lang="en-GB" sz="1600" dirty="0"/>
              <a:t> Nonlinear degradation behaviour, one of several rebounds visible</a:t>
            </a:r>
          </a:p>
          <a:p>
            <a:pPr>
              <a:spcBef>
                <a:spcPts val="600"/>
              </a:spcBef>
              <a:buFont typeface="Wingdings" panose="05000000000000000000" pitchFamily="2" charset="2"/>
              <a:buChar char="Ø"/>
            </a:pPr>
            <a:r>
              <a:rPr lang="en-GB" sz="1600" dirty="0"/>
              <a:t> Quite big variability within devices</a:t>
            </a:r>
          </a:p>
        </p:txBody>
      </p:sp>
      <p:cxnSp>
        <p:nvCxnSpPr>
          <p:cNvPr id="113" name="Straight Arrow Connector 112">
            <a:extLst>
              <a:ext uri="{FF2B5EF4-FFF2-40B4-BE49-F238E27FC236}">
                <a16:creationId xmlns:a16="http://schemas.microsoft.com/office/drawing/2014/main" id="{1929EE5D-A5CA-6A3C-2CB4-574DA0EE4184}"/>
              </a:ext>
            </a:extLst>
          </p:cNvPr>
          <p:cNvCxnSpPr>
            <a:cxnSpLocks/>
          </p:cNvCxnSpPr>
          <p:nvPr/>
        </p:nvCxnSpPr>
        <p:spPr bwMode="auto">
          <a:xfrm flipV="1">
            <a:off x="10942320" y="4038600"/>
            <a:ext cx="0" cy="19050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4" name="Straight Arrow Connector 113">
            <a:extLst>
              <a:ext uri="{FF2B5EF4-FFF2-40B4-BE49-F238E27FC236}">
                <a16:creationId xmlns:a16="http://schemas.microsoft.com/office/drawing/2014/main" id="{93268433-EAFC-9986-105F-78FBB2DAF20D}"/>
              </a:ext>
            </a:extLst>
          </p:cNvPr>
          <p:cNvCxnSpPr>
            <a:cxnSpLocks/>
          </p:cNvCxnSpPr>
          <p:nvPr/>
        </p:nvCxnSpPr>
        <p:spPr bwMode="auto">
          <a:xfrm>
            <a:off x="11170920" y="4076700"/>
            <a:ext cx="0" cy="64770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5" name="Straight Arrow Connector 114">
            <a:extLst>
              <a:ext uri="{FF2B5EF4-FFF2-40B4-BE49-F238E27FC236}">
                <a16:creationId xmlns:a16="http://schemas.microsoft.com/office/drawing/2014/main" id="{D0D59E60-83BF-4B63-6F76-87C4298B47CE}"/>
              </a:ext>
            </a:extLst>
          </p:cNvPr>
          <p:cNvCxnSpPr>
            <a:cxnSpLocks/>
          </p:cNvCxnSpPr>
          <p:nvPr/>
        </p:nvCxnSpPr>
        <p:spPr bwMode="auto">
          <a:xfrm flipV="1">
            <a:off x="11391900" y="4572000"/>
            <a:ext cx="0" cy="17145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20" name="Date Placeholder 4">
            <a:extLst>
              <a:ext uri="{FF2B5EF4-FFF2-40B4-BE49-F238E27FC236}">
                <a16:creationId xmlns:a16="http://schemas.microsoft.com/office/drawing/2014/main" id="{89EA6F39-D853-316B-D7C7-B47374DD961A}"/>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33766615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C36B1-3BB7-D5B5-B16E-84B56B167949}"/>
              </a:ext>
            </a:extLst>
          </p:cNvPr>
          <p:cNvSpPr>
            <a:spLocks noGrp="1"/>
          </p:cNvSpPr>
          <p:nvPr>
            <p:ph type="title"/>
          </p:nvPr>
        </p:nvSpPr>
        <p:spPr/>
        <p:txBody>
          <a:bodyPr>
            <a:normAutofit fontScale="90000"/>
          </a:bodyPr>
          <a:lstStyle/>
          <a:p>
            <a:r>
              <a:rPr lang="en-US" b="1" dirty="0"/>
              <a:t>Recent Results: </a:t>
            </a:r>
            <a:r>
              <a:rPr lang="en-US" dirty="0"/>
              <a:t>HAS-100S Hall Effect sensor (TE-EPC)</a:t>
            </a:r>
            <a:endParaRPr lang="en-GB" dirty="0"/>
          </a:p>
        </p:txBody>
      </p:sp>
      <p:sp>
        <p:nvSpPr>
          <p:cNvPr id="5" name="Date Placeholder 4">
            <a:extLst>
              <a:ext uri="{FF2B5EF4-FFF2-40B4-BE49-F238E27FC236}">
                <a16:creationId xmlns:a16="http://schemas.microsoft.com/office/drawing/2014/main" id="{3B5CEBB1-DFF5-2A12-33A7-0B6183725CDF}"/>
              </a:ext>
            </a:extLst>
          </p:cNvPr>
          <p:cNvSpPr>
            <a:spLocks noGrp="1"/>
          </p:cNvSpPr>
          <p:nvPr>
            <p:ph type="dt" sz="half" idx="17"/>
          </p:nvPr>
        </p:nvSpPr>
        <p:spPr/>
        <p:txBody>
          <a:bodyPr/>
          <a:lstStyle/>
          <a:p>
            <a:pPr>
              <a:defRPr/>
            </a:pPr>
            <a:fld id="{F93381D4-F870-40C7-B064-26B7095B2FA2}" type="datetime1">
              <a:rPr lang="en-GB" noProof="0" smtClean="0"/>
              <a:t>06/07/2023</a:t>
            </a:fld>
            <a:endParaRPr lang="en-GB" noProof="0"/>
          </a:p>
        </p:txBody>
      </p:sp>
      <p:sp>
        <p:nvSpPr>
          <p:cNvPr id="6" name="Slide Number Placeholder 5">
            <a:extLst>
              <a:ext uri="{FF2B5EF4-FFF2-40B4-BE49-F238E27FC236}">
                <a16:creationId xmlns:a16="http://schemas.microsoft.com/office/drawing/2014/main" id="{5D93FE13-DE86-97DB-7212-97E1C5508D14}"/>
              </a:ext>
            </a:extLst>
          </p:cNvPr>
          <p:cNvSpPr>
            <a:spLocks noGrp="1"/>
          </p:cNvSpPr>
          <p:nvPr>
            <p:ph type="sldNum" sz="quarter" idx="19"/>
          </p:nvPr>
        </p:nvSpPr>
        <p:spPr/>
        <p:txBody>
          <a:bodyPr/>
          <a:lstStyle/>
          <a:p>
            <a:pPr>
              <a:defRPr/>
            </a:pPr>
            <a:fld id="{8D6C380F-326D-3C40-9EE7-7FBAB0953422}" type="slidenum">
              <a:rPr lang="en-GB" noProof="0" smtClean="0"/>
              <a:t>16</a:t>
            </a:fld>
            <a:endParaRPr lang="en-GB" noProof="0"/>
          </a:p>
        </p:txBody>
      </p:sp>
      <p:pic>
        <p:nvPicPr>
          <p:cNvPr id="3" name="Picture 2">
            <a:extLst>
              <a:ext uri="{FF2B5EF4-FFF2-40B4-BE49-F238E27FC236}">
                <a16:creationId xmlns:a16="http://schemas.microsoft.com/office/drawing/2014/main" id="{6BCFA835-42B5-BE44-C207-C8A8373C207F}"/>
              </a:ext>
            </a:extLst>
          </p:cNvPr>
          <p:cNvPicPr>
            <a:picLocks noChangeAspect="1"/>
          </p:cNvPicPr>
          <p:nvPr/>
        </p:nvPicPr>
        <p:blipFill>
          <a:blip r:embed="rId2"/>
          <a:srcRect/>
          <a:stretch/>
        </p:blipFill>
        <p:spPr>
          <a:xfrm>
            <a:off x="20690" y="1485900"/>
            <a:ext cx="2369343" cy="1878138"/>
          </a:xfrm>
          <a:prstGeom prst="rect">
            <a:avLst/>
          </a:prstGeom>
        </p:spPr>
      </p:pic>
      <p:pic>
        <p:nvPicPr>
          <p:cNvPr id="4" name="Picture 3">
            <a:extLst>
              <a:ext uri="{FF2B5EF4-FFF2-40B4-BE49-F238E27FC236}">
                <a16:creationId xmlns:a16="http://schemas.microsoft.com/office/drawing/2014/main" id="{17D84B62-CFED-146A-29A2-A824D8312625}"/>
              </a:ext>
            </a:extLst>
          </p:cNvPr>
          <p:cNvPicPr>
            <a:picLocks noChangeAspect="1"/>
          </p:cNvPicPr>
          <p:nvPr/>
        </p:nvPicPr>
        <p:blipFill>
          <a:blip r:embed="rId3"/>
          <a:srcRect/>
          <a:stretch/>
        </p:blipFill>
        <p:spPr>
          <a:xfrm>
            <a:off x="2431448" y="1485900"/>
            <a:ext cx="2369343" cy="1878138"/>
          </a:xfrm>
          <a:prstGeom prst="rect">
            <a:avLst/>
          </a:prstGeom>
        </p:spPr>
      </p:pic>
      <p:pic>
        <p:nvPicPr>
          <p:cNvPr id="7" name="Picture 6">
            <a:extLst>
              <a:ext uri="{FF2B5EF4-FFF2-40B4-BE49-F238E27FC236}">
                <a16:creationId xmlns:a16="http://schemas.microsoft.com/office/drawing/2014/main" id="{51A3170C-F5F1-791C-2235-4D0391F85623}"/>
              </a:ext>
            </a:extLst>
          </p:cNvPr>
          <p:cNvPicPr>
            <a:picLocks noChangeAspect="1"/>
          </p:cNvPicPr>
          <p:nvPr/>
        </p:nvPicPr>
        <p:blipFill>
          <a:blip r:embed="rId4"/>
          <a:srcRect/>
          <a:stretch/>
        </p:blipFill>
        <p:spPr>
          <a:xfrm>
            <a:off x="4837236" y="1485900"/>
            <a:ext cx="2369343" cy="1878138"/>
          </a:xfrm>
          <a:prstGeom prst="rect">
            <a:avLst/>
          </a:prstGeom>
        </p:spPr>
      </p:pic>
      <p:pic>
        <p:nvPicPr>
          <p:cNvPr id="8" name="Picture 7">
            <a:extLst>
              <a:ext uri="{FF2B5EF4-FFF2-40B4-BE49-F238E27FC236}">
                <a16:creationId xmlns:a16="http://schemas.microsoft.com/office/drawing/2014/main" id="{C36E243E-2560-F799-D013-FF3F4AC8497E}"/>
              </a:ext>
            </a:extLst>
          </p:cNvPr>
          <p:cNvPicPr>
            <a:picLocks noChangeAspect="1"/>
          </p:cNvPicPr>
          <p:nvPr/>
        </p:nvPicPr>
        <p:blipFill>
          <a:blip r:embed="rId5"/>
          <a:srcRect/>
          <a:stretch/>
        </p:blipFill>
        <p:spPr>
          <a:xfrm>
            <a:off x="7243024" y="1485900"/>
            <a:ext cx="2369343" cy="1878138"/>
          </a:xfrm>
          <a:prstGeom prst="rect">
            <a:avLst/>
          </a:prstGeom>
        </p:spPr>
      </p:pic>
      <p:pic>
        <p:nvPicPr>
          <p:cNvPr id="9" name="Picture 8">
            <a:extLst>
              <a:ext uri="{FF2B5EF4-FFF2-40B4-BE49-F238E27FC236}">
                <a16:creationId xmlns:a16="http://schemas.microsoft.com/office/drawing/2014/main" id="{024573A8-FBAB-21A2-767D-1720B4475FC4}"/>
              </a:ext>
            </a:extLst>
          </p:cNvPr>
          <p:cNvPicPr>
            <a:picLocks noChangeAspect="1"/>
          </p:cNvPicPr>
          <p:nvPr/>
        </p:nvPicPr>
        <p:blipFill>
          <a:blip r:embed="rId6"/>
          <a:srcRect/>
          <a:stretch/>
        </p:blipFill>
        <p:spPr>
          <a:xfrm>
            <a:off x="9738200" y="1485900"/>
            <a:ext cx="2369343" cy="1878138"/>
          </a:xfrm>
          <a:prstGeom prst="rect">
            <a:avLst/>
          </a:prstGeom>
        </p:spPr>
      </p:pic>
      <p:pic>
        <p:nvPicPr>
          <p:cNvPr id="10" name="Picture 9">
            <a:extLst>
              <a:ext uri="{FF2B5EF4-FFF2-40B4-BE49-F238E27FC236}">
                <a16:creationId xmlns:a16="http://schemas.microsoft.com/office/drawing/2014/main" id="{7B975710-F08F-E86A-63CD-EF8B64B346F8}"/>
              </a:ext>
            </a:extLst>
          </p:cNvPr>
          <p:cNvPicPr>
            <a:picLocks noChangeAspect="1"/>
          </p:cNvPicPr>
          <p:nvPr/>
        </p:nvPicPr>
        <p:blipFill>
          <a:blip r:embed="rId7"/>
          <a:srcRect/>
          <a:stretch/>
        </p:blipFill>
        <p:spPr>
          <a:xfrm>
            <a:off x="20690" y="3543300"/>
            <a:ext cx="2369343" cy="1878138"/>
          </a:xfrm>
          <a:prstGeom prst="rect">
            <a:avLst/>
          </a:prstGeom>
        </p:spPr>
      </p:pic>
      <p:pic>
        <p:nvPicPr>
          <p:cNvPr id="11" name="Picture 10">
            <a:extLst>
              <a:ext uri="{FF2B5EF4-FFF2-40B4-BE49-F238E27FC236}">
                <a16:creationId xmlns:a16="http://schemas.microsoft.com/office/drawing/2014/main" id="{FD902961-3A96-AB08-4F75-190CF6348AF6}"/>
              </a:ext>
            </a:extLst>
          </p:cNvPr>
          <p:cNvPicPr>
            <a:picLocks noChangeAspect="1"/>
          </p:cNvPicPr>
          <p:nvPr/>
        </p:nvPicPr>
        <p:blipFill>
          <a:blip r:embed="rId8"/>
          <a:srcRect/>
          <a:stretch/>
        </p:blipFill>
        <p:spPr>
          <a:xfrm>
            <a:off x="2431448" y="3543300"/>
            <a:ext cx="2369343" cy="1878138"/>
          </a:xfrm>
          <a:prstGeom prst="rect">
            <a:avLst/>
          </a:prstGeom>
        </p:spPr>
      </p:pic>
      <p:pic>
        <p:nvPicPr>
          <p:cNvPr id="12" name="Picture 11">
            <a:extLst>
              <a:ext uri="{FF2B5EF4-FFF2-40B4-BE49-F238E27FC236}">
                <a16:creationId xmlns:a16="http://schemas.microsoft.com/office/drawing/2014/main" id="{C739BAB8-57A3-AB54-CBA8-AF207CE9003A}"/>
              </a:ext>
            </a:extLst>
          </p:cNvPr>
          <p:cNvPicPr>
            <a:picLocks noChangeAspect="1"/>
          </p:cNvPicPr>
          <p:nvPr/>
        </p:nvPicPr>
        <p:blipFill>
          <a:blip r:embed="rId9"/>
          <a:srcRect/>
          <a:stretch/>
        </p:blipFill>
        <p:spPr>
          <a:xfrm>
            <a:off x="4837236" y="3543300"/>
            <a:ext cx="2369343" cy="1878138"/>
          </a:xfrm>
          <a:prstGeom prst="rect">
            <a:avLst/>
          </a:prstGeom>
        </p:spPr>
      </p:pic>
      <p:pic>
        <p:nvPicPr>
          <p:cNvPr id="13" name="Picture 12">
            <a:extLst>
              <a:ext uri="{FF2B5EF4-FFF2-40B4-BE49-F238E27FC236}">
                <a16:creationId xmlns:a16="http://schemas.microsoft.com/office/drawing/2014/main" id="{78E61ACC-4F5A-B7FC-F976-82C079FE787F}"/>
              </a:ext>
            </a:extLst>
          </p:cNvPr>
          <p:cNvPicPr>
            <a:picLocks noChangeAspect="1"/>
          </p:cNvPicPr>
          <p:nvPr/>
        </p:nvPicPr>
        <p:blipFill>
          <a:blip r:embed="rId10"/>
          <a:srcRect/>
          <a:stretch/>
        </p:blipFill>
        <p:spPr>
          <a:xfrm>
            <a:off x="7243024" y="3543300"/>
            <a:ext cx="2369343" cy="1878138"/>
          </a:xfrm>
          <a:prstGeom prst="rect">
            <a:avLst/>
          </a:prstGeom>
        </p:spPr>
      </p:pic>
      <p:pic>
        <p:nvPicPr>
          <p:cNvPr id="14" name="Picture 13">
            <a:extLst>
              <a:ext uri="{FF2B5EF4-FFF2-40B4-BE49-F238E27FC236}">
                <a16:creationId xmlns:a16="http://schemas.microsoft.com/office/drawing/2014/main" id="{5FDD2A01-2B3A-FD7A-93DC-F75E0F077548}"/>
              </a:ext>
            </a:extLst>
          </p:cNvPr>
          <p:cNvPicPr>
            <a:picLocks noChangeAspect="1"/>
          </p:cNvPicPr>
          <p:nvPr/>
        </p:nvPicPr>
        <p:blipFill>
          <a:blip r:embed="rId11"/>
          <a:srcRect/>
          <a:stretch/>
        </p:blipFill>
        <p:spPr>
          <a:xfrm>
            <a:off x="9738200" y="3543300"/>
            <a:ext cx="2369343" cy="1878138"/>
          </a:xfrm>
          <a:prstGeom prst="rect">
            <a:avLst/>
          </a:prstGeom>
        </p:spPr>
      </p:pic>
      <p:sp>
        <p:nvSpPr>
          <p:cNvPr id="15" name="TextBox 14">
            <a:extLst>
              <a:ext uri="{FF2B5EF4-FFF2-40B4-BE49-F238E27FC236}">
                <a16:creationId xmlns:a16="http://schemas.microsoft.com/office/drawing/2014/main" id="{CCF4D3EF-4DA5-A3E5-A768-DECD37000D87}"/>
              </a:ext>
            </a:extLst>
          </p:cNvPr>
          <p:cNvSpPr txBox="1"/>
          <p:nvPr/>
        </p:nvSpPr>
        <p:spPr>
          <a:xfrm>
            <a:off x="609600" y="5669258"/>
            <a:ext cx="10969138" cy="338554"/>
          </a:xfrm>
          <a:prstGeom prst="rect">
            <a:avLst/>
          </a:prstGeom>
          <a:noFill/>
        </p:spPr>
        <p:txBody>
          <a:bodyPr wrap="square">
            <a:spAutoFit/>
          </a:bodyPr>
          <a:lstStyle/>
          <a:p>
            <a:pPr>
              <a:spcBef>
                <a:spcPts val="600"/>
              </a:spcBef>
              <a:buFont typeface="Wingdings" panose="05000000000000000000" pitchFamily="2" charset="2"/>
              <a:buChar char="Ø"/>
            </a:pPr>
            <a:r>
              <a:rPr lang="en-GB" sz="1600" dirty="0"/>
              <a:t> Bigger error on lower current measurement</a:t>
            </a:r>
          </a:p>
        </p:txBody>
      </p:sp>
      <p:sp>
        <p:nvSpPr>
          <p:cNvPr id="16" name="TextBox 15">
            <a:extLst>
              <a:ext uri="{FF2B5EF4-FFF2-40B4-BE49-F238E27FC236}">
                <a16:creationId xmlns:a16="http://schemas.microsoft.com/office/drawing/2014/main" id="{2A3F1D89-9152-13B8-D228-7BBB91033AB8}"/>
              </a:ext>
            </a:extLst>
          </p:cNvPr>
          <p:cNvSpPr txBox="1"/>
          <p:nvPr/>
        </p:nvSpPr>
        <p:spPr>
          <a:xfrm>
            <a:off x="609600" y="1128595"/>
            <a:ext cx="8115300" cy="338554"/>
          </a:xfrm>
          <a:prstGeom prst="rect">
            <a:avLst/>
          </a:prstGeom>
          <a:noFill/>
        </p:spPr>
        <p:txBody>
          <a:bodyPr wrap="square">
            <a:spAutoFit/>
          </a:bodyPr>
          <a:lstStyle/>
          <a:p>
            <a:pPr>
              <a:spcBef>
                <a:spcPts val="600"/>
              </a:spcBef>
              <a:buFont typeface="Wingdings" panose="05000000000000000000" pitchFamily="2" charset="2"/>
              <a:buChar char="Ø"/>
            </a:pPr>
            <a:r>
              <a:rPr lang="en-US" sz="1600" b="1" dirty="0"/>
              <a:t> Characteristic</a:t>
            </a:r>
            <a:r>
              <a:rPr lang="fr-FR" sz="1600" b="1" dirty="0"/>
              <a:t> R</a:t>
            </a:r>
            <a:r>
              <a:rPr lang="en-GB" sz="1600" b="1" dirty="0"/>
              <a:t>elative change in percentage</a:t>
            </a:r>
          </a:p>
        </p:txBody>
      </p:sp>
    </p:spTree>
    <p:extLst>
      <p:ext uri="{BB962C8B-B14F-4D97-AF65-F5344CB8AC3E}">
        <p14:creationId xmlns:p14="http://schemas.microsoft.com/office/powerpoint/2010/main" val="19794285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C36B1-3BB7-D5B5-B16E-84B56B167949}"/>
              </a:ext>
            </a:extLst>
          </p:cNvPr>
          <p:cNvSpPr>
            <a:spLocks noGrp="1"/>
          </p:cNvSpPr>
          <p:nvPr>
            <p:ph type="title"/>
          </p:nvPr>
        </p:nvSpPr>
        <p:spPr/>
        <p:txBody>
          <a:bodyPr>
            <a:normAutofit fontScale="90000"/>
          </a:bodyPr>
          <a:lstStyle/>
          <a:p>
            <a:r>
              <a:rPr lang="en-US" b="1" dirty="0"/>
              <a:t>Recent Results: </a:t>
            </a:r>
            <a:r>
              <a:rPr lang="en-US" dirty="0"/>
              <a:t>HAS-100S Hall Effect sensor (TE-EPC)</a:t>
            </a:r>
            <a:endParaRPr lang="en-GB" dirty="0"/>
          </a:p>
        </p:txBody>
      </p:sp>
      <p:sp>
        <p:nvSpPr>
          <p:cNvPr id="5" name="Date Placeholder 4">
            <a:extLst>
              <a:ext uri="{FF2B5EF4-FFF2-40B4-BE49-F238E27FC236}">
                <a16:creationId xmlns:a16="http://schemas.microsoft.com/office/drawing/2014/main" id="{3B5CEBB1-DFF5-2A12-33A7-0B6183725CDF}"/>
              </a:ext>
            </a:extLst>
          </p:cNvPr>
          <p:cNvSpPr>
            <a:spLocks noGrp="1"/>
          </p:cNvSpPr>
          <p:nvPr>
            <p:ph type="dt" sz="half" idx="17"/>
          </p:nvPr>
        </p:nvSpPr>
        <p:spPr/>
        <p:txBody>
          <a:bodyPr/>
          <a:lstStyle/>
          <a:p>
            <a:pPr>
              <a:defRPr/>
            </a:pPr>
            <a:fld id="{F93381D4-F870-40C7-B064-26B7095B2FA2}" type="datetime1">
              <a:rPr lang="en-GB" noProof="0" smtClean="0"/>
              <a:t>06/07/2023</a:t>
            </a:fld>
            <a:endParaRPr lang="en-GB" noProof="0"/>
          </a:p>
        </p:txBody>
      </p:sp>
      <p:sp>
        <p:nvSpPr>
          <p:cNvPr id="6" name="Slide Number Placeholder 5">
            <a:extLst>
              <a:ext uri="{FF2B5EF4-FFF2-40B4-BE49-F238E27FC236}">
                <a16:creationId xmlns:a16="http://schemas.microsoft.com/office/drawing/2014/main" id="{5D93FE13-DE86-97DB-7212-97E1C5508D14}"/>
              </a:ext>
            </a:extLst>
          </p:cNvPr>
          <p:cNvSpPr>
            <a:spLocks noGrp="1"/>
          </p:cNvSpPr>
          <p:nvPr>
            <p:ph type="sldNum" sz="quarter" idx="19"/>
          </p:nvPr>
        </p:nvSpPr>
        <p:spPr/>
        <p:txBody>
          <a:bodyPr/>
          <a:lstStyle/>
          <a:p>
            <a:pPr>
              <a:defRPr/>
            </a:pPr>
            <a:fld id="{8D6C380F-326D-3C40-9EE7-7FBAB0953422}" type="slidenum">
              <a:rPr lang="en-GB" noProof="0" smtClean="0"/>
              <a:t>17</a:t>
            </a:fld>
            <a:endParaRPr lang="en-GB" noProof="0"/>
          </a:p>
        </p:txBody>
      </p:sp>
      <p:grpSp>
        <p:nvGrpSpPr>
          <p:cNvPr id="7" name="Group 6">
            <a:extLst>
              <a:ext uri="{FF2B5EF4-FFF2-40B4-BE49-F238E27FC236}">
                <a16:creationId xmlns:a16="http://schemas.microsoft.com/office/drawing/2014/main" id="{6EA6B2EB-CAAC-410C-B2DA-02387568E40F}"/>
              </a:ext>
            </a:extLst>
          </p:cNvPr>
          <p:cNvGrpSpPr/>
          <p:nvPr/>
        </p:nvGrpSpPr>
        <p:grpSpPr>
          <a:xfrm>
            <a:off x="2490516" y="1023838"/>
            <a:ext cx="8497036" cy="3668073"/>
            <a:chOff x="3585982" y="1246828"/>
            <a:chExt cx="7401569" cy="3195172"/>
          </a:xfrm>
        </p:grpSpPr>
        <p:sp>
          <p:nvSpPr>
            <p:cNvPr id="16" name="TextBox 15">
              <a:extLst>
                <a:ext uri="{FF2B5EF4-FFF2-40B4-BE49-F238E27FC236}">
                  <a16:creationId xmlns:a16="http://schemas.microsoft.com/office/drawing/2014/main" id="{2A3F1D89-9152-13B8-D228-7BBB91033AB8}"/>
                </a:ext>
              </a:extLst>
            </p:cNvPr>
            <p:cNvSpPr txBox="1"/>
            <p:nvPr/>
          </p:nvSpPr>
          <p:spPr>
            <a:xfrm>
              <a:off x="4648200" y="1246828"/>
              <a:ext cx="990600" cy="338554"/>
            </a:xfrm>
            <a:prstGeom prst="rect">
              <a:avLst/>
            </a:prstGeom>
            <a:noFill/>
          </p:spPr>
          <p:txBody>
            <a:bodyPr wrap="square">
              <a:spAutoFit/>
            </a:bodyPr>
            <a:lstStyle/>
            <a:p>
              <a:pPr>
                <a:spcBef>
                  <a:spcPts val="600"/>
                </a:spcBef>
              </a:pPr>
              <a:r>
                <a:rPr lang="fr-FR" sz="1600" b="1" dirty="0"/>
                <a:t>CHARM</a:t>
              </a:r>
              <a:endParaRPr lang="en-GB" sz="1600" b="1" dirty="0"/>
            </a:p>
          </p:txBody>
        </p:sp>
        <p:sp>
          <p:nvSpPr>
            <p:cNvPr id="46" name="Right Brace 45">
              <a:extLst>
                <a:ext uri="{FF2B5EF4-FFF2-40B4-BE49-F238E27FC236}">
                  <a16:creationId xmlns:a16="http://schemas.microsoft.com/office/drawing/2014/main" id="{E5A798E0-0FD2-B8A2-19AB-76A0E25A1CC1}"/>
                </a:ext>
              </a:extLst>
            </p:cNvPr>
            <p:cNvSpPr/>
            <p:nvPr/>
          </p:nvSpPr>
          <p:spPr bwMode="auto">
            <a:xfrm rot="16200000">
              <a:off x="4995096" y="562050"/>
              <a:ext cx="276095" cy="2417688"/>
            </a:xfrm>
            <a:prstGeom prst="rightBrace">
              <a:avLst>
                <a:gd name="adj1" fmla="val 15232"/>
                <a:gd name="adj2" fmla="val 50000"/>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47" name="Right Brace 46">
              <a:extLst>
                <a:ext uri="{FF2B5EF4-FFF2-40B4-BE49-F238E27FC236}">
                  <a16:creationId xmlns:a16="http://schemas.microsoft.com/office/drawing/2014/main" id="{C7B71434-A35A-E3AF-89F5-64AA06EB29F5}"/>
                </a:ext>
              </a:extLst>
            </p:cNvPr>
            <p:cNvSpPr/>
            <p:nvPr/>
          </p:nvSpPr>
          <p:spPr bwMode="auto">
            <a:xfrm rot="16200000">
              <a:off x="8791289" y="-186142"/>
              <a:ext cx="276095" cy="3914073"/>
            </a:xfrm>
            <a:prstGeom prst="rightBrace">
              <a:avLst>
                <a:gd name="adj1" fmla="val 15232"/>
                <a:gd name="adj2" fmla="val 50000"/>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50" name="TextBox 49">
              <a:extLst>
                <a:ext uri="{FF2B5EF4-FFF2-40B4-BE49-F238E27FC236}">
                  <a16:creationId xmlns:a16="http://schemas.microsoft.com/office/drawing/2014/main" id="{846B59B7-3F8C-BE94-B3AE-AD65C3282351}"/>
                </a:ext>
              </a:extLst>
            </p:cNvPr>
            <p:cNvSpPr txBox="1"/>
            <p:nvPr/>
          </p:nvSpPr>
          <p:spPr>
            <a:xfrm>
              <a:off x="8434036" y="1251594"/>
              <a:ext cx="990600" cy="338554"/>
            </a:xfrm>
            <a:prstGeom prst="rect">
              <a:avLst/>
            </a:prstGeom>
            <a:noFill/>
          </p:spPr>
          <p:txBody>
            <a:bodyPr wrap="square">
              <a:spAutoFit/>
            </a:bodyPr>
            <a:lstStyle/>
            <a:p>
              <a:pPr algn="ctr">
                <a:spcBef>
                  <a:spcPts val="600"/>
                </a:spcBef>
              </a:pPr>
              <a:r>
                <a:rPr lang="fr-FR" sz="1600" b="1" dirty="0"/>
                <a:t>PSI</a:t>
              </a:r>
              <a:endParaRPr lang="en-GB" sz="1600" b="1" dirty="0"/>
            </a:p>
          </p:txBody>
        </p:sp>
        <p:pic>
          <p:nvPicPr>
            <p:cNvPr id="3" name="Picture 2" descr="A graph of different colored lines&#10;&#10;Description automatically generated">
              <a:extLst>
                <a:ext uri="{FF2B5EF4-FFF2-40B4-BE49-F238E27FC236}">
                  <a16:creationId xmlns:a16="http://schemas.microsoft.com/office/drawing/2014/main" id="{089EC1AC-B447-B6B7-B50E-8D0E323349C8}"/>
                </a:ext>
              </a:extLst>
            </p:cNvPr>
            <p:cNvPicPr>
              <a:picLocks noChangeAspect="1"/>
            </p:cNvPicPr>
            <p:nvPr/>
          </p:nvPicPr>
          <p:blipFill>
            <a:blip r:embed="rId2"/>
            <a:stretch>
              <a:fillRect/>
            </a:stretch>
          </p:blipFill>
          <p:spPr>
            <a:xfrm>
              <a:off x="3585982" y="2066176"/>
              <a:ext cx="2767258" cy="2277224"/>
            </a:xfrm>
            <a:prstGeom prst="rect">
              <a:avLst/>
            </a:prstGeom>
          </p:spPr>
        </p:pic>
        <p:pic>
          <p:nvPicPr>
            <p:cNvPr id="4" name="Picture 3">
              <a:extLst>
                <a:ext uri="{FF2B5EF4-FFF2-40B4-BE49-F238E27FC236}">
                  <a16:creationId xmlns:a16="http://schemas.microsoft.com/office/drawing/2014/main" id="{AD43CA11-B0C1-C512-0FA4-E4AE8A6B26ED}"/>
                </a:ext>
              </a:extLst>
            </p:cNvPr>
            <p:cNvPicPr>
              <a:picLocks noChangeAspect="1"/>
            </p:cNvPicPr>
            <p:nvPr/>
          </p:nvPicPr>
          <p:blipFill>
            <a:blip r:embed="rId3"/>
            <a:stretch>
              <a:fillRect/>
            </a:stretch>
          </p:blipFill>
          <p:spPr>
            <a:xfrm>
              <a:off x="6629400" y="2049899"/>
              <a:ext cx="4358151" cy="2392101"/>
            </a:xfrm>
            <a:prstGeom prst="rect">
              <a:avLst/>
            </a:prstGeom>
          </p:spPr>
        </p:pic>
      </p:grpSp>
      <p:sp>
        <p:nvSpPr>
          <p:cNvPr id="8" name="TextBox 7">
            <a:extLst>
              <a:ext uri="{FF2B5EF4-FFF2-40B4-BE49-F238E27FC236}">
                <a16:creationId xmlns:a16="http://schemas.microsoft.com/office/drawing/2014/main" id="{4C3B28EF-1595-F10D-98D4-435C86FA8AEC}"/>
              </a:ext>
            </a:extLst>
          </p:cNvPr>
          <p:cNvSpPr txBox="1"/>
          <p:nvPr/>
        </p:nvSpPr>
        <p:spPr>
          <a:xfrm>
            <a:off x="609599" y="4685561"/>
            <a:ext cx="10969139" cy="1554272"/>
          </a:xfrm>
          <a:prstGeom prst="rect">
            <a:avLst/>
          </a:prstGeom>
          <a:noFill/>
        </p:spPr>
        <p:txBody>
          <a:bodyPr wrap="square">
            <a:spAutoFit/>
          </a:bodyPr>
          <a:lstStyle/>
          <a:p>
            <a:pPr>
              <a:spcBef>
                <a:spcPts val="600"/>
              </a:spcBef>
              <a:buFont typeface="Wingdings" panose="05000000000000000000" pitchFamily="2" charset="2"/>
              <a:buChar char="Ø"/>
            </a:pPr>
            <a:r>
              <a:rPr lang="en-GB" sz="1600" dirty="0"/>
              <a:t>Two devices were tested in the same conditions at PSI</a:t>
            </a:r>
          </a:p>
          <a:p>
            <a:pPr>
              <a:spcBef>
                <a:spcPts val="600"/>
              </a:spcBef>
              <a:buFont typeface="Wingdings" panose="05000000000000000000" pitchFamily="2" charset="2"/>
              <a:buChar char="Ø"/>
            </a:pPr>
            <a:r>
              <a:rPr lang="en-GB" sz="1600" dirty="0"/>
              <a:t> Only two devices were tested due to their size (can be put only one by one in the beam)</a:t>
            </a:r>
          </a:p>
          <a:p>
            <a:pPr>
              <a:spcBef>
                <a:spcPts val="600"/>
              </a:spcBef>
              <a:buFont typeface="Wingdings" panose="05000000000000000000" pitchFamily="2" charset="2"/>
              <a:buChar char="Ø"/>
            </a:pPr>
            <a:r>
              <a:rPr lang="en-GB" sz="1600" dirty="0"/>
              <a:t> As visible the variation was bigger for most of the devices</a:t>
            </a:r>
          </a:p>
          <a:p>
            <a:pPr>
              <a:spcBef>
                <a:spcPts val="600"/>
              </a:spcBef>
              <a:buFont typeface="Wingdings" panose="05000000000000000000" pitchFamily="2" charset="2"/>
              <a:buChar char="Ø"/>
            </a:pPr>
            <a:r>
              <a:rPr lang="en-GB" sz="1600" dirty="0"/>
              <a:t> Can be a lot-to-lot variation but the internal design is made of bipolar devices, so it is most likely due to combined TID-DD effects</a:t>
            </a:r>
          </a:p>
        </p:txBody>
      </p:sp>
      <p:sp>
        <p:nvSpPr>
          <p:cNvPr id="9" name="Date Placeholder 4">
            <a:extLst>
              <a:ext uri="{FF2B5EF4-FFF2-40B4-BE49-F238E27FC236}">
                <a16:creationId xmlns:a16="http://schemas.microsoft.com/office/drawing/2014/main" id="{694A9D38-CC49-135C-5194-269930D7A549}"/>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6537262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C36B1-3BB7-D5B5-B16E-84B56B167949}"/>
              </a:ext>
            </a:extLst>
          </p:cNvPr>
          <p:cNvSpPr>
            <a:spLocks noGrp="1"/>
          </p:cNvSpPr>
          <p:nvPr>
            <p:ph type="title"/>
          </p:nvPr>
        </p:nvSpPr>
        <p:spPr/>
        <p:txBody>
          <a:bodyPr>
            <a:normAutofit fontScale="90000"/>
          </a:bodyPr>
          <a:lstStyle/>
          <a:p>
            <a:r>
              <a:rPr lang="en-US" b="1" dirty="0"/>
              <a:t>Recent Results: </a:t>
            </a:r>
            <a:r>
              <a:rPr lang="en-US" dirty="0"/>
              <a:t>HAS-100S Hall Effect sensor (TE-EPC)</a:t>
            </a:r>
            <a:endParaRPr lang="en-GB" dirty="0"/>
          </a:p>
        </p:txBody>
      </p:sp>
      <p:sp>
        <p:nvSpPr>
          <p:cNvPr id="5" name="Date Placeholder 4">
            <a:extLst>
              <a:ext uri="{FF2B5EF4-FFF2-40B4-BE49-F238E27FC236}">
                <a16:creationId xmlns:a16="http://schemas.microsoft.com/office/drawing/2014/main" id="{3B5CEBB1-DFF5-2A12-33A7-0B6183725CDF}"/>
              </a:ext>
            </a:extLst>
          </p:cNvPr>
          <p:cNvSpPr>
            <a:spLocks noGrp="1"/>
          </p:cNvSpPr>
          <p:nvPr>
            <p:ph type="dt" sz="half" idx="17"/>
          </p:nvPr>
        </p:nvSpPr>
        <p:spPr/>
        <p:txBody>
          <a:bodyPr/>
          <a:lstStyle/>
          <a:p>
            <a:pPr>
              <a:defRPr/>
            </a:pPr>
            <a:fld id="{F93381D4-F870-40C7-B064-26B7095B2FA2}" type="datetime1">
              <a:rPr lang="en-GB" noProof="0" smtClean="0"/>
              <a:t>06/07/2023</a:t>
            </a:fld>
            <a:endParaRPr lang="en-GB" noProof="0"/>
          </a:p>
        </p:txBody>
      </p:sp>
      <p:sp>
        <p:nvSpPr>
          <p:cNvPr id="6" name="Slide Number Placeholder 5">
            <a:extLst>
              <a:ext uri="{FF2B5EF4-FFF2-40B4-BE49-F238E27FC236}">
                <a16:creationId xmlns:a16="http://schemas.microsoft.com/office/drawing/2014/main" id="{5D93FE13-DE86-97DB-7212-97E1C5508D14}"/>
              </a:ext>
            </a:extLst>
          </p:cNvPr>
          <p:cNvSpPr>
            <a:spLocks noGrp="1"/>
          </p:cNvSpPr>
          <p:nvPr>
            <p:ph type="sldNum" sz="quarter" idx="19"/>
          </p:nvPr>
        </p:nvSpPr>
        <p:spPr/>
        <p:txBody>
          <a:bodyPr/>
          <a:lstStyle/>
          <a:p>
            <a:pPr>
              <a:defRPr/>
            </a:pPr>
            <a:fld id="{8D6C380F-326D-3C40-9EE7-7FBAB0953422}" type="slidenum">
              <a:rPr lang="en-GB" noProof="0" smtClean="0"/>
              <a:t>18</a:t>
            </a:fld>
            <a:endParaRPr lang="en-GB" noProof="0"/>
          </a:p>
        </p:txBody>
      </p:sp>
      <p:sp>
        <p:nvSpPr>
          <p:cNvPr id="15" name="TextBox 14">
            <a:extLst>
              <a:ext uri="{FF2B5EF4-FFF2-40B4-BE49-F238E27FC236}">
                <a16:creationId xmlns:a16="http://schemas.microsoft.com/office/drawing/2014/main" id="{CCF4D3EF-4DA5-A3E5-A768-DECD37000D87}"/>
              </a:ext>
            </a:extLst>
          </p:cNvPr>
          <p:cNvSpPr txBox="1"/>
          <p:nvPr/>
        </p:nvSpPr>
        <p:spPr>
          <a:xfrm>
            <a:off x="609600" y="3200400"/>
            <a:ext cx="4419600" cy="584775"/>
          </a:xfrm>
          <a:prstGeom prst="rect">
            <a:avLst/>
          </a:prstGeom>
          <a:noFill/>
        </p:spPr>
        <p:txBody>
          <a:bodyPr wrap="square">
            <a:spAutoFit/>
          </a:bodyPr>
          <a:lstStyle/>
          <a:p>
            <a:pPr>
              <a:spcBef>
                <a:spcPts val="600"/>
              </a:spcBef>
              <a:buFont typeface="Wingdings" panose="05000000000000000000" pitchFamily="2" charset="2"/>
              <a:buChar char="Ø"/>
            </a:pPr>
            <a:r>
              <a:rPr lang="fr-FR" sz="1600" dirty="0"/>
              <a:t> </a:t>
            </a:r>
            <a:r>
              <a:rPr lang="en-GB" sz="1600" dirty="0"/>
              <a:t>On the calibration the difference is more noticeable</a:t>
            </a:r>
          </a:p>
        </p:txBody>
      </p:sp>
      <p:sp>
        <p:nvSpPr>
          <p:cNvPr id="16" name="TextBox 15">
            <a:extLst>
              <a:ext uri="{FF2B5EF4-FFF2-40B4-BE49-F238E27FC236}">
                <a16:creationId xmlns:a16="http://schemas.microsoft.com/office/drawing/2014/main" id="{2A3F1D89-9152-13B8-D228-7BBB91033AB8}"/>
              </a:ext>
            </a:extLst>
          </p:cNvPr>
          <p:cNvSpPr txBox="1"/>
          <p:nvPr/>
        </p:nvSpPr>
        <p:spPr>
          <a:xfrm>
            <a:off x="6324600" y="1081570"/>
            <a:ext cx="990600" cy="338554"/>
          </a:xfrm>
          <a:prstGeom prst="rect">
            <a:avLst/>
          </a:prstGeom>
          <a:noFill/>
        </p:spPr>
        <p:txBody>
          <a:bodyPr wrap="square">
            <a:spAutoFit/>
          </a:bodyPr>
          <a:lstStyle/>
          <a:p>
            <a:pPr>
              <a:spcBef>
                <a:spcPts val="600"/>
              </a:spcBef>
            </a:pPr>
            <a:r>
              <a:rPr lang="fr-FR" sz="1600" b="1" dirty="0"/>
              <a:t>CHARM</a:t>
            </a:r>
            <a:endParaRPr lang="en-GB" sz="1600" b="1" dirty="0"/>
          </a:p>
        </p:txBody>
      </p:sp>
      <p:pic>
        <p:nvPicPr>
          <p:cNvPr id="18" name="Picture 17">
            <a:extLst>
              <a:ext uri="{FF2B5EF4-FFF2-40B4-BE49-F238E27FC236}">
                <a16:creationId xmlns:a16="http://schemas.microsoft.com/office/drawing/2014/main" id="{A10E056F-FFDE-E15D-B265-11D4E8ADD918}"/>
              </a:ext>
            </a:extLst>
          </p:cNvPr>
          <p:cNvPicPr>
            <a:picLocks noChangeAspect="1"/>
          </p:cNvPicPr>
          <p:nvPr/>
        </p:nvPicPr>
        <p:blipFill rotWithShape="1">
          <a:blip r:embed="rId2"/>
          <a:srcRect r="49573"/>
          <a:stretch/>
        </p:blipFill>
        <p:spPr>
          <a:xfrm>
            <a:off x="8267700" y="1760736"/>
            <a:ext cx="2705099" cy="2268233"/>
          </a:xfrm>
          <a:prstGeom prst="rect">
            <a:avLst/>
          </a:prstGeom>
        </p:spPr>
      </p:pic>
      <p:pic>
        <p:nvPicPr>
          <p:cNvPr id="19" name="Picture 18">
            <a:extLst>
              <a:ext uri="{FF2B5EF4-FFF2-40B4-BE49-F238E27FC236}">
                <a16:creationId xmlns:a16="http://schemas.microsoft.com/office/drawing/2014/main" id="{8F48D30C-9290-EF3B-4B83-2922D0870A21}"/>
              </a:ext>
            </a:extLst>
          </p:cNvPr>
          <p:cNvPicPr>
            <a:picLocks noChangeAspect="1"/>
          </p:cNvPicPr>
          <p:nvPr/>
        </p:nvPicPr>
        <p:blipFill rotWithShape="1">
          <a:blip r:embed="rId2"/>
          <a:srcRect l="49573"/>
          <a:stretch/>
        </p:blipFill>
        <p:spPr>
          <a:xfrm>
            <a:off x="8324979" y="3967232"/>
            <a:ext cx="2705099" cy="2268233"/>
          </a:xfrm>
          <a:prstGeom prst="rect">
            <a:avLst/>
          </a:prstGeom>
        </p:spPr>
      </p:pic>
      <p:pic>
        <p:nvPicPr>
          <p:cNvPr id="43" name="Picture 42" descr="A graph with numbers and lines&#10;&#10;Description automatically generated">
            <a:extLst>
              <a:ext uri="{FF2B5EF4-FFF2-40B4-BE49-F238E27FC236}">
                <a16:creationId xmlns:a16="http://schemas.microsoft.com/office/drawing/2014/main" id="{222FD91B-E40F-5C6E-AD33-ACAD2548B57C}"/>
              </a:ext>
            </a:extLst>
          </p:cNvPr>
          <p:cNvPicPr>
            <a:picLocks noChangeAspect="1"/>
          </p:cNvPicPr>
          <p:nvPr/>
        </p:nvPicPr>
        <p:blipFill>
          <a:blip r:embed="rId3"/>
          <a:stretch>
            <a:fillRect/>
          </a:stretch>
        </p:blipFill>
        <p:spPr>
          <a:xfrm>
            <a:off x="5372101" y="1796459"/>
            <a:ext cx="2705100" cy="2190072"/>
          </a:xfrm>
          <a:prstGeom prst="rect">
            <a:avLst/>
          </a:prstGeom>
        </p:spPr>
      </p:pic>
      <p:pic>
        <p:nvPicPr>
          <p:cNvPr id="45" name="Picture 44" descr="A graph with numbers and lines&#10;&#10;Description automatically generated">
            <a:extLst>
              <a:ext uri="{FF2B5EF4-FFF2-40B4-BE49-F238E27FC236}">
                <a16:creationId xmlns:a16="http://schemas.microsoft.com/office/drawing/2014/main" id="{D17AB489-7A82-7071-22BF-FE0F4580993D}"/>
              </a:ext>
            </a:extLst>
          </p:cNvPr>
          <p:cNvPicPr>
            <a:picLocks noChangeAspect="1"/>
          </p:cNvPicPr>
          <p:nvPr/>
        </p:nvPicPr>
        <p:blipFill>
          <a:blip r:embed="rId4"/>
          <a:stretch>
            <a:fillRect/>
          </a:stretch>
        </p:blipFill>
        <p:spPr>
          <a:xfrm>
            <a:off x="5313288" y="4033996"/>
            <a:ext cx="2705100" cy="2190072"/>
          </a:xfrm>
          <a:prstGeom prst="rect">
            <a:avLst/>
          </a:prstGeom>
        </p:spPr>
      </p:pic>
      <p:sp>
        <p:nvSpPr>
          <p:cNvPr id="46" name="Right Brace 45">
            <a:extLst>
              <a:ext uri="{FF2B5EF4-FFF2-40B4-BE49-F238E27FC236}">
                <a16:creationId xmlns:a16="http://schemas.microsoft.com/office/drawing/2014/main" id="{E5A798E0-0FD2-B8A2-19AB-76A0E25A1CC1}"/>
              </a:ext>
            </a:extLst>
          </p:cNvPr>
          <p:cNvSpPr/>
          <p:nvPr/>
        </p:nvSpPr>
        <p:spPr bwMode="auto">
          <a:xfrm rot="16200000">
            <a:off x="6671496" y="396792"/>
            <a:ext cx="276095" cy="2417688"/>
          </a:xfrm>
          <a:prstGeom prst="rightBrace">
            <a:avLst>
              <a:gd name="adj1" fmla="val 15232"/>
              <a:gd name="adj2" fmla="val 50000"/>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47" name="Right Brace 46">
            <a:extLst>
              <a:ext uri="{FF2B5EF4-FFF2-40B4-BE49-F238E27FC236}">
                <a16:creationId xmlns:a16="http://schemas.microsoft.com/office/drawing/2014/main" id="{C7B71434-A35A-E3AF-89F5-64AA06EB29F5}"/>
              </a:ext>
            </a:extLst>
          </p:cNvPr>
          <p:cNvSpPr/>
          <p:nvPr/>
        </p:nvSpPr>
        <p:spPr bwMode="auto">
          <a:xfrm rot="16200000">
            <a:off x="9539481" y="396792"/>
            <a:ext cx="276095" cy="2417688"/>
          </a:xfrm>
          <a:prstGeom prst="rightBrace">
            <a:avLst>
              <a:gd name="adj1" fmla="val 15232"/>
              <a:gd name="adj2" fmla="val 50000"/>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48" name="TextBox 47">
            <a:extLst>
              <a:ext uri="{FF2B5EF4-FFF2-40B4-BE49-F238E27FC236}">
                <a16:creationId xmlns:a16="http://schemas.microsoft.com/office/drawing/2014/main" id="{FCA102B2-EB86-A7D8-F5A1-C84A6B5A447E}"/>
              </a:ext>
            </a:extLst>
          </p:cNvPr>
          <p:cNvSpPr txBox="1"/>
          <p:nvPr/>
        </p:nvSpPr>
        <p:spPr>
          <a:xfrm>
            <a:off x="6475482" y="5362428"/>
            <a:ext cx="1512221" cy="584775"/>
          </a:xfrm>
          <a:prstGeom prst="rect">
            <a:avLst/>
          </a:prstGeom>
          <a:noFill/>
        </p:spPr>
        <p:txBody>
          <a:bodyPr wrap="square">
            <a:spAutoFit/>
          </a:bodyPr>
          <a:lstStyle/>
          <a:p>
            <a:pPr algn="ctr">
              <a:spcBef>
                <a:spcPts val="600"/>
              </a:spcBef>
            </a:pPr>
            <a:r>
              <a:rPr lang="en-US" sz="1600" b="1" dirty="0"/>
              <a:t>Lowest degradation</a:t>
            </a:r>
          </a:p>
        </p:txBody>
      </p:sp>
      <p:sp>
        <p:nvSpPr>
          <p:cNvPr id="49" name="TextBox 48">
            <a:extLst>
              <a:ext uri="{FF2B5EF4-FFF2-40B4-BE49-F238E27FC236}">
                <a16:creationId xmlns:a16="http://schemas.microsoft.com/office/drawing/2014/main" id="{257AAB4B-8392-2A0E-4ECD-DBEF7A67A85C}"/>
              </a:ext>
            </a:extLst>
          </p:cNvPr>
          <p:cNvSpPr txBox="1"/>
          <p:nvPr/>
        </p:nvSpPr>
        <p:spPr>
          <a:xfrm>
            <a:off x="6475482" y="3019111"/>
            <a:ext cx="1512221" cy="584775"/>
          </a:xfrm>
          <a:prstGeom prst="rect">
            <a:avLst/>
          </a:prstGeom>
          <a:noFill/>
        </p:spPr>
        <p:txBody>
          <a:bodyPr wrap="square">
            <a:spAutoFit/>
          </a:bodyPr>
          <a:lstStyle/>
          <a:p>
            <a:pPr algn="ctr">
              <a:spcBef>
                <a:spcPts val="600"/>
              </a:spcBef>
            </a:pPr>
            <a:r>
              <a:rPr lang="en-US" sz="1600" b="1" dirty="0"/>
              <a:t>Biggest degradation</a:t>
            </a:r>
          </a:p>
        </p:txBody>
      </p:sp>
      <p:sp>
        <p:nvSpPr>
          <p:cNvPr id="50" name="TextBox 49">
            <a:extLst>
              <a:ext uri="{FF2B5EF4-FFF2-40B4-BE49-F238E27FC236}">
                <a16:creationId xmlns:a16="http://schemas.microsoft.com/office/drawing/2014/main" id="{846B59B7-3F8C-BE94-B3AE-AD65C3282351}"/>
              </a:ext>
            </a:extLst>
          </p:cNvPr>
          <p:cNvSpPr txBox="1"/>
          <p:nvPr/>
        </p:nvSpPr>
        <p:spPr>
          <a:xfrm>
            <a:off x="9334500" y="1081570"/>
            <a:ext cx="990600" cy="338554"/>
          </a:xfrm>
          <a:prstGeom prst="rect">
            <a:avLst/>
          </a:prstGeom>
          <a:noFill/>
        </p:spPr>
        <p:txBody>
          <a:bodyPr wrap="square">
            <a:spAutoFit/>
          </a:bodyPr>
          <a:lstStyle/>
          <a:p>
            <a:pPr>
              <a:spcBef>
                <a:spcPts val="600"/>
              </a:spcBef>
            </a:pPr>
            <a:r>
              <a:rPr lang="fr-FR" sz="1600" b="1" dirty="0"/>
              <a:t>PSI</a:t>
            </a:r>
            <a:endParaRPr lang="en-GB" sz="1600" b="1" dirty="0"/>
          </a:p>
        </p:txBody>
      </p:sp>
      <p:sp>
        <p:nvSpPr>
          <p:cNvPr id="54" name="Date Placeholder 4">
            <a:extLst>
              <a:ext uri="{FF2B5EF4-FFF2-40B4-BE49-F238E27FC236}">
                <a16:creationId xmlns:a16="http://schemas.microsoft.com/office/drawing/2014/main" id="{77D0F672-123B-C1F7-5D2C-A085C965EA09}"/>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10156619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C36B1-3BB7-D5B5-B16E-84B56B167949}"/>
              </a:ext>
            </a:extLst>
          </p:cNvPr>
          <p:cNvSpPr>
            <a:spLocks noGrp="1"/>
          </p:cNvSpPr>
          <p:nvPr>
            <p:ph type="title"/>
          </p:nvPr>
        </p:nvSpPr>
        <p:spPr/>
        <p:txBody>
          <a:bodyPr>
            <a:normAutofit/>
          </a:bodyPr>
          <a:lstStyle/>
          <a:p>
            <a:r>
              <a:rPr lang="en-US" b="1" dirty="0"/>
              <a:t>Recent Results: </a:t>
            </a:r>
            <a:r>
              <a:rPr lang="en-US" dirty="0"/>
              <a:t>LT8610 DCDC</a:t>
            </a:r>
            <a:endParaRPr lang="en-GB" dirty="0"/>
          </a:p>
        </p:txBody>
      </p:sp>
      <p:sp>
        <p:nvSpPr>
          <p:cNvPr id="5" name="Date Placeholder 4">
            <a:extLst>
              <a:ext uri="{FF2B5EF4-FFF2-40B4-BE49-F238E27FC236}">
                <a16:creationId xmlns:a16="http://schemas.microsoft.com/office/drawing/2014/main" id="{3B5CEBB1-DFF5-2A12-33A7-0B6183725CDF}"/>
              </a:ext>
            </a:extLst>
          </p:cNvPr>
          <p:cNvSpPr>
            <a:spLocks noGrp="1"/>
          </p:cNvSpPr>
          <p:nvPr>
            <p:ph type="dt" sz="half" idx="17"/>
          </p:nvPr>
        </p:nvSpPr>
        <p:spPr/>
        <p:txBody>
          <a:bodyPr/>
          <a:lstStyle/>
          <a:p>
            <a:pPr>
              <a:defRPr/>
            </a:pPr>
            <a:fld id="{F93381D4-F870-40C7-B064-26B7095B2FA2}" type="datetime1">
              <a:rPr lang="en-GB" noProof="0" smtClean="0"/>
              <a:t>06/07/2023</a:t>
            </a:fld>
            <a:endParaRPr lang="en-GB" noProof="0"/>
          </a:p>
        </p:txBody>
      </p:sp>
      <p:sp>
        <p:nvSpPr>
          <p:cNvPr id="6" name="Slide Number Placeholder 5">
            <a:extLst>
              <a:ext uri="{FF2B5EF4-FFF2-40B4-BE49-F238E27FC236}">
                <a16:creationId xmlns:a16="http://schemas.microsoft.com/office/drawing/2014/main" id="{5D93FE13-DE86-97DB-7212-97E1C5508D14}"/>
              </a:ext>
            </a:extLst>
          </p:cNvPr>
          <p:cNvSpPr>
            <a:spLocks noGrp="1"/>
          </p:cNvSpPr>
          <p:nvPr>
            <p:ph type="sldNum" sz="quarter" idx="19"/>
          </p:nvPr>
        </p:nvSpPr>
        <p:spPr/>
        <p:txBody>
          <a:bodyPr/>
          <a:lstStyle/>
          <a:p>
            <a:pPr>
              <a:defRPr/>
            </a:pPr>
            <a:fld id="{8D6C380F-326D-3C40-9EE7-7FBAB0953422}" type="slidenum">
              <a:rPr lang="en-GB" noProof="0" smtClean="0"/>
              <a:t>19</a:t>
            </a:fld>
            <a:endParaRPr lang="en-GB" noProof="0"/>
          </a:p>
        </p:txBody>
      </p:sp>
      <p:pic>
        <p:nvPicPr>
          <p:cNvPr id="11" name="Picture 10" descr="A graph with lines and numbers&#10;&#10;Description automatically generated">
            <a:extLst>
              <a:ext uri="{FF2B5EF4-FFF2-40B4-BE49-F238E27FC236}">
                <a16:creationId xmlns:a16="http://schemas.microsoft.com/office/drawing/2014/main" id="{C182D3D6-AB4B-7196-A123-352F8B0C072C}"/>
              </a:ext>
            </a:extLst>
          </p:cNvPr>
          <p:cNvPicPr>
            <a:picLocks noChangeAspect="1"/>
          </p:cNvPicPr>
          <p:nvPr/>
        </p:nvPicPr>
        <p:blipFill rotWithShape="1">
          <a:blip r:embed="rId2"/>
          <a:srcRect l="6790" t="2426" r="8024" b="2336"/>
          <a:stretch/>
        </p:blipFill>
        <p:spPr>
          <a:xfrm>
            <a:off x="533400" y="2222817"/>
            <a:ext cx="5549900" cy="2895600"/>
          </a:xfrm>
          <a:prstGeom prst="rect">
            <a:avLst/>
          </a:prstGeom>
        </p:spPr>
      </p:pic>
      <p:pic>
        <p:nvPicPr>
          <p:cNvPr id="13" name="Picture 12" descr="A graph with lines and numbers&#10;&#10;Description automatically generated">
            <a:extLst>
              <a:ext uri="{FF2B5EF4-FFF2-40B4-BE49-F238E27FC236}">
                <a16:creationId xmlns:a16="http://schemas.microsoft.com/office/drawing/2014/main" id="{A42CAAED-1789-CD91-1036-823794B1492A}"/>
              </a:ext>
            </a:extLst>
          </p:cNvPr>
          <p:cNvPicPr>
            <a:picLocks noChangeAspect="1"/>
          </p:cNvPicPr>
          <p:nvPr/>
        </p:nvPicPr>
        <p:blipFill rotWithShape="1">
          <a:blip r:embed="rId3"/>
          <a:srcRect l="7822" r="8991"/>
          <a:stretch/>
        </p:blipFill>
        <p:spPr>
          <a:xfrm>
            <a:off x="6130439" y="2108517"/>
            <a:ext cx="5448300" cy="3056432"/>
          </a:xfrm>
          <a:prstGeom prst="rect">
            <a:avLst/>
          </a:prstGeom>
        </p:spPr>
      </p:pic>
      <p:sp>
        <p:nvSpPr>
          <p:cNvPr id="14" name="TextBox 13">
            <a:extLst>
              <a:ext uri="{FF2B5EF4-FFF2-40B4-BE49-F238E27FC236}">
                <a16:creationId xmlns:a16="http://schemas.microsoft.com/office/drawing/2014/main" id="{3F76E3AF-2EF8-B803-EFB3-9B789D6E1D68}"/>
              </a:ext>
            </a:extLst>
          </p:cNvPr>
          <p:cNvSpPr txBox="1"/>
          <p:nvPr/>
        </p:nvSpPr>
        <p:spPr>
          <a:xfrm>
            <a:off x="4076700" y="3093947"/>
            <a:ext cx="1512221" cy="338554"/>
          </a:xfrm>
          <a:prstGeom prst="rect">
            <a:avLst/>
          </a:prstGeom>
          <a:noFill/>
        </p:spPr>
        <p:txBody>
          <a:bodyPr wrap="square">
            <a:spAutoFit/>
          </a:bodyPr>
          <a:lstStyle/>
          <a:p>
            <a:pPr algn="ctr">
              <a:spcBef>
                <a:spcPts val="600"/>
              </a:spcBef>
            </a:pPr>
            <a:r>
              <a:rPr lang="en-US" sz="1600" b="1" dirty="0"/>
              <a:t>1 V Output</a:t>
            </a:r>
          </a:p>
        </p:txBody>
      </p:sp>
      <p:sp>
        <p:nvSpPr>
          <p:cNvPr id="18" name="TextBox 17">
            <a:extLst>
              <a:ext uri="{FF2B5EF4-FFF2-40B4-BE49-F238E27FC236}">
                <a16:creationId xmlns:a16="http://schemas.microsoft.com/office/drawing/2014/main" id="{D2A41E40-2305-5A1F-73A3-099AB9430DD4}"/>
              </a:ext>
            </a:extLst>
          </p:cNvPr>
          <p:cNvSpPr txBox="1"/>
          <p:nvPr/>
        </p:nvSpPr>
        <p:spPr>
          <a:xfrm>
            <a:off x="559738" y="1187383"/>
            <a:ext cx="8768594" cy="984885"/>
          </a:xfrm>
          <a:prstGeom prst="rect">
            <a:avLst/>
          </a:prstGeom>
          <a:noFill/>
        </p:spPr>
        <p:txBody>
          <a:bodyPr wrap="square">
            <a:spAutoFit/>
          </a:bodyPr>
          <a:lstStyle/>
          <a:p>
            <a:pPr>
              <a:spcBef>
                <a:spcPts val="600"/>
              </a:spcBef>
              <a:buFont typeface="Wingdings" panose="05000000000000000000" pitchFamily="2" charset="2"/>
              <a:buChar char="Ø"/>
            </a:pPr>
            <a:r>
              <a:rPr lang="en-GB" sz="1600" dirty="0"/>
              <a:t> Output Load set to 100 mA</a:t>
            </a:r>
          </a:p>
          <a:p>
            <a:pPr>
              <a:spcBef>
                <a:spcPts val="600"/>
              </a:spcBef>
              <a:buFont typeface="Wingdings" panose="05000000000000000000" pitchFamily="2" charset="2"/>
              <a:buChar char="Ø"/>
            </a:pPr>
            <a:r>
              <a:rPr lang="en-GB" sz="1600" dirty="0"/>
              <a:t>5 DUTs set to 1V output and 5 DUTs set to 5V outputs</a:t>
            </a:r>
          </a:p>
          <a:p>
            <a:pPr>
              <a:spcBef>
                <a:spcPts val="600"/>
              </a:spcBef>
              <a:buFont typeface="Wingdings" panose="05000000000000000000" pitchFamily="2" charset="2"/>
              <a:buChar char="Ø"/>
            </a:pPr>
            <a:r>
              <a:rPr lang="en-GB" sz="1600" dirty="0"/>
              <a:t>1 Power cycle every 12h</a:t>
            </a:r>
          </a:p>
        </p:txBody>
      </p:sp>
      <p:cxnSp>
        <p:nvCxnSpPr>
          <p:cNvPr id="19" name="Straight Arrow Connector 18">
            <a:extLst>
              <a:ext uri="{FF2B5EF4-FFF2-40B4-BE49-F238E27FC236}">
                <a16:creationId xmlns:a16="http://schemas.microsoft.com/office/drawing/2014/main" id="{7A45DB5A-6988-47F9-E1D2-5D89498ED1AA}"/>
              </a:ext>
            </a:extLst>
          </p:cNvPr>
          <p:cNvCxnSpPr>
            <a:cxnSpLocks/>
          </p:cNvCxnSpPr>
          <p:nvPr/>
        </p:nvCxnSpPr>
        <p:spPr bwMode="auto">
          <a:xfrm flipH="1">
            <a:off x="1905000" y="3810000"/>
            <a:ext cx="660135" cy="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514E8410-CCA0-FD17-7C02-AF5719585332}"/>
              </a:ext>
            </a:extLst>
          </p:cNvPr>
          <p:cNvCxnSpPr>
            <a:cxnSpLocks/>
          </p:cNvCxnSpPr>
          <p:nvPr/>
        </p:nvCxnSpPr>
        <p:spPr bwMode="auto">
          <a:xfrm flipH="1" flipV="1">
            <a:off x="9144000" y="3695700"/>
            <a:ext cx="838200" cy="53340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5CA2B953-651E-449E-65B0-9F4843AC7C8F}"/>
              </a:ext>
            </a:extLst>
          </p:cNvPr>
          <p:cNvCxnSpPr>
            <a:cxnSpLocks/>
          </p:cNvCxnSpPr>
          <p:nvPr/>
        </p:nvCxnSpPr>
        <p:spPr bwMode="auto">
          <a:xfrm flipH="1" flipV="1">
            <a:off x="9677400" y="3162300"/>
            <a:ext cx="419100" cy="1007833"/>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AF8E5F5E-6074-5798-9002-216CF0A16171}"/>
              </a:ext>
            </a:extLst>
          </p:cNvPr>
          <p:cNvCxnSpPr>
            <a:cxnSpLocks/>
          </p:cNvCxnSpPr>
          <p:nvPr/>
        </p:nvCxnSpPr>
        <p:spPr bwMode="auto">
          <a:xfrm flipH="1" flipV="1">
            <a:off x="9886950" y="3115313"/>
            <a:ext cx="400050" cy="1048312"/>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9CE593ED-6FA8-A46A-3DDB-362314DC09F0}"/>
              </a:ext>
            </a:extLst>
          </p:cNvPr>
          <p:cNvCxnSpPr>
            <a:cxnSpLocks/>
          </p:cNvCxnSpPr>
          <p:nvPr/>
        </p:nvCxnSpPr>
        <p:spPr bwMode="auto">
          <a:xfrm flipH="1" flipV="1">
            <a:off x="10100872" y="3142060"/>
            <a:ext cx="304800" cy="984698"/>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4C0D0B9C-9AAF-E25C-840F-428409ED59E8}"/>
              </a:ext>
            </a:extLst>
          </p:cNvPr>
          <p:cNvCxnSpPr>
            <a:cxnSpLocks/>
          </p:cNvCxnSpPr>
          <p:nvPr/>
        </p:nvCxnSpPr>
        <p:spPr bwMode="auto">
          <a:xfrm flipH="1" flipV="1">
            <a:off x="10210800" y="2977702"/>
            <a:ext cx="360119" cy="1122309"/>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DACF9C06-D948-BEBB-3D7F-C6A961B1A392}"/>
              </a:ext>
            </a:extLst>
          </p:cNvPr>
          <p:cNvCxnSpPr>
            <a:cxnSpLocks/>
          </p:cNvCxnSpPr>
          <p:nvPr/>
        </p:nvCxnSpPr>
        <p:spPr bwMode="auto">
          <a:xfrm flipH="1" flipV="1">
            <a:off x="10477500" y="3091688"/>
            <a:ext cx="252022" cy="1008323"/>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4" name="Straight Arrow Connector 33">
            <a:extLst>
              <a:ext uri="{FF2B5EF4-FFF2-40B4-BE49-F238E27FC236}">
                <a16:creationId xmlns:a16="http://schemas.microsoft.com/office/drawing/2014/main" id="{A5187008-B65A-D213-C8F6-725F9CB56A4D}"/>
              </a:ext>
            </a:extLst>
          </p:cNvPr>
          <p:cNvCxnSpPr>
            <a:cxnSpLocks/>
          </p:cNvCxnSpPr>
          <p:nvPr/>
        </p:nvCxnSpPr>
        <p:spPr bwMode="auto">
          <a:xfrm>
            <a:off x="10927467" y="4238817"/>
            <a:ext cx="336697" cy="253068"/>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6" name="TextBox 35">
            <a:extLst>
              <a:ext uri="{FF2B5EF4-FFF2-40B4-BE49-F238E27FC236}">
                <a16:creationId xmlns:a16="http://schemas.microsoft.com/office/drawing/2014/main" id="{4F0706C8-EAD2-D268-701F-4D03D16AD8D6}"/>
              </a:ext>
            </a:extLst>
          </p:cNvPr>
          <p:cNvSpPr txBox="1"/>
          <p:nvPr/>
        </p:nvSpPr>
        <p:spPr>
          <a:xfrm>
            <a:off x="2209800" y="3602539"/>
            <a:ext cx="1512221" cy="338554"/>
          </a:xfrm>
          <a:prstGeom prst="rect">
            <a:avLst/>
          </a:prstGeom>
          <a:noFill/>
        </p:spPr>
        <p:txBody>
          <a:bodyPr wrap="square">
            <a:spAutoFit/>
          </a:bodyPr>
          <a:lstStyle/>
          <a:p>
            <a:pPr algn="ctr">
              <a:spcBef>
                <a:spcPts val="600"/>
              </a:spcBef>
            </a:pPr>
            <a:r>
              <a:rPr lang="en-US" sz="1600" b="1" dirty="0">
                <a:solidFill>
                  <a:srgbClr val="FF0000"/>
                </a:solidFill>
              </a:rPr>
              <a:t>SETs</a:t>
            </a:r>
          </a:p>
        </p:txBody>
      </p:sp>
      <p:sp>
        <p:nvSpPr>
          <p:cNvPr id="37" name="TextBox 36">
            <a:extLst>
              <a:ext uri="{FF2B5EF4-FFF2-40B4-BE49-F238E27FC236}">
                <a16:creationId xmlns:a16="http://schemas.microsoft.com/office/drawing/2014/main" id="{A0D55237-AA29-6B58-6038-E56EB45A10E3}"/>
              </a:ext>
            </a:extLst>
          </p:cNvPr>
          <p:cNvSpPr txBox="1"/>
          <p:nvPr/>
        </p:nvSpPr>
        <p:spPr>
          <a:xfrm>
            <a:off x="9677400" y="4179455"/>
            <a:ext cx="1512221" cy="338554"/>
          </a:xfrm>
          <a:prstGeom prst="rect">
            <a:avLst/>
          </a:prstGeom>
          <a:noFill/>
        </p:spPr>
        <p:txBody>
          <a:bodyPr wrap="square">
            <a:spAutoFit/>
          </a:bodyPr>
          <a:lstStyle/>
          <a:p>
            <a:pPr algn="ctr">
              <a:spcBef>
                <a:spcPts val="600"/>
              </a:spcBef>
            </a:pPr>
            <a:r>
              <a:rPr lang="en-US" sz="1600" b="1" dirty="0">
                <a:solidFill>
                  <a:srgbClr val="FF0000"/>
                </a:solidFill>
              </a:rPr>
              <a:t>SETs</a:t>
            </a:r>
          </a:p>
        </p:txBody>
      </p:sp>
      <p:sp>
        <p:nvSpPr>
          <p:cNvPr id="38" name="TextBox 37">
            <a:extLst>
              <a:ext uri="{FF2B5EF4-FFF2-40B4-BE49-F238E27FC236}">
                <a16:creationId xmlns:a16="http://schemas.microsoft.com/office/drawing/2014/main" id="{24FDDA24-AD2B-2AEA-D68A-7CC7D76E941C}"/>
              </a:ext>
            </a:extLst>
          </p:cNvPr>
          <p:cNvSpPr txBox="1"/>
          <p:nvPr/>
        </p:nvSpPr>
        <p:spPr>
          <a:xfrm>
            <a:off x="559737" y="5310244"/>
            <a:ext cx="11019001" cy="584775"/>
          </a:xfrm>
          <a:prstGeom prst="rect">
            <a:avLst/>
          </a:prstGeom>
          <a:noFill/>
        </p:spPr>
        <p:txBody>
          <a:bodyPr wrap="square">
            <a:spAutoFit/>
          </a:bodyPr>
          <a:lstStyle/>
          <a:p>
            <a:pPr>
              <a:spcBef>
                <a:spcPts val="600"/>
              </a:spcBef>
              <a:buFont typeface="Wingdings" panose="05000000000000000000" pitchFamily="2" charset="2"/>
              <a:buChar char="Ø"/>
            </a:pPr>
            <a:r>
              <a:rPr lang="en-GB" sz="1600" dirty="0"/>
              <a:t> No significant degradation observed but some quite big SETs were observed with probably a high occurrence since those were captured by the MultiDAQ sampling every 10s </a:t>
            </a:r>
          </a:p>
        </p:txBody>
      </p:sp>
    </p:spTree>
    <p:extLst>
      <p:ext uri="{BB962C8B-B14F-4D97-AF65-F5344CB8AC3E}">
        <p14:creationId xmlns:p14="http://schemas.microsoft.com/office/powerpoint/2010/main" val="2617513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fr-FR" dirty="0"/>
              <a:t>Radiation Test Service</a:t>
            </a:r>
            <a:endParaRPr lang="en-GB" dirty="0"/>
          </a:p>
        </p:txBody>
      </p:sp>
      <p:sp>
        <p:nvSpPr>
          <p:cNvPr id="5" name="Date Placeholder 2"/>
          <p:cNvSpPr>
            <a:spLocks noGrp="1"/>
          </p:cNvSpPr>
          <p:nvPr>
            <p:ph type="dt" sz="half" idx="17"/>
          </p:nvPr>
        </p:nvSpPr>
        <p:spPr bwMode="auto">
          <a:xfrm>
            <a:off x="3060435" y="6356351"/>
            <a:ext cx="1828144" cy="365125"/>
          </a:xfrm>
        </p:spPr>
        <p:txBody>
          <a:bodyPr/>
          <a:lstStyle/>
          <a:p>
            <a:pPr>
              <a:defRPr/>
            </a:pPr>
            <a:fld id="{1061FC70-CB45-4A4E-A5F9-873E79BEB100}" type="datetime1">
              <a:rPr lang="en-GB" smtClean="0"/>
              <a:t>05/07/2023</a:t>
            </a:fld>
            <a:endParaRPr lang="en-GB" dirty="0"/>
          </a:p>
        </p:txBody>
      </p:sp>
      <p:sp>
        <p:nvSpPr>
          <p:cNvPr id="6" name="Slide Number Placeholder 3"/>
          <p:cNvSpPr>
            <a:spLocks noGrp="1"/>
          </p:cNvSpPr>
          <p:nvPr>
            <p:ph type="sldNum" sz="quarter" idx="19"/>
          </p:nvPr>
        </p:nvSpPr>
        <p:spPr bwMode="auto">
          <a:xfrm>
            <a:off x="10609232" y="6356351"/>
            <a:ext cx="973168" cy="365125"/>
          </a:xfrm>
        </p:spPr>
        <p:txBody>
          <a:bodyPr/>
          <a:lstStyle/>
          <a:p>
            <a:pPr>
              <a:defRPr/>
            </a:pPr>
            <a:fld id="{8D6C380F-326D-3C40-9EE7-7FBAB0953422}" type="slidenum">
              <a:rPr lang="en-GB" smtClean="0"/>
              <a:t>2</a:t>
            </a:fld>
            <a:endParaRPr lang="en-GB" dirty="0"/>
          </a:p>
        </p:txBody>
      </p:sp>
      <p:sp>
        <p:nvSpPr>
          <p:cNvPr id="18" name="Content Placeholder 6">
            <a:extLst>
              <a:ext uri="{FF2B5EF4-FFF2-40B4-BE49-F238E27FC236}">
                <a16:creationId xmlns:a16="http://schemas.microsoft.com/office/drawing/2014/main" id="{00FD5A3C-1A2B-4907-98A3-03B21CE960C9}"/>
              </a:ext>
            </a:extLst>
          </p:cNvPr>
          <p:cNvSpPr txBox="1">
            <a:spLocks/>
          </p:cNvSpPr>
          <p:nvPr/>
        </p:nvSpPr>
        <p:spPr>
          <a:xfrm>
            <a:off x="836362" y="1312582"/>
            <a:ext cx="10742377" cy="4680520"/>
          </a:xfrm>
          <a:prstGeom prst="rect">
            <a:avLst/>
          </a:prstGeom>
        </p:spPr>
        <p:txBody>
          <a:bodyPr lIns="108000"/>
          <a:lstStyle>
            <a:lvl1pPr marL="225425" marR="0" indent="-225425" algn="l" defTabSz="914400" rtl="0" eaLnBrk="1" fontAlgn="auto" latinLnBrk="0" hangingPunct="1">
              <a:lnSpc>
                <a:spcPct val="100000"/>
              </a:lnSpc>
              <a:spcBef>
                <a:spcPts val="900"/>
              </a:spcBef>
              <a:spcAft>
                <a:spcPts val="0"/>
              </a:spcAft>
              <a:buClr>
                <a:srgbClr val="5AA3D9"/>
              </a:buClr>
              <a:buSzPct val="100000"/>
              <a:buFont typeface="Arial"/>
              <a:buChar char="•"/>
              <a:tabLst/>
              <a:defRPr sz="2800" kern="1200">
                <a:solidFill>
                  <a:schemeClr val="tx1"/>
                </a:solidFill>
                <a:latin typeface="Arial" panose="020B0604020202020204" pitchFamily="34" charset="0"/>
                <a:ea typeface="+mn-ea"/>
                <a:cs typeface="Arial" panose="020B0604020202020204" pitchFamily="34" charset="0"/>
              </a:defRPr>
            </a:lvl1pPr>
            <a:lvl2pPr marL="460375" marR="0" indent="-228600"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400" kern="1200" baseline="0">
                <a:solidFill>
                  <a:schemeClr val="tx1"/>
                </a:solidFill>
                <a:latin typeface="Arial" panose="020B0604020202020204" pitchFamily="34" charset="0"/>
                <a:ea typeface="+mn-ea"/>
                <a:cs typeface="Arial" panose="020B0604020202020204" pitchFamily="34" charset="0"/>
              </a:defRPr>
            </a:lvl2pPr>
            <a:lvl3pPr marL="685800" marR="0" indent="-225425"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000" kern="1200">
                <a:solidFill>
                  <a:schemeClr val="tx1"/>
                </a:solidFill>
                <a:latin typeface="Arial" panose="020B0604020202020204" pitchFamily="34" charset="0"/>
                <a:ea typeface="+mn-ea"/>
                <a:cs typeface="Arial" panose="020B0604020202020204" pitchFamily="34" charset="0"/>
              </a:defRPr>
            </a:lvl3pPr>
            <a:lvl4pPr marL="936000" indent="-228600" algn="l" defTabSz="914400" rtl="0" eaLnBrk="1" latinLnBrk="0" hangingPunct="1">
              <a:lnSpc>
                <a:spcPct val="90000"/>
              </a:lnSpc>
              <a:spcBef>
                <a:spcPts val="900"/>
              </a:spcBef>
              <a:buClr>
                <a:schemeClr val="bg1">
                  <a:lumMod val="75000"/>
                </a:schemeClr>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959400" indent="0" algn="l" defTabSz="914400" rtl="0" eaLnBrk="1" latinLnBrk="0" hangingPunct="1">
              <a:lnSpc>
                <a:spcPct val="90000"/>
              </a:lnSpc>
              <a:spcBef>
                <a:spcPts val="900"/>
              </a:spcBef>
              <a:buClr>
                <a:schemeClr val="bg1">
                  <a:lumMod val="75000"/>
                </a:schemeClr>
              </a:buClr>
              <a:buFont typeface="Arial" panose="020B0604020202020204" pitchFamily="34" charset="0"/>
              <a:buNone/>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anose="05000000000000000000" pitchFamily="2" charset="2"/>
              <a:buChar char="Ø"/>
            </a:pPr>
            <a:r>
              <a:rPr lang="en-GB" sz="2400" dirty="0">
                <a:latin typeface="+mj-lt"/>
              </a:rPr>
              <a:t>BE-CEM-EPR provides, the service of radiation testing of electronic components supporting the Radiation Working Group (RadWG)</a:t>
            </a:r>
          </a:p>
          <a:p>
            <a:pPr algn="just">
              <a:buFont typeface="Wingdings" panose="05000000000000000000" pitchFamily="2" charset="2"/>
              <a:buChar char="Ø"/>
            </a:pPr>
            <a:r>
              <a:rPr lang="en-GB" sz="2400" dirty="0">
                <a:latin typeface="+mj-lt"/>
              </a:rPr>
              <a:t> The RadWG </a:t>
            </a:r>
            <a:r>
              <a:rPr lang="en-GB" sz="2400" b="1" dirty="0">
                <a:solidFill>
                  <a:srgbClr val="C00000"/>
                </a:solidFill>
                <a:latin typeface="+mj-lt"/>
                <a:cs typeface="Ubuntu Light"/>
              </a:rPr>
              <a:t>supports</a:t>
            </a:r>
            <a:r>
              <a:rPr lang="en-GB" sz="2400" dirty="0">
                <a:latin typeface="+mj-lt"/>
              </a:rPr>
              <a:t> the accelerator sector equipment groups for the assessment of radiation tolerance of electronic equipment to be installed in radiation exposed areas. </a:t>
            </a:r>
          </a:p>
          <a:p>
            <a:pPr>
              <a:buFont typeface="Wingdings" panose="05000000000000000000" pitchFamily="2" charset="2"/>
              <a:buChar char="Ø"/>
            </a:pPr>
            <a:r>
              <a:rPr lang="en-GB" sz="2400" dirty="0">
                <a:latin typeface="+mj-lt"/>
              </a:rPr>
              <a:t>It is as a </a:t>
            </a:r>
            <a:r>
              <a:rPr lang="en-GB" sz="2400" b="1" dirty="0">
                <a:solidFill>
                  <a:srgbClr val="C00000"/>
                </a:solidFill>
                <a:latin typeface="+mj-lt"/>
                <a:cs typeface="Ubuntu Light"/>
              </a:rPr>
              <a:t>forum</a:t>
            </a:r>
            <a:r>
              <a:rPr lang="en-GB" sz="2400" dirty="0">
                <a:latin typeface="+mj-lt"/>
              </a:rPr>
              <a:t> for electronic engineers to discuss </a:t>
            </a:r>
          </a:p>
          <a:p>
            <a:pPr lvl="1">
              <a:buFont typeface="Wingdings" panose="05000000000000000000" pitchFamily="2" charset="2"/>
              <a:buChar char="§"/>
            </a:pPr>
            <a:r>
              <a:rPr lang="en-GB" sz="2000" dirty="0">
                <a:latin typeface="+mj-lt"/>
              </a:rPr>
              <a:t>design practices </a:t>
            </a:r>
          </a:p>
          <a:p>
            <a:pPr lvl="1">
              <a:buFont typeface="Wingdings" panose="05000000000000000000" pitchFamily="2" charset="2"/>
              <a:buChar char="§"/>
            </a:pPr>
            <a:r>
              <a:rPr lang="en-GB" sz="2000" dirty="0">
                <a:latin typeface="+mj-lt"/>
              </a:rPr>
              <a:t>radiation tests</a:t>
            </a:r>
          </a:p>
          <a:p>
            <a:pPr lvl="1">
              <a:buFont typeface="Wingdings" panose="05000000000000000000" pitchFamily="2" charset="2"/>
              <a:buChar char="§"/>
            </a:pPr>
            <a:r>
              <a:rPr lang="en-GB" sz="2000" dirty="0">
                <a:latin typeface="+mj-lt"/>
              </a:rPr>
              <a:t>radiation induced failures in the accelerators. </a:t>
            </a:r>
          </a:p>
          <a:p>
            <a:pPr>
              <a:buFont typeface="Wingdings" panose="05000000000000000000" pitchFamily="2" charset="2"/>
              <a:buChar char="Ø"/>
            </a:pPr>
            <a:r>
              <a:rPr lang="en-GB" sz="2400" dirty="0">
                <a:latin typeface="+mj-lt"/>
              </a:rPr>
              <a:t>The RadWG is one of the pillars of the CERN Radiation Hardness Assurance process</a:t>
            </a:r>
          </a:p>
          <a:p>
            <a:pPr algn="just">
              <a:buFont typeface="Wingdings" panose="05000000000000000000" pitchFamily="2" charset="2"/>
              <a:buChar char="Ø"/>
            </a:pPr>
            <a:endParaRPr lang="en-US" sz="1800" b="1" dirty="0">
              <a:solidFill>
                <a:schemeClr val="accent6">
                  <a:lumMod val="50000"/>
                </a:schemeClr>
              </a:solidFill>
              <a:sym typeface="Wingdings" panose="05000000000000000000" pitchFamily="2" charset="2"/>
            </a:endParaRPr>
          </a:p>
        </p:txBody>
      </p:sp>
      <p:sp>
        <p:nvSpPr>
          <p:cNvPr id="2" name="Date Placeholder 4">
            <a:extLst>
              <a:ext uri="{FF2B5EF4-FFF2-40B4-BE49-F238E27FC236}">
                <a16:creationId xmlns:a16="http://schemas.microsoft.com/office/drawing/2014/main" id="{1E62F686-1A3B-4CCC-F685-62E17FE622F3}"/>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5A551-2A34-1DF0-B338-D903F16B596A}"/>
              </a:ext>
            </a:extLst>
          </p:cNvPr>
          <p:cNvSpPr>
            <a:spLocks noGrp="1"/>
          </p:cNvSpPr>
          <p:nvPr>
            <p:ph type="title"/>
          </p:nvPr>
        </p:nvSpPr>
        <p:spPr/>
        <p:txBody>
          <a:bodyPr/>
          <a:lstStyle/>
          <a:p>
            <a:r>
              <a:rPr lang="en-US" b="1" dirty="0"/>
              <a:t>Recent Results: </a:t>
            </a:r>
            <a:r>
              <a:rPr lang="en-US" dirty="0"/>
              <a:t>1-Wire serial ID (TE-EPC)</a:t>
            </a:r>
            <a:endParaRPr lang="en-GB" dirty="0"/>
          </a:p>
        </p:txBody>
      </p:sp>
      <p:sp>
        <p:nvSpPr>
          <p:cNvPr id="5" name="Date Placeholder 4">
            <a:extLst>
              <a:ext uri="{FF2B5EF4-FFF2-40B4-BE49-F238E27FC236}">
                <a16:creationId xmlns:a16="http://schemas.microsoft.com/office/drawing/2014/main" id="{96F7C22D-0463-7D5E-A007-231B6948A05D}"/>
              </a:ext>
            </a:extLst>
          </p:cNvPr>
          <p:cNvSpPr>
            <a:spLocks noGrp="1"/>
          </p:cNvSpPr>
          <p:nvPr>
            <p:ph type="dt" sz="half" idx="17"/>
          </p:nvPr>
        </p:nvSpPr>
        <p:spPr/>
        <p:txBody>
          <a:bodyPr/>
          <a:lstStyle/>
          <a:p>
            <a:pPr>
              <a:defRPr/>
            </a:pPr>
            <a:fld id="{F93381D4-F870-40C7-B064-26B7095B2FA2}" type="datetime1">
              <a:rPr lang="en-GB" noProof="0" smtClean="0"/>
              <a:t>06/07/2023</a:t>
            </a:fld>
            <a:endParaRPr lang="en-GB" noProof="0"/>
          </a:p>
        </p:txBody>
      </p:sp>
      <p:sp>
        <p:nvSpPr>
          <p:cNvPr id="6" name="Slide Number Placeholder 5">
            <a:extLst>
              <a:ext uri="{FF2B5EF4-FFF2-40B4-BE49-F238E27FC236}">
                <a16:creationId xmlns:a16="http://schemas.microsoft.com/office/drawing/2014/main" id="{DECB8744-8859-278E-C3A0-1B307F83549F}"/>
              </a:ext>
            </a:extLst>
          </p:cNvPr>
          <p:cNvSpPr>
            <a:spLocks noGrp="1"/>
          </p:cNvSpPr>
          <p:nvPr>
            <p:ph type="sldNum" sz="quarter" idx="19"/>
          </p:nvPr>
        </p:nvSpPr>
        <p:spPr/>
        <p:txBody>
          <a:bodyPr/>
          <a:lstStyle/>
          <a:p>
            <a:pPr>
              <a:defRPr/>
            </a:pPr>
            <a:fld id="{8D6C380F-326D-3C40-9EE7-7FBAB0953422}" type="slidenum">
              <a:rPr lang="en-GB" noProof="0" smtClean="0"/>
              <a:t>20</a:t>
            </a:fld>
            <a:endParaRPr lang="en-GB" noProof="0"/>
          </a:p>
        </p:txBody>
      </p:sp>
      <p:pic>
        <p:nvPicPr>
          <p:cNvPr id="7" name="Picture 6">
            <a:extLst>
              <a:ext uri="{FF2B5EF4-FFF2-40B4-BE49-F238E27FC236}">
                <a16:creationId xmlns:a16="http://schemas.microsoft.com/office/drawing/2014/main" id="{526F2317-489A-77F3-F6BB-1B14E190CD2D}"/>
              </a:ext>
            </a:extLst>
          </p:cNvPr>
          <p:cNvPicPr>
            <a:picLocks noChangeAspect="1"/>
          </p:cNvPicPr>
          <p:nvPr/>
        </p:nvPicPr>
        <p:blipFill>
          <a:blip r:embed="rId2"/>
          <a:stretch>
            <a:fillRect/>
          </a:stretch>
        </p:blipFill>
        <p:spPr>
          <a:xfrm>
            <a:off x="1100555" y="2588759"/>
            <a:ext cx="3661555" cy="3482753"/>
          </a:xfrm>
          <a:prstGeom prst="rect">
            <a:avLst/>
          </a:prstGeom>
        </p:spPr>
      </p:pic>
      <p:pic>
        <p:nvPicPr>
          <p:cNvPr id="8" name="Picture 7">
            <a:extLst>
              <a:ext uri="{FF2B5EF4-FFF2-40B4-BE49-F238E27FC236}">
                <a16:creationId xmlns:a16="http://schemas.microsoft.com/office/drawing/2014/main" id="{F22B3265-F95D-20C3-8617-FD282D783BE5}"/>
              </a:ext>
            </a:extLst>
          </p:cNvPr>
          <p:cNvPicPr>
            <a:picLocks noChangeAspect="1"/>
          </p:cNvPicPr>
          <p:nvPr/>
        </p:nvPicPr>
        <p:blipFill>
          <a:blip r:embed="rId3"/>
          <a:stretch>
            <a:fillRect/>
          </a:stretch>
        </p:blipFill>
        <p:spPr>
          <a:xfrm>
            <a:off x="7172325" y="2667000"/>
            <a:ext cx="3661555" cy="3509693"/>
          </a:xfrm>
          <a:prstGeom prst="rect">
            <a:avLst/>
          </a:prstGeom>
        </p:spPr>
      </p:pic>
      <p:sp>
        <p:nvSpPr>
          <p:cNvPr id="9" name="TextBox 8">
            <a:extLst>
              <a:ext uri="{FF2B5EF4-FFF2-40B4-BE49-F238E27FC236}">
                <a16:creationId xmlns:a16="http://schemas.microsoft.com/office/drawing/2014/main" id="{5BBDD9C0-9050-32A0-E71A-358020069E3E}"/>
              </a:ext>
            </a:extLst>
          </p:cNvPr>
          <p:cNvSpPr txBox="1"/>
          <p:nvPr/>
        </p:nvSpPr>
        <p:spPr>
          <a:xfrm>
            <a:off x="838200" y="1105553"/>
            <a:ext cx="10990829" cy="984885"/>
          </a:xfrm>
          <a:prstGeom prst="rect">
            <a:avLst/>
          </a:prstGeom>
          <a:noFill/>
        </p:spPr>
        <p:txBody>
          <a:bodyPr wrap="square">
            <a:spAutoFit/>
          </a:bodyPr>
          <a:lstStyle/>
          <a:p>
            <a:pPr>
              <a:spcBef>
                <a:spcPts val="600"/>
              </a:spcBef>
              <a:buFont typeface="Wingdings" panose="05000000000000000000" pitchFamily="2" charset="2"/>
              <a:buChar char="Ø"/>
            </a:pPr>
            <a:r>
              <a:rPr lang="en-GB" sz="1600" dirty="0"/>
              <a:t>Tested at PSI</a:t>
            </a:r>
          </a:p>
          <a:p>
            <a:pPr>
              <a:spcBef>
                <a:spcPts val="600"/>
              </a:spcBef>
              <a:buFont typeface="Wingdings" panose="05000000000000000000" pitchFamily="2" charset="2"/>
              <a:buChar char="Ø"/>
            </a:pPr>
            <a:r>
              <a:rPr lang="en-GB" sz="1600" dirty="0"/>
              <a:t>Test protocol: Continuous reading of the ID and comparison with the one before irradiation</a:t>
            </a:r>
          </a:p>
          <a:p>
            <a:pPr>
              <a:spcBef>
                <a:spcPts val="600"/>
              </a:spcBef>
              <a:buFont typeface="Wingdings" panose="05000000000000000000" pitchFamily="2" charset="2"/>
              <a:buChar char="Ø"/>
            </a:pPr>
            <a:r>
              <a:rPr lang="en-GB" sz="1600" dirty="0"/>
              <a:t>Devices died before target of 500 Gy ( died = returned corrupted ID, CRC etc.. Random data)</a:t>
            </a:r>
          </a:p>
        </p:txBody>
      </p:sp>
      <p:sp>
        <p:nvSpPr>
          <p:cNvPr id="10" name="TextBox 9">
            <a:extLst>
              <a:ext uri="{FF2B5EF4-FFF2-40B4-BE49-F238E27FC236}">
                <a16:creationId xmlns:a16="http://schemas.microsoft.com/office/drawing/2014/main" id="{CE3421B6-DAF4-6704-E67D-3795AFC5C512}"/>
              </a:ext>
            </a:extLst>
          </p:cNvPr>
          <p:cNvSpPr txBox="1"/>
          <p:nvPr/>
        </p:nvSpPr>
        <p:spPr>
          <a:xfrm>
            <a:off x="1047751" y="2109360"/>
            <a:ext cx="4425950" cy="523220"/>
          </a:xfrm>
          <a:prstGeom prst="rect">
            <a:avLst/>
          </a:prstGeom>
          <a:noFill/>
        </p:spPr>
        <p:txBody>
          <a:bodyPr wrap="square">
            <a:spAutoFit/>
          </a:bodyPr>
          <a:lstStyle/>
          <a:p>
            <a:pPr>
              <a:spcBef>
                <a:spcPts val="600"/>
              </a:spcBef>
            </a:pPr>
            <a:r>
              <a:rPr lang="en-GB" sz="1400" b="1" dirty="0"/>
              <a:t>Use of reliability Weibull tool to extract Weibull failure distribution parameters</a:t>
            </a:r>
          </a:p>
        </p:txBody>
      </p:sp>
      <p:sp>
        <p:nvSpPr>
          <p:cNvPr id="11" name="TextBox 10">
            <a:extLst>
              <a:ext uri="{FF2B5EF4-FFF2-40B4-BE49-F238E27FC236}">
                <a16:creationId xmlns:a16="http://schemas.microsoft.com/office/drawing/2014/main" id="{E7557572-66C9-D9D2-0602-F59252A0AE85}"/>
              </a:ext>
            </a:extLst>
          </p:cNvPr>
          <p:cNvSpPr txBox="1"/>
          <p:nvPr/>
        </p:nvSpPr>
        <p:spPr>
          <a:xfrm>
            <a:off x="6718299" y="2109360"/>
            <a:ext cx="4425950" cy="307777"/>
          </a:xfrm>
          <a:prstGeom prst="rect">
            <a:avLst/>
          </a:prstGeom>
          <a:noFill/>
        </p:spPr>
        <p:txBody>
          <a:bodyPr wrap="square">
            <a:spAutoFit/>
          </a:bodyPr>
          <a:lstStyle/>
          <a:p>
            <a:pPr>
              <a:spcBef>
                <a:spcPts val="600"/>
              </a:spcBef>
            </a:pPr>
            <a:r>
              <a:rPr lang="en-GB" sz="1400" b="1" dirty="0"/>
              <a:t>Failure distribution of the device</a:t>
            </a:r>
          </a:p>
        </p:txBody>
      </p:sp>
      <p:cxnSp>
        <p:nvCxnSpPr>
          <p:cNvPr id="12" name="Straight Arrow Connector 11">
            <a:extLst>
              <a:ext uri="{FF2B5EF4-FFF2-40B4-BE49-F238E27FC236}">
                <a16:creationId xmlns:a16="http://schemas.microsoft.com/office/drawing/2014/main" id="{380A8653-4169-7D25-9388-70D95D26F6E9}"/>
              </a:ext>
            </a:extLst>
          </p:cNvPr>
          <p:cNvCxnSpPr/>
          <p:nvPr/>
        </p:nvCxnSpPr>
        <p:spPr>
          <a:xfrm>
            <a:off x="5226050" y="4223731"/>
            <a:ext cx="1492249"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73A94B6-2D68-5788-7005-9BA8C23833A3}"/>
              </a:ext>
            </a:extLst>
          </p:cNvPr>
          <p:cNvSpPr txBox="1"/>
          <p:nvPr/>
        </p:nvSpPr>
        <p:spPr>
          <a:xfrm>
            <a:off x="5273674" y="4258049"/>
            <a:ext cx="1898651" cy="523220"/>
          </a:xfrm>
          <a:prstGeom prst="rect">
            <a:avLst/>
          </a:prstGeom>
          <a:noFill/>
        </p:spPr>
        <p:txBody>
          <a:bodyPr wrap="square">
            <a:spAutoFit/>
          </a:bodyPr>
          <a:lstStyle/>
          <a:p>
            <a:pPr>
              <a:spcBef>
                <a:spcPts val="600"/>
              </a:spcBef>
            </a:pPr>
            <a:r>
              <a:rPr lang="en-GB" sz="1400" b="1" dirty="0">
                <a:solidFill>
                  <a:srgbClr val="5B9BD5"/>
                </a:solidFill>
              </a:rPr>
              <a:t>Weibull(</a:t>
            </a:r>
            <a:r>
              <a:rPr lang="en-GB" sz="1400" b="1" dirty="0" err="1">
                <a:solidFill>
                  <a:srgbClr val="5B9BD5"/>
                </a:solidFill>
              </a:rPr>
              <a:t>a,b</a:t>
            </a:r>
            <a:r>
              <a:rPr lang="en-GB" sz="1400" b="1" dirty="0">
                <a:solidFill>
                  <a:srgbClr val="5B9BD5"/>
                </a:solidFill>
              </a:rPr>
              <a:t>) parameters fit</a:t>
            </a:r>
          </a:p>
        </p:txBody>
      </p:sp>
      <p:pic>
        <p:nvPicPr>
          <p:cNvPr id="14" name="Picture 13">
            <a:extLst>
              <a:ext uri="{FF2B5EF4-FFF2-40B4-BE49-F238E27FC236}">
                <a16:creationId xmlns:a16="http://schemas.microsoft.com/office/drawing/2014/main" id="{010D4082-1E36-5FA3-B359-E7A07D673CF6}"/>
              </a:ext>
            </a:extLst>
          </p:cNvPr>
          <p:cNvPicPr>
            <a:picLocks noChangeAspect="1"/>
          </p:cNvPicPr>
          <p:nvPr/>
        </p:nvPicPr>
        <p:blipFill rotWithShape="1">
          <a:blip r:embed="rId2"/>
          <a:srcRect l="49571" t="57815" r="48670" b="40456"/>
          <a:stretch/>
        </p:blipFill>
        <p:spPr>
          <a:xfrm>
            <a:off x="1571627" y="6021984"/>
            <a:ext cx="105946" cy="99055"/>
          </a:xfrm>
          <a:prstGeom prst="rect">
            <a:avLst/>
          </a:prstGeom>
        </p:spPr>
      </p:pic>
      <p:sp>
        <p:nvSpPr>
          <p:cNvPr id="15" name="TextBox 14">
            <a:extLst>
              <a:ext uri="{FF2B5EF4-FFF2-40B4-BE49-F238E27FC236}">
                <a16:creationId xmlns:a16="http://schemas.microsoft.com/office/drawing/2014/main" id="{1C84F9EC-CD55-D7BE-80BD-F00E822FFE84}"/>
              </a:ext>
            </a:extLst>
          </p:cNvPr>
          <p:cNvSpPr txBox="1"/>
          <p:nvPr/>
        </p:nvSpPr>
        <p:spPr>
          <a:xfrm>
            <a:off x="1677573" y="5965471"/>
            <a:ext cx="1898651" cy="261610"/>
          </a:xfrm>
          <a:prstGeom prst="rect">
            <a:avLst/>
          </a:prstGeom>
          <a:noFill/>
        </p:spPr>
        <p:txBody>
          <a:bodyPr wrap="square">
            <a:spAutoFit/>
          </a:bodyPr>
          <a:lstStyle/>
          <a:p>
            <a:pPr>
              <a:spcBef>
                <a:spcPts val="600"/>
              </a:spcBef>
            </a:pPr>
            <a:r>
              <a:rPr lang="en-GB" sz="1100" b="1" dirty="0">
                <a:solidFill>
                  <a:schemeClr val="accent5">
                    <a:lumMod val="75000"/>
                  </a:schemeClr>
                </a:solidFill>
              </a:rPr>
              <a:t>PSI Failures</a:t>
            </a:r>
          </a:p>
        </p:txBody>
      </p:sp>
      <p:cxnSp>
        <p:nvCxnSpPr>
          <p:cNvPr id="16" name="Straight Arrow Connector 15">
            <a:extLst>
              <a:ext uri="{FF2B5EF4-FFF2-40B4-BE49-F238E27FC236}">
                <a16:creationId xmlns:a16="http://schemas.microsoft.com/office/drawing/2014/main" id="{6B92238C-7B09-B2BE-3672-E1B11CFC00BE}"/>
              </a:ext>
            </a:extLst>
          </p:cNvPr>
          <p:cNvCxnSpPr>
            <a:cxnSpLocks/>
          </p:cNvCxnSpPr>
          <p:nvPr/>
        </p:nvCxnSpPr>
        <p:spPr>
          <a:xfrm>
            <a:off x="10706100" y="2890231"/>
            <a:ext cx="0" cy="13335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4E41DC7-0F20-C5DF-4BC0-B56455261AE7}"/>
              </a:ext>
            </a:extLst>
          </p:cNvPr>
          <p:cNvSpPr txBox="1"/>
          <p:nvPr/>
        </p:nvSpPr>
        <p:spPr>
          <a:xfrm>
            <a:off x="10318237" y="2556684"/>
            <a:ext cx="813312" cy="307777"/>
          </a:xfrm>
          <a:prstGeom prst="rect">
            <a:avLst/>
          </a:prstGeom>
          <a:noFill/>
        </p:spPr>
        <p:txBody>
          <a:bodyPr wrap="square">
            <a:spAutoFit/>
          </a:bodyPr>
          <a:lstStyle/>
          <a:p>
            <a:pPr>
              <a:spcBef>
                <a:spcPts val="600"/>
              </a:spcBef>
            </a:pPr>
            <a:r>
              <a:rPr lang="en-GB" sz="1400" b="1" dirty="0">
                <a:solidFill>
                  <a:srgbClr val="FF0000"/>
                </a:solidFill>
              </a:rPr>
              <a:t>Target</a:t>
            </a:r>
          </a:p>
        </p:txBody>
      </p:sp>
      <p:sp>
        <p:nvSpPr>
          <p:cNvPr id="19" name="Oval 18">
            <a:extLst>
              <a:ext uri="{FF2B5EF4-FFF2-40B4-BE49-F238E27FC236}">
                <a16:creationId xmlns:a16="http://schemas.microsoft.com/office/drawing/2014/main" id="{E4728A2C-2C2E-16A3-2159-A91B306774AB}"/>
              </a:ext>
            </a:extLst>
          </p:cNvPr>
          <p:cNvSpPr/>
          <p:nvPr/>
        </p:nvSpPr>
        <p:spPr>
          <a:xfrm>
            <a:off x="2866246" y="4571491"/>
            <a:ext cx="158750" cy="12547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4B7FE89E-829C-C724-3047-FDADDF1160A6}"/>
              </a:ext>
            </a:extLst>
          </p:cNvPr>
          <p:cNvSpPr txBox="1"/>
          <p:nvPr/>
        </p:nvSpPr>
        <p:spPr>
          <a:xfrm>
            <a:off x="2174416" y="4503421"/>
            <a:ext cx="771205" cy="261610"/>
          </a:xfrm>
          <a:prstGeom prst="rect">
            <a:avLst/>
          </a:prstGeom>
          <a:noFill/>
        </p:spPr>
        <p:txBody>
          <a:bodyPr wrap="square">
            <a:spAutoFit/>
          </a:bodyPr>
          <a:lstStyle/>
          <a:p>
            <a:pPr>
              <a:spcBef>
                <a:spcPts val="600"/>
              </a:spcBef>
            </a:pPr>
            <a:r>
              <a:rPr lang="en-GB" sz="1050" b="1" dirty="0">
                <a:solidFill>
                  <a:srgbClr val="FF0000"/>
                </a:solidFill>
              </a:rPr>
              <a:t>Outsider</a:t>
            </a:r>
          </a:p>
        </p:txBody>
      </p:sp>
      <p:sp>
        <p:nvSpPr>
          <p:cNvPr id="23" name="Date Placeholder 4">
            <a:extLst>
              <a:ext uri="{FF2B5EF4-FFF2-40B4-BE49-F238E27FC236}">
                <a16:creationId xmlns:a16="http://schemas.microsoft.com/office/drawing/2014/main" id="{5D733940-B262-B68A-2BBC-4687AE9F1B38}"/>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42430534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47340-41A1-4A1F-A7C7-E48D12E89570}"/>
              </a:ext>
            </a:extLst>
          </p:cNvPr>
          <p:cNvSpPr>
            <a:spLocks noGrp="1"/>
          </p:cNvSpPr>
          <p:nvPr>
            <p:ph type="title"/>
          </p:nvPr>
        </p:nvSpPr>
        <p:spPr/>
        <p:txBody>
          <a:bodyPr/>
          <a:lstStyle/>
          <a:p>
            <a:r>
              <a:rPr lang="en-US" dirty="0"/>
              <a:t>Test Request Template:</a:t>
            </a:r>
          </a:p>
        </p:txBody>
      </p:sp>
      <p:sp>
        <p:nvSpPr>
          <p:cNvPr id="3" name="Date Placeholder 2">
            <a:extLst>
              <a:ext uri="{FF2B5EF4-FFF2-40B4-BE49-F238E27FC236}">
                <a16:creationId xmlns:a16="http://schemas.microsoft.com/office/drawing/2014/main" id="{0E7BAEA0-543B-4FEE-8F29-0F39A7F5C6BA}"/>
              </a:ext>
            </a:extLst>
          </p:cNvPr>
          <p:cNvSpPr>
            <a:spLocks noGrp="1"/>
          </p:cNvSpPr>
          <p:nvPr>
            <p:ph type="dt" sz="half" idx="10"/>
          </p:nvPr>
        </p:nvSpPr>
        <p:spPr/>
        <p:txBody>
          <a:bodyPr/>
          <a:lstStyle/>
          <a:p>
            <a:pPr>
              <a:defRPr/>
            </a:pPr>
            <a:fld id="{EB0B0381-81E6-4F08-8F90-ACA2F5D9F598}" type="datetime1">
              <a:rPr lang="fr-FR" smtClean="0"/>
              <a:t>05/07/2023</a:t>
            </a:fld>
            <a:endParaRPr lang="en-US" dirty="0"/>
          </a:p>
        </p:txBody>
      </p:sp>
      <p:sp>
        <p:nvSpPr>
          <p:cNvPr id="4" name="Slide Number Placeholder 3">
            <a:extLst>
              <a:ext uri="{FF2B5EF4-FFF2-40B4-BE49-F238E27FC236}">
                <a16:creationId xmlns:a16="http://schemas.microsoft.com/office/drawing/2014/main" id="{0E941008-CD62-4E64-A9E3-3F328533E700}"/>
              </a:ext>
            </a:extLst>
          </p:cNvPr>
          <p:cNvSpPr>
            <a:spLocks noGrp="1"/>
          </p:cNvSpPr>
          <p:nvPr>
            <p:ph type="sldNum" sz="quarter" idx="12"/>
          </p:nvPr>
        </p:nvSpPr>
        <p:spPr/>
        <p:txBody>
          <a:bodyPr/>
          <a:lstStyle/>
          <a:p>
            <a:pPr>
              <a:defRPr/>
            </a:pPr>
            <a:fld id="{8D6C380F-326D-3C40-9EE7-7FBAB0953422}" type="slidenum">
              <a:rPr lang="en-US" smtClean="0"/>
              <a:t>21</a:t>
            </a:fld>
            <a:endParaRPr lang="en-US" dirty="0"/>
          </a:p>
        </p:txBody>
      </p:sp>
      <p:sp>
        <p:nvSpPr>
          <p:cNvPr id="11" name="Date Placeholder 4">
            <a:extLst>
              <a:ext uri="{FF2B5EF4-FFF2-40B4-BE49-F238E27FC236}">
                <a16:creationId xmlns:a16="http://schemas.microsoft.com/office/drawing/2014/main" id="{6DBB4917-34C7-4BB4-B172-F557573E0214}"/>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pic>
        <p:nvPicPr>
          <p:cNvPr id="6" name="Image 5">
            <a:extLst>
              <a:ext uri="{FF2B5EF4-FFF2-40B4-BE49-F238E27FC236}">
                <a16:creationId xmlns:a16="http://schemas.microsoft.com/office/drawing/2014/main" id="{D148781F-F214-1324-85EE-313F3CAE0129}"/>
              </a:ext>
            </a:extLst>
          </p:cNvPr>
          <p:cNvPicPr>
            <a:picLocks noChangeAspect="1"/>
          </p:cNvPicPr>
          <p:nvPr/>
        </p:nvPicPr>
        <p:blipFill>
          <a:blip r:embed="rId2"/>
          <a:stretch>
            <a:fillRect/>
          </a:stretch>
        </p:blipFill>
        <p:spPr>
          <a:xfrm>
            <a:off x="8040216" y="1124744"/>
            <a:ext cx="3547364" cy="5058029"/>
          </a:xfrm>
          <a:prstGeom prst="rect">
            <a:avLst/>
          </a:prstGeom>
          <a:ln>
            <a:noFill/>
          </a:ln>
          <a:effectLst>
            <a:outerShdw blurRad="292100" dist="139700" dir="2700000" algn="tl" rotWithShape="0">
              <a:srgbClr val="333333">
                <a:alpha val="65000"/>
              </a:srgbClr>
            </a:outerShdw>
          </a:effectLst>
        </p:spPr>
      </p:pic>
      <p:sp>
        <p:nvSpPr>
          <p:cNvPr id="8" name="Content Placeholder 6">
            <a:extLst>
              <a:ext uri="{FF2B5EF4-FFF2-40B4-BE49-F238E27FC236}">
                <a16:creationId xmlns:a16="http://schemas.microsoft.com/office/drawing/2014/main" id="{D71D2C0F-0E22-8CC6-414F-19665CFDA095}"/>
              </a:ext>
            </a:extLst>
          </p:cNvPr>
          <p:cNvSpPr>
            <a:spLocks noGrp="1"/>
          </p:cNvSpPr>
          <p:nvPr>
            <p:ph sz="quarter" idx="13"/>
          </p:nvPr>
        </p:nvSpPr>
        <p:spPr>
          <a:xfrm>
            <a:off x="609600" y="1324568"/>
            <a:ext cx="7430615" cy="4912743"/>
          </a:xfrm>
        </p:spPr>
        <p:txBody>
          <a:bodyPr>
            <a:normAutofit lnSpcReduction="10000"/>
          </a:bodyPr>
          <a:lstStyle/>
          <a:p>
            <a:pPr>
              <a:buFont typeface="Wingdings" panose="05000000000000000000" pitchFamily="2" charset="2"/>
              <a:buChar char="Ø"/>
            </a:pPr>
            <a:r>
              <a:rPr lang="en-GB" sz="1800" dirty="0"/>
              <a:t>Test Request document: </a:t>
            </a:r>
            <a:r>
              <a:rPr lang="en-GB" sz="1800" dirty="0">
                <a:hlinkClick r:id="rId3"/>
              </a:rPr>
              <a:t>EDMS 2779784 </a:t>
            </a:r>
            <a:endParaRPr lang="en-GB" sz="1800" dirty="0"/>
          </a:p>
          <a:p>
            <a:pPr>
              <a:buFont typeface="Wingdings" panose="05000000000000000000" pitchFamily="2" charset="2"/>
              <a:buChar char="Ø"/>
            </a:pPr>
            <a:r>
              <a:rPr lang="en-GB" sz="1800" dirty="0"/>
              <a:t> Contains:</a:t>
            </a:r>
          </a:p>
          <a:p>
            <a:pPr lvl="1">
              <a:buFont typeface="Wingdings" panose="05000000000000000000" pitchFamily="2" charset="2"/>
              <a:buChar char="Ø"/>
            </a:pPr>
            <a:r>
              <a:rPr lang="en-GB" sz="1600" b="1" dirty="0"/>
              <a:t>Information about equipment:</a:t>
            </a:r>
          </a:p>
          <a:p>
            <a:pPr lvl="2">
              <a:buFont typeface="Wingdings" panose="05000000000000000000" pitchFamily="2" charset="2"/>
              <a:buChar char="Ø"/>
            </a:pPr>
            <a:r>
              <a:rPr lang="en-GB" sz="1600" dirty="0"/>
              <a:t>Locations, Deployment plan, lifetime, number of units in operation</a:t>
            </a:r>
          </a:p>
          <a:p>
            <a:pPr lvl="1">
              <a:buFont typeface="Wingdings" panose="05000000000000000000" pitchFamily="2" charset="2"/>
              <a:buChar char="Ø"/>
            </a:pPr>
            <a:r>
              <a:rPr lang="en-GB" sz="1600" b="1" dirty="0"/>
              <a:t>Information about radiation levels in operation: </a:t>
            </a:r>
            <a:r>
              <a:rPr lang="en-GB" sz="1600" dirty="0"/>
              <a:t>TID, DDEF, HeH, ThN</a:t>
            </a:r>
          </a:p>
          <a:p>
            <a:pPr lvl="1">
              <a:buFont typeface="Wingdings" panose="05000000000000000000" pitchFamily="2" charset="2"/>
              <a:buChar char="Ø"/>
            </a:pPr>
            <a:r>
              <a:rPr lang="en-GB" sz="1600" b="1" dirty="0"/>
              <a:t>Information about DUTs:</a:t>
            </a:r>
          </a:p>
          <a:p>
            <a:pPr lvl="2">
              <a:buFont typeface="Wingdings" panose="05000000000000000000" pitchFamily="2" charset="2"/>
              <a:buChar char="Ø"/>
            </a:pPr>
            <a:r>
              <a:rPr lang="en-GB" sz="1600" dirty="0"/>
              <a:t>Use in the system (schematic)</a:t>
            </a:r>
          </a:p>
          <a:p>
            <a:pPr lvl="2">
              <a:buFont typeface="Wingdings" panose="05000000000000000000" pitchFamily="2" charset="2"/>
              <a:buChar char="Ø"/>
            </a:pPr>
            <a:r>
              <a:rPr lang="en-GB" sz="1600" dirty="0"/>
              <a:t>Parameters of interest</a:t>
            </a:r>
          </a:p>
          <a:p>
            <a:pPr lvl="2">
              <a:buFont typeface="Wingdings" panose="05000000000000000000" pitchFamily="2" charset="2"/>
              <a:buChar char="Ø"/>
            </a:pPr>
            <a:r>
              <a:rPr lang="en-GB" sz="1600" dirty="0"/>
              <a:t>Radiation Design requirements</a:t>
            </a:r>
          </a:p>
          <a:p>
            <a:pPr lvl="2">
              <a:buFont typeface="Wingdings" panose="05000000000000000000" pitchFamily="2" charset="2"/>
              <a:buChar char="Ø"/>
            </a:pPr>
            <a:r>
              <a:rPr lang="en-GB" sz="1600" dirty="0"/>
              <a:t>Maximum tolerated failure rate (SEEs)</a:t>
            </a:r>
          </a:p>
          <a:p>
            <a:pPr>
              <a:buFont typeface="Wingdings" panose="05000000000000000000" pitchFamily="2" charset="2"/>
              <a:buChar char="Ø"/>
            </a:pPr>
            <a:r>
              <a:rPr lang="en-GB" sz="1800" dirty="0"/>
              <a:t>Will help us to track better the request and also to prepare better the tests</a:t>
            </a:r>
          </a:p>
          <a:p>
            <a:pPr>
              <a:buFont typeface="Wingdings" panose="05000000000000000000" pitchFamily="2" charset="2"/>
              <a:buChar char="Ø"/>
            </a:pPr>
            <a:r>
              <a:rPr lang="en-GB" sz="1800" dirty="0"/>
              <a:t>To be sent to: </a:t>
            </a:r>
            <a:r>
              <a:rPr lang="en-GB" sz="1800" dirty="0">
                <a:hlinkClick r:id="rId4"/>
              </a:rPr>
              <a:t>EPR-Radiation-Test-Team@cern.ch</a:t>
            </a:r>
            <a:endParaRPr lang="en-GB" sz="1800" dirty="0"/>
          </a:p>
          <a:p>
            <a:pPr>
              <a:buFont typeface="Wingdings" panose="05000000000000000000" pitchFamily="2" charset="2"/>
              <a:buChar char="Ø"/>
            </a:pPr>
            <a:r>
              <a:rPr lang="en-GB" sz="1800" dirty="0"/>
              <a:t>All request are then put in the following EDMS folder: [</a:t>
            </a:r>
            <a:r>
              <a:rPr lang="en-GB" sz="1800" dirty="0">
                <a:hlinkClick r:id="rId5"/>
              </a:rPr>
              <a:t>link</a:t>
            </a:r>
            <a:r>
              <a:rPr lang="en-GB" sz="1800" dirty="0"/>
              <a:t>]</a:t>
            </a:r>
          </a:p>
          <a:p>
            <a:pPr>
              <a:buFont typeface="Wingdings" panose="05000000000000000000" pitchFamily="2" charset="2"/>
              <a:buChar char="Ø"/>
            </a:pPr>
            <a:endParaRPr lang="en-GB" sz="1800" dirty="0"/>
          </a:p>
        </p:txBody>
      </p:sp>
    </p:spTree>
    <p:extLst>
      <p:ext uri="{BB962C8B-B14F-4D97-AF65-F5344CB8AC3E}">
        <p14:creationId xmlns:p14="http://schemas.microsoft.com/office/powerpoint/2010/main" val="1206310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Effect transition="in" filter="fade">
                                      <p:cBhvr>
                                        <p:cTn id="15" dur="500"/>
                                        <p:tgtEl>
                                          <p:spTgt spid="8">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xEl>
                                              <p:pRg st="2" end="2"/>
                                            </p:txEl>
                                          </p:spTgt>
                                        </p:tgtEl>
                                        <p:attrNameLst>
                                          <p:attrName>style.visibility</p:attrName>
                                        </p:attrNameLst>
                                      </p:cBhvr>
                                      <p:to>
                                        <p:strVal val="visible"/>
                                      </p:to>
                                    </p:set>
                                    <p:animEffect transition="in" filter="fade">
                                      <p:cBhvr>
                                        <p:cTn id="20" dur="500"/>
                                        <p:tgtEl>
                                          <p:spTgt spid="8">
                                            <p:txEl>
                                              <p:pRg st="2" end="2"/>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8">
                                            <p:txEl>
                                              <p:pRg st="3" end="3"/>
                                            </p:txEl>
                                          </p:spTgt>
                                        </p:tgtEl>
                                        <p:attrNameLst>
                                          <p:attrName>style.visibility</p:attrName>
                                        </p:attrNameLst>
                                      </p:cBhvr>
                                      <p:to>
                                        <p:strVal val="visible"/>
                                      </p:to>
                                    </p:set>
                                    <p:animEffect transition="in" filter="fade">
                                      <p:cBhvr>
                                        <p:cTn id="23" dur="500"/>
                                        <p:tgtEl>
                                          <p:spTgt spid="8">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8">
                                            <p:txEl>
                                              <p:pRg st="4" end="4"/>
                                            </p:txEl>
                                          </p:spTgt>
                                        </p:tgtEl>
                                        <p:attrNameLst>
                                          <p:attrName>style.visibility</p:attrName>
                                        </p:attrNameLst>
                                      </p:cBhvr>
                                      <p:to>
                                        <p:strVal val="visible"/>
                                      </p:to>
                                    </p:set>
                                    <p:animEffect transition="in" filter="fade">
                                      <p:cBhvr>
                                        <p:cTn id="28" dur="500"/>
                                        <p:tgtEl>
                                          <p:spTgt spid="8">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8">
                                            <p:txEl>
                                              <p:pRg st="5" end="5"/>
                                            </p:txEl>
                                          </p:spTgt>
                                        </p:tgtEl>
                                        <p:attrNameLst>
                                          <p:attrName>style.visibility</p:attrName>
                                        </p:attrNameLst>
                                      </p:cBhvr>
                                      <p:to>
                                        <p:strVal val="visible"/>
                                      </p:to>
                                    </p:set>
                                    <p:animEffect transition="in" filter="fade">
                                      <p:cBhvr>
                                        <p:cTn id="33" dur="500"/>
                                        <p:tgtEl>
                                          <p:spTgt spid="8">
                                            <p:txEl>
                                              <p:pRg st="5" end="5"/>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8">
                                            <p:txEl>
                                              <p:pRg st="6" end="6"/>
                                            </p:txEl>
                                          </p:spTgt>
                                        </p:tgtEl>
                                        <p:attrNameLst>
                                          <p:attrName>style.visibility</p:attrName>
                                        </p:attrNameLst>
                                      </p:cBhvr>
                                      <p:to>
                                        <p:strVal val="visible"/>
                                      </p:to>
                                    </p:set>
                                    <p:animEffect transition="in" filter="fade">
                                      <p:cBhvr>
                                        <p:cTn id="36" dur="500"/>
                                        <p:tgtEl>
                                          <p:spTgt spid="8">
                                            <p:txEl>
                                              <p:pRg st="6" end="6"/>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8">
                                            <p:txEl>
                                              <p:pRg st="7" end="7"/>
                                            </p:txEl>
                                          </p:spTgt>
                                        </p:tgtEl>
                                        <p:attrNameLst>
                                          <p:attrName>style.visibility</p:attrName>
                                        </p:attrNameLst>
                                      </p:cBhvr>
                                      <p:to>
                                        <p:strVal val="visible"/>
                                      </p:to>
                                    </p:set>
                                    <p:animEffect transition="in" filter="fade">
                                      <p:cBhvr>
                                        <p:cTn id="39" dur="500"/>
                                        <p:tgtEl>
                                          <p:spTgt spid="8">
                                            <p:txEl>
                                              <p:pRg st="7" end="7"/>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8">
                                            <p:txEl>
                                              <p:pRg st="8" end="8"/>
                                            </p:txEl>
                                          </p:spTgt>
                                        </p:tgtEl>
                                        <p:attrNameLst>
                                          <p:attrName>style.visibility</p:attrName>
                                        </p:attrNameLst>
                                      </p:cBhvr>
                                      <p:to>
                                        <p:strVal val="visible"/>
                                      </p:to>
                                    </p:set>
                                    <p:animEffect transition="in" filter="fade">
                                      <p:cBhvr>
                                        <p:cTn id="42" dur="500"/>
                                        <p:tgtEl>
                                          <p:spTgt spid="8">
                                            <p:txEl>
                                              <p:pRg st="8" end="8"/>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8">
                                            <p:txEl>
                                              <p:pRg st="9" end="9"/>
                                            </p:txEl>
                                          </p:spTgt>
                                        </p:tgtEl>
                                        <p:attrNameLst>
                                          <p:attrName>style.visibility</p:attrName>
                                        </p:attrNameLst>
                                      </p:cBhvr>
                                      <p:to>
                                        <p:strVal val="visible"/>
                                      </p:to>
                                    </p:set>
                                    <p:animEffect transition="in" filter="fade">
                                      <p:cBhvr>
                                        <p:cTn id="45" dur="500"/>
                                        <p:tgtEl>
                                          <p:spTgt spid="8">
                                            <p:txEl>
                                              <p:pRg st="9" end="9"/>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8">
                                            <p:txEl>
                                              <p:pRg st="10" end="10"/>
                                            </p:txEl>
                                          </p:spTgt>
                                        </p:tgtEl>
                                        <p:attrNameLst>
                                          <p:attrName>style.visibility</p:attrName>
                                        </p:attrNameLst>
                                      </p:cBhvr>
                                      <p:to>
                                        <p:strVal val="visible"/>
                                      </p:to>
                                    </p:set>
                                    <p:animEffect transition="in" filter="fade">
                                      <p:cBhvr>
                                        <p:cTn id="50" dur="500"/>
                                        <p:tgtEl>
                                          <p:spTgt spid="8">
                                            <p:txEl>
                                              <p:pRg st="10" end="10"/>
                                            </p:txEl>
                                          </p:spTgt>
                                        </p:tgtEl>
                                      </p:cBhvr>
                                    </p:animEffect>
                                  </p:childTnLst>
                                </p:cTn>
                              </p:par>
                              <p:par>
                                <p:cTn id="51" presetID="10" presetClass="entr" presetSubtype="0" fill="hold" nodeType="withEffect">
                                  <p:stCondLst>
                                    <p:cond delay="0"/>
                                  </p:stCondLst>
                                  <p:childTnLst>
                                    <p:set>
                                      <p:cBhvr>
                                        <p:cTn id="52" dur="1" fill="hold">
                                          <p:stCondLst>
                                            <p:cond delay="0"/>
                                          </p:stCondLst>
                                        </p:cTn>
                                        <p:tgtEl>
                                          <p:spTgt spid="8">
                                            <p:txEl>
                                              <p:pRg st="11" end="11"/>
                                            </p:txEl>
                                          </p:spTgt>
                                        </p:tgtEl>
                                        <p:attrNameLst>
                                          <p:attrName>style.visibility</p:attrName>
                                        </p:attrNameLst>
                                      </p:cBhvr>
                                      <p:to>
                                        <p:strVal val="visible"/>
                                      </p:to>
                                    </p:set>
                                    <p:animEffect transition="in" filter="fade">
                                      <p:cBhvr>
                                        <p:cTn id="53" dur="500"/>
                                        <p:tgtEl>
                                          <p:spTgt spid="8">
                                            <p:txEl>
                                              <p:pRg st="11" end="11"/>
                                            </p:txEl>
                                          </p:spTgt>
                                        </p:tgtEl>
                                      </p:cBhvr>
                                    </p:animEffect>
                                  </p:childTnLst>
                                </p:cTn>
                              </p:par>
                              <p:par>
                                <p:cTn id="54" presetID="10" presetClass="entr" presetSubtype="0" fill="hold" nodeType="withEffect">
                                  <p:stCondLst>
                                    <p:cond delay="0"/>
                                  </p:stCondLst>
                                  <p:childTnLst>
                                    <p:set>
                                      <p:cBhvr>
                                        <p:cTn id="55" dur="1" fill="hold">
                                          <p:stCondLst>
                                            <p:cond delay="0"/>
                                          </p:stCondLst>
                                        </p:cTn>
                                        <p:tgtEl>
                                          <p:spTgt spid="8">
                                            <p:txEl>
                                              <p:pRg st="12" end="12"/>
                                            </p:txEl>
                                          </p:spTgt>
                                        </p:tgtEl>
                                        <p:attrNameLst>
                                          <p:attrName>style.visibility</p:attrName>
                                        </p:attrNameLst>
                                      </p:cBhvr>
                                      <p:to>
                                        <p:strVal val="visible"/>
                                      </p:to>
                                    </p:set>
                                    <p:animEffect transition="in" filter="fade">
                                      <p:cBhvr>
                                        <p:cTn id="56" dur="500"/>
                                        <p:tgtEl>
                                          <p:spTgt spid="8">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C0096-0466-4883-8A28-FDD737CA4A22}"/>
              </a:ext>
            </a:extLst>
          </p:cNvPr>
          <p:cNvSpPr>
            <a:spLocks noGrp="1"/>
          </p:cNvSpPr>
          <p:nvPr>
            <p:ph type="title"/>
          </p:nvPr>
        </p:nvSpPr>
        <p:spPr/>
        <p:txBody>
          <a:bodyPr/>
          <a:lstStyle/>
          <a:p>
            <a:r>
              <a:rPr lang="en-GB" dirty="0"/>
              <a:t>Test results analysis and reporting</a:t>
            </a:r>
          </a:p>
        </p:txBody>
      </p:sp>
      <p:sp>
        <p:nvSpPr>
          <p:cNvPr id="3" name="Date Placeholder 2">
            <a:extLst>
              <a:ext uri="{FF2B5EF4-FFF2-40B4-BE49-F238E27FC236}">
                <a16:creationId xmlns:a16="http://schemas.microsoft.com/office/drawing/2014/main" id="{4439F980-CA32-4736-BC03-60787435DD4E}"/>
              </a:ext>
            </a:extLst>
          </p:cNvPr>
          <p:cNvSpPr>
            <a:spLocks noGrp="1"/>
          </p:cNvSpPr>
          <p:nvPr>
            <p:ph type="dt" sz="half" idx="10"/>
          </p:nvPr>
        </p:nvSpPr>
        <p:spPr/>
        <p:txBody>
          <a:bodyPr/>
          <a:lstStyle/>
          <a:p>
            <a:pPr>
              <a:defRPr/>
            </a:pPr>
            <a:fld id="{EB0B0381-81E6-4F08-8F90-ACA2F5D9F598}" type="datetime1">
              <a:rPr lang="fr-FR" smtClean="0"/>
              <a:t>05/07/2023</a:t>
            </a:fld>
            <a:endParaRPr lang="en-US" dirty="0"/>
          </a:p>
        </p:txBody>
      </p:sp>
      <p:sp>
        <p:nvSpPr>
          <p:cNvPr id="4" name="Slide Number Placeholder 3">
            <a:extLst>
              <a:ext uri="{FF2B5EF4-FFF2-40B4-BE49-F238E27FC236}">
                <a16:creationId xmlns:a16="http://schemas.microsoft.com/office/drawing/2014/main" id="{68CC94ED-5C01-425A-A73E-0EB27C687C00}"/>
              </a:ext>
            </a:extLst>
          </p:cNvPr>
          <p:cNvSpPr>
            <a:spLocks noGrp="1"/>
          </p:cNvSpPr>
          <p:nvPr>
            <p:ph type="sldNum" sz="quarter" idx="12"/>
          </p:nvPr>
        </p:nvSpPr>
        <p:spPr/>
        <p:txBody>
          <a:bodyPr/>
          <a:lstStyle/>
          <a:p>
            <a:pPr>
              <a:defRPr/>
            </a:pPr>
            <a:fld id="{8D6C380F-326D-3C40-9EE7-7FBAB0953422}" type="slidenum">
              <a:rPr lang="en-US" smtClean="0"/>
              <a:t>22</a:t>
            </a:fld>
            <a:endParaRPr lang="en-US" dirty="0"/>
          </a:p>
        </p:txBody>
      </p:sp>
      <p:sp>
        <p:nvSpPr>
          <p:cNvPr id="5" name="Content Placeholder 4">
            <a:extLst>
              <a:ext uri="{FF2B5EF4-FFF2-40B4-BE49-F238E27FC236}">
                <a16:creationId xmlns:a16="http://schemas.microsoft.com/office/drawing/2014/main" id="{8C5BB12A-689F-4F50-8BCA-3FF7F4184CAB}"/>
              </a:ext>
            </a:extLst>
          </p:cNvPr>
          <p:cNvSpPr>
            <a:spLocks noGrp="1"/>
          </p:cNvSpPr>
          <p:nvPr>
            <p:ph sz="quarter" idx="13"/>
          </p:nvPr>
        </p:nvSpPr>
        <p:spPr>
          <a:xfrm>
            <a:off x="609600" y="1146389"/>
            <a:ext cx="5816941" cy="4946908"/>
          </a:xfrm>
        </p:spPr>
        <p:txBody>
          <a:bodyPr>
            <a:normAutofit fontScale="85000" lnSpcReduction="20000"/>
          </a:bodyPr>
          <a:lstStyle/>
          <a:p>
            <a:pPr>
              <a:spcBef>
                <a:spcPts val="1200"/>
              </a:spcBef>
              <a:buFont typeface="Wingdings" panose="05000000000000000000" pitchFamily="2" charset="2"/>
              <a:buChar char="Ø"/>
            </a:pPr>
            <a:r>
              <a:rPr lang="en-GB" dirty="0"/>
              <a:t>The website </a:t>
            </a:r>
            <a:r>
              <a:rPr lang="en-GB" dirty="0">
                <a:hlinkClick r:id="rId3"/>
              </a:rPr>
              <a:t>https://radwg.web.cern.ch/</a:t>
            </a:r>
            <a:r>
              <a:rPr lang="en-GB" dirty="0"/>
              <a:t> embeds an User-Friendly database</a:t>
            </a:r>
          </a:p>
          <a:p>
            <a:pPr lvl="1">
              <a:spcBef>
                <a:spcPts val="600"/>
              </a:spcBef>
            </a:pPr>
            <a:r>
              <a:rPr lang="en-GB" dirty="0"/>
              <a:t>More than </a:t>
            </a:r>
            <a:r>
              <a:rPr lang="en-GB" sz="2900" b="1" dirty="0">
                <a:solidFill>
                  <a:srgbClr val="C00000"/>
                </a:solidFill>
              </a:rPr>
              <a:t>558 reports </a:t>
            </a:r>
            <a:r>
              <a:rPr lang="en-GB" dirty="0"/>
              <a:t>from the 2011 up to 2023</a:t>
            </a:r>
          </a:p>
          <a:p>
            <a:pPr>
              <a:spcBef>
                <a:spcPts val="600"/>
              </a:spcBef>
              <a:buFont typeface="Wingdings" panose="05000000000000000000" pitchFamily="2" charset="2"/>
              <a:buChar char="Ø"/>
            </a:pPr>
            <a:r>
              <a:rPr lang="en-GB" dirty="0"/>
              <a:t>225 users subscribed to the mailing list </a:t>
            </a:r>
            <a:r>
              <a:rPr lang="en-GB" b="1" i="1" dirty="0"/>
              <a:t>lhc-proj-radwg-members </a:t>
            </a:r>
            <a:endParaRPr lang="en-GB" dirty="0"/>
          </a:p>
          <a:p>
            <a:pPr>
              <a:spcBef>
                <a:spcPts val="1200"/>
              </a:spcBef>
              <a:buFont typeface="Wingdings" panose="05000000000000000000" pitchFamily="2" charset="2"/>
              <a:buChar char="Ø"/>
            </a:pPr>
            <a:r>
              <a:rPr lang="en-GB" dirty="0"/>
              <a:t>The service produces reports in a common template for all the components tested </a:t>
            </a:r>
          </a:p>
          <a:p>
            <a:pPr lvl="1">
              <a:spcBef>
                <a:spcPts val="600"/>
              </a:spcBef>
            </a:pPr>
            <a:r>
              <a:rPr lang="en-GB" dirty="0"/>
              <a:t>Test reports template ensure a coherent reporting</a:t>
            </a:r>
          </a:p>
          <a:p>
            <a:pPr>
              <a:spcBef>
                <a:spcPts val="1200"/>
              </a:spcBef>
              <a:buFont typeface="Wingdings" panose="05000000000000000000" pitchFamily="2" charset="2"/>
              <a:buChar char="Ø"/>
            </a:pPr>
            <a:r>
              <a:rPr lang="en-GB" dirty="0"/>
              <a:t>databases accessible by all the equipment groups</a:t>
            </a:r>
          </a:p>
        </p:txBody>
      </p:sp>
      <p:sp>
        <p:nvSpPr>
          <p:cNvPr id="7" name="Rectangle 6">
            <a:extLst>
              <a:ext uri="{FF2B5EF4-FFF2-40B4-BE49-F238E27FC236}">
                <a16:creationId xmlns:a16="http://schemas.microsoft.com/office/drawing/2014/main" id="{5A15515C-B691-4C63-8149-EDB1E6B234E2}"/>
              </a:ext>
            </a:extLst>
          </p:cNvPr>
          <p:cNvSpPr/>
          <p:nvPr/>
        </p:nvSpPr>
        <p:spPr>
          <a:xfrm>
            <a:off x="9336360" y="5168434"/>
            <a:ext cx="2239153" cy="307777"/>
          </a:xfrm>
          <a:prstGeom prst="rect">
            <a:avLst/>
          </a:prstGeom>
        </p:spPr>
        <p:txBody>
          <a:bodyPr wrap="square">
            <a:spAutoFit/>
          </a:bodyPr>
          <a:lstStyle/>
          <a:p>
            <a:r>
              <a:rPr lang="en-GB" sz="1400" dirty="0">
                <a:hlinkClick r:id="rId4"/>
              </a:rPr>
              <a:t>https://radwg.web.cern.ch</a:t>
            </a:r>
            <a:endParaRPr lang="en-GB" sz="1400" dirty="0"/>
          </a:p>
        </p:txBody>
      </p:sp>
      <p:pic>
        <p:nvPicPr>
          <p:cNvPr id="11" name="Picture 10">
            <a:extLst>
              <a:ext uri="{FF2B5EF4-FFF2-40B4-BE49-F238E27FC236}">
                <a16:creationId xmlns:a16="http://schemas.microsoft.com/office/drawing/2014/main" id="{F9A6DB96-A761-4F54-B076-5BE7315B91B8}"/>
              </a:ext>
            </a:extLst>
          </p:cNvPr>
          <p:cNvPicPr>
            <a:picLocks noChangeAspect="1"/>
          </p:cNvPicPr>
          <p:nvPr/>
        </p:nvPicPr>
        <p:blipFill>
          <a:blip r:embed="rId5"/>
          <a:stretch>
            <a:fillRect/>
          </a:stretch>
        </p:blipFill>
        <p:spPr>
          <a:xfrm>
            <a:off x="6321509" y="1166853"/>
            <a:ext cx="5254004" cy="3980306"/>
          </a:xfrm>
          <a:prstGeom prst="rect">
            <a:avLst/>
          </a:prstGeom>
        </p:spPr>
      </p:pic>
      <p:sp>
        <p:nvSpPr>
          <p:cNvPr id="10" name="Date Placeholder 4">
            <a:extLst>
              <a:ext uri="{FF2B5EF4-FFF2-40B4-BE49-F238E27FC236}">
                <a16:creationId xmlns:a16="http://schemas.microsoft.com/office/drawing/2014/main" id="{BBC8C88B-BEBD-42AA-BFDA-F7D4600F0508}"/>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3288073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500"/>
                                        <p:tgtEl>
                                          <p:spTgt spid="5">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txEl>
                                              <p:pRg st="3" end="3"/>
                                            </p:txEl>
                                          </p:spTgt>
                                        </p:tgtEl>
                                        <p:attrNameLst>
                                          <p:attrName>style.visibility</p:attrName>
                                        </p:attrNameLst>
                                      </p:cBhvr>
                                      <p:to>
                                        <p:strVal val="visible"/>
                                      </p:to>
                                    </p:set>
                                    <p:animEffect transition="in" filter="fade">
                                      <p:cBhvr>
                                        <p:cTn id="26" dur="500"/>
                                        <p:tgtEl>
                                          <p:spTgt spid="5">
                                            <p:txEl>
                                              <p:pRg st="3" end="3"/>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animEffect transition="in" filter="fade">
                                      <p:cBhvr>
                                        <p:cTn id="29" dur="500"/>
                                        <p:tgtEl>
                                          <p:spTgt spid="5">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5">
                                            <p:txEl>
                                              <p:pRg st="5" end="5"/>
                                            </p:txEl>
                                          </p:spTgt>
                                        </p:tgtEl>
                                        <p:attrNameLst>
                                          <p:attrName>style.visibility</p:attrName>
                                        </p:attrNameLst>
                                      </p:cBhvr>
                                      <p:to>
                                        <p:strVal val="visible"/>
                                      </p:to>
                                    </p:set>
                                    <p:animEffect transition="in" filter="fade">
                                      <p:cBhvr>
                                        <p:cTn id="34"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DA65C-77F3-4C9B-9197-C81C3260FC9E}"/>
              </a:ext>
            </a:extLst>
          </p:cNvPr>
          <p:cNvSpPr>
            <a:spLocks noGrp="1"/>
          </p:cNvSpPr>
          <p:nvPr>
            <p:ph type="title"/>
          </p:nvPr>
        </p:nvSpPr>
        <p:spPr/>
        <p:txBody>
          <a:bodyPr/>
          <a:lstStyle/>
          <a:p>
            <a:r>
              <a:rPr lang="fr-FR" dirty="0"/>
              <a:t>Conclusions</a:t>
            </a:r>
            <a:endParaRPr lang="en-GB" dirty="0"/>
          </a:p>
        </p:txBody>
      </p:sp>
      <p:sp>
        <p:nvSpPr>
          <p:cNvPr id="3" name="Date Placeholder 2">
            <a:extLst>
              <a:ext uri="{FF2B5EF4-FFF2-40B4-BE49-F238E27FC236}">
                <a16:creationId xmlns:a16="http://schemas.microsoft.com/office/drawing/2014/main" id="{4F21A96B-1FCB-4406-B775-BC85162D4D4A}"/>
              </a:ext>
            </a:extLst>
          </p:cNvPr>
          <p:cNvSpPr>
            <a:spLocks noGrp="1"/>
          </p:cNvSpPr>
          <p:nvPr>
            <p:ph type="dt" sz="half" idx="10"/>
          </p:nvPr>
        </p:nvSpPr>
        <p:spPr/>
        <p:txBody>
          <a:bodyPr/>
          <a:lstStyle/>
          <a:p>
            <a:pPr>
              <a:defRPr/>
            </a:pPr>
            <a:fld id="{EB0B0381-81E6-4F08-8F90-ACA2F5D9F598}" type="datetime1">
              <a:rPr lang="fr-FR" smtClean="0"/>
              <a:t>05/07/2023</a:t>
            </a:fld>
            <a:endParaRPr lang="en-US" dirty="0"/>
          </a:p>
        </p:txBody>
      </p:sp>
      <p:sp>
        <p:nvSpPr>
          <p:cNvPr id="4" name="Slide Number Placeholder 3">
            <a:extLst>
              <a:ext uri="{FF2B5EF4-FFF2-40B4-BE49-F238E27FC236}">
                <a16:creationId xmlns:a16="http://schemas.microsoft.com/office/drawing/2014/main" id="{FC072C7B-E208-44F3-A720-0283065B369B}"/>
              </a:ext>
            </a:extLst>
          </p:cNvPr>
          <p:cNvSpPr>
            <a:spLocks noGrp="1"/>
          </p:cNvSpPr>
          <p:nvPr>
            <p:ph type="sldNum" sz="quarter" idx="12"/>
          </p:nvPr>
        </p:nvSpPr>
        <p:spPr/>
        <p:txBody>
          <a:bodyPr/>
          <a:lstStyle/>
          <a:p>
            <a:pPr>
              <a:defRPr/>
            </a:pPr>
            <a:fld id="{8D6C380F-326D-3C40-9EE7-7FBAB0953422}" type="slidenum">
              <a:rPr lang="en-US" smtClean="0"/>
              <a:t>23</a:t>
            </a:fld>
            <a:endParaRPr lang="en-US" dirty="0"/>
          </a:p>
        </p:txBody>
      </p:sp>
      <p:sp>
        <p:nvSpPr>
          <p:cNvPr id="5" name="Content Placeholder 4">
            <a:extLst>
              <a:ext uri="{FF2B5EF4-FFF2-40B4-BE49-F238E27FC236}">
                <a16:creationId xmlns:a16="http://schemas.microsoft.com/office/drawing/2014/main" id="{26EB1C29-ABB1-4DCB-BE31-9F11E484183E}"/>
              </a:ext>
            </a:extLst>
          </p:cNvPr>
          <p:cNvSpPr>
            <a:spLocks noGrp="1"/>
          </p:cNvSpPr>
          <p:nvPr>
            <p:ph sz="quarter" idx="13"/>
          </p:nvPr>
        </p:nvSpPr>
        <p:spPr>
          <a:xfrm>
            <a:off x="609601" y="1638300"/>
            <a:ext cx="10968567" cy="4429126"/>
          </a:xfrm>
        </p:spPr>
        <p:txBody>
          <a:bodyPr>
            <a:normAutofit/>
          </a:bodyPr>
          <a:lstStyle/>
          <a:p>
            <a:pPr algn="just">
              <a:spcBef>
                <a:spcPts val="1200"/>
              </a:spcBef>
              <a:buFont typeface="Wingdings" panose="05000000000000000000" pitchFamily="2" charset="2"/>
              <a:buChar char="Ø"/>
            </a:pPr>
            <a:r>
              <a:rPr lang="en-GB" sz="2400" dirty="0">
                <a:latin typeface="+mj-lt"/>
              </a:rPr>
              <a:t>BE-CEM-EPR provides the service of radiation testing of electronic components supporting the Radiation Working Group (RadWG)</a:t>
            </a:r>
          </a:p>
          <a:p>
            <a:pPr algn="just">
              <a:spcBef>
                <a:spcPts val="1200"/>
              </a:spcBef>
              <a:buFont typeface="Wingdings" panose="05000000000000000000" pitchFamily="2" charset="2"/>
              <a:buChar char="Ø"/>
            </a:pPr>
            <a:r>
              <a:rPr lang="en-GB" sz="2400" dirty="0"/>
              <a:t>High testing activity in 2023</a:t>
            </a:r>
          </a:p>
          <a:p>
            <a:pPr algn="just">
              <a:spcBef>
                <a:spcPts val="1200"/>
              </a:spcBef>
              <a:buFont typeface="Wingdings" panose="05000000000000000000" pitchFamily="2" charset="2"/>
              <a:buChar char="Ø"/>
            </a:pPr>
            <a:r>
              <a:rPr lang="en-GB" sz="2400" dirty="0"/>
              <a:t>CHARM Tests has restarted</a:t>
            </a:r>
          </a:p>
          <a:p>
            <a:pPr algn="just">
              <a:spcBef>
                <a:spcPts val="1200"/>
              </a:spcBef>
              <a:buFont typeface="Wingdings" panose="05000000000000000000" pitchFamily="2" charset="2"/>
              <a:buChar char="Ø"/>
            </a:pPr>
            <a:r>
              <a:rPr lang="en-GB" sz="2400" dirty="0"/>
              <a:t>3 PSI campaigns were performed and they are still some spots in the 5 next campaigns for this year</a:t>
            </a:r>
          </a:p>
        </p:txBody>
      </p:sp>
      <p:sp>
        <p:nvSpPr>
          <p:cNvPr id="7" name="Date Placeholder 4">
            <a:extLst>
              <a:ext uri="{FF2B5EF4-FFF2-40B4-BE49-F238E27FC236}">
                <a16:creationId xmlns:a16="http://schemas.microsoft.com/office/drawing/2014/main" id="{E701A4CE-924B-4459-9748-ACEEFBF9A8AA}"/>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943460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p:cNvSpPr>
          <p:nvPr/>
        </p:nvSpPr>
        <p:spPr bwMode="auto">
          <a:xfrm>
            <a:off x="5519936" y="3314700"/>
            <a:ext cx="6264696" cy="798377"/>
          </a:xfrm>
          <a:prstGeom prst="rect">
            <a:avLst/>
          </a:prstGeom>
        </p:spPr>
        <p:txBody>
          <a:bodyPr/>
          <a:lstStyle>
            <a:lvl1pPr algn="l">
              <a:spcBef>
                <a:spcPts val="0"/>
              </a:spcBef>
              <a:buNone/>
              <a:defRPr sz="3600" b="0" i="0">
                <a:solidFill>
                  <a:srgbClr val="5AA3D9"/>
                </a:solidFill>
                <a:latin typeface="+mj-lt"/>
                <a:ea typeface="+mj-ea"/>
                <a:cs typeface="Ubuntu Light"/>
              </a:defRPr>
            </a:lvl1pPr>
          </a:lstStyle>
          <a:p>
            <a:pPr algn="r">
              <a:defRPr/>
            </a:pPr>
            <a:r>
              <a:rPr lang="en-GB" dirty="0"/>
              <a:t>Thank you for your attention!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fr-FR" dirty="0"/>
              <a:t>Radiation test service – BE-CEM-EPR</a:t>
            </a:r>
          </a:p>
        </p:txBody>
      </p:sp>
      <p:sp>
        <p:nvSpPr>
          <p:cNvPr id="5" name="Date Placeholder 2"/>
          <p:cNvSpPr>
            <a:spLocks noGrp="1"/>
          </p:cNvSpPr>
          <p:nvPr>
            <p:ph type="dt" sz="half" idx="17"/>
          </p:nvPr>
        </p:nvSpPr>
        <p:spPr bwMode="auto">
          <a:xfrm>
            <a:off x="3060435" y="6356351"/>
            <a:ext cx="1828144" cy="365125"/>
          </a:xfrm>
        </p:spPr>
        <p:txBody>
          <a:bodyPr/>
          <a:lstStyle/>
          <a:p>
            <a:pPr>
              <a:defRPr/>
            </a:pPr>
            <a:fld id="{1061FC70-CB45-4A4E-A5F9-873E79BEB100}" type="datetime1">
              <a:rPr lang="en-GB" smtClean="0"/>
              <a:t>05/07/2023</a:t>
            </a:fld>
            <a:endParaRPr lang="en-GB" dirty="0"/>
          </a:p>
        </p:txBody>
      </p:sp>
      <p:sp>
        <p:nvSpPr>
          <p:cNvPr id="6" name="Slide Number Placeholder 3"/>
          <p:cNvSpPr>
            <a:spLocks noGrp="1"/>
          </p:cNvSpPr>
          <p:nvPr>
            <p:ph type="sldNum" sz="quarter" idx="19"/>
          </p:nvPr>
        </p:nvSpPr>
        <p:spPr bwMode="auto">
          <a:xfrm>
            <a:off x="10609232" y="6356351"/>
            <a:ext cx="973168" cy="365125"/>
          </a:xfrm>
        </p:spPr>
        <p:txBody>
          <a:bodyPr/>
          <a:lstStyle/>
          <a:p>
            <a:pPr>
              <a:defRPr/>
            </a:pPr>
            <a:fld id="{8D6C380F-326D-3C40-9EE7-7FBAB0953422}" type="slidenum">
              <a:rPr lang="en-GB" smtClean="0"/>
              <a:t>3</a:t>
            </a:fld>
            <a:endParaRPr lang="en-GB" dirty="0"/>
          </a:p>
        </p:txBody>
      </p:sp>
      <p:grpSp>
        <p:nvGrpSpPr>
          <p:cNvPr id="7" name="Group 6">
            <a:extLst>
              <a:ext uri="{FF2B5EF4-FFF2-40B4-BE49-F238E27FC236}">
                <a16:creationId xmlns:a16="http://schemas.microsoft.com/office/drawing/2014/main" id="{EE6EEB80-0CDB-48C5-91C4-6E9D0024C10C}"/>
              </a:ext>
            </a:extLst>
          </p:cNvPr>
          <p:cNvGrpSpPr/>
          <p:nvPr/>
        </p:nvGrpSpPr>
        <p:grpSpPr>
          <a:xfrm>
            <a:off x="4137880" y="1970108"/>
            <a:ext cx="3451476" cy="3618985"/>
            <a:chOff x="2865527" y="1757796"/>
            <a:chExt cx="3412947" cy="3578586"/>
          </a:xfrm>
        </p:grpSpPr>
        <p:sp>
          <p:nvSpPr>
            <p:cNvPr id="8" name="Freeform 8">
              <a:extLst>
                <a:ext uri="{FF2B5EF4-FFF2-40B4-BE49-F238E27FC236}">
                  <a16:creationId xmlns:a16="http://schemas.microsoft.com/office/drawing/2014/main" id="{30FB9C4C-6DB5-4505-833B-4F970A42D754}"/>
                </a:ext>
              </a:extLst>
            </p:cNvPr>
            <p:cNvSpPr>
              <a:spLocks/>
            </p:cNvSpPr>
            <p:nvPr/>
          </p:nvSpPr>
          <p:spPr bwMode="auto">
            <a:xfrm>
              <a:off x="3973965" y="1757796"/>
              <a:ext cx="1202813" cy="1039100"/>
            </a:xfrm>
            <a:custGeom>
              <a:avLst/>
              <a:gdLst>
                <a:gd name="T0" fmla="*/ 0 w 1249"/>
                <a:gd name="T1" fmla="*/ 540 h 1079"/>
                <a:gd name="T2" fmla="*/ 309 w 1249"/>
                <a:gd name="T3" fmla="*/ 0 h 1079"/>
                <a:gd name="T4" fmla="*/ 941 w 1249"/>
                <a:gd name="T5" fmla="*/ 0 h 1079"/>
                <a:gd name="T6" fmla="*/ 1249 w 1249"/>
                <a:gd name="T7" fmla="*/ 540 h 1079"/>
                <a:gd name="T8" fmla="*/ 941 w 1249"/>
                <a:gd name="T9" fmla="*/ 1079 h 1079"/>
                <a:gd name="T10" fmla="*/ 309 w 1249"/>
                <a:gd name="T11" fmla="*/ 1079 h 1079"/>
                <a:gd name="T12" fmla="*/ 0 w 1249"/>
                <a:gd name="T13" fmla="*/ 540 h 1079"/>
              </a:gdLst>
              <a:ahLst/>
              <a:cxnLst>
                <a:cxn ang="0">
                  <a:pos x="T0" y="T1"/>
                </a:cxn>
                <a:cxn ang="0">
                  <a:pos x="T2" y="T3"/>
                </a:cxn>
                <a:cxn ang="0">
                  <a:pos x="T4" y="T5"/>
                </a:cxn>
                <a:cxn ang="0">
                  <a:pos x="T6" y="T7"/>
                </a:cxn>
                <a:cxn ang="0">
                  <a:pos x="T8" y="T9"/>
                </a:cxn>
                <a:cxn ang="0">
                  <a:pos x="T10" y="T11"/>
                </a:cxn>
                <a:cxn ang="0">
                  <a:pos x="T12" y="T13"/>
                </a:cxn>
              </a:cxnLst>
              <a:rect l="0" t="0" r="r" b="b"/>
              <a:pathLst>
                <a:path w="1249" h="1079">
                  <a:moveTo>
                    <a:pt x="0" y="540"/>
                  </a:moveTo>
                  <a:lnTo>
                    <a:pt x="309" y="0"/>
                  </a:lnTo>
                  <a:lnTo>
                    <a:pt x="941" y="0"/>
                  </a:lnTo>
                  <a:lnTo>
                    <a:pt x="1249" y="540"/>
                  </a:lnTo>
                  <a:lnTo>
                    <a:pt x="941" y="1079"/>
                  </a:lnTo>
                  <a:lnTo>
                    <a:pt x="309" y="1079"/>
                  </a:lnTo>
                  <a:lnTo>
                    <a:pt x="0" y="540"/>
                  </a:lnTo>
                  <a:close/>
                </a:path>
              </a:pathLst>
            </a:custGeom>
            <a:solidFill>
              <a:srgbClr val="3A5C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01</a:t>
              </a:r>
            </a:p>
          </p:txBody>
        </p:sp>
        <p:sp>
          <p:nvSpPr>
            <p:cNvPr id="9" name="Freeform 11">
              <a:extLst>
                <a:ext uri="{FF2B5EF4-FFF2-40B4-BE49-F238E27FC236}">
                  <a16:creationId xmlns:a16="http://schemas.microsoft.com/office/drawing/2014/main" id="{EB11833A-F074-4927-8B18-E7A4671193F5}"/>
                </a:ext>
              </a:extLst>
            </p:cNvPr>
            <p:cNvSpPr>
              <a:spLocks/>
            </p:cNvSpPr>
            <p:nvPr/>
          </p:nvSpPr>
          <p:spPr bwMode="auto">
            <a:xfrm>
              <a:off x="5075661" y="2394352"/>
              <a:ext cx="1202813" cy="1045841"/>
            </a:xfrm>
            <a:custGeom>
              <a:avLst/>
              <a:gdLst>
                <a:gd name="T0" fmla="*/ 0 w 1249"/>
                <a:gd name="T1" fmla="*/ 543 h 1086"/>
                <a:gd name="T2" fmla="*/ 311 w 1249"/>
                <a:gd name="T3" fmla="*/ 0 h 1086"/>
                <a:gd name="T4" fmla="*/ 940 w 1249"/>
                <a:gd name="T5" fmla="*/ 0 h 1086"/>
                <a:gd name="T6" fmla="*/ 1249 w 1249"/>
                <a:gd name="T7" fmla="*/ 543 h 1086"/>
                <a:gd name="T8" fmla="*/ 940 w 1249"/>
                <a:gd name="T9" fmla="*/ 1086 h 1086"/>
                <a:gd name="T10" fmla="*/ 311 w 1249"/>
                <a:gd name="T11" fmla="*/ 1086 h 1086"/>
                <a:gd name="T12" fmla="*/ 0 w 1249"/>
                <a:gd name="T13" fmla="*/ 543 h 1086"/>
              </a:gdLst>
              <a:ahLst/>
              <a:cxnLst>
                <a:cxn ang="0">
                  <a:pos x="T0" y="T1"/>
                </a:cxn>
                <a:cxn ang="0">
                  <a:pos x="T2" y="T3"/>
                </a:cxn>
                <a:cxn ang="0">
                  <a:pos x="T4" y="T5"/>
                </a:cxn>
                <a:cxn ang="0">
                  <a:pos x="T6" y="T7"/>
                </a:cxn>
                <a:cxn ang="0">
                  <a:pos x="T8" y="T9"/>
                </a:cxn>
                <a:cxn ang="0">
                  <a:pos x="T10" y="T11"/>
                </a:cxn>
                <a:cxn ang="0">
                  <a:pos x="T12" y="T13"/>
                </a:cxn>
              </a:cxnLst>
              <a:rect l="0" t="0" r="r" b="b"/>
              <a:pathLst>
                <a:path w="1249" h="1086">
                  <a:moveTo>
                    <a:pt x="0" y="543"/>
                  </a:moveTo>
                  <a:lnTo>
                    <a:pt x="311" y="0"/>
                  </a:lnTo>
                  <a:lnTo>
                    <a:pt x="940" y="0"/>
                  </a:lnTo>
                  <a:lnTo>
                    <a:pt x="1249" y="543"/>
                  </a:lnTo>
                  <a:lnTo>
                    <a:pt x="940" y="1086"/>
                  </a:lnTo>
                  <a:lnTo>
                    <a:pt x="311" y="1086"/>
                  </a:lnTo>
                  <a:lnTo>
                    <a:pt x="0" y="543"/>
                  </a:lnTo>
                  <a:close/>
                </a:path>
              </a:pathLst>
            </a:custGeom>
            <a:solidFill>
              <a:srgbClr val="F793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274320" bIns="34290" numCol="1" anchor="t" anchorCtr="0" compatLnSpc="1">
              <a:prstTxWarp prst="textNoShape">
                <a:avLst/>
              </a:prstTxWarp>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02</a:t>
              </a:r>
            </a:p>
          </p:txBody>
        </p:sp>
        <p:sp>
          <p:nvSpPr>
            <p:cNvPr id="10" name="Freeform 14">
              <a:extLst>
                <a:ext uri="{FF2B5EF4-FFF2-40B4-BE49-F238E27FC236}">
                  <a16:creationId xmlns:a16="http://schemas.microsoft.com/office/drawing/2014/main" id="{4A56013F-6DE0-47A0-BEB7-2A1923C01B51}"/>
                </a:ext>
              </a:extLst>
            </p:cNvPr>
            <p:cNvSpPr>
              <a:spLocks/>
            </p:cNvSpPr>
            <p:nvPr/>
          </p:nvSpPr>
          <p:spPr bwMode="auto">
            <a:xfrm>
              <a:off x="5075661" y="3653984"/>
              <a:ext cx="1202813" cy="1045841"/>
            </a:xfrm>
            <a:custGeom>
              <a:avLst/>
              <a:gdLst>
                <a:gd name="T0" fmla="*/ 0 w 1249"/>
                <a:gd name="T1" fmla="*/ 543 h 1086"/>
                <a:gd name="T2" fmla="*/ 311 w 1249"/>
                <a:gd name="T3" fmla="*/ 0 h 1086"/>
                <a:gd name="T4" fmla="*/ 940 w 1249"/>
                <a:gd name="T5" fmla="*/ 0 h 1086"/>
                <a:gd name="T6" fmla="*/ 1249 w 1249"/>
                <a:gd name="T7" fmla="*/ 543 h 1086"/>
                <a:gd name="T8" fmla="*/ 940 w 1249"/>
                <a:gd name="T9" fmla="*/ 1086 h 1086"/>
                <a:gd name="T10" fmla="*/ 311 w 1249"/>
                <a:gd name="T11" fmla="*/ 1086 h 1086"/>
                <a:gd name="T12" fmla="*/ 0 w 1249"/>
                <a:gd name="T13" fmla="*/ 543 h 1086"/>
              </a:gdLst>
              <a:ahLst/>
              <a:cxnLst>
                <a:cxn ang="0">
                  <a:pos x="T0" y="T1"/>
                </a:cxn>
                <a:cxn ang="0">
                  <a:pos x="T2" y="T3"/>
                </a:cxn>
                <a:cxn ang="0">
                  <a:pos x="T4" y="T5"/>
                </a:cxn>
                <a:cxn ang="0">
                  <a:pos x="T6" y="T7"/>
                </a:cxn>
                <a:cxn ang="0">
                  <a:pos x="T8" y="T9"/>
                </a:cxn>
                <a:cxn ang="0">
                  <a:pos x="T10" y="T11"/>
                </a:cxn>
                <a:cxn ang="0">
                  <a:pos x="T12" y="T13"/>
                </a:cxn>
              </a:cxnLst>
              <a:rect l="0" t="0" r="r" b="b"/>
              <a:pathLst>
                <a:path w="1249" h="1086">
                  <a:moveTo>
                    <a:pt x="0" y="543"/>
                  </a:moveTo>
                  <a:lnTo>
                    <a:pt x="311" y="0"/>
                  </a:lnTo>
                  <a:lnTo>
                    <a:pt x="940" y="0"/>
                  </a:lnTo>
                  <a:lnTo>
                    <a:pt x="1249" y="543"/>
                  </a:lnTo>
                  <a:lnTo>
                    <a:pt x="940" y="1086"/>
                  </a:lnTo>
                  <a:lnTo>
                    <a:pt x="311" y="1086"/>
                  </a:lnTo>
                  <a:lnTo>
                    <a:pt x="0" y="543"/>
                  </a:lnTo>
                  <a:close/>
                </a:path>
              </a:pathLst>
            </a:custGeom>
            <a:solidFill>
              <a:srgbClr val="4CC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274320" bIns="34290" numCol="1" anchor="b" anchorCtr="0" compatLnSpc="1">
              <a:prstTxWarp prst="textNoShape">
                <a:avLst/>
              </a:prstTxWarp>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03</a:t>
              </a:r>
            </a:p>
          </p:txBody>
        </p:sp>
        <p:sp>
          <p:nvSpPr>
            <p:cNvPr id="11" name="Freeform 17">
              <a:extLst>
                <a:ext uri="{FF2B5EF4-FFF2-40B4-BE49-F238E27FC236}">
                  <a16:creationId xmlns:a16="http://schemas.microsoft.com/office/drawing/2014/main" id="{1DFCFBC0-6F81-4929-8AED-4BF814555419}"/>
                </a:ext>
              </a:extLst>
            </p:cNvPr>
            <p:cNvSpPr>
              <a:spLocks/>
            </p:cNvSpPr>
            <p:nvPr/>
          </p:nvSpPr>
          <p:spPr bwMode="auto">
            <a:xfrm>
              <a:off x="3973965" y="4297282"/>
              <a:ext cx="1202813" cy="1039100"/>
            </a:xfrm>
            <a:custGeom>
              <a:avLst/>
              <a:gdLst>
                <a:gd name="T0" fmla="*/ 0 w 1249"/>
                <a:gd name="T1" fmla="*/ 539 h 1079"/>
                <a:gd name="T2" fmla="*/ 309 w 1249"/>
                <a:gd name="T3" fmla="*/ 0 h 1079"/>
                <a:gd name="T4" fmla="*/ 941 w 1249"/>
                <a:gd name="T5" fmla="*/ 0 h 1079"/>
                <a:gd name="T6" fmla="*/ 1249 w 1249"/>
                <a:gd name="T7" fmla="*/ 539 h 1079"/>
                <a:gd name="T8" fmla="*/ 941 w 1249"/>
                <a:gd name="T9" fmla="*/ 1079 h 1079"/>
                <a:gd name="T10" fmla="*/ 309 w 1249"/>
                <a:gd name="T11" fmla="*/ 1079 h 1079"/>
                <a:gd name="T12" fmla="*/ 0 w 1249"/>
                <a:gd name="T13" fmla="*/ 539 h 1079"/>
              </a:gdLst>
              <a:ahLst/>
              <a:cxnLst>
                <a:cxn ang="0">
                  <a:pos x="T0" y="T1"/>
                </a:cxn>
                <a:cxn ang="0">
                  <a:pos x="T2" y="T3"/>
                </a:cxn>
                <a:cxn ang="0">
                  <a:pos x="T4" y="T5"/>
                </a:cxn>
                <a:cxn ang="0">
                  <a:pos x="T6" y="T7"/>
                </a:cxn>
                <a:cxn ang="0">
                  <a:pos x="T8" y="T9"/>
                </a:cxn>
                <a:cxn ang="0">
                  <a:pos x="T10" y="T11"/>
                </a:cxn>
                <a:cxn ang="0">
                  <a:pos x="T12" y="T13"/>
                </a:cxn>
              </a:cxnLst>
              <a:rect l="0" t="0" r="r" b="b"/>
              <a:pathLst>
                <a:path w="1249" h="1079">
                  <a:moveTo>
                    <a:pt x="0" y="539"/>
                  </a:moveTo>
                  <a:lnTo>
                    <a:pt x="309" y="0"/>
                  </a:lnTo>
                  <a:lnTo>
                    <a:pt x="941" y="0"/>
                  </a:lnTo>
                  <a:lnTo>
                    <a:pt x="1249" y="539"/>
                  </a:lnTo>
                  <a:lnTo>
                    <a:pt x="941" y="1079"/>
                  </a:lnTo>
                  <a:lnTo>
                    <a:pt x="309" y="1079"/>
                  </a:lnTo>
                  <a:lnTo>
                    <a:pt x="0" y="539"/>
                  </a:lnTo>
                  <a:close/>
                </a:path>
              </a:pathLst>
            </a:custGeom>
            <a:solidFill>
              <a:srgbClr val="FFC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b"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04</a:t>
              </a:r>
            </a:p>
          </p:txBody>
        </p:sp>
        <p:sp>
          <p:nvSpPr>
            <p:cNvPr id="12" name="Freeform 20">
              <a:extLst>
                <a:ext uri="{FF2B5EF4-FFF2-40B4-BE49-F238E27FC236}">
                  <a16:creationId xmlns:a16="http://schemas.microsoft.com/office/drawing/2014/main" id="{A66C193A-5772-4265-A19A-84D7D73CC2B6}"/>
                </a:ext>
              </a:extLst>
            </p:cNvPr>
            <p:cNvSpPr>
              <a:spLocks/>
            </p:cNvSpPr>
            <p:nvPr/>
          </p:nvSpPr>
          <p:spPr bwMode="auto">
            <a:xfrm>
              <a:off x="2865527" y="3653984"/>
              <a:ext cx="1202813" cy="1045841"/>
            </a:xfrm>
            <a:custGeom>
              <a:avLst/>
              <a:gdLst>
                <a:gd name="T0" fmla="*/ 0 w 1249"/>
                <a:gd name="T1" fmla="*/ 543 h 1086"/>
                <a:gd name="T2" fmla="*/ 310 w 1249"/>
                <a:gd name="T3" fmla="*/ 0 h 1086"/>
                <a:gd name="T4" fmla="*/ 939 w 1249"/>
                <a:gd name="T5" fmla="*/ 0 h 1086"/>
                <a:gd name="T6" fmla="*/ 1249 w 1249"/>
                <a:gd name="T7" fmla="*/ 543 h 1086"/>
                <a:gd name="T8" fmla="*/ 939 w 1249"/>
                <a:gd name="T9" fmla="*/ 1086 h 1086"/>
                <a:gd name="T10" fmla="*/ 310 w 1249"/>
                <a:gd name="T11" fmla="*/ 1086 h 1086"/>
                <a:gd name="T12" fmla="*/ 0 w 1249"/>
                <a:gd name="T13" fmla="*/ 543 h 1086"/>
              </a:gdLst>
              <a:ahLst/>
              <a:cxnLst>
                <a:cxn ang="0">
                  <a:pos x="T0" y="T1"/>
                </a:cxn>
                <a:cxn ang="0">
                  <a:pos x="T2" y="T3"/>
                </a:cxn>
                <a:cxn ang="0">
                  <a:pos x="T4" y="T5"/>
                </a:cxn>
                <a:cxn ang="0">
                  <a:pos x="T6" y="T7"/>
                </a:cxn>
                <a:cxn ang="0">
                  <a:pos x="T8" y="T9"/>
                </a:cxn>
                <a:cxn ang="0">
                  <a:pos x="T10" y="T11"/>
                </a:cxn>
                <a:cxn ang="0">
                  <a:pos x="T12" y="T13"/>
                </a:cxn>
              </a:cxnLst>
              <a:rect l="0" t="0" r="r" b="b"/>
              <a:pathLst>
                <a:path w="1249" h="1086">
                  <a:moveTo>
                    <a:pt x="0" y="543"/>
                  </a:moveTo>
                  <a:lnTo>
                    <a:pt x="310" y="0"/>
                  </a:lnTo>
                  <a:lnTo>
                    <a:pt x="939" y="0"/>
                  </a:lnTo>
                  <a:lnTo>
                    <a:pt x="1249" y="543"/>
                  </a:lnTo>
                  <a:lnTo>
                    <a:pt x="939" y="1086"/>
                  </a:lnTo>
                  <a:lnTo>
                    <a:pt x="310" y="1086"/>
                  </a:lnTo>
                  <a:lnTo>
                    <a:pt x="0" y="543"/>
                  </a:lnTo>
                  <a:close/>
                </a:path>
              </a:pathLst>
            </a:custGeom>
            <a:solidFill>
              <a:srgbClr val="C130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74320" tIns="34290" rIns="68580" bIns="34290" numCol="1" anchor="b"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05</a:t>
              </a:r>
            </a:p>
          </p:txBody>
        </p:sp>
        <p:sp>
          <p:nvSpPr>
            <p:cNvPr id="13" name="Freeform 22">
              <a:extLst>
                <a:ext uri="{FF2B5EF4-FFF2-40B4-BE49-F238E27FC236}">
                  <a16:creationId xmlns:a16="http://schemas.microsoft.com/office/drawing/2014/main" id="{406B5F91-B597-4BC1-987D-B7D8FC3CB1DE}"/>
                </a:ext>
              </a:extLst>
            </p:cNvPr>
            <p:cNvSpPr>
              <a:spLocks/>
            </p:cNvSpPr>
            <p:nvPr/>
          </p:nvSpPr>
          <p:spPr bwMode="auto">
            <a:xfrm>
              <a:off x="2865527" y="2394353"/>
              <a:ext cx="1202813" cy="1039100"/>
            </a:xfrm>
            <a:custGeom>
              <a:avLst/>
              <a:gdLst>
                <a:gd name="T0" fmla="*/ 0 w 1249"/>
                <a:gd name="T1" fmla="*/ 540 h 1079"/>
                <a:gd name="T2" fmla="*/ 309 w 1249"/>
                <a:gd name="T3" fmla="*/ 0 h 1079"/>
                <a:gd name="T4" fmla="*/ 941 w 1249"/>
                <a:gd name="T5" fmla="*/ 0 h 1079"/>
                <a:gd name="T6" fmla="*/ 1249 w 1249"/>
                <a:gd name="T7" fmla="*/ 540 h 1079"/>
                <a:gd name="T8" fmla="*/ 941 w 1249"/>
                <a:gd name="T9" fmla="*/ 1079 h 1079"/>
                <a:gd name="T10" fmla="*/ 309 w 1249"/>
                <a:gd name="T11" fmla="*/ 1079 h 1079"/>
                <a:gd name="T12" fmla="*/ 0 w 1249"/>
                <a:gd name="T13" fmla="*/ 540 h 1079"/>
              </a:gdLst>
              <a:ahLst/>
              <a:cxnLst>
                <a:cxn ang="0">
                  <a:pos x="T0" y="T1"/>
                </a:cxn>
                <a:cxn ang="0">
                  <a:pos x="T2" y="T3"/>
                </a:cxn>
                <a:cxn ang="0">
                  <a:pos x="T4" y="T5"/>
                </a:cxn>
                <a:cxn ang="0">
                  <a:pos x="T6" y="T7"/>
                </a:cxn>
                <a:cxn ang="0">
                  <a:pos x="T8" y="T9"/>
                </a:cxn>
                <a:cxn ang="0">
                  <a:pos x="T10" y="T11"/>
                </a:cxn>
                <a:cxn ang="0">
                  <a:pos x="T12" y="T13"/>
                </a:cxn>
              </a:cxnLst>
              <a:rect l="0" t="0" r="r" b="b"/>
              <a:pathLst>
                <a:path w="1249" h="1079">
                  <a:moveTo>
                    <a:pt x="0" y="540"/>
                  </a:moveTo>
                  <a:lnTo>
                    <a:pt x="309" y="0"/>
                  </a:lnTo>
                  <a:lnTo>
                    <a:pt x="941" y="0"/>
                  </a:lnTo>
                  <a:lnTo>
                    <a:pt x="1249" y="540"/>
                  </a:lnTo>
                  <a:lnTo>
                    <a:pt x="941" y="1079"/>
                  </a:lnTo>
                  <a:lnTo>
                    <a:pt x="309" y="1079"/>
                  </a:lnTo>
                  <a:lnTo>
                    <a:pt x="0" y="540"/>
                  </a:lnTo>
                  <a:close/>
                </a:path>
              </a:pathLst>
            </a:custGeom>
            <a:solidFill>
              <a:srgbClr val="A2B9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7432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06</a:t>
              </a:r>
            </a:p>
          </p:txBody>
        </p:sp>
        <p:sp>
          <p:nvSpPr>
            <p:cNvPr id="14" name="Freeform: Shape 48">
              <a:extLst>
                <a:ext uri="{FF2B5EF4-FFF2-40B4-BE49-F238E27FC236}">
                  <a16:creationId xmlns:a16="http://schemas.microsoft.com/office/drawing/2014/main" id="{93838BA0-B24A-4AA9-9B10-C4D89490FB28}"/>
                </a:ext>
              </a:extLst>
            </p:cNvPr>
            <p:cNvSpPr/>
            <p:nvPr/>
          </p:nvSpPr>
          <p:spPr>
            <a:xfrm>
              <a:off x="4085582" y="2368025"/>
              <a:ext cx="977161" cy="428872"/>
            </a:xfrm>
            <a:custGeom>
              <a:avLst/>
              <a:gdLst>
                <a:gd name="connsiteX0" fmla="*/ 797078 w 1610809"/>
                <a:gd name="connsiteY0" fmla="*/ 0 h 706977"/>
                <a:gd name="connsiteX1" fmla="*/ 1553630 w 1610809"/>
                <a:gd name="connsiteY1" fmla="*/ 152741 h 706977"/>
                <a:gd name="connsiteX2" fmla="*/ 1610809 w 1610809"/>
                <a:gd name="connsiteY2" fmla="*/ 180285 h 706977"/>
                <a:gd name="connsiteX3" fmla="*/ 1309842 w 1610809"/>
                <a:gd name="connsiteY3" fmla="*/ 706977 h 706977"/>
                <a:gd name="connsiteX4" fmla="*/ 306542 w 1610809"/>
                <a:gd name="connsiteY4" fmla="*/ 706977 h 706977"/>
                <a:gd name="connsiteX5" fmla="*/ 0 w 1610809"/>
                <a:gd name="connsiteY5" fmla="*/ 172264 h 706977"/>
                <a:gd name="connsiteX6" fmla="*/ 40526 w 1610809"/>
                <a:gd name="connsiteY6" fmla="*/ 152741 h 706977"/>
                <a:gd name="connsiteX7" fmla="*/ 797078 w 1610809"/>
                <a:gd name="connsiteY7" fmla="*/ 0 h 706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10809" h="706977">
                  <a:moveTo>
                    <a:pt x="797078" y="0"/>
                  </a:moveTo>
                  <a:cubicBezTo>
                    <a:pt x="1065439" y="0"/>
                    <a:pt x="1321096" y="54387"/>
                    <a:pt x="1553630" y="152741"/>
                  </a:cubicBezTo>
                  <a:lnTo>
                    <a:pt x="1610809" y="180285"/>
                  </a:lnTo>
                  <a:lnTo>
                    <a:pt x="1309842" y="706977"/>
                  </a:lnTo>
                  <a:lnTo>
                    <a:pt x="306542" y="706977"/>
                  </a:lnTo>
                  <a:lnTo>
                    <a:pt x="0" y="172264"/>
                  </a:lnTo>
                  <a:lnTo>
                    <a:pt x="40526" y="152741"/>
                  </a:lnTo>
                  <a:cubicBezTo>
                    <a:pt x="273060" y="54387"/>
                    <a:pt x="528718" y="0"/>
                    <a:pt x="797078" y="0"/>
                  </a:cubicBez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5" name="Freeform: Shape 49">
              <a:extLst>
                <a:ext uri="{FF2B5EF4-FFF2-40B4-BE49-F238E27FC236}">
                  <a16:creationId xmlns:a16="http://schemas.microsoft.com/office/drawing/2014/main" id="{8598C6B5-F99F-4FF1-9E53-18E3EA7741D8}"/>
                </a:ext>
              </a:extLst>
            </p:cNvPr>
            <p:cNvSpPr/>
            <p:nvPr/>
          </p:nvSpPr>
          <p:spPr>
            <a:xfrm>
              <a:off x="3395784" y="2589476"/>
              <a:ext cx="672557" cy="843977"/>
            </a:xfrm>
            <a:custGeom>
              <a:avLst/>
              <a:gdLst>
                <a:gd name="connsiteX0" fmla="*/ 803193 w 1108681"/>
                <a:gd name="connsiteY0" fmla="*/ 0 h 1391260"/>
                <a:gd name="connsiteX1" fmla="*/ 1108681 w 1108681"/>
                <a:gd name="connsiteY1" fmla="*/ 535597 h 1391260"/>
                <a:gd name="connsiteX2" fmla="*/ 619731 w 1108681"/>
                <a:gd name="connsiteY2" fmla="*/ 1391260 h 1391260"/>
                <a:gd name="connsiteX3" fmla="*/ 0 w 1108681"/>
                <a:gd name="connsiteY3" fmla="*/ 1391260 h 1391260"/>
                <a:gd name="connsiteX4" fmla="*/ 576 w 1108681"/>
                <a:gd name="connsiteY4" fmla="*/ 1379858 h 1391260"/>
                <a:gd name="connsiteX5" fmla="*/ 697845 w 1108681"/>
                <a:gd name="connsiteY5" fmla="*/ 78778 h 1391260"/>
                <a:gd name="connsiteX6" fmla="*/ 803193 w 1108681"/>
                <a:gd name="connsiteY6" fmla="*/ 0 h 1391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8681" h="1391260">
                  <a:moveTo>
                    <a:pt x="803193" y="0"/>
                  </a:moveTo>
                  <a:lnTo>
                    <a:pt x="1108681" y="535597"/>
                  </a:lnTo>
                  <a:lnTo>
                    <a:pt x="619731" y="1391260"/>
                  </a:lnTo>
                  <a:lnTo>
                    <a:pt x="0" y="1391260"/>
                  </a:lnTo>
                  <a:lnTo>
                    <a:pt x="576" y="1379858"/>
                  </a:lnTo>
                  <a:cubicBezTo>
                    <a:pt x="53661" y="857143"/>
                    <a:pt x="313874" y="395660"/>
                    <a:pt x="697845" y="78778"/>
                  </a:cubicBezTo>
                  <a:lnTo>
                    <a:pt x="803193"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6" name="Freeform: Shape 50">
              <a:extLst>
                <a:ext uri="{FF2B5EF4-FFF2-40B4-BE49-F238E27FC236}">
                  <a16:creationId xmlns:a16="http://schemas.microsoft.com/office/drawing/2014/main" id="{F45AB4E7-3562-4044-B924-F30CEA372396}"/>
                </a:ext>
              </a:extLst>
            </p:cNvPr>
            <p:cNvSpPr/>
            <p:nvPr/>
          </p:nvSpPr>
          <p:spPr>
            <a:xfrm>
              <a:off x="5075660" y="2593772"/>
              <a:ext cx="667118" cy="846422"/>
            </a:xfrm>
            <a:custGeom>
              <a:avLst/>
              <a:gdLst>
                <a:gd name="connsiteX0" fmla="*/ 305432 w 1099715"/>
                <a:gd name="connsiteY0" fmla="*/ 0 h 1395290"/>
                <a:gd name="connsiteX1" fmla="*/ 401309 w 1099715"/>
                <a:gd name="connsiteY1" fmla="*/ 71696 h 1395290"/>
                <a:gd name="connsiteX2" fmla="*/ 1098578 w 1099715"/>
                <a:gd name="connsiteY2" fmla="*/ 1372776 h 1395290"/>
                <a:gd name="connsiteX3" fmla="*/ 1099715 w 1099715"/>
                <a:gd name="connsiteY3" fmla="*/ 1395290 h 1395290"/>
                <a:gd name="connsiteX4" fmla="*/ 493713 w 1099715"/>
                <a:gd name="connsiteY4" fmla="*/ 1395290 h 1395290"/>
                <a:gd name="connsiteX5" fmla="*/ 0 w 1099715"/>
                <a:gd name="connsiteY5" fmla="*/ 533278 h 1395290"/>
                <a:gd name="connsiteX6" fmla="*/ 305432 w 1099715"/>
                <a:gd name="connsiteY6" fmla="*/ 0 h 1395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9715" h="1395290">
                  <a:moveTo>
                    <a:pt x="305432" y="0"/>
                  </a:moveTo>
                  <a:lnTo>
                    <a:pt x="401309" y="71696"/>
                  </a:lnTo>
                  <a:cubicBezTo>
                    <a:pt x="785281" y="388578"/>
                    <a:pt x="1045494" y="850061"/>
                    <a:pt x="1098578" y="1372776"/>
                  </a:cubicBezTo>
                  <a:lnTo>
                    <a:pt x="1099715" y="1395290"/>
                  </a:lnTo>
                  <a:lnTo>
                    <a:pt x="493713" y="1395290"/>
                  </a:lnTo>
                  <a:lnTo>
                    <a:pt x="0" y="533278"/>
                  </a:lnTo>
                  <a:lnTo>
                    <a:pt x="305432"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7" name="Freeform: Shape 51">
              <a:extLst>
                <a:ext uri="{FF2B5EF4-FFF2-40B4-BE49-F238E27FC236}">
                  <a16:creationId xmlns:a16="http://schemas.microsoft.com/office/drawing/2014/main" id="{A0DFC675-0586-4C7B-BD47-ECAE8C6C99A3}"/>
                </a:ext>
              </a:extLst>
            </p:cNvPr>
            <p:cNvSpPr/>
            <p:nvPr/>
          </p:nvSpPr>
          <p:spPr>
            <a:xfrm>
              <a:off x="3395444" y="3653984"/>
              <a:ext cx="672896" cy="849762"/>
            </a:xfrm>
            <a:custGeom>
              <a:avLst/>
              <a:gdLst>
                <a:gd name="connsiteX0" fmla="*/ 0 w 1109242"/>
                <a:gd name="connsiteY0" fmla="*/ 0 h 1400797"/>
                <a:gd name="connsiteX1" fmla="*/ 617117 w 1109242"/>
                <a:gd name="connsiteY1" fmla="*/ 0 h 1400797"/>
                <a:gd name="connsiteX2" fmla="*/ 1109242 w 1109242"/>
                <a:gd name="connsiteY2" fmla="*/ 862013 h 1400797"/>
                <a:gd name="connsiteX3" fmla="*/ 801649 w 1109242"/>
                <a:gd name="connsiteY3" fmla="*/ 1400797 h 1400797"/>
                <a:gd name="connsiteX4" fmla="*/ 698406 w 1109242"/>
                <a:gd name="connsiteY4" fmla="*/ 1323593 h 1400797"/>
                <a:gd name="connsiteX5" fmla="*/ 1137 w 1109242"/>
                <a:gd name="connsiteY5" fmla="*/ 22513 h 1400797"/>
                <a:gd name="connsiteX6" fmla="*/ 0 w 1109242"/>
                <a:gd name="connsiteY6" fmla="*/ 0 h 1400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9242" h="1400797">
                  <a:moveTo>
                    <a:pt x="0" y="0"/>
                  </a:moveTo>
                  <a:lnTo>
                    <a:pt x="617117" y="0"/>
                  </a:lnTo>
                  <a:lnTo>
                    <a:pt x="1109242" y="862013"/>
                  </a:lnTo>
                  <a:lnTo>
                    <a:pt x="801649" y="1400797"/>
                  </a:lnTo>
                  <a:lnTo>
                    <a:pt x="698406" y="1323593"/>
                  </a:lnTo>
                  <a:cubicBezTo>
                    <a:pt x="314435" y="1006712"/>
                    <a:pt x="54222" y="545228"/>
                    <a:pt x="1137" y="22513"/>
                  </a:cubicBezTo>
                  <a:lnTo>
                    <a:pt x="0"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9" name="Freeform: Shape 52">
              <a:extLst>
                <a:ext uri="{FF2B5EF4-FFF2-40B4-BE49-F238E27FC236}">
                  <a16:creationId xmlns:a16="http://schemas.microsoft.com/office/drawing/2014/main" id="{3D59058B-EBA7-416D-B85B-CA9F3CA7C888}"/>
                </a:ext>
              </a:extLst>
            </p:cNvPr>
            <p:cNvSpPr/>
            <p:nvPr/>
          </p:nvSpPr>
          <p:spPr>
            <a:xfrm>
              <a:off x="5075660" y="3653985"/>
              <a:ext cx="667118" cy="846421"/>
            </a:xfrm>
            <a:custGeom>
              <a:avLst/>
              <a:gdLst>
                <a:gd name="connsiteX0" fmla="*/ 493713 w 1099715"/>
                <a:gd name="connsiteY0" fmla="*/ 0 h 1395289"/>
                <a:gd name="connsiteX1" fmla="*/ 1099715 w 1099715"/>
                <a:gd name="connsiteY1" fmla="*/ 0 h 1395289"/>
                <a:gd name="connsiteX2" fmla="*/ 1098578 w 1099715"/>
                <a:gd name="connsiteY2" fmla="*/ 22513 h 1395289"/>
                <a:gd name="connsiteX3" fmla="*/ 401309 w 1099715"/>
                <a:gd name="connsiteY3" fmla="*/ 1323593 h 1395289"/>
                <a:gd name="connsiteX4" fmla="*/ 305431 w 1099715"/>
                <a:gd name="connsiteY4" fmla="*/ 1395289 h 1395289"/>
                <a:gd name="connsiteX5" fmla="*/ 0 w 1099715"/>
                <a:gd name="connsiteY5" fmla="*/ 862013 h 1395289"/>
                <a:gd name="connsiteX6" fmla="*/ 493713 w 1099715"/>
                <a:gd name="connsiteY6" fmla="*/ 0 h 1395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9715" h="1395289">
                  <a:moveTo>
                    <a:pt x="493713" y="0"/>
                  </a:moveTo>
                  <a:lnTo>
                    <a:pt x="1099715" y="0"/>
                  </a:lnTo>
                  <a:lnTo>
                    <a:pt x="1098578" y="22513"/>
                  </a:lnTo>
                  <a:cubicBezTo>
                    <a:pt x="1045494" y="545228"/>
                    <a:pt x="785281" y="1006712"/>
                    <a:pt x="401309" y="1323593"/>
                  </a:cubicBezTo>
                  <a:lnTo>
                    <a:pt x="305431" y="1395289"/>
                  </a:lnTo>
                  <a:lnTo>
                    <a:pt x="0" y="862013"/>
                  </a:lnTo>
                  <a:lnTo>
                    <a:pt x="493713"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0" name="Freeform: Shape 53">
              <a:extLst>
                <a:ext uri="{FF2B5EF4-FFF2-40B4-BE49-F238E27FC236}">
                  <a16:creationId xmlns:a16="http://schemas.microsoft.com/office/drawing/2014/main" id="{8FFDF34C-B75B-40E7-8211-CA1BA2A0C888}"/>
                </a:ext>
              </a:extLst>
            </p:cNvPr>
            <p:cNvSpPr/>
            <p:nvPr/>
          </p:nvSpPr>
          <p:spPr>
            <a:xfrm>
              <a:off x="4085581" y="4297282"/>
              <a:ext cx="977160" cy="428871"/>
            </a:xfrm>
            <a:custGeom>
              <a:avLst/>
              <a:gdLst>
                <a:gd name="connsiteX0" fmla="*/ 306542 w 1610808"/>
                <a:gd name="connsiteY0" fmla="*/ 0 h 706976"/>
                <a:gd name="connsiteX1" fmla="*/ 1309842 w 1610808"/>
                <a:gd name="connsiteY1" fmla="*/ 0 h 706976"/>
                <a:gd name="connsiteX2" fmla="*/ 1610808 w 1610808"/>
                <a:gd name="connsiteY2" fmla="*/ 526691 h 706976"/>
                <a:gd name="connsiteX3" fmla="*/ 1553630 w 1610808"/>
                <a:gd name="connsiteY3" fmla="*/ 554235 h 706976"/>
                <a:gd name="connsiteX4" fmla="*/ 797078 w 1610808"/>
                <a:gd name="connsiteY4" fmla="*/ 706976 h 706976"/>
                <a:gd name="connsiteX5" fmla="*/ 40526 w 1610808"/>
                <a:gd name="connsiteY5" fmla="*/ 554235 h 706976"/>
                <a:gd name="connsiteX6" fmla="*/ 0 w 1610808"/>
                <a:gd name="connsiteY6" fmla="*/ 534713 h 706976"/>
                <a:gd name="connsiteX7" fmla="*/ 306542 w 1610808"/>
                <a:gd name="connsiteY7" fmla="*/ 0 h 70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10808" h="706976">
                  <a:moveTo>
                    <a:pt x="306542" y="0"/>
                  </a:moveTo>
                  <a:lnTo>
                    <a:pt x="1309842" y="0"/>
                  </a:lnTo>
                  <a:lnTo>
                    <a:pt x="1610808" y="526691"/>
                  </a:lnTo>
                  <a:lnTo>
                    <a:pt x="1553630" y="554235"/>
                  </a:lnTo>
                  <a:cubicBezTo>
                    <a:pt x="1321096" y="652589"/>
                    <a:pt x="1065439" y="706976"/>
                    <a:pt x="797078" y="706976"/>
                  </a:cubicBezTo>
                  <a:cubicBezTo>
                    <a:pt x="528718" y="706976"/>
                    <a:pt x="273060" y="652589"/>
                    <a:pt x="40526" y="554235"/>
                  </a:cubicBezTo>
                  <a:lnTo>
                    <a:pt x="0" y="534713"/>
                  </a:lnTo>
                  <a:lnTo>
                    <a:pt x="306542"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1" name="Group 20">
            <a:extLst>
              <a:ext uri="{FF2B5EF4-FFF2-40B4-BE49-F238E27FC236}">
                <a16:creationId xmlns:a16="http://schemas.microsoft.com/office/drawing/2014/main" id="{8606B535-B433-412D-89F2-771381A17662}"/>
              </a:ext>
            </a:extLst>
          </p:cNvPr>
          <p:cNvGrpSpPr/>
          <p:nvPr/>
        </p:nvGrpSpPr>
        <p:grpSpPr>
          <a:xfrm>
            <a:off x="7534146" y="2180830"/>
            <a:ext cx="3026349" cy="932443"/>
            <a:chOff x="6974393" y="2981951"/>
            <a:chExt cx="2654069" cy="1033611"/>
          </a:xfrm>
        </p:grpSpPr>
        <p:sp>
          <p:nvSpPr>
            <p:cNvPr id="22" name="TextBox 21">
              <a:extLst>
                <a:ext uri="{FF2B5EF4-FFF2-40B4-BE49-F238E27FC236}">
                  <a16:creationId xmlns:a16="http://schemas.microsoft.com/office/drawing/2014/main" id="{404A040C-FC9A-41EF-A4DE-0122FB246A1C}"/>
                </a:ext>
              </a:extLst>
            </p:cNvPr>
            <p:cNvSpPr txBox="1"/>
            <p:nvPr/>
          </p:nvSpPr>
          <p:spPr>
            <a:xfrm>
              <a:off x="6974393" y="2981951"/>
              <a:ext cx="2654069" cy="443521"/>
            </a:xfrm>
            <a:prstGeom prst="rect">
              <a:avLst/>
            </a:prstGeom>
            <a:noFill/>
          </p:spPr>
          <p:txBody>
            <a:bodyPr wrap="square" lIns="0" rIns="0" rtlCol="0" anchor="b">
              <a:spAutoFit/>
            </a:bodyPr>
            <a:lstStyle/>
            <a:p>
              <a:r>
                <a:rPr lang="en-US" sz="2000" b="1" dirty="0">
                  <a:solidFill>
                    <a:prstClr val="black"/>
                  </a:solidFill>
                  <a:latin typeface="Calibri" panose="020F0502020204030204"/>
                </a:rPr>
                <a:t>Test planning and  structure</a:t>
              </a:r>
            </a:p>
          </p:txBody>
        </p:sp>
        <p:sp>
          <p:nvSpPr>
            <p:cNvPr id="23" name="TextBox 22">
              <a:extLst>
                <a:ext uri="{FF2B5EF4-FFF2-40B4-BE49-F238E27FC236}">
                  <a16:creationId xmlns:a16="http://schemas.microsoft.com/office/drawing/2014/main" id="{D3D58622-27B8-4EFA-A512-2EDA839DFCDE}"/>
                </a:ext>
              </a:extLst>
            </p:cNvPr>
            <p:cNvSpPr txBox="1"/>
            <p:nvPr/>
          </p:nvSpPr>
          <p:spPr>
            <a:xfrm>
              <a:off x="6979504" y="3401456"/>
              <a:ext cx="2648958" cy="614106"/>
            </a:xfrm>
            <a:prstGeom prst="rect">
              <a:avLst/>
            </a:prstGeom>
            <a:noFill/>
          </p:spPr>
          <p:txBody>
            <a:bodyPr wrap="square" lIns="0" rIns="0" rtlCol="0" anchor="t">
              <a:spAutoFit/>
            </a:bodyPr>
            <a:lstStyle/>
            <a:p>
              <a:pPr algn="just"/>
              <a:r>
                <a:rPr lang="en-US" sz="1000" dirty="0">
                  <a:solidFill>
                    <a:prstClr val="black">
                      <a:lumMod val="65000"/>
                      <a:lumOff val="35000"/>
                    </a:prstClr>
                  </a:solidFill>
                  <a:latin typeface="Calibri" panose="020F0502020204030204"/>
                </a:rPr>
                <a:t>Each component/system is analyzed, and all the possible radiation effects are taken into account for planning the test and structure it</a:t>
              </a:r>
            </a:p>
          </p:txBody>
        </p:sp>
      </p:grpSp>
      <p:grpSp>
        <p:nvGrpSpPr>
          <p:cNvPr id="24" name="Group 23">
            <a:extLst>
              <a:ext uri="{FF2B5EF4-FFF2-40B4-BE49-F238E27FC236}">
                <a16:creationId xmlns:a16="http://schemas.microsoft.com/office/drawing/2014/main" id="{6DBA664E-60BB-413A-BC16-4083F05DB75A}"/>
              </a:ext>
            </a:extLst>
          </p:cNvPr>
          <p:cNvGrpSpPr/>
          <p:nvPr/>
        </p:nvGrpSpPr>
        <p:grpSpPr>
          <a:xfrm>
            <a:off x="7602423" y="3531602"/>
            <a:ext cx="3020520" cy="1178662"/>
            <a:chOff x="6691483" y="4441031"/>
            <a:chExt cx="2794768" cy="1306545"/>
          </a:xfrm>
        </p:grpSpPr>
        <p:sp>
          <p:nvSpPr>
            <p:cNvPr id="25" name="TextBox 24">
              <a:extLst>
                <a:ext uri="{FF2B5EF4-FFF2-40B4-BE49-F238E27FC236}">
                  <a16:creationId xmlns:a16="http://schemas.microsoft.com/office/drawing/2014/main" id="{85174506-87F7-4F9A-810C-4A812DF54A44}"/>
                </a:ext>
              </a:extLst>
            </p:cNvPr>
            <p:cNvSpPr txBox="1"/>
            <p:nvPr/>
          </p:nvSpPr>
          <p:spPr>
            <a:xfrm>
              <a:off x="6691483" y="4441031"/>
              <a:ext cx="2794768" cy="716457"/>
            </a:xfrm>
            <a:prstGeom prst="rect">
              <a:avLst/>
            </a:prstGeom>
            <a:noFill/>
          </p:spPr>
          <p:txBody>
            <a:bodyPr wrap="square" lIns="0" rIns="0" rtlCol="0" anchor="b">
              <a:spAutoFit/>
            </a:bodyPr>
            <a:lstStyle/>
            <a:p>
              <a:r>
                <a:rPr lang="en-US" b="1" dirty="0">
                  <a:solidFill>
                    <a:prstClr val="black"/>
                  </a:solidFill>
                  <a:latin typeface="Calibri" panose="020F0502020204030204"/>
                </a:rPr>
                <a:t>Board and instrumentation preparation</a:t>
              </a:r>
            </a:p>
          </p:txBody>
        </p:sp>
        <p:sp>
          <p:nvSpPr>
            <p:cNvPr id="26" name="TextBox 25">
              <a:extLst>
                <a:ext uri="{FF2B5EF4-FFF2-40B4-BE49-F238E27FC236}">
                  <a16:creationId xmlns:a16="http://schemas.microsoft.com/office/drawing/2014/main" id="{06019F84-B5BF-4ABB-8D10-370E5F7B11EC}"/>
                </a:ext>
              </a:extLst>
            </p:cNvPr>
            <p:cNvSpPr txBox="1"/>
            <p:nvPr/>
          </p:nvSpPr>
          <p:spPr>
            <a:xfrm>
              <a:off x="6697329" y="5133470"/>
              <a:ext cx="2788921" cy="614106"/>
            </a:xfrm>
            <a:prstGeom prst="rect">
              <a:avLst/>
            </a:prstGeom>
            <a:noFill/>
          </p:spPr>
          <p:txBody>
            <a:bodyPr wrap="square" lIns="0" rIns="0" rtlCol="0" anchor="t">
              <a:spAutoFit/>
            </a:bodyPr>
            <a:lstStyle/>
            <a:p>
              <a:pPr algn="just"/>
              <a:r>
                <a:rPr lang="en-US" sz="1000" dirty="0">
                  <a:solidFill>
                    <a:prstClr val="black">
                      <a:lumMod val="65000"/>
                      <a:lumOff val="35000"/>
                    </a:prstClr>
                  </a:solidFill>
                  <a:latin typeface="Calibri" panose="020F0502020204030204"/>
                </a:rPr>
                <a:t>For each component a dedicated set of test board is prepared and the associated instrumentation is chosen to face the complexity of the radiation test</a:t>
              </a:r>
            </a:p>
          </p:txBody>
        </p:sp>
      </p:grpSp>
      <p:grpSp>
        <p:nvGrpSpPr>
          <p:cNvPr id="27" name="Group 26">
            <a:extLst>
              <a:ext uri="{FF2B5EF4-FFF2-40B4-BE49-F238E27FC236}">
                <a16:creationId xmlns:a16="http://schemas.microsoft.com/office/drawing/2014/main" id="{5277486E-D85A-4AC9-8692-D1EDF036B321}"/>
              </a:ext>
            </a:extLst>
          </p:cNvPr>
          <p:cNvGrpSpPr/>
          <p:nvPr/>
        </p:nvGrpSpPr>
        <p:grpSpPr>
          <a:xfrm>
            <a:off x="1438241" y="3229222"/>
            <a:ext cx="2549577" cy="932443"/>
            <a:chOff x="-650748" y="2981950"/>
            <a:chExt cx="2826202" cy="1033612"/>
          </a:xfrm>
        </p:grpSpPr>
        <p:sp>
          <p:nvSpPr>
            <p:cNvPr id="28" name="TextBox 27">
              <a:extLst>
                <a:ext uri="{FF2B5EF4-FFF2-40B4-BE49-F238E27FC236}">
                  <a16:creationId xmlns:a16="http://schemas.microsoft.com/office/drawing/2014/main" id="{76BDB5F1-AC78-448F-9C3E-EB11D3084336}"/>
                </a:ext>
              </a:extLst>
            </p:cNvPr>
            <p:cNvSpPr txBox="1"/>
            <p:nvPr/>
          </p:nvSpPr>
          <p:spPr>
            <a:xfrm>
              <a:off x="-650748" y="2981950"/>
              <a:ext cx="2826202" cy="443522"/>
            </a:xfrm>
            <a:prstGeom prst="rect">
              <a:avLst/>
            </a:prstGeom>
            <a:noFill/>
          </p:spPr>
          <p:txBody>
            <a:bodyPr wrap="square" lIns="0" rIns="0" rtlCol="0" anchor="b">
              <a:spAutoFit/>
            </a:bodyPr>
            <a:lstStyle/>
            <a:p>
              <a:pPr algn="r"/>
              <a:r>
                <a:rPr lang="en-US" sz="2000" b="1" dirty="0">
                  <a:solidFill>
                    <a:prstClr val="black"/>
                  </a:solidFill>
                  <a:latin typeface="Calibri" panose="020F0502020204030204"/>
                </a:rPr>
                <a:t>Result analysis</a:t>
              </a:r>
            </a:p>
          </p:txBody>
        </p:sp>
        <p:sp>
          <p:nvSpPr>
            <p:cNvPr id="29" name="TextBox 28">
              <a:extLst>
                <a:ext uri="{FF2B5EF4-FFF2-40B4-BE49-F238E27FC236}">
                  <a16:creationId xmlns:a16="http://schemas.microsoft.com/office/drawing/2014/main" id="{85A6D9EF-C9F8-4DB2-BAC2-8FDF49BFCFD3}"/>
                </a:ext>
              </a:extLst>
            </p:cNvPr>
            <p:cNvSpPr txBox="1"/>
            <p:nvPr/>
          </p:nvSpPr>
          <p:spPr>
            <a:xfrm>
              <a:off x="-650748" y="3401456"/>
              <a:ext cx="2826202" cy="614106"/>
            </a:xfrm>
            <a:prstGeom prst="rect">
              <a:avLst/>
            </a:prstGeom>
            <a:noFill/>
          </p:spPr>
          <p:txBody>
            <a:bodyPr wrap="square" lIns="0" rIns="0" rtlCol="0" anchor="t">
              <a:spAutoFit/>
            </a:bodyPr>
            <a:lstStyle/>
            <a:p>
              <a:pPr algn="just"/>
              <a:r>
                <a:rPr lang="en-US" sz="1000" dirty="0">
                  <a:solidFill>
                    <a:prstClr val="black">
                      <a:lumMod val="65000"/>
                      <a:lumOff val="35000"/>
                    </a:prstClr>
                  </a:solidFill>
                  <a:latin typeface="Calibri" panose="020F0502020204030204"/>
                </a:rPr>
                <a:t>The results are analyzed during and after the tests for each component considering the end application and the possible operational issues </a:t>
              </a:r>
            </a:p>
          </p:txBody>
        </p:sp>
      </p:grpSp>
      <p:grpSp>
        <p:nvGrpSpPr>
          <p:cNvPr id="30" name="Group 29">
            <a:extLst>
              <a:ext uri="{FF2B5EF4-FFF2-40B4-BE49-F238E27FC236}">
                <a16:creationId xmlns:a16="http://schemas.microsoft.com/office/drawing/2014/main" id="{AD80E1EB-9434-4DA5-8103-C1F00361A57D}"/>
              </a:ext>
            </a:extLst>
          </p:cNvPr>
          <p:cNvGrpSpPr/>
          <p:nvPr/>
        </p:nvGrpSpPr>
        <p:grpSpPr>
          <a:xfrm>
            <a:off x="4777029" y="1076152"/>
            <a:ext cx="2634280" cy="893280"/>
            <a:chOff x="6697329" y="1266169"/>
            <a:chExt cx="2202817" cy="990199"/>
          </a:xfrm>
        </p:grpSpPr>
        <p:sp>
          <p:nvSpPr>
            <p:cNvPr id="31" name="TextBox 30">
              <a:extLst>
                <a:ext uri="{FF2B5EF4-FFF2-40B4-BE49-F238E27FC236}">
                  <a16:creationId xmlns:a16="http://schemas.microsoft.com/office/drawing/2014/main" id="{5CDFA44E-FD36-46E6-ACDB-2A91459EF9FD}"/>
                </a:ext>
              </a:extLst>
            </p:cNvPr>
            <p:cNvSpPr txBox="1"/>
            <p:nvPr/>
          </p:nvSpPr>
          <p:spPr>
            <a:xfrm>
              <a:off x="6697329" y="1266169"/>
              <a:ext cx="2202816" cy="400110"/>
            </a:xfrm>
            <a:prstGeom prst="rect">
              <a:avLst/>
            </a:prstGeom>
            <a:noFill/>
          </p:spPr>
          <p:txBody>
            <a:bodyPr wrap="square" lIns="0" rIns="0" rtlCol="0" anchor="b">
              <a:spAutoFit/>
            </a:bodyPr>
            <a:lstStyle/>
            <a:p>
              <a:r>
                <a:rPr lang="en-US" sz="2000" b="1" dirty="0">
                  <a:solidFill>
                    <a:prstClr val="black"/>
                  </a:solidFill>
                  <a:latin typeface="Calibri" panose="020F0502020204030204"/>
                </a:rPr>
                <a:t>Request collection</a:t>
              </a:r>
            </a:p>
          </p:txBody>
        </p:sp>
        <p:sp>
          <p:nvSpPr>
            <p:cNvPr id="32" name="TextBox 31">
              <a:extLst>
                <a:ext uri="{FF2B5EF4-FFF2-40B4-BE49-F238E27FC236}">
                  <a16:creationId xmlns:a16="http://schemas.microsoft.com/office/drawing/2014/main" id="{FA058E24-BC02-46C8-9290-9C650F9E4202}"/>
                </a:ext>
              </a:extLst>
            </p:cNvPr>
            <p:cNvSpPr txBox="1"/>
            <p:nvPr/>
          </p:nvSpPr>
          <p:spPr>
            <a:xfrm>
              <a:off x="6703176" y="1642262"/>
              <a:ext cx="2196970" cy="614106"/>
            </a:xfrm>
            <a:prstGeom prst="rect">
              <a:avLst/>
            </a:prstGeom>
            <a:noFill/>
          </p:spPr>
          <p:txBody>
            <a:bodyPr wrap="square" lIns="0" rIns="0" rtlCol="0" anchor="t">
              <a:spAutoFit/>
            </a:bodyPr>
            <a:lstStyle/>
            <a:p>
              <a:pPr algn="just"/>
              <a:r>
                <a:rPr lang="en-US" sz="1000" dirty="0">
                  <a:solidFill>
                    <a:prstClr val="black">
                      <a:lumMod val="65000"/>
                      <a:lumOff val="35000"/>
                    </a:prstClr>
                  </a:solidFill>
                  <a:latin typeface="Calibri" panose="020F0502020204030204"/>
                </a:rPr>
                <a:t>The requests for radiation testing are collected and processed selecting the most suitable methodology and facilities</a:t>
              </a:r>
            </a:p>
          </p:txBody>
        </p:sp>
      </p:grpSp>
      <p:grpSp>
        <p:nvGrpSpPr>
          <p:cNvPr id="33" name="Group 32">
            <a:extLst>
              <a:ext uri="{FF2B5EF4-FFF2-40B4-BE49-F238E27FC236}">
                <a16:creationId xmlns:a16="http://schemas.microsoft.com/office/drawing/2014/main" id="{86566A2D-195B-4A1B-91C1-3EF0AE5C1B79}"/>
              </a:ext>
            </a:extLst>
          </p:cNvPr>
          <p:cNvGrpSpPr/>
          <p:nvPr/>
        </p:nvGrpSpPr>
        <p:grpSpPr>
          <a:xfrm>
            <a:off x="1438241" y="1582210"/>
            <a:ext cx="2755839" cy="1117108"/>
            <a:chOff x="-19059" y="1222757"/>
            <a:chExt cx="2477423" cy="1238311"/>
          </a:xfrm>
        </p:grpSpPr>
        <p:sp>
          <p:nvSpPr>
            <p:cNvPr id="34" name="TextBox 33">
              <a:extLst>
                <a:ext uri="{FF2B5EF4-FFF2-40B4-BE49-F238E27FC236}">
                  <a16:creationId xmlns:a16="http://schemas.microsoft.com/office/drawing/2014/main" id="{2A083AE0-FEFD-4B77-A27D-6437EC36DAA3}"/>
                </a:ext>
              </a:extLst>
            </p:cNvPr>
            <p:cNvSpPr txBox="1"/>
            <p:nvPr/>
          </p:nvSpPr>
          <p:spPr>
            <a:xfrm>
              <a:off x="-19059" y="1222757"/>
              <a:ext cx="2477423" cy="443521"/>
            </a:xfrm>
            <a:prstGeom prst="rect">
              <a:avLst/>
            </a:prstGeom>
            <a:noFill/>
          </p:spPr>
          <p:txBody>
            <a:bodyPr wrap="square" lIns="0" rIns="0" rtlCol="0" anchor="b">
              <a:spAutoFit/>
            </a:bodyPr>
            <a:lstStyle/>
            <a:p>
              <a:pPr algn="r"/>
              <a:r>
                <a:rPr lang="en-US" sz="2000" b="1" dirty="0">
                  <a:solidFill>
                    <a:prstClr val="black"/>
                  </a:solidFill>
                  <a:latin typeface="Calibri" panose="020F0502020204030204"/>
                </a:rPr>
                <a:t>Database and Publication</a:t>
              </a:r>
            </a:p>
          </p:txBody>
        </p:sp>
        <p:sp>
          <p:nvSpPr>
            <p:cNvPr id="35" name="TextBox 34">
              <a:extLst>
                <a:ext uri="{FF2B5EF4-FFF2-40B4-BE49-F238E27FC236}">
                  <a16:creationId xmlns:a16="http://schemas.microsoft.com/office/drawing/2014/main" id="{77B56FFD-202B-4B4F-B319-4B64288854C5}"/>
                </a:ext>
              </a:extLst>
            </p:cNvPr>
            <p:cNvSpPr txBox="1"/>
            <p:nvPr/>
          </p:nvSpPr>
          <p:spPr>
            <a:xfrm>
              <a:off x="-19059" y="1642261"/>
              <a:ext cx="2477423" cy="818807"/>
            </a:xfrm>
            <a:prstGeom prst="rect">
              <a:avLst/>
            </a:prstGeom>
            <a:noFill/>
          </p:spPr>
          <p:txBody>
            <a:bodyPr wrap="square" lIns="0" rIns="0" rtlCol="0" anchor="t">
              <a:spAutoFit/>
            </a:bodyPr>
            <a:lstStyle/>
            <a:p>
              <a:pPr algn="just"/>
              <a:r>
                <a:rPr lang="en-US" sz="1050" dirty="0">
                  <a:solidFill>
                    <a:prstClr val="black">
                      <a:lumMod val="65000"/>
                      <a:lumOff val="35000"/>
                    </a:prstClr>
                  </a:solidFill>
                  <a:latin typeface="Calibri" panose="020F0502020204030204"/>
                </a:rPr>
                <a:t>The results are collected, stored and in EDMS and published in the RADWG database to allow an easy research of the best candidates for the new radiation tolerant designs</a:t>
              </a:r>
            </a:p>
          </p:txBody>
        </p:sp>
      </p:grpSp>
      <p:grpSp>
        <p:nvGrpSpPr>
          <p:cNvPr id="36" name="Group 35">
            <a:extLst>
              <a:ext uri="{FF2B5EF4-FFF2-40B4-BE49-F238E27FC236}">
                <a16:creationId xmlns:a16="http://schemas.microsoft.com/office/drawing/2014/main" id="{338785BC-9E7F-450D-A86A-F6EB132AA065}"/>
              </a:ext>
            </a:extLst>
          </p:cNvPr>
          <p:cNvGrpSpPr/>
          <p:nvPr/>
        </p:nvGrpSpPr>
        <p:grpSpPr>
          <a:xfrm>
            <a:off x="2706098" y="5002026"/>
            <a:ext cx="2549576" cy="1173289"/>
            <a:chOff x="6535279" y="4788156"/>
            <a:chExt cx="2359022" cy="1300589"/>
          </a:xfrm>
        </p:grpSpPr>
        <p:sp>
          <p:nvSpPr>
            <p:cNvPr id="37" name="TextBox 36">
              <a:extLst>
                <a:ext uri="{FF2B5EF4-FFF2-40B4-BE49-F238E27FC236}">
                  <a16:creationId xmlns:a16="http://schemas.microsoft.com/office/drawing/2014/main" id="{AD7C587B-19D0-4751-AFB0-8EFB2EA55031}"/>
                </a:ext>
              </a:extLst>
            </p:cNvPr>
            <p:cNvSpPr txBox="1"/>
            <p:nvPr/>
          </p:nvSpPr>
          <p:spPr>
            <a:xfrm>
              <a:off x="6691483" y="4788156"/>
              <a:ext cx="2202816" cy="369332"/>
            </a:xfrm>
            <a:prstGeom prst="rect">
              <a:avLst/>
            </a:prstGeom>
            <a:noFill/>
          </p:spPr>
          <p:txBody>
            <a:bodyPr wrap="square" lIns="0" rIns="0" rtlCol="0" anchor="b">
              <a:spAutoFit/>
            </a:bodyPr>
            <a:lstStyle/>
            <a:p>
              <a:pPr algn="r"/>
              <a:r>
                <a:rPr lang="en-US" b="1" dirty="0">
                  <a:solidFill>
                    <a:prstClr val="black"/>
                  </a:solidFill>
                  <a:latin typeface="Calibri" panose="020F0502020204030204"/>
                </a:rPr>
                <a:t>Testing</a:t>
              </a:r>
            </a:p>
          </p:txBody>
        </p:sp>
        <p:sp>
          <p:nvSpPr>
            <p:cNvPr id="38" name="TextBox 37">
              <a:extLst>
                <a:ext uri="{FF2B5EF4-FFF2-40B4-BE49-F238E27FC236}">
                  <a16:creationId xmlns:a16="http://schemas.microsoft.com/office/drawing/2014/main" id="{C9B54069-DC85-4131-A41C-4B89ECD713BF}"/>
                </a:ext>
              </a:extLst>
            </p:cNvPr>
            <p:cNvSpPr txBox="1"/>
            <p:nvPr/>
          </p:nvSpPr>
          <p:spPr>
            <a:xfrm>
              <a:off x="6535279" y="5133470"/>
              <a:ext cx="2359022" cy="955275"/>
            </a:xfrm>
            <a:prstGeom prst="rect">
              <a:avLst/>
            </a:prstGeom>
            <a:noFill/>
          </p:spPr>
          <p:txBody>
            <a:bodyPr wrap="square" lIns="0" rIns="0" rtlCol="0" anchor="t">
              <a:spAutoFit/>
            </a:bodyPr>
            <a:lstStyle/>
            <a:p>
              <a:pPr algn="just"/>
              <a:r>
                <a:rPr lang="en-US" sz="1000" dirty="0">
                  <a:solidFill>
                    <a:prstClr val="black">
                      <a:lumMod val="65000"/>
                      <a:lumOff val="35000"/>
                    </a:prstClr>
                  </a:solidFill>
                  <a:latin typeface="Calibri" panose="020F0502020204030204"/>
                </a:rPr>
                <a:t>The test are carried out at CERN facilities such as CHARM or Co60 and in external facilities. The transport, personnel and instrumentation are selected considering the peculiar aspect of each facility</a:t>
              </a:r>
            </a:p>
          </p:txBody>
        </p:sp>
      </p:grpSp>
      <p:pic>
        <p:nvPicPr>
          <p:cNvPr id="39" name="Picture 38">
            <a:extLst>
              <a:ext uri="{FF2B5EF4-FFF2-40B4-BE49-F238E27FC236}">
                <a16:creationId xmlns:a16="http://schemas.microsoft.com/office/drawing/2014/main" id="{33129090-FC7A-431A-938D-247A2D4416DE}"/>
              </a:ext>
            </a:extLst>
          </p:cNvPr>
          <p:cNvPicPr>
            <a:picLocks noChangeAspect="1"/>
          </p:cNvPicPr>
          <p:nvPr/>
        </p:nvPicPr>
        <p:blipFill rotWithShape="1">
          <a:blip r:embed="rId3">
            <a:extLst>
              <a:ext uri="{28A0092B-C50C-407E-A947-70E740481C1C}">
                <a14:useLocalDpi xmlns:a14="http://schemas.microsoft.com/office/drawing/2010/main" val="0"/>
              </a:ext>
            </a:extLst>
          </a:blip>
          <a:srcRect t="6746" b="23045"/>
          <a:stretch/>
        </p:blipFill>
        <p:spPr>
          <a:xfrm>
            <a:off x="2592815" y="2506240"/>
            <a:ext cx="1455785" cy="574930"/>
          </a:xfrm>
          <a:prstGeom prst="rect">
            <a:avLst/>
          </a:prstGeom>
        </p:spPr>
      </p:pic>
      <p:pic>
        <p:nvPicPr>
          <p:cNvPr id="40" name="Picture 4" descr="Risultati immagini per edms cern">
            <a:extLst>
              <a:ext uri="{FF2B5EF4-FFF2-40B4-BE49-F238E27FC236}">
                <a16:creationId xmlns:a16="http://schemas.microsoft.com/office/drawing/2014/main" id="{8645246E-FB9F-407A-B0E4-A72351741D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8295" y="2658880"/>
            <a:ext cx="426771" cy="431950"/>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40">
            <a:extLst>
              <a:ext uri="{FF2B5EF4-FFF2-40B4-BE49-F238E27FC236}">
                <a16:creationId xmlns:a16="http://schemas.microsoft.com/office/drawing/2014/main" id="{57D416BB-4F2A-460D-A6DA-C0A2DC0E2AE7}"/>
              </a:ext>
            </a:extLst>
          </p:cNvPr>
          <p:cNvPicPr>
            <a:picLocks noChangeAspect="1"/>
          </p:cNvPicPr>
          <p:nvPr/>
        </p:nvPicPr>
        <p:blipFill rotWithShape="1">
          <a:blip r:embed="rId5">
            <a:extLst>
              <a:ext uri="{28A0092B-C50C-407E-A947-70E740481C1C}">
                <a14:useLocalDpi xmlns:a14="http://schemas.microsoft.com/office/drawing/2010/main" val="0"/>
              </a:ext>
            </a:extLst>
          </a:blip>
          <a:srcRect l="11215"/>
          <a:stretch/>
        </p:blipFill>
        <p:spPr>
          <a:xfrm>
            <a:off x="1091273" y="5002026"/>
            <a:ext cx="1489752" cy="1118614"/>
          </a:xfrm>
          <a:prstGeom prst="rect">
            <a:avLst/>
          </a:prstGeom>
        </p:spPr>
      </p:pic>
      <p:pic>
        <p:nvPicPr>
          <p:cNvPr id="42" name="Picture 41">
            <a:extLst>
              <a:ext uri="{FF2B5EF4-FFF2-40B4-BE49-F238E27FC236}">
                <a16:creationId xmlns:a16="http://schemas.microsoft.com/office/drawing/2014/main" id="{7151F52C-1743-4572-BC02-564363838A3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53191" y="4682612"/>
            <a:ext cx="1957784" cy="1305189"/>
          </a:xfrm>
          <a:prstGeom prst="rect">
            <a:avLst/>
          </a:prstGeom>
        </p:spPr>
      </p:pic>
      <p:sp>
        <p:nvSpPr>
          <p:cNvPr id="2" name="Date Placeholder 4">
            <a:extLst>
              <a:ext uri="{FF2B5EF4-FFF2-40B4-BE49-F238E27FC236}">
                <a16:creationId xmlns:a16="http://schemas.microsoft.com/office/drawing/2014/main" id="{E23309C4-F22C-CADD-D7A1-4E072202D793}"/>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19086817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D20491C7-29A3-7044-4EF4-E6A657673ECA}"/>
              </a:ext>
            </a:extLst>
          </p:cNvPr>
          <p:cNvPicPr>
            <a:picLocks noChangeAspect="1"/>
          </p:cNvPicPr>
          <p:nvPr/>
        </p:nvPicPr>
        <p:blipFill>
          <a:blip r:embed="rId2"/>
          <a:stretch>
            <a:fillRect/>
          </a:stretch>
        </p:blipFill>
        <p:spPr>
          <a:xfrm>
            <a:off x="6182200" y="2257045"/>
            <a:ext cx="5285900" cy="3153155"/>
          </a:xfrm>
          <a:prstGeom prst="rect">
            <a:avLst/>
          </a:prstGeom>
        </p:spPr>
      </p:pic>
      <p:sp>
        <p:nvSpPr>
          <p:cNvPr id="2" name="Title 1">
            <a:extLst>
              <a:ext uri="{FF2B5EF4-FFF2-40B4-BE49-F238E27FC236}">
                <a16:creationId xmlns:a16="http://schemas.microsoft.com/office/drawing/2014/main" id="{B9CDD6FA-F71D-E666-6C03-8FDDCE9FF9FC}"/>
              </a:ext>
            </a:extLst>
          </p:cNvPr>
          <p:cNvSpPr>
            <a:spLocks noGrp="1"/>
          </p:cNvSpPr>
          <p:nvPr>
            <p:ph type="title"/>
          </p:nvPr>
        </p:nvSpPr>
        <p:spPr/>
        <p:txBody>
          <a:bodyPr/>
          <a:lstStyle/>
          <a:p>
            <a:r>
              <a:rPr lang="en-US" dirty="0"/>
              <a:t>2023 In Number</a:t>
            </a:r>
            <a:endParaRPr lang="en-GB" dirty="0"/>
          </a:p>
        </p:txBody>
      </p:sp>
      <p:sp>
        <p:nvSpPr>
          <p:cNvPr id="5" name="Date Placeholder 4">
            <a:extLst>
              <a:ext uri="{FF2B5EF4-FFF2-40B4-BE49-F238E27FC236}">
                <a16:creationId xmlns:a16="http://schemas.microsoft.com/office/drawing/2014/main" id="{6826EC51-B168-9B3A-17C9-CEFDE2DE7E24}"/>
              </a:ext>
            </a:extLst>
          </p:cNvPr>
          <p:cNvSpPr>
            <a:spLocks noGrp="1"/>
          </p:cNvSpPr>
          <p:nvPr>
            <p:ph type="dt" sz="half" idx="17"/>
          </p:nvPr>
        </p:nvSpPr>
        <p:spPr/>
        <p:txBody>
          <a:bodyPr/>
          <a:lstStyle/>
          <a:p>
            <a:pPr>
              <a:defRPr/>
            </a:pPr>
            <a:fld id="{F93381D4-F870-40C7-B064-26B7095B2FA2}" type="datetime1">
              <a:rPr lang="en-GB" noProof="0" smtClean="0"/>
              <a:t>05/07/2023</a:t>
            </a:fld>
            <a:endParaRPr lang="en-GB" noProof="0"/>
          </a:p>
        </p:txBody>
      </p:sp>
      <p:sp>
        <p:nvSpPr>
          <p:cNvPr id="6" name="Slide Number Placeholder 5">
            <a:extLst>
              <a:ext uri="{FF2B5EF4-FFF2-40B4-BE49-F238E27FC236}">
                <a16:creationId xmlns:a16="http://schemas.microsoft.com/office/drawing/2014/main" id="{FEB077D2-1FDA-CFB9-F526-815063E41210}"/>
              </a:ext>
            </a:extLst>
          </p:cNvPr>
          <p:cNvSpPr>
            <a:spLocks noGrp="1"/>
          </p:cNvSpPr>
          <p:nvPr>
            <p:ph type="sldNum" sz="quarter" idx="19"/>
          </p:nvPr>
        </p:nvSpPr>
        <p:spPr/>
        <p:txBody>
          <a:bodyPr/>
          <a:lstStyle/>
          <a:p>
            <a:pPr>
              <a:defRPr/>
            </a:pPr>
            <a:fld id="{8D6C380F-326D-3C40-9EE7-7FBAB0953422}" type="slidenum">
              <a:rPr lang="en-GB" noProof="0" smtClean="0"/>
              <a:t>4</a:t>
            </a:fld>
            <a:endParaRPr lang="en-GB" noProof="0"/>
          </a:p>
        </p:txBody>
      </p:sp>
      <p:sp>
        <p:nvSpPr>
          <p:cNvPr id="7" name="Content Placeholder 6">
            <a:extLst>
              <a:ext uri="{FF2B5EF4-FFF2-40B4-BE49-F238E27FC236}">
                <a16:creationId xmlns:a16="http://schemas.microsoft.com/office/drawing/2014/main" id="{65A1DE46-28B0-12E1-2432-73AF815128B5}"/>
              </a:ext>
            </a:extLst>
          </p:cNvPr>
          <p:cNvSpPr txBox="1">
            <a:spLocks/>
          </p:cNvSpPr>
          <p:nvPr/>
        </p:nvSpPr>
        <p:spPr>
          <a:xfrm>
            <a:off x="609600" y="1177445"/>
            <a:ext cx="10969139" cy="1070455"/>
          </a:xfrm>
          <a:prstGeom prst="rect">
            <a:avLst/>
          </a:prstGeom>
        </p:spPr>
        <p:txBody>
          <a:bodyPr>
            <a:normAutofit/>
          </a:bodyPr>
          <a:lstStyle>
            <a:lvl1pPr marL="225425" indent="-225425" algn="l">
              <a:lnSpc>
                <a:spcPct val="100000"/>
              </a:lnSpc>
              <a:spcBef>
                <a:spcPts val="900"/>
              </a:spcBef>
              <a:buClr>
                <a:srgbClr val="5AA3D9"/>
              </a:buClr>
              <a:buSzPct val="100000"/>
              <a:buFont typeface="Wingdings" panose="05000000000000000000" pitchFamily="2" charset="2"/>
              <a:buChar char="§"/>
              <a:defRPr sz="3000" b="0" i="0">
                <a:solidFill>
                  <a:srgbClr val="4D4D4D"/>
                </a:solidFill>
                <a:latin typeface="+mn-lt"/>
                <a:ea typeface="+mn-ea"/>
                <a:cs typeface="Ubuntu Light"/>
              </a:defRPr>
            </a:lvl1pPr>
            <a:lvl2pPr marL="460375" indent="-228600"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2pPr>
            <a:lvl3pPr marL="685800" indent="-225425"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3pPr>
            <a:lvl4pPr marL="909638" indent="-2238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4pPr>
            <a:lvl5pPr marL="1146175" indent="-2365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5pPr>
            <a:lvl6pPr marL="1700784" indent="-182880" algn="l">
              <a:spcBef>
                <a:spcPts val="0"/>
              </a:spcBef>
              <a:buClr>
                <a:schemeClr val="accent5"/>
              </a:buClr>
              <a:buFont typeface="Arial"/>
              <a:buChar char="-"/>
              <a:defRPr sz="2000">
                <a:solidFill>
                  <a:schemeClr val="tx1"/>
                </a:solidFill>
                <a:latin typeface="+mn-lt"/>
                <a:ea typeface="+mn-ea"/>
                <a:cs typeface="+mn-cs"/>
              </a:defRPr>
            </a:lvl6pPr>
            <a:lvl7pPr marL="1920240" indent="-182880" algn="l">
              <a:spcBef>
                <a:spcPts val="0"/>
              </a:spcBef>
              <a:buClr>
                <a:schemeClr val="accent6"/>
              </a:buClr>
              <a:buSzPct val="100000"/>
              <a:buFont typeface="Arial"/>
              <a:buChar char="•"/>
              <a:defRPr sz="1800">
                <a:solidFill>
                  <a:schemeClr val="tx1"/>
                </a:solidFill>
                <a:latin typeface="+mn-lt"/>
                <a:ea typeface="+mn-ea"/>
                <a:cs typeface="+mn-cs"/>
              </a:defRPr>
            </a:lvl7pPr>
            <a:lvl8pPr marL="2139696" indent="-182880" algn="l">
              <a:spcBef>
                <a:spcPts val="0"/>
              </a:spcBef>
              <a:buClr>
                <a:schemeClr val="accent6"/>
              </a:buClr>
              <a:buFont typeface="Arial"/>
              <a:buChar char="▪"/>
              <a:defRPr sz="1600">
                <a:solidFill>
                  <a:schemeClr val="tx1"/>
                </a:solidFill>
                <a:latin typeface="+mn-lt"/>
                <a:ea typeface="+mn-ea"/>
                <a:cs typeface="+mn-cs"/>
              </a:defRPr>
            </a:lvl8pPr>
            <a:lvl9pPr marL="2331720" indent="-182880" algn="l">
              <a:spcBef>
                <a:spcPts val="0"/>
              </a:spcBef>
              <a:buClr>
                <a:schemeClr val="accent6"/>
              </a:buClr>
              <a:buFont typeface="Arial"/>
              <a:buChar char="•"/>
              <a:defRPr sz="1600">
                <a:solidFill>
                  <a:schemeClr val="tx1"/>
                </a:solidFill>
                <a:latin typeface="+mn-lt"/>
                <a:ea typeface="+mn-ea"/>
                <a:cs typeface="+mn-cs"/>
              </a:defRPr>
            </a:lvl9pPr>
          </a:lstStyle>
          <a:p>
            <a:pPr>
              <a:spcBef>
                <a:spcPts val="600"/>
              </a:spcBef>
              <a:buFont typeface="Wingdings" panose="05000000000000000000" pitchFamily="2" charset="2"/>
              <a:buChar char="Ø"/>
            </a:pPr>
            <a:r>
              <a:rPr lang="en-GB" sz="1600" dirty="0"/>
              <a:t>93 component test request for 2023 (so far) </a:t>
            </a:r>
          </a:p>
          <a:p>
            <a:pPr>
              <a:spcBef>
                <a:spcPts val="600"/>
              </a:spcBef>
              <a:buFont typeface="Wingdings" panose="05000000000000000000" pitchFamily="2" charset="2"/>
              <a:buChar char="Ø"/>
            </a:pPr>
            <a:r>
              <a:rPr lang="en-GB" sz="1600" dirty="0"/>
              <a:t>33 components tested (so far)</a:t>
            </a:r>
          </a:p>
          <a:p>
            <a:pPr>
              <a:spcBef>
                <a:spcPts val="600"/>
              </a:spcBef>
              <a:buFont typeface="Wingdings" panose="05000000000000000000" pitchFamily="2" charset="2"/>
              <a:buChar char="Ø"/>
            </a:pPr>
            <a:r>
              <a:rPr lang="en-GB" sz="1600" dirty="0"/>
              <a:t>5 Radiation campaigns done (3*PSI, 2*CC60, 2*CHARM)</a:t>
            </a:r>
          </a:p>
        </p:txBody>
      </p:sp>
      <p:pic>
        <p:nvPicPr>
          <p:cNvPr id="4" name="Picture 3">
            <a:extLst>
              <a:ext uri="{FF2B5EF4-FFF2-40B4-BE49-F238E27FC236}">
                <a16:creationId xmlns:a16="http://schemas.microsoft.com/office/drawing/2014/main" id="{B94DAB54-177D-9D42-6DBF-C113E5928506}"/>
              </a:ext>
            </a:extLst>
          </p:cNvPr>
          <p:cNvPicPr>
            <a:picLocks noChangeAspect="1"/>
          </p:cNvPicPr>
          <p:nvPr/>
        </p:nvPicPr>
        <p:blipFill>
          <a:blip r:embed="rId3"/>
          <a:stretch>
            <a:fillRect/>
          </a:stretch>
        </p:blipFill>
        <p:spPr>
          <a:xfrm>
            <a:off x="723900" y="2247900"/>
            <a:ext cx="4979306" cy="2903188"/>
          </a:xfrm>
          <a:prstGeom prst="rect">
            <a:avLst/>
          </a:prstGeom>
        </p:spPr>
      </p:pic>
      <p:sp>
        <p:nvSpPr>
          <p:cNvPr id="13" name="Date Placeholder 4">
            <a:extLst>
              <a:ext uri="{FF2B5EF4-FFF2-40B4-BE49-F238E27FC236}">
                <a16:creationId xmlns:a16="http://schemas.microsoft.com/office/drawing/2014/main" id="{B720C06B-2310-F32E-A04B-C00ADA23039C}"/>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
        <p:nvSpPr>
          <p:cNvPr id="14" name="Content Placeholder 2">
            <a:extLst>
              <a:ext uri="{FF2B5EF4-FFF2-40B4-BE49-F238E27FC236}">
                <a16:creationId xmlns:a16="http://schemas.microsoft.com/office/drawing/2014/main" id="{8EEEC064-E442-20FA-22D4-A2152106DEF0}"/>
              </a:ext>
            </a:extLst>
          </p:cNvPr>
          <p:cNvSpPr txBox="1">
            <a:spLocks/>
          </p:cNvSpPr>
          <p:nvPr/>
        </p:nvSpPr>
        <p:spPr>
          <a:xfrm>
            <a:off x="580215" y="5143499"/>
            <a:ext cx="10998523" cy="1070455"/>
          </a:xfrm>
          <a:prstGeom prst="rect">
            <a:avLst/>
          </a:prstGeom>
        </p:spPr>
        <p:txBody>
          <a:bodyPr/>
          <a:lstStyle>
            <a:lvl1pPr marL="225425" indent="-225425" algn="l">
              <a:lnSpc>
                <a:spcPct val="100000"/>
              </a:lnSpc>
              <a:spcBef>
                <a:spcPts val="900"/>
              </a:spcBef>
              <a:buClr>
                <a:srgbClr val="5AA3D9"/>
              </a:buClr>
              <a:buSzPct val="100000"/>
              <a:buFont typeface="Wingdings" panose="05000000000000000000" pitchFamily="2" charset="2"/>
              <a:buChar char="§"/>
              <a:defRPr sz="3000" b="0" i="0">
                <a:solidFill>
                  <a:srgbClr val="4D4D4D"/>
                </a:solidFill>
                <a:latin typeface="+mn-lt"/>
                <a:ea typeface="+mn-ea"/>
                <a:cs typeface="Ubuntu Light"/>
              </a:defRPr>
            </a:lvl1pPr>
            <a:lvl2pPr marL="460375" indent="-228600"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2pPr>
            <a:lvl3pPr marL="685800" indent="-225425"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3pPr>
            <a:lvl4pPr marL="909638" indent="-2238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4pPr>
            <a:lvl5pPr marL="1146175" indent="-2365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5pPr>
            <a:lvl6pPr marL="1700784" indent="-182880" algn="l">
              <a:spcBef>
                <a:spcPts val="0"/>
              </a:spcBef>
              <a:buClr>
                <a:schemeClr val="accent5"/>
              </a:buClr>
              <a:buFont typeface="Arial"/>
              <a:buChar char="-"/>
              <a:defRPr sz="2000">
                <a:solidFill>
                  <a:schemeClr val="tx1"/>
                </a:solidFill>
                <a:latin typeface="+mn-lt"/>
                <a:ea typeface="+mn-ea"/>
                <a:cs typeface="+mn-cs"/>
              </a:defRPr>
            </a:lvl6pPr>
            <a:lvl7pPr marL="1920240" indent="-182880" algn="l">
              <a:spcBef>
                <a:spcPts val="0"/>
              </a:spcBef>
              <a:buClr>
                <a:schemeClr val="accent6"/>
              </a:buClr>
              <a:buSzPct val="100000"/>
              <a:buFont typeface="Arial"/>
              <a:buChar char="•"/>
              <a:defRPr sz="1800">
                <a:solidFill>
                  <a:schemeClr val="tx1"/>
                </a:solidFill>
                <a:latin typeface="+mn-lt"/>
                <a:ea typeface="+mn-ea"/>
                <a:cs typeface="+mn-cs"/>
              </a:defRPr>
            </a:lvl7pPr>
            <a:lvl8pPr marL="2139696" indent="-182880" algn="l">
              <a:spcBef>
                <a:spcPts val="0"/>
              </a:spcBef>
              <a:buClr>
                <a:schemeClr val="accent6"/>
              </a:buClr>
              <a:buFont typeface="Arial"/>
              <a:buChar char="▪"/>
              <a:defRPr sz="1600">
                <a:solidFill>
                  <a:schemeClr val="tx1"/>
                </a:solidFill>
                <a:latin typeface="+mn-lt"/>
                <a:ea typeface="+mn-ea"/>
                <a:cs typeface="+mn-cs"/>
              </a:defRPr>
            </a:lvl8pPr>
            <a:lvl9pPr marL="2331720" indent="-182880" algn="l">
              <a:spcBef>
                <a:spcPts val="0"/>
              </a:spcBef>
              <a:buClr>
                <a:schemeClr val="accent6"/>
              </a:buClr>
              <a:buFont typeface="Arial"/>
              <a:buChar char="•"/>
              <a:defRPr sz="1600">
                <a:solidFill>
                  <a:schemeClr val="tx1"/>
                </a:solidFill>
                <a:latin typeface="+mn-lt"/>
                <a:ea typeface="+mn-ea"/>
                <a:cs typeface="+mn-cs"/>
              </a:defRPr>
            </a:lvl9pPr>
          </a:lstStyle>
          <a:p>
            <a:pPr>
              <a:buFont typeface="Wingdings" panose="05000000000000000000" pitchFamily="2" charset="2"/>
              <a:buChar char="Ø"/>
            </a:pPr>
            <a:r>
              <a:rPr lang="en-US" sz="1400" b="1" dirty="0">
                <a:solidFill>
                  <a:srgbClr val="C00000"/>
                </a:solidFill>
              </a:rPr>
              <a:t>Compare to previous year we are in the high range of components tested per month</a:t>
            </a:r>
          </a:p>
          <a:p>
            <a:pPr>
              <a:buFont typeface="Wingdings" panose="05000000000000000000" pitchFamily="2" charset="2"/>
              <a:buChar char="Ø"/>
            </a:pPr>
            <a:r>
              <a:rPr lang="en-US" sz="1400" b="1" dirty="0">
                <a:solidFill>
                  <a:srgbClr val="C00000"/>
                </a:solidFill>
              </a:rPr>
              <a:t>5 more PSI campaigns are planned, together with regular CHARM tests</a:t>
            </a:r>
          </a:p>
          <a:p>
            <a:pPr>
              <a:buFont typeface="Wingdings" panose="05000000000000000000" pitchFamily="2" charset="2"/>
              <a:buChar char="Ø"/>
            </a:pPr>
            <a:r>
              <a:rPr lang="en-US" sz="1400" b="1" dirty="0">
                <a:solidFill>
                  <a:srgbClr val="C00000"/>
                </a:solidFill>
              </a:rPr>
              <a:t>We will probably test more components this year than the previous years</a:t>
            </a:r>
            <a:endParaRPr lang="en-US" sz="1400" dirty="0">
              <a:solidFill>
                <a:srgbClr val="C00000"/>
              </a:solidFill>
            </a:endParaRPr>
          </a:p>
        </p:txBody>
      </p:sp>
    </p:spTree>
    <p:extLst>
      <p:ext uri="{BB962C8B-B14F-4D97-AF65-F5344CB8AC3E}">
        <p14:creationId xmlns:p14="http://schemas.microsoft.com/office/powerpoint/2010/main" val="3518580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4">
                                            <p:txEl>
                                              <p:pRg st="0" end="0"/>
                                            </p:txEl>
                                          </p:spTgt>
                                        </p:tgtEl>
                                        <p:attrNameLst>
                                          <p:attrName>style.visibility</p:attrName>
                                        </p:attrNameLst>
                                      </p:cBhvr>
                                      <p:to>
                                        <p:strVal val="visible"/>
                                      </p:to>
                                    </p:set>
                                    <p:animEffect transition="in" filter="fade">
                                      <p:cBhvr>
                                        <p:cTn id="20" dur="500"/>
                                        <p:tgtEl>
                                          <p:spTgt spid="14">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4">
                                            <p:txEl>
                                              <p:pRg st="1" end="1"/>
                                            </p:txEl>
                                          </p:spTgt>
                                        </p:tgtEl>
                                        <p:attrNameLst>
                                          <p:attrName>style.visibility</p:attrName>
                                        </p:attrNameLst>
                                      </p:cBhvr>
                                      <p:to>
                                        <p:strVal val="visible"/>
                                      </p:to>
                                    </p:set>
                                    <p:animEffect transition="in" filter="fade">
                                      <p:cBhvr>
                                        <p:cTn id="25" dur="500"/>
                                        <p:tgtEl>
                                          <p:spTgt spid="14">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4">
                                            <p:txEl>
                                              <p:pRg st="2" end="2"/>
                                            </p:txEl>
                                          </p:spTgt>
                                        </p:tgtEl>
                                        <p:attrNameLst>
                                          <p:attrName>style.visibility</p:attrName>
                                        </p:attrNameLst>
                                      </p:cBhvr>
                                      <p:to>
                                        <p:strVal val="visible"/>
                                      </p:to>
                                    </p:set>
                                    <p:animEffect transition="in" filter="fade">
                                      <p:cBhvr>
                                        <p:cTn id="30" dur="500"/>
                                        <p:tgtEl>
                                          <p:spTgt spid="1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A234A-ED2F-B286-0090-3889763F6C47}"/>
              </a:ext>
            </a:extLst>
          </p:cNvPr>
          <p:cNvSpPr>
            <a:spLocks noGrp="1"/>
          </p:cNvSpPr>
          <p:nvPr>
            <p:ph type="title"/>
          </p:nvPr>
        </p:nvSpPr>
        <p:spPr/>
        <p:txBody>
          <a:bodyPr/>
          <a:lstStyle/>
          <a:p>
            <a:r>
              <a:rPr lang="en-US" dirty="0"/>
              <a:t>Test Service Status: Requests per type</a:t>
            </a:r>
            <a:endParaRPr lang="en-GB" dirty="0"/>
          </a:p>
        </p:txBody>
      </p:sp>
      <p:sp>
        <p:nvSpPr>
          <p:cNvPr id="5" name="Date Placeholder 4">
            <a:extLst>
              <a:ext uri="{FF2B5EF4-FFF2-40B4-BE49-F238E27FC236}">
                <a16:creationId xmlns:a16="http://schemas.microsoft.com/office/drawing/2014/main" id="{630763FA-035F-730A-0596-6DB698E22594}"/>
              </a:ext>
            </a:extLst>
          </p:cNvPr>
          <p:cNvSpPr>
            <a:spLocks noGrp="1"/>
          </p:cNvSpPr>
          <p:nvPr>
            <p:ph type="dt" sz="half" idx="17"/>
          </p:nvPr>
        </p:nvSpPr>
        <p:spPr/>
        <p:txBody>
          <a:bodyPr/>
          <a:lstStyle/>
          <a:p>
            <a:pPr>
              <a:defRPr/>
            </a:pPr>
            <a:fld id="{F93381D4-F870-40C7-B064-26B7095B2FA2}" type="datetime1">
              <a:rPr lang="en-GB" noProof="0" smtClean="0"/>
              <a:t>05/07/2023</a:t>
            </a:fld>
            <a:endParaRPr lang="en-GB" noProof="0"/>
          </a:p>
        </p:txBody>
      </p:sp>
      <p:sp>
        <p:nvSpPr>
          <p:cNvPr id="6" name="Slide Number Placeholder 5">
            <a:extLst>
              <a:ext uri="{FF2B5EF4-FFF2-40B4-BE49-F238E27FC236}">
                <a16:creationId xmlns:a16="http://schemas.microsoft.com/office/drawing/2014/main" id="{12F7451A-EA2F-7312-4A5E-3222A27CF012}"/>
              </a:ext>
            </a:extLst>
          </p:cNvPr>
          <p:cNvSpPr>
            <a:spLocks noGrp="1"/>
          </p:cNvSpPr>
          <p:nvPr>
            <p:ph type="sldNum" sz="quarter" idx="19"/>
          </p:nvPr>
        </p:nvSpPr>
        <p:spPr/>
        <p:txBody>
          <a:bodyPr/>
          <a:lstStyle/>
          <a:p>
            <a:pPr>
              <a:defRPr/>
            </a:pPr>
            <a:fld id="{8D6C380F-326D-3C40-9EE7-7FBAB0953422}" type="slidenum">
              <a:rPr lang="en-GB" noProof="0" smtClean="0"/>
              <a:t>5</a:t>
            </a:fld>
            <a:endParaRPr lang="en-GB" noProof="0"/>
          </a:p>
        </p:txBody>
      </p:sp>
      <p:pic>
        <p:nvPicPr>
          <p:cNvPr id="7" name="Graphic 6">
            <a:extLst>
              <a:ext uri="{FF2B5EF4-FFF2-40B4-BE49-F238E27FC236}">
                <a16:creationId xmlns:a16="http://schemas.microsoft.com/office/drawing/2014/main" id="{EC3AEEE2-73C0-9D7E-AFCE-C5F2F44E84D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768236" y="1523130"/>
            <a:ext cx="6888554" cy="4259422"/>
          </a:xfrm>
          <a:prstGeom prst="rect">
            <a:avLst/>
          </a:prstGeom>
        </p:spPr>
      </p:pic>
      <p:sp>
        <p:nvSpPr>
          <p:cNvPr id="8" name="Content Placeholder 2">
            <a:extLst>
              <a:ext uri="{FF2B5EF4-FFF2-40B4-BE49-F238E27FC236}">
                <a16:creationId xmlns:a16="http://schemas.microsoft.com/office/drawing/2014/main" id="{B77D2248-B8CC-CC68-2088-52E4437225FD}"/>
              </a:ext>
            </a:extLst>
          </p:cNvPr>
          <p:cNvSpPr txBox="1">
            <a:spLocks/>
          </p:cNvSpPr>
          <p:nvPr/>
        </p:nvSpPr>
        <p:spPr>
          <a:xfrm>
            <a:off x="580216" y="1169027"/>
            <a:ext cx="10515600" cy="365125"/>
          </a:xfrm>
          <a:prstGeom prst="rect">
            <a:avLst/>
          </a:prstGeom>
        </p:spPr>
        <p:txBody>
          <a:bodyPr/>
          <a:lstStyle>
            <a:lvl1pPr marL="225425" indent="-225425" algn="l">
              <a:lnSpc>
                <a:spcPct val="100000"/>
              </a:lnSpc>
              <a:spcBef>
                <a:spcPts val="900"/>
              </a:spcBef>
              <a:buClr>
                <a:srgbClr val="5AA3D9"/>
              </a:buClr>
              <a:buSzPct val="100000"/>
              <a:buFont typeface="Wingdings" panose="05000000000000000000" pitchFamily="2" charset="2"/>
              <a:buChar char="§"/>
              <a:defRPr sz="3000" b="0" i="0">
                <a:solidFill>
                  <a:srgbClr val="4D4D4D"/>
                </a:solidFill>
                <a:latin typeface="+mn-lt"/>
                <a:ea typeface="+mn-ea"/>
                <a:cs typeface="Ubuntu Light"/>
              </a:defRPr>
            </a:lvl1pPr>
            <a:lvl2pPr marL="460375" indent="-228600"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2pPr>
            <a:lvl3pPr marL="685800" indent="-225425"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3pPr>
            <a:lvl4pPr marL="909638" indent="-2238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4pPr>
            <a:lvl5pPr marL="1146175" indent="-2365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5pPr>
            <a:lvl6pPr marL="1700784" indent="-182880" algn="l">
              <a:spcBef>
                <a:spcPts val="0"/>
              </a:spcBef>
              <a:buClr>
                <a:schemeClr val="accent5"/>
              </a:buClr>
              <a:buFont typeface="Arial"/>
              <a:buChar char="-"/>
              <a:defRPr sz="2000">
                <a:solidFill>
                  <a:schemeClr val="tx1"/>
                </a:solidFill>
                <a:latin typeface="+mn-lt"/>
                <a:ea typeface="+mn-ea"/>
                <a:cs typeface="+mn-cs"/>
              </a:defRPr>
            </a:lvl6pPr>
            <a:lvl7pPr marL="1920240" indent="-182880" algn="l">
              <a:spcBef>
                <a:spcPts val="0"/>
              </a:spcBef>
              <a:buClr>
                <a:schemeClr val="accent6"/>
              </a:buClr>
              <a:buSzPct val="100000"/>
              <a:buFont typeface="Arial"/>
              <a:buChar char="•"/>
              <a:defRPr sz="1800">
                <a:solidFill>
                  <a:schemeClr val="tx1"/>
                </a:solidFill>
                <a:latin typeface="+mn-lt"/>
                <a:ea typeface="+mn-ea"/>
                <a:cs typeface="+mn-cs"/>
              </a:defRPr>
            </a:lvl7pPr>
            <a:lvl8pPr marL="2139696" indent="-182880" algn="l">
              <a:spcBef>
                <a:spcPts val="0"/>
              </a:spcBef>
              <a:buClr>
                <a:schemeClr val="accent6"/>
              </a:buClr>
              <a:buFont typeface="Arial"/>
              <a:buChar char="▪"/>
              <a:defRPr sz="1600">
                <a:solidFill>
                  <a:schemeClr val="tx1"/>
                </a:solidFill>
                <a:latin typeface="+mn-lt"/>
                <a:ea typeface="+mn-ea"/>
                <a:cs typeface="+mn-cs"/>
              </a:defRPr>
            </a:lvl8pPr>
            <a:lvl9pPr marL="2331720" indent="-182880" algn="l">
              <a:spcBef>
                <a:spcPts val="0"/>
              </a:spcBef>
              <a:buClr>
                <a:schemeClr val="accent6"/>
              </a:buClr>
              <a:buFont typeface="Arial"/>
              <a:buChar char="•"/>
              <a:defRPr sz="1600">
                <a:solidFill>
                  <a:schemeClr val="tx1"/>
                </a:solidFill>
                <a:latin typeface="+mn-lt"/>
                <a:ea typeface="+mn-ea"/>
                <a:cs typeface="+mn-cs"/>
              </a:defRPr>
            </a:lvl9pPr>
          </a:lstStyle>
          <a:p>
            <a:r>
              <a:rPr lang="en-US" sz="2000" dirty="0"/>
              <a:t>Total requests: 93 [not only references but also #lots]</a:t>
            </a:r>
          </a:p>
        </p:txBody>
      </p:sp>
      <p:sp>
        <p:nvSpPr>
          <p:cNvPr id="10" name="Date Placeholder 4">
            <a:extLst>
              <a:ext uri="{FF2B5EF4-FFF2-40B4-BE49-F238E27FC236}">
                <a16:creationId xmlns:a16="http://schemas.microsoft.com/office/drawing/2014/main" id="{A1A514B5-913C-4EB1-A890-D2D6B8D70CC3}"/>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830524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A234A-ED2F-B286-0090-3889763F6C47}"/>
              </a:ext>
            </a:extLst>
          </p:cNvPr>
          <p:cNvSpPr>
            <a:spLocks noGrp="1"/>
          </p:cNvSpPr>
          <p:nvPr>
            <p:ph type="title"/>
          </p:nvPr>
        </p:nvSpPr>
        <p:spPr/>
        <p:txBody>
          <a:bodyPr/>
          <a:lstStyle/>
          <a:p>
            <a:r>
              <a:rPr lang="en-US" dirty="0"/>
              <a:t>Test Service Status: Requests per group/project</a:t>
            </a:r>
            <a:endParaRPr lang="en-GB" dirty="0"/>
          </a:p>
        </p:txBody>
      </p:sp>
      <p:sp>
        <p:nvSpPr>
          <p:cNvPr id="5" name="Date Placeholder 4">
            <a:extLst>
              <a:ext uri="{FF2B5EF4-FFF2-40B4-BE49-F238E27FC236}">
                <a16:creationId xmlns:a16="http://schemas.microsoft.com/office/drawing/2014/main" id="{630763FA-035F-730A-0596-6DB698E22594}"/>
              </a:ext>
            </a:extLst>
          </p:cNvPr>
          <p:cNvSpPr>
            <a:spLocks noGrp="1"/>
          </p:cNvSpPr>
          <p:nvPr>
            <p:ph type="dt" sz="half" idx="17"/>
          </p:nvPr>
        </p:nvSpPr>
        <p:spPr/>
        <p:txBody>
          <a:bodyPr/>
          <a:lstStyle/>
          <a:p>
            <a:pPr>
              <a:defRPr/>
            </a:pPr>
            <a:fld id="{F93381D4-F870-40C7-B064-26B7095B2FA2}" type="datetime1">
              <a:rPr lang="en-GB" noProof="0" smtClean="0"/>
              <a:t>05/07/2023</a:t>
            </a:fld>
            <a:endParaRPr lang="en-GB" noProof="0"/>
          </a:p>
        </p:txBody>
      </p:sp>
      <p:sp>
        <p:nvSpPr>
          <p:cNvPr id="6" name="Slide Number Placeholder 5">
            <a:extLst>
              <a:ext uri="{FF2B5EF4-FFF2-40B4-BE49-F238E27FC236}">
                <a16:creationId xmlns:a16="http://schemas.microsoft.com/office/drawing/2014/main" id="{12F7451A-EA2F-7312-4A5E-3222A27CF012}"/>
              </a:ext>
            </a:extLst>
          </p:cNvPr>
          <p:cNvSpPr>
            <a:spLocks noGrp="1"/>
          </p:cNvSpPr>
          <p:nvPr>
            <p:ph type="sldNum" sz="quarter" idx="19"/>
          </p:nvPr>
        </p:nvSpPr>
        <p:spPr/>
        <p:txBody>
          <a:bodyPr/>
          <a:lstStyle/>
          <a:p>
            <a:pPr>
              <a:defRPr/>
            </a:pPr>
            <a:fld id="{8D6C380F-326D-3C40-9EE7-7FBAB0953422}" type="slidenum">
              <a:rPr lang="en-GB" noProof="0" smtClean="0"/>
              <a:t>6</a:t>
            </a:fld>
            <a:endParaRPr lang="en-GB" noProof="0"/>
          </a:p>
        </p:txBody>
      </p:sp>
      <p:pic>
        <p:nvPicPr>
          <p:cNvPr id="7" name="Graphic 6">
            <a:extLst>
              <a:ext uri="{FF2B5EF4-FFF2-40B4-BE49-F238E27FC236}">
                <a16:creationId xmlns:a16="http://schemas.microsoft.com/office/drawing/2014/main" id="{EC3AEEE2-73C0-9D7E-AFCE-C5F2F44E84D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78357" y="1515110"/>
            <a:ext cx="4056808" cy="3028322"/>
          </a:xfrm>
          <a:prstGeom prst="rect">
            <a:avLst/>
          </a:prstGeom>
        </p:spPr>
      </p:pic>
      <p:sp>
        <p:nvSpPr>
          <p:cNvPr id="9" name="Content Placeholder 2">
            <a:extLst>
              <a:ext uri="{FF2B5EF4-FFF2-40B4-BE49-F238E27FC236}">
                <a16:creationId xmlns:a16="http://schemas.microsoft.com/office/drawing/2014/main" id="{8F617C7A-FFCA-6998-A5DF-A10BD99CC12D}"/>
              </a:ext>
            </a:extLst>
          </p:cNvPr>
          <p:cNvSpPr txBox="1">
            <a:spLocks/>
          </p:cNvSpPr>
          <p:nvPr/>
        </p:nvSpPr>
        <p:spPr>
          <a:xfrm>
            <a:off x="580215" y="4925864"/>
            <a:ext cx="10998523" cy="365125"/>
          </a:xfrm>
          <a:prstGeom prst="rect">
            <a:avLst/>
          </a:prstGeom>
        </p:spPr>
        <p:txBody>
          <a:bodyPr/>
          <a:lstStyle>
            <a:lvl1pPr marL="225425" indent="-225425" algn="l">
              <a:lnSpc>
                <a:spcPct val="100000"/>
              </a:lnSpc>
              <a:spcBef>
                <a:spcPts val="900"/>
              </a:spcBef>
              <a:buClr>
                <a:srgbClr val="5AA3D9"/>
              </a:buClr>
              <a:buSzPct val="100000"/>
              <a:buFont typeface="Wingdings" panose="05000000000000000000" pitchFamily="2" charset="2"/>
              <a:buChar char="§"/>
              <a:defRPr sz="3000" b="0" i="0">
                <a:solidFill>
                  <a:srgbClr val="4D4D4D"/>
                </a:solidFill>
                <a:latin typeface="+mn-lt"/>
                <a:ea typeface="+mn-ea"/>
                <a:cs typeface="Ubuntu Light"/>
              </a:defRPr>
            </a:lvl1pPr>
            <a:lvl2pPr marL="460375" indent="-228600"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2pPr>
            <a:lvl3pPr marL="685800" indent="-225425"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3pPr>
            <a:lvl4pPr marL="909638" indent="-2238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4pPr>
            <a:lvl5pPr marL="1146175" indent="-2365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5pPr>
            <a:lvl6pPr marL="1700784" indent="-182880" algn="l">
              <a:spcBef>
                <a:spcPts val="0"/>
              </a:spcBef>
              <a:buClr>
                <a:schemeClr val="accent5"/>
              </a:buClr>
              <a:buFont typeface="Arial"/>
              <a:buChar char="-"/>
              <a:defRPr sz="2000">
                <a:solidFill>
                  <a:schemeClr val="tx1"/>
                </a:solidFill>
                <a:latin typeface="+mn-lt"/>
                <a:ea typeface="+mn-ea"/>
                <a:cs typeface="+mn-cs"/>
              </a:defRPr>
            </a:lvl6pPr>
            <a:lvl7pPr marL="1920240" indent="-182880" algn="l">
              <a:spcBef>
                <a:spcPts val="0"/>
              </a:spcBef>
              <a:buClr>
                <a:schemeClr val="accent6"/>
              </a:buClr>
              <a:buSzPct val="100000"/>
              <a:buFont typeface="Arial"/>
              <a:buChar char="•"/>
              <a:defRPr sz="1800">
                <a:solidFill>
                  <a:schemeClr val="tx1"/>
                </a:solidFill>
                <a:latin typeface="+mn-lt"/>
                <a:ea typeface="+mn-ea"/>
                <a:cs typeface="+mn-cs"/>
              </a:defRPr>
            </a:lvl7pPr>
            <a:lvl8pPr marL="2139696" indent="-182880" algn="l">
              <a:spcBef>
                <a:spcPts val="0"/>
              </a:spcBef>
              <a:buClr>
                <a:schemeClr val="accent6"/>
              </a:buClr>
              <a:buFont typeface="Arial"/>
              <a:buChar char="▪"/>
              <a:defRPr sz="1600">
                <a:solidFill>
                  <a:schemeClr val="tx1"/>
                </a:solidFill>
                <a:latin typeface="+mn-lt"/>
                <a:ea typeface="+mn-ea"/>
                <a:cs typeface="+mn-cs"/>
              </a:defRPr>
            </a:lvl8pPr>
            <a:lvl9pPr marL="2331720" indent="-182880" algn="l">
              <a:spcBef>
                <a:spcPts val="0"/>
              </a:spcBef>
              <a:buClr>
                <a:schemeClr val="accent6"/>
              </a:buClr>
              <a:buFont typeface="Arial"/>
              <a:buChar char="•"/>
              <a:defRPr sz="1600">
                <a:solidFill>
                  <a:schemeClr val="tx1"/>
                </a:solidFill>
                <a:latin typeface="+mn-lt"/>
                <a:ea typeface="+mn-ea"/>
                <a:cs typeface="+mn-cs"/>
              </a:defRPr>
            </a:lvl9pPr>
          </a:lstStyle>
          <a:p>
            <a:pPr marL="0" indent="0">
              <a:buNone/>
            </a:pPr>
            <a:r>
              <a:rPr lang="en-US" sz="1400" dirty="0"/>
              <a:t>*Cryogenic Systems components are few part references but a lot of different lots</a:t>
            </a:r>
          </a:p>
        </p:txBody>
      </p:sp>
      <p:pic>
        <p:nvPicPr>
          <p:cNvPr id="3" name="Graphic 2">
            <a:extLst>
              <a:ext uri="{FF2B5EF4-FFF2-40B4-BE49-F238E27FC236}">
                <a16:creationId xmlns:a16="http://schemas.microsoft.com/office/drawing/2014/main" id="{8C5CCC20-6E88-40D5-D567-319788CD6939}"/>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4888579" y="1619878"/>
            <a:ext cx="6427121" cy="3049184"/>
          </a:xfrm>
          <a:prstGeom prst="rect">
            <a:avLst/>
          </a:prstGeom>
        </p:spPr>
      </p:pic>
      <p:sp>
        <p:nvSpPr>
          <p:cNvPr id="10" name="Date Placeholder 4">
            <a:extLst>
              <a:ext uri="{FF2B5EF4-FFF2-40B4-BE49-F238E27FC236}">
                <a16:creationId xmlns:a16="http://schemas.microsoft.com/office/drawing/2014/main" id="{3B4CD90C-C1F2-4B34-A8EC-9E1721C9D1E9}"/>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4005784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A234A-ED2F-B286-0090-3889763F6C47}"/>
              </a:ext>
            </a:extLst>
          </p:cNvPr>
          <p:cNvSpPr>
            <a:spLocks noGrp="1"/>
          </p:cNvSpPr>
          <p:nvPr>
            <p:ph type="title"/>
          </p:nvPr>
        </p:nvSpPr>
        <p:spPr/>
        <p:txBody>
          <a:bodyPr/>
          <a:lstStyle/>
          <a:p>
            <a:r>
              <a:rPr lang="en-US" dirty="0"/>
              <a:t>Test Service Status: Requests per lot type</a:t>
            </a:r>
            <a:endParaRPr lang="en-GB" dirty="0"/>
          </a:p>
        </p:txBody>
      </p:sp>
      <p:sp>
        <p:nvSpPr>
          <p:cNvPr id="5" name="Date Placeholder 4">
            <a:extLst>
              <a:ext uri="{FF2B5EF4-FFF2-40B4-BE49-F238E27FC236}">
                <a16:creationId xmlns:a16="http://schemas.microsoft.com/office/drawing/2014/main" id="{630763FA-035F-730A-0596-6DB698E22594}"/>
              </a:ext>
            </a:extLst>
          </p:cNvPr>
          <p:cNvSpPr>
            <a:spLocks noGrp="1"/>
          </p:cNvSpPr>
          <p:nvPr>
            <p:ph type="dt" sz="half" idx="17"/>
          </p:nvPr>
        </p:nvSpPr>
        <p:spPr/>
        <p:txBody>
          <a:bodyPr/>
          <a:lstStyle/>
          <a:p>
            <a:pPr>
              <a:defRPr/>
            </a:pPr>
            <a:fld id="{F93381D4-F870-40C7-B064-26B7095B2FA2}" type="datetime1">
              <a:rPr lang="en-GB" noProof="0" smtClean="0"/>
              <a:t>05/07/2023</a:t>
            </a:fld>
            <a:endParaRPr lang="en-GB" noProof="0"/>
          </a:p>
        </p:txBody>
      </p:sp>
      <p:sp>
        <p:nvSpPr>
          <p:cNvPr id="6" name="Slide Number Placeholder 5">
            <a:extLst>
              <a:ext uri="{FF2B5EF4-FFF2-40B4-BE49-F238E27FC236}">
                <a16:creationId xmlns:a16="http://schemas.microsoft.com/office/drawing/2014/main" id="{12F7451A-EA2F-7312-4A5E-3222A27CF012}"/>
              </a:ext>
            </a:extLst>
          </p:cNvPr>
          <p:cNvSpPr>
            <a:spLocks noGrp="1"/>
          </p:cNvSpPr>
          <p:nvPr>
            <p:ph type="sldNum" sz="quarter" idx="19"/>
          </p:nvPr>
        </p:nvSpPr>
        <p:spPr/>
        <p:txBody>
          <a:bodyPr/>
          <a:lstStyle/>
          <a:p>
            <a:pPr>
              <a:defRPr/>
            </a:pPr>
            <a:fld id="{8D6C380F-326D-3C40-9EE7-7FBAB0953422}" type="slidenum">
              <a:rPr lang="en-GB" noProof="0" smtClean="0"/>
              <a:t>7</a:t>
            </a:fld>
            <a:endParaRPr lang="en-GB" noProof="0"/>
          </a:p>
        </p:txBody>
      </p:sp>
      <p:sp>
        <p:nvSpPr>
          <p:cNvPr id="8" name="Content Placeholder 2">
            <a:extLst>
              <a:ext uri="{FF2B5EF4-FFF2-40B4-BE49-F238E27FC236}">
                <a16:creationId xmlns:a16="http://schemas.microsoft.com/office/drawing/2014/main" id="{B77D2248-B8CC-CC68-2088-52E4437225FD}"/>
              </a:ext>
            </a:extLst>
          </p:cNvPr>
          <p:cNvSpPr txBox="1">
            <a:spLocks/>
          </p:cNvSpPr>
          <p:nvPr/>
        </p:nvSpPr>
        <p:spPr>
          <a:xfrm>
            <a:off x="580216" y="1169027"/>
            <a:ext cx="10515600" cy="365125"/>
          </a:xfrm>
          <a:prstGeom prst="rect">
            <a:avLst/>
          </a:prstGeom>
        </p:spPr>
        <p:txBody>
          <a:bodyPr/>
          <a:lstStyle>
            <a:lvl1pPr marL="225425" indent="-225425" algn="l">
              <a:lnSpc>
                <a:spcPct val="100000"/>
              </a:lnSpc>
              <a:spcBef>
                <a:spcPts val="900"/>
              </a:spcBef>
              <a:buClr>
                <a:srgbClr val="5AA3D9"/>
              </a:buClr>
              <a:buSzPct val="100000"/>
              <a:buFont typeface="Wingdings" panose="05000000000000000000" pitchFamily="2" charset="2"/>
              <a:buChar char="§"/>
              <a:defRPr sz="3000" b="0" i="0">
                <a:solidFill>
                  <a:srgbClr val="4D4D4D"/>
                </a:solidFill>
                <a:latin typeface="+mn-lt"/>
                <a:ea typeface="+mn-ea"/>
                <a:cs typeface="Ubuntu Light"/>
              </a:defRPr>
            </a:lvl1pPr>
            <a:lvl2pPr marL="460375" indent="-228600"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2pPr>
            <a:lvl3pPr marL="685800" indent="-225425"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3pPr>
            <a:lvl4pPr marL="909638" indent="-2238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4pPr>
            <a:lvl5pPr marL="1146175" indent="-2365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5pPr>
            <a:lvl6pPr marL="1700784" indent="-182880" algn="l">
              <a:spcBef>
                <a:spcPts val="0"/>
              </a:spcBef>
              <a:buClr>
                <a:schemeClr val="accent5"/>
              </a:buClr>
              <a:buFont typeface="Arial"/>
              <a:buChar char="-"/>
              <a:defRPr sz="2000">
                <a:solidFill>
                  <a:schemeClr val="tx1"/>
                </a:solidFill>
                <a:latin typeface="+mn-lt"/>
                <a:ea typeface="+mn-ea"/>
                <a:cs typeface="+mn-cs"/>
              </a:defRPr>
            </a:lvl6pPr>
            <a:lvl7pPr marL="1920240" indent="-182880" algn="l">
              <a:spcBef>
                <a:spcPts val="0"/>
              </a:spcBef>
              <a:buClr>
                <a:schemeClr val="accent6"/>
              </a:buClr>
              <a:buSzPct val="100000"/>
              <a:buFont typeface="Arial"/>
              <a:buChar char="•"/>
              <a:defRPr sz="1800">
                <a:solidFill>
                  <a:schemeClr val="tx1"/>
                </a:solidFill>
                <a:latin typeface="+mn-lt"/>
                <a:ea typeface="+mn-ea"/>
                <a:cs typeface="+mn-cs"/>
              </a:defRPr>
            </a:lvl7pPr>
            <a:lvl8pPr marL="2139696" indent="-182880" algn="l">
              <a:spcBef>
                <a:spcPts val="0"/>
              </a:spcBef>
              <a:buClr>
                <a:schemeClr val="accent6"/>
              </a:buClr>
              <a:buFont typeface="Arial"/>
              <a:buChar char="▪"/>
              <a:defRPr sz="1600">
                <a:solidFill>
                  <a:schemeClr val="tx1"/>
                </a:solidFill>
                <a:latin typeface="+mn-lt"/>
                <a:ea typeface="+mn-ea"/>
                <a:cs typeface="+mn-cs"/>
              </a:defRPr>
            </a:lvl8pPr>
            <a:lvl9pPr marL="2331720" indent="-182880" algn="l">
              <a:spcBef>
                <a:spcPts val="0"/>
              </a:spcBef>
              <a:buClr>
                <a:schemeClr val="accent6"/>
              </a:buClr>
              <a:buFont typeface="Arial"/>
              <a:buChar char="•"/>
              <a:defRPr sz="1600">
                <a:solidFill>
                  <a:schemeClr val="tx1"/>
                </a:solidFill>
                <a:latin typeface="+mn-lt"/>
                <a:ea typeface="+mn-ea"/>
                <a:cs typeface="+mn-cs"/>
              </a:defRPr>
            </a:lvl9pPr>
          </a:lstStyle>
          <a:p>
            <a:r>
              <a:rPr lang="en-US" sz="2000" dirty="0"/>
              <a:t>Distribution of the type of lots:</a:t>
            </a:r>
          </a:p>
        </p:txBody>
      </p:sp>
      <p:pic>
        <p:nvPicPr>
          <p:cNvPr id="4" name="Graphic 3">
            <a:extLst>
              <a:ext uri="{FF2B5EF4-FFF2-40B4-BE49-F238E27FC236}">
                <a16:creationId xmlns:a16="http://schemas.microsoft.com/office/drawing/2014/main" id="{C94705C2-6ADB-0877-B107-5D5830B8176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3848100" y="1753846"/>
            <a:ext cx="4761659" cy="2947694"/>
          </a:xfrm>
          <a:prstGeom prst="rect">
            <a:avLst/>
          </a:prstGeom>
        </p:spPr>
      </p:pic>
      <p:sp>
        <p:nvSpPr>
          <p:cNvPr id="10" name="Content Placeholder 2">
            <a:extLst>
              <a:ext uri="{FF2B5EF4-FFF2-40B4-BE49-F238E27FC236}">
                <a16:creationId xmlns:a16="http://schemas.microsoft.com/office/drawing/2014/main" id="{A553452C-C83F-5A1E-19C2-D1D06377E18B}"/>
              </a:ext>
            </a:extLst>
          </p:cNvPr>
          <p:cNvSpPr txBox="1">
            <a:spLocks/>
          </p:cNvSpPr>
          <p:nvPr/>
        </p:nvSpPr>
        <p:spPr>
          <a:xfrm>
            <a:off x="580215" y="5029201"/>
            <a:ext cx="10998523" cy="1319544"/>
          </a:xfrm>
          <a:prstGeom prst="rect">
            <a:avLst/>
          </a:prstGeom>
        </p:spPr>
        <p:txBody>
          <a:bodyPr/>
          <a:lstStyle>
            <a:lvl1pPr marL="225425" indent="-225425" algn="l">
              <a:lnSpc>
                <a:spcPct val="100000"/>
              </a:lnSpc>
              <a:spcBef>
                <a:spcPts val="900"/>
              </a:spcBef>
              <a:buClr>
                <a:srgbClr val="5AA3D9"/>
              </a:buClr>
              <a:buSzPct val="100000"/>
              <a:buFont typeface="Wingdings" panose="05000000000000000000" pitchFamily="2" charset="2"/>
              <a:buChar char="§"/>
              <a:defRPr sz="3000" b="0" i="0">
                <a:solidFill>
                  <a:srgbClr val="4D4D4D"/>
                </a:solidFill>
                <a:latin typeface="+mn-lt"/>
                <a:ea typeface="+mn-ea"/>
                <a:cs typeface="Ubuntu Light"/>
              </a:defRPr>
            </a:lvl1pPr>
            <a:lvl2pPr marL="460375" indent="-228600"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2pPr>
            <a:lvl3pPr marL="685800" indent="-225425"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3pPr>
            <a:lvl4pPr marL="909638" indent="-2238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4pPr>
            <a:lvl5pPr marL="1146175" indent="-2365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5pPr>
            <a:lvl6pPr marL="1700784" indent="-182880" algn="l">
              <a:spcBef>
                <a:spcPts val="0"/>
              </a:spcBef>
              <a:buClr>
                <a:schemeClr val="accent5"/>
              </a:buClr>
              <a:buFont typeface="Arial"/>
              <a:buChar char="-"/>
              <a:defRPr sz="2000">
                <a:solidFill>
                  <a:schemeClr val="tx1"/>
                </a:solidFill>
                <a:latin typeface="+mn-lt"/>
                <a:ea typeface="+mn-ea"/>
                <a:cs typeface="+mn-cs"/>
              </a:defRPr>
            </a:lvl6pPr>
            <a:lvl7pPr marL="1920240" indent="-182880" algn="l">
              <a:spcBef>
                <a:spcPts val="0"/>
              </a:spcBef>
              <a:buClr>
                <a:schemeClr val="accent6"/>
              </a:buClr>
              <a:buSzPct val="100000"/>
              <a:buFont typeface="Arial"/>
              <a:buChar char="•"/>
              <a:defRPr sz="1800">
                <a:solidFill>
                  <a:schemeClr val="tx1"/>
                </a:solidFill>
                <a:latin typeface="+mn-lt"/>
                <a:ea typeface="+mn-ea"/>
                <a:cs typeface="+mn-cs"/>
              </a:defRPr>
            </a:lvl7pPr>
            <a:lvl8pPr marL="2139696" indent="-182880" algn="l">
              <a:spcBef>
                <a:spcPts val="0"/>
              </a:spcBef>
              <a:buClr>
                <a:schemeClr val="accent6"/>
              </a:buClr>
              <a:buFont typeface="Arial"/>
              <a:buChar char="▪"/>
              <a:defRPr sz="1600">
                <a:solidFill>
                  <a:schemeClr val="tx1"/>
                </a:solidFill>
                <a:latin typeface="+mn-lt"/>
                <a:ea typeface="+mn-ea"/>
                <a:cs typeface="+mn-cs"/>
              </a:defRPr>
            </a:lvl8pPr>
            <a:lvl9pPr marL="2331720" indent="-182880" algn="l">
              <a:spcBef>
                <a:spcPts val="0"/>
              </a:spcBef>
              <a:buClr>
                <a:schemeClr val="accent6"/>
              </a:buClr>
              <a:buFont typeface="Arial"/>
              <a:buChar char="•"/>
              <a:defRPr sz="1600">
                <a:solidFill>
                  <a:schemeClr val="tx1"/>
                </a:solidFill>
                <a:latin typeface="+mn-lt"/>
                <a:ea typeface="+mn-ea"/>
                <a:cs typeface="+mn-cs"/>
              </a:defRPr>
            </a:lvl9pPr>
          </a:lstStyle>
          <a:p>
            <a:pPr>
              <a:buFont typeface="Wingdings" panose="05000000000000000000" pitchFamily="2" charset="2"/>
              <a:buChar char="Ø"/>
            </a:pPr>
            <a:r>
              <a:rPr lang="en-US" sz="1600" dirty="0"/>
              <a:t>Quite balanced between new test and production lot qualification</a:t>
            </a:r>
            <a:endParaRPr lang="en-US" sz="1600" dirty="0">
              <a:solidFill>
                <a:srgbClr val="C00000"/>
              </a:solidFill>
            </a:endParaRPr>
          </a:p>
        </p:txBody>
      </p:sp>
      <p:sp>
        <p:nvSpPr>
          <p:cNvPr id="11" name="Date Placeholder 4">
            <a:extLst>
              <a:ext uri="{FF2B5EF4-FFF2-40B4-BE49-F238E27FC236}">
                <a16:creationId xmlns:a16="http://schemas.microsoft.com/office/drawing/2014/main" id="{20CA4189-69D2-553D-73AE-1683BF44897D}"/>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539853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265889-0564-1F83-13BC-377D2C06A9C1}"/>
              </a:ext>
            </a:extLst>
          </p:cNvPr>
          <p:cNvSpPr>
            <a:spLocks noGrp="1"/>
          </p:cNvSpPr>
          <p:nvPr>
            <p:ph type="title"/>
          </p:nvPr>
        </p:nvSpPr>
        <p:spPr/>
        <p:txBody>
          <a:bodyPr/>
          <a:lstStyle/>
          <a:p>
            <a:r>
              <a:rPr lang="en-US" b="1" dirty="0"/>
              <a:t>PSI 2023 Test Status: </a:t>
            </a:r>
            <a:r>
              <a:rPr lang="en-US" dirty="0"/>
              <a:t>24 devices tested so far</a:t>
            </a:r>
          </a:p>
        </p:txBody>
      </p:sp>
      <p:sp>
        <p:nvSpPr>
          <p:cNvPr id="5" name="Date Placeholder 4">
            <a:extLst>
              <a:ext uri="{FF2B5EF4-FFF2-40B4-BE49-F238E27FC236}">
                <a16:creationId xmlns:a16="http://schemas.microsoft.com/office/drawing/2014/main" id="{1C32009F-3DE0-C6AE-5391-B1E738BBA303}"/>
              </a:ext>
            </a:extLst>
          </p:cNvPr>
          <p:cNvSpPr>
            <a:spLocks noGrp="1"/>
          </p:cNvSpPr>
          <p:nvPr>
            <p:ph type="dt" sz="half" idx="17"/>
          </p:nvPr>
        </p:nvSpPr>
        <p:spPr/>
        <p:txBody>
          <a:bodyPr/>
          <a:lstStyle/>
          <a:p>
            <a:pPr>
              <a:defRPr/>
            </a:pPr>
            <a:fld id="{F93381D4-F870-40C7-B064-26B7095B2FA2}" type="datetime1">
              <a:rPr lang="en-GB" noProof="0" smtClean="0"/>
              <a:t>05/07/2023</a:t>
            </a:fld>
            <a:endParaRPr lang="en-GB" noProof="0"/>
          </a:p>
        </p:txBody>
      </p:sp>
      <p:sp>
        <p:nvSpPr>
          <p:cNvPr id="6" name="Slide Number Placeholder 5">
            <a:extLst>
              <a:ext uri="{FF2B5EF4-FFF2-40B4-BE49-F238E27FC236}">
                <a16:creationId xmlns:a16="http://schemas.microsoft.com/office/drawing/2014/main" id="{9DB92703-9C36-2014-FD70-66B3F7994B80}"/>
              </a:ext>
            </a:extLst>
          </p:cNvPr>
          <p:cNvSpPr>
            <a:spLocks noGrp="1"/>
          </p:cNvSpPr>
          <p:nvPr>
            <p:ph type="sldNum" sz="quarter" idx="19"/>
          </p:nvPr>
        </p:nvSpPr>
        <p:spPr/>
        <p:txBody>
          <a:bodyPr/>
          <a:lstStyle/>
          <a:p>
            <a:pPr>
              <a:defRPr/>
            </a:pPr>
            <a:fld id="{8D6C380F-326D-3C40-9EE7-7FBAB0953422}" type="slidenum">
              <a:rPr lang="en-GB" noProof="0" smtClean="0"/>
              <a:t>8</a:t>
            </a:fld>
            <a:endParaRPr lang="en-GB" noProof="0"/>
          </a:p>
        </p:txBody>
      </p:sp>
      <p:sp>
        <p:nvSpPr>
          <p:cNvPr id="102" name="TextBox 101">
            <a:extLst>
              <a:ext uri="{FF2B5EF4-FFF2-40B4-BE49-F238E27FC236}">
                <a16:creationId xmlns:a16="http://schemas.microsoft.com/office/drawing/2014/main" id="{1074EFF7-54FC-724B-1E55-C75636C95210}"/>
              </a:ext>
            </a:extLst>
          </p:cNvPr>
          <p:cNvSpPr txBox="1"/>
          <p:nvPr/>
        </p:nvSpPr>
        <p:spPr bwMode="auto">
          <a:xfrm>
            <a:off x="331598" y="1396481"/>
            <a:ext cx="1873940" cy="307777"/>
          </a:xfrm>
          <a:prstGeom prst="rect">
            <a:avLst/>
          </a:prstGeom>
          <a:noFill/>
        </p:spPr>
        <p:txBody>
          <a:bodyPr wrap="square">
            <a:spAutoFit/>
          </a:bodyPr>
          <a:lstStyle/>
          <a:p>
            <a:pPr algn="ctr"/>
            <a:r>
              <a:rPr lang="en-US" sz="14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March 3-6 (7DUTs)</a:t>
            </a:r>
          </a:p>
        </p:txBody>
      </p:sp>
      <p:cxnSp>
        <p:nvCxnSpPr>
          <p:cNvPr id="103" name="Straight Connector 102">
            <a:extLst>
              <a:ext uri="{FF2B5EF4-FFF2-40B4-BE49-F238E27FC236}">
                <a16:creationId xmlns:a16="http://schemas.microsoft.com/office/drawing/2014/main" id="{671E5F1E-6FB1-77A7-76E2-A24E7C0CCCAD}"/>
              </a:ext>
            </a:extLst>
          </p:cNvPr>
          <p:cNvCxnSpPr>
            <a:cxnSpLocks/>
          </p:cNvCxnSpPr>
          <p:nvPr/>
        </p:nvCxnSpPr>
        <p:spPr bwMode="auto">
          <a:xfrm>
            <a:off x="1152441" y="3714296"/>
            <a:ext cx="10027580"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04" name="Group 103">
            <a:extLst>
              <a:ext uri="{FF2B5EF4-FFF2-40B4-BE49-F238E27FC236}">
                <a16:creationId xmlns:a16="http://schemas.microsoft.com/office/drawing/2014/main" id="{B9559F0E-D6EA-E3DF-1CE7-7B3C962735A4}"/>
              </a:ext>
            </a:extLst>
          </p:cNvPr>
          <p:cNvGrpSpPr/>
          <p:nvPr/>
        </p:nvGrpSpPr>
        <p:grpSpPr>
          <a:xfrm rot="10800000">
            <a:off x="962974" y="3476618"/>
            <a:ext cx="486441" cy="471125"/>
            <a:chOff x="1838325" y="2234359"/>
            <a:chExt cx="628641" cy="608848"/>
          </a:xfrm>
        </p:grpSpPr>
        <p:grpSp>
          <p:nvGrpSpPr>
            <p:cNvPr id="105" name="Group 104">
              <a:extLst>
                <a:ext uri="{FF2B5EF4-FFF2-40B4-BE49-F238E27FC236}">
                  <a16:creationId xmlns:a16="http://schemas.microsoft.com/office/drawing/2014/main" id="{A9080167-A703-17A3-7087-8C11B3E2E920}"/>
                </a:ext>
              </a:extLst>
            </p:cNvPr>
            <p:cNvGrpSpPr/>
            <p:nvPr/>
          </p:nvGrpSpPr>
          <p:grpSpPr>
            <a:xfrm>
              <a:off x="1943086" y="2319327"/>
              <a:ext cx="440062" cy="442440"/>
              <a:chOff x="1579238" y="2539239"/>
              <a:chExt cx="440062" cy="442440"/>
            </a:xfrm>
          </p:grpSpPr>
          <p:sp>
            <p:nvSpPr>
              <p:cNvPr id="107" name="Oval 106">
                <a:extLst>
                  <a:ext uri="{FF2B5EF4-FFF2-40B4-BE49-F238E27FC236}">
                    <a16:creationId xmlns:a16="http://schemas.microsoft.com/office/drawing/2014/main" id="{0BB6015E-800F-1FB6-199F-9940139CC5FB}"/>
                  </a:ext>
                </a:extLst>
              </p:cNvPr>
              <p:cNvSpPr/>
              <p:nvPr/>
            </p:nvSpPr>
            <p:spPr>
              <a:xfrm>
                <a:off x="1726882" y="2687849"/>
                <a:ext cx="144775" cy="145220"/>
              </a:xfrm>
              <a:prstGeom prst="ellipse">
                <a:avLst/>
              </a:prstGeom>
              <a:solidFill>
                <a:srgbClr val="5AA3D9"/>
              </a:solidFill>
              <a:ln>
                <a:solidFill>
                  <a:srgbClr val="5AA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sp>
            <p:nvSpPr>
              <p:cNvPr id="108" name="Oval 107">
                <a:extLst>
                  <a:ext uri="{FF2B5EF4-FFF2-40B4-BE49-F238E27FC236}">
                    <a16:creationId xmlns:a16="http://schemas.microsoft.com/office/drawing/2014/main" id="{096BF802-D08C-ADA6-F421-257FB3DFB853}"/>
                  </a:ext>
                </a:extLst>
              </p:cNvPr>
              <p:cNvSpPr/>
              <p:nvPr/>
            </p:nvSpPr>
            <p:spPr>
              <a:xfrm>
                <a:off x="1579238" y="2539239"/>
                <a:ext cx="440062" cy="442440"/>
              </a:xfrm>
              <a:prstGeom prst="ellipse">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sp>
            <p:nvSpPr>
              <p:cNvPr id="109" name="Oval 108">
                <a:extLst>
                  <a:ext uri="{FF2B5EF4-FFF2-40B4-BE49-F238E27FC236}">
                    <a16:creationId xmlns:a16="http://schemas.microsoft.com/office/drawing/2014/main" id="{8CCC2EF6-36A9-3547-7444-72A10DA0FACC}"/>
                  </a:ext>
                </a:extLst>
              </p:cNvPr>
              <p:cNvSpPr/>
              <p:nvPr/>
            </p:nvSpPr>
            <p:spPr>
              <a:xfrm>
                <a:off x="1658299" y="2618727"/>
                <a:ext cx="281940" cy="283464"/>
              </a:xfrm>
              <a:prstGeom prst="ellipse">
                <a:avLst/>
              </a:prstGeom>
              <a:noFill/>
              <a:ln>
                <a:solidFill>
                  <a:srgbClr val="5AA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grpSp>
        <p:sp>
          <p:nvSpPr>
            <p:cNvPr id="106" name="Arc 105">
              <a:extLst>
                <a:ext uri="{FF2B5EF4-FFF2-40B4-BE49-F238E27FC236}">
                  <a16:creationId xmlns:a16="http://schemas.microsoft.com/office/drawing/2014/main" id="{9AB78074-AD19-9D9D-B6F5-96D5EDE1928B}"/>
                </a:ext>
              </a:extLst>
            </p:cNvPr>
            <p:cNvSpPr/>
            <p:nvPr/>
          </p:nvSpPr>
          <p:spPr>
            <a:xfrm rot="10800000">
              <a:off x="1838325" y="2234359"/>
              <a:ext cx="628641" cy="608848"/>
            </a:xfrm>
            <a:prstGeom prst="arc">
              <a:avLst>
                <a:gd name="adj1" fmla="val 15884777"/>
                <a:gd name="adj2" fmla="val 21565344"/>
              </a:avLst>
            </a:prstGeom>
            <a:ln w="9525">
              <a:solidFill>
                <a:srgbClr val="A6A6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grpSp>
      <p:cxnSp>
        <p:nvCxnSpPr>
          <p:cNvPr id="110" name="Straight Connector 109">
            <a:extLst>
              <a:ext uri="{FF2B5EF4-FFF2-40B4-BE49-F238E27FC236}">
                <a16:creationId xmlns:a16="http://schemas.microsoft.com/office/drawing/2014/main" id="{27FB89C2-E45E-585F-30DD-AEEBCE6C95EC}"/>
              </a:ext>
            </a:extLst>
          </p:cNvPr>
          <p:cNvCxnSpPr>
            <a:cxnSpLocks/>
          </p:cNvCxnSpPr>
          <p:nvPr/>
        </p:nvCxnSpPr>
        <p:spPr>
          <a:xfrm flipV="1">
            <a:off x="1187790" y="1816100"/>
            <a:ext cx="0" cy="1724901"/>
          </a:xfrm>
          <a:prstGeom prst="line">
            <a:avLst/>
          </a:prstGeom>
          <a:ln w="9525">
            <a:solidFill>
              <a:srgbClr val="5AA3D9"/>
            </a:solidFill>
            <a:tailEnd type="oval"/>
          </a:ln>
        </p:spPr>
        <p:style>
          <a:lnRef idx="1">
            <a:schemeClr val="accent1"/>
          </a:lnRef>
          <a:fillRef idx="0">
            <a:schemeClr val="accent1"/>
          </a:fillRef>
          <a:effectRef idx="0">
            <a:schemeClr val="accent1"/>
          </a:effectRef>
          <a:fontRef idx="minor">
            <a:schemeClr val="tx1"/>
          </a:fontRef>
        </p:style>
      </p:cxnSp>
      <p:grpSp>
        <p:nvGrpSpPr>
          <p:cNvPr id="111" name="Group 110">
            <a:extLst>
              <a:ext uri="{FF2B5EF4-FFF2-40B4-BE49-F238E27FC236}">
                <a16:creationId xmlns:a16="http://schemas.microsoft.com/office/drawing/2014/main" id="{5A799ED9-10ED-B5D5-5343-D24D6892E734}"/>
              </a:ext>
            </a:extLst>
          </p:cNvPr>
          <p:cNvGrpSpPr/>
          <p:nvPr/>
        </p:nvGrpSpPr>
        <p:grpSpPr>
          <a:xfrm>
            <a:off x="2306029" y="3478733"/>
            <a:ext cx="486441" cy="471125"/>
            <a:chOff x="1838325" y="2234359"/>
            <a:chExt cx="628641" cy="608848"/>
          </a:xfrm>
        </p:grpSpPr>
        <p:sp>
          <p:nvSpPr>
            <p:cNvPr id="112" name="Arc 111">
              <a:extLst>
                <a:ext uri="{FF2B5EF4-FFF2-40B4-BE49-F238E27FC236}">
                  <a16:creationId xmlns:a16="http://schemas.microsoft.com/office/drawing/2014/main" id="{27A88148-2A81-4399-66F9-B6850CFCC08A}"/>
                </a:ext>
              </a:extLst>
            </p:cNvPr>
            <p:cNvSpPr/>
            <p:nvPr/>
          </p:nvSpPr>
          <p:spPr>
            <a:xfrm rot="10800000">
              <a:off x="1838325" y="2234359"/>
              <a:ext cx="628641" cy="608848"/>
            </a:xfrm>
            <a:prstGeom prst="arc">
              <a:avLst>
                <a:gd name="adj1" fmla="val 16044618"/>
                <a:gd name="adj2" fmla="val 21565344"/>
              </a:avLst>
            </a:prstGeom>
            <a:ln w="9525">
              <a:solidFill>
                <a:srgbClr val="A6A6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grpSp>
          <p:nvGrpSpPr>
            <p:cNvPr id="113" name="Group 112">
              <a:extLst>
                <a:ext uri="{FF2B5EF4-FFF2-40B4-BE49-F238E27FC236}">
                  <a16:creationId xmlns:a16="http://schemas.microsoft.com/office/drawing/2014/main" id="{6A8E32E2-3F7C-DFF9-DE70-B8E338873749}"/>
                </a:ext>
              </a:extLst>
            </p:cNvPr>
            <p:cNvGrpSpPr/>
            <p:nvPr/>
          </p:nvGrpSpPr>
          <p:grpSpPr>
            <a:xfrm>
              <a:off x="1943086" y="2319327"/>
              <a:ext cx="440062" cy="442440"/>
              <a:chOff x="1579238" y="2539239"/>
              <a:chExt cx="440062" cy="442440"/>
            </a:xfrm>
          </p:grpSpPr>
          <p:sp>
            <p:nvSpPr>
              <p:cNvPr id="114" name="Oval 113">
                <a:extLst>
                  <a:ext uri="{FF2B5EF4-FFF2-40B4-BE49-F238E27FC236}">
                    <a16:creationId xmlns:a16="http://schemas.microsoft.com/office/drawing/2014/main" id="{926409E8-7195-4800-73CB-7960BD3DF5D0}"/>
                  </a:ext>
                </a:extLst>
              </p:cNvPr>
              <p:cNvSpPr/>
              <p:nvPr/>
            </p:nvSpPr>
            <p:spPr>
              <a:xfrm>
                <a:off x="1726882" y="2687849"/>
                <a:ext cx="144775" cy="145220"/>
              </a:xfrm>
              <a:prstGeom prst="ellipse">
                <a:avLst/>
              </a:prstGeom>
              <a:solidFill>
                <a:srgbClr val="FF6D78"/>
              </a:solidFill>
              <a:ln>
                <a:solidFill>
                  <a:srgbClr val="FF6D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sp>
            <p:nvSpPr>
              <p:cNvPr id="115" name="Oval 114">
                <a:extLst>
                  <a:ext uri="{FF2B5EF4-FFF2-40B4-BE49-F238E27FC236}">
                    <a16:creationId xmlns:a16="http://schemas.microsoft.com/office/drawing/2014/main" id="{A34281B4-AEE5-A559-589B-1F7C51CAD6DF}"/>
                  </a:ext>
                </a:extLst>
              </p:cNvPr>
              <p:cNvSpPr/>
              <p:nvPr/>
            </p:nvSpPr>
            <p:spPr>
              <a:xfrm>
                <a:off x="1579238" y="2539239"/>
                <a:ext cx="440062" cy="442440"/>
              </a:xfrm>
              <a:prstGeom prst="ellipse">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sp>
            <p:nvSpPr>
              <p:cNvPr id="116" name="Oval 115">
                <a:extLst>
                  <a:ext uri="{FF2B5EF4-FFF2-40B4-BE49-F238E27FC236}">
                    <a16:creationId xmlns:a16="http://schemas.microsoft.com/office/drawing/2014/main" id="{FBCB4A70-AE95-E6D3-F0A6-F481FA008715}"/>
                  </a:ext>
                </a:extLst>
              </p:cNvPr>
              <p:cNvSpPr/>
              <p:nvPr/>
            </p:nvSpPr>
            <p:spPr>
              <a:xfrm>
                <a:off x="1658299" y="2618727"/>
                <a:ext cx="281940" cy="283464"/>
              </a:xfrm>
              <a:prstGeom prst="ellipse">
                <a:avLst/>
              </a:prstGeom>
              <a:noFill/>
              <a:ln>
                <a:solidFill>
                  <a:srgbClr val="FF6D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grpSp>
      </p:grpSp>
      <p:cxnSp>
        <p:nvCxnSpPr>
          <p:cNvPr id="118" name="Straight Connector 117">
            <a:extLst>
              <a:ext uri="{FF2B5EF4-FFF2-40B4-BE49-F238E27FC236}">
                <a16:creationId xmlns:a16="http://schemas.microsoft.com/office/drawing/2014/main" id="{2683724E-13BC-164D-B20E-CF50C538F64E}"/>
              </a:ext>
            </a:extLst>
          </p:cNvPr>
          <p:cNvCxnSpPr>
            <a:cxnSpLocks/>
          </p:cNvCxnSpPr>
          <p:nvPr/>
        </p:nvCxnSpPr>
        <p:spPr bwMode="auto">
          <a:xfrm flipH="1">
            <a:off x="2171700" y="5951177"/>
            <a:ext cx="759633" cy="0"/>
          </a:xfrm>
          <a:prstGeom prst="line">
            <a:avLst/>
          </a:prstGeom>
          <a:ln w="19050" cap="rnd">
            <a:solidFill>
              <a:srgbClr val="FF6D78"/>
            </a:solidFill>
            <a:round/>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DD6CCD25-907A-7E86-8166-E91DE17E3610}"/>
              </a:ext>
            </a:extLst>
          </p:cNvPr>
          <p:cNvCxnSpPr>
            <a:cxnSpLocks/>
          </p:cNvCxnSpPr>
          <p:nvPr/>
        </p:nvCxnSpPr>
        <p:spPr bwMode="auto">
          <a:xfrm flipH="1">
            <a:off x="716280" y="1656569"/>
            <a:ext cx="914400" cy="0"/>
          </a:xfrm>
          <a:prstGeom prst="line">
            <a:avLst/>
          </a:prstGeom>
          <a:ln w="19050" cap="rnd">
            <a:solidFill>
              <a:srgbClr val="5B9BD5"/>
            </a:solidFill>
            <a:round/>
          </a:ln>
        </p:spPr>
        <p:style>
          <a:lnRef idx="1">
            <a:schemeClr val="accent1"/>
          </a:lnRef>
          <a:fillRef idx="0">
            <a:schemeClr val="accent1"/>
          </a:fillRef>
          <a:effectRef idx="0">
            <a:schemeClr val="accent1"/>
          </a:effectRef>
          <a:fontRef idx="minor">
            <a:schemeClr val="tx1"/>
          </a:fontRef>
        </p:style>
      </p:cxnSp>
      <p:grpSp>
        <p:nvGrpSpPr>
          <p:cNvPr id="120" name="Group 119">
            <a:extLst>
              <a:ext uri="{FF2B5EF4-FFF2-40B4-BE49-F238E27FC236}">
                <a16:creationId xmlns:a16="http://schemas.microsoft.com/office/drawing/2014/main" id="{1C2D197F-462E-3D55-FCB6-71340334EB61}"/>
              </a:ext>
            </a:extLst>
          </p:cNvPr>
          <p:cNvGrpSpPr/>
          <p:nvPr/>
        </p:nvGrpSpPr>
        <p:grpSpPr>
          <a:xfrm>
            <a:off x="5033842" y="3478733"/>
            <a:ext cx="486441" cy="471125"/>
            <a:chOff x="1838325" y="2234359"/>
            <a:chExt cx="628641" cy="608848"/>
          </a:xfrm>
        </p:grpSpPr>
        <p:sp>
          <p:nvSpPr>
            <p:cNvPr id="121" name="Arc 120">
              <a:extLst>
                <a:ext uri="{FF2B5EF4-FFF2-40B4-BE49-F238E27FC236}">
                  <a16:creationId xmlns:a16="http://schemas.microsoft.com/office/drawing/2014/main" id="{90830E56-444A-280F-824A-9D4B8811B4EF}"/>
                </a:ext>
              </a:extLst>
            </p:cNvPr>
            <p:cNvSpPr/>
            <p:nvPr/>
          </p:nvSpPr>
          <p:spPr>
            <a:xfrm rot="10800000">
              <a:off x="1838325" y="2234359"/>
              <a:ext cx="628641" cy="608848"/>
            </a:xfrm>
            <a:prstGeom prst="arc">
              <a:avLst>
                <a:gd name="adj1" fmla="val 16044618"/>
                <a:gd name="adj2" fmla="val 21565344"/>
              </a:avLst>
            </a:prstGeom>
            <a:ln w="9525">
              <a:solidFill>
                <a:srgbClr val="A6A6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grpSp>
          <p:nvGrpSpPr>
            <p:cNvPr id="122" name="Group 121">
              <a:extLst>
                <a:ext uri="{FF2B5EF4-FFF2-40B4-BE49-F238E27FC236}">
                  <a16:creationId xmlns:a16="http://schemas.microsoft.com/office/drawing/2014/main" id="{1607E39C-C99D-7D59-6FA7-4776EFD45FBE}"/>
                </a:ext>
              </a:extLst>
            </p:cNvPr>
            <p:cNvGrpSpPr/>
            <p:nvPr/>
          </p:nvGrpSpPr>
          <p:grpSpPr>
            <a:xfrm>
              <a:off x="1943086" y="2319327"/>
              <a:ext cx="440062" cy="442440"/>
              <a:chOff x="1579238" y="2539239"/>
              <a:chExt cx="440062" cy="442440"/>
            </a:xfrm>
          </p:grpSpPr>
          <p:sp>
            <p:nvSpPr>
              <p:cNvPr id="123" name="Oval 122">
                <a:extLst>
                  <a:ext uri="{FF2B5EF4-FFF2-40B4-BE49-F238E27FC236}">
                    <a16:creationId xmlns:a16="http://schemas.microsoft.com/office/drawing/2014/main" id="{D2A1EF0E-1BE8-0973-E64A-F9DA818817D9}"/>
                  </a:ext>
                </a:extLst>
              </p:cNvPr>
              <p:cNvSpPr/>
              <p:nvPr/>
            </p:nvSpPr>
            <p:spPr>
              <a:xfrm>
                <a:off x="1726882" y="2687849"/>
                <a:ext cx="144775" cy="145220"/>
              </a:xfrm>
              <a:prstGeom prst="ellipse">
                <a:avLst/>
              </a:prstGeom>
              <a:solidFill>
                <a:srgbClr val="FF42A2"/>
              </a:solidFill>
              <a:ln>
                <a:solidFill>
                  <a:srgbClr val="FF42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sp>
            <p:nvSpPr>
              <p:cNvPr id="124" name="Oval 123">
                <a:extLst>
                  <a:ext uri="{FF2B5EF4-FFF2-40B4-BE49-F238E27FC236}">
                    <a16:creationId xmlns:a16="http://schemas.microsoft.com/office/drawing/2014/main" id="{BD833B31-5EC4-49BA-A174-AE9198DE301A}"/>
                  </a:ext>
                </a:extLst>
              </p:cNvPr>
              <p:cNvSpPr/>
              <p:nvPr/>
            </p:nvSpPr>
            <p:spPr>
              <a:xfrm>
                <a:off x="1579238" y="2539239"/>
                <a:ext cx="440062" cy="442440"/>
              </a:xfrm>
              <a:prstGeom prst="ellipse">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sp>
            <p:nvSpPr>
              <p:cNvPr id="125" name="Oval 124">
                <a:extLst>
                  <a:ext uri="{FF2B5EF4-FFF2-40B4-BE49-F238E27FC236}">
                    <a16:creationId xmlns:a16="http://schemas.microsoft.com/office/drawing/2014/main" id="{4B68CF73-6742-41A3-FBD3-EA0721A69DE6}"/>
                  </a:ext>
                </a:extLst>
              </p:cNvPr>
              <p:cNvSpPr/>
              <p:nvPr/>
            </p:nvSpPr>
            <p:spPr>
              <a:xfrm>
                <a:off x="1658299" y="2618727"/>
                <a:ext cx="281940" cy="283464"/>
              </a:xfrm>
              <a:prstGeom prst="ellipse">
                <a:avLst/>
              </a:prstGeom>
              <a:noFill/>
              <a:ln>
                <a:solidFill>
                  <a:srgbClr val="FF42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grpSp>
      </p:grpSp>
      <p:cxnSp>
        <p:nvCxnSpPr>
          <p:cNvPr id="126" name="Straight Connector 125">
            <a:extLst>
              <a:ext uri="{FF2B5EF4-FFF2-40B4-BE49-F238E27FC236}">
                <a16:creationId xmlns:a16="http://schemas.microsoft.com/office/drawing/2014/main" id="{03C97D3A-B856-90D8-EEBA-C952DC42C084}"/>
              </a:ext>
            </a:extLst>
          </p:cNvPr>
          <p:cNvCxnSpPr>
            <a:cxnSpLocks/>
          </p:cNvCxnSpPr>
          <p:nvPr/>
        </p:nvCxnSpPr>
        <p:spPr>
          <a:xfrm>
            <a:off x="5285165" y="3885475"/>
            <a:ext cx="0" cy="1588225"/>
          </a:xfrm>
          <a:prstGeom prst="line">
            <a:avLst/>
          </a:prstGeom>
          <a:ln w="9525">
            <a:solidFill>
              <a:srgbClr val="FF42A2"/>
            </a:solidFill>
            <a:tailEnd type="ova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83F01DE3-99C1-B17B-AE63-43E031F5CBCF}"/>
              </a:ext>
            </a:extLst>
          </p:cNvPr>
          <p:cNvCxnSpPr>
            <a:cxnSpLocks/>
          </p:cNvCxnSpPr>
          <p:nvPr/>
        </p:nvCxnSpPr>
        <p:spPr bwMode="auto">
          <a:xfrm flipH="1">
            <a:off x="4869180" y="5935165"/>
            <a:ext cx="898598" cy="0"/>
          </a:xfrm>
          <a:prstGeom prst="line">
            <a:avLst/>
          </a:prstGeom>
          <a:ln w="19050" cap="rnd">
            <a:solidFill>
              <a:srgbClr val="FF42A2"/>
            </a:solidFill>
            <a:round/>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CB23078F-7778-F7CD-CFA9-BAC33FD3644F}"/>
              </a:ext>
            </a:extLst>
          </p:cNvPr>
          <p:cNvSpPr txBox="1"/>
          <p:nvPr/>
        </p:nvSpPr>
        <p:spPr bwMode="auto">
          <a:xfrm>
            <a:off x="5906772" y="1441552"/>
            <a:ext cx="1423548" cy="307777"/>
          </a:xfrm>
          <a:prstGeom prst="rect">
            <a:avLst/>
          </a:prstGeom>
          <a:noFill/>
        </p:spPr>
        <p:txBody>
          <a:bodyPr wrap="square">
            <a:spAutoFit/>
          </a:bodyPr>
          <a:lstStyle/>
          <a:p>
            <a:pPr algn="ctr"/>
            <a:r>
              <a:rPr lang="en-US" sz="14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August 26-27</a:t>
            </a:r>
          </a:p>
        </p:txBody>
      </p:sp>
      <p:grpSp>
        <p:nvGrpSpPr>
          <p:cNvPr id="129" name="Group 128">
            <a:extLst>
              <a:ext uri="{FF2B5EF4-FFF2-40B4-BE49-F238E27FC236}">
                <a16:creationId xmlns:a16="http://schemas.microsoft.com/office/drawing/2014/main" id="{B2507B1C-C7FB-E59D-C98F-48153FD4E781}"/>
              </a:ext>
            </a:extLst>
          </p:cNvPr>
          <p:cNvGrpSpPr/>
          <p:nvPr/>
        </p:nvGrpSpPr>
        <p:grpSpPr>
          <a:xfrm rot="10800000">
            <a:off x="6383423" y="3489084"/>
            <a:ext cx="486441" cy="471125"/>
            <a:chOff x="1838325" y="2234359"/>
            <a:chExt cx="628641" cy="608848"/>
          </a:xfrm>
        </p:grpSpPr>
        <p:sp>
          <p:nvSpPr>
            <p:cNvPr id="130" name="Arc 129">
              <a:extLst>
                <a:ext uri="{FF2B5EF4-FFF2-40B4-BE49-F238E27FC236}">
                  <a16:creationId xmlns:a16="http://schemas.microsoft.com/office/drawing/2014/main" id="{D0450BF3-6D74-C71D-7885-9D5C19CCF047}"/>
                </a:ext>
              </a:extLst>
            </p:cNvPr>
            <p:cNvSpPr/>
            <p:nvPr/>
          </p:nvSpPr>
          <p:spPr>
            <a:xfrm rot="10800000">
              <a:off x="1838325" y="2234359"/>
              <a:ext cx="628641" cy="608848"/>
            </a:xfrm>
            <a:prstGeom prst="arc">
              <a:avLst>
                <a:gd name="adj1" fmla="val 16044618"/>
                <a:gd name="adj2" fmla="val 21565344"/>
              </a:avLst>
            </a:prstGeom>
            <a:ln w="9525">
              <a:solidFill>
                <a:srgbClr val="A6A6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grpSp>
          <p:nvGrpSpPr>
            <p:cNvPr id="131" name="Group 130">
              <a:extLst>
                <a:ext uri="{FF2B5EF4-FFF2-40B4-BE49-F238E27FC236}">
                  <a16:creationId xmlns:a16="http://schemas.microsoft.com/office/drawing/2014/main" id="{9881A654-C3D9-6E7F-9702-90608EE6C8BB}"/>
                </a:ext>
              </a:extLst>
            </p:cNvPr>
            <p:cNvGrpSpPr/>
            <p:nvPr/>
          </p:nvGrpSpPr>
          <p:grpSpPr>
            <a:xfrm>
              <a:off x="1943086" y="2319327"/>
              <a:ext cx="440062" cy="442440"/>
              <a:chOff x="1579238" y="2539239"/>
              <a:chExt cx="440062" cy="442440"/>
            </a:xfrm>
          </p:grpSpPr>
          <p:sp>
            <p:nvSpPr>
              <p:cNvPr id="132" name="Oval 131">
                <a:extLst>
                  <a:ext uri="{FF2B5EF4-FFF2-40B4-BE49-F238E27FC236}">
                    <a16:creationId xmlns:a16="http://schemas.microsoft.com/office/drawing/2014/main" id="{904509E0-C03B-357C-D94E-5D80EBDCC0C3}"/>
                  </a:ext>
                </a:extLst>
              </p:cNvPr>
              <p:cNvSpPr/>
              <p:nvPr/>
            </p:nvSpPr>
            <p:spPr>
              <a:xfrm>
                <a:off x="1726882" y="2687849"/>
                <a:ext cx="144775" cy="14522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sp>
            <p:nvSpPr>
              <p:cNvPr id="133" name="Oval 132">
                <a:extLst>
                  <a:ext uri="{FF2B5EF4-FFF2-40B4-BE49-F238E27FC236}">
                    <a16:creationId xmlns:a16="http://schemas.microsoft.com/office/drawing/2014/main" id="{07223E22-586D-9797-1DAC-DE90B492FEE8}"/>
                  </a:ext>
                </a:extLst>
              </p:cNvPr>
              <p:cNvSpPr/>
              <p:nvPr/>
            </p:nvSpPr>
            <p:spPr>
              <a:xfrm>
                <a:off x="1579238" y="2539239"/>
                <a:ext cx="440062" cy="442440"/>
              </a:xfrm>
              <a:prstGeom prst="ellipse">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sp>
            <p:nvSpPr>
              <p:cNvPr id="134" name="Oval 133">
                <a:extLst>
                  <a:ext uri="{FF2B5EF4-FFF2-40B4-BE49-F238E27FC236}">
                    <a16:creationId xmlns:a16="http://schemas.microsoft.com/office/drawing/2014/main" id="{206F0AE3-9800-EAF5-4C51-B3CCED8F0997}"/>
                  </a:ext>
                </a:extLst>
              </p:cNvPr>
              <p:cNvSpPr/>
              <p:nvPr/>
            </p:nvSpPr>
            <p:spPr>
              <a:xfrm>
                <a:off x="1658299" y="2618727"/>
                <a:ext cx="281940" cy="283464"/>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grpSp>
      </p:grpSp>
      <p:cxnSp>
        <p:nvCxnSpPr>
          <p:cNvPr id="135" name="Straight Connector 134">
            <a:extLst>
              <a:ext uri="{FF2B5EF4-FFF2-40B4-BE49-F238E27FC236}">
                <a16:creationId xmlns:a16="http://schemas.microsoft.com/office/drawing/2014/main" id="{B6997FF8-4CFB-F927-C174-1AFBFD2FC9C5}"/>
              </a:ext>
            </a:extLst>
          </p:cNvPr>
          <p:cNvCxnSpPr>
            <a:cxnSpLocks/>
          </p:cNvCxnSpPr>
          <p:nvPr/>
        </p:nvCxnSpPr>
        <p:spPr>
          <a:xfrm flipV="1">
            <a:off x="6618541" y="1816100"/>
            <a:ext cx="0" cy="1737367"/>
          </a:xfrm>
          <a:prstGeom prst="line">
            <a:avLst/>
          </a:prstGeom>
          <a:ln w="9525">
            <a:solidFill>
              <a:srgbClr val="0070C0"/>
            </a:solidFill>
            <a:tailEnd type="oval"/>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67510E41-02A9-611A-F4BE-24C1E9E5744B}"/>
              </a:ext>
            </a:extLst>
          </p:cNvPr>
          <p:cNvCxnSpPr>
            <a:cxnSpLocks/>
          </p:cNvCxnSpPr>
          <p:nvPr/>
        </p:nvCxnSpPr>
        <p:spPr bwMode="auto">
          <a:xfrm flipH="1">
            <a:off x="6021634" y="1700555"/>
            <a:ext cx="1234166" cy="0"/>
          </a:xfrm>
          <a:prstGeom prst="line">
            <a:avLst/>
          </a:prstGeom>
          <a:ln w="19050" cap="rnd">
            <a:solidFill>
              <a:srgbClr val="0070C0"/>
            </a:solidFill>
            <a:round/>
          </a:ln>
        </p:spPr>
        <p:style>
          <a:lnRef idx="1">
            <a:schemeClr val="accent1"/>
          </a:lnRef>
          <a:fillRef idx="0">
            <a:schemeClr val="accent1"/>
          </a:fillRef>
          <a:effectRef idx="0">
            <a:schemeClr val="accent1"/>
          </a:effectRef>
          <a:fontRef idx="minor">
            <a:schemeClr val="tx1"/>
          </a:fontRef>
        </p:style>
      </p:cxnSp>
      <p:sp>
        <p:nvSpPr>
          <p:cNvPr id="137" name="TextBox 136">
            <a:extLst>
              <a:ext uri="{FF2B5EF4-FFF2-40B4-BE49-F238E27FC236}">
                <a16:creationId xmlns:a16="http://schemas.microsoft.com/office/drawing/2014/main" id="{F9ADAC4A-E3D1-A639-482F-1B24B5016F42}"/>
              </a:ext>
            </a:extLst>
          </p:cNvPr>
          <p:cNvSpPr txBox="1"/>
          <p:nvPr/>
        </p:nvSpPr>
        <p:spPr bwMode="auto">
          <a:xfrm>
            <a:off x="4623310" y="5667361"/>
            <a:ext cx="1330405" cy="307777"/>
          </a:xfrm>
          <a:prstGeom prst="rect">
            <a:avLst/>
          </a:prstGeom>
          <a:noFill/>
        </p:spPr>
        <p:txBody>
          <a:bodyPr wrap="square">
            <a:spAutoFit/>
          </a:bodyPr>
          <a:lstStyle/>
          <a:p>
            <a:pPr algn="ctr"/>
            <a:r>
              <a:rPr lang="en-US" sz="14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July 15-16</a:t>
            </a:r>
          </a:p>
        </p:txBody>
      </p:sp>
      <p:sp>
        <p:nvSpPr>
          <p:cNvPr id="138" name="TextBox 137">
            <a:extLst>
              <a:ext uri="{FF2B5EF4-FFF2-40B4-BE49-F238E27FC236}">
                <a16:creationId xmlns:a16="http://schemas.microsoft.com/office/drawing/2014/main" id="{9CD6E734-70A7-063F-EA72-F9DE5C76C1F3}"/>
              </a:ext>
            </a:extLst>
          </p:cNvPr>
          <p:cNvSpPr txBox="1"/>
          <p:nvPr/>
        </p:nvSpPr>
        <p:spPr bwMode="auto">
          <a:xfrm>
            <a:off x="1504168" y="5682543"/>
            <a:ext cx="2117343" cy="307777"/>
          </a:xfrm>
          <a:prstGeom prst="rect">
            <a:avLst/>
          </a:prstGeom>
          <a:noFill/>
        </p:spPr>
        <p:txBody>
          <a:bodyPr wrap="square">
            <a:spAutoFit/>
          </a:bodyPr>
          <a:lstStyle/>
          <a:p>
            <a:pPr algn="ctr"/>
            <a:r>
              <a:rPr lang="en-US" sz="14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April 1-2 (9 DUTs)</a:t>
            </a:r>
          </a:p>
        </p:txBody>
      </p:sp>
      <p:grpSp>
        <p:nvGrpSpPr>
          <p:cNvPr id="139" name="Group 32">
            <a:extLst>
              <a:ext uri="{FF2B5EF4-FFF2-40B4-BE49-F238E27FC236}">
                <a16:creationId xmlns:a16="http://schemas.microsoft.com/office/drawing/2014/main" id="{0EC2245A-59D7-DAC7-2F68-A52AEAFD33CE}"/>
              </a:ext>
            </a:extLst>
          </p:cNvPr>
          <p:cNvGrpSpPr/>
          <p:nvPr/>
        </p:nvGrpSpPr>
        <p:grpSpPr>
          <a:xfrm rot="10800000">
            <a:off x="3925120" y="3478733"/>
            <a:ext cx="486441" cy="471125"/>
            <a:chOff x="1838325" y="2234359"/>
            <a:chExt cx="628641" cy="608848"/>
          </a:xfrm>
        </p:grpSpPr>
        <p:sp>
          <p:nvSpPr>
            <p:cNvPr id="140" name="Arc 139">
              <a:extLst>
                <a:ext uri="{FF2B5EF4-FFF2-40B4-BE49-F238E27FC236}">
                  <a16:creationId xmlns:a16="http://schemas.microsoft.com/office/drawing/2014/main" id="{BFF37522-77D9-E56B-D2E2-206B95E21D01}"/>
                </a:ext>
              </a:extLst>
            </p:cNvPr>
            <p:cNvSpPr/>
            <p:nvPr/>
          </p:nvSpPr>
          <p:spPr>
            <a:xfrm rot="10800000">
              <a:off x="1838325" y="2234359"/>
              <a:ext cx="628641" cy="608848"/>
            </a:xfrm>
            <a:prstGeom prst="arc">
              <a:avLst>
                <a:gd name="adj1" fmla="val 16044618"/>
                <a:gd name="adj2" fmla="val 21565344"/>
              </a:avLst>
            </a:prstGeom>
            <a:ln w="9525">
              <a:solidFill>
                <a:srgbClr val="A6A6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grpSp>
          <p:nvGrpSpPr>
            <p:cNvPr id="141" name="Group 35">
              <a:extLst>
                <a:ext uri="{FF2B5EF4-FFF2-40B4-BE49-F238E27FC236}">
                  <a16:creationId xmlns:a16="http://schemas.microsoft.com/office/drawing/2014/main" id="{B7D3D3A0-C539-BD9B-B280-14F11007474F}"/>
                </a:ext>
              </a:extLst>
            </p:cNvPr>
            <p:cNvGrpSpPr/>
            <p:nvPr/>
          </p:nvGrpSpPr>
          <p:grpSpPr>
            <a:xfrm>
              <a:off x="1943086" y="2319327"/>
              <a:ext cx="440062" cy="442440"/>
              <a:chOff x="1579238" y="2539239"/>
              <a:chExt cx="440062" cy="442440"/>
            </a:xfrm>
          </p:grpSpPr>
          <p:sp>
            <p:nvSpPr>
              <p:cNvPr id="142" name="Oval 36">
                <a:extLst>
                  <a:ext uri="{FF2B5EF4-FFF2-40B4-BE49-F238E27FC236}">
                    <a16:creationId xmlns:a16="http://schemas.microsoft.com/office/drawing/2014/main" id="{8BA17068-10BF-649E-7F01-E14D2F99F4E1}"/>
                  </a:ext>
                </a:extLst>
              </p:cNvPr>
              <p:cNvSpPr/>
              <p:nvPr/>
            </p:nvSpPr>
            <p:spPr>
              <a:xfrm>
                <a:off x="1726882" y="2687849"/>
                <a:ext cx="144775" cy="14522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sp>
            <p:nvSpPr>
              <p:cNvPr id="143" name="Oval 37">
                <a:extLst>
                  <a:ext uri="{FF2B5EF4-FFF2-40B4-BE49-F238E27FC236}">
                    <a16:creationId xmlns:a16="http://schemas.microsoft.com/office/drawing/2014/main" id="{5AA52350-AD19-9A1A-885E-717AE2CC677B}"/>
                  </a:ext>
                </a:extLst>
              </p:cNvPr>
              <p:cNvSpPr/>
              <p:nvPr/>
            </p:nvSpPr>
            <p:spPr>
              <a:xfrm>
                <a:off x="1579238" y="2539239"/>
                <a:ext cx="440062" cy="442440"/>
              </a:xfrm>
              <a:prstGeom prst="ellipse">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sp>
            <p:nvSpPr>
              <p:cNvPr id="144" name="Oval 38">
                <a:extLst>
                  <a:ext uri="{FF2B5EF4-FFF2-40B4-BE49-F238E27FC236}">
                    <a16:creationId xmlns:a16="http://schemas.microsoft.com/office/drawing/2014/main" id="{8A849F9C-1D48-1365-38DA-8979AD117E2A}"/>
                  </a:ext>
                </a:extLst>
              </p:cNvPr>
              <p:cNvSpPr/>
              <p:nvPr/>
            </p:nvSpPr>
            <p:spPr>
              <a:xfrm>
                <a:off x="1658299" y="2618727"/>
                <a:ext cx="281940" cy="283464"/>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grpSp>
      </p:grpSp>
      <p:cxnSp>
        <p:nvCxnSpPr>
          <p:cNvPr id="145" name="Straight Connector 33">
            <a:extLst>
              <a:ext uri="{FF2B5EF4-FFF2-40B4-BE49-F238E27FC236}">
                <a16:creationId xmlns:a16="http://schemas.microsoft.com/office/drawing/2014/main" id="{55343C18-EF0D-5A93-E845-D75998BF085D}"/>
              </a:ext>
            </a:extLst>
          </p:cNvPr>
          <p:cNvCxnSpPr>
            <a:cxnSpLocks/>
          </p:cNvCxnSpPr>
          <p:nvPr/>
        </p:nvCxnSpPr>
        <p:spPr>
          <a:xfrm flipV="1">
            <a:off x="4160238" y="1816100"/>
            <a:ext cx="0" cy="1727016"/>
          </a:xfrm>
          <a:prstGeom prst="line">
            <a:avLst/>
          </a:prstGeom>
          <a:ln w="9525">
            <a:solidFill>
              <a:srgbClr val="00B050"/>
            </a:solidFill>
            <a:tailEnd type="oval"/>
          </a:ln>
        </p:spPr>
        <p:style>
          <a:lnRef idx="1">
            <a:schemeClr val="accent1"/>
          </a:lnRef>
          <a:fillRef idx="0">
            <a:schemeClr val="accent1"/>
          </a:fillRef>
          <a:effectRef idx="0">
            <a:schemeClr val="accent1"/>
          </a:effectRef>
          <a:fontRef idx="minor">
            <a:schemeClr val="tx1"/>
          </a:fontRef>
        </p:style>
      </p:cxnSp>
      <p:cxnSp>
        <p:nvCxnSpPr>
          <p:cNvPr id="146" name="Straight Connector 67">
            <a:extLst>
              <a:ext uri="{FF2B5EF4-FFF2-40B4-BE49-F238E27FC236}">
                <a16:creationId xmlns:a16="http://schemas.microsoft.com/office/drawing/2014/main" id="{A7E81D88-3A78-B4CF-7D8D-A54D2406DF3A}"/>
              </a:ext>
            </a:extLst>
          </p:cNvPr>
          <p:cNvCxnSpPr>
            <a:cxnSpLocks/>
          </p:cNvCxnSpPr>
          <p:nvPr/>
        </p:nvCxnSpPr>
        <p:spPr bwMode="auto">
          <a:xfrm flipH="1">
            <a:off x="3718560" y="1677303"/>
            <a:ext cx="904750" cy="0"/>
          </a:xfrm>
          <a:prstGeom prst="line">
            <a:avLst/>
          </a:prstGeom>
          <a:ln w="19050" cap="rnd">
            <a:solidFill>
              <a:srgbClr val="00B050"/>
            </a:solidFill>
            <a:round/>
          </a:ln>
        </p:spPr>
        <p:style>
          <a:lnRef idx="1">
            <a:schemeClr val="accent1"/>
          </a:lnRef>
          <a:fillRef idx="0">
            <a:schemeClr val="accent1"/>
          </a:fillRef>
          <a:effectRef idx="0">
            <a:schemeClr val="accent1"/>
          </a:effectRef>
          <a:fontRef idx="minor">
            <a:schemeClr val="tx1"/>
          </a:fontRef>
        </p:style>
      </p:cxnSp>
      <p:sp>
        <p:nvSpPr>
          <p:cNvPr id="147" name="TextBox 123">
            <a:extLst>
              <a:ext uri="{FF2B5EF4-FFF2-40B4-BE49-F238E27FC236}">
                <a16:creationId xmlns:a16="http://schemas.microsoft.com/office/drawing/2014/main" id="{9FB03CE3-B588-D647-296C-ADC85D39F776}"/>
              </a:ext>
            </a:extLst>
          </p:cNvPr>
          <p:cNvSpPr txBox="1"/>
          <p:nvPr/>
        </p:nvSpPr>
        <p:spPr bwMode="auto">
          <a:xfrm>
            <a:off x="3568361" y="1420967"/>
            <a:ext cx="1186306" cy="307777"/>
          </a:xfrm>
          <a:prstGeom prst="rect">
            <a:avLst/>
          </a:prstGeom>
          <a:noFill/>
        </p:spPr>
        <p:txBody>
          <a:bodyPr wrap="square">
            <a:spAutoFit/>
          </a:bodyPr>
          <a:lstStyle/>
          <a:p>
            <a:pPr algn="ctr"/>
            <a:r>
              <a:rPr lang="en-US" sz="14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May 13-14</a:t>
            </a:r>
          </a:p>
        </p:txBody>
      </p:sp>
      <p:grpSp>
        <p:nvGrpSpPr>
          <p:cNvPr id="148" name="Group 106">
            <a:extLst>
              <a:ext uri="{FF2B5EF4-FFF2-40B4-BE49-F238E27FC236}">
                <a16:creationId xmlns:a16="http://schemas.microsoft.com/office/drawing/2014/main" id="{133A9326-7B7C-EA48-456F-CD6C2BC31FE0}"/>
              </a:ext>
            </a:extLst>
          </p:cNvPr>
          <p:cNvGrpSpPr/>
          <p:nvPr/>
        </p:nvGrpSpPr>
        <p:grpSpPr>
          <a:xfrm>
            <a:off x="7933523" y="3475167"/>
            <a:ext cx="486441" cy="471125"/>
            <a:chOff x="1838325" y="2234359"/>
            <a:chExt cx="628641" cy="608848"/>
          </a:xfrm>
        </p:grpSpPr>
        <p:sp>
          <p:nvSpPr>
            <p:cNvPr id="149" name="Arc 148">
              <a:extLst>
                <a:ext uri="{FF2B5EF4-FFF2-40B4-BE49-F238E27FC236}">
                  <a16:creationId xmlns:a16="http://schemas.microsoft.com/office/drawing/2014/main" id="{C52544F0-C80E-D607-B19C-3FABC16DCE3A}"/>
                </a:ext>
              </a:extLst>
            </p:cNvPr>
            <p:cNvSpPr/>
            <p:nvPr/>
          </p:nvSpPr>
          <p:spPr>
            <a:xfrm rot="10800000">
              <a:off x="1838325" y="2234359"/>
              <a:ext cx="628641" cy="608848"/>
            </a:xfrm>
            <a:prstGeom prst="arc">
              <a:avLst>
                <a:gd name="adj1" fmla="val 16044618"/>
                <a:gd name="adj2" fmla="val 21565344"/>
              </a:avLst>
            </a:prstGeom>
            <a:ln w="9525">
              <a:solidFill>
                <a:srgbClr val="A6A6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grpSp>
          <p:nvGrpSpPr>
            <p:cNvPr id="150" name="Group 109">
              <a:extLst>
                <a:ext uri="{FF2B5EF4-FFF2-40B4-BE49-F238E27FC236}">
                  <a16:creationId xmlns:a16="http://schemas.microsoft.com/office/drawing/2014/main" id="{F8B88F2D-DF44-4027-99DC-8EEEBD9DA635}"/>
                </a:ext>
              </a:extLst>
            </p:cNvPr>
            <p:cNvGrpSpPr/>
            <p:nvPr/>
          </p:nvGrpSpPr>
          <p:grpSpPr>
            <a:xfrm>
              <a:off x="1943086" y="2319327"/>
              <a:ext cx="440062" cy="442440"/>
              <a:chOff x="1579238" y="2539239"/>
              <a:chExt cx="440062" cy="442440"/>
            </a:xfrm>
          </p:grpSpPr>
          <p:sp>
            <p:nvSpPr>
              <p:cNvPr id="151" name="Oval 110">
                <a:extLst>
                  <a:ext uri="{FF2B5EF4-FFF2-40B4-BE49-F238E27FC236}">
                    <a16:creationId xmlns:a16="http://schemas.microsoft.com/office/drawing/2014/main" id="{F3DE91B7-A1E7-EB1F-E9B4-046D99801C3B}"/>
                  </a:ext>
                </a:extLst>
              </p:cNvPr>
              <p:cNvSpPr/>
              <p:nvPr/>
            </p:nvSpPr>
            <p:spPr>
              <a:xfrm>
                <a:off x="1726882" y="2687849"/>
                <a:ext cx="144775" cy="14522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sp>
            <p:nvSpPr>
              <p:cNvPr id="152" name="Oval 111">
                <a:extLst>
                  <a:ext uri="{FF2B5EF4-FFF2-40B4-BE49-F238E27FC236}">
                    <a16:creationId xmlns:a16="http://schemas.microsoft.com/office/drawing/2014/main" id="{DA27B6AB-31F0-44A8-FEE1-B091BC66788A}"/>
                  </a:ext>
                </a:extLst>
              </p:cNvPr>
              <p:cNvSpPr/>
              <p:nvPr/>
            </p:nvSpPr>
            <p:spPr>
              <a:xfrm>
                <a:off x="1579238" y="2539239"/>
                <a:ext cx="440062" cy="442440"/>
              </a:xfrm>
              <a:prstGeom prst="ellipse">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sp>
            <p:nvSpPr>
              <p:cNvPr id="153" name="Oval 112">
                <a:extLst>
                  <a:ext uri="{FF2B5EF4-FFF2-40B4-BE49-F238E27FC236}">
                    <a16:creationId xmlns:a16="http://schemas.microsoft.com/office/drawing/2014/main" id="{7DF57D25-21C9-8186-E924-2C802023D544}"/>
                  </a:ext>
                </a:extLst>
              </p:cNvPr>
              <p:cNvSpPr/>
              <p:nvPr/>
            </p:nvSpPr>
            <p:spPr>
              <a:xfrm>
                <a:off x="1658299" y="2618727"/>
                <a:ext cx="281940" cy="283464"/>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grpSp>
      </p:grpSp>
      <p:cxnSp>
        <p:nvCxnSpPr>
          <p:cNvPr id="154" name="Straight Connector 107">
            <a:extLst>
              <a:ext uri="{FF2B5EF4-FFF2-40B4-BE49-F238E27FC236}">
                <a16:creationId xmlns:a16="http://schemas.microsoft.com/office/drawing/2014/main" id="{0F8C63DF-E445-61B9-730B-98733F94DC7B}"/>
              </a:ext>
            </a:extLst>
          </p:cNvPr>
          <p:cNvCxnSpPr>
            <a:cxnSpLocks/>
          </p:cNvCxnSpPr>
          <p:nvPr/>
        </p:nvCxnSpPr>
        <p:spPr>
          <a:xfrm>
            <a:off x="8184846" y="3881909"/>
            <a:ext cx="0" cy="1591791"/>
          </a:xfrm>
          <a:prstGeom prst="line">
            <a:avLst/>
          </a:prstGeom>
          <a:ln w="9525">
            <a:solidFill>
              <a:schemeClr val="tx2">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155" name="TextBox 104">
            <a:extLst>
              <a:ext uri="{FF2B5EF4-FFF2-40B4-BE49-F238E27FC236}">
                <a16:creationId xmlns:a16="http://schemas.microsoft.com/office/drawing/2014/main" id="{E7EEEC5E-582E-369D-6707-63D10DAE9261}"/>
              </a:ext>
            </a:extLst>
          </p:cNvPr>
          <p:cNvSpPr txBox="1"/>
          <p:nvPr/>
        </p:nvSpPr>
        <p:spPr bwMode="auto">
          <a:xfrm>
            <a:off x="7368179" y="5680379"/>
            <a:ext cx="1653814" cy="307777"/>
          </a:xfrm>
          <a:prstGeom prst="rect">
            <a:avLst/>
          </a:prstGeom>
          <a:noFill/>
        </p:spPr>
        <p:txBody>
          <a:bodyPr wrap="square">
            <a:spAutoFit/>
          </a:bodyPr>
          <a:lstStyle/>
          <a:p>
            <a:pPr algn="ctr"/>
            <a:r>
              <a:rPr lang="en-US" sz="14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September 8-10</a:t>
            </a:r>
          </a:p>
        </p:txBody>
      </p:sp>
      <p:cxnSp>
        <p:nvCxnSpPr>
          <p:cNvPr id="156" name="Straight Connector 115">
            <a:extLst>
              <a:ext uri="{FF2B5EF4-FFF2-40B4-BE49-F238E27FC236}">
                <a16:creationId xmlns:a16="http://schemas.microsoft.com/office/drawing/2014/main" id="{1E6B7FAC-8A26-79F6-7AF5-FE08AB2251A7}"/>
              </a:ext>
            </a:extLst>
          </p:cNvPr>
          <p:cNvCxnSpPr>
            <a:cxnSpLocks/>
          </p:cNvCxnSpPr>
          <p:nvPr/>
        </p:nvCxnSpPr>
        <p:spPr bwMode="auto">
          <a:xfrm flipH="1">
            <a:off x="7513233" y="5939382"/>
            <a:ext cx="1379220" cy="0"/>
          </a:xfrm>
          <a:prstGeom prst="line">
            <a:avLst/>
          </a:prstGeom>
          <a:ln w="19050" cap="rnd">
            <a:solidFill>
              <a:schemeClr val="tx2">
                <a:lumMod val="50000"/>
              </a:schemeClr>
            </a:solidFill>
            <a:round/>
          </a:ln>
        </p:spPr>
        <p:style>
          <a:lnRef idx="1">
            <a:schemeClr val="accent1"/>
          </a:lnRef>
          <a:fillRef idx="0">
            <a:schemeClr val="accent1"/>
          </a:fillRef>
          <a:effectRef idx="0">
            <a:schemeClr val="accent1"/>
          </a:effectRef>
          <a:fontRef idx="minor">
            <a:schemeClr val="tx1"/>
          </a:fontRef>
        </p:style>
      </p:cxnSp>
      <p:grpSp>
        <p:nvGrpSpPr>
          <p:cNvPr id="157" name="Group 32">
            <a:extLst>
              <a:ext uri="{FF2B5EF4-FFF2-40B4-BE49-F238E27FC236}">
                <a16:creationId xmlns:a16="http://schemas.microsoft.com/office/drawing/2014/main" id="{9247FD80-9D72-63ED-C120-3AE9B9D853F3}"/>
              </a:ext>
            </a:extLst>
          </p:cNvPr>
          <p:cNvGrpSpPr/>
          <p:nvPr/>
        </p:nvGrpSpPr>
        <p:grpSpPr>
          <a:xfrm rot="10800000">
            <a:off x="9323833" y="3478733"/>
            <a:ext cx="486441" cy="471125"/>
            <a:chOff x="1838325" y="2234359"/>
            <a:chExt cx="628641" cy="608848"/>
          </a:xfrm>
        </p:grpSpPr>
        <p:sp>
          <p:nvSpPr>
            <p:cNvPr id="158" name="Arc 157">
              <a:extLst>
                <a:ext uri="{FF2B5EF4-FFF2-40B4-BE49-F238E27FC236}">
                  <a16:creationId xmlns:a16="http://schemas.microsoft.com/office/drawing/2014/main" id="{60E9C42D-F374-90BA-9E2D-0FADC28F9CFC}"/>
                </a:ext>
              </a:extLst>
            </p:cNvPr>
            <p:cNvSpPr/>
            <p:nvPr/>
          </p:nvSpPr>
          <p:spPr>
            <a:xfrm rot="10800000">
              <a:off x="1838325" y="2234359"/>
              <a:ext cx="628641" cy="608848"/>
            </a:xfrm>
            <a:prstGeom prst="arc">
              <a:avLst>
                <a:gd name="adj1" fmla="val 16044618"/>
                <a:gd name="adj2" fmla="val 21565344"/>
              </a:avLst>
            </a:prstGeom>
            <a:ln w="9525">
              <a:solidFill>
                <a:srgbClr val="A6A6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grpSp>
          <p:nvGrpSpPr>
            <p:cNvPr id="159" name="Group 35">
              <a:extLst>
                <a:ext uri="{FF2B5EF4-FFF2-40B4-BE49-F238E27FC236}">
                  <a16:creationId xmlns:a16="http://schemas.microsoft.com/office/drawing/2014/main" id="{97C5A57F-8F55-97E7-C896-CF20A5C2D1B1}"/>
                </a:ext>
              </a:extLst>
            </p:cNvPr>
            <p:cNvGrpSpPr/>
            <p:nvPr/>
          </p:nvGrpSpPr>
          <p:grpSpPr>
            <a:xfrm>
              <a:off x="1943086" y="2319327"/>
              <a:ext cx="440062" cy="442440"/>
              <a:chOff x="1579238" y="2539239"/>
              <a:chExt cx="440062" cy="442440"/>
            </a:xfrm>
          </p:grpSpPr>
          <p:sp>
            <p:nvSpPr>
              <p:cNvPr id="160" name="Oval 36">
                <a:extLst>
                  <a:ext uri="{FF2B5EF4-FFF2-40B4-BE49-F238E27FC236}">
                    <a16:creationId xmlns:a16="http://schemas.microsoft.com/office/drawing/2014/main" id="{38A61D3A-3087-ED30-F191-3F3CB99407E9}"/>
                  </a:ext>
                </a:extLst>
              </p:cNvPr>
              <p:cNvSpPr/>
              <p:nvPr/>
            </p:nvSpPr>
            <p:spPr>
              <a:xfrm>
                <a:off x="1726882" y="2687849"/>
                <a:ext cx="144775" cy="14522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sp>
            <p:nvSpPr>
              <p:cNvPr id="161" name="Oval 37">
                <a:extLst>
                  <a:ext uri="{FF2B5EF4-FFF2-40B4-BE49-F238E27FC236}">
                    <a16:creationId xmlns:a16="http://schemas.microsoft.com/office/drawing/2014/main" id="{55A981C3-4388-7B51-20B0-5514CED7FA9C}"/>
                  </a:ext>
                </a:extLst>
              </p:cNvPr>
              <p:cNvSpPr/>
              <p:nvPr/>
            </p:nvSpPr>
            <p:spPr>
              <a:xfrm>
                <a:off x="1579238" y="2539239"/>
                <a:ext cx="440062" cy="442440"/>
              </a:xfrm>
              <a:prstGeom prst="ellipse">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sp>
            <p:nvSpPr>
              <p:cNvPr id="162" name="Oval 38">
                <a:extLst>
                  <a:ext uri="{FF2B5EF4-FFF2-40B4-BE49-F238E27FC236}">
                    <a16:creationId xmlns:a16="http://schemas.microsoft.com/office/drawing/2014/main" id="{907FFF0B-ED49-514E-8E36-8D1C69603DCC}"/>
                  </a:ext>
                </a:extLst>
              </p:cNvPr>
              <p:cNvSpPr/>
              <p:nvPr/>
            </p:nvSpPr>
            <p:spPr>
              <a:xfrm>
                <a:off x="1658299" y="2618727"/>
                <a:ext cx="281940" cy="283464"/>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grpSp>
      </p:grpSp>
      <p:cxnSp>
        <p:nvCxnSpPr>
          <p:cNvPr id="163" name="Straight Connector 33">
            <a:extLst>
              <a:ext uri="{FF2B5EF4-FFF2-40B4-BE49-F238E27FC236}">
                <a16:creationId xmlns:a16="http://schemas.microsoft.com/office/drawing/2014/main" id="{77FC28AE-8EED-A152-7C4B-7449905B7ADD}"/>
              </a:ext>
            </a:extLst>
          </p:cNvPr>
          <p:cNvCxnSpPr>
            <a:cxnSpLocks/>
          </p:cNvCxnSpPr>
          <p:nvPr/>
        </p:nvCxnSpPr>
        <p:spPr>
          <a:xfrm flipV="1">
            <a:off x="9558951" y="1816100"/>
            <a:ext cx="0" cy="1727016"/>
          </a:xfrm>
          <a:prstGeom prst="line">
            <a:avLst/>
          </a:prstGeom>
          <a:ln w="9525">
            <a:solidFill>
              <a:srgbClr val="00B050"/>
            </a:solidFill>
            <a:tailEnd type="oval"/>
          </a:ln>
        </p:spPr>
        <p:style>
          <a:lnRef idx="1">
            <a:schemeClr val="accent1"/>
          </a:lnRef>
          <a:fillRef idx="0">
            <a:schemeClr val="accent1"/>
          </a:fillRef>
          <a:effectRef idx="0">
            <a:schemeClr val="accent1"/>
          </a:effectRef>
          <a:fontRef idx="minor">
            <a:schemeClr val="tx1"/>
          </a:fontRef>
        </p:style>
      </p:cxnSp>
      <p:cxnSp>
        <p:nvCxnSpPr>
          <p:cNvPr id="164" name="Straight Connector 67">
            <a:extLst>
              <a:ext uri="{FF2B5EF4-FFF2-40B4-BE49-F238E27FC236}">
                <a16:creationId xmlns:a16="http://schemas.microsoft.com/office/drawing/2014/main" id="{3E920CBF-32C9-FA54-F510-B8E10EC8F290}"/>
              </a:ext>
            </a:extLst>
          </p:cNvPr>
          <p:cNvCxnSpPr>
            <a:cxnSpLocks/>
          </p:cNvCxnSpPr>
          <p:nvPr/>
        </p:nvCxnSpPr>
        <p:spPr bwMode="auto">
          <a:xfrm flipH="1">
            <a:off x="8915713" y="1677303"/>
            <a:ext cx="1304037" cy="0"/>
          </a:xfrm>
          <a:prstGeom prst="line">
            <a:avLst/>
          </a:prstGeom>
          <a:ln w="19050" cap="rnd">
            <a:solidFill>
              <a:srgbClr val="00B050"/>
            </a:solidFill>
            <a:round/>
          </a:ln>
        </p:spPr>
        <p:style>
          <a:lnRef idx="1">
            <a:schemeClr val="accent1"/>
          </a:lnRef>
          <a:fillRef idx="0">
            <a:schemeClr val="accent1"/>
          </a:fillRef>
          <a:effectRef idx="0">
            <a:schemeClr val="accent1"/>
          </a:effectRef>
          <a:fontRef idx="minor">
            <a:schemeClr val="tx1"/>
          </a:fontRef>
        </p:style>
      </p:cxnSp>
      <p:sp>
        <p:nvSpPr>
          <p:cNvPr id="165" name="TextBox 123">
            <a:extLst>
              <a:ext uri="{FF2B5EF4-FFF2-40B4-BE49-F238E27FC236}">
                <a16:creationId xmlns:a16="http://schemas.microsoft.com/office/drawing/2014/main" id="{751C9F0B-202B-B9F7-DDC4-6ECB3BBAA778}"/>
              </a:ext>
            </a:extLst>
          </p:cNvPr>
          <p:cNvSpPr txBox="1"/>
          <p:nvPr/>
        </p:nvSpPr>
        <p:spPr bwMode="auto">
          <a:xfrm>
            <a:off x="8639513" y="1420967"/>
            <a:ext cx="1838873" cy="307777"/>
          </a:xfrm>
          <a:prstGeom prst="rect">
            <a:avLst/>
          </a:prstGeom>
          <a:noFill/>
        </p:spPr>
        <p:txBody>
          <a:bodyPr wrap="square">
            <a:spAutoFit/>
          </a:bodyPr>
          <a:lstStyle/>
          <a:p>
            <a:pPr algn="ctr"/>
            <a:r>
              <a:rPr lang="en-US" sz="14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October 21-22</a:t>
            </a:r>
          </a:p>
        </p:txBody>
      </p:sp>
      <p:grpSp>
        <p:nvGrpSpPr>
          <p:cNvPr id="166" name="Group 165">
            <a:extLst>
              <a:ext uri="{FF2B5EF4-FFF2-40B4-BE49-F238E27FC236}">
                <a16:creationId xmlns:a16="http://schemas.microsoft.com/office/drawing/2014/main" id="{BFD6F48C-5E20-CDCD-8CA4-63022177365B}"/>
              </a:ext>
            </a:extLst>
          </p:cNvPr>
          <p:cNvGrpSpPr/>
          <p:nvPr/>
        </p:nvGrpSpPr>
        <p:grpSpPr>
          <a:xfrm>
            <a:off x="10877058" y="3478733"/>
            <a:ext cx="486441" cy="471125"/>
            <a:chOff x="1838325" y="2234359"/>
            <a:chExt cx="628641" cy="608848"/>
          </a:xfrm>
        </p:grpSpPr>
        <p:sp>
          <p:nvSpPr>
            <p:cNvPr id="167" name="Arc 166">
              <a:extLst>
                <a:ext uri="{FF2B5EF4-FFF2-40B4-BE49-F238E27FC236}">
                  <a16:creationId xmlns:a16="http://schemas.microsoft.com/office/drawing/2014/main" id="{722318D0-623B-2AEF-5D6B-315ED9EE6592}"/>
                </a:ext>
              </a:extLst>
            </p:cNvPr>
            <p:cNvSpPr/>
            <p:nvPr/>
          </p:nvSpPr>
          <p:spPr>
            <a:xfrm rot="10800000">
              <a:off x="1838325" y="2234359"/>
              <a:ext cx="628641" cy="608848"/>
            </a:xfrm>
            <a:prstGeom prst="arc">
              <a:avLst>
                <a:gd name="adj1" fmla="val 16044618"/>
                <a:gd name="adj2" fmla="val 21565344"/>
              </a:avLst>
            </a:prstGeom>
            <a:ln w="9525">
              <a:solidFill>
                <a:srgbClr val="A6A6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grpSp>
          <p:nvGrpSpPr>
            <p:cNvPr id="168" name="Group 167">
              <a:extLst>
                <a:ext uri="{FF2B5EF4-FFF2-40B4-BE49-F238E27FC236}">
                  <a16:creationId xmlns:a16="http://schemas.microsoft.com/office/drawing/2014/main" id="{09986A4F-D627-50CC-138E-96939D20FDA5}"/>
                </a:ext>
              </a:extLst>
            </p:cNvPr>
            <p:cNvGrpSpPr/>
            <p:nvPr/>
          </p:nvGrpSpPr>
          <p:grpSpPr>
            <a:xfrm>
              <a:off x="1943086" y="2319327"/>
              <a:ext cx="440062" cy="442440"/>
              <a:chOff x="1579238" y="2539239"/>
              <a:chExt cx="440062" cy="442440"/>
            </a:xfrm>
          </p:grpSpPr>
          <p:sp>
            <p:nvSpPr>
              <p:cNvPr id="169" name="Oval 168">
                <a:extLst>
                  <a:ext uri="{FF2B5EF4-FFF2-40B4-BE49-F238E27FC236}">
                    <a16:creationId xmlns:a16="http://schemas.microsoft.com/office/drawing/2014/main" id="{AAAE2AF3-7542-3535-CD98-50B558E41979}"/>
                  </a:ext>
                </a:extLst>
              </p:cNvPr>
              <p:cNvSpPr/>
              <p:nvPr/>
            </p:nvSpPr>
            <p:spPr>
              <a:xfrm>
                <a:off x="1726882" y="2687849"/>
                <a:ext cx="144775" cy="145220"/>
              </a:xfrm>
              <a:prstGeom prst="ellipse">
                <a:avLst/>
              </a:prstGeom>
              <a:solidFill>
                <a:srgbClr val="FF6D78"/>
              </a:solidFill>
              <a:ln>
                <a:solidFill>
                  <a:srgbClr val="FF6D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sp>
            <p:nvSpPr>
              <p:cNvPr id="170" name="Oval 169">
                <a:extLst>
                  <a:ext uri="{FF2B5EF4-FFF2-40B4-BE49-F238E27FC236}">
                    <a16:creationId xmlns:a16="http://schemas.microsoft.com/office/drawing/2014/main" id="{74BB67C1-35FD-D27B-4ABC-64420C7B96F7}"/>
                  </a:ext>
                </a:extLst>
              </p:cNvPr>
              <p:cNvSpPr/>
              <p:nvPr/>
            </p:nvSpPr>
            <p:spPr>
              <a:xfrm>
                <a:off x="1579238" y="2539239"/>
                <a:ext cx="440062" cy="442440"/>
              </a:xfrm>
              <a:prstGeom prst="ellipse">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sp>
            <p:nvSpPr>
              <p:cNvPr id="171" name="Oval 170">
                <a:extLst>
                  <a:ext uri="{FF2B5EF4-FFF2-40B4-BE49-F238E27FC236}">
                    <a16:creationId xmlns:a16="http://schemas.microsoft.com/office/drawing/2014/main" id="{8AFBDBD4-B5C2-D2AC-11BD-8DA283DF8482}"/>
                  </a:ext>
                </a:extLst>
              </p:cNvPr>
              <p:cNvSpPr/>
              <p:nvPr/>
            </p:nvSpPr>
            <p:spPr>
              <a:xfrm>
                <a:off x="1658299" y="2618727"/>
                <a:ext cx="281940" cy="283464"/>
              </a:xfrm>
              <a:prstGeom prst="ellipse">
                <a:avLst/>
              </a:prstGeom>
              <a:noFill/>
              <a:ln>
                <a:solidFill>
                  <a:srgbClr val="FF6D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grpSp>
      </p:grpSp>
      <p:cxnSp>
        <p:nvCxnSpPr>
          <p:cNvPr id="172" name="Straight Connector 171">
            <a:extLst>
              <a:ext uri="{FF2B5EF4-FFF2-40B4-BE49-F238E27FC236}">
                <a16:creationId xmlns:a16="http://schemas.microsoft.com/office/drawing/2014/main" id="{8FE29317-8487-FCB0-5A64-5D3D4A7033DA}"/>
              </a:ext>
            </a:extLst>
          </p:cNvPr>
          <p:cNvCxnSpPr>
            <a:cxnSpLocks/>
          </p:cNvCxnSpPr>
          <p:nvPr/>
        </p:nvCxnSpPr>
        <p:spPr>
          <a:xfrm>
            <a:off x="11128381" y="3885475"/>
            <a:ext cx="0" cy="1588225"/>
          </a:xfrm>
          <a:prstGeom prst="line">
            <a:avLst/>
          </a:prstGeom>
          <a:ln w="9525">
            <a:solidFill>
              <a:srgbClr val="FF6D78"/>
            </a:solidFill>
            <a:tailEnd type="oval"/>
          </a:ln>
        </p:spPr>
        <p:style>
          <a:lnRef idx="1">
            <a:schemeClr val="accent1"/>
          </a:lnRef>
          <a:fillRef idx="0">
            <a:schemeClr val="accent1"/>
          </a:fillRef>
          <a:effectRef idx="0">
            <a:schemeClr val="accent1"/>
          </a:effectRef>
          <a:fontRef idx="minor">
            <a:schemeClr val="tx1"/>
          </a:fontRef>
        </p:style>
      </p:cxnSp>
      <p:cxnSp>
        <p:nvCxnSpPr>
          <p:cNvPr id="173" name="Straight Connector 172">
            <a:extLst>
              <a:ext uri="{FF2B5EF4-FFF2-40B4-BE49-F238E27FC236}">
                <a16:creationId xmlns:a16="http://schemas.microsoft.com/office/drawing/2014/main" id="{D6FFBDA2-D59E-ED34-0992-0ADA839BF3D1}"/>
              </a:ext>
            </a:extLst>
          </p:cNvPr>
          <p:cNvCxnSpPr>
            <a:cxnSpLocks/>
          </p:cNvCxnSpPr>
          <p:nvPr/>
        </p:nvCxnSpPr>
        <p:spPr bwMode="auto">
          <a:xfrm flipH="1">
            <a:off x="10416540" y="5940816"/>
            <a:ext cx="1493520" cy="0"/>
          </a:xfrm>
          <a:prstGeom prst="line">
            <a:avLst/>
          </a:prstGeom>
          <a:ln w="19050" cap="rnd">
            <a:solidFill>
              <a:srgbClr val="FF6D78"/>
            </a:solidFill>
            <a:round/>
          </a:ln>
        </p:spPr>
        <p:style>
          <a:lnRef idx="1">
            <a:schemeClr val="accent1"/>
          </a:lnRef>
          <a:fillRef idx="0">
            <a:schemeClr val="accent1"/>
          </a:fillRef>
          <a:effectRef idx="0">
            <a:schemeClr val="accent1"/>
          </a:effectRef>
          <a:fontRef idx="minor">
            <a:schemeClr val="tx1"/>
          </a:fontRef>
        </p:style>
      </p:cxnSp>
      <p:sp>
        <p:nvSpPr>
          <p:cNvPr id="174" name="TextBox 173">
            <a:extLst>
              <a:ext uri="{FF2B5EF4-FFF2-40B4-BE49-F238E27FC236}">
                <a16:creationId xmlns:a16="http://schemas.microsoft.com/office/drawing/2014/main" id="{1326D0FA-1CB2-1FAF-EB3A-A490C534D612}"/>
              </a:ext>
            </a:extLst>
          </p:cNvPr>
          <p:cNvSpPr txBox="1"/>
          <p:nvPr/>
        </p:nvSpPr>
        <p:spPr bwMode="auto">
          <a:xfrm>
            <a:off x="10074657" y="5684480"/>
            <a:ext cx="2117343" cy="307777"/>
          </a:xfrm>
          <a:prstGeom prst="rect">
            <a:avLst/>
          </a:prstGeom>
          <a:noFill/>
        </p:spPr>
        <p:txBody>
          <a:bodyPr wrap="square">
            <a:spAutoFit/>
          </a:bodyPr>
          <a:lstStyle/>
          <a:p>
            <a:pPr algn="ctr"/>
            <a:r>
              <a:rPr lang="en-US" sz="14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November 25-26</a:t>
            </a:r>
          </a:p>
        </p:txBody>
      </p:sp>
      <p:sp>
        <p:nvSpPr>
          <p:cNvPr id="179" name="TextBox 104">
            <a:extLst>
              <a:ext uri="{FF2B5EF4-FFF2-40B4-BE49-F238E27FC236}">
                <a16:creationId xmlns:a16="http://schemas.microsoft.com/office/drawing/2014/main" id="{99C98B28-1904-56C4-DF65-A0E43D43C029}"/>
              </a:ext>
            </a:extLst>
          </p:cNvPr>
          <p:cNvSpPr txBox="1"/>
          <p:nvPr/>
        </p:nvSpPr>
        <p:spPr bwMode="auto">
          <a:xfrm>
            <a:off x="1158632" y="1834938"/>
            <a:ext cx="3098383" cy="707886"/>
          </a:xfrm>
          <a:prstGeom prst="rect">
            <a:avLst/>
          </a:prstGeom>
          <a:noFill/>
        </p:spPr>
        <p:txBody>
          <a:bodyPr wrap="square">
            <a:spAutoFit/>
          </a:bodyPr>
          <a:lstStyle/>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FCA36N60NF x2 lots (SiC MOS – TE-CRG)</a:t>
            </a:r>
          </a:p>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ISO7763FQDWRQ1 (Isolator – TE-CRG)</a:t>
            </a:r>
          </a:p>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ISO124U x3 lots (Isolator – TE-CRG)</a:t>
            </a:r>
          </a:p>
          <a:p>
            <a:pPr marL="171450" indent="-171450">
              <a:buFont typeface="Arial" panose="020B0604020202020204" pitchFamily="34" charset="0"/>
              <a:buChar char="•"/>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TCA9406 (I2C Transceiver – TE-CRG)</a:t>
            </a:r>
          </a:p>
        </p:txBody>
      </p:sp>
      <p:sp>
        <p:nvSpPr>
          <p:cNvPr id="180" name="TextBox 104">
            <a:extLst>
              <a:ext uri="{FF2B5EF4-FFF2-40B4-BE49-F238E27FC236}">
                <a16:creationId xmlns:a16="http://schemas.microsoft.com/office/drawing/2014/main" id="{83C50D5C-627F-9868-49D5-68C221EBFE5C}"/>
              </a:ext>
            </a:extLst>
          </p:cNvPr>
          <p:cNvSpPr txBox="1"/>
          <p:nvPr/>
        </p:nvSpPr>
        <p:spPr bwMode="auto">
          <a:xfrm>
            <a:off x="745001" y="4718269"/>
            <a:ext cx="1426697" cy="400110"/>
          </a:xfrm>
          <a:prstGeom prst="rect">
            <a:avLst/>
          </a:prstGeom>
          <a:noFill/>
        </p:spPr>
        <p:txBody>
          <a:bodyPr wrap="square">
            <a:spAutoFit/>
          </a:bodyPr>
          <a:lstStyle/>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 Production Lot</a:t>
            </a:r>
          </a:p>
          <a:p>
            <a:pPr marL="171450" indent="-171450">
              <a:buFont typeface="Arial" panose="020B0604020202020204" pitchFamily="34" charset="0"/>
              <a:buChar char="•"/>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 Test Lot</a:t>
            </a:r>
          </a:p>
        </p:txBody>
      </p:sp>
      <p:sp>
        <p:nvSpPr>
          <p:cNvPr id="194" name="Rectangle 193">
            <a:extLst>
              <a:ext uri="{FF2B5EF4-FFF2-40B4-BE49-F238E27FC236}">
                <a16:creationId xmlns:a16="http://schemas.microsoft.com/office/drawing/2014/main" id="{948FA757-4564-0AA6-821A-964C8B3931DB}"/>
              </a:ext>
            </a:extLst>
          </p:cNvPr>
          <p:cNvSpPr/>
          <p:nvPr/>
        </p:nvSpPr>
        <p:spPr bwMode="auto">
          <a:xfrm>
            <a:off x="4773509" y="1396481"/>
            <a:ext cx="7267407" cy="4597129"/>
          </a:xfrm>
          <a:prstGeom prst="rect">
            <a:avLst/>
          </a:prstGeom>
          <a:solidFill>
            <a:schemeClr val="bg1">
              <a:alpha val="68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195" name="TextBox 104">
            <a:extLst>
              <a:ext uri="{FF2B5EF4-FFF2-40B4-BE49-F238E27FC236}">
                <a16:creationId xmlns:a16="http://schemas.microsoft.com/office/drawing/2014/main" id="{83036844-0435-B58F-18C0-117140F2DAB4}"/>
              </a:ext>
            </a:extLst>
          </p:cNvPr>
          <p:cNvSpPr txBox="1"/>
          <p:nvPr/>
        </p:nvSpPr>
        <p:spPr bwMode="auto">
          <a:xfrm>
            <a:off x="4120554" y="1803446"/>
            <a:ext cx="2607061" cy="1169551"/>
          </a:xfrm>
          <a:prstGeom prst="rect">
            <a:avLst/>
          </a:prstGeom>
          <a:noFill/>
        </p:spPr>
        <p:txBody>
          <a:bodyPr wrap="square">
            <a:spAutoFit/>
          </a:bodyPr>
          <a:lstStyle/>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DS2401+ (1-Wire – SY-EPC)</a:t>
            </a:r>
          </a:p>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CY62157EV30 (SRAM – BE-CEM)</a:t>
            </a:r>
          </a:p>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INA146UA (Opamp – BE-CEM)</a:t>
            </a:r>
          </a:p>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SN74LVC16T245DGG (Transceiver – BE-CEM)</a:t>
            </a:r>
          </a:p>
          <a:p>
            <a:pPr marL="171450" indent="-171450">
              <a:buFont typeface="Arial" panose="020B0604020202020204" pitchFamily="34" charset="0"/>
              <a:buChar char="•"/>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PCA9615 (I2C Transceiver – BE-CEM)</a:t>
            </a:r>
          </a:p>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 RD3P130SP (MOSFET – SY-EPC ))</a:t>
            </a:r>
          </a:p>
        </p:txBody>
      </p:sp>
      <p:sp>
        <p:nvSpPr>
          <p:cNvPr id="196" name="TextBox 104">
            <a:extLst>
              <a:ext uri="{FF2B5EF4-FFF2-40B4-BE49-F238E27FC236}">
                <a16:creationId xmlns:a16="http://schemas.microsoft.com/office/drawing/2014/main" id="{A014816C-CEA2-7126-09FB-849D2A28BA76}"/>
              </a:ext>
            </a:extLst>
          </p:cNvPr>
          <p:cNvSpPr txBox="1"/>
          <p:nvPr/>
        </p:nvSpPr>
        <p:spPr bwMode="auto">
          <a:xfrm>
            <a:off x="2624866" y="3922607"/>
            <a:ext cx="2644092" cy="1785104"/>
          </a:xfrm>
          <a:prstGeom prst="rect">
            <a:avLst/>
          </a:prstGeom>
          <a:noFill/>
        </p:spPr>
        <p:txBody>
          <a:bodyPr wrap="square">
            <a:spAutoFit/>
          </a:bodyPr>
          <a:lstStyle/>
          <a:p>
            <a:pPr marL="171450" indent="-171450">
              <a:buFont typeface="Arial" panose="020B0604020202020204" pitchFamily="34" charset="0"/>
              <a:buChar char="•"/>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CD4066 (Analog Switch BE-CEM)</a:t>
            </a:r>
          </a:p>
          <a:p>
            <a:pPr marL="171450" indent="-171450">
              <a:buFont typeface="Arial" panose="020B0604020202020204" pitchFamily="34" charset="0"/>
              <a:buChar char="•"/>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SM30T12CAY  (Thyristor TE-CRG)</a:t>
            </a:r>
          </a:p>
          <a:p>
            <a:pPr marL="171450" indent="-171450">
              <a:buFont typeface="Arial" panose="020B0604020202020204" pitchFamily="34" charset="0"/>
              <a:buChar char="•"/>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SMP75-8 (Thyristor TE-CRG)</a:t>
            </a:r>
          </a:p>
          <a:p>
            <a:pPr marL="171450" indent="-171450">
              <a:buFont typeface="Arial" panose="020B0604020202020204" pitchFamily="34" charset="0"/>
              <a:buChar char="•"/>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SP00800SDT  (Thyristor TE-CRG)</a:t>
            </a:r>
          </a:p>
          <a:p>
            <a:pPr marL="171450" indent="-171450">
              <a:buFont typeface="Arial" panose="020B0604020202020204" pitchFamily="34" charset="0"/>
              <a:buChar char="•"/>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SP0080SC  (Thyristor TE-CRG)</a:t>
            </a:r>
          </a:p>
          <a:p>
            <a:pPr marL="171450" indent="-171450">
              <a:buFont typeface="Arial" panose="020B0604020202020204" pitchFamily="34" charset="0"/>
              <a:buChar char="•"/>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SM15T12CAY  (Thyristor TE-CRG)</a:t>
            </a:r>
          </a:p>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LFSPXO018038 (Oscillator BE-CEM)</a:t>
            </a:r>
          </a:p>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LFSPXO018041 (Oscillator BE-CEM)</a:t>
            </a:r>
          </a:p>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LFSPXO0180xx  (Oscillator BE-CEM)</a:t>
            </a:r>
          </a:p>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IKW15N120BH6 (IGBT – SY-EPC)</a:t>
            </a:r>
          </a:p>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ISO124U x1 lot (Isolator – TE-CRG)</a:t>
            </a:r>
          </a:p>
        </p:txBody>
      </p:sp>
      <p:sp>
        <p:nvSpPr>
          <p:cNvPr id="198" name="Date Placeholder 4">
            <a:extLst>
              <a:ext uri="{FF2B5EF4-FFF2-40B4-BE49-F238E27FC236}">
                <a16:creationId xmlns:a16="http://schemas.microsoft.com/office/drawing/2014/main" id="{AB1A7679-FA09-B5B3-5BE5-F7DCC7BF4009}"/>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cxnSp>
        <p:nvCxnSpPr>
          <p:cNvPr id="199" name="Straight Connector 198">
            <a:extLst>
              <a:ext uri="{FF2B5EF4-FFF2-40B4-BE49-F238E27FC236}">
                <a16:creationId xmlns:a16="http://schemas.microsoft.com/office/drawing/2014/main" id="{C2535970-E064-3AE9-F5A1-3F098BDB9696}"/>
              </a:ext>
            </a:extLst>
          </p:cNvPr>
          <p:cNvCxnSpPr>
            <a:cxnSpLocks/>
          </p:cNvCxnSpPr>
          <p:nvPr/>
        </p:nvCxnSpPr>
        <p:spPr>
          <a:xfrm>
            <a:off x="2557352" y="3885475"/>
            <a:ext cx="0" cy="1588225"/>
          </a:xfrm>
          <a:prstGeom prst="line">
            <a:avLst/>
          </a:prstGeom>
          <a:ln w="9525">
            <a:solidFill>
              <a:srgbClr val="FF6D78"/>
            </a:solidFill>
            <a:tailEnd type="oval"/>
          </a:ln>
        </p:spPr>
        <p:style>
          <a:lnRef idx="1">
            <a:schemeClr val="accent1"/>
          </a:lnRef>
          <a:fillRef idx="0">
            <a:schemeClr val="accent1"/>
          </a:fillRef>
          <a:effectRef idx="0">
            <a:schemeClr val="accent1"/>
          </a:effectRef>
          <a:fontRef idx="minor">
            <a:schemeClr val="tx1"/>
          </a:fontRef>
        </p:style>
      </p:cxnSp>
      <p:sp>
        <p:nvSpPr>
          <p:cNvPr id="200" name="TextBox 199">
            <a:extLst>
              <a:ext uri="{FF2B5EF4-FFF2-40B4-BE49-F238E27FC236}">
                <a16:creationId xmlns:a16="http://schemas.microsoft.com/office/drawing/2014/main" id="{CD5FED0E-3A55-FE44-DC54-5053880DA847}"/>
              </a:ext>
            </a:extLst>
          </p:cNvPr>
          <p:cNvSpPr txBox="1"/>
          <p:nvPr/>
        </p:nvSpPr>
        <p:spPr>
          <a:xfrm>
            <a:off x="8047788" y="2099197"/>
            <a:ext cx="2781300" cy="830997"/>
          </a:xfrm>
          <a:prstGeom prst="rect">
            <a:avLst/>
          </a:prstGeom>
          <a:noFill/>
        </p:spPr>
        <p:txBody>
          <a:bodyPr wrap="square">
            <a:spAutoFit/>
          </a:bodyPr>
          <a:lstStyle/>
          <a:p>
            <a:r>
              <a:rPr lang="en-GB" sz="1600" b="1" dirty="0">
                <a:solidFill>
                  <a:srgbClr val="A40000"/>
                </a:solidFill>
              </a:rPr>
              <a:t>We still have available slots for this year so don’t hesitate to make requests</a:t>
            </a:r>
          </a:p>
        </p:txBody>
      </p:sp>
    </p:spTree>
    <p:extLst>
      <p:ext uri="{BB962C8B-B14F-4D97-AF65-F5344CB8AC3E}">
        <p14:creationId xmlns:p14="http://schemas.microsoft.com/office/powerpoint/2010/main" val="992643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fade">
                                      <p:cBhvr>
                                        <p:cTn id="7" dur="500"/>
                                        <p:tgtEl>
                                          <p:spTgt spid="102"/>
                                        </p:tgtEl>
                                      </p:cBhvr>
                                    </p:animEffect>
                                  </p:childTnLst>
                                </p:cTn>
                              </p:par>
                              <p:par>
                                <p:cTn id="8" presetID="10" presetClass="entr" presetSubtype="0" fill="hold" nodeType="withEffect">
                                  <p:stCondLst>
                                    <p:cond delay="0"/>
                                  </p:stCondLst>
                                  <p:childTnLst>
                                    <p:set>
                                      <p:cBhvr>
                                        <p:cTn id="9" dur="1" fill="hold">
                                          <p:stCondLst>
                                            <p:cond delay="0"/>
                                          </p:stCondLst>
                                        </p:cTn>
                                        <p:tgtEl>
                                          <p:spTgt spid="103"/>
                                        </p:tgtEl>
                                        <p:attrNameLst>
                                          <p:attrName>style.visibility</p:attrName>
                                        </p:attrNameLst>
                                      </p:cBhvr>
                                      <p:to>
                                        <p:strVal val="visible"/>
                                      </p:to>
                                    </p:set>
                                    <p:animEffect transition="in" filter="fade">
                                      <p:cBhvr>
                                        <p:cTn id="10" dur="500"/>
                                        <p:tgtEl>
                                          <p:spTgt spid="103"/>
                                        </p:tgtEl>
                                      </p:cBhvr>
                                    </p:animEffect>
                                  </p:childTnLst>
                                </p:cTn>
                              </p:par>
                              <p:par>
                                <p:cTn id="11" presetID="10" presetClass="entr" presetSubtype="0" fill="hold" nodeType="withEffect">
                                  <p:stCondLst>
                                    <p:cond delay="0"/>
                                  </p:stCondLst>
                                  <p:childTnLst>
                                    <p:set>
                                      <p:cBhvr>
                                        <p:cTn id="12" dur="1" fill="hold">
                                          <p:stCondLst>
                                            <p:cond delay="0"/>
                                          </p:stCondLst>
                                        </p:cTn>
                                        <p:tgtEl>
                                          <p:spTgt spid="104"/>
                                        </p:tgtEl>
                                        <p:attrNameLst>
                                          <p:attrName>style.visibility</p:attrName>
                                        </p:attrNameLst>
                                      </p:cBhvr>
                                      <p:to>
                                        <p:strVal val="visible"/>
                                      </p:to>
                                    </p:set>
                                    <p:animEffect transition="in" filter="fade">
                                      <p:cBhvr>
                                        <p:cTn id="13" dur="500"/>
                                        <p:tgtEl>
                                          <p:spTgt spid="104"/>
                                        </p:tgtEl>
                                      </p:cBhvr>
                                    </p:animEffect>
                                  </p:childTnLst>
                                </p:cTn>
                              </p:par>
                              <p:par>
                                <p:cTn id="14" presetID="10" presetClass="entr" presetSubtype="0" fill="hold" nodeType="withEffect">
                                  <p:stCondLst>
                                    <p:cond delay="0"/>
                                  </p:stCondLst>
                                  <p:childTnLst>
                                    <p:set>
                                      <p:cBhvr>
                                        <p:cTn id="15" dur="1" fill="hold">
                                          <p:stCondLst>
                                            <p:cond delay="0"/>
                                          </p:stCondLst>
                                        </p:cTn>
                                        <p:tgtEl>
                                          <p:spTgt spid="110"/>
                                        </p:tgtEl>
                                        <p:attrNameLst>
                                          <p:attrName>style.visibility</p:attrName>
                                        </p:attrNameLst>
                                      </p:cBhvr>
                                      <p:to>
                                        <p:strVal val="visible"/>
                                      </p:to>
                                    </p:set>
                                    <p:animEffect transition="in" filter="fade">
                                      <p:cBhvr>
                                        <p:cTn id="16" dur="500"/>
                                        <p:tgtEl>
                                          <p:spTgt spid="110"/>
                                        </p:tgtEl>
                                      </p:cBhvr>
                                    </p:animEffect>
                                  </p:childTnLst>
                                </p:cTn>
                              </p:par>
                              <p:par>
                                <p:cTn id="17" presetID="10" presetClass="entr" presetSubtype="0" fill="hold" nodeType="withEffect">
                                  <p:stCondLst>
                                    <p:cond delay="0"/>
                                  </p:stCondLst>
                                  <p:childTnLst>
                                    <p:set>
                                      <p:cBhvr>
                                        <p:cTn id="18" dur="1" fill="hold">
                                          <p:stCondLst>
                                            <p:cond delay="0"/>
                                          </p:stCondLst>
                                        </p:cTn>
                                        <p:tgtEl>
                                          <p:spTgt spid="111"/>
                                        </p:tgtEl>
                                        <p:attrNameLst>
                                          <p:attrName>style.visibility</p:attrName>
                                        </p:attrNameLst>
                                      </p:cBhvr>
                                      <p:to>
                                        <p:strVal val="visible"/>
                                      </p:to>
                                    </p:set>
                                    <p:animEffect transition="in" filter="fade">
                                      <p:cBhvr>
                                        <p:cTn id="19" dur="500"/>
                                        <p:tgtEl>
                                          <p:spTgt spid="111"/>
                                        </p:tgtEl>
                                      </p:cBhvr>
                                    </p:animEffect>
                                  </p:childTnLst>
                                </p:cTn>
                              </p:par>
                              <p:par>
                                <p:cTn id="20" presetID="10" presetClass="entr" presetSubtype="0" fill="hold" nodeType="withEffect">
                                  <p:stCondLst>
                                    <p:cond delay="0"/>
                                  </p:stCondLst>
                                  <p:childTnLst>
                                    <p:set>
                                      <p:cBhvr>
                                        <p:cTn id="21" dur="1" fill="hold">
                                          <p:stCondLst>
                                            <p:cond delay="0"/>
                                          </p:stCondLst>
                                        </p:cTn>
                                        <p:tgtEl>
                                          <p:spTgt spid="118"/>
                                        </p:tgtEl>
                                        <p:attrNameLst>
                                          <p:attrName>style.visibility</p:attrName>
                                        </p:attrNameLst>
                                      </p:cBhvr>
                                      <p:to>
                                        <p:strVal val="visible"/>
                                      </p:to>
                                    </p:set>
                                    <p:animEffect transition="in" filter="fade">
                                      <p:cBhvr>
                                        <p:cTn id="22" dur="500"/>
                                        <p:tgtEl>
                                          <p:spTgt spid="118"/>
                                        </p:tgtEl>
                                      </p:cBhvr>
                                    </p:animEffect>
                                  </p:childTnLst>
                                </p:cTn>
                              </p:par>
                              <p:par>
                                <p:cTn id="23" presetID="10" presetClass="entr" presetSubtype="0" fill="hold" nodeType="withEffect">
                                  <p:stCondLst>
                                    <p:cond delay="0"/>
                                  </p:stCondLst>
                                  <p:childTnLst>
                                    <p:set>
                                      <p:cBhvr>
                                        <p:cTn id="24" dur="1" fill="hold">
                                          <p:stCondLst>
                                            <p:cond delay="0"/>
                                          </p:stCondLst>
                                        </p:cTn>
                                        <p:tgtEl>
                                          <p:spTgt spid="119"/>
                                        </p:tgtEl>
                                        <p:attrNameLst>
                                          <p:attrName>style.visibility</p:attrName>
                                        </p:attrNameLst>
                                      </p:cBhvr>
                                      <p:to>
                                        <p:strVal val="visible"/>
                                      </p:to>
                                    </p:set>
                                    <p:animEffect transition="in" filter="fade">
                                      <p:cBhvr>
                                        <p:cTn id="25" dur="500"/>
                                        <p:tgtEl>
                                          <p:spTgt spid="119"/>
                                        </p:tgtEl>
                                      </p:cBhvr>
                                    </p:animEffect>
                                  </p:childTnLst>
                                </p:cTn>
                              </p:par>
                              <p:par>
                                <p:cTn id="26" presetID="10" presetClass="entr" presetSubtype="0" fill="hold" nodeType="withEffect">
                                  <p:stCondLst>
                                    <p:cond delay="0"/>
                                  </p:stCondLst>
                                  <p:childTnLst>
                                    <p:set>
                                      <p:cBhvr>
                                        <p:cTn id="27" dur="1" fill="hold">
                                          <p:stCondLst>
                                            <p:cond delay="0"/>
                                          </p:stCondLst>
                                        </p:cTn>
                                        <p:tgtEl>
                                          <p:spTgt spid="120"/>
                                        </p:tgtEl>
                                        <p:attrNameLst>
                                          <p:attrName>style.visibility</p:attrName>
                                        </p:attrNameLst>
                                      </p:cBhvr>
                                      <p:to>
                                        <p:strVal val="visible"/>
                                      </p:to>
                                    </p:set>
                                    <p:animEffect transition="in" filter="fade">
                                      <p:cBhvr>
                                        <p:cTn id="28" dur="500"/>
                                        <p:tgtEl>
                                          <p:spTgt spid="120"/>
                                        </p:tgtEl>
                                      </p:cBhvr>
                                    </p:animEffect>
                                  </p:childTnLst>
                                </p:cTn>
                              </p:par>
                              <p:par>
                                <p:cTn id="29" presetID="10" presetClass="entr" presetSubtype="0" fill="hold" nodeType="withEffect">
                                  <p:stCondLst>
                                    <p:cond delay="0"/>
                                  </p:stCondLst>
                                  <p:childTnLst>
                                    <p:set>
                                      <p:cBhvr>
                                        <p:cTn id="30" dur="1" fill="hold">
                                          <p:stCondLst>
                                            <p:cond delay="0"/>
                                          </p:stCondLst>
                                        </p:cTn>
                                        <p:tgtEl>
                                          <p:spTgt spid="126"/>
                                        </p:tgtEl>
                                        <p:attrNameLst>
                                          <p:attrName>style.visibility</p:attrName>
                                        </p:attrNameLst>
                                      </p:cBhvr>
                                      <p:to>
                                        <p:strVal val="visible"/>
                                      </p:to>
                                    </p:set>
                                    <p:animEffect transition="in" filter="fade">
                                      <p:cBhvr>
                                        <p:cTn id="31" dur="500"/>
                                        <p:tgtEl>
                                          <p:spTgt spid="126"/>
                                        </p:tgtEl>
                                      </p:cBhvr>
                                    </p:animEffect>
                                  </p:childTnLst>
                                </p:cTn>
                              </p:par>
                              <p:par>
                                <p:cTn id="32" presetID="10" presetClass="entr" presetSubtype="0" fill="hold" nodeType="withEffect">
                                  <p:stCondLst>
                                    <p:cond delay="0"/>
                                  </p:stCondLst>
                                  <p:childTnLst>
                                    <p:set>
                                      <p:cBhvr>
                                        <p:cTn id="33" dur="1" fill="hold">
                                          <p:stCondLst>
                                            <p:cond delay="0"/>
                                          </p:stCondLst>
                                        </p:cTn>
                                        <p:tgtEl>
                                          <p:spTgt spid="127"/>
                                        </p:tgtEl>
                                        <p:attrNameLst>
                                          <p:attrName>style.visibility</p:attrName>
                                        </p:attrNameLst>
                                      </p:cBhvr>
                                      <p:to>
                                        <p:strVal val="visible"/>
                                      </p:to>
                                    </p:set>
                                    <p:animEffect transition="in" filter="fade">
                                      <p:cBhvr>
                                        <p:cTn id="34" dur="500"/>
                                        <p:tgtEl>
                                          <p:spTgt spid="12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28"/>
                                        </p:tgtEl>
                                        <p:attrNameLst>
                                          <p:attrName>style.visibility</p:attrName>
                                        </p:attrNameLst>
                                      </p:cBhvr>
                                      <p:to>
                                        <p:strVal val="visible"/>
                                      </p:to>
                                    </p:set>
                                    <p:animEffect transition="in" filter="fade">
                                      <p:cBhvr>
                                        <p:cTn id="37" dur="500"/>
                                        <p:tgtEl>
                                          <p:spTgt spid="128"/>
                                        </p:tgtEl>
                                      </p:cBhvr>
                                    </p:animEffect>
                                  </p:childTnLst>
                                </p:cTn>
                              </p:par>
                              <p:par>
                                <p:cTn id="38" presetID="10" presetClass="entr" presetSubtype="0" fill="hold" nodeType="withEffect">
                                  <p:stCondLst>
                                    <p:cond delay="0"/>
                                  </p:stCondLst>
                                  <p:childTnLst>
                                    <p:set>
                                      <p:cBhvr>
                                        <p:cTn id="39" dur="1" fill="hold">
                                          <p:stCondLst>
                                            <p:cond delay="0"/>
                                          </p:stCondLst>
                                        </p:cTn>
                                        <p:tgtEl>
                                          <p:spTgt spid="129"/>
                                        </p:tgtEl>
                                        <p:attrNameLst>
                                          <p:attrName>style.visibility</p:attrName>
                                        </p:attrNameLst>
                                      </p:cBhvr>
                                      <p:to>
                                        <p:strVal val="visible"/>
                                      </p:to>
                                    </p:set>
                                    <p:animEffect transition="in" filter="fade">
                                      <p:cBhvr>
                                        <p:cTn id="40" dur="500"/>
                                        <p:tgtEl>
                                          <p:spTgt spid="129"/>
                                        </p:tgtEl>
                                      </p:cBhvr>
                                    </p:animEffect>
                                  </p:childTnLst>
                                </p:cTn>
                              </p:par>
                              <p:par>
                                <p:cTn id="41" presetID="10" presetClass="entr" presetSubtype="0" fill="hold" nodeType="withEffect">
                                  <p:stCondLst>
                                    <p:cond delay="0"/>
                                  </p:stCondLst>
                                  <p:childTnLst>
                                    <p:set>
                                      <p:cBhvr>
                                        <p:cTn id="42" dur="1" fill="hold">
                                          <p:stCondLst>
                                            <p:cond delay="0"/>
                                          </p:stCondLst>
                                        </p:cTn>
                                        <p:tgtEl>
                                          <p:spTgt spid="135"/>
                                        </p:tgtEl>
                                        <p:attrNameLst>
                                          <p:attrName>style.visibility</p:attrName>
                                        </p:attrNameLst>
                                      </p:cBhvr>
                                      <p:to>
                                        <p:strVal val="visible"/>
                                      </p:to>
                                    </p:set>
                                    <p:animEffect transition="in" filter="fade">
                                      <p:cBhvr>
                                        <p:cTn id="43" dur="500"/>
                                        <p:tgtEl>
                                          <p:spTgt spid="135"/>
                                        </p:tgtEl>
                                      </p:cBhvr>
                                    </p:animEffect>
                                  </p:childTnLst>
                                </p:cTn>
                              </p:par>
                              <p:par>
                                <p:cTn id="44" presetID="10" presetClass="entr" presetSubtype="0" fill="hold" nodeType="withEffect">
                                  <p:stCondLst>
                                    <p:cond delay="0"/>
                                  </p:stCondLst>
                                  <p:childTnLst>
                                    <p:set>
                                      <p:cBhvr>
                                        <p:cTn id="45" dur="1" fill="hold">
                                          <p:stCondLst>
                                            <p:cond delay="0"/>
                                          </p:stCondLst>
                                        </p:cTn>
                                        <p:tgtEl>
                                          <p:spTgt spid="136"/>
                                        </p:tgtEl>
                                        <p:attrNameLst>
                                          <p:attrName>style.visibility</p:attrName>
                                        </p:attrNameLst>
                                      </p:cBhvr>
                                      <p:to>
                                        <p:strVal val="visible"/>
                                      </p:to>
                                    </p:set>
                                    <p:animEffect transition="in" filter="fade">
                                      <p:cBhvr>
                                        <p:cTn id="46" dur="500"/>
                                        <p:tgtEl>
                                          <p:spTgt spid="13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37"/>
                                        </p:tgtEl>
                                        <p:attrNameLst>
                                          <p:attrName>style.visibility</p:attrName>
                                        </p:attrNameLst>
                                      </p:cBhvr>
                                      <p:to>
                                        <p:strVal val="visible"/>
                                      </p:to>
                                    </p:set>
                                    <p:animEffect transition="in" filter="fade">
                                      <p:cBhvr>
                                        <p:cTn id="49" dur="500"/>
                                        <p:tgtEl>
                                          <p:spTgt spid="13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38"/>
                                        </p:tgtEl>
                                        <p:attrNameLst>
                                          <p:attrName>style.visibility</p:attrName>
                                        </p:attrNameLst>
                                      </p:cBhvr>
                                      <p:to>
                                        <p:strVal val="visible"/>
                                      </p:to>
                                    </p:set>
                                    <p:animEffect transition="in" filter="fade">
                                      <p:cBhvr>
                                        <p:cTn id="52" dur="500"/>
                                        <p:tgtEl>
                                          <p:spTgt spid="138"/>
                                        </p:tgtEl>
                                      </p:cBhvr>
                                    </p:animEffect>
                                  </p:childTnLst>
                                </p:cTn>
                              </p:par>
                              <p:par>
                                <p:cTn id="53" presetID="10" presetClass="entr" presetSubtype="0" fill="hold" nodeType="withEffect">
                                  <p:stCondLst>
                                    <p:cond delay="0"/>
                                  </p:stCondLst>
                                  <p:childTnLst>
                                    <p:set>
                                      <p:cBhvr>
                                        <p:cTn id="54" dur="1" fill="hold">
                                          <p:stCondLst>
                                            <p:cond delay="0"/>
                                          </p:stCondLst>
                                        </p:cTn>
                                        <p:tgtEl>
                                          <p:spTgt spid="139"/>
                                        </p:tgtEl>
                                        <p:attrNameLst>
                                          <p:attrName>style.visibility</p:attrName>
                                        </p:attrNameLst>
                                      </p:cBhvr>
                                      <p:to>
                                        <p:strVal val="visible"/>
                                      </p:to>
                                    </p:set>
                                    <p:animEffect transition="in" filter="fade">
                                      <p:cBhvr>
                                        <p:cTn id="55" dur="500"/>
                                        <p:tgtEl>
                                          <p:spTgt spid="139"/>
                                        </p:tgtEl>
                                      </p:cBhvr>
                                    </p:animEffect>
                                  </p:childTnLst>
                                </p:cTn>
                              </p:par>
                              <p:par>
                                <p:cTn id="56" presetID="10" presetClass="entr" presetSubtype="0" fill="hold" nodeType="withEffect">
                                  <p:stCondLst>
                                    <p:cond delay="0"/>
                                  </p:stCondLst>
                                  <p:childTnLst>
                                    <p:set>
                                      <p:cBhvr>
                                        <p:cTn id="57" dur="1" fill="hold">
                                          <p:stCondLst>
                                            <p:cond delay="0"/>
                                          </p:stCondLst>
                                        </p:cTn>
                                        <p:tgtEl>
                                          <p:spTgt spid="145"/>
                                        </p:tgtEl>
                                        <p:attrNameLst>
                                          <p:attrName>style.visibility</p:attrName>
                                        </p:attrNameLst>
                                      </p:cBhvr>
                                      <p:to>
                                        <p:strVal val="visible"/>
                                      </p:to>
                                    </p:set>
                                    <p:animEffect transition="in" filter="fade">
                                      <p:cBhvr>
                                        <p:cTn id="58" dur="500"/>
                                        <p:tgtEl>
                                          <p:spTgt spid="145"/>
                                        </p:tgtEl>
                                      </p:cBhvr>
                                    </p:animEffect>
                                  </p:childTnLst>
                                </p:cTn>
                              </p:par>
                              <p:par>
                                <p:cTn id="59" presetID="10" presetClass="entr" presetSubtype="0" fill="hold" nodeType="withEffect">
                                  <p:stCondLst>
                                    <p:cond delay="0"/>
                                  </p:stCondLst>
                                  <p:childTnLst>
                                    <p:set>
                                      <p:cBhvr>
                                        <p:cTn id="60" dur="1" fill="hold">
                                          <p:stCondLst>
                                            <p:cond delay="0"/>
                                          </p:stCondLst>
                                        </p:cTn>
                                        <p:tgtEl>
                                          <p:spTgt spid="146"/>
                                        </p:tgtEl>
                                        <p:attrNameLst>
                                          <p:attrName>style.visibility</p:attrName>
                                        </p:attrNameLst>
                                      </p:cBhvr>
                                      <p:to>
                                        <p:strVal val="visible"/>
                                      </p:to>
                                    </p:set>
                                    <p:animEffect transition="in" filter="fade">
                                      <p:cBhvr>
                                        <p:cTn id="61" dur="500"/>
                                        <p:tgtEl>
                                          <p:spTgt spid="146"/>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47"/>
                                        </p:tgtEl>
                                        <p:attrNameLst>
                                          <p:attrName>style.visibility</p:attrName>
                                        </p:attrNameLst>
                                      </p:cBhvr>
                                      <p:to>
                                        <p:strVal val="visible"/>
                                      </p:to>
                                    </p:set>
                                    <p:animEffect transition="in" filter="fade">
                                      <p:cBhvr>
                                        <p:cTn id="64" dur="500"/>
                                        <p:tgtEl>
                                          <p:spTgt spid="147"/>
                                        </p:tgtEl>
                                      </p:cBhvr>
                                    </p:animEffect>
                                  </p:childTnLst>
                                </p:cTn>
                              </p:par>
                              <p:par>
                                <p:cTn id="65" presetID="10" presetClass="entr" presetSubtype="0" fill="hold" nodeType="withEffect">
                                  <p:stCondLst>
                                    <p:cond delay="0"/>
                                  </p:stCondLst>
                                  <p:childTnLst>
                                    <p:set>
                                      <p:cBhvr>
                                        <p:cTn id="66" dur="1" fill="hold">
                                          <p:stCondLst>
                                            <p:cond delay="0"/>
                                          </p:stCondLst>
                                        </p:cTn>
                                        <p:tgtEl>
                                          <p:spTgt spid="148"/>
                                        </p:tgtEl>
                                        <p:attrNameLst>
                                          <p:attrName>style.visibility</p:attrName>
                                        </p:attrNameLst>
                                      </p:cBhvr>
                                      <p:to>
                                        <p:strVal val="visible"/>
                                      </p:to>
                                    </p:set>
                                    <p:animEffect transition="in" filter="fade">
                                      <p:cBhvr>
                                        <p:cTn id="67" dur="500"/>
                                        <p:tgtEl>
                                          <p:spTgt spid="148"/>
                                        </p:tgtEl>
                                      </p:cBhvr>
                                    </p:animEffect>
                                  </p:childTnLst>
                                </p:cTn>
                              </p:par>
                              <p:par>
                                <p:cTn id="68" presetID="10" presetClass="entr" presetSubtype="0" fill="hold" nodeType="withEffect">
                                  <p:stCondLst>
                                    <p:cond delay="0"/>
                                  </p:stCondLst>
                                  <p:childTnLst>
                                    <p:set>
                                      <p:cBhvr>
                                        <p:cTn id="69" dur="1" fill="hold">
                                          <p:stCondLst>
                                            <p:cond delay="0"/>
                                          </p:stCondLst>
                                        </p:cTn>
                                        <p:tgtEl>
                                          <p:spTgt spid="154"/>
                                        </p:tgtEl>
                                        <p:attrNameLst>
                                          <p:attrName>style.visibility</p:attrName>
                                        </p:attrNameLst>
                                      </p:cBhvr>
                                      <p:to>
                                        <p:strVal val="visible"/>
                                      </p:to>
                                    </p:set>
                                    <p:animEffect transition="in" filter="fade">
                                      <p:cBhvr>
                                        <p:cTn id="70" dur="500"/>
                                        <p:tgtEl>
                                          <p:spTgt spid="154"/>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55"/>
                                        </p:tgtEl>
                                        <p:attrNameLst>
                                          <p:attrName>style.visibility</p:attrName>
                                        </p:attrNameLst>
                                      </p:cBhvr>
                                      <p:to>
                                        <p:strVal val="visible"/>
                                      </p:to>
                                    </p:set>
                                    <p:animEffect transition="in" filter="fade">
                                      <p:cBhvr>
                                        <p:cTn id="73" dur="500"/>
                                        <p:tgtEl>
                                          <p:spTgt spid="155"/>
                                        </p:tgtEl>
                                      </p:cBhvr>
                                    </p:animEffect>
                                  </p:childTnLst>
                                </p:cTn>
                              </p:par>
                              <p:par>
                                <p:cTn id="74" presetID="10" presetClass="entr" presetSubtype="0" fill="hold" nodeType="withEffect">
                                  <p:stCondLst>
                                    <p:cond delay="0"/>
                                  </p:stCondLst>
                                  <p:childTnLst>
                                    <p:set>
                                      <p:cBhvr>
                                        <p:cTn id="75" dur="1" fill="hold">
                                          <p:stCondLst>
                                            <p:cond delay="0"/>
                                          </p:stCondLst>
                                        </p:cTn>
                                        <p:tgtEl>
                                          <p:spTgt spid="156"/>
                                        </p:tgtEl>
                                        <p:attrNameLst>
                                          <p:attrName>style.visibility</p:attrName>
                                        </p:attrNameLst>
                                      </p:cBhvr>
                                      <p:to>
                                        <p:strVal val="visible"/>
                                      </p:to>
                                    </p:set>
                                    <p:animEffect transition="in" filter="fade">
                                      <p:cBhvr>
                                        <p:cTn id="76" dur="500"/>
                                        <p:tgtEl>
                                          <p:spTgt spid="156"/>
                                        </p:tgtEl>
                                      </p:cBhvr>
                                    </p:animEffect>
                                  </p:childTnLst>
                                </p:cTn>
                              </p:par>
                              <p:par>
                                <p:cTn id="77" presetID="10" presetClass="entr" presetSubtype="0" fill="hold" nodeType="withEffect">
                                  <p:stCondLst>
                                    <p:cond delay="0"/>
                                  </p:stCondLst>
                                  <p:childTnLst>
                                    <p:set>
                                      <p:cBhvr>
                                        <p:cTn id="78" dur="1" fill="hold">
                                          <p:stCondLst>
                                            <p:cond delay="0"/>
                                          </p:stCondLst>
                                        </p:cTn>
                                        <p:tgtEl>
                                          <p:spTgt spid="157"/>
                                        </p:tgtEl>
                                        <p:attrNameLst>
                                          <p:attrName>style.visibility</p:attrName>
                                        </p:attrNameLst>
                                      </p:cBhvr>
                                      <p:to>
                                        <p:strVal val="visible"/>
                                      </p:to>
                                    </p:set>
                                    <p:animEffect transition="in" filter="fade">
                                      <p:cBhvr>
                                        <p:cTn id="79" dur="500"/>
                                        <p:tgtEl>
                                          <p:spTgt spid="157"/>
                                        </p:tgtEl>
                                      </p:cBhvr>
                                    </p:animEffect>
                                  </p:childTnLst>
                                </p:cTn>
                              </p:par>
                              <p:par>
                                <p:cTn id="80" presetID="10" presetClass="entr" presetSubtype="0" fill="hold" nodeType="withEffect">
                                  <p:stCondLst>
                                    <p:cond delay="0"/>
                                  </p:stCondLst>
                                  <p:childTnLst>
                                    <p:set>
                                      <p:cBhvr>
                                        <p:cTn id="81" dur="1" fill="hold">
                                          <p:stCondLst>
                                            <p:cond delay="0"/>
                                          </p:stCondLst>
                                        </p:cTn>
                                        <p:tgtEl>
                                          <p:spTgt spid="163"/>
                                        </p:tgtEl>
                                        <p:attrNameLst>
                                          <p:attrName>style.visibility</p:attrName>
                                        </p:attrNameLst>
                                      </p:cBhvr>
                                      <p:to>
                                        <p:strVal val="visible"/>
                                      </p:to>
                                    </p:set>
                                    <p:animEffect transition="in" filter="fade">
                                      <p:cBhvr>
                                        <p:cTn id="82" dur="500"/>
                                        <p:tgtEl>
                                          <p:spTgt spid="163"/>
                                        </p:tgtEl>
                                      </p:cBhvr>
                                    </p:animEffect>
                                  </p:childTnLst>
                                </p:cTn>
                              </p:par>
                              <p:par>
                                <p:cTn id="83" presetID="10" presetClass="entr" presetSubtype="0" fill="hold" nodeType="withEffect">
                                  <p:stCondLst>
                                    <p:cond delay="0"/>
                                  </p:stCondLst>
                                  <p:childTnLst>
                                    <p:set>
                                      <p:cBhvr>
                                        <p:cTn id="84" dur="1" fill="hold">
                                          <p:stCondLst>
                                            <p:cond delay="0"/>
                                          </p:stCondLst>
                                        </p:cTn>
                                        <p:tgtEl>
                                          <p:spTgt spid="164"/>
                                        </p:tgtEl>
                                        <p:attrNameLst>
                                          <p:attrName>style.visibility</p:attrName>
                                        </p:attrNameLst>
                                      </p:cBhvr>
                                      <p:to>
                                        <p:strVal val="visible"/>
                                      </p:to>
                                    </p:set>
                                    <p:animEffect transition="in" filter="fade">
                                      <p:cBhvr>
                                        <p:cTn id="85" dur="500"/>
                                        <p:tgtEl>
                                          <p:spTgt spid="164"/>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65"/>
                                        </p:tgtEl>
                                        <p:attrNameLst>
                                          <p:attrName>style.visibility</p:attrName>
                                        </p:attrNameLst>
                                      </p:cBhvr>
                                      <p:to>
                                        <p:strVal val="visible"/>
                                      </p:to>
                                    </p:set>
                                    <p:animEffect transition="in" filter="fade">
                                      <p:cBhvr>
                                        <p:cTn id="88" dur="500"/>
                                        <p:tgtEl>
                                          <p:spTgt spid="165"/>
                                        </p:tgtEl>
                                      </p:cBhvr>
                                    </p:animEffect>
                                  </p:childTnLst>
                                </p:cTn>
                              </p:par>
                              <p:par>
                                <p:cTn id="89" presetID="10" presetClass="entr" presetSubtype="0" fill="hold" nodeType="withEffect">
                                  <p:stCondLst>
                                    <p:cond delay="0"/>
                                  </p:stCondLst>
                                  <p:childTnLst>
                                    <p:set>
                                      <p:cBhvr>
                                        <p:cTn id="90" dur="1" fill="hold">
                                          <p:stCondLst>
                                            <p:cond delay="0"/>
                                          </p:stCondLst>
                                        </p:cTn>
                                        <p:tgtEl>
                                          <p:spTgt spid="166"/>
                                        </p:tgtEl>
                                        <p:attrNameLst>
                                          <p:attrName>style.visibility</p:attrName>
                                        </p:attrNameLst>
                                      </p:cBhvr>
                                      <p:to>
                                        <p:strVal val="visible"/>
                                      </p:to>
                                    </p:set>
                                    <p:animEffect transition="in" filter="fade">
                                      <p:cBhvr>
                                        <p:cTn id="91" dur="500"/>
                                        <p:tgtEl>
                                          <p:spTgt spid="166"/>
                                        </p:tgtEl>
                                      </p:cBhvr>
                                    </p:animEffect>
                                  </p:childTnLst>
                                </p:cTn>
                              </p:par>
                              <p:par>
                                <p:cTn id="92" presetID="10" presetClass="entr" presetSubtype="0" fill="hold" nodeType="withEffect">
                                  <p:stCondLst>
                                    <p:cond delay="0"/>
                                  </p:stCondLst>
                                  <p:childTnLst>
                                    <p:set>
                                      <p:cBhvr>
                                        <p:cTn id="93" dur="1" fill="hold">
                                          <p:stCondLst>
                                            <p:cond delay="0"/>
                                          </p:stCondLst>
                                        </p:cTn>
                                        <p:tgtEl>
                                          <p:spTgt spid="172"/>
                                        </p:tgtEl>
                                        <p:attrNameLst>
                                          <p:attrName>style.visibility</p:attrName>
                                        </p:attrNameLst>
                                      </p:cBhvr>
                                      <p:to>
                                        <p:strVal val="visible"/>
                                      </p:to>
                                    </p:set>
                                    <p:animEffect transition="in" filter="fade">
                                      <p:cBhvr>
                                        <p:cTn id="94" dur="500"/>
                                        <p:tgtEl>
                                          <p:spTgt spid="172"/>
                                        </p:tgtEl>
                                      </p:cBhvr>
                                    </p:animEffect>
                                  </p:childTnLst>
                                </p:cTn>
                              </p:par>
                              <p:par>
                                <p:cTn id="95" presetID="10" presetClass="entr" presetSubtype="0" fill="hold" nodeType="withEffect">
                                  <p:stCondLst>
                                    <p:cond delay="0"/>
                                  </p:stCondLst>
                                  <p:childTnLst>
                                    <p:set>
                                      <p:cBhvr>
                                        <p:cTn id="96" dur="1" fill="hold">
                                          <p:stCondLst>
                                            <p:cond delay="0"/>
                                          </p:stCondLst>
                                        </p:cTn>
                                        <p:tgtEl>
                                          <p:spTgt spid="173"/>
                                        </p:tgtEl>
                                        <p:attrNameLst>
                                          <p:attrName>style.visibility</p:attrName>
                                        </p:attrNameLst>
                                      </p:cBhvr>
                                      <p:to>
                                        <p:strVal val="visible"/>
                                      </p:to>
                                    </p:set>
                                    <p:animEffect transition="in" filter="fade">
                                      <p:cBhvr>
                                        <p:cTn id="97" dur="500"/>
                                        <p:tgtEl>
                                          <p:spTgt spid="173"/>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174"/>
                                        </p:tgtEl>
                                        <p:attrNameLst>
                                          <p:attrName>style.visibility</p:attrName>
                                        </p:attrNameLst>
                                      </p:cBhvr>
                                      <p:to>
                                        <p:strVal val="visible"/>
                                      </p:to>
                                    </p:set>
                                    <p:animEffect transition="in" filter="fade">
                                      <p:cBhvr>
                                        <p:cTn id="100" dur="500"/>
                                        <p:tgtEl>
                                          <p:spTgt spid="174"/>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180"/>
                                        </p:tgtEl>
                                        <p:attrNameLst>
                                          <p:attrName>style.visibility</p:attrName>
                                        </p:attrNameLst>
                                      </p:cBhvr>
                                      <p:to>
                                        <p:strVal val="visible"/>
                                      </p:to>
                                    </p:set>
                                    <p:animEffect transition="in" filter="fade">
                                      <p:cBhvr>
                                        <p:cTn id="103" dur="500"/>
                                        <p:tgtEl>
                                          <p:spTgt spid="180"/>
                                        </p:tgtEl>
                                      </p:cBhvr>
                                    </p:animEffect>
                                  </p:childTnLst>
                                </p:cTn>
                              </p:par>
                              <p:par>
                                <p:cTn id="104" presetID="10" presetClass="entr" presetSubtype="0" fill="hold" nodeType="withEffect">
                                  <p:stCondLst>
                                    <p:cond delay="0"/>
                                  </p:stCondLst>
                                  <p:childTnLst>
                                    <p:set>
                                      <p:cBhvr>
                                        <p:cTn id="105" dur="1" fill="hold">
                                          <p:stCondLst>
                                            <p:cond delay="0"/>
                                          </p:stCondLst>
                                        </p:cTn>
                                        <p:tgtEl>
                                          <p:spTgt spid="199"/>
                                        </p:tgtEl>
                                        <p:attrNameLst>
                                          <p:attrName>style.visibility</p:attrName>
                                        </p:attrNameLst>
                                      </p:cBhvr>
                                      <p:to>
                                        <p:strVal val="visible"/>
                                      </p:to>
                                    </p:set>
                                    <p:animEffect transition="in" filter="fade">
                                      <p:cBhvr>
                                        <p:cTn id="106" dur="500"/>
                                        <p:tgtEl>
                                          <p:spTgt spid="199"/>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79"/>
                                        </p:tgtEl>
                                        <p:attrNameLst>
                                          <p:attrName>style.visibility</p:attrName>
                                        </p:attrNameLst>
                                      </p:cBhvr>
                                      <p:to>
                                        <p:strVal val="visible"/>
                                      </p:to>
                                    </p:set>
                                    <p:animEffect transition="in" filter="fade">
                                      <p:cBhvr>
                                        <p:cTn id="111" dur="500"/>
                                        <p:tgtEl>
                                          <p:spTgt spid="179"/>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5"/>
                                        </p:tgtEl>
                                        <p:attrNameLst>
                                          <p:attrName>style.visibility</p:attrName>
                                        </p:attrNameLst>
                                      </p:cBhvr>
                                      <p:to>
                                        <p:strVal val="visible"/>
                                      </p:to>
                                    </p:set>
                                    <p:animEffect transition="in" filter="fade">
                                      <p:cBhvr>
                                        <p:cTn id="114" dur="500"/>
                                        <p:tgtEl>
                                          <p:spTgt spid="195"/>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96"/>
                                        </p:tgtEl>
                                        <p:attrNameLst>
                                          <p:attrName>style.visibility</p:attrName>
                                        </p:attrNameLst>
                                      </p:cBhvr>
                                      <p:to>
                                        <p:strVal val="visible"/>
                                      </p:to>
                                    </p:set>
                                    <p:animEffect transition="in" filter="fade">
                                      <p:cBhvr>
                                        <p:cTn id="117" dur="500"/>
                                        <p:tgtEl>
                                          <p:spTgt spid="196"/>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94"/>
                                        </p:tgtEl>
                                        <p:attrNameLst>
                                          <p:attrName>style.visibility</p:attrName>
                                        </p:attrNameLst>
                                      </p:cBhvr>
                                      <p:to>
                                        <p:strVal val="visible"/>
                                      </p:to>
                                    </p:set>
                                    <p:animEffect transition="in" filter="fade">
                                      <p:cBhvr>
                                        <p:cTn id="120" dur="500"/>
                                        <p:tgtEl>
                                          <p:spTgt spid="194"/>
                                        </p:tgtEl>
                                      </p:cBhvr>
                                    </p:animEffect>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grpId="0" nodeType="clickEffect">
                                  <p:stCondLst>
                                    <p:cond delay="0"/>
                                  </p:stCondLst>
                                  <p:childTnLst>
                                    <p:set>
                                      <p:cBhvr>
                                        <p:cTn id="124" dur="1" fill="hold">
                                          <p:stCondLst>
                                            <p:cond delay="0"/>
                                          </p:stCondLst>
                                        </p:cTn>
                                        <p:tgtEl>
                                          <p:spTgt spid="200"/>
                                        </p:tgtEl>
                                        <p:attrNameLst>
                                          <p:attrName>style.visibility</p:attrName>
                                        </p:attrNameLst>
                                      </p:cBhvr>
                                      <p:to>
                                        <p:strVal val="visible"/>
                                      </p:to>
                                    </p:set>
                                    <p:animEffect transition="in" filter="fade">
                                      <p:cBhvr>
                                        <p:cTn id="125" dur="500"/>
                                        <p:tgtEl>
                                          <p:spTgt spid="2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28" grpId="0"/>
      <p:bldP spid="137" grpId="0"/>
      <p:bldP spid="138" grpId="0"/>
      <p:bldP spid="147" grpId="0"/>
      <p:bldP spid="155" grpId="0"/>
      <p:bldP spid="165" grpId="0"/>
      <p:bldP spid="174" grpId="0"/>
      <p:bldP spid="179" grpId="0"/>
      <p:bldP spid="180" grpId="0"/>
      <p:bldP spid="194" grpId="0" animBg="1"/>
      <p:bldP spid="195" grpId="0"/>
      <p:bldP spid="196" grpId="0"/>
      <p:bldP spid="20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8728D-57D0-50EE-FB4C-B61EE8FE4203}"/>
              </a:ext>
            </a:extLst>
          </p:cNvPr>
          <p:cNvSpPr>
            <a:spLocks noGrp="1"/>
          </p:cNvSpPr>
          <p:nvPr>
            <p:ph type="title"/>
          </p:nvPr>
        </p:nvSpPr>
        <p:spPr/>
        <p:txBody>
          <a:bodyPr/>
          <a:lstStyle/>
          <a:p>
            <a:r>
              <a:rPr lang="en-US" b="1" dirty="0"/>
              <a:t>Recent Results: </a:t>
            </a:r>
            <a:r>
              <a:rPr lang="en-US" dirty="0"/>
              <a:t>TSS/TSV Thyristors (TE-CRG)</a:t>
            </a:r>
          </a:p>
        </p:txBody>
      </p:sp>
      <p:sp>
        <p:nvSpPr>
          <p:cNvPr id="5" name="Date Placeholder 4">
            <a:extLst>
              <a:ext uri="{FF2B5EF4-FFF2-40B4-BE49-F238E27FC236}">
                <a16:creationId xmlns:a16="http://schemas.microsoft.com/office/drawing/2014/main" id="{1A412C4B-BF12-906F-BE70-443780103E75}"/>
              </a:ext>
            </a:extLst>
          </p:cNvPr>
          <p:cNvSpPr>
            <a:spLocks noGrp="1"/>
          </p:cNvSpPr>
          <p:nvPr>
            <p:ph type="dt" sz="half" idx="17"/>
          </p:nvPr>
        </p:nvSpPr>
        <p:spPr/>
        <p:txBody>
          <a:bodyPr/>
          <a:lstStyle/>
          <a:p>
            <a:pPr>
              <a:defRPr/>
            </a:pPr>
            <a:fld id="{F93381D4-F870-40C7-B064-26B7095B2FA2}" type="datetime1">
              <a:rPr lang="en-GB" noProof="0" smtClean="0"/>
              <a:t>06/07/2023</a:t>
            </a:fld>
            <a:endParaRPr lang="en-GB" noProof="0"/>
          </a:p>
        </p:txBody>
      </p:sp>
      <p:sp>
        <p:nvSpPr>
          <p:cNvPr id="6" name="Slide Number Placeholder 5">
            <a:extLst>
              <a:ext uri="{FF2B5EF4-FFF2-40B4-BE49-F238E27FC236}">
                <a16:creationId xmlns:a16="http://schemas.microsoft.com/office/drawing/2014/main" id="{798A2FAA-1337-22D1-D15A-C5291B646CE6}"/>
              </a:ext>
            </a:extLst>
          </p:cNvPr>
          <p:cNvSpPr>
            <a:spLocks noGrp="1"/>
          </p:cNvSpPr>
          <p:nvPr>
            <p:ph type="sldNum" sz="quarter" idx="19"/>
          </p:nvPr>
        </p:nvSpPr>
        <p:spPr/>
        <p:txBody>
          <a:bodyPr/>
          <a:lstStyle/>
          <a:p>
            <a:pPr>
              <a:defRPr/>
            </a:pPr>
            <a:fld id="{8D6C380F-326D-3C40-9EE7-7FBAB0953422}" type="slidenum">
              <a:rPr lang="en-GB" noProof="0" smtClean="0"/>
              <a:t>9</a:t>
            </a:fld>
            <a:endParaRPr lang="en-GB" noProof="0"/>
          </a:p>
        </p:txBody>
      </p:sp>
      <p:pic>
        <p:nvPicPr>
          <p:cNvPr id="4" name="Picture 3">
            <a:extLst>
              <a:ext uri="{FF2B5EF4-FFF2-40B4-BE49-F238E27FC236}">
                <a16:creationId xmlns:a16="http://schemas.microsoft.com/office/drawing/2014/main" id="{E29D968C-2442-263D-1106-7804EDCA3B32}"/>
              </a:ext>
            </a:extLst>
          </p:cNvPr>
          <p:cNvPicPr>
            <a:picLocks noChangeAspect="1"/>
          </p:cNvPicPr>
          <p:nvPr/>
        </p:nvPicPr>
        <p:blipFill>
          <a:blip r:embed="rId2"/>
          <a:stretch>
            <a:fillRect/>
          </a:stretch>
        </p:blipFill>
        <p:spPr>
          <a:xfrm>
            <a:off x="685800" y="2232569"/>
            <a:ext cx="4973526" cy="3743325"/>
          </a:xfrm>
          <a:prstGeom prst="rect">
            <a:avLst/>
          </a:prstGeom>
        </p:spPr>
      </p:pic>
      <p:pic>
        <p:nvPicPr>
          <p:cNvPr id="19" name="Picture 18">
            <a:extLst>
              <a:ext uri="{FF2B5EF4-FFF2-40B4-BE49-F238E27FC236}">
                <a16:creationId xmlns:a16="http://schemas.microsoft.com/office/drawing/2014/main" id="{C230BD58-8FFE-3B7B-9201-ADC28244C38E}"/>
              </a:ext>
            </a:extLst>
          </p:cNvPr>
          <p:cNvPicPr>
            <a:picLocks noChangeAspect="1"/>
          </p:cNvPicPr>
          <p:nvPr/>
        </p:nvPicPr>
        <p:blipFill>
          <a:blip r:embed="rId3"/>
          <a:stretch>
            <a:fillRect/>
          </a:stretch>
        </p:blipFill>
        <p:spPr>
          <a:xfrm>
            <a:off x="5791200" y="2232569"/>
            <a:ext cx="2995721" cy="3743325"/>
          </a:xfrm>
          <a:prstGeom prst="rect">
            <a:avLst/>
          </a:prstGeom>
        </p:spPr>
      </p:pic>
      <p:sp>
        <p:nvSpPr>
          <p:cNvPr id="20" name="TextBox 19">
            <a:extLst>
              <a:ext uri="{FF2B5EF4-FFF2-40B4-BE49-F238E27FC236}">
                <a16:creationId xmlns:a16="http://schemas.microsoft.com/office/drawing/2014/main" id="{8EF649B0-55C7-9954-51EC-45F395214C5A}"/>
              </a:ext>
            </a:extLst>
          </p:cNvPr>
          <p:cNvSpPr txBox="1"/>
          <p:nvPr/>
        </p:nvSpPr>
        <p:spPr>
          <a:xfrm>
            <a:off x="598754" y="1216906"/>
            <a:ext cx="10990829" cy="1015663"/>
          </a:xfrm>
          <a:prstGeom prst="rect">
            <a:avLst/>
          </a:prstGeom>
          <a:noFill/>
        </p:spPr>
        <p:txBody>
          <a:bodyPr wrap="square">
            <a:spAutoFit/>
          </a:bodyPr>
          <a:lstStyle/>
          <a:p>
            <a:pPr>
              <a:spcBef>
                <a:spcPts val="600"/>
              </a:spcBef>
              <a:buFont typeface="Wingdings" panose="05000000000000000000" pitchFamily="2" charset="2"/>
              <a:buChar char="Ø"/>
            </a:pPr>
            <a:r>
              <a:rPr lang="en-GB" sz="1600" dirty="0"/>
              <a:t> 6 References were tested</a:t>
            </a:r>
          </a:p>
          <a:p>
            <a:pPr>
              <a:spcBef>
                <a:spcPts val="600"/>
              </a:spcBef>
              <a:buFont typeface="Wingdings" panose="05000000000000000000" pitchFamily="2" charset="2"/>
              <a:buChar char="Ø"/>
            </a:pPr>
            <a:r>
              <a:rPr lang="en-GB" sz="1600" dirty="0"/>
              <a:t> 8 DUTs per reference tested</a:t>
            </a:r>
          </a:p>
          <a:p>
            <a:pPr>
              <a:spcBef>
                <a:spcPts val="600"/>
              </a:spcBef>
              <a:buFont typeface="Wingdings" panose="05000000000000000000" pitchFamily="2" charset="2"/>
              <a:buChar char="Ø"/>
            </a:pPr>
            <a:r>
              <a:rPr lang="en-GB" sz="1600" dirty="0"/>
              <a:t>Main objective: Measure current leakage around -1 V to 1 V</a:t>
            </a:r>
          </a:p>
        </p:txBody>
      </p:sp>
      <p:sp>
        <p:nvSpPr>
          <p:cNvPr id="21" name="TextBox 20">
            <a:extLst>
              <a:ext uri="{FF2B5EF4-FFF2-40B4-BE49-F238E27FC236}">
                <a16:creationId xmlns:a16="http://schemas.microsoft.com/office/drawing/2014/main" id="{C05BD844-249B-7BEC-42F1-63042E0328F0}"/>
              </a:ext>
            </a:extLst>
          </p:cNvPr>
          <p:cNvSpPr txBox="1"/>
          <p:nvPr/>
        </p:nvSpPr>
        <p:spPr>
          <a:xfrm>
            <a:off x="8918796" y="2651718"/>
            <a:ext cx="2659944" cy="1477328"/>
          </a:xfrm>
          <a:prstGeom prst="rect">
            <a:avLst/>
          </a:prstGeom>
          <a:noFill/>
        </p:spPr>
        <p:txBody>
          <a:bodyPr wrap="square">
            <a:spAutoFit/>
          </a:bodyPr>
          <a:lstStyle/>
          <a:p>
            <a:pPr>
              <a:spcBef>
                <a:spcPts val="600"/>
              </a:spcBef>
              <a:buFont typeface="Wingdings" panose="05000000000000000000" pitchFamily="2" charset="2"/>
              <a:buChar char="Ø"/>
            </a:pPr>
            <a:r>
              <a:rPr lang="en-GB" sz="1600" b="1" dirty="0"/>
              <a:t>Test setup made to:</a:t>
            </a:r>
          </a:p>
          <a:p>
            <a:pPr marL="342900" indent="-342900">
              <a:spcBef>
                <a:spcPts val="600"/>
              </a:spcBef>
              <a:buAutoNum type="arabicParenR"/>
            </a:pPr>
            <a:r>
              <a:rPr lang="en-GB" sz="1600" dirty="0"/>
              <a:t>Bias devices during irradiation</a:t>
            </a:r>
          </a:p>
          <a:p>
            <a:pPr marL="342900" indent="-342900">
              <a:spcBef>
                <a:spcPts val="600"/>
              </a:spcBef>
              <a:buAutoNum type="arabicParenR"/>
            </a:pPr>
            <a:r>
              <a:rPr lang="en-GB" sz="1600" dirty="0"/>
              <a:t>Read complete thyristor characteristics</a:t>
            </a:r>
          </a:p>
        </p:txBody>
      </p:sp>
      <p:sp>
        <p:nvSpPr>
          <p:cNvPr id="22" name="Date Placeholder 4">
            <a:extLst>
              <a:ext uri="{FF2B5EF4-FFF2-40B4-BE49-F238E27FC236}">
                <a16:creationId xmlns:a16="http://schemas.microsoft.com/office/drawing/2014/main" id="{6C62EE6B-BB7A-091F-D1DF-10BE67E1DAF8}"/>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77211505"/>
      </p:ext>
    </p:extLst>
  </p:cSld>
  <p:clrMapOvr>
    <a:masterClrMapping/>
  </p:clrMapOvr>
</p:sld>
</file>

<file path=ppt/theme/theme1.xml><?xml version="1.0" encoding="utf-8"?>
<a:theme xmlns:a="http://schemas.openxmlformats.org/drawingml/2006/main" name="CERN_ENdept_Presentation_ArialFont copy">
  <a:themeElements>
    <a:clrScheme name="Custom 6">
      <a:dk1>
        <a:srgbClr val="4C4C4C"/>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Arial"/>
        <a:cs typeface="Arial"/>
      </a:majorFont>
      <a:minorFont>
        <a:latin typeface="Arial"/>
        <a:ea typeface="Arial"/>
        <a:cs typeface="Arial"/>
      </a:minorFont>
    </a:fontScheme>
    <a:fmtScheme name="Technic">
      <a:fillStyleLst>
        <a:solidFill>
          <a:schemeClr val="phClr"/>
        </a:solidFill>
        <a:gradFill>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a:gsLst>
            <a:gs pos="0">
              <a:schemeClr val="phClr">
                <a:tint val="78000"/>
                <a:satMod val="220000"/>
              </a:schemeClr>
            </a:gs>
            <a:gs pos="100000">
              <a:schemeClr val="phClr">
                <a:shade val="35000"/>
                <a:satMod val="155000"/>
              </a:schemeClr>
            </a:gs>
          </a:gsLst>
          <a:path path="circle"/>
        </a:gradFill>
      </a:bgFillStyleLst>
    </a:fmtScheme>
  </a:themeElements>
  <a:objectDefaults>
    <a:spDef>
      <a:spPr bwMode="auto"/>
      <a:bodyPr/>
      <a:lstStyle/>
      <a:style>
        <a:lnRef idx="1">
          <a:schemeClr val="accent1"/>
        </a:lnRef>
        <a:fillRef idx="3">
          <a:schemeClr val="accent1"/>
        </a:fillRef>
        <a:effectRef idx="2">
          <a:schemeClr val="accent1"/>
        </a:effectRef>
        <a:fontRef idx="minor">
          <a:schemeClr val="lt1"/>
        </a:fontRef>
      </a:style>
    </a:spDef>
    <a:lnDef>
      <a:spPr bwMode="auto"/>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4EC119363C39C469A384AB5E04343F1" ma:contentTypeVersion="0" ma:contentTypeDescription="Create a new document." ma:contentTypeScope="" ma:versionID="af4344a90efd31c7a5c38aba7d66ce03">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4A024D3-BF3C-4888-9114-7E7558FC4F7B}">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www.w3.org/XML/1998/namespace"/>
    <ds:schemaRef ds:uri="http://purl.org/dc/dcmitype/"/>
  </ds:schemaRefs>
</ds:datastoreItem>
</file>

<file path=customXml/itemProps2.xml><?xml version="1.0" encoding="utf-8"?>
<ds:datastoreItem xmlns:ds="http://schemas.openxmlformats.org/officeDocument/2006/customXml" ds:itemID="{DF4CC875-C401-4233-8B71-2C068EC6D3D8}">
  <ds:schemaRefs>
    <ds:schemaRef ds:uri="http://schemas.microsoft.com/sharepoint/v3/contenttype/forms"/>
  </ds:schemaRefs>
</ds:datastoreItem>
</file>

<file path=customXml/itemProps3.xml><?xml version="1.0" encoding="utf-8"?>
<ds:datastoreItem xmlns:ds="http://schemas.openxmlformats.org/officeDocument/2006/customXml" ds:itemID="{50987FA8-5CC2-4B9B-BD0C-15A83ABCA46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CERN_ENdept_Presentation_ArialFont copy</Template>
  <TotalTime>4077</TotalTime>
  <Words>1637</Words>
  <Application>Microsoft Office PowerPoint</Application>
  <DocSecurity>0</DocSecurity>
  <PresentationFormat>Widescreen</PresentationFormat>
  <Paragraphs>248</Paragraphs>
  <Slides>24</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Wingdings</vt:lpstr>
      <vt:lpstr>Microsoft JhengHei UI</vt:lpstr>
      <vt:lpstr>CERN_ENdept_Presentation_ArialFont copy</vt:lpstr>
      <vt:lpstr>RADWG Activities Overview</vt:lpstr>
      <vt:lpstr>Radiation Test Service</vt:lpstr>
      <vt:lpstr>Radiation test service – BE-CEM-EPR</vt:lpstr>
      <vt:lpstr>2023 In Number</vt:lpstr>
      <vt:lpstr>Test Service Status: Requests per type</vt:lpstr>
      <vt:lpstr>Test Service Status: Requests per group/project</vt:lpstr>
      <vt:lpstr>Test Service Status: Requests per lot type</vt:lpstr>
      <vt:lpstr>PSI 2023 Test Status: 24 devices tested so far</vt:lpstr>
      <vt:lpstr>Recent Results: TSS/TSV Thyristors (TE-CRG)</vt:lpstr>
      <vt:lpstr>Recent Results: TSS/TSV Thyristors (TE-CRG)</vt:lpstr>
      <vt:lpstr>Recent Results: TSS/TSV Thyristors (TE-CRG)</vt:lpstr>
      <vt:lpstr>Recent Results: TSS/TSV Thyristors (TE-CRG)</vt:lpstr>
      <vt:lpstr>Recent Results: HAS-100S Hall Effect sensor (TE-EPC)</vt:lpstr>
      <vt:lpstr>Recent Results: HAS-100S Hall Effect sensor (TE-EPC)</vt:lpstr>
      <vt:lpstr>Recent Results: HAS-100S Hall Effect sensor (TE-EPC)</vt:lpstr>
      <vt:lpstr>Recent Results: HAS-100S Hall Effect sensor (TE-EPC)</vt:lpstr>
      <vt:lpstr>Recent Results: HAS-100S Hall Effect sensor (TE-EPC)</vt:lpstr>
      <vt:lpstr>Recent Results: HAS-100S Hall Effect sensor (TE-EPC)</vt:lpstr>
      <vt:lpstr>Recent Results: LT8610 DCDC</vt:lpstr>
      <vt:lpstr>Recent Results: 1-Wire serial ID (TE-EPC)</vt:lpstr>
      <vt:lpstr>Test Request Template:</vt:lpstr>
      <vt:lpstr>Test results analysis and reporting</vt:lpstr>
      <vt:lpstr>Conclusions</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Sylvia MARTAKIS</dc:creator>
  <cp:keywords/>
  <dc:description/>
  <cp:lastModifiedBy>Rudy Ferraro</cp:lastModifiedBy>
  <cp:revision>1067</cp:revision>
  <dcterms:created xsi:type="dcterms:W3CDTF">2020-09-04T12:34:15Z</dcterms:created>
  <dcterms:modified xsi:type="dcterms:W3CDTF">2023-07-06T12:47:34Z</dcterms:modified>
  <cp:category/>
  <dc:identifier/>
  <cp:contentStatus/>
  <dc:language/>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0x01010054EC119363C39C469A384AB5E04343F1</vt:lpwstr>
  </property>
</Properties>
</file>