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305" r:id="rId4"/>
    <p:sldId id="30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ABAB"/>
    <a:srgbClr val="B3BC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58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4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46949-1945-4AD7-AC54-60BDEE7C4706}" type="datetimeFigureOut">
              <a:rPr lang="en-GB" smtClean="0"/>
              <a:t>06/07/2023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8AD17-93E4-4321-BFB0-B1EBDD4E5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470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123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682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919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CH"/>
              <a:t>14/09/2022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608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CH"/>
              <a:t>14/09/2022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176963"/>
            <a:ext cx="1219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9" b="24647"/>
          <a:stretch/>
        </p:blipFill>
        <p:spPr>
          <a:xfrm>
            <a:off x="2772833" y="6225068"/>
            <a:ext cx="1540933" cy="6043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4419601" y="6225068"/>
            <a:ext cx="486188" cy="60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494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CH"/>
              <a:t>14/09/2022</a:t>
            </a:r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6176963"/>
            <a:ext cx="1219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9" b="24647"/>
          <a:stretch/>
        </p:blipFill>
        <p:spPr>
          <a:xfrm>
            <a:off x="2772833" y="6225068"/>
            <a:ext cx="1540933" cy="60435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4419601" y="6225068"/>
            <a:ext cx="486188" cy="60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252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H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RADWG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941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8"/>
          <a:stretch/>
        </p:blipFill>
        <p:spPr>
          <a:xfrm>
            <a:off x="1618889" y="186134"/>
            <a:ext cx="8833449" cy="46891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4340" y="1868029"/>
            <a:ext cx="10795723" cy="2802414"/>
          </a:xfrm>
        </p:spPr>
        <p:txBody>
          <a:bodyPr/>
          <a:lstStyle/>
          <a:p>
            <a:r>
              <a:rPr lang="en-GB" dirty="0"/>
              <a:t>RADWG Workshop (15/06/23)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3613" y="4787940"/>
            <a:ext cx="9144000" cy="1655762"/>
          </a:xfrm>
        </p:spPr>
        <p:txBody>
          <a:bodyPr/>
          <a:lstStyle/>
          <a:p>
            <a:r>
              <a:rPr lang="en-GB" dirty="0"/>
              <a:t>Salvatore Danzeca BE-CEM-EPR</a:t>
            </a:r>
          </a:p>
          <a:p>
            <a:r>
              <a:rPr lang="en-GB" dirty="0"/>
              <a:t>Manoel Barros Marin SY-BI-BP</a:t>
            </a:r>
          </a:p>
          <a:p>
            <a:r>
              <a:rPr lang="en-GB" dirty="0"/>
              <a:t>on behalf of the RADWG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15</a:t>
            </a:r>
            <a:r>
              <a:rPr lang="en-CH" dirty="0"/>
              <a:t>/0</a:t>
            </a:r>
            <a:r>
              <a:rPr lang="en-GB" dirty="0"/>
              <a:t>6</a:t>
            </a:r>
            <a:r>
              <a:rPr lang="en-CH" dirty="0"/>
              <a:t>/202</a:t>
            </a:r>
            <a:r>
              <a:rPr lang="en-GB" dirty="0"/>
              <a:t>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RADWG Workshop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4276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5838" y="63200"/>
            <a:ext cx="10515600" cy="1325563"/>
          </a:xfrm>
        </p:spPr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410" y="1388763"/>
            <a:ext cx="11625029" cy="4351338"/>
          </a:xfrm>
        </p:spPr>
        <p:txBody>
          <a:bodyPr>
            <a:normAutofit/>
          </a:bodyPr>
          <a:lstStyle/>
          <a:p>
            <a:r>
              <a:rPr lang="en-GB" b="1" dirty="0"/>
              <a:t>Introduction</a:t>
            </a:r>
          </a:p>
          <a:p>
            <a:r>
              <a:rPr lang="en-GB" b="1" dirty="0"/>
              <a:t>Activities Overview</a:t>
            </a:r>
            <a:r>
              <a:rPr lang="en-GB" dirty="0"/>
              <a:t> by Rudy Ferraro</a:t>
            </a:r>
          </a:p>
          <a:p>
            <a:r>
              <a:rPr lang="en-GB" b="1" dirty="0"/>
              <a:t>Invited Talk: Electronics Nuclear Radiation Compatibility in ITER </a:t>
            </a:r>
            <a:r>
              <a:rPr lang="en-GB" dirty="0"/>
              <a:t>(Martin Felix </a:t>
            </a:r>
            <a:r>
              <a:rPr lang="en-GB" dirty="0" err="1"/>
              <a:t>Dentan</a:t>
            </a:r>
            <a:r>
              <a:rPr lang="en-GB" dirty="0"/>
              <a:t> , SY-STI)</a:t>
            </a:r>
            <a:endParaRPr lang="en-CH" dirty="0"/>
          </a:p>
          <a:p>
            <a:r>
              <a:rPr lang="en-GB" b="1" dirty="0"/>
              <a:t>Status and News of the RADNEXT Program </a:t>
            </a:r>
            <a:r>
              <a:rPr lang="en-GB" dirty="0"/>
              <a:t>(Andrea </a:t>
            </a:r>
            <a:r>
              <a:rPr lang="en-GB" dirty="0" err="1"/>
              <a:t>Coronetti</a:t>
            </a:r>
            <a:r>
              <a:rPr lang="en-GB" dirty="0"/>
              <a:t>, SY-STI)</a:t>
            </a:r>
          </a:p>
          <a:p>
            <a:r>
              <a:rPr lang="en-GB" b="1" dirty="0"/>
              <a:t>Status of DQHDS Systems </a:t>
            </a:r>
            <a:r>
              <a:rPr lang="en-GB" dirty="0"/>
              <a:t>(David Carrillo, Edward Nowak, Gert-Jan </a:t>
            </a:r>
            <a:r>
              <a:rPr lang="en-GB" dirty="0" err="1"/>
              <a:t>Coelingh</a:t>
            </a:r>
            <a:r>
              <a:rPr lang="en-GB" dirty="0"/>
              <a:t>, TE-MPE) </a:t>
            </a:r>
          </a:p>
          <a:p>
            <a:r>
              <a:rPr lang="en-GB" b="1" dirty="0"/>
              <a:t>Open Questions</a:t>
            </a:r>
          </a:p>
          <a:p>
            <a:endParaRPr lang="en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15</a:t>
            </a:r>
            <a:r>
              <a:rPr lang="en-CH" dirty="0"/>
              <a:t>/0</a:t>
            </a:r>
            <a:r>
              <a:rPr lang="en-GB" dirty="0"/>
              <a:t>6</a:t>
            </a:r>
            <a:r>
              <a:rPr lang="en-CH" dirty="0"/>
              <a:t>/202</a:t>
            </a:r>
            <a:r>
              <a:rPr lang="en-GB" dirty="0"/>
              <a:t>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RADWG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4695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15</a:t>
            </a:r>
            <a:r>
              <a:rPr lang="en-CH" dirty="0"/>
              <a:t>/0</a:t>
            </a:r>
            <a:r>
              <a:rPr lang="en-GB" dirty="0"/>
              <a:t>6</a:t>
            </a:r>
            <a:r>
              <a:rPr lang="en-CH" dirty="0"/>
              <a:t>/202</a:t>
            </a:r>
            <a:r>
              <a:rPr lang="en-GB" dirty="0"/>
              <a:t>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RADWG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1041" y="305347"/>
            <a:ext cx="11997219" cy="1108344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Common order for radiation tolerant DC/DC converters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3035B9A-71E7-4E6D-ABC0-B7B37E757AC0}"/>
              </a:ext>
            </a:extLst>
          </p:cNvPr>
          <p:cNvSpPr txBox="1">
            <a:spLocks/>
          </p:cNvSpPr>
          <p:nvPr/>
        </p:nvSpPr>
        <p:spPr>
          <a:xfrm>
            <a:off x="91041" y="1323639"/>
            <a:ext cx="10373989" cy="4518811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5963" lvl="1" indent="-268288"/>
            <a:endParaRPr lang="en-GB" sz="1600" b="1" dirty="0">
              <a:solidFill>
                <a:srgbClr val="FF0000"/>
              </a:solidFill>
            </a:endParaRPr>
          </a:p>
          <a:p>
            <a:pPr marL="715963" lvl="1" indent="-268288"/>
            <a:r>
              <a:rPr lang="en-GB" sz="2800" dirty="0"/>
              <a:t>bPOL12 and bPOL48</a:t>
            </a:r>
            <a:endParaRPr lang="en-GB" sz="2800" dirty="0">
              <a:solidFill>
                <a:srgbClr val="00B050"/>
              </a:solidFill>
            </a:endParaRPr>
          </a:p>
          <a:p>
            <a:pPr marL="715963" lvl="1" indent="-268288"/>
            <a:r>
              <a:rPr lang="en-GB" sz="2800" dirty="0"/>
              <a:t>RADWG organising a common order</a:t>
            </a:r>
          </a:p>
          <a:p>
            <a:pPr marL="715963" lvl="1" indent="-268288"/>
            <a:r>
              <a:rPr lang="en-GB" sz="2800" dirty="0"/>
              <a:t>Input from equipment groups required</a:t>
            </a:r>
          </a:p>
          <a:p>
            <a:pPr marL="1196023" lvl="3" indent="-268288"/>
            <a:r>
              <a:rPr lang="en-GB" sz="2200" dirty="0"/>
              <a:t>Number of pieces required</a:t>
            </a:r>
          </a:p>
          <a:p>
            <a:pPr marL="1196023" lvl="3" indent="-268288"/>
            <a:r>
              <a:rPr lang="en-GB" sz="2200" dirty="0"/>
              <a:t>Modules vs Chip on board </a:t>
            </a:r>
          </a:p>
          <a:p>
            <a:pPr marL="1196023" lvl="3" indent="-268288"/>
            <a:r>
              <a:rPr lang="en-GB" sz="2200" dirty="0"/>
              <a:t>Etc.</a:t>
            </a:r>
          </a:p>
          <a:p>
            <a:pPr marL="715963" lvl="1" indent="-268288"/>
            <a:r>
              <a:rPr lang="en-GB" sz="2800" dirty="0"/>
              <a:t>A mail to collect the request has been sent to potential users</a:t>
            </a:r>
          </a:p>
          <a:p>
            <a:pPr marL="715963" lvl="1" indent="-268288"/>
            <a:r>
              <a:rPr lang="en-GB" sz="2800" dirty="0"/>
              <a:t>Please provide the availability of budget for this purchase</a:t>
            </a:r>
          </a:p>
          <a:p>
            <a:pPr marL="715963" lvl="1" indent="-268288"/>
            <a:r>
              <a:rPr lang="en-GB" sz="2800" dirty="0"/>
              <a:t>Modules vs Chip on board </a:t>
            </a:r>
          </a:p>
          <a:p>
            <a:pPr marL="903415" lvl="2" indent="-268288"/>
            <a:r>
              <a:rPr lang="en-GB" sz="2600" dirty="0"/>
              <a:t>PCB constraints following the EP suggested layout and guidelines</a:t>
            </a:r>
          </a:p>
          <a:p>
            <a:pPr marL="1196023" lvl="3" indent="-268288"/>
            <a:r>
              <a:rPr lang="en-GB" sz="2200" dirty="0"/>
              <a:t>The PCB require a particular </a:t>
            </a:r>
            <a:r>
              <a:rPr lang="en-GB" sz="2200" dirty="0" err="1"/>
              <a:t>stackup</a:t>
            </a:r>
            <a:r>
              <a:rPr lang="en-GB" sz="2200" dirty="0"/>
              <a:t> with 80 um prepreg</a:t>
            </a:r>
          </a:p>
          <a:p>
            <a:pPr marL="1461199" lvl="4" indent="-268288"/>
            <a:r>
              <a:rPr lang="en-GB" sz="2200" dirty="0"/>
              <a:t>This poses some limitations in the production and several companies declined to quote for that particular </a:t>
            </a:r>
            <a:r>
              <a:rPr lang="en-GB" sz="2200" dirty="0" err="1"/>
              <a:t>stackup</a:t>
            </a:r>
            <a:endParaRPr lang="en-GB" sz="2200" dirty="0"/>
          </a:p>
          <a:p>
            <a:pPr marL="1461199" lvl="4" indent="-268288"/>
            <a:r>
              <a:rPr lang="en-GB" sz="2200" dirty="0"/>
              <a:t>At the moment only one company replied positively and is capable of producing this </a:t>
            </a:r>
            <a:r>
              <a:rPr lang="en-GB" sz="2200" dirty="0" err="1"/>
              <a:t>stackup</a:t>
            </a:r>
            <a:endParaRPr lang="en-GB" sz="2200" dirty="0"/>
          </a:p>
          <a:p>
            <a:pPr marL="1461199" lvl="4" indent="-268288"/>
            <a:r>
              <a:rPr lang="en-GB" sz="2200" dirty="0"/>
              <a:t>Take away : the </a:t>
            </a:r>
            <a:r>
              <a:rPr lang="en-GB" sz="2200" dirty="0" err="1"/>
              <a:t>stackup</a:t>
            </a:r>
            <a:r>
              <a:rPr lang="en-GB" sz="2200" dirty="0"/>
              <a:t> should be done following the EP recommendation and at the moment only one company is capable of producing this </a:t>
            </a:r>
            <a:r>
              <a:rPr lang="en-GB" sz="2200" dirty="0" err="1"/>
              <a:t>stackup</a:t>
            </a:r>
            <a:endParaRPr lang="en-GB" sz="2200" dirty="0"/>
          </a:p>
          <a:p>
            <a:pPr marL="1192911" lvl="4" indent="0">
              <a:buNone/>
            </a:pPr>
            <a:endParaRPr lang="en-GB" sz="2200" dirty="0"/>
          </a:p>
          <a:p>
            <a:pPr marL="1461199" lvl="4" indent="-268288"/>
            <a:endParaRPr lang="en-GB" sz="2200" dirty="0"/>
          </a:p>
          <a:p>
            <a:pPr marL="1461199" lvl="4" indent="-268288"/>
            <a:endParaRPr lang="en-GB" sz="2200" dirty="0"/>
          </a:p>
          <a:p>
            <a:pPr marL="903415" lvl="2" indent="-268288"/>
            <a:endParaRPr lang="en-GB" sz="2200" dirty="0"/>
          </a:p>
          <a:p>
            <a:pPr marL="715963" lvl="1" indent="-268288"/>
            <a:endParaRPr lang="en-GB" sz="2800" dirty="0"/>
          </a:p>
          <a:p>
            <a:pPr marL="715963" lvl="1" indent="-268288"/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740935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8"/>
          <a:stretch/>
        </p:blipFill>
        <p:spPr>
          <a:xfrm>
            <a:off x="1618889" y="186134"/>
            <a:ext cx="8833449" cy="46891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6259" y="2530713"/>
            <a:ext cx="10147541" cy="2802414"/>
          </a:xfrm>
        </p:spPr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15</a:t>
            </a:r>
            <a:r>
              <a:rPr lang="en-CH" dirty="0"/>
              <a:t>/0</a:t>
            </a:r>
            <a:r>
              <a:rPr lang="en-GB" dirty="0"/>
              <a:t>6</a:t>
            </a:r>
            <a:r>
              <a:rPr lang="en-CH" dirty="0"/>
              <a:t>/2022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RADWG Workshop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384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5177</TotalTime>
  <Words>242</Words>
  <Application>Microsoft Macintosh PowerPoint</Application>
  <PresentationFormat>Widescreen</PresentationFormat>
  <Paragraphs>47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RADWG Workshop (15/06/23)</vt:lpstr>
      <vt:lpstr>AGENDA</vt:lpstr>
      <vt:lpstr>Common order for radiation tolerant DC/DC converters</vt:lpstr>
      <vt:lpstr>THANK YOU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RADWG Meeting April 2015</dc:title>
  <dc:creator>Salvatore Danzeca</dc:creator>
  <cp:lastModifiedBy>Salvatore Danzeca</cp:lastModifiedBy>
  <cp:revision>209</cp:revision>
  <dcterms:created xsi:type="dcterms:W3CDTF">2015-04-22T07:50:05Z</dcterms:created>
  <dcterms:modified xsi:type="dcterms:W3CDTF">2023-07-06T11:47:22Z</dcterms:modified>
</cp:coreProperties>
</file>