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83" r:id="rId9"/>
    <p:sldId id="262" r:id="rId10"/>
    <p:sldId id="264" r:id="rId11"/>
    <p:sldId id="265" r:id="rId12"/>
    <p:sldId id="284" r:id="rId13"/>
    <p:sldId id="285" r:id="rId14"/>
    <p:sldId id="287" r:id="rId15"/>
    <p:sldId id="286" r:id="rId16"/>
    <p:sldId id="289" r:id="rId17"/>
    <p:sldId id="292" r:id="rId18"/>
    <p:sldId id="274" r:id="rId19"/>
    <p:sldId id="291" r:id="rId20"/>
    <p:sldId id="290" r:id="rId21"/>
    <p:sldId id="288" r:id="rId22"/>
    <p:sldId id="266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93" r:id="rId32"/>
    <p:sldId id="294" r:id="rId33"/>
    <p:sldId id="29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140B9-2B32-472D-B274-A3415DAAAC59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00893-62F5-4DE8-BB97-45D9A72E67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enrico.fragiacomo@ts.infn.it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4/3/2011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enrico.fragiacomo@ts.infn.it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(1385) analysis Status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u="sng" cap="none" dirty="0" smtClean="0"/>
              <a:t>Enrico Fragiacomo</a:t>
            </a:r>
            <a:r>
              <a:rPr lang="en-US" sz="3100" cap="none" dirty="0" smtClean="0"/>
              <a:t>, Massimo Venaruzzo </a:t>
            </a:r>
            <a:br>
              <a:rPr lang="en-US" sz="3100" cap="none" dirty="0" smtClean="0"/>
            </a:br>
            <a:r>
              <a:rPr lang="en-US" sz="3100" cap="none" dirty="0" smtClean="0"/>
              <a:t>INFN and University Trieste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Resonances meeting – CERN – 04/03/2011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Width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Content Placeholder 13" descr="width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911365"/>
            <a:ext cx="3886200" cy="2635469"/>
          </a:xfrm>
        </p:spPr>
      </p:pic>
      <p:pic>
        <p:nvPicPr>
          <p:cNvPr id="16" name="Content Placeholder 15" descr="extracted_vs_mctrue_width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911365"/>
            <a:ext cx="3886200" cy="2635469"/>
          </a:xfrm>
        </p:spPr>
      </p:pic>
      <p:sp>
        <p:nvSpPr>
          <p:cNvPr id="23" name="Rectangle 22"/>
          <p:cNvSpPr/>
          <p:nvPr/>
        </p:nvSpPr>
        <p:spPr>
          <a:xfrm>
            <a:off x="990600" y="4419600"/>
            <a:ext cx="3124200" cy="228600"/>
          </a:xfrm>
          <a:prstGeom prst="rect">
            <a:avLst/>
          </a:prstGeom>
          <a:solidFill>
            <a:srgbClr val="92D050">
              <a:alpha val="32000"/>
            </a:srgb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048000" y="48006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PDG band</a:t>
            </a:r>
            <a:endParaRPr lang="en-US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3314700" y="46101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90600" y="2057400"/>
            <a:ext cx="3048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Width of the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* </a:t>
            </a:r>
            <a:r>
              <a:rPr lang="en-US" dirty="0" err="1" smtClean="0"/>
              <a:t>vs</a:t>
            </a:r>
            <a:r>
              <a:rPr lang="en-US" dirty="0" smtClean="0"/>
              <a:t> pt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0" y="32004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60093"/>
                </a:solidFill>
              </a:rPr>
              <a:t>2.35 * RMS from extracted </a:t>
            </a:r>
            <a:r>
              <a:rPr lang="en-US" sz="1200" dirty="0" err="1" smtClean="0">
                <a:solidFill>
                  <a:srgbClr val="D60093"/>
                </a:solidFill>
              </a:rPr>
              <a:t>histo</a:t>
            </a:r>
            <a:endParaRPr lang="en-US" sz="1200" dirty="0">
              <a:solidFill>
                <a:srgbClr val="D6009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6000" y="34290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2.35 * RMS from MC-true </a:t>
            </a:r>
            <a:r>
              <a:rPr lang="en-US" sz="1200" dirty="0" err="1" smtClean="0">
                <a:solidFill>
                  <a:srgbClr val="0070C0"/>
                </a:solidFill>
              </a:rPr>
              <a:t>histo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Yields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Content Placeholder 13" descr="raw_yields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911365"/>
            <a:ext cx="3886200" cy="2635469"/>
          </a:xfrm>
        </p:spPr>
      </p:pic>
      <p:pic>
        <p:nvPicPr>
          <p:cNvPr id="16" name="Content Placeholder 15" descr="extracted_vs_mctrue_yields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911365"/>
            <a:ext cx="3886200" cy="2635469"/>
          </a:xfrm>
        </p:spPr>
      </p:pic>
      <p:sp>
        <p:nvSpPr>
          <p:cNvPr id="17" name="TextBox 16"/>
          <p:cNvSpPr txBox="1"/>
          <p:nvPr/>
        </p:nvSpPr>
        <p:spPr>
          <a:xfrm>
            <a:off x="2362200" y="27432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60093"/>
                </a:solidFill>
              </a:rPr>
              <a:t>Integral of the extracted </a:t>
            </a:r>
            <a:r>
              <a:rPr lang="en-US" sz="1200" dirty="0" err="1" smtClean="0">
                <a:solidFill>
                  <a:srgbClr val="D60093"/>
                </a:solidFill>
              </a:rPr>
              <a:t>histo</a:t>
            </a:r>
            <a:endParaRPr lang="en-US" sz="1200" dirty="0">
              <a:solidFill>
                <a:srgbClr val="D6009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2200" y="29718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Integral of the MC-true </a:t>
            </a:r>
            <a:r>
              <a:rPr lang="en-US" sz="1200" dirty="0" err="1" smtClean="0">
                <a:solidFill>
                  <a:srgbClr val="0070C0"/>
                </a:solidFill>
              </a:rPr>
              <a:t>histo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Side-band fit of the invariant mass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The invariant mass is fitted side-band with a Laurent expansion</a:t>
            </a:r>
          </a:p>
          <a:p>
            <a:r>
              <a:rPr lang="en-US" dirty="0" smtClean="0"/>
              <a:t>Note the exclusion regions around the </a:t>
            </a:r>
            <a:r>
              <a:rPr lang="en-US" dirty="0" smtClean="0">
                <a:latin typeface="Symbol" pitchFamily="18" charset="2"/>
              </a:rPr>
              <a:t>X</a:t>
            </a:r>
            <a:r>
              <a:rPr lang="en-US" dirty="0" smtClean="0"/>
              <a:t>(1320) and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(1385) peaks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2.4 &lt; p</a:t>
            </a:r>
            <a:r>
              <a:rPr lang="en-US" baseline="-25000" dirty="0" smtClean="0"/>
              <a:t>t</a:t>
            </a:r>
            <a:r>
              <a:rPr lang="en-US" dirty="0" smtClean="0"/>
              <a:t> &lt; 3.0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3581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Real data from period LHC10b/c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2" name="Content Placeholder 11" descr="inv_mass_sb2400_30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BKG+SIGNAL fit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The side-band parameters are used as starting points for a combined BKG+SIGNAL fit </a:t>
            </a:r>
          </a:p>
          <a:p>
            <a:r>
              <a:rPr lang="en-US" dirty="0" smtClean="0"/>
              <a:t>Best results with a </a:t>
            </a:r>
            <a:r>
              <a:rPr lang="en-US" dirty="0" err="1" smtClean="0"/>
              <a:t>gaussian</a:t>
            </a:r>
            <a:r>
              <a:rPr lang="en-US" dirty="0" smtClean="0"/>
              <a:t> function!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066800"/>
            <a:ext cx="3581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Real data from period LHC10b/c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2.4 &lt; p</a:t>
            </a:r>
            <a:r>
              <a:rPr lang="en-US" baseline="-25000" dirty="0" smtClean="0"/>
              <a:t>t</a:t>
            </a:r>
            <a:r>
              <a:rPr lang="en-US" dirty="0" smtClean="0"/>
              <a:t> &lt; 3.0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pic>
        <p:nvPicPr>
          <p:cNvPr id="13" name="Content Placeholder 12" descr="inv_mass_comb_fit2400_30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background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The BKG part of the combined fit is interpolate to describe the combinatorial background</a:t>
            </a:r>
          </a:p>
          <a:p>
            <a:r>
              <a:rPr lang="en-US" dirty="0" smtClean="0"/>
              <a:t>The BKG function is subtracted to extract the signal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066800"/>
            <a:ext cx="3581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Real data from period LHC10b/c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2.4 &lt; p</a:t>
            </a:r>
            <a:r>
              <a:rPr lang="en-US" baseline="-25000" dirty="0" smtClean="0"/>
              <a:t>t</a:t>
            </a:r>
            <a:r>
              <a:rPr lang="en-US" dirty="0" smtClean="0"/>
              <a:t> &lt; 3.0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pic>
        <p:nvPicPr>
          <p:cNvPr id="16" name="Content Placeholder 15" descr="inv_mass_comb_bkg2400_30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signal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Statistical errors are propagated through the extraction procedure</a:t>
            </a:r>
          </a:p>
          <a:p>
            <a:r>
              <a:rPr lang="en-US" dirty="0" smtClean="0"/>
              <a:t>The signal histogram is used to obtain mean, </a:t>
            </a:r>
            <a:r>
              <a:rPr lang="en-US" dirty="0" err="1" smtClean="0"/>
              <a:t>rms</a:t>
            </a:r>
            <a:r>
              <a:rPr lang="en-US" dirty="0" smtClean="0"/>
              <a:t> and integral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3581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Real data from period LHC10b/c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2.4 &lt; p</a:t>
            </a:r>
            <a:r>
              <a:rPr lang="en-US" baseline="-25000" dirty="0" smtClean="0"/>
              <a:t>t</a:t>
            </a:r>
            <a:r>
              <a:rPr lang="en-US" dirty="0" smtClean="0"/>
              <a:t> &lt; 3.0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pic>
        <p:nvPicPr>
          <p:cNvPr id="12" name="Content Placeholder 11" descr="signal_2400_30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Pt spectrum with fits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257800" y="1447800"/>
          <a:ext cx="2971800" cy="110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71800"/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 = (517 ± 8) </a:t>
                      </a:r>
                      <a:r>
                        <a:rPr lang="en-US" dirty="0" err="1" smtClean="0"/>
                        <a:t>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Chi2/NDF</a:t>
                      </a:r>
                      <a:r>
                        <a:rPr lang="en-US" baseline="0" dirty="0" smtClean="0"/>
                        <a:t> = 5.5/6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0" y="1447800"/>
          <a:ext cx="3048000" cy="14833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Levy-</a:t>
                      </a:r>
                      <a:r>
                        <a:rPr lang="en-US" dirty="0" err="1" smtClean="0"/>
                        <a:t>Tsallis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= (8.1 ± </a:t>
                      </a:r>
                      <a:r>
                        <a:rPr lang="en-US" baseline="0" dirty="0" smtClean="0"/>
                        <a:t>1.5)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 = (276 ± 28)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Chi2/NDF</a:t>
                      </a:r>
                      <a:r>
                        <a:rPr lang="en-US" baseline="0" dirty="0" smtClean="0"/>
                        <a:t> = 0.7/5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Content Placeholder 14" descr="levi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3200400"/>
            <a:ext cx="4040188" cy="2739898"/>
          </a:xfrm>
        </p:spPr>
      </p:pic>
      <p:pic>
        <p:nvPicPr>
          <p:cNvPr id="18" name="Content Placeholder 17" descr="exp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200400"/>
            <a:ext cx="4041775" cy="2740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Extraction procedure well defined</a:t>
            </a:r>
          </a:p>
          <a:p>
            <a:r>
              <a:rPr lang="en-US" dirty="0" smtClean="0"/>
              <a:t>Statistical errors dominates!</a:t>
            </a:r>
          </a:p>
          <a:p>
            <a:r>
              <a:rPr lang="en-US" dirty="0" smtClean="0"/>
              <a:t>For simulated data, the MC-true signal is within the statistical errors of the extracted signal</a:t>
            </a:r>
          </a:p>
          <a:p>
            <a:r>
              <a:rPr lang="en-US" dirty="0" smtClean="0"/>
              <a:t>Plan to analyze LHC10d period to increase statistics for real data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219200" y="1447801"/>
          <a:ext cx="6591300" cy="486918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976716"/>
                <a:gridCol w="3614584"/>
              </a:tblGrid>
              <a:tr h="33572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Cut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Value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376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AliPhysicsSelection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</a:tr>
              <a:tr h="258094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err="1" smtClean="0"/>
                        <a:t>Reject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kink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daughters</a:t>
                      </a:r>
                      <a:endParaRPr lang="it-IT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</a:tr>
              <a:tr h="258094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ClusterRequirementITS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SPD + </a:t>
                      </a:r>
                      <a:r>
                        <a:rPr lang="it-IT" sz="1400" dirty="0" err="1" smtClean="0"/>
                        <a:t>Any</a:t>
                      </a:r>
                      <a:r>
                        <a:rPr lang="it-IT" sz="1400" dirty="0" smtClean="0"/>
                        <a:t> SDD/SSD</a:t>
                      </a:r>
                      <a:endParaRPr lang="it-IT" sz="1400" dirty="0"/>
                    </a:p>
                  </a:txBody>
                  <a:tcPr/>
                </a:tc>
              </a:tr>
              <a:tr h="258094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MaxChi2PerTPCcluster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4</a:t>
                      </a:r>
                      <a:endParaRPr lang="it-IT" sz="1400" dirty="0"/>
                    </a:p>
                  </a:txBody>
                  <a:tcPr/>
                </a:tc>
              </a:tr>
              <a:tr h="28168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Z </a:t>
                      </a:r>
                      <a:r>
                        <a:rPr lang="it-IT" sz="1400" dirty="0" err="1" smtClean="0"/>
                        <a:t>vertex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-10</a:t>
                      </a:r>
                      <a:r>
                        <a:rPr lang="it-IT" sz="1400" baseline="0" dirty="0" smtClean="0"/>
                        <a:t> &lt;  z &lt; 10 </a:t>
                      </a:r>
                      <a:endParaRPr lang="it-IT" sz="1400" dirty="0"/>
                    </a:p>
                  </a:txBody>
                  <a:tcPr anchor="ctr"/>
                </a:tc>
              </a:tr>
              <a:tr h="38638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Λ </a:t>
                      </a:r>
                      <a:r>
                        <a:rPr lang="it-IT" sz="1400" dirty="0" err="1" smtClean="0"/>
                        <a:t>daughters</a:t>
                      </a:r>
                      <a:r>
                        <a:rPr lang="it-IT" sz="1400" dirty="0" smtClean="0"/>
                        <a:t> TPC </a:t>
                      </a:r>
                      <a:r>
                        <a:rPr lang="it-IT" sz="1400" dirty="0" err="1" smtClean="0"/>
                        <a:t>clusters</a:t>
                      </a:r>
                      <a:r>
                        <a:rPr lang="it-IT" sz="1400" dirty="0" smtClean="0"/>
                        <a:t> 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&gt; 70</a:t>
                      </a:r>
                      <a:endParaRPr lang="it-IT" sz="1400" dirty="0"/>
                    </a:p>
                  </a:txBody>
                  <a:tcPr/>
                </a:tc>
              </a:tr>
              <a:tr h="38638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Bachelor</a:t>
                      </a:r>
                      <a:r>
                        <a:rPr lang="it-IT" sz="1400" dirty="0" smtClean="0"/>
                        <a:t> TPC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clusters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&gt; 70</a:t>
                      </a:r>
                    </a:p>
                  </a:txBody>
                  <a:tcPr/>
                </a:tc>
              </a:tr>
              <a:tr h="38638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Chi2/</a:t>
                      </a:r>
                      <a:r>
                        <a:rPr lang="it-IT" sz="1400" dirty="0" err="1" smtClean="0"/>
                        <a:t>nTPCclusters</a:t>
                      </a:r>
                      <a:r>
                        <a:rPr lang="it-IT" sz="1400" dirty="0" smtClean="0"/>
                        <a:t> 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&lt; 4</a:t>
                      </a:r>
                      <a:endParaRPr lang="it-IT" sz="1400" dirty="0"/>
                    </a:p>
                  </a:txBody>
                  <a:tcPr/>
                </a:tc>
              </a:tr>
              <a:tr h="386380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Λ</a:t>
                      </a:r>
                      <a:r>
                        <a:rPr lang="it-IT" sz="1400" dirty="0" smtClean="0"/>
                        <a:t> mass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1.110 </a:t>
                      </a:r>
                      <a:r>
                        <a:rPr lang="it-IT" sz="1400" dirty="0" err="1" smtClean="0"/>
                        <a:t>GeV</a:t>
                      </a:r>
                      <a:r>
                        <a:rPr lang="it-IT" sz="1400" dirty="0" smtClean="0"/>
                        <a:t>/c</a:t>
                      </a:r>
                      <a:r>
                        <a:rPr lang="it-IT" sz="1400" baseline="30000" dirty="0" smtClean="0"/>
                        <a:t>2</a:t>
                      </a:r>
                      <a:r>
                        <a:rPr lang="it-IT" sz="1400" dirty="0" smtClean="0"/>
                        <a:t> &lt; m &lt; 1.122 </a:t>
                      </a:r>
                      <a:r>
                        <a:rPr lang="it-IT" sz="1400" dirty="0" err="1" smtClean="0"/>
                        <a:t>GeV</a:t>
                      </a:r>
                      <a:r>
                        <a:rPr lang="it-IT" sz="1400" dirty="0" smtClean="0"/>
                        <a:t>/c</a:t>
                      </a:r>
                      <a:r>
                        <a:rPr lang="it-IT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</a:tr>
              <a:tr h="386380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Λ</a:t>
                      </a:r>
                      <a:r>
                        <a:rPr lang="it-IT" sz="1400" dirty="0" smtClean="0"/>
                        <a:t> cos </a:t>
                      </a:r>
                      <a:r>
                        <a:rPr lang="it-IT" sz="1400" dirty="0" err="1" smtClean="0"/>
                        <a:t>of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point</a:t>
                      </a:r>
                      <a:r>
                        <a:rPr lang="it-IT" sz="1400" dirty="0" smtClean="0"/>
                        <a:t>. Angle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&gt; </a:t>
                      </a:r>
                      <a:r>
                        <a:rPr lang="it-IT" sz="1400" dirty="0" err="1" smtClean="0"/>
                        <a:t>0.99</a:t>
                      </a:r>
                      <a:endParaRPr lang="it-IT" sz="1400" dirty="0"/>
                    </a:p>
                  </a:txBody>
                  <a:tcPr/>
                </a:tc>
              </a:tr>
              <a:tr h="258094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Λ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daughters</a:t>
                      </a:r>
                      <a:r>
                        <a:rPr lang="it-IT" sz="1400" dirty="0" smtClean="0"/>
                        <a:t> DCA 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&lt; 0.5 cm</a:t>
                      </a:r>
                      <a:endParaRPr lang="it-IT" sz="1400" dirty="0"/>
                    </a:p>
                  </a:txBody>
                  <a:tcPr/>
                </a:tc>
              </a:tr>
              <a:tr h="3863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err="1" smtClean="0"/>
                        <a:t>Primary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Vertex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baseline="0" dirty="0" smtClean="0"/>
                        <a:t> - </a:t>
                      </a:r>
                      <a:r>
                        <a:rPr lang="el-GR" sz="1400" dirty="0" smtClean="0"/>
                        <a:t>Λ</a:t>
                      </a:r>
                      <a:r>
                        <a:rPr lang="it-IT" sz="1400" dirty="0" smtClean="0"/>
                        <a:t> DCA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&lt;</a:t>
                      </a:r>
                      <a:r>
                        <a:rPr lang="it-IT" sz="1400" baseline="0" dirty="0" smtClean="0"/>
                        <a:t> 0.3 cm</a:t>
                      </a:r>
                      <a:endParaRPr lang="it-IT" sz="1400" dirty="0"/>
                    </a:p>
                  </a:txBody>
                  <a:tcPr/>
                </a:tc>
              </a:tr>
              <a:tr h="3863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err="1" smtClean="0"/>
                        <a:t>Primary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Vert</a:t>
                      </a:r>
                      <a:r>
                        <a:rPr lang="it-IT" sz="1400" baseline="0" dirty="0" err="1" smtClean="0"/>
                        <a:t>ex</a:t>
                      </a:r>
                      <a:r>
                        <a:rPr lang="it-IT" sz="1400" baseline="0" dirty="0" smtClean="0"/>
                        <a:t> - </a:t>
                      </a:r>
                      <a:r>
                        <a:rPr lang="it-IT" sz="1400" dirty="0" err="1" smtClean="0"/>
                        <a:t>Bachelor</a:t>
                      </a:r>
                      <a:r>
                        <a:rPr lang="it-IT" sz="1400" dirty="0" smtClean="0"/>
                        <a:t> DCA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&lt; 0.05 cm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and track selection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is the signal extracted</a:t>
            </a:r>
          </a:p>
          <a:p>
            <a:r>
              <a:rPr lang="en-US" dirty="0" smtClean="0"/>
              <a:t>Comparison of the extracted signal with the MC-truth (for simulated data)</a:t>
            </a:r>
          </a:p>
          <a:p>
            <a:r>
              <a:rPr lang="en-US" dirty="0" smtClean="0"/>
              <a:t>Results for real data</a:t>
            </a:r>
          </a:p>
          <a:p>
            <a:r>
              <a:rPr lang="en-US" dirty="0" smtClean="0"/>
              <a:t>Pt spectrum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pic>
        <p:nvPicPr>
          <p:cNvPr id="4" name="Content Placeholder 3" descr="efficienc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7300" y="1615281"/>
            <a:ext cx="66294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MC-true signal mass and width</a:t>
            </a:r>
            <a:endParaRPr lang="en-US" dirty="0"/>
          </a:p>
        </p:txBody>
      </p:sp>
      <p:pic>
        <p:nvPicPr>
          <p:cNvPr id="22" name="Content Placeholder 21" descr="mass_mc_tru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557353"/>
            <a:ext cx="3886200" cy="2635469"/>
          </a:xfrm>
        </p:spPr>
      </p:pic>
      <p:pic>
        <p:nvPicPr>
          <p:cNvPr id="24" name="Content Placeholder 23" descr="width_mc_true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45050" y="2557353"/>
            <a:ext cx="3886200" cy="2635469"/>
          </a:xfrm>
        </p:spPr>
      </p:pic>
      <p:sp>
        <p:nvSpPr>
          <p:cNvPr id="5" name="Rectangle 4"/>
          <p:cNvSpPr/>
          <p:nvPr/>
        </p:nvSpPr>
        <p:spPr>
          <a:xfrm>
            <a:off x="990600" y="3810000"/>
            <a:ext cx="3124200" cy="76200"/>
          </a:xfrm>
          <a:prstGeom prst="rect">
            <a:avLst/>
          </a:prstGeom>
          <a:solidFill>
            <a:srgbClr val="92D050">
              <a:alpha val="32000"/>
            </a:srgb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81600" y="4038600"/>
            <a:ext cx="3124200" cy="228600"/>
          </a:xfrm>
          <a:prstGeom prst="rect">
            <a:avLst/>
          </a:prstGeom>
          <a:solidFill>
            <a:srgbClr val="92D050">
              <a:alpha val="32000"/>
            </a:srgb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1524000"/>
            <a:ext cx="25908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Statistical errors only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9600" y="54102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points are within the statistical errors of the PDG value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2057400"/>
            <a:ext cx="3048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Mass of the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* </a:t>
            </a:r>
            <a:r>
              <a:rPr lang="en-US" dirty="0" err="1" smtClean="0"/>
              <a:t>vs</a:t>
            </a:r>
            <a:r>
              <a:rPr lang="en-US" dirty="0" smtClean="0"/>
              <a:t> pt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2057400"/>
            <a:ext cx="3048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Width of the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* </a:t>
            </a:r>
            <a:r>
              <a:rPr lang="en-US" dirty="0" err="1" smtClean="0"/>
              <a:t>vs</a:t>
            </a:r>
            <a:r>
              <a:rPr lang="en-US" dirty="0" smtClean="0"/>
              <a:t> pt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29718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Mean value from the histogram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32004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Mean value from </a:t>
            </a:r>
            <a:r>
              <a:rPr lang="en-US" sz="1200" dirty="0" err="1" smtClean="0">
                <a:solidFill>
                  <a:srgbClr val="0070C0"/>
                </a:solidFill>
              </a:rPr>
              <a:t>gaussian</a:t>
            </a:r>
            <a:r>
              <a:rPr lang="en-US" sz="1200" dirty="0" smtClean="0">
                <a:solidFill>
                  <a:srgbClr val="0070C0"/>
                </a:solidFill>
              </a:rPr>
              <a:t> fit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4343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PDG band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239000" y="44196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PDG band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429000" y="39624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7505700" y="42291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48400" y="28194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2.35 * RMS from the histogram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48400" y="30480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2.35 * </a:t>
            </a:r>
            <a:r>
              <a:rPr lang="en-US" sz="1200" dirty="0" err="1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sz="1200" dirty="0" err="1" smtClean="0">
                <a:solidFill>
                  <a:srgbClr val="0070C0"/>
                </a:solidFill>
              </a:rPr>
              <a:t>gaus</a:t>
            </a:r>
            <a:r>
              <a:rPr lang="en-US" sz="1200" dirty="0" smtClean="0">
                <a:solidFill>
                  <a:srgbClr val="0070C0"/>
                </a:solidFill>
              </a:rPr>
              <a:t> from </a:t>
            </a:r>
            <a:r>
              <a:rPr lang="en-US" sz="1200" dirty="0" err="1" smtClean="0">
                <a:solidFill>
                  <a:srgbClr val="0070C0"/>
                </a:solidFill>
              </a:rPr>
              <a:t>gaussian</a:t>
            </a:r>
            <a:r>
              <a:rPr lang="en-US" sz="1200" dirty="0" smtClean="0">
                <a:solidFill>
                  <a:srgbClr val="0070C0"/>
                </a:solidFill>
              </a:rPr>
              <a:t> fit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54864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 average,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0070C0"/>
                </a:solidFill>
              </a:rPr>
              <a:t>five</a:t>
            </a:r>
            <a:r>
              <a:rPr lang="en-US" dirty="0" smtClean="0"/>
              <a:t>) </a:t>
            </a:r>
            <a:r>
              <a:rPr lang="en-US" dirty="0" err="1" smtClean="0"/>
              <a:t>MeV</a:t>
            </a:r>
            <a:r>
              <a:rPr lang="en-US" dirty="0" smtClean="0"/>
              <a:t>/c higher than the PDG value -&gt; Resolution effect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629400" y="152400"/>
            <a:ext cx="2286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LHC10d1/d4 </a:t>
            </a:r>
            <a:r>
              <a:rPr lang="en-US" dirty="0" err="1" smtClean="0"/>
              <a:t>sim</a:t>
            </a:r>
            <a:r>
              <a:rPr lang="en-US" dirty="0" smtClean="0"/>
              <a:t> data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57800" y="3886200"/>
            <a:ext cx="304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257800" y="3733800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5800" y="1219200"/>
            <a:ext cx="40386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All points from MC-true signal. No signal extraction was performed!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700_1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4382145" cy="2971800"/>
          </a:xfrm>
          <a:prstGeom prst="rect">
            <a:avLst/>
          </a:prstGeom>
        </p:spPr>
      </p:pic>
      <p:pic>
        <p:nvPicPr>
          <p:cNvPr id="3" name="Picture 2" descr="inv_mass_comb_bkg700_1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429000"/>
            <a:ext cx="4382146" cy="2971800"/>
          </a:xfrm>
          <a:prstGeom prst="rect">
            <a:avLst/>
          </a:prstGeom>
        </p:spPr>
      </p:pic>
      <p:pic>
        <p:nvPicPr>
          <p:cNvPr id="4" name="Picture 3" descr="inv_mass_comb_fit700_10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81000"/>
            <a:ext cx="4419600" cy="2997200"/>
          </a:xfrm>
          <a:prstGeom prst="rect">
            <a:avLst/>
          </a:prstGeom>
        </p:spPr>
      </p:pic>
      <p:pic>
        <p:nvPicPr>
          <p:cNvPr id="5" name="Picture 4" descr="inv_mass_sb700_10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381000"/>
            <a:ext cx="4419600" cy="299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0.7 &lt; p</a:t>
            </a:r>
            <a:r>
              <a:rPr lang="en-US" baseline="-25000" dirty="0" smtClean="0"/>
              <a:t>t</a:t>
            </a:r>
            <a:r>
              <a:rPr lang="en-US" dirty="0" smtClean="0"/>
              <a:t> &lt; 1.0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v_mass_sb1000_12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457200"/>
            <a:ext cx="4494507" cy="3047999"/>
          </a:xfrm>
          <a:prstGeom prst="rect">
            <a:avLst/>
          </a:prstGeom>
        </p:spPr>
      </p:pic>
      <p:pic>
        <p:nvPicPr>
          <p:cNvPr id="3" name="Picture 2" descr="signal_1000_1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581400"/>
            <a:ext cx="4495799" cy="3048875"/>
          </a:xfrm>
          <a:prstGeom prst="rect">
            <a:avLst/>
          </a:prstGeom>
        </p:spPr>
      </p:pic>
      <p:pic>
        <p:nvPicPr>
          <p:cNvPr id="4" name="Picture 3" descr="inv_mass_comb_bkg1000_12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" y="3581400"/>
            <a:ext cx="4494508" cy="3048000"/>
          </a:xfrm>
          <a:prstGeom prst="rect">
            <a:avLst/>
          </a:prstGeom>
        </p:spPr>
      </p:pic>
      <p:pic>
        <p:nvPicPr>
          <p:cNvPr id="5" name="Picture 4" descr="inv_mass_comb_fit1000_12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57200"/>
            <a:ext cx="4495800" cy="30488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1.0 &lt; p</a:t>
            </a:r>
            <a:r>
              <a:rPr lang="en-US" baseline="-25000" dirty="0" smtClean="0"/>
              <a:t>t</a:t>
            </a:r>
            <a:r>
              <a:rPr lang="en-US" dirty="0" smtClean="0"/>
              <a:t> &lt; 1.2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1200_14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3480676"/>
            <a:ext cx="4419600" cy="2997200"/>
          </a:xfrm>
          <a:prstGeom prst="rect">
            <a:avLst/>
          </a:prstGeom>
        </p:spPr>
      </p:pic>
      <p:pic>
        <p:nvPicPr>
          <p:cNvPr id="3" name="Picture 2" descr="inv_mass_comb_bkg1200_14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505200"/>
            <a:ext cx="4419600" cy="2997200"/>
          </a:xfrm>
          <a:prstGeom prst="rect">
            <a:avLst/>
          </a:prstGeom>
        </p:spPr>
      </p:pic>
      <p:pic>
        <p:nvPicPr>
          <p:cNvPr id="4" name="Picture 3" descr="inv_mass_comb_fit1200_14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325" y="381000"/>
            <a:ext cx="4382145" cy="2971800"/>
          </a:xfrm>
          <a:prstGeom prst="rect">
            <a:avLst/>
          </a:prstGeom>
        </p:spPr>
      </p:pic>
      <p:pic>
        <p:nvPicPr>
          <p:cNvPr id="5" name="Picture 4" descr="inv_mass_sb1200_14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1" y="381000"/>
            <a:ext cx="4382145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1.2 &lt; p</a:t>
            </a:r>
            <a:r>
              <a:rPr lang="en-US" baseline="-25000" dirty="0" smtClean="0"/>
              <a:t>t</a:t>
            </a:r>
            <a:r>
              <a:rPr lang="en-US" dirty="0" smtClean="0"/>
              <a:t> &lt; 1.4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1400_16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505200"/>
            <a:ext cx="4382145" cy="2971800"/>
          </a:xfrm>
          <a:prstGeom prst="rect">
            <a:avLst/>
          </a:prstGeom>
        </p:spPr>
      </p:pic>
      <p:pic>
        <p:nvPicPr>
          <p:cNvPr id="3" name="Picture 2" descr="inv_mass_comb_bkg1400_16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505200"/>
            <a:ext cx="4382146" cy="2971800"/>
          </a:xfrm>
          <a:prstGeom prst="rect">
            <a:avLst/>
          </a:prstGeom>
        </p:spPr>
      </p:pic>
      <p:pic>
        <p:nvPicPr>
          <p:cNvPr id="4" name="Picture 3" descr="inv_mass_comb_fit1400_16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08163" y="381000"/>
            <a:ext cx="4382146" cy="2971800"/>
          </a:xfrm>
          <a:prstGeom prst="rect">
            <a:avLst/>
          </a:prstGeom>
        </p:spPr>
      </p:pic>
      <p:pic>
        <p:nvPicPr>
          <p:cNvPr id="5" name="Picture 4" descr="inv_mass_sb1400_16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408152"/>
            <a:ext cx="4343400" cy="29455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1.4 &lt; p</a:t>
            </a:r>
            <a:r>
              <a:rPr lang="en-US" baseline="-25000" dirty="0" smtClean="0"/>
              <a:t>t</a:t>
            </a:r>
            <a:r>
              <a:rPr lang="en-US" dirty="0" smtClean="0"/>
              <a:t> &lt; 1.6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1600_1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3581400"/>
            <a:ext cx="4342108" cy="2944648"/>
          </a:xfrm>
          <a:prstGeom prst="rect">
            <a:avLst/>
          </a:prstGeom>
        </p:spPr>
      </p:pic>
      <p:pic>
        <p:nvPicPr>
          <p:cNvPr id="3" name="Picture 2" descr="inv_mass_comb_bkg1600_18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581400"/>
            <a:ext cx="4382146" cy="2971800"/>
          </a:xfrm>
          <a:prstGeom prst="rect">
            <a:avLst/>
          </a:prstGeom>
        </p:spPr>
      </p:pic>
      <p:pic>
        <p:nvPicPr>
          <p:cNvPr id="4" name="Picture 3" descr="inv_mass_comb_fit1600_18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685800"/>
            <a:ext cx="4269783" cy="2895600"/>
          </a:xfrm>
          <a:prstGeom prst="rect">
            <a:avLst/>
          </a:prstGeom>
        </p:spPr>
      </p:pic>
      <p:pic>
        <p:nvPicPr>
          <p:cNvPr id="5" name="Picture 4" descr="inv_mass_sb1600_18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609600"/>
            <a:ext cx="4382146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1800_2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3581400"/>
            <a:ext cx="4343400" cy="2945524"/>
          </a:xfrm>
          <a:prstGeom prst="rect">
            <a:avLst/>
          </a:prstGeom>
        </p:spPr>
      </p:pic>
      <p:pic>
        <p:nvPicPr>
          <p:cNvPr id="3" name="Picture 2" descr="inv_mass_comb_bkg1800_2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581400"/>
            <a:ext cx="4382146" cy="2971800"/>
          </a:xfrm>
          <a:prstGeom prst="rect">
            <a:avLst/>
          </a:prstGeom>
        </p:spPr>
      </p:pic>
      <p:pic>
        <p:nvPicPr>
          <p:cNvPr id="4" name="Picture 3" descr="inv_mass_comb_fit1800_20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9492" y="533400"/>
            <a:ext cx="4494508" cy="3048000"/>
          </a:xfrm>
          <a:prstGeom prst="rect">
            <a:avLst/>
          </a:prstGeom>
        </p:spPr>
      </p:pic>
      <p:pic>
        <p:nvPicPr>
          <p:cNvPr id="5" name="Picture 4" descr="inv_mass_sb1800_20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585076"/>
            <a:ext cx="4418308" cy="29963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1.8 &lt; p</a:t>
            </a:r>
            <a:r>
              <a:rPr lang="en-US" baseline="-25000" dirty="0" smtClean="0"/>
              <a:t>t</a:t>
            </a:r>
            <a:r>
              <a:rPr lang="en-US" dirty="0" smtClean="0"/>
              <a:t> &lt; 2.0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2000_24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581400"/>
            <a:ext cx="4495800" cy="3048876"/>
          </a:xfrm>
          <a:prstGeom prst="rect">
            <a:avLst/>
          </a:prstGeom>
        </p:spPr>
      </p:pic>
      <p:pic>
        <p:nvPicPr>
          <p:cNvPr id="3" name="Picture 2" descr="inv_mass_comb_bkg2000_24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581400"/>
            <a:ext cx="4495800" cy="3048876"/>
          </a:xfrm>
          <a:prstGeom prst="rect">
            <a:avLst/>
          </a:prstGeom>
        </p:spPr>
      </p:pic>
      <p:pic>
        <p:nvPicPr>
          <p:cNvPr id="4" name="Picture 3" descr="inv_mass_comb_fit2000_24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533400"/>
            <a:ext cx="4494508" cy="3048000"/>
          </a:xfrm>
          <a:prstGeom prst="rect">
            <a:avLst/>
          </a:prstGeom>
        </p:spPr>
      </p:pic>
      <p:pic>
        <p:nvPicPr>
          <p:cNvPr id="5" name="Picture 4" descr="inv_mass_sb2000_24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" y="533400"/>
            <a:ext cx="4494508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2.0 &lt; p</a:t>
            </a:r>
            <a:r>
              <a:rPr lang="en-US" baseline="-25000" dirty="0" smtClean="0"/>
              <a:t>t</a:t>
            </a:r>
            <a:r>
              <a:rPr lang="en-US" dirty="0" smtClean="0"/>
              <a:t> &lt; 2.4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2400_3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4382145" cy="2971800"/>
          </a:xfrm>
          <a:prstGeom prst="rect">
            <a:avLst/>
          </a:prstGeom>
        </p:spPr>
      </p:pic>
      <p:pic>
        <p:nvPicPr>
          <p:cNvPr id="3" name="Picture 2" descr="inv_mass_comb_bkg2400_3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429000"/>
            <a:ext cx="4343400" cy="2945524"/>
          </a:xfrm>
          <a:prstGeom prst="rect">
            <a:avLst/>
          </a:prstGeom>
        </p:spPr>
      </p:pic>
      <p:pic>
        <p:nvPicPr>
          <p:cNvPr id="4" name="Picture 3" descr="inv_mass_comb_fit2400_30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57200"/>
            <a:ext cx="4382146" cy="2971800"/>
          </a:xfrm>
          <a:prstGeom prst="rect">
            <a:avLst/>
          </a:prstGeom>
        </p:spPr>
      </p:pic>
      <p:pic>
        <p:nvPicPr>
          <p:cNvPr id="5" name="Picture 4" descr="inv_mass_sb2400_30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457200"/>
            <a:ext cx="4419600" cy="299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2.4 &lt; p</a:t>
            </a:r>
            <a:r>
              <a:rPr lang="en-US" baseline="-25000" dirty="0" smtClean="0"/>
              <a:t>t</a:t>
            </a:r>
            <a:r>
              <a:rPr lang="en-US" dirty="0" smtClean="0"/>
              <a:t> &lt; 3.0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Side-band fit of the invariant mass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STEP 1/4</a:t>
            </a:r>
          </a:p>
          <a:p>
            <a:r>
              <a:rPr lang="en-US" dirty="0" smtClean="0"/>
              <a:t>The invariant mass is fitted side-band with a Laurent expansion</a:t>
            </a:r>
          </a:p>
          <a:p>
            <a:r>
              <a:rPr lang="en-US" dirty="0" smtClean="0"/>
              <a:t>Note the exclusion regions around the </a:t>
            </a:r>
            <a:r>
              <a:rPr lang="en-US" dirty="0" smtClean="0">
                <a:latin typeface="Symbol" pitchFamily="18" charset="2"/>
              </a:rPr>
              <a:t>X</a:t>
            </a:r>
            <a:r>
              <a:rPr lang="en-US" dirty="0" smtClean="0"/>
              <a:t>(1320) and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(1385) peaks</a:t>
            </a:r>
            <a:endParaRPr lang="en-US" dirty="0"/>
          </a:p>
        </p:txBody>
      </p:sp>
      <p:pic>
        <p:nvPicPr>
          <p:cNvPr id="7" name="Content Placeholder 6" descr="inv_mass_sb1600_18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  <p:sp>
        <p:nvSpPr>
          <p:cNvPr id="8" name="TextBox 7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al_3000_4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505200"/>
            <a:ext cx="4343400" cy="2945524"/>
          </a:xfrm>
          <a:prstGeom prst="rect">
            <a:avLst/>
          </a:prstGeom>
        </p:spPr>
      </p:pic>
      <p:pic>
        <p:nvPicPr>
          <p:cNvPr id="3" name="Picture 2" descr="inv_mass_comb_bkg3000_4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505200"/>
            <a:ext cx="4343400" cy="2945524"/>
          </a:xfrm>
          <a:prstGeom prst="rect">
            <a:avLst/>
          </a:prstGeom>
        </p:spPr>
      </p:pic>
      <p:pic>
        <p:nvPicPr>
          <p:cNvPr id="4" name="Picture 3" descr="inv_mass_comb_fit3000_40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533400"/>
            <a:ext cx="4382146" cy="2971800"/>
          </a:xfrm>
          <a:prstGeom prst="rect">
            <a:avLst/>
          </a:prstGeom>
        </p:spPr>
      </p:pic>
      <p:pic>
        <p:nvPicPr>
          <p:cNvPr id="5" name="Picture 4" descr="inv_mass_sb3000_40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533400"/>
            <a:ext cx="4382146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1524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3.0 &lt; p</a:t>
            </a:r>
            <a:r>
              <a:rPr lang="en-US" baseline="-25000" dirty="0" smtClean="0"/>
              <a:t>t</a:t>
            </a:r>
            <a:r>
              <a:rPr lang="en-US" dirty="0" smtClean="0"/>
              <a:t> &lt; 4.0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extraction procedure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743200"/>
            <a:ext cx="4087678" cy="277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743200"/>
            <a:ext cx="415742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1.0 &lt; p</a:t>
            </a:r>
            <a:r>
              <a:rPr lang="en-US" baseline="-25000" dirty="0" smtClean="0"/>
              <a:t>t</a:t>
            </a:r>
            <a:r>
              <a:rPr lang="en-US" dirty="0" smtClean="0"/>
              <a:t> &lt; 1.2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1752600"/>
            <a:ext cx="182880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Side-band only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48768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MC-true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10400" y="3276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Signal as </a:t>
            </a:r>
            <a:r>
              <a:rPr lang="en-US" sz="1200" dirty="0" err="1" smtClean="0"/>
              <a:t>gaussian</a:t>
            </a:r>
            <a:r>
              <a:rPr lang="en-US" sz="1200" dirty="0" smtClean="0"/>
              <a:t> fit after SB background subtraction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4600" y="3429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Side-band (SB) fit extrapolated to the signal region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extraction procedure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706496"/>
            <a:ext cx="4114800" cy="279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96779"/>
            <a:ext cx="4114800" cy="279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2.0 &lt; p</a:t>
            </a:r>
            <a:r>
              <a:rPr lang="en-US" baseline="-25000" dirty="0" smtClean="0"/>
              <a:t>t</a:t>
            </a:r>
            <a:r>
              <a:rPr lang="en-US" dirty="0" smtClean="0"/>
              <a:t> &lt; 2.4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1752600"/>
            <a:ext cx="182880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Side-band only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3124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Signal as </a:t>
            </a:r>
            <a:r>
              <a:rPr lang="en-US" sz="1200" dirty="0" err="1" smtClean="0"/>
              <a:t>gaussian</a:t>
            </a:r>
            <a:r>
              <a:rPr lang="en-US" sz="1200" dirty="0" smtClean="0"/>
              <a:t> fit after SB background subtraction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133600" y="47244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MC-true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3352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Side-band (SB) fit extrapolated to the signal region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553200" y="152400"/>
            <a:ext cx="24384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Sim</a:t>
            </a:r>
            <a:r>
              <a:rPr lang="en-US" dirty="0" smtClean="0"/>
              <a:t> data LHC10d1/d4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extraction procedure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362200"/>
            <a:ext cx="6019800" cy="387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1752600"/>
            <a:ext cx="182880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Side-band only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smtClean="0"/>
              <a:t>&lt; p</a:t>
            </a:r>
            <a:r>
              <a:rPr lang="en-US" baseline="-25000" dirty="0" smtClean="0"/>
              <a:t>t</a:t>
            </a:r>
            <a:r>
              <a:rPr lang="en-US" dirty="0" smtClean="0"/>
              <a:t> &lt; </a:t>
            </a:r>
            <a:r>
              <a:rPr lang="en-US" dirty="0" smtClean="0"/>
              <a:t>3.0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86600" y="152400"/>
            <a:ext cx="1905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LHC10b+c period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BKG+SIGNAL fit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STEP 2/4</a:t>
            </a:r>
          </a:p>
          <a:p>
            <a:r>
              <a:rPr lang="en-US" dirty="0" smtClean="0"/>
              <a:t>The side-band parameters are used as starting points for a combined BKG+SIGNAL fit </a:t>
            </a:r>
          </a:p>
          <a:p>
            <a:r>
              <a:rPr lang="en-US" dirty="0" smtClean="0"/>
              <a:t>Best results with a </a:t>
            </a:r>
            <a:r>
              <a:rPr lang="en-US" dirty="0" err="1" smtClean="0"/>
              <a:t>gaussian</a:t>
            </a:r>
            <a:r>
              <a:rPr lang="en-US" dirty="0" smtClean="0"/>
              <a:t> function!</a:t>
            </a:r>
            <a:endParaRPr lang="en-US" dirty="0"/>
          </a:p>
        </p:txBody>
      </p:sp>
      <p:pic>
        <p:nvPicPr>
          <p:cNvPr id="5" name="Content Placeholder 4" descr="inv_mass_comb_fit1600_18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  <p:sp>
        <p:nvSpPr>
          <p:cNvPr id="7" name="TextBox 6"/>
          <p:cNvSpPr txBox="1"/>
          <p:nvPr/>
        </p:nvSpPr>
        <p:spPr>
          <a:xfrm>
            <a:off x="381000" y="1078468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background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STEP 3/4</a:t>
            </a:r>
          </a:p>
          <a:p>
            <a:r>
              <a:rPr lang="en-US" dirty="0" smtClean="0"/>
              <a:t>The BKG part of the combined fit is interpolate to describe the combinatorial background</a:t>
            </a:r>
          </a:p>
          <a:p>
            <a:r>
              <a:rPr lang="en-US" dirty="0" smtClean="0"/>
              <a:t>The BKG function is subtracted to extract the signal</a:t>
            </a:r>
            <a:endParaRPr lang="en-US" dirty="0"/>
          </a:p>
        </p:txBody>
      </p:sp>
      <p:pic>
        <p:nvPicPr>
          <p:cNvPr id="10" name="Content Placeholder 9" descr="inv_mass_comb_bkg1600_18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  <p:sp>
        <p:nvSpPr>
          <p:cNvPr id="12" name="TextBox 11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signal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u="sng" dirty="0" smtClean="0"/>
              <a:t>STEP 4/4</a:t>
            </a:r>
          </a:p>
          <a:p>
            <a:r>
              <a:rPr lang="en-US" dirty="0" smtClean="0"/>
              <a:t>Statistical errors are propagated through the extraction procedure</a:t>
            </a:r>
          </a:p>
          <a:p>
            <a:r>
              <a:rPr lang="en-US" dirty="0" smtClean="0"/>
              <a:t>The signal histogram is used to obtain mean, </a:t>
            </a:r>
            <a:r>
              <a:rPr lang="en-US" dirty="0" err="1" smtClean="0"/>
              <a:t>rms</a:t>
            </a:r>
            <a:r>
              <a:rPr lang="en-US" dirty="0" smtClean="0"/>
              <a:t> and integral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pic>
        <p:nvPicPr>
          <p:cNvPr id="14" name="Content Placeholder 13" descr="signal_1600_18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6400800" cy="4340772"/>
          </a:xfr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with the MC-true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The extracted signal is compared with the MC-true peak (in green)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pic>
        <p:nvPicPr>
          <p:cNvPr id="12" name="Content Placeholder 11" descr="signal_true1600_18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with the MC-true (2/2)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Difference between the extracted signal and the MC-true peak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Pol0 </a:t>
            </a:r>
            <a:r>
              <a:rPr lang="it-IT" dirty="0" err="1" smtClean="0"/>
              <a:t>fit</a:t>
            </a:r>
            <a:r>
              <a:rPr lang="it-IT" dirty="0" smtClean="0"/>
              <a:t>:</a:t>
            </a:r>
          </a:p>
          <a:p>
            <a:r>
              <a:rPr lang="it-IT" sz="1400" dirty="0" smtClean="0"/>
              <a:t>p0 = 10.±21. </a:t>
            </a:r>
            <a:endParaRPr lang="en-US" sz="1400" dirty="0" smtClean="0"/>
          </a:p>
          <a:p>
            <a:r>
              <a:rPr lang="it-IT" sz="1400" dirty="0" smtClean="0">
                <a:latin typeface="Symbol" pitchFamily="18" charset="2"/>
              </a:rPr>
              <a:t>C</a:t>
            </a:r>
            <a:r>
              <a:rPr lang="it-IT" sz="1400" baseline="30000" dirty="0" smtClean="0"/>
              <a:t>2</a:t>
            </a:r>
            <a:r>
              <a:rPr lang="it-IT" sz="1400" dirty="0" smtClean="0"/>
              <a:t>/NDF=6.5/7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1371600"/>
            <a:ext cx="2362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1.6 &lt; p</a:t>
            </a:r>
            <a:r>
              <a:rPr lang="en-US" baseline="-25000" dirty="0" smtClean="0"/>
              <a:t>t</a:t>
            </a:r>
            <a:r>
              <a:rPr lang="en-US" dirty="0" smtClean="0"/>
              <a:t> &lt; 1.8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pic>
        <p:nvPicPr>
          <p:cNvPr id="12" name="Content Placeholder 11" descr="signal_diff1600_180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92014"/>
            <a:ext cx="6400800" cy="4340772"/>
          </a:xfr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</a:t>
            </a:r>
            <a:endParaRPr lang="en-US" dirty="0"/>
          </a:p>
        </p:txBody>
      </p:sp>
      <p:pic>
        <p:nvPicPr>
          <p:cNvPr id="14" name="Content Placeholder 13" descr="mass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911365"/>
            <a:ext cx="3886200" cy="2635469"/>
          </a:xfrm>
        </p:spPr>
      </p:pic>
      <p:pic>
        <p:nvPicPr>
          <p:cNvPr id="15" name="Content Placeholder 14" descr="extracted_vs_mctrue_mass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911365"/>
            <a:ext cx="3886200" cy="2635469"/>
          </a:xfrm>
        </p:spPr>
      </p:pic>
      <p:sp>
        <p:nvSpPr>
          <p:cNvPr id="16" name="TextBox 15"/>
          <p:cNvSpPr txBox="1"/>
          <p:nvPr/>
        </p:nvSpPr>
        <p:spPr>
          <a:xfrm>
            <a:off x="381000" y="1066800"/>
            <a:ext cx="4191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Simulated data from period LHC10d1/d4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05840" y="4160520"/>
            <a:ext cx="3124200" cy="76200"/>
          </a:xfrm>
          <a:prstGeom prst="rect">
            <a:avLst/>
          </a:prstGeom>
          <a:solidFill>
            <a:srgbClr val="92D050">
              <a:alpha val="32000"/>
            </a:srgb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48000" y="4724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PDG band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695700" y="44577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90600" y="2057400"/>
            <a:ext cx="3048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Mass of the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* </a:t>
            </a:r>
            <a:r>
              <a:rPr lang="en-US" dirty="0" err="1" smtClean="0"/>
              <a:t>vs</a:t>
            </a:r>
            <a:r>
              <a:rPr lang="en-US" dirty="0" smtClean="0"/>
              <a:t> pt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0" y="32004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D60093"/>
                </a:solidFill>
              </a:rPr>
              <a:t>Mean value from extracted </a:t>
            </a:r>
            <a:r>
              <a:rPr lang="en-US" sz="1200" dirty="0" err="1" smtClean="0">
                <a:solidFill>
                  <a:srgbClr val="D60093"/>
                </a:solidFill>
              </a:rPr>
              <a:t>histo</a:t>
            </a:r>
            <a:endParaRPr lang="en-US" sz="1200" dirty="0">
              <a:solidFill>
                <a:srgbClr val="D6009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6000" y="34290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Mean value from MC-true </a:t>
            </a:r>
            <a:r>
              <a:rPr lang="en-US" sz="1200" dirty="0" err="1" smtClean="0">
                <a:solidFill>
                  <a:srgbClr val="0070C0"/>
                </a:solidFill>
              </a:rPr>
              <a:t>histo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352</TotalTime>
  <Words>898</Words>
  <Application>Microsoft Office PowerPoint</Application>
  <PresentationFormat>On-screen Show (4:3)</PresentationFormat>
  <Paragraphs>201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Median</vt:lpstr>
      <vt:lpstr>S(1385) analysis Status  Enrico Fragiacomo, Massimo Venaruzzo  INFN and University Trieste</vt:lpstr>
      <vt:lpstr>Outlook</vt:lpstr>
      <vt:lpstr>Side-band fit of the invariant mass</vt:lpstr>
      <vt:lpstr>Combined BKG+SIGNAL fit</vt:lpstr>
      <vt:lpstr>Defining the background</vt:lpstr>
      <vt:lpstr>Getting the signal </vt:lpstr>
      <vt:lpstr>Comparing with the MC-true (1/2)</vt:lpstr>
      <vt:lpstr>Comparing with the MC-true (2/2)</vt:lpstr>
      <vt:lpstr>Mass</vt:lpstr>
      <vt:lpstr>Width</vt:lpstr>
      <vt:lpstr>Yields</vt:lpstr>
      <vt:lpstr>Side-band fit of the invariant mass</vt:lpstr>
      <vt:lpstr>Combined BKG+SIGNAL fit</vt:lpstr>
      <vt:lpstr>Defining the background</vt:lpstr>
      <vt:lpstr>Getting the signal </vt:lpstr>
      <vt:lpstr>Pt spectrum with fits</vt:lpstr>
      <vt:lpstr>Conclusions</vt:lpstr>
      <vt:lpstr>Backup slides</vt:lpstr>
      <vt:lpstr>Event and track selection</vt:lpstr>
      <vt:lpstr>Efficiency</vt:lpstr>
      <vt:lpstr>MC-true signal mass and width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Old extraction procedure</vt:lpstr>
      <vt:lpstr>Old extraction procedure</vt:lpstr>
      <vt:lpstr>Old extraction procedure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Enrico Fragiacomo</cp:lastModifiedBy>
  <cp:revision>70</cp:revision>
  <dcterms:created xsi:type="dcterms:W3CDTF">2006-08-16T00:00:00Z</dcterms:created>
  <dcterms:modified xsi:type="dcterms:W3CDTF">2011-03-03T16:27:26Z</dcterms:modified>
</cp:coreProperties>
</file>