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407" r:id="rId2"/>
    <p:sldId id="520" r:id="rId3"/>
    <p:sldId id="521" r:id="rId4"/>
    <p:sldId id="532" r:id="rId5"/>
    <p:sldId id="533" r:id="rId6"/>
    <p:sldId id="531" r:id="rId7"/>
    <p:sldId id="535" r:id="rId8"/>
    <p:sldId id="536" r:id="rId9"/>
    <p:sldId id="537" r:id="rId10"/>
    <p:sldId id="524" r:id="rId11"/>
    <p:sldId id="523" r:id="rId12"/>
    <p:sldId id="526" r:id="rId13"/>
    <p:sldId id="527" r:id="rId14"/>
    <p:sldId id="528" r:id="rId15"/>
    <p:sldId id="529" r:id="rId16"/>
    <p:sldId id="530" r:id="rId17"/>
    <p:sldId id="534" r:id="rId18"/>
    <p:sldId id="538" r:id="rId1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00D"/>
    <a:srgbClr val="000000"/>
    <a:srgbClr val="008000"/>
    <a:srgbClr val="F9B223"/>
    <a:srgbClr val="FFFF00"/>
    <a:srgbClr val="0000FF"/>
    <a:srgbClr val="00FF00"/>
    <a:srgbClr val="00FFFF"/>
    <a:srgbClr val="FF00FF"/>
    <a:srgbClr val="E9CB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9" autoAdjust="0"/>
    <p:restoredTop sz="96568" autoAdjust="0"/>
  </p:normalViewPr>
  <p:slideViewPr>
    <p:cSldViewPr snapToGrid="0" snapToObjects="1">
      <p:cViewPr>
        <p:scale>
          <a:sx n="75" d="100"/>
          <a:sy n="75" d="100"/>
        </p:scale>
        <p:origin x="2442" y="12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\\cernbox-smb\eos\user\s\suizquie\Projects\14T\00_DesignParameters\2306_iron_opt_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v207_ironv4!$B$2</c:f>
              <c:strCache>
                <c:ptCount val="1"/>
                <c:pt idx="0">
                  <c:v>b2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v207_ironv4!$A$3:$A$13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v207_ironv4!$B$3:$B$13</c:f>
              <c:numCache>
                <c:formatCode>0.00</c:formatCode>
                <c:ptCount val="11"/>
                <c:pt idx="0">
                  <c:v>-9.7986000000000004E-2</c:v>
                </c:pt>
                <c:pt idx="1">
                  <c:v>-0.94640999999999997</c:v>
                </c:pt>
                <c:pt idx="2">
                  <c:v>-3.8948</c:v>
                </c:pt>
                <c:pt idx="3">
                  <c:v>-7.6322999999999999</c:v>
                </c:pt>
                <c:pt idx="4">
                  <c:v>-9.1521000000000008</c:v>
                </c:pt>
                <c:pt idx="5">
                  <c:v>-12.305999999999999</c:v>
                </c:pt>
                <c:pt idx="6">
                  <c:v>-17.478999999999999</c:v>
                </c:pt>
                <c:pt idx="7">
                  <c:v>-22.452999999999999</c:v>
                </c:pt>
                <c:pt idx="8">
                  <c:v>-26.74</c:v>
                </c:pt>
                <c:pt idx="9">
                  <c:v>-30.402999999999999</c:v>
                </c:pt>
                <c:pt idx="10">
                  <c:v>-33.569000000000003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EC8-433D-8B3D-139A44994E5C}"/>
            </c:ext>
          </c:extLst>
        </c:ser>
        <c:ser>
          <c:idx val="1"/>
          <c:order val="1"/>
          <c:tx>
            <c:strRef>
              <c:f>v207_ironv4!$C$2</c:f>
              <c:strCache>
                <c:ptCount val="1"/>
                <c:pt idx="0">
                  <c:v>b3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v207_ironv4!$A$3:$A$13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v207_ironv4!$C$3:$C$13</c:f>
              <c:numCache>
                <c:formatCode>0.00</c:formatCode>
                <c:ptCount val="11"/>
                <c:pt idx="0">
                  <c:v>7.8567999999999998</c:v>
                </c:pt>
                <c:pt idx="1">
                  <c:v>4.0987</c:v>
                </c:pt>
                <c:pt idx="2">
                  <c:v>-5.2423999999999999</c:v>
                </c:pt>
                <c:pt idx="3">
                  <c:v>6.4521999999999996E-2</c:v>
                </c:pt>
                <c:pt idx="4">
                  <c:v>3.9327000000000001</c:v>
                </c:pt>
                <c:pt idx="5">
                  <c:v>4.548</c:v>
                </c:pt>
                <c:pt idx="6">
                  <c:v>3.7766999999999999</c:v>
                </c:pt>
                <c:pt idx="7">
                  <c:v>3.0230999999999999</c:v>
                </c:pt>
                <c:pt idx="8">
                  <c:v>2.4824000000000002</c:v>
                </c:pt>
                <c:pt idx="9">
                  <c:v>2.0901999999999998</c:v>
                </c:pt>
                <c:pt idx="10">
                  <c:v>1.8089999999999999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EC8-433D-8B3D-139A44994E5C}"/>
            </c:ext>
          </c:extLst>
        </c:ser>
        <c:ser>
          <c:idx val="2"/>
          <c:order val="2"/>
          <c:tx>
            <c:strRef>
              <c:f>v207_ironv4!$D$2</c:f>
              <c:strCache>
                <c:ptCount val="1"/>
                <c:pt idx="0">
                  <c:v>b5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v207_ironv4!$A$3:$A$13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v207_ironv4!$D$3:$D$13</c:f>
              <c:numCache>
                <c:formatCode>0.00</c:formatCode>
                <c:ptCount val="11"/>
                <c:pt idx="0">
                  <c:v>1.7049000000000001</c:v>
                </c:pt>
                <c:pt idx="1">
                  <c:v>2.2292999999999998</c:v>
                </c:pt>
                <c:pt idx="2">
                  <c:v>4.6212999999999997</c:v>
                </c:pt>
                <c:pt idx="3">
                  <c:v>5.8305999999999996</c:v>
                </c:pt>
                <c:pt idx="4">
                  <c:v>6.5791000000000004</c:v>
                </c:pt>
                <c:pt idx="5">
                  <c:v>7.0529999999999999</c:v>
                </c:pt>
                <c:pt idx="6">
                  <c:v>7.3811999999999998</c:v>
                </c:pt>
                <c:pt idx="7">
                  <c:v>7.6280999999999999</c:v>
                </c:pt>
                <c:pt idx="8">
                  <c:v>7.8205</c:v>
                </c:pt>
                <c:pt idx="9">
                  <c:v>7.9757999999999996</c:v>
                </c:pt>
                <c:pt idx="10">
                  <c:v>8.1038999999999994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EC8-433D-8B3D-139A44994E5C}"/>
            </c:ext>
          </c:extLst>
        </c:ser>
        <c:ser>
          <c:idx val="3"/>
          <c:order val="3"/>
          <c:tx>
            <c:strRef>
              <c:f>v207_ironv4!$E$2</c:f>
              <c:strCache>
                <c:ptCount val="1"/>
                <c:pt idx="0">
                  <c:v>b7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v207_ironv4!$A$3:$A$13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v207_ironv4!$E$3:$E$13</c:f>
              <c:numCache>
                <c:formatCode>0.00</c:formatCode>
                <c:ptCount val="11"/>
                <c:pt idx="0">
                  <c:v>1.3129</c:v>
                </c:pt>
                <c:pt idx="1">
                  <c:v>1.3182</c:v>
                </c:pt>
                <c:pt idx="2">
                  <c:v>1.339</c:v>
                </c:pt>
                <c:pt idx="3">
                  <c:v>1.399</c:v>
                </c:pt>
                <c:pt idx="4">
                  <c:v>1.4500999999999999</c:v>
                </c:pt>
                <c:pt idx="5">
                  <c:v>1.4947999999999999</c:v>
                </c:pt>
                <c:pt idx="6">
                  <c:v>1.534</c:v>
                </c:pt>
                <c:pt idx="7">
                  <c:v>1.5661</c:v>
                </c:pt>
                <c:pt idx="8">
                  <c:v>1.5918000000000001</c:v>
                </c:pt>
                <c:pt idx="9">
                  <c:v>1.6128</c:v>
                </c:pt>
                <c:pt idx="10">
                  <c:v>1.6303000000000001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EC8-433D-8B3D-139A44994E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bn, units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v207_ironv8!$C$15</c:f>
              <c:strCache>
                <c:ptCount val="1"/>
                <c:pt idx="0">
                  <c:v>      BIGB 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v207_ironv8!$A$16:$A$26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v207_ironv8!$C$16:$C$26</c:f>
              <c:numCache>
                <c:formatCode>0.00</c:formatCode>
                <c:ptCount val="11"/>
                <c:pt idx="0">
                  <c:v>3.4137000000000001E-2</c:v>
                </c:pt>
                <c:pt idx="1">
                  <c:v>2.2406999999999999</c:v>
                </c:pt>
                <c:pt idx="2">
                  <c:v>4.2485999999999997</c:v>
                </c:pt>
                <c:pt idx="3">
                  <c:v>5.9694000000000003</c:v>
                </c:pt>
                <c:pt idx="4">
                  <c:v>7.6265999999999998</c:v>
                </c:pt>
                <c:pt idx="5">
                  <c:v>9.2393999999999998</c:v>
                </c:pt>
                <c:pt idx="6">
                  <c:v>10.836</c:v>
                </c:pt>
                <c:pt idx="7">
                  <c:v>12.423999999999999</c:v>
                </c:pt>
                <c:pt idx="8">
                  <c:v>14.007999999999999</c:v>
                </c:pt>
                <c:pt idx="9">
                  <c:v>15.587999999999999</c:v>
                </c:pt>
                <c:pt idx="10">
                  <c:v>17.167000000000002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2DC-45F3-966F-7AAB5A770B06}"/>
            </c:ext>
          </c:extLst>
        </c:ser>
        <c:ser>
          <c:idx val="1"/>
          <c:order val="1"/>
          <c:tx>
            <c:strRef>
              <c:f>v207_ironv8!$G$15</c:f>
              <c:strCache>
                <c:ptCount val="1"/>
                <c:pt idx="0">
                  <c:v>      PEAK 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v207_ironv8!$A$16:$A$26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v207_ironv8!$G$16:$G$26</c:f>
              <c:numCache>
                <c:formatCode>0.00</c:formatCode>
                <c:ptCount val="11"/>
                <c:pt idx="0">
                  <c:v>3.5723999999999999E-2</c:v>
                </c:pt>
                <c:pt idx="1">
                  <c:v>2.3466999999999998</c:v>
                </c:pt>
                <c:pt idx="2">
                  <c:v>4.4687999999999999</c:v>
                </c:pt>
                <c:pt idx="3">
                  <c:v>6.2981999999999996</c:v>
                </c:pt>
                <c:pt idx="4">
                  <c:v>8.0609000000000002</c:v>
                </c:pt>
                <c:pt idx="5">
                  <c:v>9.7797000000000001</c:v>
                </c:pt>
                <c:pt idx="6">
                  <c:v>11.481999999999999</c:v>
                </c:pt>
                <c:pt idx="7">
                  <c:v>13.175000000000001</c:v>
                </c:pt>
                <c:pt idx="8">
                  <c:v>14.863</c:v>
                </c:pt>
                <c:pt idx="9">
                  <c:v>16.548999999999999</c:v>
                </c:pt>
                <c:pt idx="10">
                  <c:v>18.231999999999999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2DC-45F3-966F-7AAB5A770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scatterChart>
        <c:scatterStyle val="lineMarker"/>
        <c:varyColors val="0"/>
        <c:ser>
          <c:idx val="2"/>
          <c:order val="2"/>
          <c:tx>
            <c:strRef>
              <c:f>v207_ironv8!$H$15</c:f>
              <c:strCache>
                <c:ptCount val="1"/>
                <c:pt idx="0">
                  <c:v>Bp/B0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v207_ironv8!$A$16:$A$26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v207_ironv8!$H$16:$H$26</c:f>
              <c:numCache>
                <c:formatCode>0.000</c:formatCode>
                <c:ptCount val="11"/>
                <c:pt idx="0">
                  <c:v>1.0467820839558251</c:v>
                </c:pt>
                <c:pt idx="1">
                  <c:v>1.0475744187084395</c:v>
                </c:pt>
                <c:pt idx="2">
                  <c:v>1.0518759120651511</c:v>
                </c:pt>
                <c:pt idx="3">
                  <c:v>1.055080912654538</c:v>
                </c:pt>
                <c:pt idx="4">
                  <c:v>1.0569454278446491</c:v>
                </c:pt>
                <c:pt idx="5">
                  <c:v>1.058477823235275</c:v>
                </c:pt>
                <c:pt idx="6">
                  <c:v>1.0596160944998154</c:v>
                </c:pt>
                <c:pt idx="7">
                  <c:v>1.0604475209272377</c:v>
                </c:pt>
                <c:pt idx="8">
                  <c:v>1.0610365505425472</c:v>
                </c:pt>
                <c:pt idx="9">
                  <c:v>1.0616499871696177</c:v>
                </c:pt>
                <c:pt idx="10">
                  <c:v>1.0620376303372749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2DC-45F3-966F-7AAB5A770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3489487"/>
        <c:axId val="1843723695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B,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valAx>
        <c:axId val="184372369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Bp/Bo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3489487"/>
        <c:crosses val="max"/>
        <c:crossBetween val="midCat"/>
      </c:valAx>
      <c:valAx>
        <c:axId val="1633489487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8437236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v207_ironv9!$B$2</c:f>
              <c:strCache>
                <c:ptCount val="1"/>
                <c:pt idx="0">
                  <c:v>b2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v207_ironv9!$A$3:$A$13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v207_ironv9!$B$3:$B$13</c:f>
              <c:numCache>
                <c:formatCode>0.00</c:formatCode>
                <c:ptCount val="11"/>
                <c:pt idx="0">
                  <c:v>-0.27387</c:v>
                </c:pt>
                <c:pt idx="1">
                  <c:v>-0.98485999999999996</c:v>
                </c:pt>
                <c:pt idx="2">
                  <c:v>-3.8050000000000002</c:v>
                </c:pt>
                <c:pt idx="3">
                  <c:v>-7.3913000000000002</c:v>
                </c:pt>
                <c:pt idx="4">
                  <c:v>-9.2598000000000003</c:v>
                </c:pt>
                <c:pt idx="5">
                  <c:v>-12.752000000000001</c:v>
                </c:pt>
                <c:pt idx="6">
                  <c:v>-17.736999999999998</c:v>
                </c:pt>
                <c:pt idx="7">
                  <c:v>-22.268000000000001</c:v>
                </c:pt>
                <c:pt idx="8">
                  <c:v>-26.204999999999998</c:v>
                </c:pt>
                <c:pt idx="9">
                  <c:v>-29.584</c:v>
                </c:pt>
                <c:pt idx="10">
                  <c:v>-32.582999999999998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ABD-4910-9CD9-E877CAEFEDB7}"/>
            </c:ext>
          </c:extLst>
        </c:ser>
        <c:ser>
          <c:idx val="1"/>
          <c:order val="1"/>
          <c:tx>
            <c:strRef>
              <c:f>v207_ironv9!$C$2</c:f>
              <c:strCache>
                <c:ptCount val="1"/>
                <c:pt idx="0">
                  <c:v>b3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v207_ironv9!$A$3:$A$13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v207_ironv9!$C$3:$C$13</c:f>
              <c:numCache>
                <c:formatCode>0.00</c:formatCode>
                <c:ptCount val="11"/>
                <c:pt idx="0">
                  <c:v>-633.1</c:v>
                </c:pt>
                <c:pt idx="1">
                  <c:v>-415.98</c:v>
                </c:pt>
                <c:pt idx="2">
                  <c:v>-256.08</c:v>
                </c:pt>
                <c:pt idx="3">
                  <c:v>-185.69</c:v>
                </c:pt>
                <c:pt idx="4">
                  <c:v>-146.53</c:v>
                </c:pt>
                <c:pt idx="5">
                  <c:v>-122.97</c:v>
                </c:pt>
                <c:pt idx="6">
                  <c:v>-107.36</c:v>
                </c:pt>
                <c:pt idx="7">
                  <c:v>-95.563999999999993</c:v>
                </c:pt>
                <c:pt idx="8">
                  <c:v>-86.165999999999997</c:v>
                </c:pt>
                <c:pt idx="9">
                  <c:v>-78.465000000000003</c:v>
                </c:pt>
                <c:pt idx="10">
                  <c:v>-72.024000000000001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ABD-4910-9CD9-E877CAEFEDB7}"/>
            </c:ext>
          </c:extLst>
        </c:ser>
        <c:ser>
          <c:idx val="2"/>
          <c:order val="2"/>
          <c:tx>
            <c:strRef>
              <c:f>v207_ironv9!$D$2</c:f>
              <c:strCache>
                <c:ptCount val="1"/>
                <c:pt idx="0">
                  <c:v>b5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v207_ironv9!$A$3:$A$13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v207_ironv9!$D$3:$D$13</c:f>
              <c:numCache>
                <c:formatCode>0.00</c:formatCode>
                <c:ptCount val="11"/>
                <c:pt idx="0">
                  <c:v>41.701999999999998</c:v>
                </c:pt>
                <c:pt idx="1">
                  <c:v>47.375999999999998</c:v>
                </c:pt>
                <c:pt idx="2">
                  <c:v>32.003999999999998</c:v>
                </c:pt>
                <c:pt idx="3">
                  <c:v>26.03</c:v>
                </c:pt>
                <c:pt idx="4">
                  <c:v>22.898</c:v>
                </c:pt>
                <c:pt idx="5">
                  <c:v>20.856999999999999</c:v>
                </c:pt>
                <c:pt idx="6">
                  <c:v>19.414000000000001</c:v>
                </c:pt>
                <c:pt idx="7">
                  <c:v>18.308</c:v>
                </c:pt>
                <c:pt idx="8">
                  <c:v>17.427</c:v>
                </c:pt>
                <c:pt idx="9">
                  <c:v>16.707999999999998</c:v>
                </c:pt>
                <c:pt idx="10">
                  <c:v>16.108000000000001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ABD-4910-9CD9-E877CAEFEDB7}"/>
            </c:ext>
          </c:extLst>
        </c:ser>
        <c:ser>
          <c:idx val="3"/>
          <c:order val="3"/>
          <c:tx>
            <c:strRef>
              <c:f>v207_ironv9!$E$2</c:f>
              <c:strCache>
                <c:ptCount val="1"/>
                <c:pt idx="0">
                  <c:v>b7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v207_ironv9!$A$3:$A$13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v207_ironv9!$E$3:$E$13</c:f>
              <c:numCache>
                <c:formatCode>0.00</c:formatCode>
                <c:ptCount val="11"/>
                <c:pt idx="0">
                  <c:v>-159.04</c:v>
                </c:pt>
                <c:pt idx="1">
                  <c:v>-41.511000000000003</c:v>
                </c:pt>
                <c:pt idx="2">
                  <c:v>-24.190999999999999</c:v>
                </c:pt>
                <c:pt idx="3">
                  <c:v>-17.248000000000001</c:v>
                </c:pt>
                <c:pt idx="4">
                  <c:v>-13.484</c:v>
                </c:pt>
                <c:pt idx="5">
                  <c:v>-11.055999999999999</c:v>
                </c:pt>
                <c:pt idx="6">
                  <c:v>-9.3472000000000008</c:v>
                </c:pt>
                <c:pt idx="7">
                  <c:v>-8.0512999999999995</c:v>
                </c:pt>
                <c:pt idx="8">
                  <c:v>-7.0288000000000004</c:v>
                </c:pt>
                <c:pt idx="9">
                  <c:v>-6.2004000000000001</c:v>
                </c:pt>
                <c:pt idx="10">
                  <c:v>-5.5148000000000001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ABD-4910-9CD9-E877CAEFED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bn, units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v207_ironv9!$C$15</c:f>
              <c:strCache>
                <c:ptCount val="1"/>
                <c:pt idx="0">
                  <c:v>      BIGB 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v207_ironv9!$A$16:$A$26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v207_ironv9!$C$16:$C$26</c:f>
              <c:numCache>
                <c:formatCode>0.00</c:formatCode>
                <c:ptCount val="11"/>
                <c:pt idx="0">
                  <c:v>6.9417000000000006E-2</c:v>
                </c:pt>
                <c:pt idx="1">
                  <c:v>3.0482</c:v>
                </c:pt>
                <c:pt idx="2">
                  <c:v>5.0571000000000002</c:v>
                </c:pt>
                <c:pt idx="3">
                  <c:v>6.8893000000000004</c:v>
                </c:pt>
                <c:pt idx="4">
                  <c:v>8.6424000000000003</c:v>
                </c:pt>
                <c:pt idx="5">
                  <c:v>10.316000000000001</c:v>
                </c:pt>
                <c:pt idx="6">
                  <c:v>11.927</c:v>
                </c:pt>
                <c:pt idx="7">
                  <c:v>13.52</c:v>
                </c:pt>
                <c:pt idx="8">
                  <c:v>15.105</c:v>
                </c:pt>
                <c:pt idx="9">
                  <c:v>16.687000000000001</c:v>
                </c:pt>
                <c:pt idx="10">
                  <c:v>18.265999999999998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62-4CA3-A383-555BBE4C435E}"/>
            </c:ext>
          </c:extLst>
        </c:ser>
        <c:ser>
          <c:idx val="1"/>
          <c:order val="1"/>
          <c:tx>
            <c:strRef>
              <c:f>v207_ironv9!$G$15</c:f>
              <c:strCache>
                <c:ptCount val="1"/>
                <c:pt idx="0">
                  <c:v>      PEAK 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v207_ironv9!$A$16:$A$26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v207_ironv9!$G$16:$G$26</c:f>
              <c:numCache>
                <c:formatCode>0.00</c:formatCode>
                <c:ptCount val="11"/>
                <c:pt idx="0">
                  <c:v>0.11087</c:v>
                </c:pt>
                <c:pt idx="1">
                  <c:v>2.9112</c:v>
                </c:pt>
                <c:pt idx="2">
                  <c:v>4.8103999999999996</c:v>
                </c:pt>
                <c:pt idx="3">
                  <c:v>6.6395999999999997</c:v>
                </c:pt>
                <c:pt idx="4">
                  <c:v>8.4184999999999999</c:v>
                </c:pt>
                <c:pt idx="5">
                  <c:v>10.138999999999999</c:v>
                </c:pt>
                <c:pt idx="6">
                  <c:v>11.81</c:v>
                </c:pt>
                <c:pt idx="7">
                  <c:v>13.468</c:v>
                </c:pt>
                <c:pt idx="8">
                  <c:v>15.122999999999999</c:v>
                </c:pt>
                <c:pt idx="9">
                  <c:v>16.776</c:v>
                </c:pt>
                <c:pt idx="10">
                  <c:v>18.428000000000001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062-4CA3-A383-555BBE4C43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scatterChart>
        <c:scatterStyle val="lineMarker"/>
        <c:varyColors val="0"/>
        <c:ser>
          <c:idx val="2"/>
          <c:order val="2"/>
          <c:tx>
            <c:strRef>
              <c:f>v207_ironv9!$H$15</c:f>
              <c:strCache>
                <c:ptCount val="1"/>
                <c:pt idx="0">
                  <c:v>Bp/B0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v207_ironv9!$A$16:$A$26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v207_ironv9!$H$16:$H$26</c:f>
              <c:numCache>
                <c:formatCode>0.000</c:formatCode>
                <c:ptCount val="11"/>
                <c:pt idx="0">
                  <c:v>1.5971591973147785</c:v>
                </c:pt>
                <c:pt idx="1">
                  <c:v>0.95541631126566506</c:v>
                </c:pt>
                <c:pt idx="2">
                  <c:v>0.95165213264519188</c:v>
                </c:pt>
                <c:pt idx="3">
                  <c:v>0.96613589189032256</c:v>
                </c:pt>
                <c:pt idx="4">
                  <c:v>0.97766824030361943</c:v>
                </c:pt>
                <c:pt idx="5">
                  <c:v>0.98507173322993413</c:v>
                </c:pt>
                <c:pt idx="6">
                  <c:v>0.99044185461557821</c:v>
                </c:pt>
                <c:pt idx="7">
                  <c:v>0.99615384615384617</c:v>
                </c:pt>
                <c:pt idx="8">
                  <c:v>1.001191658391261</c:v>
                </c:pt>
                <c:pt idx="9">
                  <c:v>1.0053334931383711</c:v>
                </c:pt>
                <c:pt idx="10">
                  <c:v>1.0088689368225119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062-4CA3-A383-555BBE4C43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3489487"/>
        <c:axId val="1843723695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B,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valAx>
        <c:axId val="184372369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Bp/Bo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3489487"/>
        <c:crosses val="max"/>
        <c:crossBetween val="midCat"/>
      </c:valAx>
      <c:valAx>
        <c:axId val="1633489487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8437236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v207_ironv4!$C$15</c:f>
              <c:strCache>
                <c:ptCount val="1"/>
                <c:pt idx="0">
                  <c:v>      BIGB 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v207_ironv4!$A$16:$A$26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v207_ironv4!$C$16:$C$26</c:f>
              <c:numCache>
                <c:formatCode>0.00</c:formatCode>
                <c:ptCount val="11"/>
                <c:pt idx="0">
                  <c:v>3.5590999999999998E-2</c:v>
                </c:pt>
                <c:pt idx="1">
                  <c:v>2.3308</c:v>
                </c:pt>
                <c:pt idx="2">
                  <c:v>4.4260000000000002</c:v>
                </c:pt>
                <c:pt idx="3">
                  <c:v>6.2942999999999998</c:v>
                </c:pt>
                <c:pt idx="4">
                  <c:v>8.0647000000000002</c:v>
                </c:pt>
                <c:pt idx="5">
                  <c:v>9.7521000000000004</c:v>
                </c:pt>
                <c:pt idx="6">
                  <c:v>11.371</c:v>
                </c:pt>
                <c:pt idx="7">
                  <c:v>12.964</c:v>
                </c:pt>
                <c:pt idx="8">
                  <c:v>14.55</c:v>
                </c:pt>
                <c:pt idx="9">
                  <c:v>16.131</c:v>
                </c:pt>
                <c:pt idx="10">
                  <c:v>17.709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277-48A5-9F18-9FEC04463E7F}"/>
            </c:ext>
          </c:extLst>
        </c:ser>
        <c:ser>
          <c:idx val="1"/>
          <c:order val="1"/>
          <c:tx>
            <c:strRef>
              <c:f>v207_ironv4!$G$15</c:f>
              <c:strCache>
                <c:ptCount val="1"/>
                <c:pt idx="0">
                  <c:v>      PEAK 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v207_ironv4!$A$16:$A$26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v207_ironv4!$G$16:$G$26</c:f>
              <c:numCache>
                <c:formatCode>0.00</c:formatCode>
                <c:ptCount val="11"/>
                <c:pt idx="0">
                  <c:v>3.7094000000000002E-2</c:v>
                </c:pt>
                <c:pt idx="1">
                  <c:v>2.4317000000000002</c:v>
                </c:pt>
                <c:pt idx="2">
                  <c:v>4.6323999999999996</c:v>
                </c:pt>
                <c:pt idx="3">
                  <c:v>6.5915999999999997</c:v>
                </c:pt>
                <c:pt idx="4">
                  <c:v>8.4505999999999997</c:v>
                </c:pt>
                <c:pt idx="5">
                  <c:v>10.233000000000001</c:v>
                </c:pt>
                <c:pt idx="6">
                  <c:v>11.955</c:v>
                </c:pt>
                <c:pt idx="7">
                  <c:v>13.651999999999999</c:v>
                </c:pt>
                <c:pt idx="8">
                  <c:v>15.343</c:v>
                </c:pt>
                <c:pt idx="9">
                  <c:v>17.029</c:v>
                </c:pt>
                <c:pt idx="10">
                  <c:v>18.712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277-48A5-9F18-9FEC04463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scatterChart>
        <c:scatterStyle val="lineMarker"/>
        <c:varyColors val="0"/>
        <c:ser>
          <c:idx val="2"/>
          <c:order val="2"/>
          <c:tx>
            <c:strRef>
              <c:f>v207_ironv4!$H$15</c:f>
              <c:strCache>
                <c:ptCount val="1"/>
                <c:pt idx="0">
                  <c:v>Bp/B0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v207_ironv4!$A$16:$A$26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v207_ironv4!$H$16:$H$26</c:f>
              <c:numCache>
                <c:formatCode>0.000</c:formatCode>
                <c:ptCount val="11"/>
                <c:pt idx="0">
                  <c:v>1.0424826501081734</c:v>
                </c:pt>
                <c:pt idx="1">
                  <c:v>1.0435472799038956</c:v>
                </c:pt>
                <c:pt idx="2">
                  <c:v>1.0466335291459556</c:v>
                </c:pt>
                <c:pt idx="3">
                  <c:v>1.047233211000429</c:v>
                </c:pt>
                <c:pt idx="4">
                  <c:v>1.0478505090083945</c:v>
                </c:pt>
                <c:pt idx="5">
                  <c:v>1.0493124557787554</c:v>
                </c:pt>
                <c:pt idx="6">
                  <c:v>1.0513587195497318</c:v>
                </c:pt>
                <c:pt idx="7">
                  <c:v>1.0530700401110766</c:v>
                </c:pt>
                <c:pt idx="8">
                  <c:v>1.0545017182130583</c:v>
                </c:pt>
                <c:pt idx="9">
                  <c:v>1.0556692083565804</c:v>
                </c:pt>
                <c:pt idx="10">
                  <c:v>1.0566378677508612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277-48A5-9F18-9FEC04463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3489487"/>
        <c:axId val="1843723695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B,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valAx>
        <c:axId val="184372369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Bp/Bo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3489487"/>
        <c:crosses val="max"/>
        <c:crossBetween val="midCat"/>
      </c:valAx>
      <c:valAx>
        <c:axId val="1633489487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8437236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v207_ironv5!$B$2</c:f>
              <c:strCache>
                <c:ptCount val="1"/>
                <c:pt idx="0">
                  <c:v>b2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v207_ironv5!$A$3:$A$13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v207_ironv5!$B$3:$B$13</c:f>
              <c:numCache>
                <c:formatCode>0.00</c:formatCode>
                <c:ptCount val="11"/>
                <c:pt idx="0">
                  <c:v>-3.4700000000000002E-2</c:v>
                </c:pt>
                <c:pt idx="1">
                  <c:v>-0.92191999999999996</c:v>
                </c:pt>
                <c:pt idx="2">
                  <c:v>-3.8359999999999999</c:v>
                </c:pt>
                <c:pt idx="3">
                  <c:v>-7.4496000000000002</c:v>
                </c:pt>
                <c:pt idx="4">
                  <c:v>-9.2020999999999997</c:v>
                </c:pt>
                <c:pt idx="5">
                  <c:v>-12.715</c:v>
                </c:pt>
                <c:pt idx="6">
                  <c:v>-17.901</c:v>
                </c:pt>
                <c:pt idx="7">
                  <c:v>-22.65</c:v>
                </c:pt>
                <c:pt idx="8">
                  <c:v>-26.738</c:v>
                </c:pt>
                <c:pt idx="9">
                  <c:v>-30.257999999999999</c:v>
                </c:pt>
                <c:pt idx="10">
                  <c:v>-33.32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2D-486B-BD1A-FA6925DF72F6}"/>
            </c:ext>
          </c:extLst>
        </c:ser>
        <c:ser>
          <c:idx val="1"/>
          <c:order val="1"/>
          <c:tx>
            <c:strRef>
              <c:f>v207_ironv5!$C$2</c:f>
              <c:strCache>
                <c:ptCount val="1"/>
                <c:pt idx="0">
                  <c:v>b3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v207_ironv5!$A$3:$A$13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v207_ironv5!$C$3:$C$13</c:f>
              <c:numCache>
                <c:formatCode>0.00</c:formatCode>
                <c:ptCount val="11"/>
                <c:pt idx="0">
                  <c:v>-150.93</c:v>
                </c:pt>
                <c:pt idx="1">
                  <c:v>-126.77</c:v>
                </c:pt>
                <c:pt idx="2">
                  <c:v>-70.197000000000003</c:v>
                </c:pt>
                <c:pt idx="3">
                  <c:v>-45.036999999999999</c:v>
                </c:pt>
                <c:pt idx="4">
                  <c:v>-31.390999999999998</c:v>
                </c:pt>
                <c:pt idx="5">
                  <c:v>-24.859000000000002</c:v>
                </c:pt>
                <c:pt idx="6">
                  <c:v>-21.584</c:v>
                </c:pt>
                <c:pt idx="7">
                  <c:v>-19.303999999999998</c:v>
                </c:pt>
                <c:pt idx="8">
                  <c:v>-17.492000000000001</c:v>
                </c:pt>
                <c:pt idx="9">
                  <c:v>-15.992000000000001</c:v>
                </c:pt>
                <c:pt idx="10">
                  <c:v>-14.712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2D-486B-BD1A-FA6925DF72F6}"/>
            </c:ext>
          </c:extLst>
        </c:ser>
        <c:ser>
          <c:idx val="2"/>
          <c:order val="2"/>
          <c:tx>
            <c:strRef>
              <c:f>v207_ironv5!$D$2</c:f>
              <c:strCache>
                <c:ptCount val="1"/>
                <c:pt idx="0">
                  <c:v>b5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v207_ironv5!$A$3:$A$13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v207_ironv5!$D$3:$D$13</c:f>
              <c:numCache>
                <c:formatCode>0.00</c:formatCode>
                <c:ptCount val="11"/>
                <c:pt idx="0">
                  <c:v>8.4060000000000006</c:v>
                </c:pt>
                <c:pt idx="1">
                  <c:v>7.1421999999999999</c:v>
                </c:pt>
                <c:pt idx="2">
                  <c:v>7.0686</c:v>
                </c:pt>
                <c:pt idx="3">
                  <c:v>7.5773000000000001</c:v>
                </c:pt>
                <c:pt idx="4">
                  <c:v>7.9596</c:v>
                </c:pt>
                <c:pt idx="5">
                  <c:v>8.2110000000000003</c:v>
                </c:pt>
                <c:pt idx="6">
                  <c:v>8.3923000000000005</c:v>
                </c:pt>
                <c:pt idx="7">
                  <c:v>8.5275999999999996</c:v>
                </c:pt>
                <c:pt idx="8">
                  <c:v>8.6316000000000006</c:v>
                </c:pt>
                <c:pt idx="9">
                  <c:v>8.7147000000000006</c:v>
                </c:pt>
                <c:pt idx="10">
                  <c:v>8.7824000000000009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22D-486B-BD1A-FA6925DF72F6}"/>
            </c:ext>
          </c:extLst>
        </c:ser>
        <c:ser>
          <c:idx val="3"/>
          <c:order val="3"/>
          <c:tx>
            <c:strRef>
              <c:f>v207_ironv5!$E$2</c:f>
              <c:strCache>
                <c:ptCount val="1"/>
                <c:pt idx="0">
                  <c:v>b7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v207_ironv5!$A$3:$A$13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v207_ironv5!$E$3:$E$13</c:f>
              <c:numCache>
                <c:formatCode>0.00</c:formatCode>
                <c:ptCount val="11"/>
                <c:pt idx="0">
                  <c:v>1.0275000000000001</c:v>
                </c:pt>
                <c:pt idx="1">
                  <c:v>1.1005</c:v>
                </c:pt>
                <c:pt idx="2">
                  <c:v>1.2258</c:v>
                </c:pt>
                <c:pt idx="3">
                  <c:v>1.3167</c:v>
                </c:pt>
                <c:pt idx="4">
                  <c:v>1.3838999999999999</c:v>
                </c:pt>
                <c:pt idx="5">
                  <c:v>1.4384999999999999</c:v>
                </c:pt>
                <c:pt idx="6">
                  <c:v>1.4845999999999999</c:v>
                </c:pt>
                <c:pt idx="7">
                  <c:v>1.5214000000000001</c:v>
                </c:pt>
                <c:pt idx="8">
                  <c:v>1.5508999999999999</c:v>
                </c:pt>
                <c:pt idx="9">
                  <c:v>1.5751999999999999</c:v>
                </c:pt>
                <c:pt idx="10">
                  <c:v>1.5953999999999999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22D-486B-BD1A-FA6925DF72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bn, units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v207_ironv5!$C$15</c:f>
              <c:strCache>
                <c:ptCount val="1"/>
                <c:pt idx="0">
                  <c:v>      BIGB 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v207_ironv5!$A$16:$A$26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v207_ironv5!$C$16:$C$26</c:f>
              <c:numCache>
                <c:formatCode>0.00</c:formatCode>
                <c:ptCount val="11"/>
                <c:pt idx="0">
                  <c:v>4.1908000000000001E-2</c:v>
                </c:pt>
                <c:pt idx="1">
                  <c:v>2.6863000000000001</c:v>
                </c:pt>
                <c:pt idx="2">
                  <c:v>4.7262000000000004</c:v>
                </c:pt>
                <c:pt idx="3">
                  <c:v>6.5664999999999996</c:v>
                </c:pt>
                <c:pt idx="4">
                  <c:v>8.3229000000000006</c:v>
                </c:pt>
                <c:pt idx="5">
                  <c:v>9.9994999999999994</c:v>
                </c:pt>
                <c:pt idx="6">
                  <c:v>11.612</c:v>
                </c:pt>
                <c:pt idx="7">
                  <c:v>13.204000000000001</c:v>
                </c:pt>
                <c:pt idx="8">
                  <c:v>14.789</c:v>
                </c:pt>
                <c:pt idx="9">
                  <c:v>16.37</c:v>
                </c:pt>
                <c:pt idx="10">
                  <c:v>17.948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F41-4E99-80EB-C21A5488A661}"/>
            </c:ext>
          </c:extLst>
        </c:ser>
        <c:ser>
          <c:idx val="1"/>
          <c:order val="1"/>
          <c:tx>
            <c:strRef>
              <c:f>v207_ironv5!$G$15</c:f>
              <c:strCache>
                <c:ptCount val="1"/>
                <c:pt idx="0">
                  <c:v>      PEAK 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v207_ironv5!$A$16:$A$26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v207_ironv5!$G$16:$G$26</c:f>
              <c:numCache>
                <c:formatCode>0.00</c:formatCode>
                <c:ptCount val="11"/>
                <c:pt idx="0">
                  <c:v>4.5690000000000001E-2</c:v>
                </c:pt>
                <c:pt idx="1">
                  <c:v>2.8992</c:v>
                </c:pt>
                <c:pt idx="2">
                  <c:v>5.0195999999999996</c:v>
                </c:pt>
                <c:pt idx="3">
                  <c:v>6.9427000000000003</c:v>
                </c:pt>
                <c:pt idx="4">
                  <c:v>8.7844999999999995</c:v>
                </c:pt>
                <c:pt idx="5">
                  <c:v>10.555</c:v>
                </c:pt>
                <c:pt idx="6">
                  <c:v>12.268000000000001</c:v>
                </c:pt>
                <c:pt idx="7">
                  <c:v>13.964</c:v>
                </c:pt>
                <c:pt idx="8">
                  <c:v>15.653</c:v>
                </c:pt>
                <c:pt idx="9">
                  <c:v>17.338999999999999</c:v>
                </c:pt>
                <c:pt idx="10">
                  <c:v>19.021999999999998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F41-4E99-80EB-C21A5488A6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scatterChart>
        <c:scatterStyle val="lineMarker"/>
        <c:varyColors val="0"/>
        <c:ser>
          <c:idx val="2"/>
          <c:order val="2"/>
          <c:tx>
            <c:strRef>
              <c:f>v207_ironv5!$H$15</c:f>
              <c:strCache>
                <c:ptCount val="1"/>
                <c:pt idx="0">
                  <c:v>Bp/B0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v207_ironv5!$A$16:$A$26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v207_ironv5!$H$16:$H$26</c:f>
              <c:numCache>
                <c:formatCode>0.000</c:formatCode>
                <c:ptCount val="11"/>
                <c:pt idx="0">
                  <c:v>1.0904839171518563</c:v>
                </c:pt>
                <c:pt idx="1">
                  <c:v>1.0795517998734319</c:v>
                </c:pt>
                <c:pt idx="2">
                  <c:v>1.0620794718801572</c:v>
                </c:pt>
                <c:pt idx="3">
                  <c:v>1.0572907941825935</c:v>
                </c:pt>
                <c:pt idx="4">
                  <c:v>1.0554614377200253</c:v>
                </c:pt>
                <c:pt idx="5">
                  <c:v>1.055552777638882</c:v>
                </c:pt>
                <c:pt idx="6">
                  <c:v>1.0564932828108853</c:v>
                </c:pt>
                <c:pt idx="7">
                  <c:v>1.0575583156619206</c:v>
                </c:pt>
                <c:pt idx="8">
                  <c:v>1.0584217999864765</c:v>
                </c:pt>
                <c:pt idx="9">
                  <c:v>1.0591936469150884</c:v>
                </c:pt>
                <c:pt idx="10">
                  <c:v>1.0598395364386002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F41-4E99-80EB-C21A5488A6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3489487"/>
        <c:axId val="1843723695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B,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valAx>
        <c:axId val="184372369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Bp/Bo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3489487"/>
        <c:crosses val="max"/>
        <c:crossBetween val="midCat"/>
      </c:valAx>
      <c:valAx>
        <c:axId val="1633489487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8437236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v207_ironv6!$B$2</c:f>
              <c:strCache>
                <c:ptCount val="1"/>
                <c:pt idx="0">
                  <c:v>b2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v207_ironv6!$A$3:$A$13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v207_ironv6!$B$3:$B$13</c:f>
              <c:numCache>
                <c:formatCode>0.00</c:formatCode>
                <c:ptCount val="11"/>
                <c:pt idx="0">
                  <c:v>-0.13951</c:v>
                </c:pt>
                <c:pt idx="1">
                  <c:v>-0.84824999999999995</c:v>
                </c:pt>
                <c:pt idx="2">
                  <c:v>-3.5318999999999998</c:v>
                </c:pt>
                <c:pt idx="3">
                  <c:v>-6.8476999999999997</c:v>
                </c:pt>
                <c:pt idx="4">
                  <c:v>-8.6753999999999998</c:v>
                </c:pt>
                <c:pt idx="5">
                  <c:v>-12.324999999999999</c:v>
                </c:pt>
                <c:pt idx="6">
                  <c:v>-17.399999999999999</c:v>
                </c:pt>
                <c:pt idx="7">
                  <c:v>-21.957000000000001</c:v>
                </c:pt>
                <c:pt idx="8">
                  <c:v>-25.922000000000001</c:v>
                </c:pt>
                <c:pt idx="9">
                  <c:v>-29.356000000000002</c:v>
                </c:pt>
                <c:pt idx="10">
                  <c:v>-32.359000000000002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EF-4039-8A6C-C860242C39F3}"/>
            </c:ext>
          </c:extLst>
        </c:ser>
        <c:ser>
          <c:idx val="1"/>
          <c:order val="1"/>
          <c:tx>
            <c:strRef>
              <c:f>v207_ironv6!$C$2</c:f>
              <c:strCache>
                <c:ptCount val="1"/>
                <c:pt idx="0">
                  <c:v>b3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v207_ironv6!$A$3:$A$13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v207_ironv6!$C$3:$C$13</c:f>
              <c:numCache>
                <c:formatCode>0.00</c:formatCode>
                <c:ptCount val="11"/>
                <c:pt idx="0">
                  <c:v>-995.47</c:v>
                </c:pt>
                <c:pt idx="1">
                  <c:v>-506.72</c:v>
                </c:pt>
                <c:pt idx="2">
                  <c:v>-310.02999999999997</c:v>
                </c:pt>
                <c:pt idx="3">
                  <c:v>-224.98</c:v>
                </c:pt>
                <c:pt idx="4">
                  <c:v>-177.91</c:v>
                </c:pt>
                <c:pt idx="5">
                  <c:v>-149.35</c:v>
                </c:pt>
                <c:pt idx="6">
                  <c:v>-130.24</c:v>
                </c:pt>
                <c:pt idx="7">
                  <c:v>-115.77</c:v>
                </c:pt>
                <c:pt idx="8">
                  <c:v>-104.27</c:v>
                </c:pt>
                <c:pt idx="9">
                  <c:v>-94.869</c:v>
                </c:pt>
                <c:pt idx="10">
                  <c:v>-87.016999999999996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0EF-4039-8A6C-C860242C39F3}"/>
            </c:ext>
          </c:extLst>
        </c:ser>
        <c:ser>
          <c:idx val="2"/>
          <c:order val="2"/>
          <c:tx>
            <c:strRef>
              <c:f>v207_ironv6!$D$2</c:f>
              <c:strCache>
                <c:ptCount val="1"/>
                <c:pt idx="0">
                  <c:v>b5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v207_ironv6!$A$3:$A$13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v207_ironv6!$D$3:$D$13</c:f>
              <c:numCache>
                <c:formatCode>0.00</c:formatCode>
                <c:ptCount val="11"/>
                <c:pt idx="0">
                  <c:v>46.747</c:v>
                </c:pt>
                <c:pt idx="1">
                  <c:v>68.867999999999995</c:v>
                </c:pt>
                <c:pt idx="2">
                  <c:v>48.463999999999999</c:v>
                </c:pt>
                <c:pt idx="3">
                  <c:v>39.210999999999999</c:v>
                </c:pt>
                <c:pt idx="4">
                  <c:v>33.96</c:v>
                </c:pt>
                <c:pt idx="5">
                  <c:v>30.423999999999999</c:v>
                </c:pt>
                <c:pt idx="6">
                  <c:v>27.869</c:v>
                </c:pt>
                <c:pt idx="7">
                  <c:v>25.885999999999999</c:v>
                </c:pt>
                <c:pt idx="8">
                  <c:v>24.295000000000002</c:v>
                </c:pt>
                <c:pt idx="9">
                  <c:v>22.986999999999998</c:v>
                </c:pt>
                <c:pt idx="10">
                  <c:v>21.893000000000001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0EF-4039-8A6C-C860242C39F3}"/>
            </c:ext>
          </c:extLst>
        </c:ser>
        <c:ser>
          <c:idx val="3"/>
          <c:order val="3"/>
          <c:tx>
            <c:strRef>
              <c:f>v207_ironv6!$E$2</c:f>
              <c:strCache>
                <c:ptCount val="1"/>
                <c:pt idx="0">
                  <c:v>b7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v207_ironv6!$A$3:$A$13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v207_ironv6!$E$3:$E$13</c:f>
              <c:numCache>
                <c:formatCode>0.00</c:formatCode>
                <c:ptCount val="11"/>
                <c:pt idx="0">
                  <c:v>34.997999999999998</c:v>
                </c:pt>
                <c:pt idx="1">
                  <c:v>0.34177999999999997</c:v>
                </c:pt>
                <c:pt idx="2">
                  <c:v>-0.20641999999999999</c:v>
                </c:pt>
                <c:pt idx="3">
                  <c:v>-1.0245000000000001E-2</c:v>
                </c:pt>
                <c:pt idx="4">
                  <c:v>0.18207999999999999</c:v>
                </c:pt>
                <c:pt idx="5">
                  <c:v>0.35366999999999998</c:v>
                </c:pt>
                <c:pt idx="6">
                  <c:v>0.49836999999999998</c:v>
                </c:pt>
                <c:pt idx="7">
                  <c:v>0.61870999999999998</c:v>
                </c:pt>
                <c:pt idx="8">
                  <c:v>0.71960999999999997</c:v>
                </c:pt>
                <c:pt idx="9">
                  <c:v>0.80520999999999998</c:v>
                </c:pt>
                <c:pt idx="10">
                  <c:v>0.87861999999999996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0EF-4039-8A6C-C860242C39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bn, units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v207_ironv6!$C$15</c:f>
              <c:strCache>
                <c:ptCount val="1"/>
                <c:pt idx="0">
                  <c:v>      BIGB 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v207_ironv6!$A$16:$A$26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v207_ironv6!$C$16:$C$26</c:f>
              <c:numCache>
                <c:formatCode>0.00</c:formatCode>
                <c:ptCount val="11"/>
                <c:pt idx="0">
                  <c:v>6.9138000000000005E-2</c:v>
                </c:pt>
                <c:pt idx="1">
                  <c:v>3.0474000000000001</c:v>
                </c:pt>
                <c:pt idx="2">
                  <c:v>5.0556999999999999</c:v>
                </c:pt>
                <c:pt idx="3">
                  <c:v>6.8888999999999996</c:v>
                </c:pt>
                <c:pt idx="4">
                  <c:v>8.6422000000000008</c:v>
                </c:pt>
                <c:pt idx="5">
                  <c:v>10.314</c:v>
                </c:pt>
                <c:pt idx="6">
                  <c:v>11.923999999999999</c:v>
                </c:pt>
                <c:pt idx="7">
                  <c:v>13.516999999999999</c:v>
                </c:pt>
                <c:pt idx="8">
                  <c:v>15.103</c:v>
                </c:pt>
                <c:pt idx="9">
                  <c:v>16.684000000000001</c:v>
                </c:pt>
                <c:pt idx="10">
                  <c:v>18.263000000000002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61A-4A9E-9A99-69CB5F61CDA2}"/>
            </c:ext>
          </c:extLst>
        </c:ser>
        <c:ser>
          <c:idx val="1"/>
          <c:order val="1"/>
          <c:tx>
            <c:strRef>
              <c:f>v207_ironv6!$G$15</c:f>
              <c:strCache>
                <c:ptCount val="1"/>
                <c:pt idx="0">
                  <c:v>      PEAK 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v207_ironv6!$A$16:$A$26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v207_ironv6!$G$16:$G$26</c:f>
              <c:numCache>
                <c:formatCode>0.00</c:formatCode>
                <c:ptCount val="11"/>
                <c:pt idx="0">
                  <c:v>0.10872999999999999</c:v>
                </c:pt>
                <c:pt idx="1">
                  <c:v>2.8887999999999998</c:v>
                </c:pt>
                <c:pt idx="2">
                  <c:v>4.7835999999999999</c:v>
                </c:pt>
                <c:pt idx="3">
                  <c:v>6.6124000000000001</c:v>
                </c:pt>
                <c:pt idx="4">
                  <c:v>8.3903999999999996</c:v>
                </c:pt>
                <c:pt idx="5">
                  <c:v>10.109</c:v>
                </c:pt>
                <c:pt idx="6">
                  <c:v>11.778</c:v>
                </c:pt>
                <c:pt idx="7">
                  <c:v>13.435</c:v>
                </c:pt>
                <c:pt idx="8">
                  <c:v>15.089</c:v>
                </c:pt>
                <c:pt idx="9">
                  <c:v>16.741</c:v>
                </c:pt>
                <c:pt idx="10">
                  <c:v>18.393000000000001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61A-4A9E-9A99-69CB5F61CD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scatterChart>
        <c:scatterStyle val="lineMarker"/>
        <c:varyColors val="0"/>
        <c:ser>
          <c:idx val="2"/>
          <c:order val="2"/>
          <c:tx>
            <c:strRef>
              <c:f>v207_ironv6!$H$15</c:f>
              <c:strCache>
                <c:ptCount val="1"/>
                <c:pt idx="0">
                  <c:v>Bp/B0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v207_ironv6!$A$16:$A$26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v207_ironv6!$H$16:$H$26</c:f>
              <c:numCache>
                <c:formatCode>0.000</c:formatCode>
                <c:ptCount val="11"/>
                <c:pt idx="0">
                  <c:v>1.5726517978535681</c:v>
                </c:pt>
                <c:pt idx="1">
                  <c:v>0.94834941261403161</c:v>
                </c:pt>
                <c:pt idx="2">
                  <c:v>0.94671361038036272</c:v>
                </c:pt>
                <c:pt idx="3">
                  <c:v>0.96630811885787282</c:v>
                </c:pt>
                <c:pt idx="4">
                  <c:v>0.97786443266760781</c:v>
                </c:pt>
                <c:pt idx="5">
                  <c:v>0.98526274966065552</c:v>
                </c:pt>
                <c:pt idx="6">
                  <c:v>0.99069104327406921</c:v>
                </c:pt>
                <c:pt idx="7">
                  <c:v>0.99482133609528745</c:v>
                </c:pt>
                <c:pt idx="8">
                  <c:v>0.99907303184797724</c:v>
                </c:pt>
                <c:pt idx="9">
                  <c:v>1.0034164468952289</c:v>
                </c:pt>
                <c:pt idx="10">
                  <c:v>1.0071182171603787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61A-4A9E-9A99-69CB5F61CD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3489487"/>
        <c:axId val="1843723695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B,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valAx>
        <c:axId val="184372369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Bp/Bo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3489487"/>
        <c:crosses val="max"/>
        <c:crossBetween val="midCat"/>
      </c:valAx>
      <c:valAx>
        <c:axId val="1633489487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8437236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v207_ironv7!$B$2</c:f>
              <c:strCache>
                <c:ptCount val="1"/>
                <c:pt idx="0">
                  <c:v>b2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v207_ironv7!$A$3:$A$13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v207_ironv7!$B$3:$B$13</c:f>
              <c:numCache>
                <c:formatCode>0.00</c:formatCode>
                <c:ptCount val="11"/>
                <c:pt idx="0">
                  <c:v>6.3593000000000002</c:v>
                </c:pt>
                <c:pt idx="1">
                  <c:v>6.0936000000000003</c:v>
                </c:pt>
                <c:pt idx="2">
                  <c:v>28.806999999999999</c:v>
                </c:pt>
                <c:pt idx="3">
                  <c:v>51.25</c:v>
                </c:pt>
                <c:pt idx="4">
                  <c:v>53.328000000000003</c:v>
                </c:pt>
                <c:pt idx="5">
                  <c:v>44.554000000000002</c:v>
                </c:pt>
                <c:pt idx="6">
                  <c:v>34.54</c:v>
                </c:pt>
                <c:pt idx="7">
                  <c:v>25.414999999999999</c:v>
                </c:pt>
                <c:pt idx="8">
                  <c:v>17.315999999999999</c:v>
                </c:pt>
                <c:pt idx="9">
                  <c:v>10.250999999999999</c:v>
                </c:pt>
                <c:pt idx="10">
                  <c:v>4.0963000000000003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47F-4F03-8126-C231C18C6811}"/>
            </c:ext>
          </c:extLst>
        </c:ser>
        <c:ser>
          <c:idx val="1"/>
          <c:order val="1"/>
          <c:tx>
            <c:strRef>
              <c:f>v207_ironv7!$C$2</c:f>
              <c:strCache>
                <c:ptCount val="1"/>
                <c:pt idx="0">
                  <c:v>b3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v207_ironv7!$A$3:$A$13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v207_ironv7!$C$3:$C$13</c:f>
              <c:numCache>
                <c:formatCode>0.00</c:formatCode>
                <c:ptCount val="11"/>
                <c:pt idx="0">
                  <c:v>5.3742000000000001</c:v>
                </c:pt>
                <c:pt idx="1">
                  <c:v>0.87602000000000002</c:v>
                </c:pt>
                <c:pt idx="2">
                  <c:v>-11.084</c:v>
                </c:pt>
                <c:pt idx="3">
                  <c:v>-9.6486999999999998</c:v>
                </c:pt>
                <c:pt idx="4">
                  <c:v>-7.9710999999999999</c:v>
                </c:pt>
                <c:pt idx="5">
                  <c:v>-7.4478</c:v>
                </c:pt>
                <c:pt idx="6">
                  <c:v>-7.0393999999999997</c:v>
                </c:pt>
                <c:pt idx="7">
                  <c:v>-6.5834999999999999</c:v>
                </c:pt>
                <c:pt idx="8">
                  <c:v>-6.1326000000000001</c:v>
                </c:pt>
                <c:pt idx="9">
                  <c:v>-5.6990999999999996</c:v>
                </c:pt>
                <c:pt idx="10">
                  <c:v>-5.2957000000000001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47F-4F03-8126-C231C18C6811}"/>
            </c:ext>
          </c:extLst>
        </c:ser>
        <c:ser>
          <c:idx val="2"/>
          <c:order val="2"/>
          <c:tx>
            <c:strRef>
              <c:f>v207_ironv7!$D$2</c:f>
              <c:strCache>
                <c:ptCount val="1"/>
                <c:pt idx="0">
                  <c:v>b5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v207_ironv7!$A$3:$A$13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v207_ironv7!$D$3:$D$13</c:f>
              <c:numCache>
                <c:formatCode>0.00</c:formatCode>
                <c:ptCount val="11"/>
                <c:pt idx="0">
                  <c:v>1.7136</c:v>
                </c:pt>
                <c:pt idx="1">
                  <c:v>2.2317</c:v>
                </c:pt>
                <c:pt idx="2">
                  <c:v>4.6135000000000002</c:v>
                </c:pt>
                <c:pt idx="3">
                  <c:v>5.8114999999999997</c:v>
                </c:pt>
                <c:pt idx="4">
                  <c:v>6.5274000000000001</c:v>
                </c:pt>
                <c:pt idx="5">
                  <c:v>7.0073999999999996</c:v>
                </c:pt>
                <c:pt idx="6">
                  <c:v>7.3532999999999999</c:v>
                </c:pt>
                <c:pt idx="7">
                  <c:v>7.6128999999999998</c:v>
                </c:pt>
                <c:pt idx="8">
                  <c:v>7.8140000000000001</c:v>
                </c:pt>
                <c:pt idx="9">
                  <c:v>7.9749999999999996</c:v>
                </c:pt>
                <c:pt idx="10">
                  <c:v>8.1071000000000009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47F-4F03-8126-C231C18C6811}"/>
            </c:ext>
          </c:extLst>
        </c:ser>
        <c:ser>
          <c:idx val="3"/>
          <c:order val="3"/>
          <c:tx>
            <c:strRef>
              <c:f>v207_ironv7!$E$2</c:f>
              <c:strCache>
                <c:ptCount val="1"/>
                <c:pt idx="0">
                  <c:v>b7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v207_ironv7!$A$3:$A$13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v207_ironv7!$E$3:$E$13</c:f>
              <c:numCache>
                <c:formatCode>0.00</c:formatCode>
                <c:ptCount val="11"/>
                <c:pt idx="0">
                  <c:v>1.3236000000000001</c:v>
                </c:pt>
                <c:pt idx="1">
                  <c:v>1.3357000000000001</c:v>
                </c:pt>
                <c:pt idx="2">
                  <c:v>1.3667</c:v>
                </c:pt>
                <c:pt idx="3">
                  <c:v>1.4359999999999999</c:v>
                </c:pt>
                <c:pt idx="4">
                  <c:v>1.4903999999999999</c:v>
                </c:pt>
                <c:pt idx="5">
                  <c:v>1.5362</c:v>
                </c:pt>
                <c:pt idx="6">
                  <c:v>1.5722</c:v>
                </c:pt>
                <c:pt idx="7">
                  <c:v>1.6003000000000001</c:v>
                </c:pt>
                <c:pt idx="8">
                  <c:v>1.6228</c:v>
                </c:pt>
                <c:pt idx="9">
                  <c:v>1.6411</c:v>
                </c:pt>
                <c:pt idx="10">
                  <c:v>1.6563000000000001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47F-4F03-8126-C231C18C68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bn, units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v207_ironv7!$C$15</c:f>
              <c:strCache>
                <c:ptCount val="1"/>
                <c:pt idx="0">
                  <c:v>      BIGB 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v207_ironv7!$A$16:$A$26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v207_ironv7!$C$16:$C$26</c:f>
              <c:numCache>
                <c:formatCode>0.00</c:formatCode>
                <c:ptCount val="11"/>
                <c:pt idx="0">
                  <c:v>3.5263999999999997E-2</c:v>
                </c:pt>
                <c:pt idx="1">
                  <c:v>2.2982999999999998</c:v>
                </c:pt>
                <c:pt idx="2">
                  <c:v>4.3334000000000001</c:v>
                </c:pt>
                <c:pt idx="3">
                  <c:v>6.1257000000000001</c:v>
                </c:pt>
                <c:pt idx="4">
                  <c:v>7.8301999999999996</c:v>
                </c:pt>
                <c:pt idx="5">
                  <c:v>9.4636999999999993</c:v>
                </c:pt>
                <c:pt idx="6">
                  <c:v>11.069000000000001</c:v>
                </c:pt>
                <c:pt idx="7">
                  <c:v>12.661</c:v>
                </c:pt>
                <c:pt idx="8">
                  <c:v>14.247</c:v>
                </c:pt>
                <c:pt idx="9">
                  <c:v>15.829000000000001</c:v>
                </c:pt>
                <c:pt idx="10">
                  <c:v>17.407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3B-46AE-9980-1DFBF86548C6}"/>
            </c:ext>
          </c:extLst>
        </c:ser>
        <c:ser>
          <c:idx val="1"/>
          <c:order val="1"/>
          <c:tx>
            <c:strRef>
              <c:f>v207_ironv7!$G$15</c:f>
              <c:strCache>
                <c:ptCount val="1"/>
                <c:pt idx="0">
                  <c:v>      PEAK 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v207_ironv7!$A$16:$A$26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v207_ironv7!$G$16:$G$26</c:f>
              <c:numCache>
                <c:formatCode>0.00</c:formatCode>
                <c:ptCount val="11"/>
                <c:pt idx="0">
                  <c:v>3.6789000000000002E-2</c:v>
                </c:pt>
                <c:pt idx="1">
                  <c:v>2.4009999999999998</c:v>
                </c:pt>
                <c:pt idx="2">
                  <c:v>4.5366</c:v>
                </c:pt>
                <c:pt idx="3">
                  <c:v>6.4128999999999996</c:v>
                </c:pt>
                <c:pt idx="4">
                  <c:v>8.2065000000000001</c:v>
                </c:pt>
                <c:pt idx="5">
                  <c:v>9.9380000000000006</c:v>
                </c:pt>
                <c:pt idx="6">
                  <c:v>11.644</c:v>
                </c:pt>
                <c:pt idx="7">
                  <c:v>13.339</c:v>
                </c:pt>
                <c:pt idx="8">
                  <c:v>15.028</c:v>
                </c:pt>
                <c:pt idx="9">
                  <c:v>16.713000000000001</c:v>
                </c:pt>
                <c:pt idx="10">
                  <c:v>18.396000000000001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3B-46AE-9980-1DFBF86548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scatterChart>
        <c:scatterStyle val="lineMarker"/>
        <c:varyColors val="0"/>
        <c:ser>
          <c:idx val="2"/>
          <c:order val="2"/>
          <c:tx>
            <c:strRef>
              <c:f>v207_ironv7!$H$15</c:f>
              <c:strCache>
                <c:ptCount val="1"/>
                <c:pt idx="0">
                  <c:v>Bp/B0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v207_ironv7!$A$16:$A$26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v207_ironv7!$H$16:$H$26</c:f>
              <c:numCache>
                <c:formatCode>0.000</c:formatCode>
                <c:ptCount val="11"/>
                <c:pt idx="0">
                  <c:v>1.0436422413793105</c:v>
                </c:pt>
                <c:pt idx="1">
                  <c:v>1.0452073271548536</c:v>
                </c:pt>
                <c:pt idx="2">
                  <c:v>1.0514838233257948</c:v>
                </c:pt>
                <c:pt idx="3">
                  <c:v>1.0551447181546598</c:v>
                </c:pt>
                <c:pt idx="4">
                  <c:v>1.056575821818089</c:v>
                </c:pt>
                <c:pt idx="5">
                  <c:v>1.0573031689508332</c:v>
                </c:pt>
                <c:pt idx="6">
                  <c:v>1.0575481073267683</c:v>
                </c:pt>
                <c:pt idx="7">
                  <c:v>1.0577363557380934</c:v>
                </c:pt>
                <c:pt idx="8">
                  <c:v>1.0576963571278164</c:v>
                </c:pt>
                <c:pt idx="9">
                  <c:v>1.0576157685261229</c:v>
                </c:pt>
                <c:pt idx="10">
                  <c:v>1.0575630493479633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23B-46AE-9980-1DFBF86548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3489487"/>
        <c:axId val="1843723695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B,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valAx>
        <c:axId val="184372369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Bp/Bo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3489487"/>
        <c:crosses val="max"/>
        <c:crossBetween val="midCat"/>
      </c:valAx>
      <c:valAx>
        <c:axId val="1633489487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8437236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010756223282178"/>
          <c:y val="5.5766793409378963E-2"/>
          <c:w val="0.71117115392084151"/>
          <c:h val="0.69541111543566558"/>
        </c:manualLayout>
      </c:layout>
      <c:scatterChart>
        <c:scatterStyle val="lineMarker"/>
        <c:varyColors val="0"/>
        <c:ser>
          <c:idx val="0"/>
          <c:order val="0"/>
          <c:tx>
            <c:strRef>
              <c:f>v207_ironv8!$B$2</c:f>
              <c:strCache>
                <c:ptCount val="1"/>
                <c:pt idx="0">
                  <c:v>b2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v207_ironv8!$A$3:$A$13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v207_ironv8!$B$3:$B$13</c:f>
              <c:numCache>
                <c:formatCode>0.00</c:formatCode>
                <c:ptCount val="11"/>
                <c:pt idx="0">
                  <c:v>-0.32438</c:v>
                </c:pt>
                <c:pt idx="1">
                  <c:v>-0.35287000000000002</c:v>
                </c:pt>
                <c:pt idx="2">
                  <c:v>-1.6744000000000001</c:v>
                </c:pt>
                <c:pt idx="3">
                  <c:v>-3.9794999999999998</c:v>
                </c:pt>
                <c:pt idx="4">
                  <c:v>-7.7992999999999997</c:v>
                </c:pt>
                <c:pt idx="5">
                  <c:v>-13.433999999999999</c:v>
                </c:pt>
                <c:pt idx="6">
                  <c:v>-18.484000000000002</c:v>
                </c:pt>
                <c:pt idx="7">
                  <c:v>-22.829000000000001</c:v>
                </c:pt>
                <c:pt idx="8">
                  <c:v>-26.600999999999999</c:v>
                </c:pt>
                <c:pt idx="9">
                  <c:v>-29.885000000000002</c:v>
                </c:pt>
                <c:pt idx="10">
                  <c:v>-32.76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56D-4328-91BC-DA3789288AE0}"/>
            </c:ext>
          </c:extLst>
        </c:ser>
        <c:ser>
          <c:idx val="1"/>
          <c:order val="1"/>
          <c:tx>
            <c:strRef>
              <c:f>v207_ironv8!$C$2</c:f>
              <c:strCache>
                <c:ptCount val="1"/>
                <c:pt idx="0">
                  <c:v>b3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v207_ironv8!$A$3:$A$13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v207_ironv8!$C$3:$C$13</c:f>
              <c:numCache>
                <c:formatCode>0.00</c:formatCode>
                <c:ptCount val="11"/>
                <c:pt idx="0">
                  <c:v>-1.2578</c:v>
                </c:pt>
                <c:pt idx="1">
                  <c:v>-4.0777999999999999</c:v>
                </c:pt>
                <c:pt idx="2">
                  <c:v>-17.294</c:v>
                </c:pt>
                <c:pt idx="3">
                  <c:v>-19.190999999999999</c:v>
                </c:pt>
                <c:pt idx="4">
                  <c:v>-18.277999999999999</c:v>
                </c:pt>
                <c:pt idx="5">
                  <c:v>-16.957999999999998</c:v>
                </c:pt>
                <c:pt idx="6">
                  <c:v>-15.537000000000001</c:v>
                </c:pt>
                <c:pt idx="7">
                  <c:v>-14.179</c:v>
                </c:pt>
                <c:pt idx="8">
                  <c:v>-12.946</c:v>
                </c:pt>
                <c:pt idx="9">
                  <c:v>-11.853</c:v>
                </c:pt>
                <c:pt idx="10">
                  <c:v>-10.893000000000001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56D-4328-91BC-DA3789288AE0}"/>
            </c:ext>
          </c:extLst>
        </c:ser>
        <c:ser>
          <c:idx val="2"/>
          <c:order val="2"/>
          <c:tx>
            <c:strRef>
              <c:f>v207_ironv8!$D$2</c:f>
              <c:strCache>
                <c:ptCount val="1"/>
                <c:pt idx="0">
                  <c:v>b5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v207_ironv8!$A$3:$A$13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v207_ironv8!$D$3:$D$13</c:f>
              <c:numCache>
                <c:formatCode>0.00</c:formatCode>
                <c:ptCount val="11"/>
                <c:pt idx="0">
                  <c:v>1.9241999999999999</c:v>
                </c:pt>
                <c:pt idx="1">
                  <c:v>2.3157000000000001</c:v>
                </c:pt>
                <c:pt idx="2">
                  <c:v>4.5964</c:v>
                </c:pt>
                <c:pt idx="3">
                  <c:v>5.8322000000000003</c:v>
                </c:pt>
                <c:pt idx="4">
                  <c:v>6.5544000000000002</c:v>
                </c:pt>
                <c:pt idx="5">
                  <c:v>7.0430999999999999</c:v>
                </c:pt>
                <c:pt idx="6">
                  <c:v>7.3944000000000001</c:v>
                </c:pt>
                <c:pt idx="7">
                  <c:v>7.6565000000000003</c:v>
                </c:pt>
                <c:pt idx="8">
                  <c:v>7.8587999999999996</c:v>
                </c:pt>
                <c:pt idx="9">
                  <c:v>8.0198</c:v>
                </c:pt>
                <c:pt idx="10">
                  <c:v>8.1509999999999998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56D-4328-91BC-DA3789288AE0}"/>
            </c:ext>
          </c:extLst>
        </c:ser>
        <c:ser>
          <c:idx val="3"/>
          <c:order val="3"/>
          <c:tx>
            <c:strRef>
              <c:f>v207_ironv8!$E$2</c:f>
              <c:strCache>
                <c:ptCount val="1"/>
                <c:pt idx="0">
                  <c:v>b7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v207_ironv8!$A$3:$A$13</c:f>
              <c:numCache>
                <c:formatCode>0</c:formatCode>
                <c:ptCount val="11"/>
                <c:pt idx="0">
                  <c:v>40.24</c:v>
                </c:pt>
                <c:pt idx="1">
                  <c:v>2651.8</c:v>
                </c:pt>
                <c:pt idx="2">
                  <c:v>5263.4</c:v>
                </c:pt>
                <c:pt idx="3">
                  <c:v>7875</c:v>
                </c:pt>
                <c:pt idx="4">
                  <c:v>10487</c:v>
                </c:pt>
                <c:pt idx="5">
                  <c:v>13098</c:v>
                </c:pt>
                <c:pt idx="6">
                  <c:v>15710</c:v>
                </c:pt>
                <c:pt idx="7">
                  <c:v>18321</c:v>
                </c:pt>
                <c:pt idx="8">
                  <c:v>20933</c:v>
                </c:pt>
                <c:pt idx="9">
                  <c:v>23544</c:v>
                </c:pt>
                <c:pt idx="10">
                  <c:v>26156</c:v>
                </c:pt>
              </c:numCache>
            </c:numRef>
          </c:xVal>
          <c:yVal>
            <c:numRef>
              <c:f>v207_ironv8!$E$3:$E$13</c:f>
              <c:numCache>
                <c:formatCode>0.00</c:formatCode>
                <c:ptCount val="11"/>
                <c:pt idx="0">
                  <c:v>1.3664000000000001</c:v>
                </c:pt>
                <c:pt idx="1">
                  <c:v>1.3698999999999999</c:v>
                </c:pt>
                <c:pt idx="2">
                  <c:v>1.3937999999999999</c:v>
                </c:pt>
                <c:pt idx="3">
                  <c:v>1.4741</c:v>
                </c:pt>
                <c:pt idx="4">
                  <c:v>1.5303</c:v>
                </c:pt>
                <c:pt idx="5">
                  <c:v>1.5734999999999999</c:v>
                </c:pt>
                <c:pt idx="6">
                  <c:v>1.6059000000000001</c:v>
                </c:pt>
                <c:pt idx="7">
                  <c:v>1.6308</c:v>
                </c:pt>
                <c:pt idx="8">
                  <c:v>1.6505000000000001</c:v>
                </c:pt>
                <c:pt idx="9">
                  <c:v>1.6664000000000001</c:v>
                </c:pt>
                <c:pt idx="10">
                  <c:v>1.6795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56D-4328-91BC-DA3789288A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762095"/>
        <c:axId val="1762325599"/>
      </c:scatterChart>
      <c:valAx>
        <c:axId val="168676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I,</a:t>
                </a:r>
                <a:r>
                  <a:rPr lang="en-GB" baseline="0"/>
                  <a:t> A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5599"/>
        <c:crosses val="autoZero"/>
        <c:crossBetween val="midCat"/>
      </c:valAx>
      <c:valAx>
        <c:axId val="17623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bn, units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762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13FC-9ACA-469F-80E7-B1D43B064D69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946" y="1234911"/>
            <a:ext cx="8226854" cy="206550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Electromagnetic design optimization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903751" y="3729174"/>
            <a:ext cx="5666796" cy="1201782"/>
          </a:xfrm>
        </p:spPr>
        <p:txBody>
          <a:bodyPr anchor="t">
            <a:normAutofit/>
          </a:bodyPr>
          <a:lstStyle/>
          <a:p>
            <a:pPr algn="ctr"/>
            <a:r>
              <a:rPr lang="en-US" sz="1800" dirty="0"/>
              <a:t>June 2023</a:t>
            </a:r>
          </a:p>
          <a:p>
            <a:pPr algn="ctr"/>
            <a:r>
              <a:rPr lang="en-US" sz="1800" dirty="0"/>
              <a:t>Susana Izquierdo Bermudez, Juan Carlos Perez , Lucio Fiscarelli, Ezio Todesco, Emma Lucie Gautheron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760F31-EDB3-445F-A96A-680D7E6E3A72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8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9A1C9-7D80-3A87-D12A-736E68B48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lines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F40BCD7-88E7-459F-7923-853612D0F1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4781" y="1671719"/>
            <a:ext cx="5511262" cy="397493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50F0B-8389-0CCE-C95E-F822DFD5D9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DF904D-2253-2D2F-C050-9DEDE996FC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960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2482E-819F-A609-8C7A-1787C802C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Let’s better put numbers in a table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F3767-31EC-070C-2454-E0E9045A2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234" y="1095289"/>
            <a:ext cx="8226854" cy="4667421"/>
          </a:xfrm>
        </p:spPr>
        <p:txBody>
          <a:bodyPr>
            <a:normAutofit/>
          </a:bodyPr>
          <a:lstStyle/>
          <a:p>
            <a:r>
              <a:rPr lang="en-US" sz="1100" dirty="0"/>
              <a:t>I assume a nominal field of 14 T</a:t>
            </a:r>
          </a:p>
          <a:p>
            <a:r>
              <a:rPr lang="en-US" sz="1100" dirty="0"/>
              <a:t>I assume an increase of energy from injection to collision of 15 (similar to the baseline FCC, 3.3 </a:t>
            </a:r>
            <a:r>
              <a:rPr lang="en-US" sz="1100" dirty="0" err="1"/>
              <a:t>TeV</a:t>
            </a:r>
            <a:r>
              <a:rPr lang="en-US" sz="1100" dirty="0"/>
              <a:t> for 50 </a:t>
            </a:r>
            <a:r>
              <a:rPr lang="en-US" sz="1100" dirty="0" err="1"/>
              <a:t>TeV</a:t>
            </a:r>
            <a:r>
              <a:rPr lang="en-US" sz="1100" dirty="0"/>
              <a:t> collision)</a:t>
            </a:r>
            <a:endParaRPr lang="en-GB" sz="1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83BE8-E8C0-05D7-E235-05C3E99189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CBA5CB-AA75-80A4-B987-261AD94595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2189C52-5E1A-06E1-2CBC-076A57310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1637101"/>
            <a:ext cx="5314559" cy="2615701"/>
          </a:xfrm>
          <a:prstGeom prst="rect">
            <a:avLst/>
          </a:prstGeom>
        </p:spPr>
      </p:pic>
      <p:graphicFrame>
        <p:nvGraphicFramePr>
          <p:cNvPr id="21" name="Content Placeholder 5">
            <a:extLst>
              <a:ext uri="{FF2B5EF4-FFF2-40B4-BE49-F238E27FC236}">
                <a16:creationId xmlns:a16="http://schemas.microsoft.com/office/drawing/2014/main" id="{994C2FC6-7804-27D7-0561-948C945CC6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5050352"/>
              </p:ext>
            </p:extLst>
          </p:nvPr>
        </p:nvGraphicFramePr>
        <p:xfrm>
          <a:off x="1122577" y="4479804"/>
          <a:ext cx="6896100" cy="150114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7987259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8439653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328174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186094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3767373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93770603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9918659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614823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4267927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181430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5836139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Bp/Bss [%]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42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only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0594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5305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05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668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3829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377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65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134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C9206-8B99-889E-A559-6C9F9467C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to bore field ratio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2DFF9-FC1E-DDF7-8AE0-71CC6BA6B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2266"/>
            <a:ext cx="4492869" cy="2874756"/>
          </a:xfrm>
        </p:spPr>
        <p:txBody>
          <a:bodyPr>
            <a:normAutofit/>
          </a:bodyPr>
          <a:lstStyle/>
          <a:p>
            <a:r>
              <a:rPr lang="en-US" sz="1400" dirty="0"/>
              <a:t>5.4 % enhancement with the ‘good field quality solution’</a:t>
            </a:r>
          </a:p>
          <a:p>
            <a:r>
              <a:rPr lang="en-US" sz="1400" dirty="0"/>
              <a:t>The insert in the pad is not helping to improve the ratio peak field bore field (v5 has 5.8 % enhancement), and adds 100 units of b</a:t>
            </a:r>
            <a:r>
              <a:rPr lang="en-US" sz="1400" baseline="-25000" dirty="0"/>
              <a:t>3</a:t>
            </a:r>
            <a:r>
              <a:rPr lang="en-US" sz="1400" dirty="0"/>
              <a:t> in saturation</a:t>
            </a:r>
          </a:p>
          <a:p>
            <a:r>
              <a:rPr lang="en-GB" sz="1400" dirty="0"/>
              <a:t>What helps enormously is the iron pole, but is &gt; 700 units of b</a:t>
            </a:r>
            <a:r>
              <a:rPr lang="en-GB" sz="1400" baseline="-25000" dirty="0"/>
              <a:t>3</a:t>
            </a:r>
            <a:r>
              <a:rPr lang="en-GB" sz="1400" dirty="0"/>
              <a:t> from injection to nominal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C4D6E-29DF-6045-C4E1-B4B3D7818F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124A7-8976-082E-2D23-7635F9A80F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6C6A9F-091C-9CE8-8D9A-C43970995C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65" t="18331" r="25385" b="17999"/>
          <a:stretch/>
        </p:blipFill>
        <p:spPr>
          <a:xfrm>
            <a:off x="5261005" y="1397748"/>
            <a:ext cx="3882995" cy="2874756"/>
          </a:xfrm>
          <a:prstGeom prst="rect">
            <a:avLst/>
          </a:prstGeom>
        </p:spPr>
      </p:pic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07536BA0-EF26-6CB8-D782-8F8A279772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8041819"/>
              </p:ext>
            </p:extLst>
          </p:nvPr>
        </p:nvGraphicFramePr>
        <p:xfrm>
          <a:off x="1192916" y="4564104"/>
          <a:ext cx="6896100" cy="150114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7987259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8439653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328174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186094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3767373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93770603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9918659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614823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4267927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181430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5836139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Bp/Bss [%]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42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only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0594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5305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05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0.996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741.4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-27.8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668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3829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377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6545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73FF5BC9-621E-6E51-7927-0A605EC8C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99" y="3472673"/>
            <a:ext cx="3748828" cy="99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38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C9206-8B99-889E-A559-6C9F9467C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to bore field ratio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2DFF9-FC1E-DDF7-8AE0-71CC6BA6B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337" y="1058732"/>
            <a:ext cx="4920613" cy="2874756"/>
          </a:xfrm>
        </p:spPr>
        <p:txBody>
          <a:bodyPr>
            <a:normAutofit/>
          </a:bodyPr>
          <a:lstStyle/>
          <a:p>
            <a:r>
              <a:rPr lang="en-US" sz="1200" dirty="0"/>
              <a:t>2 mm thick iron shims in the aperture can fix 260 units out of 740 units, with negligible impact in Bp/B0</a:t>
            </a:r>
          </a:p>
          <a:p>
            <a:pPr lvl="1"/>
            <a:r>
              <a:rPr lang="en-US" sz="1200" dirty="0"/>
              <a:t>At least two shims per quadrant needed if we don’t want other harmonics to get very high</a:t>
            </a:r>
          </a:p>
          <a:p>
            <a:r>
              <a:rPr lang="en-GB" sz="1200" dirty="0"/>
              <a:t>One could try to further reduce optimizing the shape of the pole</a:t>
            </a:r>
          </a:p>
          <a:p>
            <a:pPr lvl="1"/>
            <a:r>
              <a:rPr lang="en-GB" sz="1200" dirty="0"/>
              <a:t>My feeling is that it would be very hard to get &lt; 200 units of </a:t>
            </a:r>
            <a:r>
              <a:rPr lang="el-GR" sz="1200" dirty="0"/>
              <a:t>Δ</a:t>
            </a:r>
            <a:r>
              <a:rPr lang="en-GB" sz="1200" dirty="0"/>
              <a:t>b</a:t>
            </a:r>
            <a:r>
              <a:rPr lang="en-GB" sz="1200" baseline="-25000" dirty="0"/>
              <a:t>3</a:t>
            </a:r>
            <a:r>
              <a:rPr lang="en-GB" sz="1200" dirty="0"/>
              <a:t> saturation. Is it something to explore?  </a:t>
            </a:r>
          </a:p>
          <a:p>
            <a:pPr lvl="1"/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C4D6E-29DF-6045-C4E1-B4B3D7818F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124A7-8976-082E-2D23-7635F9A80F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6C6A9F-091C-9CE8-8D9A-C43970995C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65" t="18331" r="25385" b="17999"/>
          <a:stretch/>
        </p:blipFill>
        <p:spPr>
          <a:xfrm>
            <a:off x="5261005" y="1397748"/>
            <a:ext cx="3882995" cy="2874756"/>
          </a:xfrm>
          <a:prstGeom prst="rect">
            <a:avLst/>
          </a:prstGeom>
        </p:spPr>
      </p:pic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07536BA0-EF26-6CB8-D782-8F8A279772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5345463"/>
              </p:ext>
            </p:extLst>
          </p:nvPr>
        </p:nvGraphicFramePr>
        <p:xfrm>
          <a:off x="1192916" y="4604113"/>
          <a:ext cx="6896100" cy="150114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7987259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8439653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328174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186094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3767373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93770603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9918659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614823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4267927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181430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5836139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Bp/Bss [%]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42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only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0594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-3.7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5305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05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0.996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741.4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-27.8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668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3829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377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3900D"/>
                          </a:solidFill>
                          <a:effectLst/>
                          <a:latin typeface="Calibri" panose="020F0502020204030204" pitchFamily="34" charset="0"/>
                        </a:rPr>
                        <a:t>477.4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117.2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65455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CF32D00-7B1D-18FE-AB2E-2B14EB54A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4296" y="2765948"/>
            <a:ext cx="2260600" cy="18381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65BABF-EDB4-055E-8C1B-F802C97D83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208" t="19355" r="23403" b="16669"/>
          <a:stretch/>
        </p:blipFill>
        <p:spPr>
          <a:xfrm>
            <a:off x="352881" y="2720784"/>
            <a:ext cx="2070607" cy="18833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20EF3B-3569-0197-6463-F18B382DA334}"/>
              </a:ext>
            </a:extLst>
          </p:cNvPr>
          <p:cNvSpPr txBox="1"/>
          <p:nvPr/>
        </p:nvSpPr>
        <p:spPr>
          <a:xfrm>
            <a:off x="1835038" y="289353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90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C9206-8B99-889E-A559-6C9F9467C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to bore field ratio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2DFF9-FC1E-DDF7-8AE0-71CC6BA6B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337" y="1235726"/>
            <a:ext cx="4761186" cy="1501140"/>
          </a:xfrm>
        </p:spPr>
        <p:txBody>
          <a:bodyPr>
            <a:noAutofit/>
          </a:bodyPr>
          <a:lstStyle/>
          <a:p>
            <a:r>
              <a:rPr lang="en-US" sz="1200" dirty="0"/>
              <a:t>If for mechanical reasons, it is a problem to have iron in between apertures, the price to remove is not very expensive:</a:t>
            </a:r>
          </a:p>
          <a:p>
            <a:pPr lvl="1"/>
            <a:r>
              <a:rPr lang="en-US" sz="1200" dirty="0"/>
              <a:t>We increase the Bp/Bo ratio from 1.054 to 1.058, and we lose 0.6 % of margin in the load line </a:t>
            </a:r>
          </a:p>
          <a:p>
            <a:pPr lvl="1"/>
            <a:r>
              <a:rPr lang="en-US" sz="1200" dirty="0"/>
              <a:t>+20 units of b2 (cross talk)</a:t>
            </a:r>
            <a:endParaRPr lang="en-GB" sz="1200" dirty="0"/>
          </a:p>
          <a:p>
            <a:pPr lvl="1"/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C4D6E-29DF-6045-C4E1-B4B3D7818F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124A7-8976-082E-2D23-7635F9A80F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07536BA0-EF26-6CB8-D782-8F8A279772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7347464"/>
              </p:ext>
            </p:extLst>
          </p:nvPr>
        </p:nvGraphicFramePr>
        <p:xfrm>
          <a:off x="1192916" y="4604113"/>
          <a:ext cx="6896100" cy="150114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7987259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8439653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328174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186094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3767373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93770603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9918659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614823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4267927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181430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5836139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Bp/Bss [%]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42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only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0594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-3.7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5305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05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741.4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-27.8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668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3829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377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477.4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6545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E8D3E822-8454-0C86-66E7-0666EFCD0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13" y="2718073"/>
            <a:ext cx="2071305" cy="17202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BEA264-651C-4439-7A2A-5B72EB7D9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072" y="2761143"/>
            <a:ext cx="2071305" cy="17252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F19FAB-B598-5EA3-3DC4-7B7949228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209" y="1291653"/>
            <a:ext cx="3728078" cy="278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887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C9206-8B99-889E-A559-6C9F9467C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to bore field ratio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2DFF9-FC1E-DDF7-8AE0-71CC6BA6B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336" y="1235726"/>
            <a:ext cx="7768155" cy="1501140"/>
          </a:xfrm>
        </p:spPr>
        <p:txBody>
          <a:bodyPr>
            <a:noAutofit/>
          </a:bodyPr>
          <a:lstStyle/>
          <a:p>
            <a:r>
              <a:rPr lang="en-US" sz="1600" dirty="0"/>
              <a:t>If we also remove the iron form the horizontal pad, we increase a bit more the Bp/B0 ratio, and loose another 0.5 % margin</a:t>
            </a:r>
          </a:p>
          <a:p>
            <a:r>
              <a:rPr lang="en-US" sz="1600" dirty="0"/>
              <a:t>Also the fringe field will be large (didn’t check)</a:t>
            </a:r>
          </a:p>
          <a:p>
            <a:pPr lvl="1"/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C4D6E-29DF-6045-C4E1-B4B3D7818F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124A7-8976-082E-2D23-7635F9A80F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07536BA0-EF26-6CB8-D782-8F8A279772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8011810"/>
              </p:ext>
            </p:extLst>
          </p:nvPr>
        </p:nvGraphicFramePr>
        <p:xfrm>
          <a:off x="1192916" y="4604113"/>
          <a:ext cx="6896100" cy="150114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7987259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8439653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328174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186094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3767373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93770603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9918659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614823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4267927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181430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5836139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Bp/Bss [%]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42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only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0594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-3.7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5305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05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741.4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-27.8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668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3829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377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477.4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6545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E8D3E822-8454-0C86-66E7-0666EFCD0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904" y="2493431"/>
            <a:ext cx="2071305" cy="17202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BEA264-651C-4439-7A2A-5B72EB7D9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263" y="2536501"/>
            <a:ext cx="2071305" cy="17252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9DF854-3E8E-3470-9F81-28B9190FFC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7622" y="2514769"/>
            <a:ext cx="2207754" cy="18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00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9C8AD-06D8-61D2-0CB0-C4DDF4CC4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and 2 in 1 contribution</a:t>
            </a:r>
            <a:endParaRPr lang="en-GB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4FD69CFA-4401-1CC9-3E82-9E62DDB1DF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4873247"/>
              </p:ext>
            </p:extLst>
          </p:nvPr>
        </p:nvGraphicFramePr>
        <p:xfrm>
          <a:off x="545122" y="4759527"/>
          <a:ext cx="4457700" cy="9067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330168491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9457733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116379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0667879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0070148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6585102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6022686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Bp/Bss [%]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871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only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10008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9076243"/>
                  </a:ext>
                </a:extLst>
              </a:tr>
              <a:tr h="952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only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738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</a:t>
                      </a:r>
                      <a:r>
                        <a:rPr kumimoji="0"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013780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E7FF2-B751-5C05-6D65-946E0D25E9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3283A-1BFC-77F2-6D3C-CD97C0224F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A16D9B-D7F9-DB29-AB3C-EA2A994CC6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16" t="22307" r="6923" b="14308"/>
          <a:stretch/>
        </p:blipFill>
        <p:spPr>
          <a:xfrm>
            <a:off x="5748218" y="1057232"/>
            <a:ext cx="3104837" cy="23007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26123F-5249-DCCB-D79F-A0F86793CF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000" t="21846" r="6826" b="15076"/>
          <a:stretch/>
        </p:blipFill>
        <p:spPr>
          <a:xfrm>
            <a:off x="5748218" y="3617153"/>
            <a:ext cx="3226777" cy="239236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D4B71C9-2A95-CCDA-DDC7-AE108108DFB8}"/>
              </a:ext>
            </a:extLst>
          </p:cNvPr>
          <p:cNvSpPr txBox="1">
            <a:spLocks/>
          </p:cNvSpPr>
          <p:nvPr/>
        </p:nvSpPr>
        <p:spPr>
          <a:xfrm>
            <a:off x="169005" y="1398833"/>
            <a:ext cx="5037992" cy="336069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Fr </a:t>
            </a:r>
            <a:r>
              <a:rPr lang="en-US" sz="1800" dirty="0" err="1"/>
              <a:t>Ezioom</a:t>
            </a:r>
            <a:r>
              <a:rPr lang="en-US" sz="1800" dirty="0"/>
              <a:t>:</a:t>
            </a:r>
          </a:p>
          <a:p>
            <a:pPr lvl="1"/>
            <a:r>
              <a:rPr lang="en-US" sz="1600" dirty="0"/>
              <a:t>+15 % due to iron saturation</a:t>
            </a:r>
          </a:p>
          <a:p>
            <a:pPr lvl="1"/>
            <a:r>
              <a:rPr lang="en-US" sz="1600" dirty="0"/>
              <a:t>+ 5 % from 1in1 to 2in1</a:t>
            </a:r>
          </a:p>
          <a:p>
            <a:r>
              <a:rPr lang="en-GB" sz="1800" dirty="0"/>
              <a:t>What I get:</a:t>
            </a:r>
          </a:p>
          <a:p>
            <a:pPr lvl="1"/>
            <a:r>
              <a:rPr lang="en-GB" sz="1600" dirty="0"/>
              <a:t>With the same current, the single coil produces 19 % field less than the 2in1 magnet with iron, so Ezio is right and accurate </a:t>
            </a:r>
            <a:r>
              <a:rPr lang="en-GB" sz="1600" dirty="0">
                <a:sym typeface="Wingdings" panose="05000000000000000000" pitchFamily="2" charset="2"/>
              </a:rPr>
              <a:t></a:t>
            </a:r>
            <a:endParaRPr lang="en-GB" sz="1600" dirty="0"/>
          </a:p>
          <a:p>
            <a:pPr lvl="1"/>
            <a:r>
              <a:rPr lang="en-GB" sz="1600" dirty="0"/>
              <a:t>To produce the same field, the magnet needs 23 % more current and operates with 13 % less margin in the load line</a:t>
            </a:r>
          </a:p>
          <a:p>
            <a:pPr lvl="1"/>
            <a:r>
              <a:rPr lang="en-GB" sz="1600" dirty="0"/>
              <a:t>If we place ourselves at the same margin of the load line, the current is 6 % higher and the field 14 % lower</a:t>
            </a:r>
          </a:p>
        </p:txBody>
      </p:sp>
    </p:spTree>
    <p:extLst>
      <p:ext uri="{BB962C8B-B14F-4D97-AF65-F5344CB8AC3E}">
        <p14:creationId xmlns:p14="http://schemas.microsoft.com/office/powerpoint/2010/main" val="3030154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7FA4B-7B71-FF0A-8636-60B2ADE3A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796C5-82D8-2B9A-A610-F5A9F53F5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best is to put as much iron as possible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r>
              <a:rPr lang="en-US" dirty="0">
                <a:sym typeface="Wingdings" panose="05000000000000000000" pitchFamily="2" charset="2"/>
              </a:rPr>
              <a:t>It would be interesting to take a look to the magnetic measurements of FRESCA2 and RMM, to see the role of the pole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686E2-47D5-26FC-FA79-5C5CD6B35C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E64482-60E1-AF61-12B1-82C17024FF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384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FA73551-1155-56C5-917C-5549307FEFF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22577" y="4479804"/>
          <a:ext cx="6896100" cy="150114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7987259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8439653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328174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186094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3767373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93770603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9918659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614823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4267927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181430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5836139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Bp/Bss [%]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42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only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0594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5305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05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668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3829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377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v9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6545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B52DF-6741-8933-724B-F25B39BC47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ABC66-1735-AFCC-0094-DE4966629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8E8134-898A-41A9-8E17-BB9AD994DE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26" t="23682" r="16800" b="18806"/>
          <a:stretch/>
        </p:blipFill>
        <p:spPr>
          <a:xfrm>
            <a:off x="128856" y="233492"/>
            <a:ext cx="2517629" cy="20888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0D0E7E-AD0C-5901-1496-0B361C009F6E}"/>
              </a:ext>
            </a:extLst>
          </p:cNvPr>
          <p:cNvSpPr txBox="1"/>
          <p:nvPr/>
        </p:nvSpPr>
        <p:spPr>
          <a:xfrm>
            <a:off x="2048608" y="34317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v4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AD475A-B96F-4358-846A-0A32F08AD0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87" t="20977" r="33280" b="17454"/>
          <a:stretch/>
        </p:blipFill>
        <p:spPr>
          <a:xfrm>
            <a:off x="2969335" y="233492"/>
            <a:ext cx="2517629" cy="21485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AC30CA-15F4-B666-A7DD-632ADE5CCA77}"/>
              </a:ext>
            </a:extLst>
          </p:cNvPr>
          <p:cNvSpPr txBox="1"/>
          <p:nvPr/>
        </p:nvSpPr>
        <p:spPr>
          <a:xfrm>
            <a:off x="5094161" y="34317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v5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77BF4B-24F1-A15F-E346-10DE90EF42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95" t="22146" r="22125" b="14947"/>
          <a:stretch/>
        </p:blipFill>
        <p:spPr>
          <a:xfrm>
            <a:off x="6076764" y="343174"/>
            <a:ext cx="2610036" cy="216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D09DBC0-643A-3828-F177-76E1E50BB678}"/>
              </a:ext>
            </a:extLst>
          </p:cNvPr>
          <p:cNvSpPr txBox="1"/>
          <p:nvPr/>
        </p:nvSpPr>
        <p:spPr>
          <a:xfrm>
            <a:off x="8029466" y="34317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v6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521EE5-9C27-B474-A063-C5E8437034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709" t="19458" r="22829" b="14958"/>
          <a:stretch/>
        </p:blipFill>
        <p:spPr>
          <a:xfrm>
            <a:off x="117563" y="2350159"/>
            <a:ext cx="2517629" cy="21017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A5FD9FB-1905-E439-6C0C-27A81ECC81D4}"/>
              </a:ext>
            </a:extLst>
          </p:cNvPr>
          <p:cNvSpPr txBox="1"/>
          <p:nvPr/>
        </p:nvSpPr>
        <p:spPr>
          <a:xfrm>
            <a:off x="1986847" y="238527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v7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C30F725-FD2E-44B2-4C40-011D1802DC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708" t="21939" r="22800" b="13158"/>
          <a:stretch/>
        </p:blipFill>
        <p:spPr>
          <a:xfrm>
            <a:off x="3087840" y="2378196"/>
            <a:ext cx="2416884" cy="19986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F09D4C-AA8A-709C-92AA-7FDB7BE882C4}"/>
              </a:ext>
            </a:extLst>
          </p:cNvPr>
          <p:cNvSpPr txBox="1"/>
          <p:nvPr/>
        </p:nvSpPr>
        <p:spPr>
          <a:xfrm>
            <a:off x="5058642" y="247360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v8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8BDBC62-53CF-4D78-8A1F-CFF68E84CBA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970" t="26324" r="52028" b="21268"/>
          <a:stretch/>
        </p:blipFill>
        <p:spPr>
          <a:xfrm>
            <a:off x="6173340" y="2411884"/>
            <a:ext cx="2416884" cy="19649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F25F734-11AF-1D01-4AAB-697D27832168}"/>
              </a:ext>
            </a:extLst>
          </p:cNvPr>
          <p:cNvSpPr txBox="1"/>
          <p:nvPr/>
        </p:nvSpPr>
        <p:spPr>
          <a:xfrm>
            <a:off x="8029466" y="250906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079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A8D56-56F0-3C02-6CA3-F06268409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3283B-7471-7C96-41EF-2CAFF665F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018" y="1325606"/>
            <a:ext cx="8226854" cy="4667421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∿ 55 mm coil; ∿ 360 A/mm</a:t>
            </a:r>
            <a:r>
              <a:rPr lang="en-GB" baseline="30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J</a:t>
            </a:r>
            <a:r>
              <a:rPr lang="en-GB" baseline="-250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overall</a:t>
            </a:r>
            <a:r>
              <a:rPr lang="en-GB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; ∿ 17.5 T </a:t>
            </a:r>
            <a:r>
              <a:rPr lang="en-GB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ss</a:t>
            </a:r>
            <a:endParaRPr lang="en-GB" baseline="-250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Goal:</a:t>
            </a:r>
          </a:p>
          <a:p>
            <a:pPr lvl="1"/>
            <a:r>
              <a:rPr lang="en-GB" sz="3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Electromagnetic optimization, understanding better the role of the iron on b</a:t>
            </a:r>
            <a:r>
              <a:rPr lang="en-GB" sz="3000" baseline="-25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</a:t>
            </a:r>
            <a:r>
              <a:rPr lang="en-GB" sz="3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and B</a:t>
            </a:r>
            <a:r>
              <a:rPr lang="en-GB" sz="3000" baseline="-25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n-GB" sz="3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/B</a:t>
            </a:r>
            <a:r>
              <a:rPr lang="en-GB" sz="3000" baseline="-25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0</a:t>
            </a:r>
          </a:p>
          <a:p>
            <a:r>
              <a:rPr lang="en-GB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Some constrains: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Inner support thickness L1 = 4 mm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Yoke vertical ‘aperture’, 150 mm, to flare the ends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Yoke OR = 300 mm</a:t>
            </a:r>
          </a:p>
          <a:p>
            <a:pPr lvl="1"/>
            <a:endParaRPr lang="en-GB" sz="3000" baseline="-250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BC684-D086-5B61-D387-8E9E7F2AC5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9ACD7E-04FC-BEEF-E378-C21164FFE9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5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8F899-52EC-F5B1-0478-1870BB9AF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point – v207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126B055-187F-B60B-47C5-DF47BC3A81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667" t="21602" r="11934" b="15457"/>
          <a:stretch/>
        </p:blipFill>
        <p:spPr>
          <a:xfrm>
            <a:off x="0" y="3098042"/>
            <a:ext cx="3486056" cy="293763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74BD0-5C1E-6B9D-C09C-4FBAE5E555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6/20/2023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C3AC4-194E-41DD-88BB-55C44D00FF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864906-B7DC-DD1B-4CB8-1DDC5417EB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26" t="23682" r="16800" b="18806"/>
          <a:stretch/>
        </p:blipFill>
        <p:spPr>
          <a:xfrm>
            <a:off x="4036135" y="2091472"/>
            <a:ext cx="4749421" cy="3944203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F39E544-CDD9-2021-77C7-14F9A2627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768806"/>
              </p:ext>
            </p:extLst>
          </p:nvPr>
        </p:nvGraphicFramePr>
        <p:xfrm>
          <a:off x="1216779" y="1249644"/>
          <a:ext cx="2283446" cy="2271060"/>
        </p:xfrm>
        <a:graphic>
          <a:graphicData uri="http://schemas.openxmlformats.org/drawingml/2006/table">
            <a:tbl>
              <a:tblPr/>
              <a:tblGrid>
                <a:gridCol w="1030287">
                  <a:extLst>
                    <a:ext uri="{9D8B030D-6E8A-4147-A177-3AD203B41FA5}">
                      <a16:colId xmlns:a16="http://schemas.microsoft.com/office/drawing/2014/main" val="2991490977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645042664"/>
                    </a:ext>
                  </a:extLst>
                </a:gridCol>
                <a:gridCol w="824534">
                  <a:extLst>
                    <a:ext uri="{9D8B030D-6E8A-4147-A177-3AD203B41FA5}">
                      <a16:colId xmlns:a16="http://schemas.microsoft.com/office/drawing/2014/main" val="4087812972"/>
                    </a:ext>
                  </a:extLst>
                </a:gridCol>
              </a:tblGrid>
              <a:tr h="14757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v207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06294"/>
                  </a:ext>
                </a:extLst>
              </a:tr>
              <a:tr h="14757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strand diameter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663119"/>
                  </a:ext>
                </a:extLst>
              </a:tr>
              <a:tr h="14757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Cu/SC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852058"/>
                  </a:ext>
                </a:extLst>
              </a:tr>
              <a:tr h="14757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# of strands/cable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7304617"/>
                  </a:ext>
                </a:extLst>
              </a:tr>
              <a:tr h="14757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# turns/quadrant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605827"/>
                  </a:ext>
                </a:extLst>
              </a:tr>
              <a:tr h="14757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Eq. coil width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353367"/>
                  </a:ext>
                </a:extLst>
              </a:tr>
              <a:tr h="1589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05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20120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0638925"/>
                  </a:ext>
                </a:extLst>
              </a:tr>
              <a:tr h="17028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05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050" b="1" i="0" u="none" strike="noStrike" baseline="30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325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3902408"/>
                  </a:ext>
                </a:extLst>
              </a:tr>
              <a:tr h="17028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05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050" b="1" i="0" u="none" strike="noStrike" baseline="30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1016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637828"/>
                  </a:ext>
                </a:extLst>
              </a:tr>
              <a:tr h="17028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05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050" b="1" i="0" u="none" strike="noStrike" baseline="30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914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774236"/>
                  </a:ext>
                </a:extLst>
              </a:tr>
              <a:tr h="14757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Ratio Bp/Bo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121978"/>
                  </a:ext>
                </a:extLst>
              </a:tr>
              <a:tr h="1589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05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 at I</a:t>
                      </a:r>
                      <a:r>
                        <a:rPr lang="en-GB" sz="105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424511"/>
                  </a:ext>
                </a:extLst>
              </a:tr>
              <a:tr h="1589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05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p </a:t>
                      </a:r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at I</a:t>
                      </a:r>
                      <a:r>
                        <a:rPr lang="en-GB" sz="105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036036"/>
                  </a:ext>
                </a:extLst>
              </a:tr>
              <a:tr h="1589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050" b="1" i="0" u="none" strike="noStrike" baseline="-250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ss</a:t>
                      </a:r>
                      <a:endParaRPr lang="en-GB" sz="1050" b="1" i="0" u="none" strike="noStrike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5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18.03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391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4791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22A8E-DF23-B772-6468-6EFC81977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v4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2736E-0BAC-03C5-4741-7AEBC86963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A4DCA4-835F-448E-1859-F6F2ECEA8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AD42ACC-DB1D-4FC5-B09A-3DBD7B7C03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6025441"/>
              </p:ext>
            </p:extLst>
          </p:nvPr>
        </p:nvGraphicFramePr>
        <p:xfrm>
          <a:off x="0" y="1312065"/>
          <a:ext cx="4428693" cy="25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9DCD1D2-9DBA-42B3-963A-0075B76779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790839"/>
              </p:ext>
            </p:extLst>
          </p:nvPr>
        </p:nvGraphicFramePr>
        <p:xfrm>
          <a:off x="0" y="3650257"/>
          <a:ext cx="4229507" cy="2549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498E8134-898A-41A9-8E17-BB9AD994DE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926" t="23682" r="16800" b="18806"/>
          <a:stretch/>
        </p:blipFill>
        <p:spPr>
          <a:xfrm>
            <a:off x="4511948" y="1895194"/>
            <a:ext cx="4726194" cy="394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1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AD1BA-3CC9-FD3E-2FC8-BFDB3A2FF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v5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ECCEC-B8EC-BE55-5564-8D3B336CFD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2710C-FFAE-E4F0-5AD8-82BDC918A7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AD475A-B96F-4358-846A-0A32F08AD0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87" t="20977" r="33280" b="17454"/>
          <a:stretch/>
        </p:blipFill>
        <p:spPr>
          <a:xfrm>
            <a:off x="4570627" y="1632339"/>
            <a:ext cx="4731667" cy="4038075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77B7AF1-D2CB-CCA2-6759-F8E8841738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1328531"/>
              </p:ext>
            </p:extLst>
          </p:nvPr>
        </p:nvGraphicFramePr>
        <p:xfrm>
          <a:off x="-2465" y="1146302"/>
          <a:ext cx="4428692" cy="25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6AFE895-B304-468C-86E7-3316AD6326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2482220"/>
              </p:ext>
            </p:extLst>
          </p:nvPr>
        </p:nvGraphicFramePr>
        <p:xfrm>
          <a:off x="69735" y="3651376"/>
          <a:ext cx="4428692" cy="25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91673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6698D-BD2E-F095-6B44-2E85B6612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v6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9EB63-2C19-3BB0-834A-8EFB313254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FC46B-F5A4-C098-49FB-FDE136443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D707DBEB-46A8-44FE-83BA-49A0F8E9A2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8693373"/>
              </p:ext>
            </p:extLst>
          </p:nvPr>
        </p:nvGraphicFramePr>
        <p:xfrm>
          <a:off x="124818" y="1914507"/>
          <a:ext cx="3482340" cy="2016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3931B9DD-E06A-419C-BA0E-9ACE89A950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0271363"/>
              </p:ext>
            </p:extLst>
          </p:nvPr>
        </p:nvGraphicFramePr>
        <p:xfrm>
          <a:off x="124818" y="4082456"/>
          <a:ext cx="3482340" cy="2016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3C77BF4B-24F1-A15F-E346-10DE90EF42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95" t="22146" r="22125" b="14947"/>
          <a:stretch/>
        </p:blipFill>
        <p:spPr>
          <a:xfrm>
            <a:off x="4036135" y="2338449"/>
            <a:ext cx="4549365" cy="376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00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CBD86-3079-5984-D355-C9F1994C2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v7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DF58E-0702-3B1E-692F-0732859101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287083-4BF6-3F4C-9D49-171A6FA43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FB8BFA3-ACBF-49C6-B9C4-2DEDF2C260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5547082"/>
              </p:ext>
            </p:extLst>
          </p:nvPr>
        </p:nvGraphicFramePr>
        <p:xfrm>
          <a:off x="163138" y="1257632"/>
          <a:ext cx="4428692" cy="25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054EFD8-02E4-457F-995D-148F3FBAF9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7374371"/>
              </p:ext>
            </p:extLst>
          </p:nvPr>
        </p:nvGraphicFramePr>
        <p:xfrm>
          <a:off x="141935" y="3717387"/>
          <a:ext cx="4428692" cy="25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F1521EE5-9C27-B474-A063-C5E8437034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709" t="19458" r="22829" b="14958"/>
          <a:stretch/>
        </p:blipFill>
        <p:spPr>
          <a:xfrm>
            <a:off x="4754967" y="2019300"/>
            <a:ext cx="4389033" cy="366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68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CBD86-3079-5984-D355-C9F1994C2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v8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DF58E-0702-3B1E-692F-0732859101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287083-4BF6-3F4C-9D49-171A6FA43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7B0BC44-78B9-4636-B277-09800C2EC9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5378410"/>
              </p:ext>
            </p:extLst>
          </p:nvPr>
        </p:nvGraphicFramePr>
        <p:xfrm>
          <a:off x="0" y="986964"/>
          <a:ext cx="4272155" cy="25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12D89B2-A667-41CF-B961-C1BE9CA99D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3568392"/>
              </p:ext>
            </p:extLst>
          </p:nvPr>
        </p:nvGraphicFramePr>
        <p:xfrm>
          <a:off x="-156537" y="3492039"/>
          <a:ext cx="4428692" cy="25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4C30F725-FD2E-44B2-4C40-011D1802DC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708" t="21939" r="22800" b="13158"/>
          <a:stretch/>
        </p:blipFill>
        <p:spPr>
          <a:xfrm>
            <a:off x="4160913" y="1668232"/>
            <a:ext cx="4634384" cy="382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370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CBD86-3079-5984-D355-C9F1994C2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v9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DF58E-0702-3B1E-692F-0732859101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6/23/2023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287083-4BF6-3F4C-9D49-171A6FA43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261976-7432-4F77-9DEF-9DC887E6EA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2150588"/>
              </p:ext>
            </p:extLst>
          </p:nvPr>
        </p:nvGraphicFramePr>
        <p:xfrm>
          <a:off x="-21864" y="1030673"/>
          <a:ext cx="4428692" cy="25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BFA72FD-34F3-40E0-8357-C3E689916C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4280292"/>
              </p:ext>
            </p:extLst>
          </p:nvPr>
        </p:nvGraphicFramePr>
        <p:xfrm>
          <a:off x="192882" y="3606060"/>
          <a:ext cx="4428692" cy="25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08BDBC62-53CF-4D78-8A1F-CFF68E84CB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970" t="26324" r="52028" b="21268"/>
          <a:stretch/>
        </p:blipFill>
        <p:spPr>
          <a:xfrm>
            <a:off x="4544705" y="1752600"/>
            <a:ext cx="4697340" cy="38190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6485AA-C34C-0D59-6D20-90B8E6B466CD}"/>
              </a:ext>
            </a:extLst>
          </p:cNvPr>
          <p:cNvSpPr txBox="1"/>
          <p:nvPr/>
        </p:nvSpPr>
        <p:spPr>
          <a:xfrm>
            <a:off x="5403223" y="889696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mm shims in the aperture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276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165261</TotalTime>
  <Words>1487</Words>
  <Application>Microsoft Office PowerPoint</Application>
  <PresentationFormat>On-screen Show (4:3)</PresentationFormat>
  <Paragraphs>718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CERNCorporate4-3</vt:lpstr>
      <vt:lpstr>Electromagnetic design optimization</vt:lpstr>
      <vt:lpstr>Introduction</vt:lpstr>
      <vt:lpstr>Starting point – v207</vt:lpstr>
      <vt:lpstr>Iron v4</vt:lpstr>
      <vt:lpstr>Iron v5</vt:lpstr>
      <vt:lpstr>Iron v6</vt:lpstr>
      <vt:lpstr>Iron v7</vt:lpstr>
      <vt:lpstr>Iron v8</vt:lpstr>
      <vt:lpstr>Iron v9</vt:lpstr>
      <vt:lpstr>Load lines</vt:lpstr>
      <vt:lpstr>Let’s better put numbers in a table</vt:lpstr>
      <vt:lpstr>Peak to bore field ratio</vt:lpstr>
      <vt:lpstr>Peak to bore field ratio</vt:lpstr>
      <vt:lpstr>Peak to bore field ratio</vt:lpstr>
      <vt:lpstr>Peak to bore field ratio</vt:lpstr>
      <vt:lpstr>Iron and 2 in 1 contribution</vt:lpstr>
      <vt:lpstr>Conclusion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809</cp:revision>
  <cp:lastPrinted>2023-02-08T13:42:41Z</cp:lastPrinted>
  <dcterms:created xsi:type="dcterms:W3CDTF">2015-01-22T10:26:45Z</dcterms:created>
  <dcterms:modified xsi:type="dcterms:W3CDTF">2023-06-23T16:19:21Z</dcterms:modified>
</cp:coreProperties>
</file>