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embeddings/oleObject9.bin" ContentType="application/vnd.openxmlformats-officedocument.oleObject"/>
  <Override PartName="/ppt/embeddings/oleObject10.bin" ContentType="application/vnd.openxmlformats-officedocument.oleObject"/>
  <Override PartName="/ppt/embeddings/oleObject11.bin" ContentType="application/vnd.openxmlformats-officedocument.oleObject"/>
  <Override PartName="/ppt/embeddings/oleObject12.bin" ContentType="application/vnd.openxmlformats-officedocument.oleObject"/>
  <Override PartName="/ppt/embeddings/oleObject13.bin" ContentType="application/vnd.openxmlformats-officedocument.oleObject"/>
  <Override PartName="/ppt/embeddings/oleObject14.bin" ContentType="application/vnd.openxmlformats-officedocument.oleObject"/>
  <Override PartName="/ppt/embeddings/oleObject15.bin" ContentType="application/vnd.openxmlformats-officedocument.oleObject"/>
  <Override PartName="/ppt/embeddings/oleObject16.bin" ContentType="application/vnd.openxmlformats-officedocument.oleObject"/>
  <Override PartName="/ppt/embeddings/oleObject17.bin" ContentType="application/vnd.openxmlformats-officedocument.oleObject"/>
  <Override PartName="/ppt/embeddings/oleObject18.bin" ContentType="application/vnd.openxmlformats-officedocument.oleObject"/>
  <Override PartName="/ppt/embeddings/oleObject19.bin" ContentType="application/vnd.openxmlformats-officedocument.oleObject"/>
  <Override PartName="/ppt/embeddings/oleObject20.bin" ContentType="application/vnd.openxmlformats-officedocument.oleObject"/>
  <Override PartName="/ppt/embeddings/oleObject21.bin" ContentType="application/vnd.openxmlformats-officedocument.oleObject"/>
  <Override PartName="/ppt/embeddings/oleObject22.bin" ContentType="application/vnd.openxmlformats-officedocument.oleObject"/>
  <Override PartName="/ppt/embeddings/oleObject23.bin" ContentType="application/vnd.openxmlformats-officedocument.oleObject"/>
  <Override PartName="/ppt/embeddings/oleObject24.bin" ContentType="application/vnd.openxmlformats-officedocument.oleObject"/>
  <Override PartName="/ppt/embeddings/oleObject25.bin" ContentType="application/vnd.openxmlformats-officedocument.oleObject"/>
  <Override PartName="/ppt/embeddings/oleObject26.bin" ContentType="application/vnd.openxmlformats-officedocument.oleObject"/>
  <Override PartName="/ppt/embeddings/oleObject27.bin" ContentType="application/vnd.openxmlformats-officedocument.oleObject"/>
  <Override PartName="/ppt/embeddings/Microsoft_Equation1.bin" ContentType="application/vnd.openxmlformats-officedocument.oleObject"/>
  <Override PartName="/ppt/embeddings/oleObject28.bin" ContentType="application/vnd.openxmlformats-officedocument.oleObject"/>
  <Override PartName="/ppt/embeddings/oleObject29.bin" ContentType="application/vnd.openxmlformats-officedocument.oleObject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0" r:id="rId1"/>
    <p:sldMasterId id="2147483651" r:id="rId2"/>
  </p:sldMasterIdLst>
  <p:notesMasterIdLst>
    <p:notesMasterId r:id="rId48"/>
  </p:notesMasterIdLst>
  <p:handoutMasterIdLst>
    <p:handoutMasterId r:id="rId49"/>
  </p:handoutMasterIdLst>
  <p:sldIdLst>
    <p:sldId id="434" r:id="rId3"/>
    <p:sldId id="470" r:id="rId4"/>
    <p:sldId id="490" r:id="rId5"/>
    <p:sldId id="501" r:id="rId6"/>
    <p:sldId id="484" r:id="rId7"/>
    <p:sldId id="477" r:id="rId8"/>
    <p:sldId id="478" r:id="rId9"/>
    <p:sldId id="503" r:id="rId10"/>
    <p:sldId id="480" r:id="rId11"/>
    <p:sldId id="481" r:id="rId12"/>
    <p:sldId id="482" r:id="rId13"/>
    <p:sldId id="483" r:id="rId14"/>
    <p:sldId id="512" r:id="rId15"/>
    <p:sldId id="513" r:id="rId16"/>
    <p:sldId id="514" r:id="rId17"/>
    <p:sldId id="486" r:id="rId18"/>
    <p:sldId id="504" r:id="rId19"/>
    <p:sldId id="472" r:id="rId20"/>
    <p:sldId id="505" r:id="rId21"/>
    <p:sldId id="506" r:id="rId22"/>
    <p:sldId id="507" r:id="rId23"/>
    <p:sldId id="474" r:id="rId24"/>
    <p:sldId id="475" r:id="rId25"/>
    <p:sldId id="473" r:id="rId26"/>
    <p:sldId id="485" r:id="rId27"/>
    <p:sldId id="508" r:id="rId28"/>
    <p:sldId id="515" r:id="rId29"/>
    <p:sldId id="509" r:id="rId30"/>
    <p:sldId id="510" r:id="rId31"/>
    <p:sldId id="511" r:id="rId32"/>
    <p:sldId id="516" r:id="rId33"/>
    <p:sldId id="517" r:id="rId34"/>
    <p:sldId id="518" r:id="rId35"/>
    <p:sldId id="519" r:id="rId36"/>
    <p:sldId id="502" r:id="rId37"/>
    <p:sldId id="491" r:id="rId38"/>
    <p:sldId id="492" r:id="rId39"/>
    <p:sldId id="493" r:id="rId40"/>
    <p:sldId id="494" r:id="rId41"/>
    <p:sldId id="495" r:id="rId42"/>
    <p:sldId id="496" r:id="rId43"/>
    <p:sldId id="497" r:id="rId44"/>
    <p:sldId id="498" r:id="rId45"/>
    <p:sldId id="499" r:id="rId46"/>
    <p:sldId id="500" r:id="rId47"/>
  </p:sldIdLst>
  <p:sldSz cx="9144000" cy="6858000" type="screen4x3"/>
  <p:notesSz cx="6781800" cy="9918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888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24">
          <p15:clr>
            <a:srgbClr val="A4A3A4"/>
          </p15:clr>
        </p15:guide>
        <p15:guide id="2" pos="21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1A3D8B"/>
    <a:srgbClr val="CC0000"/>
    <a:srgbClr val="FF3300"/>
    <a:srgbClr val="009900"/>
    <a:srgbClr val="1F3361"/>
    <a:srgbClr val="1C2A64"/>
    <a:srgbClr val="23415D"/>
    <a:srgbClr val="CC3300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88" autoAdjust="0"/>
    <p:restoredTop sz="99458" autoAdjust="0"/>
  </p:normalViewPr>
  <p:slideViewPr>
    <p:cSldViewPr snapToGrid="0">
      <p:cViewPr varScale="1">
        <p:scale>
          <a:sx n="100" d="100"/>
          <a:sy n="100" d="100"/>
        </p:scale>
        <p:origin x="-1288" y="-104"/>
      </p:cViewPr>
      <p:guideLst>
        <p:guide orient="horz" pos="3888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Grid="0">
      <p:cViewPr varScale="1">
        <p:scale>
          <a:sx n="53" d="100"/>
          <a:sy n="53" d="100"/>
        </p:scale>
        <p:origin x="-1890" y="-84"/>
      </p:cViewPr>
      <p:guideLst>
        <p:guide orient="horz" pos="3124"/>
        <p:guide pos="213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50" Type="http://schemas.openxmlformats.org/officeDocument/2006/relationships/printerSettings" Target="printerSettings/printerSettings1.bin"/><Relationship Id="rId51" Type="http://schemas.openxmlformats.org/officeDocument/2006/relationships/presProps" Target="presProps.xml"/><Relationship Id="rId52" Type="http://schemas.openxmlformats.org/officeDocument/2006/relationships/viewProps" Target="viewProps.xml"/><Relationship Id="rId53" Type="http://schemas.openxmlformats.org/officeDocument/2006/relationships/theme" Target="theme/theme1.xml"/><Relationship Id="rId54" Type="http://schemas.openxmlformats.org/officeDocument/2006/relationships/tableStyles" Target="tableStyles.xml"/><Relationship Id="rId40" Type="http://schemas.openxmlformats.org/officeDocument/2006/relationships/slide" Target="slides/slide38.xml"/><Relationship Id="rId41" Type="http://schemas.openxmlformats.org/officeDocument/2006/relationships/slide" Target="slides/slide39.xml"/><Relationship Id="rId42" Type="http://schemas.openxmlformats.org/officeDocument/2006/relationships/slide" Target="slides/slide40.xml"/><Relationship Id="rId43" Type="http://schemas.openxmlformats.org/officeDocument/2006/relationships/slide" Target="slides/slide41.xml"/><Relationship Id="rId44" Type="http://schemas.openxmlformats.org/officeDocument/2006/relationships/slide" Target="slides/slide42.xml"/><Relationship Id="rId45" Type="http://schemas.openxmlformats.org/officeDocument/2006/relationships/slide" Target="slides/slide43.xml"/><Relationship Id="rId46" Type="http://schemas.openxmlformats.org/officeDocument/2006/relationships/slide" Target="slides/slide44.xml"/><Relationship Id="rId47" Type="http://schemas.openxmlformats.org/officeDocument/2006/relationships/slide" Target="slides/slide45.xml"/><Relationship Id="rId48" Type="http://schemas.openxmlformats.org/officeDocument/2006/relationships/notesMaster" Target="notesMasters/notesMaster1.xml"/><Relationship Id="rId4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slide" Target="slides/slide34.xml"/><Relationship Id="rId37" Type="http://schemas.openxmlformats.org/officeDocument/2006/relationships/slide" Target="slides/slide35.xml"/><Relationship Id="rId38" Type="http://schemas.openxmlformats.org/officeDocument/2006/relationships/slide" Target="slides/slide36.xml"/><Relationship Id="rId39" Type="http://schemas.openxmlformats.org/officeDocument/2006/relationships/slide" Target="slides/slide3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Relationship Id="rId2" Type="http://schemas.openxmlformats.org/officeDocument/2006/relationships/image" Target="../media/image12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emf"/><Relationship Id="rId2" Type="http://schemas.openxmlformats.org/officeDocument/2006/relationships/image" Target="../media/image33.emf"/><Relationship Id="rId3" Type="http://schemas.openxmlformats.org/officeDocument/2006/relationships/image" Target="../media/image34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emf"/><Relationship Id="rId2" Type="http://schemas.openxmlformats.org/officeDocument/2006/relationships/image" Target="../media/image32.emf"/><Relationship Id="rId3" Type="http://schemas.openxmlformats.org/officeDocument/2006/relationships/image" Target="../media/image35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emf"/><Relationship Id="rId2" Type="http://schemas.openxmlformats.org/officeDocument/2006/relationships/image" Target="../media/image4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4" Type="http://schemas.openxmlformats.org/officeDocument/2006/relationships/image" Target="../media/image20.emf"/><Relationship Id="rId5" Type="http://schemas.openxmlformats.org/officeDocument/2006/relationships/image" Target="../media/image21.emf"/><Relationship Id="rId1" Type="http://schemas.openxmlformats.org/officeDocument/2006/relationships/image" Target="../media/image17.emf"/><Relationship Id="rId2" Type="http://schemas.openxmlformats.org/officeDocument/2006/relationships/image" Target="../media/image18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Relationship Id="rId2" Type="http://schemas.openxmlformats.org/officeDocument/2006/relationships/image" Target="../media/image22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Relationship Id="rId2" Type="http://schemas.openxmlformats.org/officeDocument/2006/relationships/image" Target="../media/image25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emf"/><Relationship Id="rId2" Type="http://schemas.openxmlformats.org/officeDocument/2006/relationships/image" Target="../media/image28.emf"/><Relationship Id="rId3" Type="http://schemas.openxmlformats.org/officeDocument/2006/relationships/image" Target="../media/image29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emf"/><Relationship Id="rId2" Type="http://schemas.openxmlformats.org/officeDocument/2006/relationships/image" Target="../media/image3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5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25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175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25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1813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25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1750" y="9421813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FB703E68-9B3D-4E0D-AB17-1BAE5E5195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4026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1225" y="742950"/>
            <a:ext cx="4959350" cy="37195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3288" y="4710113"/>
            <a:ext cx="4975225" cy="446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340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3338" y="942340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6A2B532D-7594-4808-9555-F7BA070D8D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19215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9pPr>
          </a:lstStyle>
          <a:p>
            <a:fld id="{3C352B64-7CDB-4BA9-830E-CE2C6B232ED7}" type="slidenum">
              <a:rPr lang="en-US" sz="1200" smtClean="0">
                <a:latin typeface="Arial" charset="0"/>
              </a:rPr>
              <a:pPr/>
              <a:t>1</a:t>
            </a:fld>
            <a:endParaRPr lang="en-US" sz="1200" smtClean="0">
              <a:latin typeface="Arial" charset="0"/>
            </a:endParaRPr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9pPr>
          </a:lstStyle>
          <a:p>
            <a:fld id="{B3C0C01F-6805-455C-A2D9-12CC4D1F92CD}" type="slidenum">
              <a:rPr lang="en-US" sz="1200" smtClean="0">
                <a:latin typeface="Arial" charset="0"/>
              </a:rPr>
              <a:pPr/>
              <a:t>44</a:t>
            </a:fld>
            <a:endParaRPr lang="en-US" sz="1200" smtClean="0">
              <a:latin typeface="Arial" charset="0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5891783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9pPr>
          </a:lstStyle>
          <a:p>
            <a:fld id="{B3C0C01F-6805-455C-A2D9-12CC4D1F92CD}" type="slidenum">
              <a:rPr lang="en-US" sz="1200" smtClean="0">
                <a:latin typeface="Arial" charset="0"/>
              </a:rPr>
              <a:pPr/>
              <a:t>45</a:t>
            </a:fld>
            <a:endParaRPr lang="en-US" sz="1200" smtClean="0">
              <a:latin typeface="Arial" charset="0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5891783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9pPr>
          </a:lstStyle>
          <a:p>
            <a:fld id="{B3C0C01F-6805-455C-A2D9-12CC4D1F92CD}" type="slidenum">
              <a:rPr lang="en-US" sz="1200" smtClean="0">
                <a:latin typeface="Arial" charset="0"/>
              </a:rPr>
              <a:pPr/>
              <a:t>36</a:t>
            </a:fld>
            <a:endParaRPr lang="en-US" sz="1200" smtClean="0">
              <a:latin typeface="Arial" charset="0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5891783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9pPr>
          </a:lstStyle>
          <a:p>
            <a:fld id="{B3C0C01F-6805-455C-A2D9-12CC4D1F92CD}" type="slidenum">
              <a:rPr lang="en-US" sz="1200" smtClean="0">
                <a:latin typeface="Arial" charset="0"/>
              </a:rPr>
              <a:pPr/>
              <a:t>37</a:t>
            </a:fld>
            <a:endParaRPr lang="en-US" sz="1200" smtClean="0">
              <a:latin typeface="Arial" charset="0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5891783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9pPr>
          </a:lstStyle>
          <a:p>
            <a:fld id="{B3C0C01F-6805-455C-A2D9-12CC4D1F92CD}" type="slidenum">
              <a:rPr lang="en-US" sz="1200" smtClean="0">
                <a:latin typeface="Arial" charset="0"/>
              </a:rPr>
              <a:pPr/>
              <a:t>38</a:t>
            </a:fld>
            <a:endParaRPr lang="en-US" sz="1200" smtClean="0">
              <a:latin typeface="Arial" charset="0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5891783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9pPr>
          </a:lstStyle>
          <a:p>
            <a:fld id="{B3C0C01F-6805-455C-A2D9-12CC4D1F92CD}" type="slidenum">
              <a:rPr lang="en-US" sz="1200" smtClean="0">
                <a:latin typeface="Arial" charset="0"/>
              </a:rPr>
              <a:pPr/>
              <a:t>39</a:t>
            </a:fld>
            <a:endParaRPr lang="en-US" sz="1200" smtClean="0">
              <a:latin typeface="Arial" charset="0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5891783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9pPr>
          </a:lstStyle>
          <a:p>
            <a:fld id="{B3C0C01F-6805-455C-A2D9-12CC4D1F92CD}" type="slidenum">
              <a:rPr lang="en-US" sz="1200" smtClean="0">
                <a:latin typeface="Arial" charset="0"/>
              </a:rPr>
              <a:pPr/>
              <a:t>40</a:t>
            </a:fld>
            <a:endParaRPr lang="en-US" sz="1200" smtClean="0">
              <a:latin typeface="Arial" charset="0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5891783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9pPr>
          </a:lstStyle>
          <a:p>
            <a:fld id="{B3C0C01F-6805-455C-A2D9-12CC4D1F92CD}" type="slidenum">
              <a:rPr lang="en-US" sz="1200" smtClean="0">
                <a:latin typeface="Arial" charset="0"/>
              </a:rPr>
              <a:pPr/>
              <a:t>41</a:t>
            </a:fld>
            <a:endParaRPr lang="en-US" sz="1200" smtClean="0">
              <a:latin typeface="Arial" charset="0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5891783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9pPr>
          </a:lstStyle>
          <a:p>
            <a:fld id="{B3C0C01F-6805-455C-A2D9-12CC4D1F92CD}" type="slidenum">
              <a:rPr lang="en-US" sz="1200" smtClean="0">
                <a:latin typeface="Arial" charset="0"/>
              </a:rPr>
              <a:pPr/>
              <a:t>42</a:t>
            </a:fld>
            <a:endParaRPr lang="en-US" sz="1200" smtClean="0">
              <a:latin typeface="Arial" charset="0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5891783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9pPr>
          </a:lstStyle>
          <a:p>
            <a:fld id="{B3C0C01F-6805-455C-A2D9-12CC4D1F92CD}" type="slidenum">
              <a:rPr lang="en-US" sz="1200" smtClean="0">
                <a:latin typeface="Arial" charset="0"/>
              </a:rPr>
              <a:pPr/>
              <a:t>43</a:t>
            </a:fld>
            <a:endParaRPr lang="en-US" sz="1200" smtClean="0">
              <a:latin typeface="Arial" charset="0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5891783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fr-CH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Unit 2 – Magnet specifications in particle accelerators 2.</a:t>
            </a:r>
            <a:fld id="{7E2A935F-FE7E-4B75-8543-29890C611C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50923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Unit 1 - </a:t>
            </a:r>
            <a:fld id="{B33ECD1B-57C9-4D9F-90C7-204E6C83812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1848468"/>
      </p:ext>
    </p:extLst>
  </p:cSld>
  <p:clrMapOvr>
    <a:masterClrMapping/>
  </p:clrMapOvr>
  <p:transition xmlns:p14="http://schemas.microsoft.com/office/powerpoint/2010/main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75450" y="96838"/>
            <a:ext cx="2168525" cy="63341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6700" y="96838"/>
            <a:ext cx="6356350" cy="633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 </a:t>
            </a:r>
            <a:r>
              <a:rPr lang="en-US" dirty="0" smtClean="0"/>
              <a:t>Unit 1 - </a:t>
            </a:r>
            <a:fld id="{43BEAD8B-B011-4DAB-9388-0735A77F8D3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58078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fr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C9EA4B-FB6A-4397-BEF9-CCBB4DB542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4430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7D9913-B802-486A-BF66-AFCCE91517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297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B79CA2-D026-420A-B3F4-6E028B814F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5002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F183B4-5535-4991-9F99-DCB61D2AC4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6963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E2F592-40FF-4A87-8DA1-13C43CF8BE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0784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5FE9FC-EDBF-4C23-90C0-459D07E687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32082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C97502-BA8B-4D6D-952C-B13E2FCB17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2679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E06AA2-CBE9-451F-A6FE-6D743D355B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9369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3pPr>
              <a:defRPr sz="1800"/>
            </a:lvl3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Unit 1 - </a:t>
            </a:r>
            <a:fld id="{FC133B56-E754-4BFE-B953-4D2FE74A092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272433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CH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E2ED23-B985-4B36-9E5F-09E2A8B25B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988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FF3F02-35EA-4E8A-9815-70A29528F5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59872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8F5A6F-4CDF-465E-896A-65D36DE8C1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7922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Unit 1 - </a:t>
            </a:r>
            <a:fld id="{98AED730-7B3C-4776-AA2D-711872C69A8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674481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6700" y="1190625"/>
            <a:ext cx="4262438" cy="5240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1538" y="1190625"/>
            <a:ext cx="4262437" cy="5240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 </a:t>
            </a:r>
            <a:r>
              <a:rPr lang="en-US" dirty="0" smtClean="0"/>
              <a:t>Unit 1 - </a:t>
            </a:r>
            <a:fld id="{891CCA51-090F-4883-8443-F7B0FE85FCB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4968569"/>
      </p:ext>
    </p:extLst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Unit 1 - </a:t>
            </a:r>
            <a:fld id="{EEC36FB7-1894-4489-9473-21FAE43449C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7504489"/>
      </p:ext>
    </p:extLst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Unit 1 - </a:t>
            </a:r>
            <a:fld id="{F6D07457-9BCC-4C11-A880-E7AAE35F332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231882"/>
      </p:ext>
    </p:extLst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Unit 1 - </a:t>
            </a:r>
            <a:fld id="{35FA2C35-A66C-485E-ABAA-0A1A88ACF80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4876632"/>
      </p:ext>
    </p:extLst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Unit 1 - </a:t>
            </a:r>
            <a:fld id="{9F189952-A931-435E-95E4-B21AD634E1B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9633752"/>
      </p:ext>
    </p:extLst>
  </p:cSld>
  <p:clrMapOvr>
    <a:masterClrMapping/>
  </p:clrMapOvr>
  <p:transition xmlns:p14="http://schemas.microsoft.com/office/powerpoint/2010/main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CH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Unit 1 - </a:t>
            </a:r>
            <a:fld id="{837C34AB-DDE8-4588-91C8-4AEB420ED83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9036917"/>
      </p:ext>
    </p:extLst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openxmlformats.org/officeDocument/2006/relationships/image" Target="../media/image2.png"/><Relationship Id="rId15" Type="http://schemas.openxmlformats.org/officeDocument/2006/relationships/image" Target="../media/image3.png"/><Relationship Id="rId16" Type="http://schemas.openxmlformats.org/officeDocument/2006/relationships/image" Target="../media/image4.png"/><Relationship Id="rId17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994" name="Rectangle 2"/>
          <p:cNvSpPr>
            <a:spLocks noChangeArrowheads="1"/>
          </p:cNvSpPr>
          <p:nvPr userDrawn="1"/>
        </p:nvSpPr>
        <p:spPr bwMode="auto">
          <a:xfrm>
            <a:off x="0" y="0"/>
            <a:ext cx="9144000" cy="1060450"/>
          </a:xfrm>
          <a:prstGeom prst="rect">
            <a:avLst/>
          </a:prstGeom>
          <a:solidFill>
            <a:srgbClr val="1A3D8B"/>
          </a:solidFill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fr-CH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876300" y="96838"/>
            <a:ext cx="7678738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6700" y="1190625"/>
            <a:ext cx="8677275" cy="524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6899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- </a:t>
            </a:r>
            <a:fld id="{37F824E6-4F65-4FD0-B2AC-7025D55EF6E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69009" name="Rectangle 17"/>
          <p:cNvSpPr>
            <a:spLocks noChangeArrowheads="1"/>
          </p:cNvSpPr>
          <p:nvPr/>
        </p:nvSpPr>
        <p:spPr bwMode="auto">
          <a:xfrm>
            <a:off x="190500" y="6534150"/>
            <a:ext cx="479107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defRPr/>
            </a:pPr>
            <a:r>
              <a:rPr lang="en-US" sz="1000" dirty="0" smtClean="0">
                <a:solidFill>
                  <a:srgbClr val="3399FF"/>
                </a:solidFill>
              </a:rPr>
              <a:t>E. Todesco,</a:t>
            </a:r>
            <a:r>
              <a:rPr lang="en-US" sz="1000" baseline="0" dirty="0" smtClean="0">
                <a:solidFill>
                  <a:srgbClr val="3399FF"/>
                </a:solidFill>
              </a:rPr>
              <a:t> </a:t>
            </a:r>
            <a:r>
              <a:rPr lang="en-US" sz="1000" baseline="0" dirty="0" err="1" smtClean="0">
                <a:solidFill>
                  <a:srgbClr val="3399FF"/>
                </a:solidFill>
              </a:rPr>
              <a:t>Aprile</a:t>
            </a:r>
            <a:r>
              <a:rPr lang="en-US" sz="1000" baseline="0" dirty="0" smtClean="0">
                <a:solidFill>
                  <a:srgbClr val="3399FF"/>
                </a:solidFill>
              </a:rPr>
              <a:t> 2023</a:t>
            </a:r>
            <a:endParaRPr lang="en-US" sz="1000" dirty="0">
              <a:solidFill>
                <a:srgbClr val="3399FF"/>
              </a:solidFill>
            </a:endParaRPr>
          </a:p>
        </p:txBody>
      </p:sp>
      <p:pic>
        <p:nvPicPr>
          <p:cNvPr id="2" name="Picture 1" descr="CERN-logo.jpg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5450"/>
            <a:ext cx="881628" cy="88016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Book Antiqu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Book Antiqu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Book Antiqu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Book Antiqu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Book Antiqu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Book Antiqu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Book Antiqu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Book Antiqua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4"/>
        </a:buBlip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5"/>
        </a:buBlip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6"/>
        </a:buBlip>
        <a:defRPr sz="18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7"/>
        </a:buBlip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223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23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23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06D50C70-2C26-4E72-B99E-171AC0FE31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274005/" TargetMode="External"/><Relationship Id="rId4" Type="http://schemas.openxmlformats.org/officeDocument/2006/relationships/oleObject" Target="../embeddings/oleObject3.bin"/><Relationship Id="rId5" Type="http://schemas.openxmlformats.org/officeDocument/2006/relationships/image" Target="../media/image16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8.bin"/><Relationship Id="rId12" Type="http://schemas.openxmlformats.org/officeDocument/2006/relationships/image" Target="../media/image21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oleObject4.bin"/><Relationship Id="rId4" Type="http://schemas.openxmlformats.org/officeDocument/2006/relationships/image" Target="../media/image17.emf"/><Relationship Id="rId5" Type="http://schemas.openxmlformats.org/officeDocument/2006/relationships/oleObject" Target="../embeddings/oleObject5.bin"/><Relationship Id="rId6" Type="http://schemas.openxmlformats.org/officeDocument/2006/relationships/image" Target="../media/image18.emf"/><Relationship Id="rId7" Type="http://schemas.openxmlformats.org/officeDocument/2006/relationships/oleObject" Target="../embeddings/oleObject6.bin"/><Relationship Id="rId8" Type="http://schemas.openxmlformats.org/officeDocument/2006/relationships/image" Target="../media/image19.emf"/><Relationship Id="rId9" Type="http://schemas.openxmlformats.org/officeDocument/2006/relationships/oleObject" Target="../embeddings/oleObject7.bin"/><Relationship Id="rId10" Type="http://schemas.openxmlformats.org/officeDocument/2006/relationships/image" Target="../media/image20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4" Type="http://schemas.openxmlformats.org/officeDocument/2006/relationships/image" Target="../media/image21.emf"/><Relationship Id="rId5" Type="http://schemas.openxmlformats.org/officeDocument/2006/relationships/oleObject" Target="../embeddings/oleObject10.bin"/><Relationship Id="rId6" Type="http://schemas.openxmlformats.org/officeDocument/2006/relationships/image" Target="../media/image22.e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4" Type="http://schemas.openxmlformats.org/officeDocument/2006/relationships/image" Target="../media/image23.emf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274005/" TargetMode="External"/><Relationship Id="rId4" Type="http://schemas.openxmlformats.org/officeDocument/2006/relationships/oleObject" Target="../embeddings/oleObject12.bin"/><Relationship Id="rId5" Type="http://schemas.openxmlformats.org/officeDocument/2006/relationships/image" Target="../media/image24.emf"/><Relationship Id="rId6" Type="http://schemas.openxmlformats.org/officeDocument/2006/relationships/oleObject" Target="../embeddings/oleObject13.bin"/><Relationship Id="rId7" Type="http://schemas.openxmlformats.org/officeDocument/2006/relationships/image" Target="../media/image25.emf"/><Relationship Id="rId8" Type="http://schemas.openxmlformats.org/officeDocument/2006/relationships/image" Target="../media/image26.png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4" Type="http://schemas.openxmlformats.org/officeDocument/2006/relationships/image" Target="../media/image27.emf"/><Relationship Id="rId5" Type="http://schemas.openxmlformats.org/officeDocument/2006/relationships/oleObject" Target="../embeddings/oleObject15.bin"/><Relationship Id="rId6" Type="http://schemas.openxmlformats.org/officeDocument/2006/relationships/image" Target="../media/image28.emf"/><Relationship Id="rId7" Type="http://schemas.openxmlformats.org/officeDocument/2006/relationships/oleObject" Target="../embeddings/oleObject16.bin"/><Relationship Id="rId8" Type="http://schemas.openxmlformats.org/officeDocument/2006/relationships/image" Target="../media/image29.emf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ieeexplore.ieee.org/document/8141914" TargetMode="External"/><Relationship Id="rId3" Type="http://schemas.openxmlformats.org/officeDocument/2006/relationships/hyperlink" Target="https://ieeexplore.ieee.org/document/10097538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274005/" TargetMode="External"/><Relationship Id="rId4" Type="http://schemas.openxmlformats.org/officeDocument/2006/relationships/oleObject" Target="../embeddings/oleObject17.bin"/><Relationship Id="rId5" Type="http://schemas.openxmlformats.org/officeDocument/2006/relationships/image" Target="../media/image30.emf"/><Relationship Id="rId1" Type="http://schemas.openxmlformats.org/officeDocument/2006/relationships/vmlDrawing" Target="../drawings/vmlDrawing8.vml"/><Relationship Id="rId2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4" Type="http://schemas.openxmlformats.org/officeDocument/2006/relationships/image" Target="../media/image31.emf"/><Relationship Id="rId5" Type="http://schemas.openxmlformats.org/officeDocument/2006/relationships/oleObject" Target="../embeddings/oleObject19.bin"/><Relationship Id="rId6" Type="http://schemas.openxmlformats.org/officeDocument/2006/relationships/image" Target="../media/image32.emf"/><Relationship Id="rId1" Type="http://schemas.openxmlformats.org/officeDocument/2006/relationships/vmlDrawing" Target="../drawings/vmlDrawing9.vml"/><Relationship Id="rId2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4" Type="http://schemas.openxmlformats.org/officeDocument/2006/relationships/image" Target="../media/image30.emf"/><Relationship Id="rId5" Type="http://schemas.openxmlformats.org/officeDocument/2006/relationships/oleObject" Target="../embeddings/oleObject21.bin"/><Relationship Id="rId6" Type="http://schemas.openxmlformats.org/officeDocument/2006/relationships/image" Target="../media/image33.emf"/><Relationship Id="rId7" Type="http://schemas.openxmlformats.org/officeDocument/2006/relationships/oleObject" Target="../embeddings/oleObject22.bin"/><Relationship Id="rId8" Type="http://schemas.openxmlformats.org/officeDocument/2006/relationships/image" Target="../media/image34.emf"/><Relationship Id="rId1" Type="http://schemas.openxmlformats.org/officeDocument/2006/relationships/vmlDrawing" Target="../drawings/vmlDrawing10.vml"/><Relationship Id="rId2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4" Type="http://schemas.openxmlformats.org/officeDocument/2006/relationships/image" Target="../media/image31.emf"/><Relationship Id="rId5" Type="http://schemas.openxmlformats.org/officeDocument/2006/relationships/oleObject" Target="../embeddings/oleObject24.bin"/><Relationship Id="rId6" Type="http://schemas.openxmlformats.org/officeDocument/2006/relationships/image" Target="../media/image32.emf"/><Relationship Id="rId7" Type="http://schemas.openxmlformats.org/officeDocument/2006/relationships/oleObject" Target="../embeddings/oleObject25.bin"/><Relationship Id="rId8" Type="http://schemas.openxmlformats.org/officeDocument/2006/relationships/image" Target="../media/image35.emf"/><Relationship Id="rId1" Type="http://schemas.openxmlformats.org/officeDocument/2006/relationships/vmlDrawing" Target="../drawings/vmlDrawing11.vml"/><Relationship Id="rId2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6.bin"/><Relationship Id="rId4" Type="http://schemas.openxmlformats.org/officeDocument/2006/relationships/image" Target="../media/image36.emf"/><Relationship Id="rId1" Type="http://schemas.openxmlformats.org/officeDocument/2006/relationships/vmlDrawing" Target="../drawings/vmlDrawing12.vml"/><Relationship Id="rId2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4" Type="http://schemas.openxmlformats.org/officeDocument/2006/relationships/oleObject" Target="../embeddings/oleObject27.bin"/><Relationship Id="rId5" Type="http://schemas.openxmlformats.org/officeDocument/2006/relationships/image" Target="../media/image37.emf"/><Relationship Id="rId1" Type="http://schemas.openxmlformats.org/officeDocument/2006/relationships/vmlDrawing" Target="../drawings/vmlDrawing13.vml"/><Relationship Id="rId2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ieeexplore.ieee.org/document/8626471" TargetMode="External"/><Relationship Id="rId4" Type="http://schemas.openxmlformats.org/officeDocument/2006/relationships/oleObject" Target="../embeddings/Microsoft_Equation1.bin"/><Relationship Id="rId5" Type="http://schemas.openxmlformats.org/officeDocument/2006/relationships/image" Target="../media/image39.emf"/><Relationship Id="rId1" Type="http://schemas.openxmlformats.org/officeDocument/2006/relationships/vmlDrawing" Target="../drawings/vmlDrawing14.vml"/><Relationship Id="rId2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8.bin"/><Relationship Id="rId4" Type="http://schemas.openxmlformats.org/officeDocument/2006/relationships/image" Target="../media/image40.emf"/><Relationship Id="rId5" Type="http://schemas.openxmlformats.org/officeDocument/2006/relationships/oleObject" Target="../embeddings/oleObject29.bin"/><Relationship Id="rId6" Type="http://schemas.openxmlformats.org/officeDocument/2006/relationships/image" Target="../media/image41.emf"/><Relationship Id="rId7" Type="http://schemas.openxmlformats.org/officeDocument/2006/relationships/image" Target="../media/image42.png"/><Relationship Id="rId1" Type="http://schemas.openxmlformats.org/officeDocument/2006/relationships/vmlDrawing" Target="../drawings/vmlDrawing15.vml"/><Relationship Id="rId2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ng"/><Relationship Id="rId3" Type="http://schemas.openxmlformats.org/officeDocument/2006/relationships/image" Target="../media/image44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png"/><Relationship Id="rId3" Type="http://schemas.openxmlformats.org/officeDocument/2006/relationships/image" Target="../media/image46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7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9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8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9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ieeexplore.ieee.org/stamp/stamp.jsp?tp=&amp;arnumber=1439839" TargetMode="External"/><Relationship Id="rId4" Type="http://schemas.openxmlformats.org/officeDocument/2006/relationships/hyperlink" Target="https://ieeexplore.ieee.org/stamp/stamp.jsp?tp=&amp;arnumber=6099583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11.emf"/><Relationship Id="rId5" Type="http://schemas.openxmlformats.org/officeDocument/2006/relationships/oleObject" Target="../embeddings/oleObject2.bin"/><Relationship Id="rId6" Type="http://schemas.openxmlformats.org/officeDocument/2006/relationships/image" Target="../media/image12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30111" y="1484137"/>
            <a:ext cx="7337778" cy="1831974"/>
          </a:xfrm>
        </p:spPr>
        <p:txBody>
          <a:bodyPr/>
          <a:lstStyle/>
          <a:p>
            <a:pPr eaLnBrk="1" hangingPunct="1"/>
            <a:r>
              <a:rPr lang="en-US" sz="3200" dirty="0" smtClean="0">
                <a:solidFill>
                  <a:schemeClr val="tx1"/>
                </a:solidFill>
              </a:rPr>
              <a:t>Parametric analysis for 14+ T magnet</a:t>
            </a:r>
            <a:br>
              <a:rPr lang="en-US" sz="3200" dirty="0" smtClean="0">
                <a:solidFill>
                  <a:schemeClr val="tx1"/>
                </a:solidFill>
              </a:rPr>
            </a:br>
            <a:r>
              <a:rPr lang="en-US" sz="3200" dirty="0" smtClean="0">
                <a:solidFill>
                  <a:schemeClr val="tx1"/>
                </a:solidFill>
              </a:rPr>
              <a:t>based on block coils</a:t>
            </a:r>
            <a:br>
              <a:rPr lang="en-US" sz="3200" dirty="0" smtClean="0">
                <a:solidFill>
                  <a:schemeClr val="tx1"/>
                </a:solidFill>
              </a:rPr>
            </a:br>
            <a:endParaRPr lang="en-US" sz="1800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4995" y="4106334"/>
            <a:ext cx="8634134" cy="2144888"/>
          </a:xfrm>
        </p:spPr>
        <p:txBody>
          <a:bodyPr/>
          <a:lstStyle/>
          <a:p>
            <a:pPr eaLnBrk="1" hangingPunct="1"/>
            <a:r>
              <a:rPr lang="en-US" dirty="0" smtClean="0"/>
              <a:t>Ezio Todesco</a:t>
            </a:r>
          </a:p>
          <a:p>
            <a:pPr eaLnBrk="1" hangingPunct="1"/>
            <a:r>
              <a:rPr lang="en-US" sz="1800" dirty="0"/>
              <a:t>Technology </a:t>
            </a:r>
            <a:r>
              <a:rPr lang="en-US" sz="1800" dirty="0" smtClean="0"/>
              <a:t>Department</a:t>
            </a:r>
          </a:p>
          <a:p>
            <a:pPr eaLnBrk="1" hangingPunct="1"/>
            <a:r>
              <a:rPr lang="en-US" sz="1800" dirty="0" smtClean="0"/>
              <a:t>European Organization for Nuclear Research (CERN)</a:t>
            </a:r>
          </a:p>
          <a:p>
            <a:pPr eaLnBrk="1" hangingPunct="1"/>
            <a:endParaRPr lang="en-US" sz="1800" dirty="0"/>
          </a:p>
          <a:p>
            <a:pPr eaLnBrk="1" hangingPunct="1"/>
            <a:r>
              <a:rPr lang="en-US" sz="1800" dirty="0" smtClean="0"/>
              <a:t>Acknowledgements to J. C. Perez and S. </a:t>
            </a:r>
            <a:r>
              <a:rPr lang="en-US" sz="1800" dirty="0" err="1" smtClean="0"/>
              <a:t>Izquierdo</a:t>
            </a:r>
            <a:r>
              <a:rPr lang="en-US" sz="1800" dirty="0" smtClean="0"/>
              <a:t> Bermudez</a:t>
            </a:r>
          </a:p>
          <a:p>
            <a:pPr eaLnBrk="1" hangingPunct="1"/>
            <a:r>
              <a:rPr lang="en-US" sz="1800" dirty="0" smtClean="0"/>
              <a:t>D. Perini</a:t>
            </a:r>
            <a:r>
              <a:rPr lang="en-US" sz="1800" dirty="0"/>
              <a:t> </a:t>
            </a:r>
            <a:r>
              <a:rPr lang="en-US" sz="1800" dirty="0" smtClean="0"/>
              <a:t>for feedback and discussions </a:t>
            </a:r>
          </a:p>
          <a:p>
            <a:pPr eaLnBrk="1" hangingPunct="1"/>
            <a:endParaRPr lang="en-US" sz="1600" dirty="0" smtClean="0"/>
          </a:p>
          <a:p>
            <a:pPr eaLnBrk="1" hangingPunct="1"/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405366846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ym typeface="Symbol" pitchFamily="18" charset="2"/>
              </a:rPr>
              <a:t>Coil efficiency </a:t>
            </a:r>
            <a:r>
              <a:rPr lang="en-US" dirty="0" err="1" smtClean="0">
                <a:latin typeface="Symbol" charset="2"/>
                <a:cs typeface="Symbol" charset="2"/>
                <a:sym typeface="Symbol" pitchFamily="18" charset="2"/>
              </a:rPr>
              <a:t>g</a:t>
            </a:r>
            <a:r>
              <a:rPr lang="en-US" baseline="-25000" dirty="0" err="1" smtClean="0">
                <a:sym typeface="Symbol" pitchFamily="18" charset="2"/>
              </a:rPr>
              <a:t>c</a:t>
            </a:r>
            <a:r>
              <a:rPr lang="en-US" baseline="-25000" dirty="0" smtClean="0">
                <a:sym typeface="Symbol" pitchFamily="18" charset="2"/>
              </a:rPr>
              <a:t> </a:t>
            </a:r>
            <a:r>
              <a:rPr lang="en-US" dirty="0" smtClean="0">
                <a:sym typeface="Symbol" pitchFamily="18" charset="2"/>
              </a:rPr>
              <a:t>is defined as the the field divided by overall current density (over insulated coil) and equivalent coil width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For naked sector coils: </a:t>
            </a:r>
            <a:r>
              <a:rPr lang="en-US" dirty="0" err="1" smtClean="0">
                <a:latin typeface="Symbol" charset="2"/>
                <a:cs typeface="Symbol" charset="2"/>
                <a:sym typeface="Symbol" pitchFamily="18" charset="2"/>
              </a:rPr>
              <a:t>g</a:t>
            </a:r>
            <a:r>
              <a:rPr lang="en-US" baseline="-25000" dirty="0" err="1" smtClean="0">
                <a:sym typeface="Symbol" pitchFamily="18" charset="2"/>
              </a:rPr>
              <a:t>c</a:t>
            </a:r>
            <a:r>
              <a:rPr lang="en-US" dirty="0" smtClean="0">
                <a:sym typeface="Symbol" pitchFamily="18" charset="2"/>
              </a:rPr>
              <a:t>=0.00066 T/(A/mm)</a:t>
            </a:r>
          </a:p>
          <a:p>
            <a:pPr lvl="1" eaLnBrk="1" hangingPunct="1"/>
            <a:r>
              <a:rPr lang="en-US" dirty="0" err="1" smtClean="0">
                <a:sym typeface="Symbol" pitchFamily="18" charset="2"/>
              </a:rPr>
              <a:t>Tevatron</a:t>
            </a:r>
            <a:r>
              <a:rPr lang="en-US" dirty="0" smtClean="0">
                <a:sym typeface="Symbol" pitchFamily="18" charset="2"/>
              </a:rPr>
              <a:t>: 0.00069 (removing iron)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LHC MB and MBPCT1: 0.00066 (removing iron and grading)</a:t>
            </a:r>
          </a:p>
          <a:p>
            <a:pPr eaLnBrk="1" hangingPunct="1"/>
            <a:r>
              <a:rPr lang="en-US" dirty="0" smtClean="0">
                <a:sym typeface="Symbol" pitchFamily="18" charset="2"/>
              </a:rPr>
              <a:t>For block coils the efficiency </a:t>
            </a:r>
            <a:r>
              <a:rPr lang="en-US" dirty="0" smtClean="0">
                <a:solidFill>
                  <a:srgbClr val="CC3300"/>
                </a:solidFill>
                <a:sym typeface="Symbol" pitchFamily="18" charset="2"/>
              </a:rPr>
              <a:t>is about 10% lower</a:t>
            </a:r>
            <a:r>
              <a:rPr lang="en-US" dirty="0" smtClean="0">
                <a:sym typeface="Symbol" pitchFamily="18" charset="2"/>
              </a:rPr>
              <a:t>, we can expect 0.00060 from previous designs</a:t>
            </a:r>
            <a:endParaRPr lang="en-US" dirty="0">
              <a:sym typeface="Symbol" pitchFamily="18" charset="2"/>
            </a:endParaRPr>
          </a:p>
          <a:p>
            <a:pPr lvl="1" eaLnBrk="1" hangingPunct="1"/>
            <a:r>
              <a:rPr lang="en-US" dirty="0" err="1">
                <a:latin typeface="Symbol" charset="2"/>
                <a:cs typeface="Symbol" charset="2"/>
                <a:sym typeface="Symbol" pitchFamily="18" charset="2"/>
              </a:rPr>
              <a:t>g</a:t>
            </a:r>
            <a:r>
              <a:rPr lang="en-US" baseline="-25000" dirty="0" err="1">
                <a:sym typeface="Symbol" pitchFamily="18" charset="2"/>
              </a:rPr>
              <a:t>c</a:t>
            </a:r>
            <a:r>
              <a:rPr lang="en-US" dirty="0">
                <a:sym typeface="Symbol" pitchFamily="18" charset="2"/>
              </a:rPr>
              <a:t>=</a:t>
            </a:r>
            <a:r>
              <a:rPr lang="en-US" dirty="0" smtClean="0">
                <a:sym typeface="Symbol" pitchFamily="18" charset="2"/>
              </a:rPr>
              <a:t>0.00059 </a:t>
            </a:r>
            <a:r>
              <a:rPr lang="en-US" dirty="0">
                <a:sym typeface="Symbol" pitchFamily="18" charset="2"/>
              </a:rPr>
              <a:t>T/(A/mm</a:t>
            </a:r>
            <a:r>
              <a:rPr lang="en-US" dirty="0" smtClean="0">
                <a:sym typeface="Symbol" pitchFamily="18" charset="2"/>
              </a:rPr>
              <a:t>) for HD2 (removing iron)</a:t>
            </a:r>
          </a:p>
          <a:p>
            <a:pPr lvl="1" eaLnBrk="1" hangingPunct="1"/>
            <a:r>
              <a:rPr lang="en-US" dirty="0" err="1">
                <a:latin typeface="Symbol" charset="2"/>
                <a:cs typeface="Symbol" charset="2"/>
                <a:sym typeface="Symbol" pitchFamily="18" charset="2"/>
              </a:rPr>
              <a:t>g</a:t>
            </a:r>
            <a:r>
              <a:rPr lang="en-US" baseline="-25000" dirty="0" err="1">
                <a:sym typeface="Symbol" pitchFamily="18" charset="2"/>
              </a:rPr>
              <a:t>c</a:t>
            </a:r>
            <a:r>
              <a:rPr lang="en-US" dirty="0">
                <a:sym typeface="Symbol" pitchFamily="18" charset="2"/>
              </a:rPr>
              <a:t>=</a:t>
            </a:r>
            <a:r>
              <a:rPr lang="en-US" dirty="0" smtClean="0">
                <a:sym typeface="Symbol" pitchFamily="18" charset="2"/>
              </a:rPr>
              <a:t>0.00061 </a:t>
            </a:r>
            <a:r>
              <a:rPr lang="en-US" dirty="0">
                <a:sym typeface="Symbol" pitchFamily="18" charset="2"/>
              </a:rPr>
              <a:t>T/(A/mm</a:t>
            </a:r>
            <a:r>
              <a:rPr lang="en-US" dirty="0" smtClean="0">
                <a:sym typeface="Symbol" pitchFamily="18" charset="2"/>
              </a:rPr>
              <a:t>) for </a:t>
            </a:r>
            <a:r>
              <a:rPr lang="en-US" dirty="0" err="1" smtClean="0">
                <a:sym typeface="Symbol" pitchFamily="18" charset="2"/>
              </a:rPr>
              <a:t>FrescaII</a:t>
            </a:r>
            <a:r>
              <a:rPr lang="en-US" dirty="0" smtClean="0">
                <a:sym typeface="Symbol" pitchFamily="18" charset="2"/>
              </a:rPr>
              <a:t> (removing iron)</a:t>
            </a:r>
          </a:p>
          <a:p>
            <a:pPr eaLnBrk="1" hangingPunct="1"/>
            <a:r>
              <a:rPr lang="en-US" dirty="0" smtClean="0">
                <a:solidFill>
                  <a:srgbClr val="CC0000"/>
                </a:solidFill>
                <a:sym typeface="Symbol" pitchFamily="18" charset="2"/>
              </a:rPr>
              <a:t>Message: keep an eye on the efficiency, it will be probably lower than in a sector coil …</a:t>
            </a:r>
            <a:endParaRPr lang="en-US" dirty="0">
              <a:solidFill>
                <a:srgbClr val="CC0000"/>
              </a:solidFill>
              <a:sym typeface="Symbol" pitchFamily="18" charset="2"/>
            </a:endParaRPr>
          </a:p>
          <a:p>
            <a:pPr marL="457200" lvl="1" indent="0" eaLnBrk="1" hangingPunct="1">
              <a:buNone/>
            </a:pPr>
            <a:r>
              <a:rPr lang="en-US" sz="1800" dirty="0" smtClean="0">
                <a:sym typeface="Symbol" pitchFamily="18" charset="2"/>
              </a:rPr>
              <a:t>(see my Covid-19 Lecture notes chapter 4, for the whole discussion on coil efficiency, in particular section 4.4 and 4.5) </a:t>
            </a:r>
            <a:r>
              <a:rPr lang="en-US" sz="1800" dirty="0" smtClean="0">
                <a:sym typeface="Symbol" pitchFamily="18" charset="2"/>
                <a:hlinkClick r:id="rId3"/>
              </a:rPr>
              <a:t>https</a:t>
            </a:r>
            <a:r>
              <a:rPr lang="en-US" sz="1800" dirty="0">
                <a:sym typeface="Symbol" pitchFamily="18" charset="2"/>
                <a:hlinkClick r:id="rId3"/>
              </a:rPr>
              <a:t>://indico.cern.ch/event/1274005</a:t>
            </a:r>
            <a:r>
              <a:rPr lang="en-US" sz="1800" dirty="0" smtClean="0">
                <a:sym typeface="Symbol" pitchFamily="18" charset="2"/>
                <a:hlinkClick r:id="rId3"/>
              </a:rPr>
              <a:t>/</a:t>
            </a:r>
            <a:r>
              <a:rPr lang="en-US" sz="1800" dirty="0" smtClean="0">
                <a:sym typeface="Symbol" pitchFamily="18" charset="2"/>
              </a:rPr>
              <a:t> </a:t>
            </a:r>
            <a:endParaRPr lang="en-US" dirty="0" smtClean="0">
              <a:sym typeface="Symbol" pitchFamily="18" charset="2"/>
            </a:endParaRPr>
          </a:p>
          <a:p>
            <a:pPr lvl="1" eaLnBrk="1" hangingPunct="1"/>
            <a:endParaRPr lang="en-US" dirty="0" smtClean="0">
              <a:sym typeface="Symbol" pitchFamily="18" charset="2"/>
            </a:endParaRPr>
          </a:p>
          <a:p>
            <a:pPr eaLnBrk="1" hangingPunct="1"/>
            <a:endParaRPr lang="en-US" dirty="0">
              <a:sym typeface="Symbol" pitchFamily="18" charset="2"/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COIL EFFICIENCY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graphicFrame>
        <p:nvGraphicFramePr>
          <p:cNvPr id="8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1824572"/>
              </p:ext>
            </p:extLst>
          </p:nvPr>
        </p:nvGraphicFramePr>
        <p:xfrm>
          <a:off x="6952192" y="1854906"/>
          <a:ext cx="1603375" cy="725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20" name="Equation" r:id="rId4" imgW="457200" imgH="203200" progId="Equation.3">
                  <p:embed/>
                </p:oleObj>
              </mc:Choice>
              <mc:Fallback>
                <p:oleObj name="Equation" r:id="rId4" imgW="457200" imgH="203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52192" y="1854906"/>
                        <a:ext cx="1603375" cy="725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5288946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000" dirty="0" smtClean="0">
                <a:sym typeface="Symbol" pitchFamily="18" charset="2"/>
              </a:rPr>
              <a:t>Iron contribution for sector coil</a:t>
            </a:r>
          </a:p>
          <a:p>
            <a:pPr eaLnBrk="1" hangingPunct="1"/>
            <a:endParaRPr lang="en-US" sz="2000" dirty="0" smtClean="0">
              <a:sym typeface="Symbol" pitchFamily="18" charset="2"/>
            </a:endParaRPr>
          </a:p>
          <a:p>
            <a:pPr eaLnBrk="1" hangingPunct="1"/>
            <a:r>
              <a:rPr lang="en-US" sz="2000" dirty="0" smtClean="0">
                <a:sym typeface="Symbol" pitchFamily="18" charset="2"/>
              </a:rPr>
              <a:t>with </a:t>
            </a:r>
          </a:p>
          <a:p>
            <a:pPr eaLnBrk="1" hangingPunct="1"/>
            <a:endParaRPr lang="en-US" sz="2000" dirty="0">
              <a:sym typeface="Symbol" pitchFamily="18" charset="2"/>
            </a:endParaRPr>
          </a:p>
          <a:p>
            <a:pPr lvl="1" eaLnBrk="1" hangingPunct="1"/>
            <a:r>
              <a:rPr lang="en-US" sz="1800" i="1" dirty="0">
                <a:sym typeface="Symbol" pitchFamily="18" charset="2"/>
              </a:rPr>
              <a:t>r</a:t>
            </a:r>
            <a:r>
              <a:rPr lang="en-US" sz="1800" dirty="0" smtClean="0">
                <a:sym typeface="Symbol" pitchFamily="18" charset="2"/>
              </a:rPr>
              <a:t> aperture radius</a:t>
            </a:r>
          </a:p>
          <a:p>
            <a:pPr lvl="1" eaLnBrk="1" hangingPunct="1"/>
            <a:r>
              <a:rPr lang="en-US" sz="1800" i="1" dirty="0" smtClean="0">
                <a:sym typeface="Symbol" pitchFamily="18" charset="2"/>
              </a:rPr>
              <a:t>w</a:t>
            </a:r>
            <a:r>
              <a:rPr lang="en-US" sz="1800" dirty="0" smtClean="0">
                <a:sym typeface="Symbol" pitchFamily="18" charset="2"/>
              </a:rPr>
              <a:t> coil width</a:t>
            </a:r>
          </a:p>
          <a:p>
            <a:pPr lvl="1" eaLnBrk="1" hangingPunct="1"/>
            <a:r>
              <a:rPr lang="en-US" sz="1800" i="1" dirty="0" smtClean="0">
                <a:sym typeface="Symbol" pitchFamily="18" charset="2"/>
              </a:rPr>
              <a:t>R</a:t>
            </a:r>
            <a:r>
              <a:rPr lang="en-US" sz="1800" i="1" baseline="-25000" dirty="0" smtClean="0">
                <a:sym typeface="Symbol" pitchFamily="18" charset="2"/>
              </a:rPr>
              <a:t>I</a:t>
            </a:r>
            <a:r>
              <a:rPr lang="en-US" sz="1800" dirty="0" smtClean="0">
                <a:sym typeface="Symbol" pitchFamily="18" charset="2"/>
              </a:rPr>
              <a:t> iron radius</a:t>
            </a:r>
          </a:p>
          <a:p>
            <a:pPr eaLnBrk="1" hangingPunct="1"/>
            <a:r>
              <a:rPr lang="en-US" sz="2000" dirty="0" smtClean="0">
                <a:sym typeface="Symbol" pitchFamily="18" charset="2"/>
              </a:rPr>
              <a:t>Can be as large as 30%, but there is saturation – </a:t>
            </a:r>
            <a:r>
              <a:rPr lang="en-US" sz="2000" dirty="0" smtClean="0">
                <a:solidFill>
                  <a:srgbClr val="CC3300"/>
                </a:solidFill>
                <a:sym typeface="Symbol" pitchFamily="18" charset="2"/>
              </a:rPr>
              <a:t>I would rather consider 15% </a:t>
            </a:r>
          </a:p>
          <a:p>
            <a:pPr lvl="1" eaLnBrk="1" hangingPunct="1"/>
            <a:r>
              <a:rPr lang="en-US" sz="1800" dirty="0" smtClean="0">
                <a:sym typeface="Symbol" pitchFamily="18" charset="2"/>
              </a:rPr>
              <a:t>15% more than 0.00060 is 0.00070</a:t>
            </a:r>
          </a:p>
          <a:p>
            <a:pPr lvl="1" eaLnBrk="1" hangingPunct="1"/>
            <a:r>
              <a:rPr lang="en-US" sz="1800" dirty="0" smtClean="0">
                <a:sym typeface="Symbol" pitchFamily="18" charset="2"/>
              </a:rPr>
              <a:t>To be checked with FEM, and to be seen the influence of iron pole</a:t>
            </a:r>
          </a:p>
          <a:p>
            <a:pPr lvl="1" eaLnBrk="1" hangingPunct="1"/>
            <a:endParaRPr lang="en-US" sz="1800" dirty="0">
              <a:sym typeface="Symbol" pitchFamily="18" charset="2"/>
            </a:endParaRPr>
          </a:p>
          <a:p>
            <a:pPr lvl="1" eaLnBrk="1" hangingPunct="1"/>
            <a:endParaRPr lang="en-US" sz="1800" dirty="0" smtClean="0">
              <a:sym typeface="Symbol" pitchFamily="18" charset="2"/>
            </a:endParaRPr>
          </a:p>
          <a:p>
            <a:pPr lvl="1" eaLnBrk="1" hangingPunct="1"/>
            <a:endParaRPr lang="en-US" sz="1800" dirty="0">
              <a:sym typeface="Symbol" pitchFamily="18" charset="2"/>
            </a:endParaRPr>
          </a:p>
          <a:p>
            <a:pPr lvl="1" eaLnBrk="1" hangingPunct="1"/>
            <a:r>
              <a:rPr lang="en-US" sz="1800" dirty="0" smtClean="0">
                <a:sym typeface="Symbol" pitchFamily="18" charset="2"/>
              </a:rPr>
              <a:t>Now we have all the pieces to estimate the width and current density for a 14 T magnet (we will estimate two in one later, it is small)</a:t>
            </a:r>
          </a:p>
          <a:p>
            <a:pPr eaLnBrk="1" hangingPunct="1"/>
            <a:endParaRPr lang="en-US" dirty="0" smtClean="0">
              <a:sym typeface="Symbol" pitchFamily="18" charset="2"/>
            </a:endParaRPr>
          </a:p>
          <a:p>
            <a:pPr eaLnBrk="1" hangingPunct="1"/>
            <a:endParaRPr lang="en-US" dirty="0">
              <a:sym typeface="Symbol" pitchFamily="18" charset="2"/>
            </a:endParaRPr>
          </a:p>
          <a:p>
            <a:pPr eaLnBrk="1" hangingPunct="1"/>
            <a:endParaRPr lang="en-US" dirty="0" smtClean="0">
              <a:sym typeface="Symbol" pitchFamily="18" charset="2"/>
            </a:endParaRPr>
          </a:p>
          <a:p>
            <a:pPr lvl="1" eaLnBrk="1" hangingPunct="1"/>
            <a:endParaRPr lang="en-US" dirty="0" smtClean="0">
              <a:sym typeface="Symbol" pitchFamily="18" charset="2"/>
            </a:endParaRPr>
          </a:p>
          <a:p>
            <a:pPr eaLnBrk="1" hangingPunct="1"/>
            <a:endParaRPr lang="en-US" dirty="0">
              <a:sym typeface="Symbol" pitchFamily="18" charset="2"/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IRON CONTRIBUTION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graphicFrame>
        <p:nvGraphicFramePr>
          <p:cNvPr id="8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31198472"/>
              </p:ext>
            </p:extLst>
          </p:nvPr>
        </p:nvGraphicFramePr>
        <p:xfrm>
          <a:off x="5350227" y="1127125"/>
          <a:ext cx="27178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718" name="Equation" r:id="rId3" imgW="774700" imgH="215900" progId="Equation.3">
                  <p:embed/>
                </p:oleObj>
              </mc:Choice>
              <mc:Fallback>
                <p:oleObj name="Equation" r:id="rId3" imgW="774700" imgH="215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50227" y="1127125"/>
                        <a:ext cx="2717800" cy="771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87496639"/>
              </p:ext>
            </p:extLst>
          </p:nvPr>
        </p:nvGraphicFramePr>
        <p:xfrm>
          <a:off x="2094447" y="1512887"/>
          <a:ext cx="1834618" cy="10558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719" name="Equation" r:id="rId5" imgW="584200" imgH="330200" progId="Equation.3">
                  <p:embed/>
                </p:oleObj>
              </mc:Choice>
              <mc:Fallback>
                <p:oleObj name="Equation" r:id="rId5" imgW="584200" imgH="330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94447" y="1512887"/>
                        <a:ext cx="1834618" cy="105586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5617044"/>
              </p:ext>
            </p:extLst>
          </p:nvPr>
        </p:nvGraphicFramePr>
        <p:xfrm>
          <a:off x="5014522" y="2120724"/>
          <a:ext cx="1859644" cy="5965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720" name="Equation" r:id="rId7" imgW="927100" imgH="292100" progId="Equation.3">
                  <p:embed/>
                </p:oleObj>
              </mc:Choice>
              <mc:Fallback>
                <p:oleObj name="Equation" r:id="rId7" imgW="927100" imgH="2921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14522" y="2120724"/>
                        <a:ext cx="1859644" cy="59654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55507285"/>
              </p:ext>
            </p:extLst>
          </p:nvPr>
        </p:nvGraphicFramePr>
        <p:xfrm>
          <a:off x="5637313" y="2871515"/>
          <a:ext cx="1885950" cy="649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721" name="Equation" r:id="rId9" imgW="939800" imgH="317500" progId="Equation.3">
                  <p:embed/>
                </p:oleObj>
              </mc:Choice>
              <mc:Fallback>
                <p:oleObj name="Equation" r:id="rId9" imgW="939800" imgH="317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37313" y="2871515"/>
                        <a:ext cx="1885950" cy="649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84389893"/>
              </p:ext>
            </p:extLst>
          </p:nvPr>
        </p:nvGraphicFramePr>
        <p:xfrm>
          <a:off x="2139025" y="5020971"/>
          <a:ext cx="4767263" cy="817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722" name="Equation" r:id="rId11" imgW="1358900" imgH="228600" progId="Equation.3">
                  <p:embed/>
                </p:oleObj>
              </mc:Choice>
              <mc:Fallback>
                <p:oleObj name="Equation" r:id="rId11" imgW="13589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9025" y="5020971"/>
                        <a:ext cx="4767263" cy="8175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916425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COIL WIDTH SELECTION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graphicFrame>
        <p:nvGraphicFramePr>
          <p:cNvPr id="11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19721230"/>
              </p:ext>
            </p:extLst>
          </p:nvPr>
        </p:nvGraphicFramePr>
        <p:xfrm>
          <a:off x="3251554" y="1468437"/>
          <a:ext cx="4767263" cy="817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36" name="Equation" r:id="rId3" imgW="1358900" imgH="228600" progId="Equation.3">
                  <p:embed/>
                </p:oleObj>
              </mc:Choice>
              <mc:Fallback>
                <p:oleObj name="Equation" r:id="rId3" imgW="13589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51554" y="1468437"/>
                        <a:ext cx="4767263" cy="8175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Since one has</a:t>
            </a:r>
          </a:p>
          <a:p>
            <a:endParaRPr lang="en-US" dirty="0"/>
          </a:p>
          <a:p>
            <a:r>
              <a:rPr lang="en-US" dirty="0" smtClean="0"/>
              <a:t>To get 14 T: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With 50 mm coil width, you need </a:t>
            </a:r>
            <a:r>
              <a:rPr lang="en-US" dirty="0" smtClean="0">
                <a:sym typeface="Symbol" panose="05050102010706020507" pitchFamily="18" charset="2"/>
              </a:rPr>
              <a:t></a:t>
            </a:r>
            <a:r>
              <a:rPr lang="en-US" dirty="0" smtClean="0"/>
              <a:t>400 A/mm</a:t>
            </a:r>
            <a:r>
              <a:rPr lang="en-US" baseline="30000" dirty="0" smtClean="0"/>
              <a:t>2</a:t>
            </a:r>
          </a:p>
          <a:p>
            <a:r>
              <a:rPr lang="en-US" dirty="0" smtClean="0"/>
              <a:t>With 55 mm coil width, you need </a:t>
            </a:r>
            <a:r>
              <a:rPr lang="en-US" dirty="0" smtClean="0">
                <a:sym typeface="Symbol" panose="05050102010706020507" pitchFamily="18" charset="2"/>
              </a:rPr>
              <a:t></a:t>
            </a:r>
            <a:r>
              <a:rPr lang="en-US" dirty="0" smtClean="0"/>
              <a:t>360 </a:t>
            </a:r>
            <a:r>
              <a:rPr lang="en-US" dirty="0"/>
              <a:t>A/</a:t>
            </a:r>
            <a:r>
              <a:rPr lang="en-US" dirty="0" smtClean="0"/>
              <a:t>mm</a:t>
            </a:r>
            <a:r>
              <a:rPr lang="en-US" baseline="30000" dirty="0" smtClean="0"/>
              <a:t>2</a:t>
            </a:r>
          </a:p>
          <a:p>
            <a:r>
              <a:rPr lang="en-US" dirty="0" smtClean="0"/>
              <a:t>With 60 </a:t>
            </a:r>
            <a:r>
              <a:rPr lang="en-US" dirty="0"/>
              <a:t>mm coil width, </a:t>
            </a:r>
            <a:r>
              <a:rPr lang="en-US" dirty="0" smtClean="0"/>
              <a:t>you need </a:t>
            </a:r>
            <a:r>
              <a:rPr lang="en-US" dirty="0" smtClean="0">
                <a:sym typeface="Symbol" panose="05050102010706020507" pitchFamily="18" charset="2"/>
              </a:rPr>
              <a:t></a:t>
            </a:r>
            <a:r>
              <a:rPr lang="en-US" dirty="0" smtClean="0"/>
              <a:t>320 </a:t>
            </a:r>
            <a:r>
              <a:rPr lang="en-US" dirty="0"/>
              <a:t>A/</a:t>
            </a:r>
            <a:r>
              <a:rPr lang="en-US" dirty="0" smtClean="0"/>
              <a:t>mm</a:t>
            </a:r>
            <a:r>
              <a:rPr lang="en-US" baseline="30000" dirty="0" smtClean="0"/>
              <a:t>2</a:t>
            </a:r>
          </a:p>
          <a:p>
            <a:pPr lvl="1"/>
            <a:r>
              <a:rPr lang="en-US" dirty="0" smtClean="0"/>
              <a:t>Note: MQXF has 460 A/mm</a:t>
            </a:r>
            <a:r>
              <a:rPr lang="en-US" baseline="30000" dirty="0" smtClean="0"/>
              <a:t>2</a:t>
            </a:r>
            <a:r>
              <a:rPr lang="en-US" dirty="0" smtClean="0"/>
              <a:t>, 11 </a:t>
            </a:r>
            <a:r>
              <a:rPr lang="en-US" dirty="0"/>
              <a:t>T </a:t>
            </a:r>
            <a:r>
              <a:rPr lang="en-US" dirty="0" smtClean="0"/>
              <a:t>has 530 </a:t>
            </a:r>
            <a:r>
              <a:rPr lang="en-US" dirty="0"/>
              <a:t>A/</a:t>
            </a:r>
            <a:r>
              <a:rPr lang="en-US" dirty="0" smtClean="0"/>
              <a:t>mm</a:t>
            </a:r>
            <a:r>
              <a:rPr lang="en-US" baseline="30000" dirty="0" smtClean="0"/>
              <a:t>2</a:t>
            </a:r>
          </a:p>
          <a:p>
            <a:r>
              <a:rPr lang="en-US" dirty="0" smtClean="0">
                <a:solidFill>
                  <a:srgbClr val="CC0000"/>
                </a:solidFill>
              </a:rPr>
              <a:t>Message: current density is 10-20% than in MQXF</a:t>
            </a:r>
            <a:endParaRPr lang="en-US" dirty="0">
              <a:solidFill>
                <a:srgbClr val="CC0000"/>
              </a:solidFill>
            </a:endParaRPr>
          </a:p>
          <a:p>
            <a:pPr marL="0" indent="0">
              <a:buNone/>
            </a:pPr>
            <a:endParaRPr lang="en-US" baseline="30000" dirty="0"/>
          </a:p>
        </p:txBody>
      </p:sp>
      <p:graphicFrame>
        <p:nvGraphicFramePr>
          <p:cNvPr id="12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90493822"/>
              </p:ext>
            </p:extLst>
          </p:nvPr>
        </p:nvGraphicFramePr>
        <p:xfrm>
          <a:off x="2697691" y="2412824"/>
          <a:ext cx="5702300" cy="1181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37" name="Equation" r:id="rId5" imgW="1625600" imgH="330200" progId="Equation.3">
                  <p:embed/>
                </p:oleObj>
              </mc:Choice>
              <mc:Fallback>
                <p:oleObj name="Equation" r:id="rId5" imgW="1625600" imgH="330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97691" y="2412824"/>
                        <a:ext cx="5702300" cy="1181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290071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ym typeface="Symbol" pitchFamily="18" charset="2"/>
              </a:rPr>
              <a:t>25 mm aperture and 55 mm coil width: cross-sectional surface of </a:t>
            </a:r>
          </a:p>
          <a:p>
            <a:pPr eaLnBrk="1" hangingPunct="1"/>
            <a:endParaRPr lang="en-US" dirty="0">
              <a:sym typeface="Symbol" pitchFamily="18" charset="2"/>
            </a:endParaRPr>
          </a:p>
          <a:p>
            <a:pPr eaLnBrk="1" hangingPunct="1"/>
            <a:endParaRPr lang="en-US" dirty="0" smtClean="0">
              <a:sym typeface="Symbol" pitchFamily="18" charset="2"/>
            </a:endParaRP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If the cable width is 25 mm, one get two layers of about 60 mm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Having a longer block in the </a:t>
            </a:r>
            <a:r>
              <a:rPr lang="en-US" dirty="0" err="1" smtClean="0">
                <a:sym typeface="Symbol" pitchFamily="18" charset="2"/>
              </a:rPr>
              <a:t>midplane</a:t>
            </a:r>
            <a:r>
              <a:rPr lang="en-US" dirty="0" smtClean="0">
                <a:sym typeface="Symbol" pitchFamily="18" charset="2"/>
              </a:rPr>
              <a:t> gives more field</a:t>
            </a:r>
          </a:p>
          <a:p>
            <a:pPr lvl="1" eaLnBrk="1" hangingPunct="1"/>
            <a:r>
              <a:rPr lang="en-US" dirty="0" smtClean="0">
                <a:solidFill>
                  <a:srgbClr val="CA1100"/>
                </a:solidFill>
                <a:sym typeface="Symbol" pitchFamily="18" charset="2"/>
              </a:rPr>
              <a:t>Message: do we really have to align the two decks as in HD2, Fresca2, RMM ?</a:t>
            </a:r>
          </a:p>
          <a:p>
            <a:pPr eaLnBrk="1" hangingPunct="1"/>
            <a:endParaRPr lang="en-US" dirty="0">
              <a:sym typeface="Symbol" pitchFamily="18" charset="2"/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SOMETHING MORE ABOUT COIL EFFICIENCY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55625" y="5973843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graphicFrame>
        <p:nvGraphicFramePr>
          <p:cNvPr id="7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11231408"/>
              </p:ext>
            </p:extLst>
          </p:nvPr>
        </p:nvGraphicFramePr>
        <p:xfrm>
          <a:off x="2954265" y="1732102"/>
          <a:ext cx="5657850" cy="1090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33" name="Equation" r:id="rId3" imgW="1612900" imgH="304800" progId="Equation.3">
                  <p:embed/>
                </p:oleObj>
              </mc:Choice>
              <mc:Fallback>
                <p:oleObj name="Equation" r:id="rId3" imgW="1612900" imgH="304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54265" y="1732102"/>
                        <a:ext cx="5657850" cy="10906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8" name="Group 27"/>
          <p:cNvGrpSpPr/>
          <p:nvPr/>
        </p:nvGrpSpPr>
        <p:grpSpPr>
          <a:xfrm>
            <a:off x="504313" y="4085179"/>
            <a:ext cx="4391868" cy="2664163"/>
            <a:chOff x="504313" y="3810205"/>
            <a:chExt cx="4391868" cy="2664163"/>
          </a:xfrm>
        </p:grpSpPr>
        <p:grpSp>
          <p:nvGrpSpPr>
            <p:cNvPr id="13" name="Group 12"/>
            <p:cNvGrpSpPr/>
            <p:nvPr/>
          </p:nvGrpSpPr>
          <p:grpSpPr>
            <a:xfrm>
              <a:off x="1004105" y="3810205"/>
              <a:ext cx="3824459" cy="2215236"/>
              <a:chOff x="1004105" y="3810205"/>
              <a:chExt cx="3824459" cy="2215236"/>
            </a:xfrm>
          </p:grpSpPr>
          <p:cxnSp>
            <p:nvCxnSpPr>
              <p:cNvPr id="3" name="Straight Arrow Connector 2"/>
              <p:cNvCxnSpPr/>
              <p:nvPr/>
            </p:nvCxnSpPr>
            <p:spPr bwMode="auto">
              <a:xfrm flipV="1">
                <a:off x="1004105" y="3810205"/>
                <a:ext cx="14766" cy="2215236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5" name="Straight Arrow Connector 4"/>
              <p:cNvCxnSpPr/>
              <p:nvPr/>
            </p:nvCxnSpPr>
            <p:spPr bwMode="auto">
              <a:xfrm flipV="1">
                <a:off x="1004105" y="6010672"/>
                <a:ext cx="3824459" cy="14769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sp>
            <p:nvSpPr>
              <p:cNvPr id="9" name="Rectangle 8"/>
              <p:cNvSpPr/>
              <p:nvPr/>
            </p:nvSpPr>
            <p:spPr bwMode="auto">
              <a:xfrm>
                <a:off x="1890081" y="5287029"/>
                <a:ext cx="1210832" cy="694107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Book Antiqua" pitchFamily="18" charset="0"/>
                  <a:ea typeface="ＭＳ Ｐゴシック" pitchFamily="34" charset="-128"/>
                </a:endParaRPr>
              </a:p>
            </p:txBody>
          </p:sp>
          <p:sp>
            <p:nvSpPr>
              <p:cNvPr id="12" name="Rectangle 11"/>
              <p:cNvSpPr/>
              <p:nvPr/>
            </p:nvSpPr>
            <p:spPr bwMode="auto">
              <a:xfrm>
                <a:off x="1569960" y="4553335"/>
                <a:ext cx="1516186" cy="694107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Book Antiqua" pitchFamily="18" charset="0"/>
                  <a:ea typeface="ＭＳ Ｐゴシック" pitchFamily="34" charset="-128"/>
                </a:endParaRPr>
              </a:p>
            </p:txBody>
          </p:sp>
          <p:sp>
            <p:nvSpPr>
              <p:cNvPr id="10" name="Rectangle 9"/>
              <p:cNvSpPr/>
              <p:nvPr/>
            </p:nvSpPr>
            <p:spPr bwMode="auto">
              <a:xfrm>
                <a:off x="2938484" y="4533848"/>
                <a:ext cx="132896" cy="694107"/>
              </a:xfrm>
              <a:prstGeom prst="rect">
                <a:avLst/>
              </a:prstGeom>
              <a:solidFill>
                <a:srgbClr val="CC3300"/>
              </a:solidFill>
              <a:ln w="9525" cap="flat" cmpd="sng" algn="ctr">
                <a:solidFill>
                  <a:srgbClr val="CC33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Book Antiqua" pitchFamily="18" charset="0"/>
                  <a:ea typeface="ＭＳ Ｐゴシック" pitchFamily="34" charset="-128"/>
                </a:endParaRPr>
              </a:p>
            </p:txBody>
          </p:sp>
        </p:grpSp>
        <p:sp>
          <p:nvSpPr>
            <p:cNvPr id="11" name="TextBox 10"/>
            <p:cNvSpPr txBox="1"/>
            <p:nvPr/>
          </p:nvSpPr>
          <p:spPr>
            <a:xfrm>
              <a:off x="1404439" y="3946731"/>
              <a:ext cx="349174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(</a:t>
              </a:r>
              <a:r>
                <a:rPr lang="en-US" dirty="0" err="1" smtClean="0"/>
                <a:t>cos</a:t>
              </a:r>
              <a:r>
                <a:rPr lang="en-US" dirty="0" err="1" smtClean="0">
                  <a:latin typeface="Symbol" charset="2"/>
                  <a:cs typeface="Symbol" charset="2"/>
                </a:rPr>
                <a:t>q</a:t>
              </a:r>
              <a:r>
                <a:rPr lang="en-US" dirty="0" smtClean="0">
                  <a:latin typeface="Symbol" charset="2"/>
                  <a:cs typeface="Symbol" charset="2"/>
                </a:rPr>
                <a:t>)/r=0.89/84=0.0106</a:t>
              </a:r>
              <a:endParaRPr lang="en-US" dirty="0">
                <a:latin typeface="Symbol" charset="2"/>
                <a:cs typeface="Symbol" charset="2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667761" y="6012703"/>
              <a:ext cx="49244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25</a:t>
              </a:r>
              <a:endParaRPr lang="en-US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829999" y="6012108"/>
              <a:ext cx="49244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80</a:t>
              </a:r>
              <a:endParaRPr lang="en-US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04313" y="5078838"/>
              <a:ext cx="49244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25</a:t>
              </a:r>
              <a:endParaRPr lang="en-US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34308" y="4359167"/>
              <a:ext cx="49244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50</a:t>
              </a:r>
              <a:endParaRPr lang="en-US" dirty="0"/>
            </a:p>
          </p:txBody>
        </p:sp>
        <p:cxnSp>
          <p:nvCxnSpPr>
            <p:cNvPr id="23" name="Straight Arrow Connector 22"/>
            <p:cNvCxnSpPr>
              <a:endCxn id="10" idx="3"/>
            </p:cNvCxnSpPr>
            <p:nvPr/>
          </p:nvCxnSpPr>
          <p:spPr bwMode="auto">
            <a:xfrm flipV="1">
              <a:off x="1009837" y="4880902"/>
              <a:ext cx="2061543" cy="1116501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3366FF"/>
              </a:solidFill>
              <a:prstDash val="solid"/>
              <a:round/>
              <a:headEnd type="none" w="med" len="med"/>
              <a:tailEnd type="oval"/>
            </a:ln>
            <a:effectLst/>
          </p:spPr>
        </p:cxnSp>
        <p:sp>
          <p:nvSpPr>
            <p:cNvPr id="31" name="TextBox 30"/>
            <p:cNvSpPr txBox="1"/>
            <p:nvPr/>
          </p:nvSpPr>
          <p:spPr>
            <a:xfrm>
              <a:off x="1329332" y="5613131"/>
              <a:ext cx="61552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27°</a:t>
              </a:r>
              <a:endParaRPr lang="en-US" dirty="0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5308690" y="4136960"/>
            <a:ext cx="3835310" cy="2279890"/>
            <a:chOff x="5308690" y="3809610"/>
            <a:chExt cx="3835310" cy="2279890"/>
          </a:xfrm>
        </p:grpSpPr>
        <p:grpSp>
          <p:nvGrpSpPr>
            <p:cNvPr id="16" name="Group 15"/>
            <p:cNvGrpSpPr/>
            <p:nvPr/>
          </p:nvGrpSpPr>
          <p:grpSpPr>
            <a:xfrm>
              <a:off x="5319541" y="3809610"/>
              <a:ext cx="3824459" cy="2215236"/>
              <a:chOff x="1004105" y="3810205"/>
              <a:chExt cx="3824459" cy="2215236"/>
            </a:xfrm>
          </p:grpSpPr>
          <p:cxnSp>
            <p:nvCxnSpPr>
              <p:cNvPr id="17" name="Straight Arrow Connector 16"/>
              <p:cNvCxnSpPr/>
              <p:nvPr/>
            </p:nvCxnSpPr>
            <p:spPr bwMode="auto">
              <a:xfrm flipV="1">
                <a:off x="1004105" y="3810205"/>
                <a:ext cx="14766" cy="2215236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18" name="Straight Arrow Connector 17"/>
              <p:cNvCxnSpPr/>
              <p:nvPr/>
            </p:nvCxnSpPr>
            <p:spPr bwMode="auto">
              <a:xfrm flipV="1">
                <a:off x="1004105" y="6010672"/>
                <a:ext cx="3824459" cy="14769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sp>
            <p:nvSpPr>
              <p:cNvPr id="19" name="Rectangle 18"/>
              <p:cNvSpPr/>
              <p:nvPr/>
            </p:nvSpPr>
            <p:spPr bwMode="auto">
              <a:xfrm>
                <a:off x="1890081" y="5287029"/>
                <a:ext cx="1210832" cy="694107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Book Antiqua" pitchFamily="18" charset="0"/>
                  <a:ea typeface="ＭＳ Ｐゴシック" pitchFamily="34" charset="-128"/>
                </a:endParaRPr>
              </a:p>
            </p:txBody>
          </p:sp>
          <p:sp>
            <p:nvSpPr>
              <p:cNvPr id="20" name="Rectangle 19"/>
              <p:cNvSpPr/>
              <p:nvPr/>
            </p:nvSpPr>
            <p:spPr bwMode="auto">
              <a:xfrm>
                <a:off x="1569960" y="4553335"/>
                <a:ext cx="1516186" cy="694107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Book Antiqua" pitchFamily="18" charset="0"/>
                  <a:ea typeface="ＭＳ Ｐゴシック" pitchFamily="34" charset="-128"/>
                </a:endParaRPr>
              </a:p>
            </p:txBody>
          </p:sp>
          <p:sp>
            <p:nvSpPr>
              <p:cNvPr id="21" name="Rectangle 20"/>
              <p:cNvSpPr/>
              <p:nvPr/>
            </p:nvSpPr>
            <p:spPr bwMode="auto">
              <a:xfrm>
                <a:off x="3137391" y="5283524"/>
                <a:ext cx="132896" cy="694107"/>
              </a:xfrm>
              <a:prstGeom prst="rect">
                <a:avLst/>
              </a:prstGeom>
              <a:solidFill>
                <a:srgbClr val="CC3300"/>
              </a:solidFill>
              <a:ln w="9525" cap="flat" cmpd="sng" algn="ctr">
                <a:solidFill>
                  <a:srgbClr val="CC33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Book Antiqua" pitchFamily="18" charset="0"/>
                  <a:ea typeface="ＭＳ Ｐゴシック" pitchFamily="34" charset="-128"/>
                </a:endParaRPr>
              </a:p>
            </p:txBody>
          </p:sp>
        </p:grpSp>
        <p:sp>
          <p:nvSpPr>
            <p:cNvPr id="22" name="TextBox 21"/>
            <p:cNvSpPr txBox="1"/>
            <p:nvPr/>
          </p:nvSpPr>
          <p:spPr>
            <a:xfrm>
              <a:off x="5504383" y="3930838"/>
              <a:ext cx="363961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(</a:t>
              </a:r>
              <a:r>
                <a:rPr lang="en-US" dirty="0" err="1" smtClean="0"/>
                <a:t>cos</a:t>
              </a:r>
              <a:r>
                <a:rPr lang="en-US" dirty="0" err="1" smtClean="0">
                  <a:latin typeface="Symbol" charset="2"/>
                  <a:cs typeface="Symbol" charset="2"/>
                </a:rPr>
                <a:t>q</a:t>
              </a:r>
              <a:r>
                <a:rPr lang="en-US" dirty="0" smtClean="0">
                  <a:latin typeface="Symbol" charset="2"/>
                  <a:cs typeface="Symbol" charset="2"/>
                </a:rPr>
                <a:t>)/r=0.99/82.5=0.0120</a:t>
              </a:r>
              <a:endParaRPr lang="en-US" dirty="0">
                <a:latin typeface="Symbol" charset="2"/>
                <a:cs typeface="Symbol" charset="2"/>
              </a:endParaRPr>
            </a:p>
          </p:txBody>
        </p:sp>
        <p:cxnSp>
          <p:nvCxnSpPr>
            <p:cNvPr id="29" name="Straight Arrow Connector 28"/>
            <p:cNvCxnSpPr>
              <a:endCxn id="21" idx="1"/>
            </p:cNvCxnSpPr>
            <p:nvPr/>
          </p:nvCxnSpPr>
          <p:spPr bwMode="auto">
            <a:xfrm flipV="1">
              <a:off x="5308690" y="5629983"/>
              <a:ext cx="2144137" cy="382125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3366FF"/>
              </a:solidFill>
              <a:prstDash val="solid"/>
              <a:round/>
              <a:headEnd type="none" w="med" len="med"/>
              <a:tailEnd type="oval"/>
            </a:ln>
            <a:effectLst/>
          </p:spPr>
        </p:cxnSp>
        <p:sp>
          <p:nvSpPr>
            <p:cNvPr id="32" name="TextBox 31"/>
            <p:cNvSpPr txBox="1"/>
            <p:nvPr/>
          </p:nvSpPr>
          <p:spPr>
            <a:xfrm>
              <a:off x="5842393" y="5627835"/>
              <a:ext cx="69246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8.6°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78766425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IMPACT OF TWO IN ONE ON ELECTROMAGNETIC DESIGN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Two in one brings an additional, positive contribution to coil efficiency (as iron)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A very rough estimate is </a:t>
            </a:r>
          </a:p>
          <a:p>
            <a:endParaRPr lang="en-US" dirty="0"/>
          </a:p>
          <a:p>
            <a:pPr lvl="1"/>
            <a:r>
              <a:rPr lang="en-US" dirty="0" smtClean="0"/>
              <a:t>Where </a:t>
            </a:r>
            <a:r>
              <a:rPr lang="en-US" i="1" dirty="0" smtClean="0"/>
              <a:t>d</a:t>
            </a:r>
            <a:r>
              <a:rPr lang="en-US" dirty="0" smtClean="0"/>
              <a:t> is the inter-beam distance and </a:t>
            </a:r>
            <a:r>
              <a:rPr lang="en-US" i="1" dirty="0" smtClean="0">
                <a:latin typeface="Symbol" charset="2"/>
                <a:cs typeface="Symbol" charset="2"/>
              </a:rPr>
              <a:t>r</a:t>
            </a:r>
            <a:r>
              <a:rPr lang="en-US" dirty="0" smtClean="0"/>
              <a:t> is the </a:t>
            </a:r>
            <a:r>
              <a:rPr lang="en-US" dirty="0" err="1" smtClean="0"/>
              <a:t>baricenter</a:t>
            </a:r>
            <a:r>
              <a:rPr lang="en-US" dirty="0" smtClean="0"/>
              <a:t> of the coils</a:t>
            </a:r>
          </a:p>
          <a:p>
            <a:pPr lvl="1"/>
            <a:r>
              <a:rPr lang="en-US" dirty="0" smtClean="0"/>
              <a:t>(see next slide and chapter 9.7 of notes in  </a:t>
            </a:r>
            <a:r>
              <a:rPr lang="en-US" sz="1200" dirty="0" smtClean="0">
                <a:sym typeface="Symbol" pitchFamily="18" charset="2"/>
                <a:hlinkClick r:id="rId3"/>
              </a:rPr>
              <a:t>https</a:t>
            </a:r>
            <a:r>
              <a:rPr lang="en-US" sz="1200" dirty="0">
                <a:sym typeface="Symbol" pitchFamily="18" charset="2"/>
                <a:hlinkClick r:id="rId3"/>
              </a:rPr>
              <a:t>://indico.cern.ch/event/1274005</a:t>
            </a:r>
            <a:r>
              <a:rPr lang="en-US" sz="1200" dirty="0" smtClean="0">
                <a:sym typeface="Symbol" pitchFamily="18" charset="2"/>
                <a:hlinkClick r:id="rId3"/>
              </a:rPr>
              <a:t>/</a:t>
            </a:r>
            <a:endParaRPr lang="en-US" sz="1600" dirty="0">
              <a:sym typeface="Symbol" pitchFamily="18" charset="2"/>
            </a:endParaRPr>
          </a:p>
          <a:p>
            <a:pPr lvl="1"/>
            <a:r>
              <a:rPr lang="en-US" dirty="0" smtClean="0"/>
              <a:t>the estimate is rather optimistic (i.e. it overestimate the real contribution since the sector is collapsed in the plane)</a:t>
            </a:r>
          </a:p>
        </p:txBody>
      </p:sp>
      <p:graphicFrame>
        <p:nvGraphicFramePr>
          <p:cNvPr id="5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49144107"/>
              </p:ext>
            </p:extLst>
          </p:nvPr>
        </p:nvGraphicFramePr>
        <p:xfrm>
          <a:off x="5303557" y="1529023"/>
          <a:ext cx="3741737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85" name="Equation" r:id="rId4" imgW="1066800" imgH="215900" progId="Equation.3">
                  <p:embed/>
                </p:oleObj>
              </mc:Choice>
              <mc:Fallback>
                <p:oleObj name="Equation" r:id="rId4" imgW="1066800" imgH="215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03557" y="1529023"/>
                        <a:ext cx="3741737" cy="771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39086541"/>
              </p:ext>
            </p:extLst>
          </p:nvPr>
        </p:nvGraphicFramePr>
        <p:xfrm>
          <a:off x="4182034" y="2035384"/>
          <a:ext cx="2005012" cy="1179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86" name="Equation" r:id="rId6" imgW="571500" imgH="330200" progId="Equation.3">
                  <p:embed/>
                </p:oleObj>
              </mc:Choice>
              <mc:Fallback>
                <p:oleObj name="Equation" r:id="rId6" imgW="571500" imgH="330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82034" y="2035384"/>
                        <a:ext cx="2005012" cy="11795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7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3623" y="4707647"/>
            <a:ext cx="3996821" cy="203943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0804045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IMPACT OF TWO IN ONE ON ELECTROMAGNETIC DESIGN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Estimate of the total current in the coil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Estimate of the </a:t>
            </a:r>
            <a:r>
              <a:rPr lang="en-US" dirty="0" err="1" smtClean="0"/>
              <a:t>baricenter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Increase due to two-in-one is 6%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r>
              <a:rPr lang="en-US" dirty="0" smtClean="0"/>
              <a:t>For a given current density, and on the short sample we will see in the next section</a:t>
            </a:r>
          </a:p>
          <a:p>
            <a:r>
              <a:rPr lang="en-US" dirty="0" smtClean="0">
                <a:solidFill>
                  <a:srgbClr val="CC0000"/>
                </a:solidFill>
              </a:rPr>
              <a:t>Message: two-in-one allows decreasing current density by ≈5% (lower stress, easier protection …)</a:t>
            </a:r>
          </a:p>
        </p:txBody>
      </p:sp>
      <p:graphicFrame>
        <p:nvGraphicFramePr>
          <p:cNvPr id="5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85671211"/>
              </p:ext>
            </p:extLst>
          </p:nvPr>
        </p:nvGraphicFramePr>
        <p:xfrm>
          <a:off x="662465" y="1650961"/>
          <a:ext cx="8283575" cy="1089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34" name="Equation" r:id="rId3" imgW="2362200" imgH="304800" progId="Equation.3">
                  <p:embed/>
                </p:oleObj>
              </mc:Choice>
              <mc:Fallback>
                <p:oleObj name="Equation" r:id="rId3" imgW="2362200" imgH="304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2465" y="1650961"/>
                        <a:ext cx="8283575" cy="1089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40848328"/>
              </p:ext>
            </p:extLst>
          </p:nvPr>
        </p:nvGraphicFramePr>
        <p:xfrm>
          <a:off x="4132900" y="4034869"/>
          <a:ext cx="4633913" cy="1179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35" name="Equation" r:id="rId5" imgW="1320800" imgH="330200" progId="Equation.3">
                  <p:embed/>
                </p:oleObj>
              </mc:Choice>
              <mc:Fallback>
                <p:oleObj name="Equation" r:id="rId5" imgW="1320800" imgH="330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32900" y="4034869"/>
                        <a:ext cx="4633913" cy="1179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94745951"/>
              </p:ext>
            </p:extLst>
          </p:nvPr>
        </p:nvGraphicFramePr>
        <p:xfrm>
          <a:off x="3416413" y="2857204"/>
          <a:ext cx="5435600" cy="1089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36" name="Equation" r:id="rId7" imgW="1549400" imgH="304800" progId="Equation.3">
                  <p:embed/>
                </p:oleObj>
              </mc:Choice>
              <mc:Fallback>
                <p:oleObj name="Equation" r:id="rId7" imgW="1549400" imgH="304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16413" y="2857204"/>
                        <a:ext cx="5435600" cy="1089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6056722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LOADLINE FRACTION AND SHORT SAMPLE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LHC dipole: 86% at 8.3 T and 7 </a:t>
            </a:r>
            <a:r>
              <a:rPr lang="en-US" dirty="0" err="1" smtClean="0"/>
              <a:t>TeV</a:t>
            </a:r>
            <a:r>
              <a:rPr lang="en-US" dirty="0" smtClean="0"/>
              <a:t> </a:t>
            </a:r>
          </a:p>
          <a:p>
            <a:pPr lvl="1"/>
            <a:r>
              <a:rPr lang="en-US" dirty="0"/>
              <a:t>B</a:t>
            </a:r>
            <a:r>
              <a:rPr lang="en-US" dirty="0" smtClean="0"/>
              <a:t>ut they work today at 83.5%, 6.8 </a:t>
            </a:r>
            <a:r>
              <a:rPr lang="en-US" dirty="0" err="1" smtClean="0"/>
              <a:t>TeV</a:t>
            </a:r>
            <a:endParaRPr lang="en-US" dirty="0" smtClean="0"/>
          </a:p>
          <a:p>
            <a:r>
              <a:rPr lang="en-US" dirty="0" smtClean="0"/>
              <a:t>MQXF: 77% (7 </a:t>
            </a:r>
            <a:r>
              <a:rPr lang="en-US" dirty="0" err="1" smtClean="0"/>
              <a:t>TeV</a:t>
            </a:r>
            <a:r>
              <a:rPr lang="en-US" dirty="0" smtClean="0"/>
              <a:t>)</a:t>
            </a:r>
            <a:endParaRPr lang="en-US" dirty="0"/>
          </a:p>
          <a:p>
            <a:pPr lvl="1"/>
            <a:r>
              <a:rPr lang="en-US" dirty="0" smtClean="0"/>
              <a:t>These fractions computed on specified cable critical current, the production is better</a:t>
            </a:r>
          </a:p>
          <a:p>
            <a:r>
              <a:rPr lang="en-US" dirty="0" smtClean="0"/>
              <a:t>I would place the magnet at 80% of short sample</a:t>
            </a:r>
          </a:p>
          <a:p>
            <a:pPr lvl="1"/>
            <a:r>
              <a:rPr lang="en-US" dirty="0" smtClean="0"/>
              <a:t>14/0.8=17.5 T short sample </a:t>
            </a:r>
          </a:p>
          <a:p>
            <a:pPr lvl="1"/>
            <a:r>
              <a:rPr lang="en-US" dirty="0" smtClean="0"/>
              <a:t>Note for FCC the target was 16 at 86%, i.e. 18.6 T (1 more tesla,  </a:t>
            </a:r>
            <a:r>
              <a:rPr lang="en-US" dirty="0" smtClean="0">
                <a:hlinkClick r:id="rId2"/>
              </a:rPr>
              <a:t>D. </a:t>
            </a:r>
            <a:r>
              <a:rPr lang="en-US" dirty="0" err="1" smtClean="0">
                <a:hlinkClick r:id="rId2"/>
              </a:rPr>
              <a:t>Tommasini</a:t>
            </a:r>
            <a:r>
              <a:rPr lang="en-US" dirty="0" smtClean="0">
                <a:hlinkClick r:id="rId2"/>
              </a:rPr>
              <a:t>, et al., IEEE TAS 28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RMM reached 16.7 T peak field (</a:t>
            </a:r>
            <a:r>
              <a:rPr lang="en-US" dirty="0" smtClean="0">
                <a:hlinkClick r:id="rId3"/>
              </a:rPr>
              <a:t>E. </a:t>
            </a:r>
            <a:r>
              <a:rPr lang="en-US" dirty="0" err="1" smtClean="0">
                <a:hlinkClick r:id="rId3"/>
              </a:rPr>
              <a:t>Gautheron</a:t>
            </a:r>
            <a:r>
              <a:rPr lang="en-US" dirty="0" smtClean="0">
                <a:hlinkClick r:id="rId3"/>
              </a:rPr>
              <a:t>, et. al IEEE TAS 23</a:t>
            </a:r>
            <a:r>
              <a:rPr lang="en-US" dirty="0" smtClean="0"/>
              <a:t>)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1329657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LOADLINE FRACTION AND SHORT SAMPLE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operate at 14 T, short models should reach systematically more … how much ? </a:t>
            </a:r>
          </a:p>
          <a:p>
            <a:pPr lvl="1"/>
            <a:r>
              <a:rPr lang="en-US" dirty="0" smtClean="0"/>
              <a:t>For LHC and HL LHC magnets, an ultimate was defined (7% more; corresponding to 7.5 </a:t>
            </a:r>
            <a:r>
              <a:rPr lang="en-US" dirty="0" err="1" smtClean="0"/>
              <a:t>TeV</a:t>
            </a:r>
            <a:r>
              <a:rPr lang="en-US" dirty="0" smtClean="0"/>
              <a:t> operation)</a:t>
            </a:r>
          </a:p>
          <a:p>
            <a:pPr lvl="1"/>
            <a:r>
              <a:rPr lang="en-US" dirty="0" smtClean="0"/>
              <a:t>For MQXF, with 11.3 T peak field, this means 12.1 T – it went systematically up to 13 T and above (6 out of 7 models)</a:t>
            </a:r>
          </a:p>
          <a:p>
            <a:pPr lvl="1"/>
            <a:r>
              <a:rPr lang="en-US" dirty="0" smtClean="0"/>
              <a:t>For 14 T, we should have the possibility of testing at least up to 15 T – this has implications on current (is it possible to go above 20 kA?) and on protection and mechanics</a:t>
            </a:r>
          </a:p>
          <a:p>
            <a:pPr lvl="1"/>
            <a:r>
              <a:rPr lang="en-US" dirty="0" smtClean="0">
                <a:solidFill>
                  <a:srgbClr val="CC3300"/>
                </a:solidFill>
              </a:rPr>
              <a:t>Message: define an ultimate as in the LHC and as in HL LHC at 7.5 </a:t>
            </a:r>
            <a:r>
              <a:rPr lang="en-US" dirty="0" err="1" smtClean="0">
                <a:solidFill>
                  <a:srgbClr val="CC3300"/>
                </a:solidFill>
              </a:rPr>
              <a:t>TeV</a:t>
            </a:r>
            <a:r>
              <a:rPr lang="en-US" dirty="0" smtClean="0">
                <a:solidFill>
                  <a:srgbClr val="CC3300"/>
                </a:solidFill>
              </a:rPr>
              <a:t> operation (7% more than nominal), corresponding to 15 T</a:t>
            </a:r>
          </a:p>
          <a:p>
            <a:pPr lvl="1"/>
            <a:r>
              <a:rPr lang="en-US" dirty="0" smtClean="0"/>
              <a:t>The structure and the protection of the short models should be designed to go up to short sample</a:t>
            </a:r>
          </a:p>
        </p:txBody>
      </p:sp>
    </p:spTree>
    <p:extLst>
      <p:ext uri="{BB962C8B-B14F-4D97-AF65-F5344CB8AC3E}">
        <p14:creationId xmlns:p14="http://schemas.microsoft.com/office/powerpoint/2010/main" val="427398598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dirty="0" smtClean="0">
              <a:sym typeface="Symbol" pitchFamily="18" charset="2"/>
            </a:endParaRPr>
          </a:p>
          <a:p>
            <a:pPr eaLnBrk="1" hangingPunct="1"/>
            <a:r>
              <a:rPr lang="en-US" dirty="0" smtClean="0">
                <a:solidFill>
                  <a:schemeClr val="bg1">
                    <a:lumMod val="65000"/>
                  </a:schemeClr>
                </a:solidFill>
                <a:sym typeface="Symbol" pitchFamily="18" charset="2"/>
              </a:rPr>
              <a:t>Previous dipoles based on block coils</a:t>
            </a:r>
          </a:p>
          <a:p>
            <a:pPr eaLnBrk="1" hangingPunct="1"/>
            <a:endParaRPr lang="en-US" dirty="0">
              <a:solidFill>
                <a:schemeClr val="bg1">
                  <a:lumMod val="65000"/>
                </a:schemeClr>
              </a:solidFill>
              <a:sym typeface="Symbol" pitchFamily="18" charset="2"/>
            </a:endParaRPr>
          </a:p>
          <a:p>
            <a:pPr eaLnBrk="1" hangingPunct="1"/>
            <a:r>
              <a:rPr lang="en-US" dirty="0" smtClean="0">
                <a:solidFill>
                  <a:schemeClr val="bg1">
                    <a:lumMod val="65000"/>
                  </a:schemeClr>
                </a:solidFill>
                <a:sym typeface="Symbol" pitchFamily="18" charset="2"/>
              </a:rPr>
              <a:t>Main parameters</a:t>
            </a:r>
          </a:p>
          <a:p>
            <a:pPr marL="0" indent="0" eaLnBrk="1" hangingPunct="1">
              <a:buNone/>
            </a:pPr>
            <a:endParaRPr lang="en-US" dirty="0">
              <a:sym typeface="Symbol" pitchFamily="18" charset="2"/>
            </a:endParaRPr>
          </a:p>
          <a:p>
            <a:pPr eaLnBrk="1" hangingPunct="1"/>
            <a:r>
              <a:rPr lang="en-US" dirty="0">
                <a:sym typeface="Symbol" pitchFamily="18" charset="2"/>
              </a:rPr>
              <a:t>Sensitivity analysis</a:t>
            </a:r>
          </a:p>
          <a:p>
            <a:pPr eaLnBrk="1" hangingPunct="1"/>
            <a:endParaRPr lang="en-US" dirty="0">
              <a:sym typeface="Symbol" pitchFamily="18" charset="2"/>
            </a:endParaRPr>
          </a:p>
          <a:p>
            <a:pPr eaLnBrk="1" hangingPunct="1"/>
            <a:r>
              <a:rPr lang="en-US" dirty="0">
                <a:sym typeface="Symbol" pitchFamily="18" charset="2"/>
              </a:rPr>
              <a:t>Quench protection</a:t>
            </a:r>
          </a:p>
          <a:p>
            <a:pPr eaLnBrk="1" hangingPunct="1"/>
            <a:endParaRPr lang="en-US" dirty="0">
              <a:sym typeface="Symbol" pitchFamily="18" charset="2"/>
            </a:endParaRPr>
          </a:p>
          <a:p>
            <a:pPr eaLnBrk="1" hangingPunct="1"/>
            <a:r>
              <a:rPr lang="en-US" dirty="0">
                <a:sym typeface="Symbol" pitchFamily="18" charset="2"/>
              </a:rPr>
              <a:t>Stress induced by electromagnetic forces</a:t>
            </a: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CONTENTS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090594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000" dirty="0" smtClean="0">
                <a:sym typeface="Symbol" pitchFamily="18" charset="2"/>
              </a:rPr>
              <a:t>The Factor X: ratio between critical surface slope and </a:t>
            </a:r>
            <a:r>
              <a:rPr lang="en-US" sz="2000" dirty="0" err="1" smtClean="0">
                <a:sym typeface="Symbol" pitchFamily="18" charset="2"/>
              </a:rPr>
              <a:t>loadline</a:t>
            </a:r>
            <a:r>
              <a:rPr lang="en-US" sz="2000" dirty="0" smtClean="0">
                <a:sym typeface="Symbol" pitchFamily="18" charset="2"/>
              </a:rPr>
              <a:t> slope</a:t>
            </a:r>
          </a:p>
          <a:p>
            <a:pPr lvl="1" eaLnBrk="1" hangingPunct="1"/>
            <a:r>
              <a:rPr lang="en-US" sz="1600" dirty="0" smtClean="0">
                <a:sym typeface="Symbol" pitchFamily="18" charset="2"/>
              </a:rPr>
              <a:t>This quantity is important since it rules the parametric dependence</a:t>
            </a:r>
          </a:p>
          <a:p>
            <a:pPr lvl="1" eaLnBrk="1" hangingPunct="1"/>
            <a:r>
              <a:rPr lang="en-US" sz="1600" dirty="0" smtClean="0">
                <a:sym typeface="Symbol" pitchFamily="18" charset="2"/>
              </a:rPr>
              <a:t>In the plot, factor X is 1 – this is the case of magnet with thin coils as MCBXF</a:t>
            </a:r>
            <a:endParaRPr lang="en-US" sz="1600" dirty="0">
              <a:sym typeface="Symbol" pitchFamily="18" charset="2"/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CONTENTS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cxnSp>
        <p:nvCxnSpPr>
          <p:cNvPr id="3" name="Straight Arrow Connector 2"/>
          <p:cNvCxnSpPr/>
          <p:nvPr/>
        </p:nvCxnSpPr>
        <p:spPr bwMode="auto">
          <a:xfrm flipV="1">
            <a:off x="1792800" y="2736000"/>
            <a:ext cx="43200" cy="34056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8" name="Straight Arrow Connector 7"/>
          <p:cNvCxnSpPr/>
          <p:nvPr/>
        </p:nvCxnSpPr>
        <p:spPr bwMode="auto">
          <a:xfrm>
            <a:off x="1792800" y="6141600"/>
            <a:ext cx="6399600" cy="780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9" name="Straight Connector 8"/>
          <p:cNvCxnSpPr/>
          <p:nvPr/>
        </p:nvCxnSpPr>
        <p:spPr bwMode="auto">
          <a:xfrm flipV="1">
            <a:off x="1814400" y="3592800"/>
            <a:ext cx="2790937" cy="254880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 bwMode="auto">
          <a:xfrm>
            <a:off x="3355200" y="2332800"/>
            <a:ext cx="3420000" cy="34128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TextBox 12"/>
          <p:cNvSpPr txBox="1"/>
          <p:nvPr/>
        </p:nvSpPr>
        <p:spPr>
          <a:xfrm rot="19039105">
            <a:off x="2815199" y="4069333"/>
            <a:ext cx="13885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Loadline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 rot="2692612">
            <a:off x="3808762" y="3319680"/>
            <a:ext cx="22397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Critical surface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4256551" y="3838500"/>
            <a:ext cx="7296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X=1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836031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dirty="0" smtClean="0">
              <a:sym typeface="Symbol" pitchFamily="18" charset="2"/>
            </a:endParaRPr>
          </a:p>
          <a:p>
            <a:pPr eaLnBrk="1" hangingPunct="1"/>
            <a:r>
              <a:rPr lang="en-US" dirty="0" smtClean="0">
                <a:sym typeface="Symbol" pitchFamily="18" charset="2"/>
              </a:rPr>
              <a:t>Previous dipoles based on block coils (see Appendix)</a:t>
            </a:r>
          </a:p>
          <a:p>
            <a:pPr eaLnBrk="1" hangingPunct="1"/>
            <a:endParaRPr lang="en-US" dirty="0">
              <a:sym typeface="Symbol" pitchFamily="18" charset="2"/>
            </a:endParaRPr>
          </a:p>
          <a:p>
            <a:pPr eaLnBrk="1" hangingPunct="1"/>
            <a:r>
              <a:rPr lang="en-US" dirty="0">
                <a:sym typeface="Symbol" pitchFamily="18" charset="2"/>
              </a:rPr>
              <a:t>Two features of block coils and main parameters</a:t>
            </a:r>
          </a:p>
          <a:p>
            <a:pPr eaLnBrk="1" hangingPunct="1"/>
            <a:endParaRPr lang="en-US" dirty="0">
              <a:sym typeface="Symbol" pitchFamily="18" charset="2"/>
            </a:endParaRPr>
          </a:p>
          <a:p>
            <a:pPr eaLnBrk="1" hangingPunct="1"/>
            <a:r>
              <a:rPr lang="en-US" dirty="0" smtClean="0">
                <a:sym typeface="Symbol" pitchFamily="18" charset="2"/>
              </a:rPr>
              <a:t>Sensitivity analysis</a:t>
            </a:r>
          </a:p>
          <a:p>
            <a:pPr eaLnBrk="1" hangingPunct="1"/>
            <a:endParaRPr lang="en-US" dirty="0">
              <a:sym typeface="Symbol" pitchFamily="18" charset="2"/>
            </a:endParaRPr>
          </a:p>
          <a:p>
            <a:pPr eaLnBrk="1" hangingPunct="1"/>
            <a:r>
              <a:rPr lang="en-US" dirty="0" smtClean="0">
                <a:sym typeface="Symbol" pitchFamily="18" charset="2"/>
              </a:rPr>
              <a:t>Quench protection</a:t>
            </a:r>
          </a:p>
          <a:p>
            <a:pPr eaLnBrk="1" hangingPunct="1"/>
            <a:endParaRPr lang="en-US" dirty="0">
              <a:sym typeface="Symbol" pitchFamily="18" charset="2"/>
            </a:endParaRPr>
          </a:p>
          <a:p>
            <a:pPr eaLnBrk="1" hangingPunct="1"/>
            <a:r>
              <a:rPr lang="en-US" dirty="0" smtClean="0">
                <a:sym typeface="Symbol" pitchFamily="18" charset="2"/>
              </a:rPr>
              <a:t>Stress induced by electromagnetic forces</a:t>
            </a:r>
            <a:endParaRPr lang="en-US" dirty="0">
              <a:sym typeface="Symbol" pitchFamily="18" charset="2"/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CONTENTS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209625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1800" dirty="0" smtClean="0">
                <a:sym typeface="Symbol" pitchFamily="18" charset="2"/>
              </a:rPr>
              <a:t>The Factor X: ratio between critical surface slope and </a:t>
            </a:r>
            <a:r>
              <a:rPr lang="en-US" sz="1800" dirty="0" err="1" smtClean="0">
                <a:sym typeface="Symbol" pitchFamily="18" charset="2"/>
              </a:rPr>
              <a:t>loadline</a:t>
            </a:r>
            <a:r>
              <a:rPr lang="en-US" sz="1800" dirty="0" smtClean="0">
                <a:sym typeface="Symbol" pitchFamily="18" charset="2"/>
              </a:rPr>
              <a:t> slope</a:t>
            </a:r>
          </a:p>
          <a:p>
            <a:pPr lvl="1" eaLnBrk="1" hangingPunct="1"/>
            <a:r>
              <a:rPr lang="en-US" sz="1400" dirty="0" smtClean="0">
                <a:sym typeface="Symbol" pitchFamily="18" charset="2"/>
              </a:rPr>
              <a:t>This quantity is important since it rules the parametric dependence</a:t>
            </a:r>
          </a:p>
          <a:p>
            <a:pPr lvl="1" eaLnBrk="1" hangingPunct="1"/>
            <a:r>
              <a:rPr lang="en-US" sz="1400" dirty="0" smtClean="0">
                <a:sym typeface="Symbol" pitchFamily="18" charset="2"/>
              </a:rPr>
              <a:t>Typically high field magnets have X&gt;1</a:t>
            </a:r>
          </a:p>
          <a:p>
            <a:pPr lvl="1" eaLnBrk="1" hangingPunct="1"/>
            <a:r>
              <a:rPr lang="en-US" sz="1400" dirty="0" smtClean="0">
                <a:sym typeface="Symbol" pitchFamily="18" charset="2"/>
              </a:rPr>
              <a:t>Property of the design but also of the superconductor</a:t>
            </a:r>
            <a:endParaRPr lang="en-US" sz="1400" dirty="0">
              <a:sym typeface="Symbol" pitchFamily="18" charset="2"/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CONTENTS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cxnSp>
        <p:nvCxnSpPr>
          <p:cNvPr id="3" name="Straight Arrow Connector 2"/>
          <p:cNvCxnSpPr/>
          <p:nvPr/>
        </p:nvCxnSpPr>
        <p:spPr bwMode="auto">
          <a:xfrm flipV="1">
            <a:off x="1792800" y="2736000"/>
            <a:ext cx="43200" cy="34056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8" name="Straight Arrow Connector 7"/>
          <p:cNvCxnSpPr/>
          <p:nvPr/>
        </p:nvCxnSpPr>
        <p:spPr bwMode="auto">
          <a:xfrm>
            <a:off x="1792800" y="6141600"/>
            <a:ext cx="6399600" cy="780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9" name="Straight Connector 8"/>
          <p:cNvCxnSpPr/>
          <p:nvPr/>
        </p:nvCxnSpPr>
        <p:spPr bwMode="auto">
          <a:xfrm flipV="1">
            <a:off x="1814400" y="4615200"/>
            <a:ext cx="3801600" cy="152640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 bwMode="auto">
          <a:xfrm>
            <a:off x="3355200" y="2332800"/>
            <a:ext cx="3420000" cy="34128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TextBox 12"/>
          <p:cNvSpPr txBox="1"/>
          <p:nvPr/>
        </p:nvSpPr>
        <p:spPr>
          <a:xfrm rot="20240033">
            <a:off x="3187340" y="4825573"/>
            <a:ext cx="13885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Loadline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 rot="2692612">
            <a:off x="3808762" y="3319680"/>
            <a:ext cx="22397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Critical surface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5101069" y="4768225"/>
            <a:ext cx="7296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X=2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778828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1800" dirty="0" smtClean="0">
                <a:sym typeface="Symbol" pitchFamily="18" charset="2"/>
              </a:rPr>
              <a:t>The Factor X: ratio between critical surface slope and </a:t>
            </a:r>
            <a:r>
              <a:rPr lang="en-US" sz="1800" dirty="0" err="1" smtClean="0">
                <a:sym typeface="Symbol" pitchFamily="18" charset="2"/>
              </a:rPr>
              <a:t>loadline</a:t>
            </a:r>
            <a:r>
              <a:rPr lang="en-US" sz="1800" dirty="0" smtClean="0">
                <a:sym typeface="Symbol" pitchFamily="18" charset="2"/>
              </a:rPr>
              <a:t> slope</a:t>
            </a:r>
          </a:p>
          <a:p>
            <a:pPr lvl="1" eaLnBrk="1" hangingPunct="1"/>
            <a:r>
              <a:rPr lang="en-US" sz="1400" dirty="0" smtClean="0">
                <a:sym typeface="Symbol" pitchFamily="18" charset="2"/>
              </a:rPr>
              <a:t>If you add cable width, so to lower the </a:t>
            </a:r>
            <a:r>
              <a:rPr lang="en-US" sz="1400" dirty="0" err="1" smtClean="0">
                <a:sym typeface="Symbol" pitchFamily="18" charset="2"/>
              </a:rPr>
              <a:t>loadline</a:t>
            </a:r>
            <a:r>
              <a:rPr lang="en-US" sz="1400" dirty="0" smtClean="0">
                <a:sym typeface="Symbol" pitchFamily="18" charset="2"/>
              </a:rPr>
              <a:t>, you gain much less in short sample …</a:t>
            </a:r>
            <a:endParaRPr lang="en-US" sz="1400" dirty="0">
              <a:sym typeface="Symbol" pitchFamily="18" charset="2"/>
            </a:endParaRPr>
          </a:p>
          <a:p>
            <a:pPr lvl="1" eaLnBrk="1" hangingPunct="1"/>
            <a:r>
              <a:rPr lang="en-US" sz="1400" dirty="0" smtClean="0">
                <a:sym typeface="Symbol" pitchFamily="18" charset="2"/>
              </a:rPr>
              <a:t>You can compute how much exactly for a linear case</a:t>
            </a:r>
          </a:p>
          <a:p>
            <a:pPr lvl="1" eaLnBrk="1" hangingPunct="1"/>
            <a:r>
              <a:rPr lang="en-US" sz="1400" dirty="0" smtClean="0">
                <a:sym typeface="Symbol" pitchFamily="18" charset="2"/>
              </a:rPr>
              <a:t>See seminar in July my </a:t>
            </a:r>
            <a:r>
              <a:rPr lang="en-US" sz="1400" dirty="0">
                <a:sym typeface="Symbol" pitchFamily="18" charset="2"/>
              </a:rPr>
              <a:t>Covid-19 Lecture notes chapter </a:t>
            </a:r>
            <a:r>
              <a:rPr lang="en-US" sz="1400" dirty="0" smtClean="0">
                <a:sym typeface="Symbol" pitchFamily="18" charset="2"/>
              </a:rPr>
              <a:t>8 and 9, </a:t>
            </a:r>
            <a:r>
              <a:rPr lang="en-US" sz="1400" dirty="0">
                <a:sym typeface="Symbol" pitchFamily="18" charset="2"/>
              </a:rPr>
              <a:t>for the whole discussion on coil </a:t>
            </a:r>
            <a:r>
              <a:rPr lang="en-US" sz="1400" dirty="0" smtClean="0">
                <a:sym typeface="Symbol" pitchFamily="18" charset="2"/>
              </a:rPr>
              <a:t>efficiency) </a:t>
            </a:r>
            <a:r>
              <a:rPr lang="en-US" sz="1400" dirty="0">
                <a:sym typeface="Symbol" pitchFamily="18" charset="2"/>
                <a:hlinkClick r:id="rId3"/>
              </a:rPr>
              <a:t>https://indico.cern.ch/event/1274005/</a:t>
            </a:r>
            <a:r>
              <a:rPr lang="en-US" sz="1400" dirty="0">
                <a:sym typeface="Symbol" pitchFamily="18" charset="2"/>
              </a:rPr>
              <a:t> </a:t>
            </a:r>
          </a:p>
          <a:p>
            <a:pPr lvl="1" eaLnBrk="1" hangingPunct="1"/>
            <a:endParaRPr lang="en-US" sz="1400" dirty="0" smtClean="0">
              <a:sym typeface="Symbol" pitchFamily="18" charset="2"/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CONTENTS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cxnSp>
        <p:nvCxnSpPr>
          <p:cNvPr id="3" name="Straight Arrow Connector 2"/>
          <p:cNvCxnSpPr/>
          <p:nvPr/>
        </p:nvCxnSpPr>
        <p:spPr bwMode="auto">
          <a:xfrm flipV="1">
            <a:off x="1792800" y="2736000"/>
            <a:ext cx="43200" cy="34056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8" name="Straight Arrow Connector 7"/>
          <p:cNvCxnSpPr/>
          <p:nvPr/>
        </p:nvCxnSpPr>
        <p:spPr bwMode="auto">
          <a:xfrm>
            <a:off x="1792800" y="6141600"/>
            <a:ext cx="6399600" cy="780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9" name="Straight Connector 8"/>
          <p:cNvCxnSpPr/>
          <p:nvPr/>
        </p:nvCxnSpPr>
        <p:spPr bwMode="auto">
          <a:xfrm flipV="1">
            <a:off x="1814400" y="4615200"/>
            <a:ext cx="3801600" cy="152640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 bwMode="auto">
          <a:xfrm>
            <a:off x="3355200" y="2332800"/>
            <a:ext cx="3420000" cy="34128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TextBox 12"/>
          <p:cNvSpPr txBox="1"/>
          <p:nvPr/>
        </p:nvSpPr>
        <p:spPr>
          <a:xfrm rot="20240033">
            <a:off x="3187340" y="4825573"/>
            <a:ext cx="13885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Loadline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 rot="2692612">
            <a:off x="3808762" y="3319680"/>
            <a:ext cx="22397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Critical surface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4324299" y="4250407"/>
            <a:ext cx="7296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X=2</a:t>
            </a:r>
            <a:endParaRPr lang="en-GB" dirty="0"/>
          </a:p>
        </p:txBody>
      </p:sp>
      <p:cxnSp>
        <p:nvCxnSpPr>
          <p:cNvPr id="14" name="Straight Connector 13"/>
          <p:cNvCxnSpPr/>
          <p:nvPr/>
        </p:nvCxnSpPr>
        <p:spPr bwMode="auto">
          <a:xfrm flipV="1">
            <a:off x="1861782" y="4820635"/>
            <a:ext cx="4031806" cy="1319201"/>
          </a:xfrm>
          <a:prstGeom prst="line">
            <a:avLst/>
          </a:prstGeom>
          <a:ln>
            <a:prstDash val="dash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 bwMode="auto">
          <a:xfrm>
            <a:off x="4685279" y="4980911"/>
            <a:ext cx="110967" cy="22192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7" name="Straight Arrow Connector 16"/>
          <p:cNvCxnSpPr/>
          <p:nvPr/>
        </p:nvCxnSpPr>
        <p:spPr bwMode="auto">
          <a:xfrm flipV="1">
            <a:off x="5651438" y="4623371"/>
            <a:ext cx="242150" cy="445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graphicFrame>
        <p:nvGraphicFramePr>
          <p:cNvPr id="19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34722668"/>
              </p:ext>
            </p:extLst>
          </p:nvPr>
        </p:nvGraphicFramePr>
        <p:xfrm>
          <a:off x="6032015" y="3652353"/>
          <a:ext cx="2483379" cy="10727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95" name="Equation" r:id="rId4" imgW="838200" imgH="355600" progId="Equation.3">
                  <p:embed/>
                </p:oleObj>
              </mc:Choice>
              <mc:Fallback>
                <p:oleObj name="Equation" r:id="rId4" imgW="838200" imgH="355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32015" y="3652353"/>
                        <a:ext cx="2483379" cy="107273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8" name="Straight Connector 17"/>
          <p:cNvCxnSpPr/>
          <p:nvPr/>
        </p:nvCxnSpPr>
        <p:spPr bwMode="auto">
          <a:xfrm flipV="1">
            <a:off x="5868928" y="4154869"/>
            <a:ext cx="12330" cy="64110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8108801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ym typeface="Symbol" pitchFamily="18" charset="2"/>
              </a:rPr>
              <a:t>The factor </a:t>
            </a:r>
            <a:r>
              <a:rPr lang="en-US" i="1" dirty="0" smtClean="0">
                <a:sym typeface="Symbol" pitchFamily="18" charset="2"/>
              </a:rPr>
              <a:t>X</a:t>
            </a:r>
            <a:r>
              <a:rPr lang="en-US" dirty="0" smtClean="0">
                <a:sym typeface="Symbol" pitchFamily="18" charset="2"/>
              </a:rPr>
              <a:t> is an analytical tool to estimate the sensitivity of short sample on magnet parameters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Geometrically, is defined as the slope of the critical surface divided by the slope of the </a:t>
            </a:r>
            <a:r>
              <a:rPr lang="en-US" dirty="0" err="1" smtClean="0">
                <a:sym typeface="Symbol" pitchFamily="18" charset="2"/>
              </a:rPr>
              <a:t>loadline</a:t>
            </a:r>
            <a:endParaRPr lang="en-US" dirty="0" smtClean="0">
              <a:sym typeface="Symbol" pitchFamily="18" charset="2"/>
            </a:endParaRP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It is an </a:t>
            </a:r>
            <a:r>
              <a:rPr lang="en-US" dirty="0" err="1" smtClean="0">
                <a:sym typeface="Symbol" pitchFamily="18" charset="2"/>
              </a:rPr>
              <a:t>adimensional</a:t>
            </a:r>
            <a:r>
              <a:rPr lang="en-US" dirty="0" smtClean="0">
                <a:sym typeface="Symbol" pitchFamily="18" charset="2"/>
              </a:rPr>
              <a:t> parameter</a:t>
            </a:r>
          </a:p>
          <a:p>
            <a:pPr lvl="1" eaLnBrk="1" hangingPunct="1"/>
            <a:r>
              <a:rPr lang="en-US" i="1" dirty="0">
                <a:latin typeface="Symbol" charset="2"/>
                <a:cs typeface="Symbol" charset="2"/>
                <a:sym typeface="Symbol" pitchFamily="18" charset="2"/>
              </a:rPr>
              <a:t>k</a:t>
            </a:r>
            <a:r>
              <a:rPr lang="en-US" dirty="0" smtClean="0">
                <a:sym typeface="Symbol" pitchFamily="18" charset="2"/>
              </a:rPr>
              <a:t>: fraction of </a:t>
            </a:r>
            <a:r>
              <a:rPr lang="en-US" dirty="0" err="1" smtClean="0">
                <a:sym typeface="Symbol" pitchFamily="18" charset="2"/>
              </a:rPr>
              <a:t>sc</a:t>
            </a:r>
            <a:r>
              <a:rPr lang="en-US" dirty="0" smtClean="0">
                <a:sym typeface="Symbol" pitchFamily="18" charset="2"/>
              </a:rPr>
              <a:t> in the insulated coil</a:t>
            </a:r>
          </a:p>
          <a:p>
            <a:pPr lvl="1" eaLnBrk="1" hangingPunct="1"/>
            <a:r>
              <a:rPr lang="en-US" i="1" dirty="0">
                <a:sym typeface="Symbol" pitchFamily="18" charset="2"/>
              </a:rPr>
              <a:t>s</a:t>
            </a:r>
            <a:r>
              <a:rPr lang="en-US" dirty="0" smtClean="0">
                <a:sym typeface="Symbol" pitchFamily="18" charset="2"/>
              </a:rPr>
              <a:t>: slope of the </a:t>
            </a:r>
            <a:r>
              <a:rPr lang="en-US" dirty="0" err="1" smtClean="0">
                <a:sym typeface="Symbol" pitchFamily="18" charset="2"/>
              </a:rPr>
              <a:t>sc</a:t>
            </a:r>
            <a:r>
              <a:rPr lang="en-US" dirty="0" smtClean="0">
                <a:sym typeface="Symbol" pitchFamily="18" charset="2"/>
              </a:rPr>
              <a:t> critical surface</a:t>
            </a:r>
          </a:p>
          <a:p>
            <a:pPr lvl="1" eaLnBrk="1" hangingPunct="1"/>
            <a:r>
              <a:rPr lang="en-US" i="1" dirty="0" err="1" smtClean="0">
                <a:sym typeface="Symbol" pitchFamily="18" charset="2"/>
              </a:rPr>
              <a:t>w</a:t>
            </a:r>
            <a:r>
              <a:rPr lang="en-US" i="1" baseline="-25000" dirty="0" err="1" smtClean="0">
                <a:sym typeface="Symbol" pitchFamily="18" charset="2"/>
              </a:rPr>
              <a:t>eq</a:t>
            </a:r>
            <a:r>
              <a:rPr lang="en-US" dirty="0" smtClean="0">
                <a:sym typeface="Symbol" pitchFamily="18" charset="2"/>
              </a:rPr>
              <a:t>: equivalent coil width</a:t>
            </a:r>
          </a:p>
          <a:p>
            <a:pPr lvl="1" eaLnBrk="1" hangingPunct="1"/>
            <a:r>
              <a:rPr lang="en-US" dirty="0" err="1" smtClean="0">
                <a:latin typeface="Symbol" charset="2"/>
                <a:cs typeface="Symbol" charset="2"/>
                <a:sym typeface="Symbol" pitchFamily="18" charset="2"/>
              </a:rPr>
              <a:t>g</a:t>
            </a:r>
            <a:r>
              <a:rPr lang="en-US" baseline="-25000" dirty="0" err="1" smtClean="0">
                <a:sym typeface="Symbol" pitchFamily="18" charset="2"/>
              </a:rPr>
              <a:t>c</a:t>
            </a:r>
            <a:r>
              <a:rPr lang="en-US" dirty="0" smtClean="0">
                <a:sym typeface="Symbol" pitchFamily="18" charset="2"/>
              </a:rPr>
              <a:t>: coil efficiency, see previous slides</a:t>
            </a:r>
          </a:p>
          <a:p>
            <a:pPr lvl="1" eaLnBrk="1" hangingPunct="1"/>
            <a:r>
              <a:rPr lang="en-US" i="1" dirty="0" smtClean="0">
                <a:latin typeface="Symbol" charset="2"/>
                <a:cs typeface="Symbol" charset="2"/>
                <a:sym typeface="Symbol" pitchFamily="18" charset="2"/>
              </a:rPr>
              <a:t>D</a:t>
            </a:r>
            <a:r>
              <a:rPr lang="en-US" i="1" baseline="-25000" dirty="0" smtClean="0">
                <a:sym typeface="Symbol" pitchFamily="18" charset="2"/>
              </a:rPr>
              <a:t>I</a:t>
            </a:r>
            <a:r>
              <a:rPr lang="en-US" dirty="0" smtClean="0">
                <a:sym typeface="Symbol" pitchFamily="18" charset="2"/>
              </a:rPr>
              <a:t>: iron contribution</a:t>
            </a:r>
          </a:p>
          <a:p>
            <a:pPr eaLnBrk="1" hangingPunct="1"/>
            <a:r>
              <a:rPr lang="en-US" dirty="0" smtClean="0">
                <a:sym typeface="Symbol" pitchFamily="18" charset="2"/>
              </a:rPr>
              <a:t>Factor </a:t>
            </a:r>
            <a:r>
              <a:rPr lang="en-US" i="1" dirty="0" smtClean="0">
                <a:sym typeface="Symbol" pitchFamily="18" charset="2"/>
              </a:rPr>
              <a:t>X</a:t>
            </a:r>
            <a:r>
              <a:rPr lang="en-US" dirty="0" smtClean="0">
                <a:sym typeface="Symbol" pitchFamily="18" charset="2"/>
              </a:rPr>
              <a:t> is 1-1.5 for magnets with 10-mm-coil widths like RHIC or MCBXF</a:t>
            </a:r>
          </a:p>
          <a:p>
            <a:pPr eaLnBrk="1" hangingPunct="1"/>
            <a:r>
              <a:rPr lang="en-US" dirty="0">
                <a:sym typeface="Symbol" pitchFamily="18" charset="2"/>
              </a:rPr>
              <a:t>Factor </a:t>
            </a:r>
            <a:r>
              <a:rPr lang="en-US" i="1" dirty="0">
                <a:sym typeface="Symbol" pitchFamily="18" charset="2"/>
              </a:rPr>
              <a:t>X</a:t>
            </a:r>
            <a:r>
              <a:rPr lang="en-US" dirty="0">
                <a:sym typeface="Symbol" pitchFamily="18" charset="2"/>
              </a:rPr>
              <a:t> is </a:t>
            </a:r>
            <a:r>
              <a:rPr lang="en-US" dirty="0" smtClean="0">
                <a:sym typeface="Symbol" pitchFamily="18" charset="2"/>
              </a:rPr>
              <a:t>around 3.7 for LHC dipoles (28 mm </a:t>
            </a:r>
            <a:r>
              <a:rPr lang="en-US" dirty="0">
                <a:sym typeface="Symbol" pitchFamily="18" charset="2"/>
              </a:rPr>
              <a:t>coil </a:t>
            </a:r>
            <a:r>
              <a:rPr lang="en-US" dirty="0" smtClean="0">
                <a:sym typeface="Symbol" pitchFamily="18" charset="2"/>
              </a:rPr>
              <a:t>width)</a:t>
            </a:r>
            <a:endParaRPr lang="en-US" dirty="0">
              <a:sym typeface="Symbol" pitchFamily="18" charset="2"/>
            </a:endParaRPr>
          </a:p>
          <a:p>
            <a:pPr eaLnBrk="1" hangingPunct="1"/>
            <a:endParaRPr lang="en-US" dirty="0" smtClean="0">
              <a:sym typeface="Symbol" pitchFamily="18" charset="2"/>
            </a:endParaRPr>
          </a:p>
          <a:p>
            <a:pPr eaLnBrk="1" hangingPunct="1"/>
            <a:endParaRPr lang="en-US" dirty="0" smtClean="0">
              <a:sym typeface="Symbol" pitchFamily="18" charset="2"/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FACTOR X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graphicFrame>
        <p:nvGraphicFramePr>
          <p:cNvPr id="5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28758046"/>
              </p:ext>
            </p:extLst>
          </p:nvPr>
        </p:nvGraphicFramePr>
        <p:xfrm>
          <a:off x="5668258" y="2650594"/>
          <a:ext cx="29845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72" name="Equation" r:id="rId3" imgW="850900" imgH="215900" progId="Equation.3">
                  <p:embed/>
                </p:oleObj>
              </mc:Choice>
              <mc:Fallback>
                <p:oleObj name="Equation" r:id="rId3" imgW="850900" imgH="215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68258" y="2650594"/>
                        <a:ext cx="2984500" cy="771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22778308"/>
              </p:ext>
            </p:extLst>
          </p:nvPr>
        </p:nvGraphicFramePr>
        <p:xfrm>
          <a:off x="6558744" y="3852334"/>
          <a:ext cx="1922034" cy="8038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73" name="Equation" r:id="rId5" imgW="711200" imgH="292100" progId="Equation.3">
                  <p:embed/>
                </p:oleObj>
              </mc:Choice>
              <mc:Fallback>
                <p:oleObj name="Equation" r:id="rId5" imgW="711200" imgH="2921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58744" y="3852334"/>
                        <a:ext cx="1922034" cy="80380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6772486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ym typeface="Symbol" pitchFamily="18" charset="2"/>
              </a:rPr>
              <a:t>The larger is X, the less you gain in short sample field improving the design by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Adding conductor (more coil width </a:t>
            </a:r>
            <a:r>
              <a:rPr lang="en-US" i="1" dirty="0" err="1" smtClean="0">
                <a:sym typeface="Symbol" pitchFamily="18" charset="2"/>
              </a:rPr>
              <a:t>w</a:t>
            </a:r>
            <a:r>
              <a:rPr lang="en-US" i="1" baseline="-25000" dirty="0" err="1" smtClean="0">
                <a:sym typeface="Symbol" pitchFamily="18" charset="2"/>
              </a:rPr>
              <a:t>eq</a:t>
            </a:r>
            <a:r>
              <a:rPr lang="en-US" dirty="0" smtClean="0">
                <a:sym typeface="Symbol" pitchFamily="18" charset="2"/>
              </a:rPr>
              <a:t>)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Adding superconductor (increasing the </a:t>
            </a:r>
            <a:r>
              <a:rPr lang="en-US" dirty="0" err="1" smtClean="0">
                <a:sym typeface="Symbol" pitchFamily="18" charset="2"/>
              </a:rPr>
              <a:t>sc</a:t>
            </a:r>
            <a:r>
              <a:rPr lang="en-US" dirty="0" smtClean="0">
                <a:sym typeface="Symbol" pitchFamily="18" charset="2"/>
              </a:rPr>
              <a:t> fraction in the strand </a:t>
            </a:r>
            <a:r>
              <a:rPr lang="en-US" i="1" dirty="0" smtClean="0">
                <a:latin typeface="Symbol" charset="2"/>
                <a:cs typeface="Symbol" charset="2"/>
                <a:sym typeface="Symbol" pitchFamily="18" charset="2"/>
              </a:rPr>
              <a:t>k</a:t>
            </a:r>
            <a:r>
              <a:rPr lang="en-US" dirty="0" smtClean="0">
                <a:sym typeface="Symbol" pitchFamily="18" charset="2"/>
              </a:rPr>
              <a:t>)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Improving the critical surface (increasing the slope </a:t>
            </a:r>
            <a:r>
              <a:rPr lang="en-US" i="1" dirty="0" smtClean="0">
                <a:sym typeface="Symbol" pitchFamily="18" charset="2"/>
              </a:rPr>
              <a:t>s</a:t>
            </a:r>
            <a:r>
              <a:rPr lang="en-US" dirty="0" smtClean="0">
                <a:sym typeface="Symbol" pitchFamily="18" charset="2"/>
              </a:rPr>
              <a:t>)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(see notes chapters 8 and 9)</a:t>
            </a:r>
          </a:p>
          <a:p>
            <a:pPr lvl="1" eaLnBrk="1" hangingPunct="1"/>
            <a:endParaRPr lang="en-US" dirty="0">
              <a:sym typeface="Symbol" pitchFamily="18" charset="2"/>
            </a:endParaRPr>
          </a:p>
          <a:p>
            <a:pPr lvl="1" eaLnBrk="1" hangingPunct="1"/>
            <a:endParaRPr lang="en-US" dirty="0" smtClean="0">
              <a:sym typeface="Symbol" pitchFamily="18" charset="2"/>
            </a:endParaRPr>
          </a:p>
          <a:p>
            <a:pPr marL="457200" lvl="1" indent="0" eaLnBrk="1" hangingPunct="1">
              <a:buNone/>
            </a:pPr>
            <a:endParaRPr lang="en-US" dirty="0" smtClean="0">
              <a:sym typeface="Symbol" pitchFamily="18" charset="2"/>
            </a:endParaRPr>
          </a:p>
          <a:p>
            <a:pPr lvl="1" eaLnBrk="1" hangingPunct="1"/>
            <a:endParaRPr lang="en-US" dirty="0" smtClean="0">
              <a:sym typeface="Symbol" pitchFamily="18" charset="2"/>
            </a:endParaRP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For LHC dipole, increasing the cable width or the critical current, or the </a:t>
            </a:r>
            <a:r>
              <a:rPr lang="en-US" dirty="0" err="1" smtClean="0">
                <a:sym typeface="Symbol" pitchFamily="18" charset="2"/>
              </a:rPr>
              <a:t>sc</a:t>
            </a:r>
            <a:r>
              <a:rPr lang="en-US" dirty="0" smtClean="0">
                <a:sym typeface="Symbol" pitchFamily="18" charset="2"/>
              </a:rPr>
              <a:t> content, by 20%, you gain in short sample only  20%/(1+3.7), i.e. 4%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How much is the factor X for 14+ T dipole?</a:t>
            </a:r>
          </a:p>
          <a:p>
            <a:pPr eaLnBrk="1" hangingPunct="1"/>
            <a:endParaRPr lang="en-US" dirty="0" smtClean="0">
              <a:sym typeface="Symbol" pitchFamily="18" charset="2"/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FACTOR X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  <p:graphicFrame>
        <p:nvGraphicFramePr>
          <p:cNvPr id="8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45278895"/>
              </p:ext>
            </p:extLst>
          </p:nvPr>
        </p:nvGraphicFramePr>
        <p:xfrm>
          <a:off x="606955" y="3640024"/>
          <a:ext cx="2483379" cy="10727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7" name="Equation" r:id="rId3" imgW="838200" imgH="355600" progId="Equation.3">
                  <p:embed/>
                </p:oleObj>
              </mc:Choice>
              <mc:Fallback>
                <p:oleObj name="Equation" r:id="rId3" imgW="838200" imgH="355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6955" y="3640024"/>
                        <a:ext cx="2483379" cy="107273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74584467"/>
              </p:ext>
            </p:extLst>
          </p:nvPr>
        </p:nvGraphicFramePr>
        <p:xfrm>
          <a:off x="3755319" y="3642431"/>
          <a:ext cx="2220913" cy="1035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8" name="Equation" r:id="rId5" imgW="749300" imgH="342900" progId="Equation.3">
                  <p:embed/>
                </p:oleObj>
              </mc:Choice>
              <mc:Fallback>
                <p:oleObj name="Equation" r:id="rId5" imgW="749300" imgH="342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55319" y="3642431"/>
                        <a:ext cx="2220913" cy="1035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13658632"/>
              </p:ext>
            </p:extLst>
          </p:nvPr>
        </p:nvGraphicFramePr>
        <p:xfrm>
          <a:off x="6468004" y="3639080"/>
          <a:ext cx="2295525" cy="1035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9" name="Equation" r:id="rId7" imgW="774700" imgH="342900" progId="Equation.3">
                  <p:embed/>
                </p:oleObj>
              </mc:Choice>
              <mc:Fallback>
                <p:oleObj name="Equation" r:id="rId7" imgW="774700" imgH="342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68004" y="3639080"/>
                        <a:ext cx="2295525" cy="1035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8082290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ym typeface="Symbol" pitchFamily="18" charset="2"/>
              </a:rPr>
              <a:t>Slope at 17.5 T: 250 (A/mm</a:t>
            </a:r>
            <a:r>
              <a:rPr lang="en-US" baseline="30000" dirty="0" smtClean="0">
                <a:sym typeface="Symbol" pitchFamily="18" charset="2"/>
              </a:rPr>
              <a:t>2</a:t>
            </a:r>
            <a:r>
              <a:rPr lang="en-US" dirty="0" smtClean="0">
                <a:sym typeface="Symbol" pitchFamily="18" charset="2"/>
              </a:rPr>
              <a:t>)/T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Every additional tesla you lose 250 A/mm</a:t>
            </a:r>
            <a:r>
              <a:rPr lang="en-US" baseline="30000" dirty="0" smtClean="0">
                <a:sym typeface="Symbol" pitchFamily="18" charset="2"/>
              </a:rPr>
              <a:t>2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This is half of the slope of </a:t>
            </a:r>
            <a:r>
              <a:rPr lang="en-US" dirty="0" err="1" smtClean="0">
                <a:sym typeface="Symbol" pitchFamily="18" charset="2"/>
              </a:rPr>
              <a:t>Nb</a:t>
            </a:r>
            <a:r>
              <a:rPr lang="en-US" dirty="0" smtClean="0">
                <a:sym typeface="Symbol" pitchFamily="18" charset="2"/>
              </a:rPr>
              <a:t>-Ti</a:t>
            </a:r>
          </a:p>
          <a:p>
            <a:pPr eaLnBrk="1" hangingPunct="1"/>
            <a:r>
              <a:rPr lang="en-US" dirty="0" smtClean="0">
                <a:sym typeface="Symbol" pitchFamily="18" charset="2"/>
              </a:rPr>
              <a:t>Filling factor: fraction of </a:t>
            </a:r>
            <a:r>
              <a:rPr lang="en-US" dirty="0" err="1" smtClean="0">
                <a:sym typeface="Symbol" pitchFamily="18" charset="2"/>
              </a:rPr>
              <a:t>sc</a:t>
            </a:r>
            <a:r>
              <a:rPr lang="en-US" dirty="0" smtClean="0">
                <a:sym typeface="Symbol" pitchFamily="18" charset="2"/>
              </a:rPr>
              <a:t> in the insulated cable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With 0.9 Cu fraction, 1.1 mm diameter and 0.15 mm insulation: 0.36</a:t>
            </a:r>
          </a:p>
          <a:p>
            <a:pPr lvl="1" eaLnBrk="1" hangingPunct="1"/>
            <a:r>
              <a:rPr lang="en-US" dirty="0">
                <a:sym typeface="Symbol" pitchFamily="18" charset="2"/>
              </a:rPr>
              <a:t>With 0.9 Cu fraction, </a:t>
            </a:r>
            <a:r>
              <a:rPr lang="en-US" dirty="0" smtClean="0">
                <a:sym typeface="Symbol" pitchFamily="18" charset="2"/>
              </a:rPr>
              <a:t>1.0 </a:t>
            </a:r>
            <a:r>
              <a:rPr lang="en-US" dirty="0">
                <a:sym typeface="Symbol" pitchFamily="18" charset="2"/>
              </a:rPr>
              <a:t>mm diameter and 0.15 mm insulation: </a:t>
            </a:r>
            <a:r>
              <a:rPr lang="en-US" dirty="0" smtClean="0">
                <a:sym typeface="Symbol" pitchFamily="18" charset="2"/>
              </a:rPr>
              <a:t>0.34</a:t>
            </a:r>
            <a:endParaRPr lang="en-US" dirty="0">
              <a:sym typeface="Symbol" pitchFamily="18" charset="2"/>
            </a:endParaRPr>
          </a:p>
          <a:p>
            <a:pPr lvl="1" eaLnBrk="1" hangingPunct="1"/>
            <a:r>
              <a:rPr lang="en-US" dirty="0">
                <a:sym typeface="Symbol" pitchFamily="18" charset="2"/>
              </a:rPr>
              <a:t>With </a:t>
            </a:r>
            <a:r>
              <a:rPr lang="en-US" dirty="0" smtClean="0">
                <a:sym typeface="Symbol" pitchFamily="18" charset="2"/>
              </a:rPr>
              <a:t>1.2 </a:t>
            </a:r>
            <a:r>
              <a:rPr lang="en-US" dirty="0">
                <a:sym typeface="Symbol" pitchFamily="18" charset="2"/>
              </a:rPr>
              <a:t>Cu fraction, </a:t>
            </a:r>
            <a:r>
              <a:rPr lang="en-US" dirty="0" smtClean="0">
                <a:sym typeface="Symbol" pitchFamily="18" charset="2"/>
              </a:rPr>
              <a:t>0.85 </a:t>
            </a:r>
            <a:r>
              <a:rPr lang="en-US" dirty="0">
                <a:sym typeface="Symbol" pitchFamily="18" charset="2"/>
              </a:rPr>
              <a:t>mm diameter and 0.15 mm insulation: </a:t>
            </a:r>
            <a:r>
              <a:rPr lang="en-US" dirty="0" smtClean="0">
                <a:sym typeface="Symbol" pitchFamily="18" charset="2"/>
              </a:rPr>
              <a:t>0.29</a:t>
            </a:r>
            <a:endParaRPr lang="en-US" dirty="0">
              <a:sym typeface="Symbol" pitchFamily="18" charset="2"/>
            </a:endParaRPr>
          </a:p>
          <a:p>
            <a:pPr eaLnBrk="1" hangingPunct="1"/>
            <a:r>
              <a:rPr lang="en-US" dirty="0" smtClean="0">
                <a:sym typeface="Symbol" pitchFamily="18" charset="2"/>
              </a:rPr>
              <a:t>Coil width: let us take 55 mm</a:t>
            </a:r>
            <a:endParaRPr lang="en-US" dirty="0">
              <a:sym typeface="Symbol" pitchFamily="18" charset="2"/>
            </a:endParaRPr>
          </a:p>
          <a:p>
            <a:pPr eaLnBrk="1" hangingPunct="1"/>
            <a:r>
              <a:rPr lang="en-US" dirty="0" smtClean="0">
                <a:sym typeface="Symbol" pitchFamily="18" charset="2"/>
              </a:rPr>
              <a:t>Iron contribution: 15%</a:t>
            </a:r>
            <a:endParaRPr lang="en-US" dirty="0">
              <a:sym typeface="Symbol" pitchFamily="18" charset="2"/>
            </a:endParaRPr>
          </a:p>
          <a:p>
            <a:pPr lvl="1" eaLnBrk="1" hangingPunct="1"/>
            <a:endParaRPr lang="en-US" dirty="0" smtClean="0">
              <a:sym typeface="Symbol" pitchFamily="18" charset="2"/>
            </a:endParaRPr>
          </a:p>
          <a:p>
            <a:pPr eaLnBrk="1" hangingPunct="1"/>
            <a:endParaRPr lang="en-US" dirty="0">
              <a:sym typeface="Symbol" pitchFamily="18" charset="2"/>
            </a:endParaRPr>
          </a:p>
          <a:p>
            <a:pPr eaLnBrk="1" hangingPunct="1"/>
            <a:endParaRPr lang="en-US" dirty="0" smtClean="0">
              <a:sym typeface="Symbol" pitchFamily="18" charset="2"/>
            </a:endParaRPr>
          </a:p>
          <a:p>
            <a:pPr eaLnBrk="1" hangingPunct="1"/>
            <a:r>
              <a:rPr lang="en-US" dirty="0" smtClean="0">
                <a:sym typeface="Symbol" pitchFamily="18" charset="2"/>
              </a:rPr>
              <a:t>Factor X is around 3.2</a:t>
            </a:r>
            <a:endParaRPr lang="en-US" dirty="0">
              <a:sym typeface="Symbol" pitchFamily="18" charset="2"/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FACTOR X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  <p:graphicFrame>
        <p:nvGraphicFramePr>
          <p:cNvPr id="5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1195928"/>
              </p:ext>
            </p:extLst>
          </p:nvPr>
        </p:nvGraphicFramePr>
        <p:xfrm>
          <a:off x="5752923" y="4245150"/>
          <a:ext cx="29845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11" name="Equation" r:id="rId3" imgW="850900" imgH="215900" progId="Equation.3">
                  <p:embed/>
                </p:oleObj>
              </mc:Choice>
              <mc:Fallback>
                <p:oleObj name="Equation" r:id="rId3" imgW="850900" imgH="215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52923" y="4245150"/>
                        <a:ext cx="2984500" cy="771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45172604"/>
              </p:ext>
            </p:extLst>
          </p:nvPr>
        </p:nvGraphicFramePr>
        <p:xfrm>
          <a:off x="7221966" y="1213556"/>
          <a:ext cx="1922034" cy="8038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12" name="Equation" r:id="rId5" imgW="711200" imgH="292100" progId="Equation.3">
                  <p:embed/>
                </p:oleObj>
              </mc:Choice>
              <mc:Fallback>
                <p:oleObj name="Equation" r:id="rId5" imgW="711200" imgH="2921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21966" y="1213556"/>
                        <a:ext cx="1922034" cy="80380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6971923"/>
              </p:ext>
            </p:extLst>
          </p:nvPr>
        </p:nvGraphicFramePr>
        <p:xfrm>
          <a:off x="939624" y="5074356"/>
          <a:ext cx="6681787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13" name="Equation" r:id="rId7" imgW="1905000" imgH="215900" progId="Equation.3">
                  <p:embed/>
                </p:oleObj>
              </mc:Choice>
              <mc:Fallback>
                <p:oleObj name="Equation" r:id="rId7" imgW="1905000" imgH="215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39624" y="5074356"/>
                        <a:ext cx="6681787" cy="771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6206522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ym typeface="Symbol" pitchFamily="18" charset="2"/>
              </a:rPr>
              <a:t>Dependence on strand critical current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A gain of 10% in critical current gives 10%/4.2=2.4% more short sample field (0.4 T)</a:t>
            </a:r>
          </a:p>
          <a:p>
            <a:pPr eaLnBrk="1" hangingPunct="1"/>
            <a:r>
              <a:rPr lang="en-US" dirty="0" smtClean="0">
                <a:sym typeface="Symbol" pitchFamily="18" charset="2"/>
              </a:rPr>
              <a:t>Dependence on coil width</a:t>
            </a:r>
            <a:endParaRPr lang="en-US" dirty="0">
              <a:sym typeface="Symbol" pitchFamily="18" charset="2"/>
            </a:endParaRP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Increasing 9% coil width from 55 to 60 mm you gain 2.2% in short sample (0.4 T) – that is you have 2% more margin on the </a:t>
            </a:r>
            <a:r>
              <a:rPr lang="en-US" dirty="0" err="1" smtClean="0">
                <a:sym typeface="Symbol" pitchFamily="18" charset="2"/>
              </a:rPr>
              <a:t>loadline</a:t>
            </a:r>
            <a:endParaRPr lang="en-US" dirty="0" smtClean="0">
              <a:sym typeface="Symbol" pitchFamily="18" charset="2"/>
            </a:endParaRP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Decreasing </a:t>
            </a:r>
            <a:r>
              <a:rPr lang="en-US" dirty="0">
                <a:sym typeface="Symbol" pitchFamily="18" charset="2"/>
              </a:rPr>
              <a:t>10% coil width from 55 to </a:t>
            </a:r>
            <a:r>
              <a:rPr lang="en-US" dirty="0" smtClean="0">
                <a:sym typeface="Symbol" pitchFamily="18" charset="2"/>
              </a:rPr>
              <a:t>50 </a:t>
            </a:r>
            <a:r>
              <a:rPr lang="en-US" dirty="0">
                <a:sym typeface="Symbol" pitchFamily="18" charset="2"/>
              </a:rPr>
              <a:t>mm you </a:t>
            </a:r>
            <a:r>
              <a:rPr lang="en-US" dirty="0" smtClean="0">
                <a:sym typeface="Symbol" pitchFamily="18" charset="2"/>
              </a:rPr>
              <a:t>lose 2.4% </a:t>
            </a:r>
            <a:r>
              <a:rPr lang="en-US" dirty="0">
                <a:sym typeface="Symbol" pitchFamily="18" charset="2"/>
              </a:rPr>
              <a:t>in short sample (</a:t>
            </a:r>
            <a:r>
              <a:rPr lang="en-US" dirty="0" smtClean="0">
                <a:sym typeface="Symbol" pitchFamily="18" charset="2"/>
              </a:rPr>
              <a:t>0.4 </a:t>
            </a:r>
            <a:r>
              <a:rPr lang="en-US" dirty="0">
                <a:sym typeface="Symbol" pitchFamily="18" charset="2"/>
              </a:rPr>
              <a:t>T) – that is you have 2% </a:t>
            </a:r>
            <a:r>
              <a:rPr lang="en-US" dirty="0" smtClean="0">
                <a:sym typeface="Symbol" pitchFamily="18" charset="2"/>
              </a:rPr>
              <a:t>less </a:t>
            </a:r>
            <a:r>
              <a:rPr lang="en-US" dirty="0">
                <a:sym typeface="Symbol" pitchFamily="18" charset="2"/>
              </a:rPr>
              <a:t>margin on the </a:t>
            </a:r>
            <a:r>
              <a:rPr lang="en-US" dirty="0" err="1">
                <a:sym typeface="Symbol" pitchFamily="18" charset="2"/>
              </a:rPr>
              <a:t>loadline</a:t>
            </a:r>
            <a:endParaRPr lang="en-US" dirty="0">
              <a:sym typeface="Symbol" pitchFamily="18" charset="2"/>
            </a:endParaRPr>
          </a:p>
          <a:p>
            <a:pPr eaLnBrk="1" hangingPunct="1"/>
            <a:r>
              <a:rPr lang="en-US" dirty="0" smtClean="0">
                <a:sym typeface="Symbol" pitchFamily="18" charset="2"/>
              </a:rPr>
              <a:t>Dependence on copper ratio of the strand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Going from the 1.0 mm strand with 0.9 copper ratio to MQXF strand (0.85 mm with 1.2 copper):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Filling factor lowers from 0.34 to 0.29 (-15%)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You lose in short sample 15%/4.2=3.5%, i.e. 0.6 T, i.e. 3% on margin on the </a:t>
            </a:r>
            <a:r>
              <a:rPr lang="en-US" dirty="0" err="1" smtClean="0">
                <a:sym typeface="Symbol" pitchFamily="18" charset="2"/>
              </a:rPr>
              <a:t>loadline</a:t>
            </a:r>
            <a:endParaRPr lang="en-US" dirty="0" smtClean="0">
              <a:sym typeface="Symbol" pitchFamily="18" charset="2"/>
            </a:endParaRPr>
          </a:p>
          <a:p>
            <a:pPr lvl="1" eaLnBrk="1" hangingPunct="1"/>
            <a:endParaRPr lang="en-US" dirty="0" smtClean="0">
              <a:sym typeface="Symbol" pitchFamily="18" charset="2"/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SENSITIVITY ANALYSIS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895420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ym typeface="Symbol" pitchFamily="18" charset="2"/>
              </a:rPr>
              <a:t>Dependence on </a:t>
            </a:r>
            <a:r>
              <a:rPr lang="en-US" dirty="0" smtClean="0">
                <a:latin typeface="Symbol" charset="2"/>
                <a:cs typeface="Symbol" charset="2"/>
                <a:sym typeface="Symbol" pitchFamily="18" charset="2"/>
              </a:rPr>
              <a:t>l</a:t>
            </a:r>
            <a:r>
              <a:rPr lang="en-US" dirty="0" smtClean="0">
                <a:sym typeface="Symbol" pitchFamily="18" charset="2"/>
              </a:rPr>
              <a:t>: quite different</a:t>
            </a:r>
          </a:p>
          <a:p>
            <a:pPr lvl="1" eaLnBrk="1" hangingPunct="1"/>
            <a:endParaRPr lang="en-US" dirty="0" smtClean="0">
              <a:sym typeface="Symbol" pitchFamily="18" charset="2"/>
            </a:endParaRPr>
          </a:p>
          <a:p>
            <a:pPr marL="457200" lvl="1" indent="0" eaLnBrk="1" hangingPunct="1">
              <a:buNone/>
            </a:pPr>
            <a:endParaRPr lang="en-US" dirty="0" smtClean="0">
              <a:sym typeface="Symbol" pitchFamily="18" charset="2"/>
            </a:endParaRPr>
          </a:p>
          <a:p>
            <a:pPr lvl="1" eaLnBrk="1" hangingPunct="1"/>
            <a:endParaRPr lang="en-US" dirty="0" smtClean="0">
              <a:sym typeface="Symbol" pitchFamily="18" charset="2"/>
            </a:endParaRPr>
          </a:p>
          <a:p>
            <a:pPr lvl="1" eaLnBrk="1" hangingPunct="1"/>
            <a:endParaRPr lang="en-US" dirty="0" smtClean="0">
              <a:sym typeface="Symbol" pitchFamily="18" charset="2"/>
            </a:endParaRP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Nearly whatever you gain in </a:t>
            </a:r>
            <a:r>
              <a:rPr lang="en-US" dirty="0" smtClean="0">
                <a:latin typeface="Symbol" charset="2"/>
                <a:cs typeface="Symbol" charset="2"/>
                <a:sym typeface="Symbol" pitchFamily="18" charset="2"/>
              </a:rPr>
              <a:t>l</a:t>
            </a:r>
            <a:r>
              <a:rPr lang="en-US" dirty="0" smtClean="0">
                <a:sym typeface="Symbol" pitchFamily="18" charset="2"/>
              </a:rPr>
              <a:t> you get in short sample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In our case, if we manage to reduce the ratio peak field/bore field of 2%, we gain 1.6% of margin on the </a:t>
            </a:r>
            <a:r>
              <a:rPr lang="en-US" dirty="0" err="1" smtClean="0">
                <a:sym typeface="Symbol" pitchFamily="18" charset="2"/>
              </a:rPr>
              <a:t>loadline</a:t>
            </a:r>
            <a:r>
              <a:rPr lang="en-US" dirty="0" smtClean="0">
                <a:sym typeface="Symbol" pitchFamily="18" charset="2"/>
              </a:rPr>
              <a:t>!</a:t>
            </a:r>
          </a:p>
          <a:p>
            <a:pPr lvl="1" eaLnBrk="1" hangingPunct="1"/>
            <a:endParaRPr lang="en-US" dirty="0">
              <a:sym typeface="Symbol" pitchFamily="18" charset="2"/>
            </a:endParaRPr>
          </a:p>
          <a:p>
            <a:pPr eaLnBrk="1" hangingPunct="1"/>
            <a:r>
              <a:rPr lang="en-US" dirty="0" smtClean="0">
                <a:solidFill>
                  <a:srgbClr val="CC3300"/>
                </a:solidFill>
                <a:sym typeface="Symbol" pitchFamily="18" charset="2"/>
              </a:rPr>
              <a:t>Message: try to reduce the ratio peak field/bore field as much as possible</a:t>
            </a:r>
          </a:p>
          <a:p>
            <a:pPr eaLnBrk="1" hangingPunct="1"/>
            <a:r>
              <a:rPr lang="en-US" dirty="0" smtClean="0">
                <a:solidFill>
                  <a:srgbClr val="CC3300"/>
                </a:solidFill>
                <a:sym typeface="Symbol" pitchFamily="18" charset="2"/>
              </a:rPr>
              <a:t>Message: we are in a domain where any increase of the slope of the </a:t>
            </a:r>
            <a:r>
              <a:rPr lang="en-US" dirty="0" err="1" smtClean="0">
                <a:solidFill>
                  <a:srgbClr val="CC3300"/>
                </a:solidFill>
                <a:sym typeface="Symbol" pitchFamily="18" charset="2"/>
              </a:rPr>
              <a:t>loadline</a:t>
            </a:r>
            <a:r>
              <a:rPr lang="en-US" dirty="0" smtClean="0">
                <a:solidFill>
                  <a:srgbClr val="CC3300"/>
                </a:solidFill>
                <a:sym typeface="Symbol" pitchFamily="18" charset="2"/>
              </a:rPr>
              <a:t>, or any gain in critical surface, is weighted by one fourth</a:t>
            </a: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SENSITIVITY ANALYSIS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  <p:graphicFrame>
        <p:nvGraphicFramePr>
          <p:cNvPr id="8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3260895"/>
              </p:ext>
            </p:extLst>
          </p:nvPr>
        </p:nvGraphicFramePr>
        <p:xfrm>
          <a:off x="3247393" y="1958380"/>
          <a:ext cx="2406650" cy="1033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8" name="Equation" r:id="rId3" imgW="812800" imgH="342900" progId="Equation.3">
                  <p:embed/>
                </p:oleObj>
              </mc:Choice>
              <mc:Fallback>
                <p:oleObj name="Equation" r:id="rId3" imgW="812800" imgH="342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47393" y="1958380"/>
                        <a:ext cx="2406650" cy="10334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4828162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dirty="0" smtClean="0">
              <a:sym typeface="Symbol" pitchFamily="18" charset="2"/>
            </a:endParaRPr>
          </a:p>
          <a:p>
            <a:pPr eaLnBrk="1" hangingPunct="1"/>
            <a:r>
              <a:rPr lang="en-US" dirty="0" smtClean="0">
                <a:solidFill>
                  <a:schemeClr val="bg1">
                    <a:lumMod val="65000"/>
                  </a:schemeClr>
                </a:solidFill>
                <a:sym typeface="Symbol" pitchFamily="18" charset="2"/>
              </a:rPr>
              <a:t>Previous dipoles based on block coils</a:t>
            </a:r>
          </a:p>
          <a:p>
            <a:pPr eaLnBrk="1" hangingPunct="1"/>
            <a:endParaRPr lang="en-US" dirty="0">
              <a:solidFill>
                <a:schemeClr val="bg1">
                  <a:lumMod val="65000"/>
                </a:schemeClr>
              </a:solidFill>
              <a:sym typeface="Symbol" pitchFamily="18" charset="2"/>
            </a:endParaRPr>
          </a:p>
          <a:p>
            <a:pPr eaLnBrk="1" hangingPunct="1"/>
            <a:r>
              <a:rPr lang="en-US" dirty="0" smtClean="0">
                <a:solidFill>
                  <a:schemeClr val="bg1">
                    <a:lumMod val="65000"/>
                  </a:schemeClr>
                </a:solidFill>
                <a:sym typeface="Symbol" pitchFamily="18" charset="2"/>
              </a:rPr>
              <a:t>Main parameters</a:t>
            </a:r>
          </a:p>
          <a:p>
            <a:pPr marL="0" indent="0" eaLnBrk="1" hangingPunct="1">
              <a:buNone/>
            </a:pPr>
            <a:endParaRPr lang="en-US" dirty="0">
              <a:solidFill>
                <a:schemeClr val="bg1">
                  <a:lumMod val="65000"/>
                </a:schemeClr>
              </a:solidFill>
              <a:sym typeface="Symbol" pitchFamily="18" charset="2"/>
            </a:endParaRPr>
          </a:p>
          <a:p>
            <a:pPr eaLnBrk="1" hangingPunct="1"/>
            <a:r>
              <a:rPr lang="en-US" dirty="0">
                <a:solidFill>
                  <a:schemeClr val="bg1">
                    <a:lumMod val="65000"/>
                  </a:schemeClr>
                </a:solidFill>
                <a:sym typeface="Symbol" pitchFamily="18" charset="2"/>
              </a:rPr>
              <a:t>Sensitivity analysis</a:t>
            </a:r>
          </a:p>
          <a:p>
            <a:pPr eaLnBrk="1" hangingPunct="1"/>
            <a:endParaRPr lang="en-US" dirty="0">
              <a:sym typeface="Symbol" pitchFamily="18" charset="2"/>
            </a:endParaRPr>
          </a:p>
          <a:p>
            <a:pPr eaLnBrk="1" hangingPunct="1"/>
            <a:r>
              <a:rPr lang="en-US" dirty="0">
                <a:sym typeface="Symbol" pitchFamily="18" charset="2"/>
              </a:rPr>
              <a:t>Quench protection</a:t>
            </a:r>
          </a:p>
          <a:p>
            <a:pPr eaLnBrk="1" hangingPunct="1"/>
            <a:endParaRPr lang="en-US" dirty="0">
              <a:sym typeface="Symbol" pitchFamily="18" charset="2"/>
            </a:endParaRPr>
          </a:p>
          <a:p>
            <a:pPr eaLnBrk="1" hangingPunct="1"/>
            <a:r>
              <a:rPr lang="en-US" dirty="0">
                <a:sym typeface="Symbol" pitchFamily="18" charset="2"/>
              </a:rPr>
              <a:t>Stress induced by electromagnetic forces</a:t>
            </a: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CONTENTS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61379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ym typeface="Symbol" pitchFamily="18" charset="2"/>
              </a:rPr>
              <a:t>Time margin definition: time needed to quench all superconductor from the beginning of quench not to exceed </a:t>
            </a:r>
            <a:r>
              <a:rPr lang="en-US" dirty="0" err="1" smtClean="0">
                <a:sym typeface="Symbol" pitchFamily="18" charset="2"/>
              </a:rPr>
              <a:t>T</a:t>
            </a:r>
            <a:r>
              <a:rPr lang="en-US" baseline="-25000" dirty="0" err="1" smtClean="0">
                <a:sym typeface="Symbol" pitchFamily="18" charset="2"/>
              </a:rPr>
              <a:t>max</a:t>
            </a:r>
            <a:endParaRPr lang="en-US" baseline="-25000" dirty="0" smtClean="0">
              <a:sym typeface="Symbol" pitchFamily="18" charset="2"/>
            </a:endParaRPr>
          </a:p>
          <a:p>
            <a:pPr eaLnBrk="1" hangingPunct="1"/>
            <a:endParaRPr lang="en-US" dirty="0">
              <a:sym typeface="Symbol" pitchFamily="18" charset="2"/>
            </a:endParaRPr>
          </a:p>
          <a:p>
            <a:pPr eaLnBrk="1" hangingPunct="1"/>
            <a:endParaRPr lang="en-US" dirty="0" smtClean="0">
              <a:sym typeface="Symbol" pitchFamily="18" charset="2"/>
            </a:endParaRPr>
          </a:p>
          <a:p>
            <a:pPr eaLnBrk="1" hangingPunct="1"/>
            <a:endParaRPr lang="en-US" dirty="0">
              <a:sym typeface="Symbol" pitchFamily="18" charset="2"/>
            </a:endParaRPr>
          </a:p>
          <a:p>
            <a:pPr eaLnBrk="1" hangingPunct="1"/>
            <a:endParaRPr lang="en-US" dirty="0" smtClean="0">
              <a:sym typeface="Symbol" pitchFamily="18" charset="2"/>
            </a:endParaRPr>
          </a:p>
          <a:p>
            <a:pPr eaLnBrk="1" hangingPunct="1"/>
            <a:endParaRPr lang="en-US" dirty="0">
              <a:sym typeface="Symbol" pitchFamily="18" charset="2"/>
            </a:endParaRPr>
          </a:p>
          <a:p>
            <a:pPr eaLnBrk="1" hangingPunct="1"/>
            <a:endParaRPr lang="en-US" dirty="0" smtClean="0">
              <a:sym typeface="Symbol" pitchFamily="18" charset="2"/>
            </a:endParaRPr>
          </a:p>
          <a:p>
            <a:pPr lvl="1" eaLnBrk="1" hangingPunct="1"/>
            <a:r>
              <a:rPr lang="en-US" i="1" dirty="0" smtClean="0">
                <a:sym typeface="Symbol" pitchFamily="18" charset="2"/>
              </a:rPr>
              <a:t>I</a:t>
            </a:r>
            <a:r>
              <a:rPr lang="en-US" i="1" baseline="-25000" dirty="0" smtClean="0">
                <a:sym typeface="Symbol" pitchFamily="18" charset="2"/>
              </a:rPr>
              <a:t>0</a:t>
            </a:r>
            <a:r>
              <a:rPr lang="en-US" dirty="0" smtClean="0">
                <a:sym typeface="Symbol" pitchFamily="18" charset="2"/>
              </a:rPr>
              <a:t>: nominal current</a:t>
            </a:r>
          </a:p>
          <a:p>
            <a:pPr lvl="1" eaLnBrk="1" hangingPunct="1"/>
            <a:r>
              <a:rPr lang="en-US" dirty="0" err="1" smtClean="0">
                <a:latin typeface="Symbol" charset="2"/>
                <a:cs typeface="Symbol" charset="2"/>
                <a:sym typeface="Symbol" pitchFamily="18" charset="2"/>
              </a:rPr>
              <a:t>G</a:t>
            </a:r>
            <a:r>
              <a:rPr lang="en-US" baseline="-25000" dirty="0" err="1" smtClean="0">
                <a:sym typeface="Symbol" pitchFamily="18" charset="2"/>
              </a:rPr>
              <a:t>q</a:t>
            </a:r>
            <a:r>
              <a:rPr lang="en-US" dirty="0" smtClean="0">
                <a:sym typeface="Symbol" pitchFamily="18" charset="2"/>
              </a:rPr>
              <a:t>= quench integral of the magnet fully quenched</a:t>
            </a:r>
          </a:p>
          <a:p>
            <a:pPr lvl="1" eaLnBrk="1" hangingPunct="1"/>
            <a:r>
              <a:rPr lang="en-US" dirty="0" smtClean="0">
                <a:latin typeface="Symbol" charset="2"/>
                <a:cs typeface="Symbol" charset="2"/>
                <a:sym typeface="Symbol" pitchFamily="18" charset="2"/>
              </a:rPr>
              <a:t>G</a:t>
            </a:r>
            <a:r>
              <a:rPr lang="en-US" dirty="0" smtClean="0">
                <a:sym typeface="Symbol" pitchFamily="18" charset="2"/>
              </a:rPr>
              <a:t>(</a:t>
            </a:r>
            <a:r>
              <a:rPr lang="en-US" dirty="0" err="1" smtClean="0">
                <a:sym typeface="Symbol" pitchFamily="18" charset="2"/>
              </a:rPr>
              <a:t>T</a:t>
            </a:r>
            <a:r>
              <a:rPr lang="en-US" baseline="-25000" dirty="0" err="1" smtClean="0">
                <a:sym typeface="Symbol" pitchFamily="18" charset="2"/>
              </a:rPr>
              <a:t>max</a:t>
            </a:r>
            <a:r>
              <a:rPr lang="en-US" dirty="0" smtClean="0">
                <a:sym typeface="Symbol" pitchFamily="18" charset="2"/>
              </a:rPr>
              <a:t>)= MIITs of the cable (depending on specific heats, resistivity, and copper quantity)</a:t>
            </a: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QUENCH PROTECTION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  <p:pic>
        <p:nvPicPr>
          <p:cNvPr id="2" name="Picture 1" descr="time_marg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610" y="2392454"/>
            <a:ext cx="4311746" cy="2552060"/>
          </a:xfrm>
          <a:prstGeom prst="rect">
            <a:avLst/>
          </a:prstGeom>
        </p:spPr>
      </p:pic>
      <p:graphicFrame>
        <p:nvGraphicFramePr>
          <p:cNvPr id="7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5916813"/>
              </p:ext>
            </p:extLst>
          </p:nvPr>
        </p:nvGraphicFramePr>
        <p:xfrm>
          <a:off x="5606695" y="2973702"/>
          <a:ext cx="2857500" cy="1071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64" name="Equation" r:id="rId4" imgW="965200" imgH="355600" progId="Equation.3">
                  <p:embed/>
                </p:oleObj>
              </mc:Choice>
              <mc:Fallback>
                <p:oleObj name="Equation" r:id="rId4" imgW="965200" imgH="355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06695" y="2973702"/>
                        <a:ext cx="2857500" cy="10715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9275814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ym typeface="Symbol" pitchFamily="18" charset="2"/>
              </a:rPr>
              <a:t>Limits on time margin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LHC  dipoles have a time margin of 100-200 </a:t>
            </a:r>
            <a:r>
              <a:rPr lang="en-US" dirty="0" err="1" smtClean="0">
                <a:sym typeface="Symbol" pitchFamily="18" charset="2"/>
              </a:rPr>
              <a:t>ms</a:t>
            </a:r>
            <a:r>
              <a:rPr lang="en-US" dirty="0" smtClean="0">
                <a:sym typeface="Symbol" pitchFamily="18" charset="2"/>
              </a:rPr>
              <a:t> (outer/inner layer)</a:t>
            </a:r>
            <a:endParaRPr lang="en-US" dirty="0">
              <a:sym typeface="Symbol" pitchFamily="18" charset="2"/>
            </a:endParaRP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HL-LHC Nb</a:t>
            </a:r>
            <a:r>
              <a:rPr lang="en-US" baseline="-25000" dirty="0" smtClean="0">
                <a:sym typeface="Symbol" pitchFamily="18" charset="2"/>
              </a:rPr>
              <a:t>3</a:t>
            </a:r>
            <a:r>
              <a:rPr lang="en-US" dirty="0" smtClean="0">
                <a:sym typeface="Symbol" pitchFamily="18" charset="2"/>
              </a:rPr>
              <a:t>Sn magnets (MQXF and 11 T) have 40 </a:t>
            </a:r>
            <a:r>
              <a:rPr lang="en-US" dirty="0" err="1" smtClean="0">
                <a:sym typeface="Symbol" pitchFamily="18" charset="2"/>
              </a:rPr>
              <a:t>ms</a:t>
            </a:r>
            <a:endParaRPr lang="en-US" dirty="0" smtClean="0">
              <a:sym typeface="Symbol" pitchFamily="18" charset="2"/>
            </a:endParaRP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40 </a:t>
            </a:r>
            <a:r>
              <a:rPr lang="en-US" dirty="0" err="1" smtClean="0">
                <a:sym typeface="Symbol" pitchFamily="18" charset="2"/>
              </a:rPr>
              <a:t>ms</a:t>
            </a:r>
            <a:r>
              <a:rPr lang="en-US" dirty="0" smtClean="0">
                <a:sym typeface="Symbol" pitchFamily="18" charset="2"/>
              </a:rPr>
              <a:t> for </a:t>
            </a:r>
            <a:r>
              <a:rPr lang="en-US" dirty="0" err="1" smtClean="0">
                <a:sym typeface="Symbol" pitchFamily="18" charset="2"/>
              </a:rPr>
              <a:t>T</a:t>
            </a:r>
            <a:r>
              <a:rPr lang="en-US" baseline="-25000" dirty="0" err="1" smtClean="0">
                <a:sym typeface="Symbol" pitchFamily="18" charset="2"/>
              </a:rPr>
              <a:t>max</a:t>
            </a:r>
            <a:r>
              <a:rPr lang="en-US" dirty="0" smtClean="0">
                <a:sym typeface="Symbol" pitchFamily="18" charset="2"/>
              </a:rPr>
              <a:t>=350 K was set as target for protection for FCC </a:t>
            </a:r>
            <a:r>
              <a:rPr lang="en-US" dirty="0" smtClean="0">
                <a:sym typeface="Symbol" pitchFamily="18" charset="2"/>
                <a:hlinkClick r:id="rId3"/>
              </a:rPr>
              <a:t>T. Salmi, et al., IEEE TAS 2019</a:t>
            </a:r>
            <a:endParaRPr lang="en-US" dirty="0" smtClean="0">
              <a:sym typeface="Symbol" pitchFamily="18" charset="2"/>
            </a:endParaRPr>
          </a:p>
          <a:p>
            <a:pPr eaLnBrk="1" hangingPunct="1"/>
            <a:r>
              <a:rPr lang="en-US" dirty="0" smtClean="0">
                <a:sym typeface="Symbol" pitchFamily="18" charset="2"/>
              </a:rPr>
              <a:t>Estimate of time margin</a:t>
            </a:r>
          </a:p>
          <a:p>
            <a:pPr eaLnBrk="1" hangingPunct="1"/>
            <a:endParaRPr lang="en-US" dirty="0">
              <a:sym typeface="Symbol" pitchFamily="18" charset="2"/>
            </a:endParaRPr>
          </a:p>
          <a:p>
            <a:pPr lvl="1" eaLnBrk="1" hangingPunct="1"/>
            <a:r>
              <a:rPr lang="en-US" dirty="0" smtClean="0">
                <a:latin typeface="Symbol" charset="2"/>
                <a:cs typeface="Symbol" charset="2"/>
                <a:sym typeface="Symbol" pitchFamily="18" charset="2"/>
              </a:rPr>
              <a:t>n</a:t>
            </a:r>
            <a:r>
              <a:rPr lang="en-US" dirty="0" smtClean="0">
                <a:sym typeface="Symbol" pitchFamily="18" charset="2"/>
              </a:rPr>
              <a:t>: copper to SC ratio</a:t>
            </a:r>
          </a:p>
          <a:p>
            <a:pPr lvl="1" eaLnBrk="1" hangingPunct="1"/>
            <a:r>
              <a:rPr lang="en-US" i="1" dirty="0">
                <a:sym typeface="Symbol" pitchFamily="18" charset="2"/>
              </a:rPr>
              <a:t>j</a:t>
            </a:r>
            <a:r>
              <a:rPr lang="en-US" i="1" baseline="-25000" dirty="0" smtClean="0">
                <a:sym typeface="Symbol" pitchFamily="18" charset="2"/>
              </a:rPr>
              <a:t>0</a:t>
            </a:r>
            <a:r>
              <a:rPr lang="en-US" dirty="0" smtClean="0">
                <a:sym typeface="Symbol" pitchFamily="18" charset="2"/>
              </a:rPr>
              <a:t>: </a:t>
            </a:r>
            <a:r>
              <a:rPr lang="en-US" dirty="0" smtClean="0">
                <a:sym typeface="Symbol" pitchFamily="18" charset="2"/>
              </a:rPr>
              <a:t>overall </a:t>
            </a:r>
            <a:r>
              <a:rPr lang="en-US" dirty="0" smtClean="0">
                <a:sym typeface="Symbol" pitchFamily="18" charset="2"/>
              </a:rPr>
              <a:t>current density</a:t>
            </a:r>
          </a:p>
          <a:p>
            <a:pPr lvl="1" eaLnBrk="1" hangingPunct="1"/>
            <a:r>
              <a:rPr lang="en-US" i="1" dirty="0" err="1" smtClean="0">
                <a:sym typeface="Symbol" pitchFamily="18" charset="2"/>
              </a:rPr>
              <a:t>U</a:t>
            </a:r>
            <a:r>
              <a:rPr lang="en-US" i="1" baseline="-25000" dirty="0" err="1" smtClean="0">
                <a:sym typeface="Symbol" pitchFamily="18" charset="2"/>
              </a:rPr>
              <a:t>d</a:t>
            </a:r>
            <a:r>
              <a:rPr lang="en-US" dirty="0" smtClean="0">
                <a:sym typeface="Symbol" pitchFamily="18" charset="2"/>
              </a:rPr>
              <a:t>: energy density in the insulated coil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H</a:t>
            </a:r>
            <a:r>
              <a:rPr lang="en-US" baseline="-25000" dirty="0" smtClean="0">
                <a:sym typeface="Symbol" pitchFamily="18" charset="2"/>
              </a:rPr>
              <a:t>ave</a:t>
            </a:r>
            <a:r>
              <a:rPr lang="en-US" dirty="0" smtClean="0">
                <a:sym typeface="Symbol" pitchFamily="18" charset="2"/>
              </a:rPr>
              <a:t>: </a:t>
            </a:r>
            <a:r>
              <a:rPr lang="en-US" dirty="0" smtClean="0">
                <a:sym typeface="Symbol" pitchFamily="18" charset="2"/>
              </a:rPr>
              <a:t>average </a:t>
            </a:r>
            <a:r>
              <a:rPr lang="en-US" dirty="0" smtClean="0">
                <a:sym typeface="Symbol" pitchFamily="18" charset="2"/>
              </a:rPr>
              <a:t>enthalpy </a:t>
            </a:r>
            <a:r>
              <a:rPr lang="en-US" dirty="0" smtClean="0">
                <a:sym typeface="Symbol" pitchFamily="18" charset="2"/>
              </a:rPr>
              <a:t>of insulated coil (over </a:t>
            </a:r>
            <a:r>
              <a:rPr lang="en-US" dirty="0" smtClean="0">
                <a:sym typeface="Symbol" pitchFamily="18" charset="2"/>
              </a:rPr>
              <a:t>material)</a:t>
            </a:r>
            <a:endParaRPr lang="en-US" dirty="0" smtClean="0">
              <a:sym typeface="Symbol" pitchFamily="18" charset="2"/>
            </a:endParaRPr>
          </a:p>
          <a:p>
            <a:pPr lvl="1" eaLnBrk="1" hangingPunct="1"/>
            <a:r>
              <a:rPr lang="en-US" dirty="0" smtClean="0">
                <a:latin typeface="Symbol" charset="2"/>
                <a:cs typeface="Symbol" charset="2"/>
                <a:sym typeface="Symbol" pitchFamily="18" charset="2"/>
              </a:rPr>
              <a:t>r</a:t>
            </a:r>
            <a:r>
              <a:rPr lang="en-US" dirty="0" smtClean="0">
                <a:sym typeface="Symbol" pitchFamily="18" charset="2"/>
              </a:rPr>
              <a:t>: </a:t>
            </a:r>
            <a:r>
              <a:rPr lang="en-US" dirty="0">
                <a:sym typeface="Symbol" pitchFamily="18" charset="2"/>
              </a:rPr>
              <a:t>average </a:t>
            </a:r>
            <a:r>
              <a:rPr lang="en-US" dirty="0" smtClean="0">
                <a:sym typeface="Symbol" pitchFamily="18" charset="2"/>
              </a:rPr>
              <a:t>resistivity of copper (</a:t>
            </a:r>
            <a:r>
              <a:rPr lang="en-US" dirty="0">
                <a:sym typeface="Symbol" pitchFamily="18" charset="2"/>
              </a:rPr>
              <a:t>over </a:t>
            </a:r>
            <a:r>
              <a:rPr lang="en-US" dirty="0" smtClean="0">
                <a:sym typeface="Symbol" pitchFamily="18" charset="2"/>
              </a:rPr>
              <a:t>temperature</a:t>
            </a:r>
            <a:r>
              <a:rPr lang="en-US" dirty="0">
                <a:sym typeface="Symbol" pitchFamily="18" charset="2"/>
              </a:rPr>
              <a:t>)</a:t>
            </a:r>
          </a:p>
          <a:p>
            <a:pPr lvl="1" eaLnBrk="1" hangingPunct="1"/>
            <a:endParaRPr lang="en-US" dirty="0" smtClean="0">
              <a:sym typeface="Symbol" pitchFamily="18" charset="2"/>
            </a:endParaRPr>
          </a:p>
          <a:p>
            <a:pPr eaLnBrk="1" hangingPunct="1"/>
            <a:endParaRPr lang="en-US" dirty="0">
              <a:sym typeface="Symbol" pitchFamily="18" charset="2"/>
            </a:endParaRPr>
          </a:p>
          <a:p>
            <a:pPr eaLnBrk="1" hangingPunct="1"/>
            <a:endParaRPr lang="en-US" dirty="0" smtClean="0">
              <a:sym typeface="Symbol" pitchFamily="18" charset="2"/>
            </a:endParaRPr>
          </a:p>
          <a:p>
            <a:pPr eaLnBrk="1" hangingPunct="1"/>
            <a:endParaRPr lang="en-US" dirty="0">
              <a:sym typeface="Symbol" pitchFamily="18" charset="2"/>
            </a:endParaRPr>
          </a:p>
          <a:p>
            <a:pPr eaLnBrk="1" hangingPunct="1"/>
            <a:endParaRPr lang="en-US" dirty="0" smtClean="0">
              <a:sym typeface="Symbol" pitchFamily="18" charset="2"/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QUENCH PROTECTION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  <p:graphicFrame>
        <p:nvGraphicFramePr>
          <p:cNvPr id="8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59221228"/>
              </p:ext>
            </p:extLst>
          </p:nvPr>
        </p:nvGraphicFramePr>
        <p:xfrm>
          <a:off x="4618038" y="3173413"/>
          <a:ext cx="4098925" cy="995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87" name="Equation" r:id="rId4" imgW="1384300" imgH="330200" progId="Equation.3">
                  <p:embed/>
                </p:oleObj>
              </mc:Choice>
              <mc:Fallback>
                <p:oleObj name="Equation" r:id="rId4" imgW="1384300" imgH="330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18038" y="3173413"/>
                        <a:ext cx="4098925" cy="9953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9763127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ym typeface="Symbol" pitchFamily="18" charset="2"/>
              </a:rPr>
              <a:t>HD2</a:t>
            </a:r>
          </a:p>
          <a:p>
            <a:pPr marL="800100" lvl="3" indent="-342900" eaLnBrk="1" hangingPunct="1">
              <a:buBlip>
                <a:blip r:embed="rId2"/>
              </a:buBlip>
            </a:pPr>
            <a:r>
              <a:rPr lang="en-US" sz="1800" dirty="0"/>
              <a:t>13.74 T reached at 4.5 </a:t>
            </a:r>
            <a:r>
              <a:rPr lang="en-US" sz="1800" dirty="0" smtClean="0"/>
              <a:t>K, never tested at 1.9 K</a:t>
            </a:r>
          </a:p>
          <a:p>
            <a:pPr marL="800100" lvl="3" indent="-342900" eaLnBrk="1" hangingPunct="1">
              <a:buBlip>
                <a:blip r:embed="rId2"/>
              </a:buBlip>
            </a:pPr>
            <a:r>
              <a:rPr lang="en-US" sz="1800" dirty="0" smtClean="0"/>
              <a:t>35 mm aperture (diameter)</a:t>
            </a:r>
          </a:p>
          <a:p>
            <a:pPr marL="800100" lvl="3" indent="-342900" eaLnBrk="1" hangingPunct="1">
              <a:buBlip>
                <a:blip r:embed="rId2"/>
              </a:buBlip>
            </a:pPr>
            <a:r>
              <a:rPr lang="en-US" sz="1800" dirty="0" smtClean="0"/>
              <a:t>45 mm equivalent coil width</a:t>
            </a:r>
          </a:p>
          <a:p>
            <a:pPr marL="800100" lvl="3" indent="-342900" eaLnBrk="1" hangingPunct="1">
              <a:buBlip>
                <a:blip r:embed="rId2"/>
              </a:buBlip>
            </a:pPr>
            <a:r>
              <a:rPr lang="en-US" sz="1800" dirty="0" smtClean="0"/>
              <a:t>480 A/mm</a:t>
            </a:r>
            <a:r>
              <a:rPr lang="en-US" sz="1800" baseline="30000" dirty="0" smtClean="0"/>
              <a:t>2</a:t>
            </a:r>
            <a:r>
              <a:rPr lang="en-US" sz="1800" dirty="0" smtClean="0"/>
              <a:t> overall current density at 15 T</a:t>
            </a: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PREVIOUS DIPOLES ON BLOCK COILS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90795" y="3205940"/>
            <a:ext cx="3549186" cy="3172200"/>
          </a:xfrm>
          <a:prstGeom prst="rect">
            <a:avLst/>
          </a:prstGeom>
        </p:spPr>
      </p:pic>
      <p:pic>
        <p:nvPicPr>
          <p:cNvPr id="7" name="Picture 6" descr="HD2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067" y="3283117"/>
            <a:ext cx="3967595" cy="2920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296763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ym typeface="Symbol" pitchFamily="18" charset="2"/>
              </a:rPr>
              <a:t>14+T versus MQXF</a:t>
            </a:r>
          </a:p>
          <a:p>
            <a:pPr lvl="1" eaLnBrk="1" hangingPunct="1"/>
            <a:r>
              <a:rPr lang="en-US" dirty="0" smtClean="0">
                <a:latin typeface="Symbol" charset="2"/>
                <a:cs typeface="Symbol" charset="2"/>
                <a:sym typeface="Symbol" pitchFamily="18" charset="2"/>
              </a:rPr>
              <a:t>n</a:t>
            </a:r>
            <a:r>
              <a:rPr lang="en-US" dirty="0" smtClean="0">
                <a:sym typeface="Symbol" pitchFamily="18" charset="2"/>
              </a:rPr>
              <a:t> from 1.2 to 0.9 (-25%)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j</a:t>
            </a:r>
            <a:r>
              <a:rPr lang="en-US" baseline="-25000" dirty="0" smtClean="0">
                <a:sym typeface="Symbol" pitchFamily="18" charset="2"/>
              </a:rPr>
              <a:t>0</a:t>
            </a:r>
            <a:r>
              <a:rPr lang="en-US" dirty="0" smtClean="0">
                <a:sym typeface="Symbol" pitchFamily="18" charset="2"/>
              </a:rPr>
              <a:t> from 480 to 360 (55 mm case) : </a:t>
            </a:r>
          </a:p>
          <a:p>
            <a:pPr eaLnBrk="1" hangingPunct="1"/>
            <a:endParaRPr lang="en-US" dirty="0" smtClean="0">
              <a:sym typeface="Symbol" pitchFamily="18" charset="2"/>
            </a:endParaRPr>
          </a:p>
          <a:p>
            <a:pPr eaLnBrk="1" hangingPunct="1"/>
            <a:endParaRPr lang="en-US" dirty="0">
              <a:sym typeface="Symbol" pitchFamily="18" charset="2"/>
            </a:endParaRPr>
          </a:p>
          <a:p>
            <a:pPr eaLnBrk="1" hangingPunct="1"/>
            <a:endParaRPr lang="en-US" dirty="0" smtClean="0">
              <a:sym typeface="Symbol" pitchFamily="18" charset="2"/>
            </a:endParaRPr>
          </a:p>
          <a:p>
            <a:pPr eaLnBrk="1" hangingPunct="1"/>
            <a:r>
              <a:rPr lang="en-US" dirty="0" smtClean="0">
                <a:solidFill>
                  <a:srgbClr val="CC3300"/>
                </a:solidFill>
                <a:sym typeface="Symbol" pitchFamily="18" charset="2"/>
              </a:rPr>
              <a:t>Message: </a:t>
            </a:r>
            <a:r>
              <a:rPr lang="en-US" dirty="0" smtClean="0">
                <a:solidFill>
                  <a:srgbClr val="CC3300"/>
                </a:solidFill>
                <a:sym typeface="Symbol" pitchFamily="18" charset="2"/>
              </a:rPr>
              <a:t>with 0.9 </a:t>
            </a:r>
            <a:r>
              <a:rPr lang="en-US" dirty="0" smtClean="0">
                <a:solidFill>
                  <a:srgbClr val="CC3300"/>
                </a:solidFill>
                <a:sym typeface="Symbol" pitchFamily="18" charset="2"/>
              </a:rPr>
              <a:t>copper ratio </a:t>
            </a:r>
            <a:r>
              <a:rPr lang="en-US" dirty="0" smtClean="0">
                <a:solidFill>
                  <a:srgbClr val="CC3300"/>
                </a:solidFill>
                <a:sym typeface="Symbol" pitchFamily="18" charset="2"/>
              </a:rPr>
              <a:t>and 55 mm coil width, the protection will be easier than in MQXF</a:t>
            </a:r>
            <a:endParaRPr lang="en-US" dirty="0" smtClean="0">
              <a:solidFill>
                <a:srgbClr val="CC3300"/>
              </a:solidFill>
              <a:sym typeface="Symbol" pitchFamily="18" charset="2"/>
            </a:endParaRP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This is </a:t>
            </a:r>
            <a:r>
              <a:rPr lang="en-US" dirty="0" smtClean="0">
                <a:sym typeface="Symbol" pitchFamily="18" charset="2"/>
              </a:rPr>
              <a:t>due </a:t>
            </a:r>
            <a:r>
              <a:rPr lang="en-US" dirty="0" smtClean="0">
                <a:sym typeface="Symbol" pitchFamily="18" charset="2"/>
              </a:rPr>
              <a:t>to the lower current density </a:t>
            </a:r>
            <a:r>
              <a:rPr lang="en-US" dirty="0" err="1" smtClean="0">
                <a:sym typeface="Symbol" pitchFamily="18" charset="2"/>
              </a:rPr>
              <a:t>w.r.t</a:t>
            </a:r>
            <a:r>
              <a:rPr lang="en-US" dirty="0" smtClean="0">
                <a:sym typeface="Symbol" pitchFamily="18" charset="2"/>
              </a:rPr>
              <a:t>. MQXF </a:t>
            </a:r>
            <a:endParaRPr lang="en-US" dirty="0" smtClean="0">
              <a:sym typeface="Symbol" pitchFamily="18" charset="2"/>
            </a:endParaRPr>
          </a:p>
          <a:p>
            <a:pPr eaLnBrk="1" hangingPunct="1"/>
            <a:r>
              <a:rPr lang="en-US" dirty="0" smtClean="0">
                <a:sym typeface="Symbol" pitchFamily="18" charset="2"/>
              </a:rPr>
              <a:t>Sensitivity of short sample on Cu fraction, assuming 0.9 as baseline </a:t>
            </a:r>
          </a:p>
          <a:p>
            <a:pPr marL="457200" lvl="1" indent="0" eaLnBrk="1" hangingPunct="1">
              <a:buNone/>
            </a:pPr>
            <a:endParaRPr lang="en-US" dirty="0">
              <a:sym typeface="Symbol" pitchFamily="18" charset="2"/>
            </a:endParaRPr>
          </a:p>
          <a:p>
            <a:pPr marL="0" indent="0" eaLnBrk="1" hangingPunct="1">
              <a:buNone/>
            </a:pPr>
            <a:endParaRPr lang="en-US" dirty="0" smtClean="0">
              <a:sym typeface="Symbol" pitchFamily="18" charset="2"/>
            </a:endParaRPr>
          </a:p>
          <a:p>
            <a:pPr eaLnBrk="1" hangingPunct="1"/>
            <a:endParaRPr lang="en-US" dirty="0">
              <a:sym typeface="Symbol" pitchFamily="18" charset="2"/>
            </a:endParaRPr>
          </a:p>
          <a:p>
            <a:pPr eaLnBrk="1" hangingPunct="1"/>
            <a:endParaRPr lang="en-US" dirty="0" smtClean="0">
              <a:sym typeface="Symbol" pitchFamily="18" charset="2"/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QUENCH PROTECTION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  <p:graphicFrame>
        <p:nvGraphicFramePr>
          <p:cNvPr id="7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64827251"/>
              </p:ext>
            </p:extLst>
          </p:nvPr>
        </p:nvGraphicFramePr>
        <p:xfrm>
          <a:off x="5192709" y="1380014"/>
          <a:ext cx="3722687" cy="995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41" name="Equation" r:id="rId3" imgW="1257300" imgH="330200" progId="Equation.3">
                  <p:embed/>
                </p:oleObj>
              </mc:Choice>
              <mc:Fallback>
                <p:oleObj name="Equation" r:id="rId3" imgW="1257300" imgH="330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92709" y="1380014"/>
                        <a:ext cx="3722687" cy="9953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81588107"/>
              </p:ext>
            </p:extLst>
          </p:nvPr>
        </p:nvGraphicFramePr>
        <p:xfrm>
          <a:off x="3339642" y="2464395"/>
          <a:ext cx="5602288" cy="995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42" name="Equation" r:id="rId5" imgW="1892300" imgH="330200" progId="Equation.3">
                  <p:embed/>
                </p:oleObj>
              </mc:Choice>
              <mc:Fallback>
                <p:oleObj name="Equation" r:id="rId5" imgW="1892300" imgH="330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39642" y="2464395"/>
                        <a:ext cx="5602288" cy="995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14700" y="5460999"/>
            <a:ext cx="3263900" cy="1122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148764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dirty="0" smtClean="0">
              <a:sym typeface="Symbol" pitchFamily="18" charset="2"/>
            </a:endParaRPr>
          </a:p>
          <a:p>
            <a:pPr eaLnBrk="1" hangingPunct="1"/>
            <a:r>
              <a:rPr lang="en-US" dirty="0" smtClean="0">
                <a:solidFill>
                  <a:schemeClr val="bg1">
                    <a:lumMod val="65000"/>
                  </a:schemeClr>
                </a:solidFill>
                <a:sym typeface="Symbol" pitchFamily="18" charset="2"/>
              </a:rPr>
              <a:t>Previous dipoles based on block coils</a:t>
            </a:r>
          </a:p>
          <a:p>
            <a:pPr eaLnBrk="1" hangingPunct="1"/>
            <a:endParaRPr lang="en-US" dirty="0">
              <a:solidFill>
                <a:schemeClr val="bg1">
                  <a:lumMod val="65000"/>
                </a:schemeClr>
              </a:solidFill>
              <a:sym typeface="Symbol" pitchFamily="18" charset="2"/>
            </a:endParaRPr>
          </a:p>
          <a:p>
            <a:pPr eaLnBrk="1" hangingPunct="1"/>
            <a:r>
              <a:rPr lang="en-US" dirty="0" smtClean="0">
                <a:solidFill>
                  <a:schemeClr val="bg1">
                    <a:lumMod val="65000"/>
                  </a:schemeClr>
                </a:solidFill>
                <a:sym typeface="Symbol" pitchFamily="18" charset="2"/>
              </a:rPr>
              <a:t>Main parameters</a:t>
            </a:r>
          </a:p>
          <a:p>
            <a:pPr marL="0" indent="0" eaLnBrk="1" hangingPunct="1">
              <a:buNone/>
            </a:pPr>
            <a:endParaRPr lang="en-US" dirty="0">
              <a:solidFill>
                <a:schemeClr val="bg1">
                  <a:lumMod val="65000"/>
                </a:schemeClr>
              </a:solidFill>
              <a:sym typeface="Symbol" pitchFamily="18" charset="2"/>
            </a:endParaRPr>
          </a:p>
          <a:p>
            <a:pPr eaLnBrk="1" hangingPunct="1"/>
            <a:r>
              <a:rPr lang="en-US" dirty="0">
                <a:solidFill>
                  <a:schemeClr val="bg1">
                    <a:lumMod val="65000"/>
                  </a:schemeClr>
                </a:solidFill>
                <a:sym typeface="Symbol" pitchFamily="18" charset="2"/>
              </a:rPr>
              <a:t>Sensitivity analysis</a:t>
            </a:r>
          </a:p>
          <a:p>
            <a:pPr eaLnBrk="1" hangingPunct="1"/>
            <a:endParaRPr lang="en-US" dirty="0">
              <a:sym typeface="Symbol" pitchFamily="18" charset="2"/>
            </a:endParaRPr>
          </a:p>
          <a:p>
            <a:pPr eaLnBrk="1" hangingPunct="1"/>
            <a:r>
              <a:rPr lang="en-US" dirty="0">
                <a:solidFill>
                  <a:schemeClr val="bg1">
                    <a:lumMod val="65000"/>
                  </a:schemeClr>
                </a:solidFill>
                <a:sym typeface="Symbol" pitchFamily="18" charset="2"/>
              </a:rPr>
              <a:t>Quench protection</a:t>
            </a:r>
          </a:p>
          <a:p>
            <a:pPr eaLnBrk="1" hangingPunct="1"/>
            <a:endParaRPr lang="en-US" dirty="0">
              <a:sym typeface="Symbol" pitchFamily="18" charset="2"/>
            </a:endParaRPr>
          </a:p>
          <a:p>
            <a:pPr eaLnBrk="1" hangingPunct="1"/>
            <a:r>
              <a:rPr lang="en-US" dirty="0">
                <a:sym typeface="Symbol" pitchFamily="18" charset="2"/>
              </a:rPr>
              <a:t>Stress induced by electromagnetic forces</a:t>
            </a: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CONTENTS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227512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9285" y="3513688"/>
            <a:ext cx="3379177" cy="2891995"/>
          </a:xfrm>
          <a:prstGeom prst="rect">
            <a:avLst/>
          </a:prstGeom>
        </p:spPr>
      </p:pic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ym typeface="Symbol" pitchFamily="18" charset="2"/>
              </a:rPr>
              <a:t>With block coils, the accumulation of azimuthal stress is removed</a:t>
            </a:r>
            <a:r>
              <a:rPr lang="en-US" dirty="0">
                <a:sym typeface="Symbol" pitchFamily="18" charset="2"/>
              </a:rPr>
              <a:t> </a:t>
            </a:r>
            <a:r>
              <a:rPr lang="en-US" dirty="0" smtClean="0">
                <a:sym typeface="Symbol" pitchFamily="18" charset="2"/>
              </a:rPr>
              <a:t>– we are left with radial (horizontal) stress</a:t>
            </a:r>
          </a:p>
          <a:p>
            <a:pPr eaLnBrk="1" hangingPunct="1"/>
            <a:r>
              <a:rPr lang="en-US" dirty="0" smtClean="0">
                <a:sym typeface="Symbol" pitchFamily="18" charset="2"/>
              </a:rPr>
              <a:t>Case of HD2 at 14 T – ironless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Peak of 140 </a:t>
            </a:r>
            <a:r>
              <a:rPr lang="en-US" dirty="0" err="1" smtClean="0">
                <a:sym typeface="Symbol" pitchFamily="18" charset="2"/>
              </a:rPr>
              <a:t>MPa</a:t>
            </a:r>
            <a:r>
              <a:rPr lang="en-US" dirty="0" smtClean="0">
                <a:sym typeface="Symbol" pitchFamily="18" charset="2"/>
              </a:rPr>
              <a:t> on upper deck, if iron gives 10% this allowed reducing the current and the peak goes to 125 </a:t>
            </a:r>
            <a:r>
              <a:rPr lang="en-US" dirty="0" err="1" smtClean="0">
                <a:sym typeface="Symbol" pitchFamily="18" charset="2"/>
              </a:rPr>
              <a:t>MPa</a:t>
            </a:r>
            <a:endParaRPr lang="en-US" dirty="0" smtClean="0">
              <a:sym typeface="Symbol" pitchFamily="18" charset="2"/>
            </a:endParaRPr>
          </a:p>
          <a:p>
            <a:pPr lvl="2" eaLnBrk="1" hangingPunct="1"/>
            <a:r>
              <a:rPr lang="en-US" dirty="0" smtClean="0">
                <a:sym typeface="Symbol" pitchFamily="18" charset="2"/>
              </a:rPr>
              <a:t>Not so far from HL LHC values</a:t>
            </a: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STRESS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32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0548" y="4435226"/>
            <a:ext cx="3143144" cy="188936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05384" y="4825994"/>
            <a:ext cx="1061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CC3300"/>
                </a:solidFill>
              </a:rPr>
              <a:t>140 </a:t>
            </a:r>
            <a:r>
              <a:rPr lang="en-US" sz="1800" dirty="0" err="1" smtClean="0">
                <a:solidFill>
                  <a:srgbClr val="CC3300"/>
                </a:solidFill>
              </a:rPr>
              <a:t>MPa</a:t>
            </a:r>
            <a:endParaRPr lang="en-US" sz="1800" dirty="0">
              <a:solidFill>
                <a:srgbClr val="CC3300"/>
              </a:solidFill>
            </a:endParaRPr>
          </a:p>
        </p:txBody>
      </p:sp>
      <p:cxnSp>
        <p:nvCxnSpPr>
          <p:cNvPr id="7" name="Straight Arrow Connector 6"/>
          <p:cNvCxnSpPr>
            <a:stCxn id="4" idx="1"/>
          </p:cNvCxnSpPr>
          <p:nvPr/>
        </p:nvCxnSpPr>
        <p:spPr bwMode="auto">
          <a:xfrm flipH="1">
            <a:off x="3497386" y="5010660"/>
            <a:ext cx="507998" cy="10841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" name="TextBox 10"/>
          <p:cNvSpPr txBox="1"/>
          <p:nvPr/>
        </p:nvSpPr>
        <p:spPr>
          <a:xfrm>
            <a:off x="4099169" y="5545009"/>
            <a:ext cx="1061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CC3300"/>
                </a:solidFill>
              </a:rPr>
              <a:t>100 </a:t>
            </a:r>
            <a:r>
              <a:rPr lang="en-US" sz="1800" dirty="0" err="1" smtClean="0">
                <a:solidFill>
                  <a:srgbClr val="CC3300"/>
                </a:solidFill>
              </a:rPr>
              <a:t>MPa</a:t>
            </a:r>
            <a:endParaRPr lang="en-US" sz="1800" dirty="0">
              <a:solidFill>
                <a:srgbClr val="CC3300"/>
              </a:solidFill>
            </a:endParaRPr>
          </a:p>
        </p:txBody>
      </p:sp>
      <p:cxnSp>
        <p:nvCxnSpPr>
          <p:cNvPr id="12" name="Straight Arrow Connector 11"/>
          <p:cNvCxnSpPr>
            <a:stCxn id="11" idx="1"/>
          </p:cNvCxnSpPr>
          <p:nvPr/>
        </p:nvCxnSpPr>
        <p:spPr bwMode="auto">
          <a:xfrm flipH="1">
            <a:off x="3591171" y="5729675"/>
            <a:ext cx="507998" cy="10841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91964175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ym typeface="Symbol" pitchFamily="18" charset="2"/>
              </a:rPr>
              <a:t>Contrary to the azimuthal stress, the radial stress does not decrease when having lower current densities</a:t>
            </a:r>
          </a:p>
          <a:p>
            <a:pPr eaLnBrk="1" hangingPunct="1"/>
            <a:r>
              <a:rPr lang="en-US" dirty="0" smtClean="0">
                <a:sym typeface="Symbol" pitchFamily="18" charset="2"/>
              </a:rPr>
              <a:t>Cross-check adding 10 turns to HD2 and keeping the 14 T target in an ironless </a:t>
            </a:r>
            <a:r>
              <a:rPr lang="en-US" dirty="0" smtClean="0">
                <a:sym typeface="Symbol" pitchFamily="18" charset="2"/>
              </a:rPr>
              <a:t>configuration </a:t>
            </a:r>
            <a:r>
              <a:rPr lang="en-US" dirty="0" smtClean="0">
                <a:solidFill>
                  <a:srgbClr val="CC3300"/>
                </a:solidFill>
                <a:sym typeface="Symbol" pitchFamily="18" charset="2"/>
              </a:rPr>
              <a:t>(this part to be updated)</a:t>
            </a:r>
            <a:endParaRPr lang="en-US" dirty="0" smtClean="0">
              <a:solidFill>
                <a:srgbClr val="CC3300"/>
              </a:solidFill>
              <a:sym typeface="Symbol" pitchFamily="18" charset="2"/>
            </a:endParaRP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Current reduces from 18.5 kA to 15.0 kA, so 20% less current density, but same values of accumulation of horizontal stress</a:t>
            </a: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STRESS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33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4669" y="3516915"/>
            <a:ext cx="3421059" cy="292783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05384" y="4825994"/>
            <a:ext cx="1061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CC3300"/>
                </a:solidFill>
              </a:rPr>
              <a:t>140 </a:t>
            </a:r>
            <a:r>
              <a:rPr lang="en-US" sz="1800" dirty="0" err="1" smtClean="0">
                <a:solidFill>
                  <a:srgbClr val="CC3300"/>
                </a:solidFill>
              </a:rPr>
              <a:t>MPa</a:t>
            </a:r>
            <a:endParaRPr lang="en-US" sz="1800" dirty="0">
              <a:solidFill>
                <a:srgbClr val="CC3300"/>
              </a:solidFill>
            </a:endParaRPr>
          </a:p>
        </p:txBody>
      </p:sp>
      <p:cxnSp>
        <p:nvCxnSpPr>
          <p:cNvPr id="7" name="Straight Arrow Connector 6"/>
          <p:cNvCxnSpPr>
            <a:stCxn id="4" idx="1"/>
          </p:cNvCxnSpPr>
          <p:nvPr/>
        </p:nvCxnSpPr>
        <p:spPr bwMode="auto">
          <a:xfrm flipH="1">
            <a:off x="3497386" y="5010660"/>
            <a:ext cx="507998" cy="10841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" name="TextBox 10"/>
          <p:cNvSpPr txBox="1"/>
          <p:nvPr/>
        </p:nvSpPr>
        <p:spPr>
          <a:xfrm>
            <a:off x="4099169" y="5545009"/>
            <a:ext cx="1061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CC3300"/>
                </a:solidFill>
              </a:rPr>
              <a:t>100 </a:t>
            </a:r>
            <a:r>
              <a:rPr lang="en-US" sz="1800" dirty="0" err="1" smtClean="0">
                <a:solidFill>
                  <a:srgbClr val="CC3300"/>
                </a:solidFill>
              </a:rPr>
              <a:t>MPa</a:t>
            </a:r>
            <a:endParaRPr lang="en-US" sz="1800" dirty="0">
              <a:solidFill>
                <a:srgbClr val="CC3300"/>
              </a:solidFill>
            </a:endParaRPr>
          </a:p>
        </p:txBody>
      </p:sp>
      <p:cxnSp>
        <p:nvCxnSpPr>
          <p:cNvPr id="12" name="Straight Arrow Connector 11"/>
          <p:cNvCxnSpPr>
            <a:stCxn id="11" idx="1"/>
          </p:cNvCxnSpPr>
          <p:nvPr/>
        </p:nvCxnSpPr>
        <p:spPr bwMode="auto">
          <a:xfrm flipH="1">
            <a:off x="3591171" y="5729675"/>
            <a:ext cx="507998" cy="10841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58069" y="4525205"/>
            <a:ext cx="3138854" cy="1890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88227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rgbClr val="CC3300"/>
                </a:solidFill>
                <a:sym typeface="Symbol" pitchFamily="18" charset="2"/>
              </a:rPr>
              <a:t>Message: at 14 T, with 10% from iron, we should have 125 </a:t>
            </a:r>
            <a:r>
              <a:rPr lang="en-US" dirty="0" err="1" smtClean="0">
                <a:solidFill>
                  <a:srgbClr val="CC3300"/>
                </a:solidFill>
                <a:sym typeface="Symbol" pitchFamily="18" charset="2"/>
              </a:rPr>
              <a:t>MPa</a:t>
            </a:r>
            <a:r>
              <a:rPr lang="en-US" dirty="0" smtClean="0">
                <a:solidFill>
                  <a:srgbClr val="CC3300"/>
                </a:solidFill>
                <a:sym typeface="Symbol" pitchFamily="18" charset="2"/>
              </a:rPr>
              <a:t> accumulation of horizontal stress in the lower part of the upper deck</a:t>
            </a:r>
          </a:p>
          <a:p>
            <a:pPr eaLnBrk="1" hangingPunct="1"/>
            <a:r>
              <a:rPr lang="en-US" dirty="0" smtClean="0">
                <a:sym typeface="Symbol" pitchFamily="18" charset="2"/>
              </a:rPr>
              <a:t>This stress is not dependent on current density – so more turns will not help to reduce this value</a:t>
            </a: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STRESS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34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4669" y="3516915"/>
            <a:ext cx="3421059" cy="292783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05384" y="4825994"/>
            <a:ext cx="12016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800" dirty="0" smtClean="0"/>
              <a:t>~</a:t>
            </a:r>
            <a:r>
              <a:rPr lang="en-US" sz="1800" dirty="0" smtClean="0">
                <a:solidFill>
                  <a:srgbClr val="CC3300"/>
                </a:solidFill>
              </a:rPr>
              <a:t>125 </a:t>
            </a:r>
            <a:r>
              <a:rPr lang="en-US" sz="1800" dirty="0" err="1" smtClean="0">
                <a:solidFill>
                  <a:srgbClr val="CC3300"/>
                </a:solidFill>
              </a:rPr>
              <a:t>MPa</a:t>
            </a:r>
            <a:endParaRPr lang="en-US" sz="1800" dirty="0">
              <a:solidFill>
                <a:srgbClr val="CC3300"/>
              </a:solidFill>
            </a:endParaRPr>
          </a:p>
        </p:txBody>
      </p:sp>
      <p:cxnSp>
        <p:nvCxnSpPr>
          <p:cNvPr id="7" name="Straight Arrow Connector 6"/>
          <p:cNvCxnSpPr>
            <a:stCxn id="4" idx="1"/>
          </p:cNvCxnSpPr>
          <p:nvPr/>
        </p:nvCxnSpPr>
        <p:spPr bwMode="auto">
          <a:xfrm flipH="1">
            <a:off x="3497386" y="5010660"/>
            <a:ext cx="507998" cy="10841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" name="TextBox 10"/>
          <p:cNvSpPr txBox="1"/>
          <p:nvPr/>
        </p:nvSpPr>
        <p:spPr>
          <a:xfrm>
            <a:off x="4099169" y="5545009"/>
            <a:ext cx="10862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800" dirty="0" smtClean="0"/>
              <a:t>~</a:t>
            </a:r>
            <a:r>
              <a:rPr lang="en-US" sz="1800" dirty="0" smtClean="0">
                <a:solidFill>
                  <a:srgbClr val="CC3300"/>
                </a:solidFill>
              </a:rPr>
              <a:t>90 </a:t>
            </a:r>
            <a:r>
              <a:rPr lang="en-US" sz="1800" dirty="0" err="1" smtClean="0">
                <a:solidFill>
                  <a:srgbClr val="CC3300"/>
                </a:solidFill>
              </a:rPr>
              <a:t>MPa</a:t>
            </a:r>
            <a:endParaRPr lang="en-US" sz="1800" dirty="0">
              <a:solidFill>
                <a:srgbClr val="CC3300"/>
              </a:solidFill>
            </a:endParaRPr>
          </a:p>
        </p:txBody>
      </p:sp>
      <p:cxnSp>
        <p:nvCxnSpPr>
          <p:cNvPr id="12" name="Straight Arrow Connector 11"/>
          <p:cNvCxnSpPr>
            <a:stCxn id="11" idx="1"/>
          </p:cNvCxnSpPr>
          <p:nvPr/>
        </p:nvCxnSpPr>
        <p:spPr bwMode="auto">
          <a:xfrm flipH="1">
            <a:off x="3591171" y="5729675"/>
            <a:ext cx="507998" cy="10841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3" name="TextBox 12"/>
          <p:cNvSpPr txBox="1"/>
          <p:nvPr/>
        </p:nvSpPr>
        <p:spPr>
          <a:xfrm>
            <a:off x="2090509" y="4062763"/>
            <a:ext cx="2688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800" dirty="0" smtClean="0"/>
              <a:t>14 T, with 10% from iron</a:t>
            </a:r>
            <a:endParaRPr lang="en-US" sz="1800" dirty="0">
              <a:solidFill>
                <a:srgbClr val="CC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255802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dirty="0" smtClean="0">
              <a:sym typeface="Symbol" pitchFamily="18" charset="2"/>
            </a:endParaRPr>
          </a:p>
          <a:p>
            <a:pPr eaLnBrk="1" hangingPunct="1"/>
            <a:r>
              <a:rPr lang="en-US" dirty="0" smtClean="0">
                <a:sym typeface="Symbol" pitchFamily="18" charset="2"/>
              </a:rPr>
              <a:t>Previous dipoles based on block coils and flared ends (see Appendix)</a:t>
            </a: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APPENDIX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174876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876300" y="96838"/>
            <a:ext cx="7678738" cy="904875"/>
          </a:xfrm>
        </p:spPr>
        <p:txBody>
          <a:bodyPr/>
          <a:lstStyle/>
          <a:p>
            <a:pPr eaLnBrk="1" hangingPunct="1"/>
            <a:r>
              <a:rPr lang="en-US" dirty="0" smtClean="0"/>
              <a:t>LNBL HD2</a:t>
            </a:r>
          </a:p>
        </p:txBody>
      </p:sp>
      <p:sp>
        <p:nvSpPr>
          <p:cNvPr id="5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5140325" y="6524625"/>
            <a:ext cx="3794125" cy="333375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9pPr>
          </a:lstStyle>
          <a:p>
            <a:r>
              <a:rPr lang="en-US" sz="1000" dirty="0" smtClean="0">
                <a:solidFill>
                  <a:srgbClr val="3399FF"/>
                </a:solidFill>
              </a:rPr>
              <a:t>Appendix E - </a:t>
            </a:r>
            <a:fld id="{3A2CF900-4507-4025-9CEA-526593DF7AB5}" type="slidenum">
              <a:rPr lang="en-US" sz="1000" smtClean="0">
                <a:solidFill>
                  <a:srgbClr val="3399FF"/>
                </a:solidFill>
              </a:rPr>
              <a:pPr/>
              <a:t>36</a:t>
            </a:fld>
            <a:endParaRPr lang="en-US" sz="1000" dirty="0">
              <a:solidFill>
                <a:srgbClr val="3399FF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/>
              <a:t>Scope: R&amp;D Nb</a:t>
            </a:r>
            <a:r>
              <a:rPr lang="en-US" sz="1800" baseline="-25000" dirty="0" smtClean="0"/>
              <a:t>3</a:t>
            </a:r>
            <a:r>
              <a:rPr lang="en-US" sz="1800" dirty="0" smtClean="0"/>
              <a:t>Sn magnet based on block coils</a:t>
            </a:r>
          </a:p>
          <a:p>
            <a:pPr lvl="1"/>
            <a:r>
              <a:rPr lang="en-US" sz="1600" dirty="0" smtClean="0"/>
              <a:t>Name: HD2</a:t>
            </a:r>
          </a:p>
          <a:p>
            <a:pPr lvl="1"/>
            <a:r>
              <a:rPr lang="en-US" sz="1600" dirty="0" smtClean="0"/>
              <a:t>Reference field: 15 T*</a:t>
            </a:r>
          </a:p>
          <a:p>
            <a:pPr lvl="1"/>
            <a:r>
              <a:rPr lang="en-US" sz="1600" dirty="0" smtClean="0"/>
              <a:t>Design</a:t>
            </a:r>
            <a:r>
              <a:rPr lang="en-US" sz="1600" dirty="0"/>
              <a:t>: </a:t>
            </a:r>
            <a:r>
              <a:rPr lang="en-US" sz="1600" dirty="0" smtClean="0"/>
              <a:t>LBNL</a:t>
            </a:r>
            <a:endParaRPr lang="en-US" sz="1600" dirty="0"/>
          </a:p>
          <a:p>
            <a:pPr lvl="1"/>
            <a:r>
              <a:rPr lang="en-US" sz="1600" dirty="0"/>
              <a:t>Production: </a:t>
            </a:r>
            <a:r>
              <a:rPr lang="en-US" sz="1600" dirty="0" smtClean="0"/>
              <a:t>LBNL</a:t>
            </a:r>
          </a:p>
          <a:p>
            <a:pPr lvl="1"/>
            <a:r>
              <a:rPr lang="en-US" sz="1600" dirty="0" smtClean="0">
                <a:solidFill>
                  <a:srgbClr val="000000"/>
                </a:solidFill>
              </a:rPr>
              <a:t>Period: 2005-2010</a:t>
            </a:r>
          </a:p>
          <a:p>
            <a:pPr lvl="1"/>
            <a:r>
              <a:rPr lang="en-US" sz="1600" dirty="0" smtClean="0"/>
              <a:t>Units: one short model HD2</a:t>
            </a:r>
          </a:p>
          <a:p>
            <a:pPr lvl="2"/>
            <a:r>
              <a:rPr lang="en-US" sz="1400" dirty="0"/>
              <a:t>a</a:t>
            </a:r>
            <a:r>
              <a:rPr lang="en-US" sz="1400" dirty="0" smtClean="0"/>
              <a:t>-b-c tests, plus d-e without cold bore,</a:t>
            </a:r>
          </a:p>
          <a:p>
            <a:pPr marL="914400" lvl="2" indent="0">
              <a:buNone/>
            </a:pPr>
            <a:r>
              <a:rPr lang="en-US" sz="1400" dirty="0"/>
              <a:t>	</a:t>
            </a:r>
            <a:r>
              <a:rPr lang="en-US" sz="1400" dirty="0" smtClean="0"/>
              <a:t>i.e. with 43 mm aperture </a:t>
            </a:r>
            <a:endParaRPr lang="en-US" sz="1400" dirty="0"/>
          </a:p>
          <a:p>
            <a:pPr lvl="1"/>
            <a:r>
              <a:rPr lang="en-US" sz="1600" dirty="0" smtClean="0">
                <a:solidFill>
                  <a:srgbClr val="000000"/>
                </a:solidFill>
              </a:rPr>
              <a:t>Length: </a:t>
            </a:r>
            <a:r>
              <a:rPr lang="en-US" sz="1600" dirty="0">
                <a:solidFill>
                  <a:srgbClr val="000000"/>
                </a:solidFill>
              </a:rPr>
              <a:t>1</a:t>
            </a:r>
            <a:r>
              <a:rPr lang="en-US" sz="1600" dirty="0" smtClean="0">
                <a:solidFill>
                  <a:srgbClr val="000000"/>
                </a:solidFill>
              </a:rPr>
              <a:t> m</a:t>
            </a:r>
          </a:p>
          <a:p>
            <a:pPr lvl="1"/>
            <a:r>
              <a:rPr lang="en-US" sz="1600" dirty="0" smtClean="0"/>
              <a:t>Material: Nb</a:t>
            </a:r>
            <a:r>
              <a:rPr lang="en-US" sz="1600" baseline="-25000" dirty="0" smtClean="0"/>
              <a:t>3</a:t>
            </a:r>
            <a:r>
              <a:rPr lang="en-US" sz="1600" dirty="0" smtClean="0"/>
              <a:t>Sn</a:t>
            </a:r>
          </a:p>
          <a:p>
            <a:pPr lvl="1"/>
            <a:r>
              <a:rPr lang="en-US" sz="1600" dirty="0" smtClean="0"/>
              <a:t>Op. temperature: tested only at 4.5 K</a:t>
            </a:r>
          </a:p>
          <a:p>
            <a:pPr lvl="1"/>
            <a:r>
              <a:rPr lang="en-US" sz="1600" dirty="0" smtClean="0"/>
              <a:t>Aperture diameter: 35 mm</a:t>
            </a:r>
          </a:p>
          <a:p>
            <a:pPr lvl="2"/>
            <a:r>
              <a:rPr lang="en-US" sz="1400" dirty="0" smtClean="0"/>
              <a:t>Including the inner structure </a:t>
            </a:r>
          </a:p>
          <a:p>
            <a:pPr lvl="1"/>
            <a:r>
              <a:rPr lang="en-US" sz="1600" dirty="0" smtClean="0">
                <a:solidFill>
                  <a:srgbClr val="000000"/>
                </a:solidFill>
              </a:rPr>
              <a:t>Outer diameter: 600 mm</a:t>
            </a:r>
          </a:p>
          <a:p>
            <a:pPr lvl="2"/>
            <a:r>
              <a:rPr lang="en-US" sz="1400" dirty="0" smtClean="0"/>
              <a:t>Note: reference field not defined, papers establish a target of 15.0 T bore field </a:t>
            </a:r>
          </a:p>
          <a:p>
            <a:pPr lvl="2"/>
            <a:r>
              <a:rPr lang="en-US" sz="1400" dirty="0" smtClean="0"/>
              <a:t>13.74 T reached at 4.5 K</a:t>
            </a:r>
          </a:p>
          <a:p>
            <a:pPr lvl="2"/>
            <a:r>
              <a:rPr lang="en-US" sz="1400" dirty="0" smtClean="0"/>
              <a:t>A second iteration on the design was done, named HD3 (2010-2014)</a:t>
            </a:r>
          </a:p>
        </p:txBody>
      </p:sp>
      <p:pic>
        <p:nvPicPr>
          <p:cNvPr id="2" name="Picture 1" descr="HD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017" y="1837765"/>
            <a:ext cx="4212938" cy="3100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329306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876300" y="96838"/>
            <a:ext cx="7678738" cy="904875"/>
          </a:xfrm>
        </p:spPr>
        <p:txBody>
          <a:bodyPr/>
          <a:lstStyle/>
          <a:p>
            <a:pPr eaLnBrk="1" hangingPunct="1"/>
            <a:r>
              <a:rPr lang="en-US" dirty="0"/>
              <a:t>LNBL HD2</a:t>
            </a:r>
            <a:endParaRPr lang="en-US" dirty="0" smtClean="0"/>
          </a:p>
        </p:txBody>
      </p:sp>
      <p:sp>
        <p:nvSpPr>
          <p:cNvPr id="5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5140325" y="6524625"/>
            <a:ext cx="3794125" cy="333375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9pPr>
          </a:lstStyle>
          <a:p>
            <a:r>
              <a:rPr lang="en-US" sz="1000" dirty="0" smtClean="0">
                <a:solidFill>
                  <a:srgbClr val="3399FF"/>
                </a:solidFill>
              </a:rPr>
              <a:t>Appendix E - </a:t>
            </a:r>
            <a:fld id="{3A2CF900-4507-4025-9CEA-526593DF7AB5}" type="slidenum">
              <a:rPr lang="en-US" sz="1000" smtClean="0">
                <a:solidFill>
                  <a:srgbClr val="3399FF"/>
                </a:solidFill>
              </a:rPr>
              <a:pPr/>
              <a:t>37</a:t>
            </a:fld>
            <a:endParaRPr lang="en-US" sz="1000" dirty="0">
              <a:solidFill>
                <a:srgbClr val="3399FF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Main features</a:t>
            </a:r>
          </a:p>
          <a:p>
            <a:pPr lvl="1"/>
            <a:r>
              <a:rPr lang="en-US" dirty="0" smtClean="0"/>
              <a:t>A dipole with accelerator features based on blocks</a:t>
            </a:r>
          </a:p>
          <a:p>
            <a:pPr lvl="1"/>
            <a:r>
              <a:rPr lang="en-US" dirty="0" smtClean="0"/>
              <a:t>No wedges needed in the coil</a:t>
            </a:r>
          </a:p>
          <a:p>
            <a:pPr lvl="1"/>
            <a:r>
              <a:rPr lang="en-US" dirty="0" smtClean="0"/>
              <a:t>Two layer coil, limiting the free aperture at 35 mm</a:t>
            </a:r>
          </a:p>
          <a:p>
            <a:pPr lvl="1"/>
            <a:r>
              <a:rPr lang="en-US" dirty="0" smtClean="0"/>
              <a:t>Saddle ends to give space to the aperture</a:t>
            </a:r>
          </a:p>
          <a:p>
            <a:pPr lvl="2"/>
            <a:r>
              <a:rPr lang="en-US" dirty="0" smtClean="0"/>
              <a:t>A similar paradigm adopted for </a:t>
            </a:r>
            <a:r>
              <a:rPr lang="en-US" dirty="0" err="1" smtClean="0"/>
              <a:t>FrescaII</a:t>
            </a:r>
            <a:r>
              <a:rPr lang="en-US" dirty="0" smtClean="0"/>
              <a:t>, but with four layers (no wedges, saddle ends</a:t>
            </a:r>
          </a:p>
        </p:txBody>
      </p:sp>
    </p:spTree>
    <p:extLst>
      <p:ext uri="{BB962C8B-B14F-4D97-AF65-F5344CB8AC3E}">
        <p14:creationId xmlns:p14="http://schemas.microsoft.com/office/powerpoint/2010/main" val="184562612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876300" y="96838"/>
            <a:ext cx="7678738" cy="904875"/>
          </a:xfrm>
        </p:spPr>
        <p:txBody>
          <a:bodyPr/>
          <a:lstStyle/>
          <a:p>
            <a:pPr eaLnBrk="1" hangingPunct="1"/>
            <a:r>
              <a:rPr lang="en-US" dirty="0"/>
              <a:t>LNBL HD2</a:t>
            </a:r>
            <a:endParaRPr lang="en-US" dirty="0" smtClean="0"/>
          </a:p>
        </p:txBody>
      </p:sp>
      <p:sp>
        <p:nvSpPr>
          <p:cNvPr id="5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5140325" y="6524625"/>
            <a:ext cx="3794125" cy="333375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9pPr>
          </a:lstStyle>
          <a:p>
            <a:r>
              <a:rPr lang="en-US" sz="1000" dirty="0" smtClean="0">
                <a:solidFill>
                  <a:srgbClr val="3399FF"/>
                </a:solidFill>
              </a:rPr>
              <a:t>Appendix E - </a:t>
            </a:r>
            <a:fld id="{3A2CF900-4507-4025-9CEA-526593DF7AB5}" type="slidenum">
              <a:rPr lang="en-US" sz="1000" smtClean="0">
                <a:solidFill>
                  <a:srgbClr val="3399FF"/>
                </a:solidFill>
              </a:rPr>
              <a:pPr/>
              <a:t>38</a:t>
            </a:fld>
            <a:endParaRPr lang="en-US" sz="1000" dirty="0">
              <a:solidFill>
                <a:srgbClr val="3399FF"/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2902483"/>
              </p:ext>
            </p:extLst>
          </p:nvPr>
        </p:nvGraphicFramePr>
        <p:xfrm>
          <a:off x="1" y="1380720"/>
          <a:ext cx="4526208" cy="5237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2607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18134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31878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Strand diameter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(mm)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0.800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Filament size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(</a:t>
                      </a:r>
                      <a:r>
                        <a:rPr lang="en-US" sz="1600" dirty="0" smtClean="0"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US" sz="1600" dirty="0" smtClean="0"/>
                        <a:t>m)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 strands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51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Cu/</a:t>
                      </a:r>
                      <a:r>
                        <a:rPr lang="en-US" sz="1600" dirty="0" err="1" smtClean="0"/>
                        <a:t>No_cu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0.95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Critical current density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(A/mm</a:t>
                      </a:r>
                      <a:r>
                        <a:rPr lang="en-US" sz="1600" baseline="30000" dirty="0" smtClean="0"/>
                        <a:t>2</a:t>
                      </a:r>
                      <a:r>
                        <a:rPr lang="en-US" sz="1600" dirty="0" smtClean="0"/>
                        <a:t>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1250 (16 T, 4.22 K)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Cable width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(mm)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22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Eq. coil width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(mm)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45.9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Cable mid thickness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(mm)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1.400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Keystone</a:t>
                      </a:r>
                      <a:r>
                        <a:rPr lang="en-US" sz="1600" baseline="0" dirty="0" smtClean="0"/>
                        <a:t> angle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(°)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0.000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N. turns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54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N. blocks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Insul</a:t>
                      </a:r>
                      <a:r>
                        <a:rPr lang="en-US" sz="1600" dirty="0" smtClean="0"/>
                        <a:t>. thickness (</a:t>
                      </a:r>
                      <a:r>
                        <a:rPr lang="en-US" sz="1600" dirty="0" err="1" smtClean="0"/>
                        <a:t>az</a:t>
                      </a:r>
                      <a:r>
                        <a:rPr lang="en-US" sz="1600" dirty="0" smtClean="0"/>
                        <a:t>/radial)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(mm)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0.11/0.11</a:t>
                      </a:r>
                      <a:endParaRPr lang="en-US" sz="16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</a:tbl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885" y="2465294"/>
            <a:ext cx="3889998" cy="3476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438553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876300" y="96838"/>
            <a:ext cx="7678738" cy="904875"/>
          </a:xfrm>
        </p:spPr>
        <p:txBody>
          <a:bodyPr/>
          <a:lstStyle/>
          <a:p>
            <a:pPr eaLnBrk="1" hangingPunct="1"/>
            <a:r>
              <a:rPr lang="en-US" dirty="0"/>
              <a:t>LNBL HD2</a:t>
            </a:r>
            <a:endParaRPr lang="en-US" dirty="0" smtClean="0"/>
          </a:p>
        </p:txBody>
      </p:sp>
      <p:sp>
        <p:nvSpPr>
          <p:cNvPr id="5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5140325" y="6524625"/>
            <a:ext cx="3794125" cy="333375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9pPr>
          </a:lstStyle>
          <a:p>
            <a:r>
              <a:rPr lang="en-US" sz="1000" dirty="0" smtClean="0">
                <a:solidFill>
                  <a:srgbClr val="3399FF"/>
                </a:solidFill>
              </a:rPr>
              <a:t>Appendix E - </a:t>
            </a:r>
            <a:fld id="{3A2CF900-4507-4025-9CEA-526593DF7AB5}" type="slidenum">
              <a:rPr lang="en-US" sz="1000" smtClean="0">
                <a:solidFill>
                  <a:srgbClr val="3399FF"/>
                </a:solidFill>
              </a:rPr>
              <a:pPr/>
              <a:t>39</a:t>
            </a:fld>
            <a:endParaRPr lang="en-US" sz="1000" dirty="0">
              <a:solidFill>
                <a:srgbClr val="3399FF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Main parameters 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Current:  17400 A</a:t>
            </a:r>
          </a:p>
          <a:p>
            <a:pPr lvl="1"/>
            <a:r>
              <a:rPr lang="en-US" dirty="0" err="1">
                <a:solidFill>
                  <a:srgbClr val="000000"/>
                </a:solidFill>
              </a:rPr>
              <a:t>Loadline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smtClean="0">
                <a:solidFill>
                  <a:srgbClr val="000000"/>
                </a:solidFill>
              </a:rPr>
              <a:t>fraction: 0.96 (4.5 K)</a:t>
            </a:r>
          </a:p>
          <a:p>
            <a:pPr marL="457200" lvl="1" indent="0">
              <a:buNone/>
            </a:pPr>
            <a:r>
              <a:rPr lang="en-US" dirty="0">
                <a:solidFill>
                  <a:srgbClr val="000000"/>
                </a:solidFill>
              </a:rPr>
              <a:t>	</a:t>
            </a:r>
            <a:r>
              <a:rPr lang="en-US" dirty="0" smtClean="0">
                <a:solidFill>
                  <a:srgbClr val="000000"/>
                </a:solidFill>
              </a:rPr>
              <a:t>0.88 (1.9 K)</a:t>
            </a:r>
            <a:r>
              <a:rPr lang="en-US" baseline="30000" dirty="0" smtClean="0">
                <a:solidFill>
                  <a:srgbClr val="000000"/>
                </a:solidFill>
              </a:rPr>
              <a:t>*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Temperature margin: -- </a:t>
            </a:r>
          </a:p>
          <a:p>
            <a:pPr lvl="1"/>
            <a:r>
              <a:rPr lang="en-US" dirty="0" smtClean="0"/>
              <a:t>Equivalent coil width: 44.1 mm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Inductance: 5.6 </a:t>
            </a:r>
            <a:r>
              <a:rPr lang="en-US" dirty="0" err="1" smtClean="0">
                <a:solidFill>
                  <a:srgbClr val="000000"/>
                </a:solidFill>
              </a:rPr>
              <a:t>mH</a:t>
            </a:r>
            <a:endParaRPr lang="en-US" dirty="0" smtClean="0">
              <a:solidFill>
                <a:srgbClr val="000000"/>
              </a:solidFill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Stored energy: 0.75 MJ</a:t>
            </a:r>
          </a:p>
          <a:p>
            <a:pPr lvl="1"/>
            <a:r>
              <a:rPr lang="en-US" dirty="0" smtClean="0"/>
              <a:t>Grading: no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Distance coil to iron: few mm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Iron contribution to field: 15%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Saturation: 10%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Overall current density: </a:t>
            </a:r>
            <a:r>
              <a:rPr lang="en-US" dirty="0" smtClean="0">
                <a:solidFill>
                  <a:srgbClr val="000000"/>
                </a:solidFill>
              </a:rPr>
              <a:t>483 A</a:t>
            </a:r>
            <a:r>
              <a:rPr lang="en-US" dirty="0">
                <a:solidFill>
                  <a:srgbClr val="000000"/>
                </a:solidFill>
              </a:rPr>
              <a:t>/</a:t>
            </a:r>
            <a:r>
              <a:rPr lang="en-US" dirty="0" smtClean="0">
                <a:solidFill>
                  <a:srgbClr val="000000"/>
                </a:solidFill>
              </a:rPr>
              <a:t>mm</a:t>
            </a:r>
            <a:r>
              <a:rPr lang="en-US" baseline="30000" dirty="0" smtClean="0">
                <a:solidFill>
                  <a:srgbClr val="000000"/>
                </a:solidFill>
              </a:rPr>
              <a:t>2</a:t>
            </a:r>
          </a:p>
          <a:p>
            <a:pPr marL="457200" lvl="1" indent="0">
              <a:buNone/>
            </a:pPr>
            <a:r>
              <a:rPr lang="en-US" dirty="0" smtClean="0">
                <a:solidFill>
                  <a:srgbClr val="23415D"/>
                </a:solidFill>
              </a:rPr>
              <a:t>*never tested at 1.9 K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marL="457200" lvl="1" indent="0">
              <a:buNone/>
            </a:pPr>
            <a:endParaRPr lang="en-US" dirty="0"/>
          </a:p>
        </p:txBody>
      </p:sp>
      <p:pic>
        <p:nvPicPr>
          <p:cNvPr id="7" name="Picture 6" descr="HD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4117" y="1837765"/>
            <a:ext cx="3708838" cy="2729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765312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ym typeface="Symbol" pitchFamily="18" charset="2"/>
              </a:rPr>
              <a:t>FRESCA2</a:t>
            </a:r>
          </a:p>
          <a:p>
            <a:pPr marL="800100" lvl="3" indent="-342900" eaLnBrk="1" hangingPunct="1">
              <a:buBlip>
                <a:blip r:embed="rId2"/>
              </a:buBlip>
            </a:pPr>
            <a:r>
              <a:rPr lang="en-US" sz="1800" dirty="0"/>
              <a:t>14.6 T </a:t>
            </a:r>
            <a:r>
              <a:rPr lang="en-US" sz="1800" dirty="0" smtClean="0"/>
              <a:t>reached at 1.9 K</a:t>
            </a:r>
          </a:p>
          <a:p>
            <a:pPr marL="800100" lvl="3" indent="-342900" eaLnBrk="1" hangingPunct="1">
              <a:buBlip>
                <a:blip r:embed="rId2"/>
              </a:buBlip>
            </a:pPr>
            <a:r>
              <a:rPr lang="en-US" sz="1800" dirty="0" smtClean="0"/>
              <a:t>100 mm aperture</a:t>
            </a:r>
          </a:p>
          <a:p>
            <a:pPr marL="800100" lvl="3" indent="-342900" eaLnBrk="1" hangingPunct="1">
              <a:buBlip>
                <a:blip r:embed="rId2"/>
              </a:buBlip>
            </a:pPr>
            <a:r>
              <a:rPr lang="en-US" sz="1800" dirty="0" smtClean="0"/>
              <a:t>80 mm equivalent coil width</a:t>
            </a:r>
          </a:p>
          <a:p>
            <a:pPr marL="800100" lvl="3" indent="-342900" eaLnBrk="1" hangingPunct="1">
              <a:buBlip>
                <a:blip r:embed="rId2"/>
              </a:buBlip>
            </a:pPr>
            <a:r>
              <a:rPr lang="en-US" sz="1800" dirty="0" smtClean="0"/>
              <a:t>220 A/mm</a:t>
            </a:r>
            <a:r>
              <a:rPr lang="en-US" sz="1800" baseline="30000" dirty="0" smtClean="0"/>
              <a:t>2</a:t>
            </a:r>
            <a:r>
              <a:rPr lang="en-US" sz="1800" dirty="0" smtClean="0"/>
              <a:t> overall current density at 13 T</a:t>
            </a: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PREVIOUS DIPOLES ON BLOCK COILS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pic>
        <p:nvPicPr>
          <p:cNvPr id="8" name="Picture 7" descr="fresca2_coil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9691" y="3723355"/>
            <a:ext cx="4677033" cy="2495816"/>
          </a:xfrm>
          <a:prstGeom prst="rect">
            <a:avLst/>
          </a:prstGeom>
        </p:spPr>
      </p:pic>
      <p:pic>
        <p:nvPicPr>
          <p:cNvPr id="9" name="Picture 8" descr="fresca2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918" y="3419061"/>
            <a:ext cx="3337623" cy="2824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205515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876300" y="96838"/>
            <a:ext cx="7678738" cy="904875"/>
          </a:xfrm>
        </p:spPr>
        <p:txBody>
          <a:bodyPr/>
          <a:lstStyle/>
          <a:p>
            <a:pPr eaLnBrk="1" hangingPunct="1"/>
            <a:r>
              <a:rPr lang="en-US" dirty="0"/>
              <a:t>LNBL HD2</a:t>
            </a:r>
            <a:endParaRPr lang="en-US" dirty="0" smtClean="0"/>
          </a:p>
        </p:txBody>
      </p:sp>
      <p:sp>
        <p:nvSpPr>
          <p:cNvPr id="5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5140325" y="6524625"/>
            <a:ext cx="3794125" cy="333375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9pPr>
          </a:lstStyle>
          <a:p>
            <a:r>
              <a:rPr lang="en-US" sz="1000" dirty="0" smtClean="0">
                <a:solidFill>
                  <a:srgbClr val="3399FF"/>
                </a:solidFill>
              </a:rPr>
              <a:t>Appendix E - </a:t>
            </a:r>
            <a:fld id="{3A2CF900-4507-4025-9CEA-526593DF7AB5}" type="slidenum">
              <a:rPr lang="en-US" sz="1000" smtClean="0">
                <a:solidFill>
                  <a:srgbClr val="3399FF"/>
                </a:solidFill>
              </a:rPr>
              <a:pPr/>
              <a:t>40</a:t>
            </a:fld>
            <a:endParaRPr lang="en-US" sz="1000" dirty="0">
              <a:solidFill>
                <a:srgbClr val="3399FF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Mechanical structure</a:t>
            </a:r>
          </a:p>
          <a:p>
            <a:pPr lvl="1"/>
            <a:r>
              <a:rPr lang="en-US" dirty="0" smtClean="0"/>
              <a:t>Bladder and keys and Al shell</a:t>
            </a:r>
          </a:p>
          <a:p>
            <a:pPr lvl="1"/>
            <a:r>
              <a:rPr lang="en-US" dirty="0" smtClean="0"/>
              <a:t>Iron is very close to the coil (few mm)</a:t>
            </a:r>
          </a:p>
          <a:p>
            <a:pPr lvl="1"/>
            <a:r>
              <a:rPr lang="en-US" dirty="0" smtClean="0"/>
              <a:t>Radial (horizontal) stress: 107/154 </a:t>
            </a:r>
            <a:r>
              <a:rPr lang="en-US" dirty="0" err="1" smtClean="0"/>
              <a:t>MPa</a:t>
            </a:r>
            <a:r>
              <a:rPr lang="en-US" dirty="0" smtClean="0"/>
              <a:t> (lower/upper deck)</a:t>
            </a:r>
          </a:p>
          <a:p>
            <a:pPr lvl="2"/>
            <a:r>
              <a:rPr lang="en-US" dirty="0" smtClean="0"/>
              <a:t>This estimated via the </a:t>
            </a:r>
            <a:r>
              <a:rPr lang="en-US" dirty="0" err="1" smtClean="0"/>
              <a:t>Fx</a:t>
            </a:r>
            <a:r>
              <a:rPr lang="en-US" dirty="0"/>
              <a:t> </a:t>
            </a:r>
            <a:r>
              <a:rPr lang="en-US" dirty="0" smtClean="0"/>
              <a:t> </a:t>
            </a:r>
            <a:r>
              <a:rPr lang="en-US" dirty="0"/>
              <a:t>value given in the </a:t>
            </a:r>
            <a:r>
              <a:rPr lang="en-US" dirty="0" smtClean="0"/>
              <a:t>literature </a:t>
            </a:r>
            <a:r>
              <a:rPr lang="en-US" dirty="0"/>
              <a:t>divided </a:t>
            </a:r>
            <a:r>
              <a:rPr lang="en-US" dirty="0" smtClean="0"/>
              <a:t>by the cable width</a:t>
            </a:r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 smtClean="0"/>
          </a:p>
          <a:p>
            <a:r>
              <a:rPr lang="en-US" dirty="0" smtClean="0"/>
              <a:t>Protection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Energy extraction and quench heaters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02270" y="3844698"/>
            <a:ext cx="2590650" cy="2315478"/>
          </a:xfrm>
          <a:prstGeom prst="rect">
            <a:avLst/>
          </a:prstGeom>
        </p:spPr>
      </p:pic>
      <p:cxnSp>
        <p:nvCxnSpPr>
          <p:cNvPr id="3" name="Straight Connector 2"/>
          <p:cNvCxnSpPr/>
          <p:nvPr/>
        </p:nvCxnSpPr>
        <p:spPr bwMode="auto">
          <a:xfrm flipV="1">
            <a:off x="6696833" y="4553827"/>
            <a:ext cx="1411210" cy="12831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rgbClr val="CC33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/>
          <p:cNvCxnSpPr/>
          <p:nvPr/>
        </p:nvCxnSpPr>
        <p:spPr bwMode="auto">
          <a:xfrm flipV="1">
            <a:off x="6964695" y="5785285"/>
            <a:ext cx="1117690" cy="24127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rgbClr val="CC33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56837911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876300" y="96838"/>
            <a:ext cx="7678738" cy="904875"/>
          </a:xfrm>
        </p:spPr>
        <p:txBody>
          <a:bodyPr/>
          <a:lstStyle/>
          <a:p>
            <a:pPr eaLnBrk="1" hangingPunct="1"/>
            <a:r>
              <a:rPr lang="en-US" dirty="0" smtClean="0"/>
              <a:t>FRESCA2</a:t>
            </a:r>
          </a:p>
        </p:txBody>
      </p:sp>
      <p:sp>
        <p:nvSpPr>
          <p:cNvPr id="5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5140325" y="6524625"/>
            <a:ext cx="3794125" cy="333375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9pPr>
          </a:lstStyle>
          <a:p>
            <a:r>
              <a:rPr lang="en-US" sz="1000" dirty="0" smtClean="0">
                <a:solidFill>
                  <a:srgbClr val="3399FF"/>
                </a:solidFill>
              </a:rPr>
              <a:t>Appendix E - </a:t>
            </a:r>
            <a:fld id="{3A2CF900-4507-4025-9CEA-526593DF7AB5}" type="slidenum">
              <a:rPr lang="en-US" sz="1000" smtClean="0">
                <a:solidFill>
                  <a:srgbClr val="3399FF"/>
                </a:solidFill>
              </a:rPr>
              <a:pPr/>
              <a:t>41</a:t>
            </a:fld>
            <a:endParaRPr lang="en-US" sz="1000" dirty="0">
              <a:solidFill>
                <a:srgbClr val="3399FF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Scope: </a:t>
            </a:r>
            <a:r>
              <a:rPr lang="en-US" sz="2000" dirty="0"/>
              <a:t>dipole for cable test station at </a:t>
            </a:r>
            <a:r>
              <a:rPr lang="en-US" sz="2000" dirty="0" smtClean="0"/>
              <a:t>CERN</a:t>
            </a:r>
          </a:p>
          <a:p>
            <a:pPr lvl="1"/>
            <a:r>
              <a:rPr lang="en-US" sz="1800" dirty="0" smtClean="0"/>
              <a:t>Name: FRESCA2</a:t>
            </a:r>
          </a:p>
          <a:p>
            <a:pPr lvl="1"/>
            <a:r>
              <a:rPr lang="en-US" sz="1800" dirty="0" smtClean="0"/>
              <a:t>Reference field: 13 T, with 15 T as ultimate</a:t>
            </a:r>
          </a:p>
          <a:p>
            <a:pPr lvl="1"/>
            <a:r>
              <a:rPr lang="en-US" sz="1800" dirty="0" smtClean="0"/>
              <a:t>Design</a:t>
            </a:r>
            <a:r>
              <a:rPr lang="en-US" sz="1800" dirty="0"/>
              <a:t>: </a:t>
            </a:r>
            <a:r>
              <a:rPr lang="en-US" sz="1800" dirty="0" smtClean="0"/>
              <a:t>CERN</a:t>
            </a:r>
            <a:endParaRPr lang="en-US" sz="1800" dirty="0"/>
          </a:p>
          <a:p>
            <a:pPr lvl="1"/>
            <a:r>
              <a:rPr lang="en-US" sz="1800" dirty="0"/>
              <a:t>Production: </a:t>
            </a:r>
            <a:r>
              <a:rPr lang="en-US" sz="1800" dirty="0" smtClean="0"/>
              <a:t>CERN and CEA</a:t>
            </a:r>
          </a:p>
          <a:p>
            <a:pPr lvl="1"/>
            <a:r>
              <a:rPr lang="en-US" sz="1800" dirty="0" smtClean="0">
                <a:solidFill>
                  <a:srgbClr val="000000"/>
                </a:solidFill>
              </a:rPr>
              <a:t>Period: 2012-2019</a:t>
            </a:r>
          </a:p>
          <a:p>
            <a:pPr lvl="1"/>
            <a:r>
              <a:rPr lang="en-US" sz="1800" dirty="0" smtClean="0"/>
              <a:t>Units: one</a:t>
            </a:r>
          </a:p>
          <a:p>
            <a:pPr lvl="2"/>
            <a:r>
              <a:rPr lang="en-US" sz="1600" dirty="0" smtClean="0"/>
              <a:t>Coil replacement</a:t>
            </a:r>
            <a:endParaRPr lang="en-US" sz="1600" dirty="0"/>
          </a:p>
          <a:p>
            <a:pPr lvl="1"/>
            <a:r>
              <a:rPr lang="en-US" sz="1800" dirty="0" smtClean="0">
                <a:solidFill>
                  <a:srgbClr val="000000"/>
                </a:solidFill>
              </a:rPr>
              <a:t>Length: 1.2 m</a:t>
            </a:r>
          </a:p>
          <a:p>
            <a:pPr lvl="1"/>
            <a:r>
              <a:rPr lang="en-US" sz="1800" dirty="0" smtClean="0"/>
              <a:t>Material: Nb</a:t>
            </a:r>
            <a:r>
              <a:rPr lang="en-US" sz="1800" baseline="-25000" dirty="0" smtClean="0"/>
              <a:t>3</a:t>
            </a:r>
            <a:r>
              <a:rPr lang="en-US" sz="1800" dirty="0" smtClean="0"/>
              <a:t>Sn</a:t>
            </a:r>
          </a:p>
          <a:p>
            <a:pPr lvl="1"/>
            <a:r>
              <a:rPr lang="en-US" sz="1800" dirty="0" smtClean="0"/>
              <a:t>Op. temperature: 1.9 K</a:t>
            </a:r>
          </a:p>
          <a:p>
            <a:pPr lvl="1"/>
            <a:r>
              <a:rPr lang="en-US" sz="1800" dirty="0" smtClean="0"/>
              <a:t>Aperture diameter: 100 mm</a:t>
            </a:r>
          </a:p>
          <a:p>
            <a:pPr lvl="1"/>
            <a:r>
              <a:rPr lang="en-US" sz="1800" dirty="0" smtClean="0">
                <a:solidFill>
                  <a:srgbClr val="000000"/>
                </a:solidFill>
              </a:rPr>
              <a:t>Outer diameter: 1030 mm</a:t>
            </a:r>
          </a:p>
          <a:p>
            <a:pPr lvl="2"/>
            <a:r>
              <a:rPr lang="en-US" sz="1600" dirty="0" smtClean="0"/>
              <a:t>14.6 T reached</a:t>
            </a:r>
          </a:p>
        </p:txBody>
      </p:sp>
      <p:pic>
        <p:nvPicPr>
          <p:cNvPr id="3" name="Picture 2" descr="fresca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9177" y="2693813"/>
            <a:ext cx="4218239" cy="3569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345515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876300" y="96838"/>
            <a:ext cx="7678738" cy="904875"/>
          </a:xfrm>
        </p:spPr>
        <p:txBody>
          <a:bodyPr/>
          <a:lstStyle/>
          <a:p>
            <a:pPr eaLnBrk="1" hangingPunct="1"/>
            <a:r>
              <a:rPr lang="en-US" dirty="0"/>
              <a:t>FRESCA2</a:t>
            </a:r>
            <a:endParaRPr lang="en-US" dirty="0" smtClean="0"/>
          </a:p>
        </p:txBody>
      </p:sp>
      <p:sp>
        <p:nvSpPr>
          <p:cNvPr id="5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5140325" y="6524625"/>
            <a:ext cx="3794125" cy="333375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9pPr>
          </a:lstStyle>
          <a:p>
            <a:r>
              <a:rPr lang="en-US" sz="1000" dirty="0" smtClean="0">
                <a:solidFill>
                  <a:srgbClr val="3399FF"/>
                </a:solidFill>
              </a:rPr>
              <a:t>Appendix E - </a:t>
            </a:r>
            <a:fld id="{3A2CF900-4507-4025-9CEA-526593DF7AB5}" type="slidenum">
              <a:rPr lang="en-US" sz="1000" smtClean="0">
                <a:solidFill>
                  <a:srgbClr val="3399FF"/>
                </a:solidFill>
              </a:rPr>
              <a:pPr/>
              <a:t>42</a:t>
            </a:fld>
            <a:endParaRPr lang="en-US" sz="1000" dirty="0">
              <a:solidFill>
                <a:srgbClr val="3399FF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Main features</a:t>
            </a:r>
          </a:p>
          <a:p>
            <a:pPr lvl="1"/>
            <a:r>
              <a:rPr lang="en-US" dirty="0" smtClean="0"/>
              <a:t>Unprecedented coil width (80 mm equivalent)</a:t>
            </a:r>
          </a:p>
          <a:p>
            <a:pPr lvl="1"/>
            <a:r>
              <a:rPr lang="en-US" dirty="0" smtClean="0"/>
              <a:t>Very low overall current density to achieve the 13 T target (220 A/mm</a:t>
            </a:r>
            <a:r>
              <a:rPr lang="en-US" baseline="30000" dirty="0" smtClean="0"/>
              <a:t>2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A large aperture dipole with accelerator features based on blocks</a:t>
            </a:r>
          </a:p>
          <a:p>
            <a:pPr lvl="1"/>
            <a:r>
              <a:rPr lang="en-US" dirty="0" smtClean="0"/>
              <a:t>No wedges needed in the coil</a:t>
            </a:r>
          </a:p>
          <a:p>
            <a:pPr lvl="1"/>
            <a:r>
              <a:rPr lang="en-US" dirty="0" smtClean="0"/>
              <a:t>Four layers coil, required by the large aperture of 50 mm</a:t>
            </a:r>
          </a:p>
          <a:p>
            <a:pPr lvl="1"/>
            <a:r>
              <a:rPr lang="en-US" dirty="0" smtClean="0"/>
              <a:t>Saddle ends to give space to the aperture</a:t>
            </a:r>
          </a:p>
          <a:p>
            <a:pPr lvl="2"/>
            <a:r>
              <a:rPr lang="en-US" dirty="0" smtClean="0"/>
              <a:t>Same paradigm adopted for HD2</a:t>
            </a:r>
          </a:p>
        </p:txBody>
      </p:sp>
    </p:spTree>
    <p:extLst>
      <p:ext uri="{BB962C8B-B14F-4D97-AF65-F5344CB8AC3E}">
        <p14:creationId xmlns:p14="http://schemas.microsoft.com/office/powerpoint/2010/main" val="17806879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876300" y="96838"/>
            <a:ext cx="7678738" cy="904875"/>
          </a:xfrm>
        </p:spPr>
        <p:txBody>
          <a:bodyPr/>
          <a:lstStyle/>
          <a:p>
            <a:pPr eaLnBrk="1" hangingPunct="1"/>
            <a:r>
              <a:rPr lang="en-US" dirty="0"/>
              <a:t>FRESCA2</a:t>
            </a:r>
            <a:endParaRPr lang="en-US" dirty="0" smtClean="0"/>
          </a:p>
        </p:txBody>
      </p:sp>
      <p:sp>
        <p:nvSpPr>
          <p:cNvPr id="5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5140325" y="6524625"/>
            <a:ext cx="3794125" cy="333375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9pPr>
          </a:lstStyle>
          <a:p>
            <a:r>
              <a:rPr lang="en-US" sz="1000" dirty="0" smtClean="0">
                <a:solidFill>
                  <a:srgbClr val="3399FF"/>
                </a:solidFill>
              </a:rPr>
              <a:t>Appendix E - </a:t>
            </a:r>
            <a:fld id="{3A2CF900-4507-4025-9CEA-526593DF7AB5}" type="slidenum">
              <a:rPr lang="en-US" sz="1000" smtClean="0">
                <a:solidFill>
                  <a:srgbClr val="3399FF"/>
                </a:solidFill>
              </a:rPr>
              <a:pPr/>
              <a:t>43</a:t>
            </a:fld>
            <a:endParaRPr lang="en-US" sz="1000" dirty="0">
              <a:solidFill>
                <a:srgbClr val="3399FF"/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6179261"/>
              </p:ext>
            </p:extLst>
          </p:nvPr>
        </p:nvGraphicFramePr>
        <p:xfrm>
          <a:off x="1" y="1380720"/>
          <a:ext cx="4526208" cy="5237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2607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18134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31878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Strand diameter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(mm)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1.000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Filament size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(</a:t>
                      </a:r>
                      <a:r>
                        <a:rPr lang="en-US" sz="1600" dirty="0" smtClean="0"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US" sz="1600" dirty="0" smtClean="0"/>
                        <a:t>m)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48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 strands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40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Cu/</a:t>
                      </a:r>
                      <a:r>
                        <a:rPr lang="en-US" sz="1600" dirty="0" err="1" smtClean="0"/>
                        <a:t>No_cu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1.3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Critical current density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(A/mm</a:t>
                      </a:r>
                      <a:r>
                        <a:rPr lang="en-US" sz="1600" baseline="30000" dirty="0" smtClean="0"/>
                        <a:t>2</a:t>
                      </a:r>
                      <a:r>
                        <a:rPr lang="en-US" sz="1600" dirty="0" smtClean="0"/>
                        <a:t>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1400 (15 T, 4.22 K)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Cable width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(mm)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21.32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Eq.</a:t>
                      </a:r>
                      <a:r>
                        <a:rPr lang="en-US" sz="1600" baseline="0" dirty="0" smtClean="0"/>
                        <a:t> coil width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(mm)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81.6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Cable mid thickness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(mm)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1.890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Keystone</a:t>
                      </a:r>
                      <a:r>
                        <a:rPr lang="en-US" sz="1600" baseline="0" dirty="0" smtClean="0"/>
                        <a:t> angle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(°)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0.000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N. turns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156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N. blocks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Insulation thickness (</a:t>
                      </a:r>
                      <a:r>
                        <a:rPr lang="en-US" sz="1600" dirty="0" err="1" smtClean="0"/>
                        <a:t>az</a:t>
                      </a:r>
                      <a:r>
                        <a:rPr lang="en-US" sz="1600" dirty="0" smtClean="0"/>
                        <a:t>/radial)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(mm)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0.200/0.200</a:t>
                      </a:r>
                      <a:endParaRPr lang="en-US" sz="16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</a:tbl>
          </a:graphicData>
        </a:graphic>
      </p:graphicFrame>
      <p:pic>
        <p:nvPicPr>
          <p:cNvPr id="4" name="Picture 3" descr="fresca2_coil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0369" y="1667598"/>
            <a:ext cx="4034021" cy="2152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781705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876300" y="96838"/>
            <a:ext cx="7678738" cy="904875"/>
          </a:xfrm>
        </p:spPr>
        <p:txBody>
          <a:bodyPr/>
          <a:lstStyle/>
          <a:p>
            <a:pPr eaLnBrk="1" hangingPunct="1"/>
            <a:r>
              <a:rPr lang="en-US" dirty="0"/>
              <a:t>FRESCA2</a:t>
            </a:r>
            <a:endParaRPr lang="en-US" dirty="0" smtClean="0"/>
          </a:p>
        </p:txBody>
      </p:sp>
      <p:sp>
        <p:nvSpPr>
          <p:cNvPr id="5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5140325" y="6524625"/>
            <a:ext cx="3794125" cy="333375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9pPr>
          </a:lstStyle>
          <a:p>
            <a:r>
              <a:rPr lang="en-US" sz="1000" dirty="0" smtClean="0">
                <a:solidFill>
                  <a:srgbClr val="3399FF"/>
                </a:solidFill>
              </a:rPr>
              <a:t>Appendix E - </a:t>
            </a:r>
            <a:fld id="{3A2CF900-4507-4025-9CEA-526593DF7AB5}" type="slidenum">
              <a:rPr lang="en-US" sz="1000" smtClean="0">
                <a:solidFill>
                  <a:srgbClr val="3399FF"/>
                </a:solidFill>
              </a:rPr>
              <a:pPr/>
              <a:t>44</a:t>
            </a:fld>
            <a:endParaRPr lang="en-US" sz="1000" dirty="0">
              <a:solidFill>
                <a:srgbClr val="3399FF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Main parameters 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Current:  10900 A</a:t>
            </a:r>
          </a:p>
          <a:p>
            <a:pPr lvl="1"/>
            <a:r>
              <a:rPr lang="en-US" dirty="0" err="1">
                <a:solidFill>
                  <a:srgbClr val="000000"/>
                </a:solidFill>
              </a:rPr>
              <a:t>Loadline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smtClean="0">
                <a:solidFill>
                  <a:srgbClr val="000000"/>
                </a:solidFill>
              </a:rPr>
              <a:t>fraction: 0.72 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Temperature margin: 5.8 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Inductance: 5</a:t>
            </a:r>
            <a:r>
              <a:rPr lang="en-US" dirty="0">
                <a:solidFill>
                  <a:srgbClr val="000000"/>
                </a:solidFill>
              </a:rPr>
              <a:t>0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mH</a:t>
            </a:r>
            <a:endParaRPr lang="en-US" dirty="0" smtClean="0">
              <a:solidFill>
                <a:srgbClr val="000000"/>
              </a:solidFill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Stored energy: 4.6 MJ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Distance coil to iron: 20 mm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Iron contribution to field: 15%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Overall current density: </a:t>
            </a:r>
            <a:r>
              <a:rPr lang="en-US" dirty="0" smtClean="0">
                <a:solidFill>
                  <a:srgbClr val="000000"/>
                </a:solidFill>
              </a:rPr>
              <a:t>220 A</a:t>
            </a:r>
            <a:r>
              <a:rPr lang="en-US" dirty="0">
                <a:solidFill>
                  <a:srgbClr val="000000"/>
                </a:solidFill>
              </a:rPr>
              <a:t>/</a:t>
            </a:r>
            <a:r>
              <a:rPr lang="en-US" dirty="0" smtClean="0">
                <a:solidFill>
                  <a:srgbClr val="000000"/>
                </a:solidFill>
              </a:rPr>
              <a:t>mm</a:t>
            </a:r>
            <a:r>
              <a:rPr lang="en-US" baseline="30000" dirty="0" smtClean="0">
                <a:solidFill>
                  <a:srgbClr val="000000"/>
                </a:solidFill>
              </a:rPr>
              <a:t>2</a:t>
            </a:r>
          </a:p>
          <a:p>
            <a:pPr marL="457200" lvl="1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marL="457200" lvl="1" indent="0">
              <a:buNone/>
            </a:pPr>
            <a:endParaRPr lang="en-US" dirty="0"/>
          </a:p>
        </p:txBody>
      </p:sp>
      <p:pic>
        <p:nvPicPr>
          <p:cNvPr id="8" name="Picture 7" descr="fresca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8981" y="1269940"/>
            <a:ext cx="4218239" cy="3569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077115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876300" y="96838"/>
            <a:ext cx="7678738" cy="904875"/>
          </a:xfrm>
        </p:spPr>
        <p:txBody>
          <a:bodyPr/>
          <a:lstStyle/>
          <a:p>
            <a:pPr eaLnBrk="1" hangingPunct="1"/>
            <a:r>
              <a:rPr lang="en-US" dirty="0"/>
              <a:t>FRESCA2</a:t>
            </a:r>
            <a:endParaRPr lang="en-US" dirty="0" smtClean="0"/>
          </a:p>
        </p:txBody>
      </p:sp>
      <p:sp>
        <p:nvSpPr>
          <p:cNvPr id="5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5140325" y="6524625"/>
            <a:ext cx="3794125" cy="333375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9pPr>
          </a:lstStyle>
          <a:p>
            <a:r>
              <a:rPr lang="en-US" sz="1000" dirty="0" smtClean="0">
                <a:solidFill>
                  <a:srgbClr val="3399FF"/>
                </a:solidFill>
              </a:rPr>
              <a:t>Appendix E - </a:t>
            </a:r>
            <a:fld id="{3A2CF900-4507-4025-9CEA-526593DF7AB5}" type="slidenum">
              <a:rPr lang="en-US" sz="1000" smtClean="0">
                <a:solidFill>
                  <a:srgbClr val="3399FF"/>
                </a:solidFill>
              </a:rPr>
              <a:pPr/>
              <a:t>45</a:t>
            </a:fld>
            <a:endParaRPr lang="en-US" sz="1000" dirty="0">
              <a:solidFill>
                <a:srgbClr val="3399FF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Mechanical structure</a:t>
            </a:r>
          </a:p>
          <a:p>
            <a:pPr lvl="1"/>
            <a:r>
              <a:rPr lang="en-US" dirty="0" smtClean="0"/>
              <a:t>Bladder and keys and Al shell</a:t>
            </a:r>
          </a:p>
          <a:p>
            <a:pPr lvl="1"/>
            <a:r>
              <a:rPr lang="en-US" dirty="0" smtClean="0"/>
              <a:t>Radial </a:t>
            </a:r>
            <a:r>
              <a:rPr lang="en-US" dirty="0"/>
              <a:t>(horizontal) stress: </a:t>
            </a:r>
            <a:r>
              <a:rPr lang="en-US" dirty="0" smtClean="0"/>
              <a:t>80/100 </a:t>
            </a:r>
            <a:r>
              <a:rPr lang="en-US" dirty="0" err="1"/>
              <a:t>MPa</a:t>
            </a:r>
            <a:r>
              <a:rPr lang="en-US" dirty="0"/>
              <a:t> (lower/upper deck)</a:t>
            </a:r>
          </a:p>
          <a:p>
            <a:pPr lvl="2"/>
            <a:r>
              <a:rPr lang="en-US" dirty="0"/>
              <a:t>This estimated via the </a:t>
            </a:r>
            <a:r>
              <a:rPr lang="en-US" dirty="0" err="1"/>
              <a:t>Fx</a:t>
            </a:r>
            <a:r>
              <a:rPr lang="en-US" dirty="0"/>
              <a:t>  value given in the literature divided by the cable width</a:t>
            </a:r>
          </a:p>
          <a:p>
            <a:pPr lvl="1"/>
            <a:endParaRPr lang="en-US" dirty="0" smtClean="0"/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 smtClean="0"/>
          </a:p>
          <a:p>
            <a:r>
              <a:rPr lang="en-US" dirty="0" smtClean="0"/>
              <a:t>Protection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Energy density on the </a:t>
            </a:r>
            <a:r>
              <a:rPr lang="en-US" dirty="0">
                <a:solidFill>
                  <a:srgbClr val="000000"/>
                </a:solidFill>
              </a:rPr>
              <a:t>insulated </a:t>
            </a:r>
            <a:r>
              <a:rPr lang="en-US" dirty="0" smtClean="0">
                <a:solidFill>
                  <a:srgbClr val="000000"/>
                </a:solidFill>
              </a:rPr>
              <a:t>coil: 0.122 J/mm</a:t>
            </a:r>
            <a:r>
              <a:rPr lang="en-US" baseline="30000" dirty="0" smtClean="0">
                <a:solidFill>
                  <a:srgbClr val="000000"/>
                </a:solidFill>
              </a:rPr>
              <a:t>3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Energy extraction and heaters</a:t>
            </a:r>
          </a:p>
        </p:txBody>
      </p:sp>
    </p:spTree>
    <p:extLst>
      <p:ext uri="{BB962C8B-B14F-4D97-AF65-F5344CB8AC3E}">
        <p14:creationId xmlns:p14="http://schemas.microsoft.com/office/powerpoint/2010/main" val="268764187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dirty="0" smtClean="0">
              <a:sym typeface="Symbol" pitchFamily="18" charset="2"/>
            </a:endParaRPr>
          </a:p>
          <a:p>
            <a:pPr eaLnBrk="1" hangingPunct="1"/>
            <a:r>
              <a:rPr lang="en-US" dirty="0" smtClean="0">
                <a:solidFill>
                  <a:srgbClr val="A6A6A6"/>
                </a:solidFill>
                <a:sym typeface="Symbol" pitchFamily="18" charset="2"/>
              </a:rPr>
              <a:t>Previous dipoles based on block coils</a:t>
            </a:r>
          </a:p>
          <a:p>
            <a:pPr eaLnBrk="1" hangingPunct="1"/>
            <a:endParaRPr lang="en-US" dirty="0">
              <a:sym typeface="Symbol" pitchFamily="18" charset="2"/>
            </a:endParaRPr>
          </a:p>
          <a:p>
            <a:pPr eaLnBrk="1" hangingPunct="1"/>
            <a:r>
              <a:rPr lang="en-US" dirty="0">
                <a:sym typeface="Symbol" pitchFamily="18" charset="2"/>
              </a:rPr>
              <a:t>Two features of block coils and main parameters</a:t>
            </a:r>
          </a:p>
          <a:p>
            <a:pPr eaLnBrk="1" hangingPunct="1"/>
            <a:endParaRPr lang="en-US" dirty="0">
              <a:sym typeface="Symbol" pitchFamily="18" charset="2"/>
            </a:endParaRPr>
          </a:p>
          <a:p>
            <a:pPr eaLnBrk="1" hangingPunct="1"/>
            <a:r>
              <a:rPr lang="en-US" dirty="0">
                <a:sym typeface="Symbol" pitchFamily="18" charset="2"/>
              </a:rPr>
              <a:t>Sensitivity analysis</a:t>
            </a:r>
          </a:p>
          <a:p>
            <a:pPr eaLnBrk="1" hangingPunct="1"/>
            <a:endParaRPr lang="en-US" dirty="0">
              <a:sym typeface="Symbol" pitchFamily="18" charset="2"/>
            </a:endParaRPr>
          </a:p>
          <a:p>
            <a:pPr eaLnBrk="1" hangingPunct="1"/>
            <a:r>
              <a:rPr lang="en-US" dirty="0">
                <a:sym typeface="Symbol" pitchFamily="18" charset="2"/>
              </a:rPr>
              <a:t>Quench protection</a:t>
            </a:r>
          </a:p>
          <a:p>
            <a:pPr eaLnBrk="1" hangingPunct="1"/>
            <a:endParaRPr lang="en-US" dirty="0">
              <a:sym typeface="Symbol" pitchFamily="18" charset="2"/>
            </a:endParaRPr>
          </a:p>
          <a:p>
            <a:pPr eaLnBrk="1" hangingPunct="1"/>
            <a:r>
              <a:rPr lang="en-US" dirty="0">
                <a:sym typeface="Symbol" pitchFamily="18" charset="2"/>
              </a:rPr>
              <a:t>Stress induced by electromagnetic forces</a:t>
            </a: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CONTENTS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895119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ym typeface="Symbol" pitchFamily="18" charset="2"/>
              </a:rPr>
              <a:t>Plan of this section:</a:t>
            </a:r>
          </a:p>
          <a:p>
            <a:pPr eaLnBrk="1" hangingPunct="1"/>
            <a:endParaRPr lang="en-US" dirty="0">
              <a:sym typeface="Symbol" pitchFamily="18" charset="2"/>
            </a:endParaRPr>
          </a:p>
          <a:p>
            <a:pPr eaLnBrk="1" hangingPunct="1"/>
            <a:r>
              <a:rPr lang="en-US" dirty="0" smtClean="0">
                <a:sym typeface="Symbol" pitchFamily="18" charset="2"/>
              </a:rPr>
              <a:t>Two specific features of block coils, that make them different from </a:t>
            </a:r>
            <a:r>
              <a:rPr lang="en-US" dirty="0" err="1" smtClean="0">
                <a:sym typeface="Symbol" pitchFamily="18" charset="2"/>
              </a:rPr>
              <a:t>cos</a:t>
            </a:r>
            <a:r>
              <a:rPr lang="en-US" dirty="0" smtClean="0">
                <a:sym typeface="Symbol" pitchFamily="18" charset="2"/>
              </a:rPr>
              <a:t> theta coils</a:t>
            </a:r>
          </a:p>
          <a:p>
            <a:pPr lvl="1" eaLnBrk="1" hangingPunct="1"/>
            <a:r>
              <a:rPr lang="en-US" dirty="0" smtClean="0">
                <a:solidFill>
                  <a:srgbClr val="CC3300"/>
                </a:solidFill>
                <a:sym typeface="Symbol" pitchFamily="18" charset="2"/>
              </a:rPr>
              <a:t>The ratio between peak field and bore field</a:t>
            </a:r>
          </a:p>
          <a:p>
            <a:pPr lvl="1" eaLnBrk="1" hangingPunct="1"/>
            <a:r>
              <a:rPr lang="en-US" dirty="0" smtClean="0">
                <a:solidFill>
                  <a:srgbClr val="CC3300"/>
                </a:solidFill>
                <a:sym typeface="Symbol" pitchFamily="18" charset="2"/>
              </a:rPr>
              <a:t>Coil efficiency </a:t>
            </a:r>
          </a:p>
          <a:p>
            <a:pPr eaLnBrk="1" hangingPunct="1"/>
            <a:endParaRPr lang="en-US" dirty="0" smtClean="0">
              <a:sym typeface="Symbol" pitchFamily="18" charset="2"/>
            </a:endParaRPr>
          </a:p>
          <a:p>
            <a:pPr eaLnBrk="1" hangingPunct="1"/>
            <a:r>
              <a:rPr lang="en-US" dirty="0" smtClean="0">
                <a:sym typeface="Symbol" pitchFamily="18" charset="2"/>
              </a:rPr>
              <a:t>Parameters of magnetic design</a:t>
            </a:r>
            <a:endParaRPr lang="en-US" dirty="0">
              <a:sym typeface="Symbol" pitchFamily="18" charset="2"/>
            </a:endParaRP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The </a:t>
            </a:r>
            <a:r>
              <a:rPr lang="en-US" dirty="0">
                <a:sym typeface="Symbol" pitchFamily="18" charset="2"/>
              </a:rPr>
              <a:t>i</a:t>
            </a:r>
            <a:r>
              <a:rPr lang="en-US" dirty="0" smtClean="0">
                <a:sym typeface="Symbol" pitchFamily="18" charset="2"/>
              </a:rPr>
              <a:t>ron contribution 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A proposal on how much to share the 14 T between coil width and current density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The two in one effect</a:t>
            </a:r>
            <a:endParaRPr lang="en-US" dirty="0">
              <a:sym typeface="Symbol" pitchFamily="18" charset="2"/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TWO FEATURES OF BLOCK COILS </a:t>
            </a:r>
            <a:br>
              <a:rPr lang="en-US" dirty="0" smtClean="0"/>
            </a:br>
            <a:r>
              <a:rPr lang="en-US" dirty="0" smtClean="0"/>
              <a:t>AND MAIN PARAMETERS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465911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000" dirty="0" smtClean="0">
                <a:sym typeface="Symbol" pitchFamily="18" charset="2"/>
              </a:rPr>
              <a:t>For large coils width/bore width, the ratio </a:t>
            </a:r>
            <a:r>
              <a:rPr lang="en-US" sz="2000" i="1" dirty="0" smtClean="0">
                <a:latin typeface="Symbol" charset="2"/>
                <a:cs typeface="Symbol" charset="2"/>
                <a:sym typeface="Symbol" pitchFamily="18" charset="2"/>
              </a:rPr>
              <a:t>l</a:t>
            </a:r>
            <a:r>
              <a:rPr lang="en-US" sz="2000" dirty="0" smtClean="0">
                <a:sym typeface="Symbol" pitchFamily="18" charset="2"/>
              </a:rPr>
              <a:t>=peak field/bore field goes to 1 (it is 1.03 in LHC MB)</a:t>
            </a:r>
          </a:p>
          <a:p>
            <a:pPr lvl="1" eaLnBrk="1" hangingPunct="1"/>
            <a:r>
              <a:rPr lang="en-US" sz="1800" dirty="0" smtClean="0">
                <a:solidFill>
                  <a:srgbClr val="CC3300"/>
                </a:solidFill>
                <a:sym typeface="Symbol" pitchFamily="18" charset="2"/>
              </a:rPr>
              <a:t>Block coils in general have a less favorable </a:t>
            </a:r>
            <a:r>
              <a:rPr lang="en-US" sz="1800" dirty="0" smtClean="0">
                <a:sym typeface="Symbol" pitchFamily="18" charset="2"/>
              </a:rPr>
              <a:t>peak/bore field ratio if there is no iron pole</a:t>
            </a:r>
          </a:p>
          <a:p>
            <a:pPr lvl="1" eaLnBrk="1" hangingPunct="1"/>
            <a:r>
              <a:rPr lang="en-US" sz="1800" dirty="0" smtClean="0">
                <a:sym typeface="Symbol" pitchFamily="18" charset="2"/>
              </a:rPr>
              <a:t>We should aim a peak field 2% more than bore field, but </a:t>
            </a:r>
            <a:r>
              <a:rPr lang="en-US" sz="1800" dirty="0" smtClean="0">
                <a:solidFill>
                  <a:srgbClr val="CC3300"/>
                </a:solidFill>
                <a:sym typeface="Symbol" pitchFamily="18" charset="2"/>
              </a:rPr>
              <a:t>we will probably get more </a:t>
            </a:r>
            <a:r>
              <a:rPr lang="en-US" sz="1800" dirty="0" smtClean="0">
                <a:sym typeface="Symbol" pitchFamily="18" charset="2"/>
              </a:rPr>
              <a:t>(4-6%) if there is no iron pole</a:t>
            </a:r>
          </a:p>
          <a:p>
            <a:pPr eaLnBrk="1" hangingPunct="1"/>
            <a:r>
              <a:rPr lang="en-US" sz="2000" dirty="0" smtClean="0">
                <a:solidFill>
                  <a:srgbClr val="CC0000"/>
                </a:solidFill>
                <a:sym typeface="Symbol" pitchFamily="18" charset="2"/>
              </a:rPr>
              <a:t>Message: keep an eye on lambda, and check if iron pole is viable for FQ</a:t>
            </a:r>
          </a:p>
          <a:p>
            <a:pPr eaLnBrk="1" hangingPunct="1"/>
            <a:endParaRPr lang="en-US" sz="2000" dirty="0">
              <a:solidFill>
                <a:srgbClr val="CC0000"/>
              </a:solidFill>
              <a:sym typeface="Symbol" pitchFamily="18" charset="2"/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PEAK TO BORE FIELD RATIO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2"/>
          <a:stretch>
            <a:fillRect/>
          </a:stretch>
        </p:blipFill>
        <p:spPr>
          <a:xfrm>
            <a:off x="2227687" y="3445014"/>
            <a:ext cx="5533425" cy="3229539"/>
          </a:xfrm>
          <a:prstGeom prst="rect">
            <a:avLst/>
          </a:prstGeom>
        </p:spPr>
      </p:pic>
      <p:cxnSp>
        <p:nvCxnSpPr>
          <p:cNvPr id="4" name="Straight Arrow Connector 3"/>
          <p:cNvCxnSpPr/>
          <p:nvPr/>
        </p:nvCxnSpPr>
        <p:spPr bwMode="auto">
          <a:xfrm>
            <a:off x="4995333" y="2314222"/>
            <a:ext cx="522111" cy="301977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" name="Straight Arrow Connector 8"/>
          <p:cNvCxnSpPr/>
          <p:nvPr/>
        </p:nvCxnSpPr>
        <p:spPr bwMode="auto">
          <a:xfrm>
            <a:off x="5277556" y="2370667"/>
            <a:ext cx="1594555" cy="310444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" name="Rounded Rectangle 10"/>
          <p:cNvSpPr/>
          <p:nvPr/>
        </p:nvSpPr>
        <p:spPr bwMode="auto">
          <a:xfrm>
            <a:off x="5799667" y="5178778"/>
            <a:ext cx="1298222" cy="1086555"/>
          </a:xfrm>
          <a:prstGeom prst="roundRect">
            <a:avLst/>
          </a:prstGeom>
          <a:solidFill>
            <a:srgbClr val="CC3300">
              <a:alpha val="27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ＭＳ Ｐゴシック" pitchFamily="34" charset="-128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954889" y="5489222"/>
            <a:ext cx="9444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14+ T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7431418" y="5410370"/>
            <a:ext cx="152798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50" dirty="0" smtClean="0"/>
              <a:t>HD2: 1.052</a:t>
            </a:r>
          </a:p>
          <a:p>
            <a:r>
              <a:rPr lang="fr-CH" sz="1050" dirty="0" smtClean="0"/>
              <a:t>(no </a:t>
            </a:r>
            <a:r>
              <a:rPr lang="fr-CH" sz="1050" dirty="0" err="1" smtClean="0"/>
              <a:t>iron</a:t>
            </a:r>
            <a:r>
              <a:rPr lang="fr-CH" sz="1050" dirty="0" smtClean="0"/>
              <a:t> pole)</a:t>
            </a:r>
          </a:p>
          <a:p>
            <a:r>
              <a:rPr lang="fr-CH" sz="1050" dirty="0" smtClean="0"/>
              <a:t>As </a:t>
            </a:r>
            <a:r>
              <a:rPr lang="fr-CH" sz="1050" dirty="0" err="1" smtClean="0"/>
              <a:t>given</a:t>
            </a:r>
            <a:r>
              <a:rPr lang="fr-CH" sz="1050" dirty="0" smtClean="0"/>
              <a:t> in</a:t>
            </a:r>
          </a:p>
          <a:p>
            <a:r>
              <a:rPr lang="fr-CH" sz="1050" dirty="0" smtClean="0">
                <a:hlinkClick r:id="rId3"/>
              </a:rPr>
              <a:t>G. </a:t>
            </a:r>
            <a:r>
              <a:rPr lang="fr-CH" sz="1050" dirty="0" err="1" smtClean="0">
                <a:hlinkClick r:id="rId3"/>
              </a:rPr>
              <a:t>Sabbi</a:t>
            </a:r>
            <a:r>
              <a:rPr lang="fr-CH" sz="1050" dirty="0" smtClean="0">
                <a:hlinkClick r:id="rId3"/>
              </a:rPr>
              <a:t>, IEEE TAS 15 </a:t>
            </a:r>
            <a:endParaRPr lang="en-GB" sz="1050" dirty="0"/>
          </a:p>
        </p:txBody>
      </p:sp>
      <p:sp>
        <p:nvSpPr>
          <p:cNvPr id="3" name="Oval 2"/>
          <p:cNvSpPr/>
          <p:nvPr/>
        </p:nvSpPr>
        <p:spPr bwMode="auto">
          <a:xfrm>
            <a:off x="5400000" y="5832000"/>
            <a:ext cx="45719" cy="45719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ＭＳ Ｐゴシック" pitchFamily="34" charset="-12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199739" y="5525871"/>
            <a:ext cx="8274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800" dirty="0" smtClean="0"/>
              <a:t>Fresca2, </a:t>
            </a:r>
          </a:p>
          <a:p>
            <a:r>
              <a:rPr lang="fr-CH" sz="800" dirty="0" err="1" smtClean="0"/>
              <a:t>with</a:t>
            </a:r>
            <a:r>
              <a:rPr lang="fr-CH" sz="800" dirty="0" smtClean="0"/>
              <a:t> </a:t>
            </a:r>
            <a:r>
              <a:rPr lang="fr-CH" sz="800" dirty="0" err="1" smtClean="0"/>
              <a:t>iron</a:t>
            </a:r>
            <a:r>
              <a:rPr lang="fr-CH" sz="800" dirty="0" smtClean="0"/>
              <a:t> pole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58594" y="5489222"/>
            <a:ext cx="1872629" cy="577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50" dirty="0" smtClean="0"/>
              <a:t>Fresca2: 1.015 </a:t>
            </a:r>
            <a:r>
              <a:rPr lang="fr-CH" sz="1050" dirty="0" err="1" smtClean="0"/>
              <a:t>with</a:t>
            </a:r>
            <a:r>
              <a:rPr lang="fr-CH" sz="1050" dirty="0" smtClean="0"/>
              <a:t> </a:t>
            </a:r>
            <a:r>
              <a:rPr lang="fr-CH" sz="1050" dirty="0" err="1" smtClean="0"/>
              <a:t>iron</a:t>
            </a:r>
            <a:r>
              <a:rPr lang="fr-CH" sz="1050" dirty="0" smtClean="0"/>
              <a:t> pole</a:t>
            </a:r>
          </a:p>
          <a:p>
            <a:r>
              <a:rPr lang="fr-CH" sz="1050" dirty="0" smtClean="0"/>
              <a:t>As </a:t>
            </a:r>
            <a:r>
              <a:rPr lang="fr-CH" sz="1050" dirty="0" err="1" smtClean="0"/>
              <a:t>given</a:t>
            </a:r>
            <a:r>
              <a:rPr lang="fr-CH" sz="1050" dirty="0" smtClean="0"/>
              <a:t> in</a:t>
            </a:r>
          </a:p>
          <a:p>
            <a:r>
              <a:rPr lang="fr-CH" sz="1050" dirty="0" smtClean="0">
                <a:hlinkClick r:id="rId4"/>
              </a:rPr>
              <a:t>A. Milanese, IEEE TAS 22 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84127609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ym typeface="Symbol" pitchFamily="18" charset="2"/>
              </a:rPr>
              <a:t>For a solenoid of </a:t>
            </a:r>
            <a:r>
              <a:rPr lang="en-US" dirty="0" err="1" smtClean="0">
                <a:sym typeface="Symbol" pitchFamily="18" charset="2"/>
              </a:rPr>
              <a:t>thickesss</a:t>
            </a:r>
            <a:r>
              <a:rPr lang="en-US" dirty="0" smtClean="0">
                <a:sym typeface="Symbol" pitchFamily="18" charset="2"/>
              </a:rPr>
              <a:t> </a:t>
            </a:r>
            <a:r>
              <a:rPr lang="en-US" i="1" dirty="0" smtClean="0">
                <a:sym typeface="Symbol" pitchFamily="18" charset="2"/>
              </a:rPr>
              <a:t>w</a:t>
            </a:r>
            <a:endParaRPr lang="en-US" i="1" dirty="0" smtClean="0">
              <a:solidFill>
                <a:srgbClr val="CC3300"/>
              </a:solidFill>
              <a:sym typeface="Symbol" pitchFamily="18" charset="2"/>
            </a:endParaRPr>
          </a:p>
          <a:p>
            <a:pPr lvl="1" eaLnBrk="1" hangingPunct="1"/>
            <a:endParaRPr lang="en-US" i="1" dirty="0" smtClean="0">
              <a:latin typeface="Symbol" panose="05050102010706020507" pitchFamily="18" charset="2"/>
              <a:sym typeface="Symbol" pitchFamily="18" charset="2"/>
            </a:endParaRPr>
          </a:p>
          <a:p>
            <a:pPr lvl="1" eaLnBrk="1" hangingPunct="1"/>
            <a:endParaRPr lang="en-US" i="1" dirty="0" smtClean="0">
              <a:latin typeface="Symbol" panose="05050102010706020507" pitchFamily="18" charset="2"/>
              <a:sym typeface="Symbol" pitchFamily="18" charset="2"/>
            </a:endParaRPr>
          </a:p>
          <a:p>
            <a:pPr lvl="1" eaLnBrk="1" hangingPunct="1"/>
            <a:r>
              <a:rPr lang="en-US" i="1" dirty="0" smtClean="0">
                <a:latin typeface="Symbol" panose="05050102010706020507" pitchFamily="18" charset="2"/>
                <a:sym typeface="Symbol" pitchFamily="18" charset="2"/>
              </a:rPr>
              <a:t>m</a:t>
            </a:r>
            <a:r>
              <a:rPr lang="en-US" i="1" baseline="-25000" dirty="0" smtClean="0">
                <a:sym typeface="Symbol" pitchFamily="18" charset="2"/>
              </a:rPr>
              <a:t>0</a:t>
            </a:r>
            <a:r>
              <a:rPr lang="en-US" i="1" dirty="0" smtClean="0">
                <a:sym typeface="Symbol" pitchFamily="18" charset="2"/>
              </a:rPr>
              <a:t> </a:t>
            </a:r>
            <a:r>
              <a:rPr lang="en-US" dirty="0" smtClean="0">
                <a:sym typeface="Symbol" pitchFamily="18" charset="2"/>
              </a:rPr>
              <a:t>is the coil efficiency: ratio between overall current density and coil width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In practical units (w in mm, j in A/mm</a:t>
            </a:r>
            <a:r>
              <a:rPr lang="en-US" baseline="30000" dirty="0" smtClean="0">
                <a:sym typeface="Symbol" pitchFamily="18" charset="2"/>
              </a:rPr>
              <a:t>2</a:t>
            </a:r>
            <a:r>
              <a:rPr lang="en-US" dirty="0" smtClean="0">
                <a:sym typeface="Symbol" pitchFamily="18" charset="2"/>
              </a:rPr>
              <a:t>), efficiency is </a:t>
            </a:r>
          </a:p>
          <a:p>
            <a:pPr marL="457200" lvl="1" indent="0" eaLnBrk="1" hangingPunct="1">
              <a:buNone/>
            </a:pPr>
            <a:r>
              <a:rPr lang="en-US" dirty="0">
                <a:sym typeface="Symbol" pitchFamily="18" charset="2"/>
              </a:rPr>
              <a:t>	</a:t>
            </a:r>
            <a:r>
              <a:rPr lang="en-US" dirty="0" smtClean="0">
                <a:sym typeface="Symbol" pitchFamily="18" charset="2"/>
              </a:rPr>
              <a:t>4</a:t>
            </a:r>
            <a:r>
              <a:rPr lang="en-US" dirty="0" smtClean="0">
                <a:latin typeface="Symbol" panose="05050102010706020507" pitchFamily="18" charset="2"/>
                <a:sym typeface="Symbol" pitchFamily="18" charset="2"/>
              </a:rPr>
              <a:t>p</a:t>
            </a:r>
            <a:r>
              <a:rPr lang="en-US" dirty="0" smtClean="0">
                <a:sym typeface="Symbol" pitchFamily="18" charset="2"/>
              </a:rPr>
              <a:t>10</a:t>
            </a:r>
            <a:r>
              <a:rPr lang="en-US" baseline="30000" dirty="0" smtClean="0">
                <a:sym typeface="Symbol" pitchFamily="18" charset="2"/>
              </a:rPr>
              <a:t>-4</a:t>
            </a:r>
            <a:r>
              <a:rPr lang="en-US" dirty="0" smtClean="0">
                <a:sym typeface="Symbol" pitchFamily="18" charset="2"/>
              </a:rPr>
              <a:t> </a:t>
            </a:r>
            <a:r>
              <a:rPr lang="en-US" dirty="0">
                <a:sym typeface="Symbol" pitchFamily="18" charset="2"/>
              </a:rPr>
              <a:t>T/(A/mm</a:t>
            </a:r>
            <a:r>
              <a:rPr lang="en-US" dirty="0" smtClean="0">
                <a:sym typeface="Symbol" pitchFamily="18" charset="2"/>
              </a:rPr>
              <a:t>) = 0.00126 T/(A/mm)</a:t>
            </a:r>
          </a:p>
          <a:p>
            <a:pPr eaLnBrk="1" hangingPunct="1"/>
            <a:r>
              <a:rPr lang="en-US" dirty="0" smtClean="0">
                <a:sym typeface="Symbol" pitchFamily="18" charset="2"/>
              </a:rPr>
              <a:t>For a </a:t>
            </a:r>
            <a:r>
              <a:rPr lang="en-US" dirty="0" err="1" smtClean="0">
                <a:sym typeface="Symbol" pitchFamily="18" charset="2"/>
              </a:rPr>
              <a:t>cos</a:t>
            </a:r>
            <a:r>
              <a:rPr lang="en-US" dirty="0" err="1" smtClean="0">
                <a:latin typeface="Symbol" panose="05050102010706020507" pitchFamily="18" charset="2"/>
                <a:sym typeface="Symbol" pitchFamily="18" charset="2"/>
              </a:rPr>
              <a:t>q</a:t>
            </a:r>
            <a:r>
              <a:rPr lang="en-US" dirty="0" smtClean="0">
                <a:sym typeface="Symbol" pitchFamily="18" charset="2"/>
              </a:rPr>
              <a:t> dipole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B=</a:t>
            </a:r>
            <a:r>
              <a:rPr lang="en-US" dirty="0" smtClean="0">
                <a:latin typeface="Symbol" panose="05050102010706020507" pitchFamily="18" charset="2"/>
                <a:sym typeface="Symbol" pitchFamily="18" charset="2"/>
              </a:rPr>
              <a:t>m</a:t>
            </a:r>
            <a:r>
              <a:rPr lang="en-US" baseline="-25000" dirty="0" smtClean="0">
                <a:sym typeface="Symbol" pitchFamily="18" charset="2"/>
              </a:rPr>
              <a:t>0</a:t>
            </a:r>
            <a:r>
              <a:rPr lang="en-US" i="1" dirty="0" smtClean="0">
                <a:sym typeface="Symbol" pitchFamily="18" charset="2"/>
              </a:rPr>
              <a:t>jw/2  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Efficiency is 0.000628 </a:t>
            </a:r>
            <a:r>
              <a:rPr lang="en-US" dirty="0">
                <a:sym typeface="Symbol" pitchFamily="18" charset="2"/>
              </a:rPr>
              <a:t>T/(A/mm)</a:t>
            </a:r>
            <a:r>
              <a:rPr lang="en-US" dirty="0" smtClean="0">
                <a:sym typeface="Symbol" pitchFamily="18" charset="2"/>
              </a:rPr>
              <a:t>  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For a 60 degrees coil 0.000693 </a:t>
            </a:r>
            <a:r>
              <a:rPr lang="en-US" dirty="0">
                <a:sym typeface="Symbol" pitchFamily="18" charset="2"/>
              </a:rPr>
              <a:t>T/(A/mm)</a:t>
            </a:r>
            <a:endParaRPr lang="en-US" dirty="0" smtClean="0">
              <a:sym typeface="Symbol" pitchFamily="18" charset="2"/>
            </a:endParaRP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For a sector coil with wedges and field quality efficiency is  0.00066 </a:t>
            </a:r>
            <a:r>
              <a:rPr lang="en-US" dirty="0">
                <a:sym typeface="Symbol" pitchFamily="18" charset="2"/>
              </a:rPr>
              <a:t>T/(A/mm</a:t>
            </a:r>
            <a:r>
              <a:rPr lang="en-US" dirty="0" smtClean="0">
                <a:sym typeface="Symbol" pitchFamily="18" charset="2"/>
              </a:rPr>
              <a:t>)</a:t>
            </a:r>
          </a:p>
          <a:p>
            <a:pPr eaLnBrk="1" hangingPunct="1"/>
            <a:r>
              <a:rPr lang="en-US" dirty="0" smtClean="0">
                <a:sym typeface="Symbol" pitchFamily="18" charset="2"/>
              </a:rPr>
              <a:t>Question: what can we expect for blocks?</a:t>
            </a:r>
            <a:endParaRPr lang="en-US" dirty="0">
              <a:sym typeface="Symbol" pitchFamily="18" charset="2"/>
            </a:endParaRPr>
          </a:p>
          <a:p>
            <a:pPr lvl="1" eaLnBrk="1" hangingPunct="1"/>
            <a:endParaRPr lang="en-US" dirty="0">
              <a:sym typeface="Symbol" pitchFamily="18" charset="2"/>
            </a:endParaRPr>
          </a:p>
          <a:p>
            <a:pPr lvl="1" eaLnBrk="1" hangingPunct="1"/>
            <a:endParaRPr lang="en-US" dirty="0" smtClean="0">
              <a:sym typeface="Symbol" pitchFamily="18" charset="2"/>
            </a:endParaRPr>
          </a:p>
          <a:p>
            <a:pPr eaLnBrk="1" hangingPunct="1"/>
            <a:endParaRPr lang="en-US" dirty="0">
              <a:sym typeface="Symbol" pitchFamily="18" charset="2"/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ESTIMATE OF COIL EFFICIENCY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graphicFrame>
        <p:nvGraphicFramePr>
          <p:cNvPr id="5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10379367"/>
              </p:ext>
            </p:extLst>
          </p:nvPr>
        </p:nvGraphicFramePr>
        <p:xfrm>
          <a:off x="4861023" y="1310533"/>
          <a:ext cx="1470025" cy="681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04" name="Equation" r:id="rId3" imgW="419100" imgH="190500" progId="Equation.3">
                  <p:embed/>
                </p:oleObj>
              </mc:Choice>
              <mc:Fallback>
                <p:oleObj name="Equation" r:id="rId3" imgW="419100" imgH="190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61023" y="1310533"/>
                        <a:ext cx="1470025" cy="681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17775008"/>
              </p:ext>
            </p:extLst>
          </p:nvPr>
        </p:nvGraphicFramePr>
        <p:xfrm>
          <a:off x="7298904" y="1174792"/>
          <a:ext cx="1336675" cy="1135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05" name="Equation" r:id="rId5" imgW="381000" imgH="317500" progId="Equation.3">
                  <p:embed/>
                </p:oleObj>
              </mc:Choice>
              <mc:Fallback>
                <p:oleObj name="Equation" r:id="rId5" imgW="381000" imgH="317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98904" y="1174792"/>
                        <a:ext cx="1336675" cy="1135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2981687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ym typeface="Symbol" pitchFamily="18" charset="2"/>
              </a:rPr>
              <a:t>Equivalent coil width is defined as the </a:t>
            </a:r>
            <a:r>
              <a:rPr lang="en-US" dirty="0" smtClean="0">
                <a:solidFill>
                  <a:srgbClr val="CC3300"/>
                </a:solidFill>
                <a:sym typeface="Symbol" pitchFamily="18" charset="2"/>
              </a:rPr>
              <a:t>width of the sector coil that has the same quantity of conductor of the actual coil – needed to account for wedges and non sector coils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LHC dipole: 27 mm</a:t>
            </a:r>
          </a:p>
          <a:p>
            <a:pPr lvl="1" eaLnBrk="1" hangingPunct="1"/>
            <a:r>
              <a:rPr lang="en-US" dirty="0" err="1" smtClean="0">
                <a:sym typeface="Symbol" pitchFamily="18" charset="2"/>
              </a:rPr>
              <a:t>FalconD</a:t>
            </a:r>
            <a:r>
              <a:rPr lang="en-US" dirty="0" smtClean="0">
                <a:sym typeface="Symbol" pitchFamily="18" charset="2"/>
              </a:rPr>
              <a:t> and 12 T: 37-40 mm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D20 and HD2: 45-46 mm</a:t>
            </a:r>
          </a:p>
          <a:p>
            <a:pPr lvl="1" eaLnBrk="1" hangingPunct="1"/>
            <a:r>
              <a:rPr lang="en-US" dirty="0" err="1" smtClean="0">
                <a:sym typeface="Symbol" pitchFamily="18" charset="2"/>
              </a:rPr>
              <a:t>FrescaII</a:t>
            </a:r>
            <a:r>
              <a:rPr lang="en-US" dirty="0" smtClean="0">
                <a:sym typeface="Symbol" pitchFamily="18" charset="2"/>
              </a:rPr>
              <a:t>: 80 mm</a:t>
            </a:r>
          </a:p>
          <a:p>
            <a:pPr lvl="1" eaLnBrk="1" hangingPunct="1"/>
            <a:endParaRPr lang="en-US" dirty="0" smtClean="0">
              <a:sym typeface="Symbol" pitchFamily="18" charset="2"/>
            </a:endParaRPr>
          </a:p>
          <a:p>
            <a:pPr eaLnBrk="1" hangingPunct="1"/>
            <a:endParaRPr lang="en-US" dirty="0">
              <a:sym typeface="Symbol" pitchFamily="18" charset="2"/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EQUIVALENT COIL WIDTH DEFINITION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68862" y="3880557"/>
            <a:ext cx="2875138" cy="246944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53554"/>
            <a:ext cx="2875140" cy="246944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49788" y="3795888"/>
            <a:ext cx="2825851" cy="242711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086555" y="6180666"/>
            <a:ext cx="1098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LHC MB</a:t>
            </a:r>
            <a:endParaRPr lang="en-US" sz="1800" dirty="0"/>
          </a:p>
        </p:txBody>
      </p:sp>
      <p:sp>
        <p:nvSpPr>
          <p:cNvPr id="11" name="TextBox 10"/>
          <p:cNvSpPr txBox="1"/>
          <p:nvPr/>
        </p:nvSpPr>
        <p:spPr>
          <a:xfrm>
            <a:off x="4357512" y="6248400"/>
            <a:ext cx="10371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/>
              <a:t>FalconD</a:t>
            </a:r>
            <a:endParaRPr lang="en-US" sz="1800" dirty="0"/>
          </a:p>
        </p:txBody>
      </p:sp>
      <p:sp>
        <p:nvSpPr>
          <p:cNvPr id="12" name="TextBox 11"/>
          <p:cNvSpPr txBox="1"/>
          <p:nvPr/>
        </p:nvSpPr>
        <p:spPr>
          <a:xfrm>
            <a:off x="7487356" y="6273800"/>
            <a:ext cx="670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HD2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96538154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Hardcover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45297</TotalTime>
  <Words>3271</Words>
  <Application>Microsoft Macintosh PowerPoint</Application>
  <PresentationFormat>On-screen Show (4:3)</PresentationFormat>
  <Paragraphs>574</Paragraphs>
  <Slides>45</Slides>
  <Notes>11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45</vt:i4>
      </vt:variant>
    </vt:vector>
  </HeadingPairs>
  <TitlesOfParts>
    <vt:vector size="49" baseType="lpstr">
      <vt:lpstr>1_Default Design</vt:lpstr>
      <vt:lpstr>Custom Design</vt:lpstr>
      <vt:lpstr>Equation</vt:lpstr>
      <vt:lpstr>Microsoft Equation</vt:lpstr>
      <vt:lpstr>Parametric analysis for 14+ T magnet based on block coils </vt:lpstr>
      <vt:lpstr>CONTENTS</vt:lpstr>
      <vt:lpstr>PREVIOUS DIPOLES ON BLOCK COILS</vt:lpstr>
      <vt:lpstr>PREVIOUS DIPOLES ON BLOCK COILS</vt:lpstr>
      <vt:lpstr>CONTENTS</vt:lpstr>
      <vt:lpstr>TWO FEATURES OF BLOCK COILS  AND MAIN PARAMETERS</vt:lpstr>
      <vt:lpstr>PEAK TO BORE FIELD RATIO</vt:lpstr>
      <vt:lpstr>ESTIMATE OF COIL EFFICIENCY</vt:lpstr>
      <vt:lpstr>EQUIVALENT COIL WIDTH DEFINITION</vt:lpstr>
      <vt:lpstr>COIL EFFICIENCY</vt:lpstr>
      <vt:lpstr>IRON CONTRIBUTION</vt:lpstr>
      <vt:lpstr>COIL WIDTH SELECTION</vt:lpstr>
      <vt:lpstr>SOMETHING MORE ABOUT COIL EFFICIENCY</vt:lpstr>
      <vt:lpstr>IMPACT OF TWO IN ONE ON ELECTROMAGNETIC DESIGN</vt:lpstr>
      <vt:lpstr>IMPACT OF TWO IN ONE ON ELECTROMAGNETIC DESIGN</vt:lpstr>
      <vt:lpstr>LOADLINE FRACTION AND SHORT SAMPLE</vt:lpstr>
      <vt:lpstr>LOADLINE FRACTION AND SHORT SAMPLE</vt:lpstr>
      <vt:lpstr>CONTENTS</vt:lpstr>
      <vt:lpstr>CONTENTS</vt:lpstr>
      <vt:lpstr>CONTENTS</vt:lpstr>
      <vt:lpstr>CONTENTS</vt:lpstr>
      <vt:lpstr>FACTOR X</vt:lpstr>
      <vt:lpstr>FACTOR X</vt:lpstr>
      <vt:lpstr>FACTOR X</vt:lpstr>
      <vt:lpstr>SENSITIVITY ANALYSIS</vt:lpstr>
      <vt:lpstr>SENSITIVITY ANALYSIS</vt:lpstr>
      <vt:lpstr>CONTENTS</vt:lpstr>
      <vt:lpstr>QUENCH PROTECTION</vt:lpstr>
      <vt:lpstr>QUENCH PROTECTION</vt:lpstr>
      <vt:lpstr>QUENCH PROTECTION</vt:lpstr>
      <vt:lpstr>CONTENTS</vt:lpstr>
      <vt:lpstr>STRESS</vt:lpstr>
      <vt:lpstr>STRESS</vt:lpstr>
      <vt:lpstr>STRESS</vt:lpstr>
      <vt:lpstr>APPENDIX</vt:lpstr>
      <vt:lpstr>LNBL HD2</vt:lpstr>
      <vt:lpstr>LNBL HD2</vt:lpstr>
      <vt:lpstr>LNBL HD2</vt:lpstr>
      <vt:lpstr>LNBL HD2</vt:lpstr>
      <vt:lpstr>LNBL HD2</vt:lpstr>
      <vt:lpstr>FRESCA2</vt:lpstr>
      <vt:lpstr>FRESCA2</vt:lpstr>
      <vt:lpstr>FRESCA2</vt:lpstr>
      <vt:lpstr>FRESCA2</vt:lpstr>
      <vt:lpstr>FRESCA2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USPAS- Unit2</dc:title>
  <dc:creator>Ezio Todesco</dc:creator>
  <cp:lastModifiedBy>Ezio Todesco</cp:lastModifiedBy>
  <cp:revision>513</cp:revision>
  <dcterms:created xsi:type="dcterms:W3CDTF">2006-07-31T18:23:56Z</dcterms:created>
  <dcterms:modified xsi:type="dcterms:W3CDTF">2023-06-26T09:26:12Z</dcterms:modified>
</cp:coreProperties>
</file>