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1" r:id="rId2"/>
    <p:sldId id="272" r:id="rId3"/>
    <p:sldId id="256" r:id="rId4"/>
    <p:sldId id="262" r:id="rId5"/>
    <p:sldId id="279" r:id="rId6"/>
    <p:sldId id="267" r:id="rId7"/>
    <p:sldId id="268" r:id="rId8"/>
    <p:sldId id="269" r:id="rId9"/>
    <p:sldId id="258" r:id="rId10"/>
    <p:sldId id="277" r:id="rId11"/>
    <p:sldId id="276" r:id="rId12"/>
    <p:sldId id="280" r:id="rId13"/>
    <p:sldId id="271" r:id="rId14"/>
    <p:sldId id="275" r:id="rId15"/>
    <p:sldId id="274" r:id="rId16"/>
    <p:sldId id="260" r:id="rId17"/>
    <p:sldId id="278" r:id="rId18"/>
    <p:sldId id="265" r:id="rId19"/>
    <p:sldId id="263" r:id="rId20"/>
    <p:sldId id="282" r:id="rId21"/>
    <p:sldId id="270" r:id="rId22"/>
    <p:sldId id="259" r:id="rId23"/>
    <p:sldId id="283" r:id="rId24"/>
    <p:sldId id="28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67" autoAdjust="0"/>
  </p:normalViewPr>
  <p:slideViewPr>
    <p:cSldViewPr snapToGrid="0">
      <p:cViewPr varScale="1">
        <p:scale>
          <a:sx n="85" d="100"/>
          <a:sy n="85" d="100"/>
        </p:scale>
        <p:origin x="56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84F82-26A2-48EC-AB0B-959CEF7D82B0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BAF5E-7C9B-491F-9B9F-41567A7871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458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PoW</a:t>
            </a:r>
            <a:r>
              <a:rPr lang="en-US" dirty="0"/>
              <a:t> @ </a:t>
            </a:r>
            <a:r>
              <a:rPr lang="en-US" dirty="0" err="1"/>
              <a:t>HEPiX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CFA56-DF8D-4AFF-9953-9F009D79072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504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226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9100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614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the machinery works on its own, we can think about something else 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300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826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MT/s = Mega-Transfers per second (~ twice the MHz frequency)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41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41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123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555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plugin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30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613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3BAF5E-7C9B-491F-9B9F-41567A7871F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776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BE6E6-A15A-D3A7-B6F7-DFB1AD037A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554831-E3C6-6803-19D8-C4E8CF394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3F69C-CAC8-86CD-767D-64CF371DD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BC6FE-0DEF-DB2B-0ACA-F14A41E8C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F497B-6AC1-D4B4-23D0-56EF7F3F1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40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AB72-88AC-8335-B37D-2BA830216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B56B29-3D12-7985-09FF-A5D5225B61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4B7BCB-36B1-C5E6-A920-7901E5709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1F0BA-7AE5-DF9A-61A4-3DFB33534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2BDF7-5FCE-8D3B-33F0-8FCABA599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0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E6578C-A865-3831-E8C2-49B71C94A3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5FA29-B564-33B7-DCF8-565F1A4C9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28D64-6F12-C6E7-C497-1040FF9DB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27394B-A2A1-3946-A0D5-C9B25FB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A41BA-F76D-8467-8A4A-4B3B15462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65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6F39-23AF-42BE-EF57-196AD33D9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AE68C-4C5A-56A2-1D7E-7E3D934F31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12707-F4FE-F96B-4832-E0AB8F318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024147-9A8E-8F3B-A641-2E0523280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AF4EE-0B90-0A8D-778B-A8AB2F6F7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090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AA448-E12C-DC47-089B-2295F2C7A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2A42ED-6FEE-0DF3-991B-A2405E5EC6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493CF7-B655-FFE5-901E-0B10B58BB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6A680-78AC-8D44-790F-3395F7928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6D637-3218-383B-4809-6D22015E9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710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2F7EB-9E84-93B9-961D-8299C37ED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B388B6-AC4B-743E-5D0C-B2C37D3ACD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FAE1A5-7CD5-EEAD-0015-0D4C75D1D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6B732-9331-8330-4ADC-20F2152C2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992E0B-ABD5-25D2-9711-A298EE8C3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51623E-E268-D7B1-6F14-6624D18B3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29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7380D-FBAA-66EB-C8E9-4B2439580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E8405-96DA-07EF-2FBD-828DFC50D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3E9A74-59A9-93CE-C19A-0EFA940E7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625572-0223-EBD1-09BC-5A6CD34E1C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E5B4EC-3C05-6A79-2F96-BBC031739A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005BEB-AA94-61D5-284A-35B81BE02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2758F7-33D7-822C-E2A7-CFCDFECF3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0E1F40-0945-2125-114E-28658F811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228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4E0DD-3833-D880-209E-BFC877A0F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592156-2941-364E-8BAD-BB6F6661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B97A5-0A63-17E7-6AA6-7232B9BF4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DFB6C6-30C0-EBBA-7051-AD4C718A5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196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BDE94C-16CA-93ED-E046-44FA8E905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14CC10-42C6-A373-F868-642DB8E49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DF502-786E-45C9-6F7C-2DF92A891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09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50273-6B2C-DD8B-C6E5-8D498C27D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3E49A-8D55-E3DC-3D8B-5E7598618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4C082E-76DF-E485-A97D-F506299ADA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93134-9E40-433D-64F7-F00D5EA1B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7C052-064F-887B-B98A-11FBC0A1E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97A71A-B9FF-B06B-723B-2A487AF3E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1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6164A-0181-3E9D-2214-7082AC4CD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5B5417-35CE-24C4-9D26-73D430EC76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078EB-CC53-E51A-B410-3ABACAEFA9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49B77-B61C-5AF0-9543-140A376D7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E52D06-7451-A9F5-9CE6-7FB27381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5EA535-6012-AE52-F636-043641295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370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F96245-C28F-5FA0-A436-B470A7D36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AA464-6E9F-FF18-BEA2-47BBF36E3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C6B38D-8A75-4820-3A87-CEA14F53A4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D7158-E651-41A1-A7FE-4A6EDF3BB4FE}" type="datetimeFigureOut">
              <a:rPr lang="en-GB" smtClean="0"/>
              <a:t>06/12/2023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1ED72-E546-8BEC-522B-C5747B8BE9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F8FD71-2304-6AB7-53DB-4399DB5BA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D04E8-4C12-45E7-902F-A92E903208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9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oleObject" Target="file:///C:\Users\PeppoSub\Desktop\Job\talks\HEPiX\metrics_comparison.xls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g"/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Relationship Id="rId9" Type="http://schemas.openxmlformats.org/officeDocument/2006/relationships/image" Target="../media/image39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The University of Edinburgh The University of Glasgow The University of  Durham Status and Future Plans">
            <a:extLst>
              <a:ext uri="{FF2B5EF4-FFF2-40B4-BE49-F238E27FC236}">
                <a16:creationId xmlns:a16="http://schemas.microsoft.com/office/drawing/2014/main" id="{D05AF132-E336-44CB-8A22-2FAE1DB8BF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17"/>
          <a:stretch/>
        </p:blipFill>
        <p:spPr bwMode="auto">
          <a:xfrm>
            <a:off x="47378" y="43460"/>
            <a:ext cx="751409" cy="76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8E0A5C4-917B-42AF-B928-6BDA10FE76C9}"/>
              </a:ext>
            </a:extLst>
          </p:cNvPr>
          <p:cNvSpPr txBox="1"/>
          <p:nvPr/>
        </p:nvSpPr>
        <p:spPr>
          <a:xfrm>
            <a:off x="-1" y="12599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cs typeface="Arial" panose="020B0604020202020204" pitchFamily="34" charset="0"/>
              </a:rPr>
              <a:t>Power Update - Winter 2023</a:t>
            </a:r>
            <a:endParaRPr lang="en-US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A04F8F-2E74-F60B-36E0-FD1D7D0D48FA}"/>
              </a:ext>
            </a:extLst>
          </p:cNvPr>
          <p:cNvSpPr txBox="1"/>
          <p:nvPr/>
        </p:nvSpPr>
        <p:spPr>
          <a:xfrm>
            <a:off x="0" y="6550223"/>
            <a:ext cx="12192000" cy="307777"/>
          </a:xfrm>
          <a:prstGeom prst="rect">
            <a:avLst/>
          </a:prstGeom>
          <a:gradFill flip="none" rotWithShape="1">
            <a:gsLst>
              <a:gs pos="100000">
                <a:srgbClr val="FFFF00"/>
              </a:gs>
              <a:gs pos="71000">
                <a:srgbClr val="FF0000"/>
              </a:gs>
              <a:gs pos="0">
                <a:srgbClr val="0000CC"/>
              </a:gs>
              <a:gs pos="35000">
                <a:srgbClr val="9900FF"/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F0E5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Dr. Emanuele Simili 	</a:t>
            </a:r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		</a:t>
            </a:r>
            <a:r>
              <a:rPr lang="en-US" sz="1400" dirty="0" err="1">
                <a:solidFill>
                  <a:srgbClr val="FFFF0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HEPiX</a:t>
            </a:r>
            <a:r>
              <a:rPr lang="en-US" sz="1400" dirty="0">
                <a:solidFill>
                  <a:srgbClr val="FFFF00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 Benchmarking Working Group meeting</a:t>
            </a:r>
            <a:r>
              <a:rPr lang="en-US" sz="1400" dirty="0">
                <a:solidFill>
                  <a:schemeClr val="bg1"/>
                </a:solidFill>
                <a:latin typeface="Arial Rounded MT Bold" panose="020F0704030504030204" pitchFamily="34" charset="0"/>
                <a:cs typeface="Arial" panose="020B0604020202020204" pitchFamily="34" charset="0"/>
              </a:rPr>
              <a:t>			       06 December 2023</a:t>
            </a:r>
            <a:endParaRPr lang="en-GB" dirty="0">
              <a:solidFill>
                <a:schemeClr val="bg1"/>
              </a:solidFill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Green Energy Png Photos - Solar Panel Solar Energy Logo, Transparent Png ,  Transparent Png Image - PNGitem">
            <a:extLst>
              <a:ext uri="{FF2B5EF4-FFF2-40B4-BE49-F238E27FC236}">
                <a16:creationId xmlns:a16="http://schemas.microsoft.com/office/drawing/2014/main" id="{095399BC-F402-E7CA-1076-BE4E9A8F1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3454" y="1"/>
            <a:ext cx="849130" cy="767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group of people sitting at computers in a desert&#10;&#10;Description automatically generated">
            <a:extLst>
              <a:ext uri="{FF2B5EF4-FFF2-40B4-BE49-F238E27FC236}">
                <a16:creationId xmlns:a16="http://schemas.microsoft.com/office/drawing/2014/main" id="{245E34D8-0040-C1BB-1524-D78CCF8BAD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141" y="935929"/>
            <a:ext cx="9215717" cy="553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49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BEDF9A3-A034-251E-A1D4-FEC11355877D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Watt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CDCC84-1DFA-1826-5C60-5ACD8D88993F}"/>
              </a:ext>
            </a:extLst>
          </p:cNvPr>
          <p:cNvSpPr txBox="1"/>
          <p:nvPr/>
        </p:nvSpPr>
        <p:spPr>
          <a:xfrm>
            <a:off x="0" y="4549676"/>
            <a:ext cx="609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Visually, it is pretty clear what number we want (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average plateau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gaussian peak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), but I am not sure what statistical tricks I must use to extract it from data …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(Next: looking into K-mean clustering?)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240A007-3C31-12AD-89F6-4DB99C46044D}"/>
              </a:ext>
            </a:extLst>
          </p:cNvPr>
          <p:cNvGrpSpPr/>
          <p:nvPr/>
        </p:nvGrpSpPr>
        <p:grpSpPr>
          <a:xfrm>
            <a:off x="2522706" y="630499"/>
            <a:ext cx="9669294" cy="4019525"/>
            <a:chOff x="11991" y="3794078"/>
            <a:chExt cx="6096000" cy="2790506"/>
          </a:xfrm>
        </p:grpSpPr>
        <p:pic>
          <p:nvPicPr>
            <p:cNvPr id="4" name="Picture 3" descr="A comparison of a graph&#10;&#10;Description automatically generated">
              <a:extLst>
                <a:ext uri="{FF2B5EF4-FFF2-40B4-BE49-F238E27FC236}">
                  <a16:creationId xmlns:a16="http://schemas.microsoft.com/office/drawing/2014/main" id="{E944F602-4E32-533B-E95D-5171F4D36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91" y="3888439"/>
              <a:ext cx="6096000" cy="269614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33A008A-7CA3-7E82-793F-28E4BA69BF7E}"/>
                </a:ext>
              </a:extLst>
            </p:cNvPr>
            <p:cNvSpPr txBox="1"/>
            <p:nvPr/>
          </p:nvSpPr>
          <p:spPr>
            <a:xfrm>
              <a:off x="1818235" y="3794078"/>
              <a:ext cx="9925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ARM80c</a:t>
              </a:r>
              <a:endParaRPr lang="en-GB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289DA5A-9B13-CDC7-AC33-7F33E2F8258F}"/>
              </a:ext>
            </a:extLst>
          </p:cNvPr>
          <p:cNvSpPr txBox="1"/>
          <p:nvPr/>
        </p:nvSpPr>
        <p:spPr>
          <a:xfrm>
            <a:off x="6024282" y="4549676"/>
            <a:ext cx="6167718" cy="2308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Idle Power =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idleAverage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= (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idlePower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idleBins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Max Power =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maxPower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;  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(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Max+Idle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)/2 =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halfMaxMin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= (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maxPower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+ (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idlePower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idleBins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))/2.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Average Power =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averagePower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Trapezoidal Average =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trapzAverage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=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sumJobPow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sumJobSec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Modal Power (2W) = powMode2 ; 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Modal Power (5W) = powMode5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Max Average (2min) = maxPow2min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Max Average (5min) = maxPow5min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AverAverage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= the average of plateau's averages =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averAverage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Power above 75% threshold =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powAboveThreshold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Upper Quartile = </a:t>
            </a:r>
            <a:r>
              <a:rPr lang="en-GB" sz="12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powQuartile</a:t>
            </a:r>
            <a:r>
              <a:rPr lang="en-GB" sz="12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;</a:t>
            </a:r>
            <a:endParaRPr lang="en-GB" sz="12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80E808-59D3-FAB6-9761-3635B15C7DD9}"/>
              </a:ext>
            </a:extLst>
          </p:cNvPr>
          <p:cNvSpPr txBox="1"/>
          <p:nvPr/>
        </p:nvSpPr>
        <p:spPr>
          <a:xfrm>
            <a:off x="0" y="766419"/>
            <a:ext cx="264592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 had some discussions about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is the most representative figure for the average Power (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watt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s)</a:t>
            </a:r>
          </a:p>
        </p:txBody>
      </p:sp>
    </p:spTree>
    <p:extLst>
      <p:ext uri="{BB962C8B-B14F-4D97-AF65-F5344CB8AC3E}">
        <p14:creationId xmlns:p14="http://schemas.microsoft.com/office/powerpoint/2010/main" val="3359027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B63D8DE8-0617-B3E1-04F2-D01BB84B4112}"/>
              </a:ext>
            </a:extLst>
          </p:cNvPr>
          <p:cNvGrpSpPr/>
          <p:nvPr/>
        </p:nvGrpSpPr>
        <p:grpSpPr>
          <a:xfrm>
            <a:off x="6118298" y="-70216"/>
            <a:ext cx="6096000" cy="2331054"/>
            <a:chOff x="11991" y="3794078"/>
            <a:chExt cx="6096000" cy="2790506"/>
          </a:xfrm>
        </p:grpSpPr>
        <p:pic>
          <p:nvPicPr>
            <p:cNvPr id="27" name="Picture 26" descr="A comparison of a graph&#10;&#10;Description automatically generated">
              <a:extLst>
                <a:ext uri="{FF2B5EF4-FFF2-40B4-BE49-F238E27FC236}">
                  <a16:creationId xmlns:a16="http://schemas.microsoft.com/office/drawing/2014/main" id="{F0209201-13F8-42A6-7364-8720ABEB1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91" y="3888439"/>
              <a:ext cx="6096000" cy="2696145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70BCCF8-AEE4-20EB-8B4F-BEA698A81152}"/>
                </a:ext>
              </a:extLst>
            </p:cNvPr>
            <p:cNvSpPr txBox="1"/>
            <p:nvPr/>
          </p:nvSpPr>
          <p:spPr>
            <a:xfrm>
              <a:off x="1818235" y="3794078"/>
              <a:ext cx="9925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ARM80c</a:t>
              </a:r>
              <a:endParaRPr lang="en-GB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9842AE8-ED7A-D6BD-33B3-094744FA5711}"/>
              </a:ext>
            </a:extLst>
          </p:cNvPr>
          <p:cNvGrpSpPr/>
          <p:nvPr/>
        </p:nvGrpSpPr>
        <p:grpSpPr>
          <a:xfrm>
            <a:off x="-8153" y="-49315"/>
            <a:ext cx="6096000" cy="2317310"/>
            <a:chOff x="-50801" y="776966"/>
            <a:chExt cx="6096000" cy="2774052"/>
          </a:xfrm>
        </p:grpSpPr>
        <p:pic>
          <p:nvPicPr>
            <p:cNvPr id="18" name="Picture 17" descr="A graph of power distribution&#10;&#10;Description automatically generated">
              <a:extLst>
                <a:ext uri="{FF2B5EF4-FFF2-40B4-BE49-F238E27FC236}">
                  <a16:creationId xmlns:a16="http://schemas.microsoft.com/office/drawing/2014/main" id="{BE134BCC-B20A-A1E1-A5D4-CBFD3E4691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0801" y="854873"/>
              <a:ext cx="6096000" cy="2696145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61E63F4-15F9-2C6E-1A5B-2C984ACE4685}"/>
                </a:ext>
              </a:extLst>
            </p:cNvPr>
            <p:cNvSpPr txBox="1"/>
            <p:nvPr/>
          </p:nvSpPr>
          <p:spPr>
            <a:xfrm>
              <a:off x="1654509" y="776966"/>
              <a:ext cx="1072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AMD96ht</a:t>
              </a:r>
              <a:endParaRPr lang="en-GB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947A48F-4731-30A3-8022-935F943EF83F}"/>
              </a:ext>
            </a:extLst>
          </p:cNvPr>
          <p:cNvGrpSpPr/>
          <p:nvPr/>
        </p:nvGrpSpPr>
        <p:grpSpPr>
          <a:xfrm>
            <a:off x="6118298" y="2227519"/>
            <a:ext cx="6096000" cy="2296039"/>
            <a:chOff x="6069076" y="802428"/>
            <a:chExt cx="6096000" cy="2748589"/>
          </a:xfrm>
        </p:grpSpPr>
        <p:pic>
          <p:nvPicPr>
            <p:cNvPr id="21" name="Picture 20" descr="A comparison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AA5CB238-708C-9D9C-BAF6-B7F7FC91E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9076" y="854872"/>
              <a:ext cx="6096000" cy="2696145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8AD2716-C6B9-C7C5-3081-7BB60E446187}"/>
                </a:ext>
              </a:extLst>
            </p:cNvPr>
            <p:cNvSpPr txBox="1"/>
            <p:nvPr/>
          </p:nvSpPr>
          <p:spPr>
            <a:xfrm>
              <a:off x="7649681" y="802428"/>
              <a:ext cx="11865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2*ARM80c</a:t>
              </a:r>
              <a:endParaRPr lang="en-GB" sz="16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3A09329-D696-2728-288E-EB6C28239FC8}"/>
              </a:ext>
            </a:extLst>
          </p:cNvPr>
          <p:cNvGrpSpPr/>
          <p:nvPr/>
        </p:nvGrpSpPr>
        <p:grpSpPr>
          <a:xfrm>
            <a:off x="6096000" y="4518785"/>
            <a:ext cx="6096000" cy="2328737"/>
            <a:chOff x="764093" y="5046075"/>
            <a:chExt cx="6096000" cy="2787732"/>
          </a:xfrm>
        </p:grpSpPr>
        <p:pic>
          <p:nvPicPr>
            <p:cNvPr id="3" name="Picture 2" descr="A comparison of a graph&#10;&#10;Description automatically generated">
              <a:extLst>
                <a:ext uri="{FF2B5EF4-FFF2-40B4-BE49-F238E27FC236}">
                  <a16:creationId xmlns:a16="http://schemas.microsoft.com/office/drawing/2014/main" id="{5A01638E-C10C-710A-E40D-130EB32398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093" y="5137662"/>
              <a:ext cx="6096000" cy="2696145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89B67D8-6B82-CDF0-322B-99B3DFD5C064}"/>
                </a:ext>
              </a:extLst>
            </p:cNvPr>
            <p:cNvSpPr txBox="1"/>
            <p:nvPr/>
          </p:nvSpPr>
          <p:spPr>
            <a:xfrm>
              <a:off x="2190874" y="5046075"/>
              <a:ext cx="13805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2*AMD256ht</a:t>
              </a:r>
              <a:endParaRPr lang="en-GB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A99E17B-F6C0-6F31-9267-D72969363DBA}"/>
              </a:ext>
            </a:extLst>
          </p:cNvPr>
          <p:cNvGrpSpPr/>
          <p:nvPr/>
        </p:nvGrpSpPr>
        <p:grpSpPr>
          <a:xfrm>
            <a:off x="0" y="2248359"/>
            <a:ext cx="6096000" cy="2291502"/>
            <a:chOff x="6069076" y="4092996"/>
            <a:chExt cx="6096000" cy="2743158"/>
          </a:xfrm>
        </p:grpSpPr>
        <p:pic>
          <p:nvPicPr>
            <p:cNvPr id="39" name="Picture 38" descr="A close-up of a graph&#10;&#10;Description automatically generated">
              <a:extLst>
                <a:ext uri="{FF2B5EF4-FFF2-40B4-BE49-F238E27FC236}">
                  <a16:creationId xmlns:a16="http://schemas.microsoft.com/office/drawing/2014/main" id="{4208A3AC-F057-A59D-FDB3-BEE8CEB5D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9076" y="4140009"/>
              <a:ext cx="6096000" cy="2696145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E5E1698-288B-9E6A-F66F-A7772A2188D9}"/>
                </a:ext>
              </a:extLst>
            </p:cNvPr>
            <p:cNvSpPr txBox="1"/>
            <p:nvPr/>
          </p:nvSpPr>
          <p:spPr>
            <a:xfrm>
              <a:off x="7649681" y="4092996"/>
              <a:ext cx="13003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2*AMD64ht</a:t>
              </a:r>
              <a:endParaRPr lang="en-GB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3FA3FB8-7BE5-3C67-6541-E702F2ECB757}"/>
              </a:ext>
            </a:extLst>
          </p:cNvPr>
          <p:cNvGrpSpPr/>
          <p:nvPr/>
        </p:nvGrpSpPr>
        <p:grpSpPr>
          <a:xfrm>
            <a:off x="20966" y="4545106"/>
            <a:ext cx="6096000" cy="2312906"/>
            <a:chOff x="3999388" y="4130828"/>
            <a:chExt cx="6096000" cy="2768780"/>
          </a:xfrm>
        </p:grpSpPr>
        <p:pic>
          <p:nvPicPr>
            <p:cNvPr id="6" name="Picture 5" descr="A close-up of a graph&#10;&#10;Description automatically generated">
              <a:extLst>
                <a:ext uri="{FF2B5EF4-FFF2-40B4-BE49-F238E27FC236}">
                  <a16:creationId xmlns:a16="http://schemas.microsoft.com/office/drawing/2014/main" id="{B766DE29-0702-BD8B-06C8-404F9D5088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9388" y="4203463"/>
              <a:ext cx="6096000" cy="269614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25F1AB0-9897-DA5A-7550-A060952DE838}"/>
                </a:ext>
              </a:extLst>
            </p:cNvPr>
            <p:cNvSpPr txBox="1"/>
            <p:nvPr/>
          </p:nvSpPr>
          <p:spPr>
            <a:xfrm>
              <a:off x="5720418" y="4130828"/>
              <a:ext cx="11063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ARM128c</a:t>
              </a:r>
              <a:endParaRPr lang="en-GB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4129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 </a:t>
            </a:r>
            <a:r>
              <a:rPr lang="en-US" sz="40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Energy Plug-In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robot in a desert&#10;&#10;Description automatically generated">
            <a:extLst>
              <a:ext uri="{FF2B5EF4-FFF2-40B4-BE49-F238E27FC236}">
                <a16:creationId xmlns:a16="http://schemas.microsoft.com/office/drawing/2014/main" id="{202FB22C-2076-1F68-1ACC-A22D210275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707886"/>
            <a:ext cx="10287000" cy="615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97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 Experience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5C5E51-C82F-8D2E-0C80-E027461C6E2B}"/>
              </a:ext>
            </a:extLst>
          </p:cNvPr>
          <p:cNvSpPr txBox="1"/>
          <p:nvPr/>
        </p:nvSpPr>
        <p:spPr>
          <a:xfrm>
            <a:off x="0" y="733246"/>
            <a:ext cx="121920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My 1</a:t>
            </a:r>
            <a:r>
              <a:rPr lang="en-US" sz="28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experience was terrible: Ladislav’s energy plug-in only produced 0s … because the IPMI command did not work on my machine.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When I changed it, I started getting weird error messages:</a:t>
            </a:r>
          </a:p>
          <a:p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b="0" dirty="0">
                <a:solidFill>
                  <a:srgbClr val="FFFF00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[ERROR] Plugin "</a:t>
            </a:r>
            <a:r>
              <a:rPr lang="en-US" sz="2000" b="0" dirty="0" err="1">
                <a:solidFill>
                  <a:srgbClr val="FFFF00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CommandExecutor</a:t>
            </a:r>
            <a:r>
              <a:rPr lang="en-US" sz="2000" b="0" dirty="0">
                <a:solidFill>
                  <a:srgbClr val="FFFF00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" failed: </a:t>
            </a:r>
            <a:r>
              <a:rPr lang="en-US" sz="2000" b="0" dirty="0" err="1">
                <a:solidFill>
                  <a:srgbClr val="FFFF00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IndexError</a:t>
            </a:r>
            <a:r>
              <a:rPr lang="en-US" sz="2000" b="0" dirty="0">
                <a:solidFill>
                  <a:srgbClr val="FFFF00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("no such group")</a:t>
            </a:r>
            <a:endParaRPr lang="en-US" sz="3200" b="0" dirty="0">
              <a:solidFill>
                <a:srgbClr val="FFFF00"/>
              </a:solidFill>
              <a:effectLst/>
              <a:highlight>
                <a:srgbClr val="000000"/>
              </a:highlight>
              <a:latin typeface="Consolas" panose="020B0609020204030204" pitchFamily="49" charset="0"/>
            </a:endParaRPr>
          </a:p>
          <a:p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which made me think about user privileges (only root can run IPMI).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So, I tried </a:t>
            </a:r>
            <a:r>
              <a:rPr lang="en-US" sz="2800" b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onsolas" panose="020B0609020204030204" pitchFamily="49" charset="0"/>
              </a:rPr>
              <a:t>sudo</a:t>
            </a:r>
            <a:r>
              <a:rPr lang="en-US" sz="2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2800" b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onsolas" panose="020B0609020204030204" pitchFamily="49" charset="0"/>
              </a:rPr>
              <a:t>ipmi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onsolas" panose="020B0609020204030204" pitchFamily="49" charset="0"/>
              </a:rPr>
              <a:t>cat </a:t>
            </a:r>
            <a:r>
              <a:rPr lang="en-US" sz="2800" b="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onsolas" panose="020B0609020204030204" pitchFamily="49" charset="0"/>
              </a:rPr>
              <a:t>ipmi.json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(local) … but still got 0s at best!</a:t>
            </a:r>
          </a:p>
          <a:p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 tested different versions of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+ Suite, but a few of them did not work with plugins (1.6rc3 &amp; 1.6rc4) and just crashed.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After opening an issue, exchanging a few email, and bothered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my colleagues, I gained a better understanding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regex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finally fixed the troublesome line in the plug-in configuration …</a:t>
            </a:r>
          </a:p>
        </p:txBody>
      </p:sp>
      <p:pic>
        <p:nvPicPr>
          <p:cNvPr id="4" name="Picture 3" descr="A blue robot with many different colored objects around it&#10;&#10;Description automatically generated">
            <a:extLst>
              <a:ext uri="{FF2B5EF4-FFF2-40B4-BE49-F238E27FC236}">
                <a16:creationId xmlns:a16="http://schemas.microsoft.com/office/drawing/2014/main" id="{806B638C-C72C-20E6-C5D5-405A37553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020" y="4593020"/>
            <a:ext cx="2264979" cy="226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99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A40ACF-B370-7B42-66E0-F51DFB70E6DF}"/>
              </a:ext>
            </a:extLst>
          </p:cNvPr>
          <p:cNvSpPr txBox="1"/>
          <p:nvPr/>
        </p:nvSpPr>
        <p:spPr>
          <a:xfrm>
            <a:off x="5355078" y="666669"/>
            <a:ext cx="6812604" cy="567847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activemq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global: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benchmarks: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hepscore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hepscore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version: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$HEPSCORE_VERSION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config: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default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options: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userns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     clean: True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plugins: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CommandExecutor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metrics: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cpu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-frequency: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power-consumption: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command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sudo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ipmitool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dcmi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reading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"Instantaneous power reading:"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regex: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'\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s+Instantaneous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power reading:\s*(?</a:t>
            </a:r>
            <a:r>
              <a:rPr lang="en-GB" sz="1100" b="1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P&lt;value&gt;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\d+).*'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       command: cat /</a:t>
            </a:r>
            <a:r>
              <a:rPr lang="en-GB" sz="11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tmp</a:t>
            </a:r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1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ipminfo.json</a:t>
            </a:r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| grep </a:t>
            </a:r>
            <a:r>
              <a:rPr lang="en-GB" sz="11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ipmi_power_watt</a:t>
            </a:r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| tr -d -c 0-9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       regex: '(?P&lt;value&gt;\d+)'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unit: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W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interval_mins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$PLUGIN_INTERVAL_MIN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load: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used-memory: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used-swap-memory: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1" name="Arrow: Curved Up 10">
            <a:extLst>
              <a:ext uri="{FF2B5EF4-FFF2-40B4-BE49-F238E27FC236}">
                <a16:creationId xmlns:a16="http://schemas.microsoft.com/office/drawing/2014/main" id="{4FCC05C4-4847-121D-48CB-A7D39495C288}"/>
              </a:ext>
            </a:extLst>
          </p:cNvPr>
          <p:cNvSpPr/>
          <p:nvPr/>
        </p:nvSpPr>
        <p:spPr>
          <a:xfrm>
            <a:off x="2429435" y="6062245"/>
            <a:ext cx="6812604" cy="786173"/>
          </a:xfrm>
          <a:prstGeom prst="curvedUpArrow">
            <a:avLst>
              <a:gd name="adj1" fmla="val 21986"/>
              <a:gd name="adj2" fmla="val 51591"/>
              <a:gd name="adj3" fmla="val 27890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 Script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4316B7-079F-9EE9-C86F-509F4E3626BA}"/>
              </a:ext>
            </a:extLst>
          </p:cNvPr>
          <p:cNvSpPr txBox="1"/>
          <p:nvPr/>
        </p:nvSpPr>
        <p:spPr>
          <a:xfrm>
            <a:off x="9621466" y="666669"/>
            <a:ext cx="26240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hepscore_config.yml</a:t>
            </a:r>
            <a:endParaRPr lang="en-GB" b="0" dirty="0">
              <a:solidFill>
                <a:srgbClr val="FF0000"/>
              </a:solidFill>
              <a:effectLst/>
              <a:highlight>
                <a:srgbClr val="FFFF00"/>
              </a:highlight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3418AD-1FC3-6DD1-58CE-B0085C2B49B4}"/>
              </a:ext>
            </a:extLst>
          </p:cNvPr>
          <p:cNvSpPr txBox="1"/>
          <p:nvPr/>
        </p:nvSpPr>
        <p:spPr>
          <a:xfrm>
            <a:off x="1" y="671691"/>
            <a:ext cx="5301574" cy="635558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#!/bin/bash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set environment</a:t>
            </a:r>
            <a:b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OUTFILE</a:t>
            </a:r>
            <a:r>
              <a:rPr lang="en-GB" sz="11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"run_HEPplugin.csv"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SAMPLING_INTERVAL_SEC</a:t>
            </a:r>
            <a:r>
              <a:rPr lang="en-GB" sz="11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"30"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 </a:t>
            </a:r>
          </a:p>
          <a:p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WAIT</a:t>
            </a:r>
            <a:r>
              <a:rPr lang="en-GB" sz="11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"10"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EXEDIR</a:t>
            </a:r>
            <a:r>
              <a:rPr lang="en-GB" sz="11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pwd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output the versions &amp; stuff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"** User: $(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whoami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"** Architecture: $(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uname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GB" sz="11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i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"** Singularity Version: $(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singularity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--version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"** Python Version: $(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python3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--version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"** Number of Threads: $(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nproc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"** System: $(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uname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-a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"** Frequency: $(</a:t>
            </a:r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cpupower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frequency-info </a:t>
            </a:r>
            <a:r>
              <a:rPr lang="en-GB" sz="11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'GHz (ass')"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"** Date-Time: $(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)"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start collector &amp; wait N sec.</a:t>
            </a: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./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jget.sh 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${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OUTFILE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${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SAMPLING_INTERVAL_SEC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&amp;</a:t>
            </a: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sleep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${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WAIT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---</a:t>
            </a:r>
          </a:p>
          <a:p>
            <a:endParaRPr lang="en-US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endParaRPr lang="en-US" sz="1100" dirty="0">
              <a:solidFill>
                <a:srgbClr val="CCCCCC"/>
              </a:solidFill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US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getopts</a:t>
            </a:r>
            <a:r>
              <a:rPr lang="en-US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':</a:t>
            </a:r>
            <a:r>
              <a:rPr lang="en-US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c:k:iprs:e:wd</a:t>
            </a:r>
            <a:r>
              <a:rPr lang="en-US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:'</a:t>
            </a:r>
            <a:r>
              <a:rPr lang="en-US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OPTION</a:t>
            </a:r>
            <a:r>
              <a:rPr lang="en-US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sz="11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do</a:t>
            </a:r>
            <a:br>
              <a:rPr lang="en-US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US" sz="11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...</a:t>
            </a:r>
            <a:endParaRPr lang="en-US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...</a:t>
            </a:r>
            <a:endParaRPr lang="en-US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US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"Running script: </a:t>
            </a:r>
            <a:r>
              <a:rPr lang="en-US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$0</a:t>
            </a:r>
            <a:r>
              <a:rPr lang="en-US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- version: </a:t>
            </a:r>
            <a:r>
              <a:rPr lang="en-US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$SCRIPT_VERSION</a:t>
            </a:r>
            <a:r>
              <a:rPr lang="en-US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US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...</a:t>
            </a:r>
            <a:endParaRPr lang="en-US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---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pkill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jget.sh </a:t>
            </a: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cp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${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EXEDIR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workdir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suite_results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/run_</a:t>
            </a:r>
            <a:r>
              <a:rPr lang="en-GB" sz="11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*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bmkrun_report.json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"Final HEP-Score:"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jq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${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EXEDIR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bmkrun_report.json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11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'"score": [0-9]'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exit</a:t>
            </a:r>
            <a:r>
              <a:rPr lang="en-GB" sz="1100" dirty="0">
                <a:solidFill>
                  <a:srgbClr val="CCCCCC"/>
                </a:solidFill>
                <a:latin typeface="Consolas" panose="020B0609020204030204" pitchFamily="49" charset="0"/>
              </a:rPr>
              <a:t> 0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841691-C77B-0234-FDCC-7AD16B030E09}"/>
              </a:ext>
            </a:extLst>
          </p:cNvPr>
          <p:cNvSpPr txBox="1"/>
          <p:nvPr/>
        </p:nvSpPr>
        <p:spPr>
          <a:xfrm>
            <a:off x="2266546" y="666669"/>
            <a:ext cx="31420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run_hepscore_plugins.sh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794028A0-C200-29E6-14A4-012DDEB033CA}"/>
              </a:ext>
            </a:extLst>
          </p:cNvPr>
          <p:cNvSpPr/>
          <p:nvPr/>
        </p:nvSpPr>
        <p:spPr>
          <a:xfrm>
            <a:off x="3895929" y="4603339"/>
            <a:ext cx="325878" cy="982494"/>
          </a:xfrm>
          <a:prstGeom prst="rightBrace">
            <a:avLst>
              <a:gd name="adj1" fmla="val 58929"/>
              <a:gd name="adj2" fmla="val 49010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633910-7796-C959-ECBE-B023C1C59F95}"/>
              </a:ext>
            </a:extLst>
          </p:cNvPr>
          <p:cNvSpPr txBox="1"/>
          <p:nvPr/>
        </p:nvSpPr>
        <p:spPr>
          <a:xfrm>
            <a:off x="4192623" y="4632921"/>
            <a:ext cx="118677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standard</a:t>
            </a:r>
            <a:br>
              <a:rPr lang="en-GB" dirty="0">
                <a:solidFill>
                  <a:srgbClr val="FF0000"/>
                </a:solidFill>
                <a:highlight>
                  <a:srgbClr val="FFFF00"/>
                </a:highlight>
                <a:latin typeface="Consolas" panose="020B0609020204030204" pitchFamily="49" charset="0"/>
              </a:rPr>
            </a:br>
            <a:r>
              <a:rPr lang="en-GB" b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run.sh</a:t>
            </a:r>
            <a:br>
              <a:rPr lang="en-GB" b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</a:br>
            <a:r>
              <a:rPr lang="en-GB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script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DC7B4F-A99D-F837-5007-FA28D323BC01}"/>
              </a:ext>
            </a:extLst>
          </p:cNvPr>
          <p:cNvSpPr txBox="1"/>
          <p:nvPr/>
        </p:nvSpPr>
        <p:spPr>
          <a:xfrm>
            <a:off x="8552331" y="3200400"/>
            <a:ext cx="378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FF"/>
                </a:solidFill>
                <a:highlight>
                  <a:srgbClr val="00FFFF"/>
                </a:highlight>
              </a:rPr>
              <a:t>Note: </a:t>
            </a:r>
            <a:r>
              <a:rPr lang="en-US" dirty="0">
                <a:solidFill>
                  <a:srgbClr val="FF00FF"/>
                </a:solidFill>
                <a:highlight>
                  <a:srgbClr val="00FFFF"/>
                </a:highlight>
              </a:rPr>
              <a:t>this </a:t>
            </a:r>
            <a:r>
              <a:rPr lang="en-US" b="1" dirty="0">
                <a:highlight>
                  <a:srgbClr val="00FFFF"/>
                </a:highlight>
              </a:rPr>
              <a:t>?&lt;value&gt;</a:t>
            </a:r>
            <a:r>
              <a:rPr lang="en-US" dirty="0">
                <a:solidFill>
                  <a:srgbClr val="FF00FF"/>
                </a:solidFill>
                <a:highlight>
                  <a:srgbClr val="00FFFF"/>
                </a:highlight>
              </a:rPr>
              <a:t> thing is crucial !</a:t>
            </a:r>
            <a:endParaRPr lang="en-GB" dirty="0">
              <a:solidFill>
                <a:srgbClr val="FF00FF"/>
              </a:solidFill>
              <a:highlight>
                <a:srgbClr val="00FFFF"/>
              </a:highlight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81A1F79-DA39-D365-A4EB-B60FFF46F97D}"/>
              </a:ext>
            </a:extLst>
          </p:cNvPr>
          <p:cNvCxnSpPr>
            <a:cxnSpLocks/>
          </p:cNvCxnSpPr>
          <p:nvPr/>
        </p:nvCxnSpPr>
        <p:spPr>
          <a:xfrm>
            <a:off x="9824936" y="3569732"/>
            <a:ext cx="0" cy="827170"/>
          </a:xfrm>
          <a:prstGeom prst="straightConnector1">
            <a:avLst/>
          </a:prstGeom>
          <a:ln w="38100">
            <a:solidFill>
              <a:srgbClr val="00B0F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B723EC48-83FF-8B14-2DE1-4FAAC312F468}"/>
              </a:ext>
            </a:extLst>
          </p:cNvPr>
          <p:cNvSpPr txBox="1"/>
          <p:nvPr/>
        </p:nvSpPr>
        <p:spPr>
          <a:xfrm>
            <a:off x="3657599" y="3480596"/>
            <a:ext cx="19864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0070C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starts my own </a:t>
            </a:r>
            <a:r>
              <a:rPr lang="en-GB" b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IPMI</a:t>
            </a:r>
            <a:r>
              <a:rPr lang="en-GB" b="0" dirty="0">
                <a:solidFill>
                  <a:srgbClr val="0070C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 collector</a:t>
            </a:r>
          </a:p>
        </p:txBody>
      </p:sp>
    </p:spTree>
    <p:extLst>
      <p:ext uri="{BB962C8B-B14F-4D97-AF65-F5344CB8AC3E}">
        <p14:creationId xmlns:p14="http://schemas.microsoft.com/office/powerpoint/2010/main" val="1468597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Latest Test Results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98E0A8-CAD6-3082-74F8-6283AA7E34E2}"/>
              </a:ext>
            </a:extLst>
          </p:cNvPr>
          <p:cNvSpPr txBox="1"/>
          <p:nvPr/>
        </p:nvSpPr>
        <p:spPr>
          <a:xfrm>
            <a:off x="4134" y="876382"/>
            <a:ext cx="121920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First look (just counting the lines):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AMD: 	"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start_time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": "2023-11-08T12:43:45.844219Z" , "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end_time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": "2023-11-08T16:42:15.880657Z" ~ 4h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start-line=674 , end-line=1151 , interval=30sec. ; 1151-674 = 477 lines * 1/2min. ~ 240min. = 4h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ARM: 	"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start_time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": "2023-11-08T12:41:16.625898Z", "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end_time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": "2023-11-08T16:00:46.475620Z", ~ 3h20min.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start-line=596 , end-line=996 , interval=30sec. ; 996-596 = 400 lines * 1/2min. ~ 200min. = 3h20min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All my experience is reported in a Jira issue: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sz="20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https://its.cern.ch/jira/browse/BMK-1374</a:t>
            </a:r>
            <a:endParaRPr lang="en-GB" sz="22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A44D50B-56A7-FC8A-F886-9A6518022D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953424"/>
              </p:ext>
            </p:extLst>
          </p:nvPr>
        </p:nvGraphicFramePr>
        <p:xfrm>
          <a:off x="6186791" y="3994486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2" imgW="914400" imgH="792360" progId="Excel.Sheet.12">
                  <p:link updateAutomatic="1"/>
                </p:oleObj>
              </mc:Choice>
              <mc:Fallback>
                <p:oleObj name="Worksheet" showAsIcon="1" r:id="rId2" imgW="914400" imgH="792360" progId="Excel.Sheet.12">
                  <p:link updateAutomatic="1"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C784D308-EC42-4553-19FC-4626F32352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186791" y="3994486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F2EF8C5E-E990-AA3F-4B6B-8F29DAB330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7665" y="4836230"/>
            <a:ext cx="7027020" cy="693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05EBE1-E927-E326-84F7-652812A47B06}"/>
              </a:ext>
            </a:extLst>
          </p:cNvPr>
          <p:cNvSpPr txBox="1"/>
          <p:nvPr/>
        </p:nvSpPr>
        <p:spPr>
          <a:xfrm>
            <a:off x="0" y="4045295"/>
            <a:ext cx="6186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Line by Line comparison (see excel):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D7514D-738D-DF51-6EE0-B7D988DF9B49}"/>
              </a:ext>
            </a:extLst>
          </p:cNvPr>
          <p:cNvSpPr txBox="1"/>
          <p:nvPr/>
        </p:nvSpPr>
        <p:spPr>
          <a:xfrm>
            <a:off x="0" y="5796946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above comparison was done by setting the same sampling interval (30 seconds) on all plug-ins and in my exporter script. Results match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844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>
            <a:extLst>
              <a:ext uri="{FF2B5EF4-FFF2-40B4-BE49-F238E27FC236}">
                <a16:creationId xmlns:a16="http://schemas.microsoft.com/office/drawing/2014/main" id="{E5207812-7E1A-0072-0291-E14353F41D8C}"/>
              </a:ext>
            </a:extLst>
          </p:cNvPr>
          <p:cNvSpPr/>
          <p:nvPr/>
        </p:nvSpPr>
        <p:spPr>
          <a:xfrm>
            <a:off x="482600" y="1532467"/>
            <a:ext cx="13208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D0D1C20-F4A8-EE7D-79F3-DEDD74CCB22D}"/>
              </a:ext>
            </a:extLst>
          </p:cNvPr>
          <p:cNvCxnSpPr>
            <a:cxnSpLocks/>
          </p:cNvCxnSpPr>
          <p:nvPr/>
        </p:nvCxnSpPr>
        <p:spPr>
          <a:xfrm>
            <a:off x="1921933" y="1981200"/>
            <a:ext cx="187113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ame 7">
            <a:extLst>
              <a:ext uri="{FF2B5EF4-FFF2-40B4-BE49-F238E27FC236}">
                <a16:creationId xmlns:a16="http://schemas.microsoft.com/office/drawing/2014/main" id="{BCEEB68D-9496-0BBA-499E-F6B3CC884672}"/>
              </a:ext>
            </a:extLst>
          </p:cNvPr>
          <p:cNvSpPr/>
          <p:nvPr/>
        </p:nvSpPr>
        <p:spPr>
          <a:xfrm>
            <a:off x="3911599" y="1532467"/>
            <a:ext cx="2650067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69CE2F-BD12-181F-6344-A350687D73FE}"/>
              </a:ext>
            </a:extLst>
          </p:cNvPr>
          <p:cNvSpPr txBox="1"/>
          <p:nvPr/>
        </p:nvSpPr>
        <p:spPr>
          <a:xfrm>
            <a:off x="3958089" y="2680040"/>
            <a:ext cx="2734733" cy="14465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{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date_yyyymmdd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$DATE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time_hhmmss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$TIME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cpu_usage_percent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$CPUSE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memory_usage_gb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$MEMUSE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cpu_frequency_ghz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$FREQ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11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ipmi_power_watt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11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$POWER</a:t>
            </a:r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11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</a:t>
            </a:r>
            <a:endParaRPr lang="en-GB" sz="11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F28CF9-BFCA-44A8-A61F-9294414B30E1}"/>
              </a:ext>
            </a:extLst>
          </p:cNvPr>
          <p:cNvSpPr txBox="1"/>
          <p:nvPr/>
        </p:nvSpPr>
        <p:spPr>
          <a:xfrm>
            <a:off x="2318730" y="1500201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jdump.sh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649949-7D88-8666-D928-5A6CFA5A51C2}"/>
              </a:ext>
            </a:extLst>
          </p:cNvPr>
          <p:cNvSpPr txBox="1"/>
          <p:nvPr/>
        </p:nvSpPr>
        <p:spPr>
          <a:xfrm>
            <a:off x="835063" y="1805001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IPMI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192B1-58A7-48FF-EBE1-FDBC219CDF53}"/>
              </a:ext>
            </a:extLst>
          </p:cNvPr>
          <p:cNvSpPr txBox="1"/>
          <p:nvPr/>
        </p:nvSpPr>
        <p:spPr>
          <a:xfrm>
            <a:off x="2086955" y="2026504"/>
            <a:ext cx="187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b="1" dirty="0"/>
              <a:t>root</a:t>
            </a:r>
            <a:r>
              <a:rPr lang="en-US" dirty="0"/>
              <a:t>’s crontab)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F93650-3243-F61E-AB6D-0EFB604DC03A}"/>
              </a:ext>
            </a:extLst>
          </p:cNvPr>
          <p:cNvSpPr txBox="1"/>
          <p:nvPr/>
        </p:nvSpPr>
        <p:spPr>
          <a:xfrm>
            <a:off x="3958089" y="1785099"/>
            <a:ext cx="27347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800" b="0" dirty="0" err="1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tmp</a:t>
            </a:r>
            <a:r>
              <a:rPr lang="en-GB" sz="1800" b="0" dirty="0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1800" b="0" dirty="0" err="1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ipmidump.json</a:t>
            </a:r>
            <a:endParaRPr lang="en-GB" sz="1800" b="0" dirty="0">
              <a:solidFill>
                <a:srgbClr val="7030A0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EBC5BFC9-C139-85C7-2864-7B1025C98A76}"/>
              </a:ext>
            </a:extLst>
          </p:cNvPr>
          <p:cNvSpPr/>
          <p:nvPr/>
        </p:nvSpPr>
        <p:spPr>
          <a:xfrm>
            <a:off x="8771310" y="1532467"/>
            <a:ext cx="2585628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4C8BB5-457C-44D0-FA8B-154CE56C4E04}"/>
              </a:ext>
            </a:extLst>
          </p:cNvPr>
          <p:cNvCxnSpPr>
            <a:cxnSpLocks/>
          </p:cNvCxnSpPr>
          <p:nvPr/>
        </p:nvCxnSpPr>
        <p:spPr>
          <a:xfrm>
            <a:off x="6680198" y="1980169"/>
            <a:ext cx="187113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F4008B-DA3C-8F67-2CA1-B90E990DDF3C}"/>
              </a:ext>
            </a:extLst>
          </p:cNvPr>
          <p:cNvSpPr txBox="1"/>
          <p:nvPr/>
        </p:nvSpPr>
        <p:spPr>
          <a:xfrm>
            <a:off x="6834514" y="1509574"/>
            <a:ext cx="1451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jget.sh  +  Job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220B95-DE48-69CA-ECDA-B921D24B6FB9}"/>
              </a:ext>
            </a:extLst>
          </p:cNvPr>
          <p:cNvSpPr txBox="1"/>
          <p:nvPr/>
        </p:nvSpPr>
        <p:spPr>
          <a:xfrm>
            <a:off x="6845220" y="2025473"/>
            <a:ext cx="187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b="1" dirty="0"/>
              <a:t>user</a:t>
            </a:r>
            <a:r>
              <a:rPr lang="en-US" dirty="0"/>
              <a:t>’s script)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C78E82-9D0B-81C7-177E-115A8C6C7AC7}"/>
              </a:ext>
            </a:extLst>
          </p:cNvPr>
          <p:cNvSpPr txBox="1"/>
          <p:nvPr/>
        </p:nvSpPr>
        <p:spPr>
          <a:xfrm>
            <a:off x="8919572" y="1793564"/>
            <a:ext cx="2298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dirty="0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ipmi_runtime.csv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B00FDE-2E05-9F5A-B527-160EAE4EBD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831"/>
          <a:stretch/>
        </p:blipFill>
        <p:spPr>
          <a:xfrm>
            <a:off x="8837030" y="2680040"/>
            <a:ext cx="2727165" cy="392396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CB793E4-F501-D7F7-4C6F-CD0359395E51}"/>
              </a:ext>
            </a:extLst>
          </p:cNvPr>
          <p:cNvCxnSpPr>
            <a:cxnSpLocks/>
          </p:cNvCxnSpPr>
          <p:nvPr/>
        </p:nvCxnSpPr>
        <p:spPr>
          <a:xfrm flipH="1">
            <a:off x="6561666" y="5713969"/>
            <a:ext cx="190500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CBFD89B-63BD-A2F2-8D2E-4394A8332585}"/>
              </a:ext>
            </a:extLst>
          </p:cNvPr>
          <p:cNvSpPr txBox="1"/>
          <p:nvPr/>
        </p:nvSpPr>
        <p:spPr>
          <a:xfrm>
            <a:off x="6969594" y="5243374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ipmi2root.C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5C385F6-8E49-418C-F622-0275E149C580}"/>
              </a:ext>
            </a:extLst>
          </p:cNvPr>
          <p:cNvSpPr txBox="1"/>
          <p:nvPr/>
        </p:nvSpPr>
        <p:spPr>
          <a:xfrm>
            <a:off x="6900176" y="5759273"/>
            <a:ext cx="187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(ROOT script)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CE81D35-156A-3E15-C4A9-85F0ADE2F4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291" y="4329895"/>
            <a:ext cx="1592869" cy="111475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9E703BF-6A8F-64F6-FE63-C2CC999931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969" y="5520267"/>
            <a:ext cx="3125515" cy="1241097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57DB55D-6C23-9034-AF54-8B3E44F4BADC}"/>
              </a:ext>
            </a:extLst>
          </p:cNvPr>
          <p:cNvCxnSpPr>
            <a:cxnSpLocks/>
          </p:cNvCxnSpPr>
          <p:nvPr/>
        </p:nvCxnSpPr>
        <p:spPr>
          <a:xfrm flipH="1">
            <a:off x="2201333" y="5679071"/>
            <a:ext cx="821189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124FC12-3843-AE29-50A7-2F449D188ED8}"/>
              </a:ext>
            </a:extLst>
          </p:cNvPr>
          <p:cNvSpPr txBox="1"/>
          <p:nvPr/>
        </p:nvSpPr>
        <p:spPr>
          <a:xfrm>
            <a:off x="2288019" y="5122684"/>
            <a:ext cx="657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Excel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65FA3E7-A620-B3FD-D90E-27ACFCD412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782" y="5099585"/>
            <a:ext cx="1878267" cy="11589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8416FB3-50AB-E7A0-56A2-6354DB30BD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22"/>
          <a:stretch/>
        </p:blipFill>
        <p:spPr>
          <a:xfrm>
            <a:off x="180295" y="2582891"/>
            <a:ext cx="2223835" cy="812554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5F7D3E-2055-792D-88E5-0A3DD3ECE724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IPMI collector &amp; </a:t>
            </a:r>
            <a:r>
              <a:rPr lang="en-US" sz="40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analyser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0230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>
            <a:extLst>
              <a:ext uri="{FF2B5EF4-FFF2-40B4-BE49-F238E27FC236}">
                <a16:creationId xmlns:a16="http://schemas.microsoft.com/office/drawing/2014/main" id="{E5207812-7E1A-0072-0291-E14353F41D8C}"/>
              </a:ext>
            </a:extLst>
          </p:cNvPr>
          <p:cNvSpPr/>
          <p:nvPr/>
        </p:nvSpPr>
        <p:spPr>
          <a:xfrm>
            <a:off x="482600" y="1189312"/>
            <a:ext cx="1320800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D0D1C20-F4A8-EE7D-79F3-DEDD74CCB22D}"/>
              </a:ext>
            </a:extLst>
          </p:cNvPr>
          <p:cNvCxnSpPr>
            <a:cxnSpLocks/>
          </p:cNvCxnSpPr>
          <p:nvPr/>
        </p:nvCxnSpPr>
        <p:spPr>
          <a:xfrm flipV="1">
            <a:off x="1921933" y="1616023"/>
            <a:ext cx="6653686" cy="220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9F28CF9-BFCA-44A8-A61F-9294414B30E1}"/>
              </a:ext>
            </a:extLst>
          </p:cNvPr>
          <p:cNvSpPr txBox="1"/>
          <p:nvPr/>
        </p:nvSpPr>
        <p:spPr>
          <a:xfrm>
            <a:off x="4491848" y="1390968"/>
            <a:ext cx="18357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b="0" dirty="0" err="1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energy_plugin</a:t>
            </a:r>
            <a:endParaRPr lang="en-GB" sz="1800" b="0" dirty="0">
              <a:solidFill>
                <a:srgbClr val="7030A0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649949-7D88-8666-D928-5A6CFA5A51C2}"/>
              </a:ext>
            </a:extLst>
          </p:cNvPr>
          <p:cNvSpPr txBox="1"/>
          <p:nvPr/>
        </p:nvSpPr>
        <p:spPr>
          <a:xfrm>
            <a:off x="835063" y="1461846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IPMI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F93650-3243-F61E-AB6D-0EFB604DC03A}"/>
              </a:ext>
            </a:extLst>
          </p:cNvPr>
          <p:cNvSpPr txBox="1"/>
          <p:nvPr/>
        </p:nvSpPr>
        <p:spPr>
          <a:xfrm>
            <a:off x="4134134" y="2505879"/>
            <a:ext cx="2502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dirty="0" err="1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HEPscore</a:t>
            </a:r>
            <a:endParaRPr lang="en-GB" sz="1800" b="0" dirty="0">
              <a:solidFill>
                <a:srgbClr val="7030A0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EBC5BFC9-C139-85C7-2864-7B1025C98A76}"/>
              </a:ext>
            </a:extLst>
          </p:cNvPr>
          <p:cNvSpPr/>
          <p:nvPr/>
        </p:nvSpPr>
        <p:spPr>
          <a:xfrm>
            <a:off x="8771310" y="1189312"/>
            <a:ext cx="2585628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4C8BB5-457C-44D0-FA8B-154CE56C4E04}"/>
              </a:ext>
            </a:extLst>
          </p:cNvPr>
          <p:cNvCxnSpPr>
            <a:cxnSpLocks/>
          </p:cNvCxnSpPr>
          <p:nvPr/>
        </p:nvCxnSpPr>
        <p:spPr>
          <a:xfrm flipV="1">
            <a:off x="6858800" y="1831178"/>
            <a:ext cx="1716819" cy="7727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F4008B-DA3C-8F67-2CA1-B90E990DDF3C}"/>
              </a:ext>
            </a:extLst>
          </p:cNvPr>
          <p:cNvSpPr txBox="1"/>
          <p:nvPr/>
        </p:nvSpPr>
        <p:spPr>
          <a:xfrm>
            <a:off x="2079723" y="1179946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run.sh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C78E82-9D0B-81C7-177E-115A8C6C7AC7}"/>
              </a:ext>
            </a:extLst>
          </p:cNvPr>
          <p:cNvSpPr txBox="1"/>
          <p:nvPr/>
        </p:nvSpPr>
        <p:spPr>
          <a:xfrm>
            <a:off x="8868753" y="1450409"/>
            <a:ext cx="2488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7030A0"/>
                </a:solidFill>
                <a:latin typeface="Consolas" panose="020B0609020204030204" pitchFamily="49" charset="0"/>
              </a:rPr>
              <a:t>b</a:t>
            </a:r>
            <a:r>
              <a:rPr lang="en-GB" sz="1800" b="0" dirty="0" err="1">
                <a:solidFill>
                  <a:srgbClr val="7030A0"/>
                </a:solidFill>
                <a:effectLst/>
                <a:latin typeface="Consolas" panose="020B0609020204030204" pitchFamily="49" charset="0"/>
              </a:rPr>
              <a:t>mkrun_report.json</a:t>
            </a:r>
            <a:endParaRPr lang="en-GB" sz="1800" b="0" dirty="0">
              <a:solidFill>
                <a:srgbClr val="7030A0"/>
              </a:solidFill>
              <a:effectLst/>
              <a:latin typeface="Consolas" panose="020B0609020204030204" pitchFamily="49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CB793E4-F501-D7F7-4C6F-CD0359395E51}"/>
              </a:ext>
            </a:extLst>
          </p:cNvPr>
          <p:cNvCxnSpPr>
            <a:cxnSpLocks/>
          </p:cNvCxnSpPr>
          <p:nvPr/>
        </p:nvCxnSpPr>
        <p:spPr>
          <a:xfrm flipH="1">
            <a:off x="4858871" y="4582081"/>
            <a:ext cx="1843667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124FC12-3843-AE29-50A7-2F449D188ED8}"/>
              </a:ext>
            </a:extLst>
          </p:cNvPr>
          <p:cNvSpPr txBox="1"/>
          <p:nvPr/>
        </p:nvSpPr>
        <p:spPr>
          <a:xfrm>
            <a:off x="3976713" y="3858807"/>
            <a:ext cx="87395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8416FB3-50AB-E7A0-56A2-6354DB30BD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22"/>
          <a:stretch/>
        </p:blipFill>
        <p:spPr>
          <a:xfrm>
            <a:off x="180295" y="2239736"/>
            <a:ext cx="2223835" cy="812554"/>
          </a:xfrm>
          <a:prstGeom prst="rect">
            <a:avLst/>
          </a:prstGeom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5F7D3E-2055-792D-88E5-0A3DD3ECE724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Energy Plug-in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0A6DBB-5C78-0D09-B440-122874A3729D}"/>
              </a:ext>
            </a:extLst>
          </p:cNvPr>
          <p:cNvSpPr txBox="1"/>
          <p:nvPr/>
        </p:nvSpPr>
        <p:spPr>
          <a:xfrm>
            <a:off x="8138408" y="2604425"/>
            <a:ext cx="4110607" cy="403187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"host"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{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"hostname"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"arm-e22"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"plugins"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{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hepscore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{</a:t>
            </a: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-frequency"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{</a:t>
            </a: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...</a:t>
            </a:r>
            <a:endParaRPr lang="en-US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"power-consumption"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{</a:t>
            </a: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start_time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"2023-11-03T15:55:11.310751Z"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8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end_time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"2023-11-03T19:11:11.293188Z"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en-US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"values"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[</a:t>
            </a: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    </a:t>
            </a:r>
            <a:r>
              <a:rPr lang="en-US" sz="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115.0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    </a:t>
            </a:r>
            <a:r>
              <a:rPr lang="en-US" sz="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303.0</a:t>
            </a:r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US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    </a:t>
            </a:r>
            <a:r>
              <a:rPr lang="en-US" sz="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...</a:t>
            </a:r>
            <a:endParaRPr lang="en-US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    </a:t>
            </a:r>
            <a:r>
              <a:rPr lang="en-GB" sz="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169.0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],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"statistics"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{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"min"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108.0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"mean"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269.0862944162437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"max"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344.0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},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"config"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{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...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},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    ...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"score"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8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1509.9384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en-GB" sz="8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"status"</a:t>
            </a:r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GB" sz="8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"success"</a:t>
            </a:r>
            <a:endParaRPr lang="en-GB" sz="8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GB" sz="8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9BD2D386-7B97-4DF1-98B9-2C634F5A0EF8}"/>
              </a:ext>
            </a:extLst>
          </p:cNvPr>
          <p:cNvSpPr/>
          <p:nvPr/>
        </p:nvSpPr>
        <p:spPr>
          <a:xfrm flipH="1">
            <a:off x="8908030" y="4256152"/>
            <a:ext cx="300607" cy="651859"/>
          </a:xfrm>
          <a:prstGeom prst="rightBrace">
            <a:avLst>
              <a:gd name="adj1" fmla="val 58929"/>
              <a:gd name="adj2" fmla="val 47857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BD46F8-FEFF-2581-59EE-40414F3C357F}"/>
              </a:ext>
            </a:extLst>
          </p:cNvPr>
          <p:cNvSpPr txBox="1"/>
          <p:nvPr/>
        </p:nvSpPr>
        <p:spPr>
          <a:xfrm flipH="1">
            <a:off x="6835837" y="4397415"/>
            <a:ext cx="21909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about 500 lines</a:t>
            </a:r>
          </a:p>
        </p:txBody>
      </p:sp>
      <p:sp>
        <p:nvSpPr>
          <p:cNvPr id="3" name="Frame 2">
            <a:extLst>
              <a:ext uri="{FF2B5EF4-FFF2-40B4-BE49-F238E27FC236}">
                <a16:creationId xmlns:a16="http://schemas.microsoft.com/office/drawing/2014/main" id="{C4A84EF7-A48F-FA9A-31AD-B2588AB15067}"/>
              </a:ext>
            </a:extLst>
          </p:cNvPr>
          <p:cNvSpPr/>
          <p:nvPr/>
        </p:nvSpPr>
        <p:spPr>
          <a:xfrm>
            <a:off x="4116910" y="2242958"/>
            <a:ext cx="2585628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Frame 21">
            <a:extLst>
              <a:ext uri="{FF2B5EF4-FFF2-40B4-BE49-F238E27FC236}">
                <a16:creationId xmlns:a16="http://schemas.microsoft.com/office/drawing/2014/main" id="{6446A89E-74A3-F738-80FB-43B1B237F47D}"/>
              </a:ext>
            </a:extLst>
          </p:cNvPr>
          <p:cNvSpPr/>
          <p:nvPr/>
        </p:nvSpPr>
        <p:spPr>
          <a:xfrm>
            <a:off x="4116910" y="1104645"/>
            <a:ext cx="2585628" cy="914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5BEE015-E064-DBDE-895D-0245640006C9}"/>
              </a:ext>
            </a:extLst>
          </p:cNvPr>
          <p:cNvSpPr txBox="1"/>
          <p:nvPr/>
        </p:nvSpPr>
        <p:spPr>
          <a:xfrm>
            <a:off x="328047" y="5446620"/>
            <a:ext cx="72973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 am not sure how / I have not developed the tools to deal with this output …</a:t>
            </a:r>
          </a:p>
        </p:txBody>
      </p:sp>
    </p:spTree>
    <p:extLst>
      <p:ext uri="{BB962C8B-B14F-4D97-AF65-F5344CB8AC3E}">
        <p14:creationId xmlns:p14="http://schemas.microsoft.com/office/powerpoint/2010/main" val="17061202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OutLook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A person standing in a desert&#10;&#10;Description automatically generated">
            <a:extLst>
              <a:ext uri="{FF2B5EF4-FFF2-40B4-BE49-F238E27FC236}">
                <a16:creationId xmlns:a16="http://schemas.microsoft.com/office/drawing/2014/main" id="{D80E0A53-F531-88C3-45DC-E326245922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707886"/>
            <a:ext cx="10287000" cy="615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09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on my List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F841A7-54C1-F33C-006F-216F109710A6}"/>
              </a:ext>
            </a:extLst>
          </p:cNvPr>
          <p:cNvSpPr txBox="1"/>
          <p:nvPr/>
        </p:nvSpPr>
        <p:spPr>
          <a:xfrm>
            <a:off x="0" y="733246"/>
            <a:ext cx="12192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Improve on the calculation and reach a consensus about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What Watt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use in benchmarking and agree on a common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/Watt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metric.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Consolidate my results and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streamline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the process from benchmarking to a reference table / excel (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a.t.m.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 lot of copy/paste by hands).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Study the effect of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frequency throttling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at cluster level: we have an Ansible script to tune the frequency remotely! How to use in production?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Benchmark newly available x86 &amp; ARM chips: 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AMD Siena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(ongoing!),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Nvidia Grace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(we bought one),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AmpereOne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(looking for), …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Provide my input and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feature request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 the plug-in development … and maybe make my hands dirty – we should talk about this. </a:t>
            </a:r>
          </a:p>
        </p:txBody>
      </p:sp>
    </p:spTree>
    <p:extLst>
      <p:ext uri="{BB962C8B-B14F-4D97-AF65-F5344CB8AC3E}">
        <p14:creationId xmlns:p14="http://schemas.microsoft.com/office/powerpoint/2010/main" val="4023639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B2A0A6-78A5-8FD4-9671-57A4C6934824}"/>
              </a:ext>
            </a:extLst>
          </p:cNvPr>
          <p:cNvSpPr txBox="1"/>
          <p:nvPr/>
        </p:nvSpPr>
        <p:spPr>
          <a:xfrm>
            <a:off x="0" y="896562"/>
            <a:ext cx="12192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Update on my benchmarks results: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/Watt comparison extended to more machines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Thread-Scan , Frequency Scan , Open issues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What Watt: investigating the best estimate of average power 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 vs. the Energy Plug-in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Testing experience and run strategy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Plug-in validation (comparison with my exporter tools)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Outlook and next steps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Collect / consolidate / streamline</a:t>
            </a:r>
            <a:b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Joining the developers …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8136060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 Request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F841A7-54C1-F33C-006F-216F109710A6}"/>
              </a:ext>
            </a:extLst>
          </p:cNvPr>
          <p:cNvSpPr txBox="1"/>
          <p:nvPr/>
        </p:nvSpPr>
        <p:spPr>
          <a:xfrm>
            <a:off x="0" y="733246"/>
            <a:ext cx="12192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make this plug-in into a fully usable product, there are a few things that we need to fixed / streamline /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optimise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My proposal is to open a fresh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Jira issue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to discuss possible new features. With some guidance, I can then I can take part in the development process … 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 believe the following issues / features should be addressed:</a:t>
            </a:r>
          </a:p>
          <a:p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Export plug-in metric as a timeseries in a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CSV file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with (e.g., time-stamp, CPU, RAM, Frequency, Power, …), either during or at the end of the run.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What happens if a plugin skips a beat? How often does it happen (never)? We should define an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error message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set the metric to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NaN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(not 0) !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Tag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the time-series with workload name and number (start-end)! Or … we can think about a Utility that does so by reading the </a:t>
            </a:r>
            <a:r>
              <a:rPr lang="en-US" sz="2400" dirty="0" err="1">
                <a:latin typeface="Consolas" panose="020B0609020204030204" pitchFamily="49" charset="0"/>
                <a:cs typeface="Arial" panose="020B0604020202020204" pitchFamily="34" charset="0"/>
              </a:rPr>
              <a:t>json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file …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Add more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statistic calculations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including the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mean*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power, once we agree on it.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Understand limitations about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sampling interval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(30 sec. ok, but 15 sec. crashes).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Any other thoughts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6F913B1-EE04-6918-687E-A59C89A7E1B7}"/>
              </a:ext>
            </a:extLst>
          </p:cNvPr>
          <p:cNvCxnSpPr>
            <a:cxnSpLocks/>
          </p:cNvCxnSpPr>
          <p:nvPr/>
        </p:nvCxnSpPr>
        <p:spPr>
          <a:xfrm>
            <a:off x="5166272" y="2705827"/>
            <a:ext cx="202762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339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obot in a desert&#10;&#10;Description automatically generated">
            <a:extLst>
              <a:ext uri="{FF2B5EF4-FFF2-40B4-BE49-F238E27FC236}">
                <a16:creationId xmlns:a16="http://schemas.microsoft.com/office/drawing/2014/main" id="{4C15047D-6286-B1EA-1E87-F9B1C8E115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3"/>
          <a:stretch/>
        </p:blipFill>
        <p:spPr>
          <a:xfrm>
            <a:off x="797560" y="603903"/>
            <a:ext cx="10596880" cy="6254097"/>
          </a:xfrm>
          <a:prstGeom prst="rect">
            <a:avLst/>
          </a:prstGeom>
        </p:spPr>
      </p:pic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0BDF2CA5-6627-6A73-98B9-CE84112700FA}"/>
              </a:ext>
            </a:extLst>
          </p:cNvPr>
          <p:cNvSpPr/>
          <p:nvPr/>
        </p:nvSpPr>
        <p:spPr>
          <a:xfrm>
            <a:off x="9865360" y="2793752"/>
            <a:ext cx="2194560" cy="1270495"/>
          </a:xfrm>
          <a:prstGeom prst="cloudCallout">
            <a:avLst>
              <a:gd name="adj1" fmla="val -14300"/>
              <a:gd name="adj2" fmla="val 86559"/>
            </a:avLst>
          </a:prstGeom>
          <a:blipFill>
            <a:blip r:embed="rId4"/>
            <a:tile tx="0" ty="0" sx="100000" sy="100000" flip="none" algn="tl"/>
          </a:blipFill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198120 w 2194560"/>
                      <a:gd name="connsiteY0" fmla="*/ 422616 h 1270495"/>
                      <a:gd name="connsiteX1" fmla="*/ 285648 w 2194560"/>
                      <a:gd name="connsiteY1" fmla="*/ 203132 h 1270495"/>
                      <a:gd name="connsiteX2" fmla="*/ 711454 w 2194560"/>
                      <a:gd name="connsiteY2" fmla="*/ 152988 h 1270495"/>
                      <a:gd name="connsiteX3" fmla="*/ 1140764 w 2194560"/>
                      <a:gd name="connsiteY3" fmla="*/ 100933 h 1270495"/>
                      <a:gd name="connsiteX4" fmla="*/ 1308049 w 2194560"/>
                      <a:gd name="connsiteY4" fmla="*/ 5881 h 1270495"/>
                      <a:gd name="connsiteX5" fmla="*/ 1515516 w 2194560"/>
                      <a:gd name="connsiteY5" fmla="*/ 72965 h 1270495"/>
                      <a:gd name="connsiteX6" fmla="*/ 1801520 w 2194560"/>
                      <a:gd name="connsiteY6" fmla="*/ 20292 h 1270495"/>
                      <a:gd name="connsiteX7" fmla="*/ 1946554 w 2194560"/>
                      <a:gd name="connsiteY7" fmla="*/ 163987 h 1270495"/>
                      <a:gd name="connsiteX8" fmla="*/ 2132685 w 2194560"/>
                      <a:gd name="connsiteY8" fmla="*/ 303448 h 1270495"/>
                      <a:gd name="connsiteX9" fmla="*/ 2124354 w 2194560"/>
                      <a:gd name="connsiteY9" fmla="*/ 454672 h 1270495"/>
                      <a:gd name="connsiteX10" fmla="*/ 2185212 w 2194560"/>
                      <a:gd name="connsiteY10" fmla="*/ 685890 h 1270495"/>
                      <a:gd name="connsiteX11" fmla="*/ 1900123 w 2194560"/>
                      <a:gd name="connsiteY11" fmla="*/ 888287 h 1270495"/>
                      <a:gd name="connsiteX12" fmla="*/ 1798066 w 2194560"/>
                      <a:gd name="connsiteY12" fmla="*/ 1061716 h 1270495"/>
                      <a:gd name="connsiteX13" fmla="*/ 1450594 w 2194560"/>
                      <a:gd name="connsiteY13" fmla="*/ 1082714 h 1270495"/>
                      <a:gd name="connsiteX14" fmla="*/ 1202283 w 2194560"/>
                      <a:gd name="connsiteY14" fmla="*/ 1267730 h 1270495"/>
                      <a:gd name="connsiteX15" fmla="*/ 837184 w 2194560"/>
                      <a:gd name="connsiteY15" fmla="*/ 1154797 h 1270495"/>
                      <a:gd name="connsiteX16" fmla="*/ 294843 w 2194560"/>
                      <a:gd name="connsiteY16" fmla="*/ 1043217 h 1270495"/>
                      <a:gd name="connsiteX17" fmla="*/ 56388 w 2194560"/>
                      <a:gd name="connsiteY17" fmla="*/ 919050 h 1270495"/>
                      <a:gd name="connsiteX18" fmla="*/ 107340 w 2194560"/>
                      <a:gd name="connsiteY18" fmla="*/ 751444 h 1270495"/>
                      <a:gd name="connsiteX19" fmla="*/ -254 w 2194560"/>
                      <a:gd name="connsiteY19" fmla="*/ 579486 h 1270495"/>
                      <a:gd name="connsiteX20" fmla="*/ 196240 w 2194560"/>
                      <a:gd name="connsiteY20" fmla="*/ 426645 h 1270495"/>
                      <a:gd name="connsiteX21" fmla="*/ 198120 w 2194560"/>
                      <a:gd name="connsiteY21" fmla="*/ 422616 h 1270495"/>
                      <a:gd name="connsiteX0" fmla="*/ 747624 w 2194560"/>
                      <a:gd name="connsiteY0" fmla="*/ 1755290 h 1270495"/>
                      <a:gd name="connsiteX1" fmla="*/ 712332 w 2194560"/>
                      <a:gd name="connsiteY1" fmla="*/ 1790582 h 1270495"/>
                      <a:gd name="connsiteX2" fmla="*/ 677040 w 2194560"/>
                      <a:gd name="connsiteY2" fmla="*/ 1755290 h 1270495"/>
                      <a:gd name="connsiteX3" fmla="*/ 712332 w 2194560"/>
                      <a:gd name="connsiteY3" fmla="*/ 1719998 h 1270495"/>
                      <a:gd name="connsiteX4" fmla="*/ 747624 w 2194560"/>
                      <a:gd name="connsiteY4" fmla="*/ 1755290 h 1270495"/>
                      <a:gd name="connsiteX0" fmla="*/ 832207 w 2194560"/>
                      <a:gd name="connsiteY0" fmla="*/ 1611871 h 1270495"/>
                      <a:gd name="connsiteX1" fmla="*/ 761624 w 2194560"/>
                      <a:gd name="connsiteY1" fmla="*/ 1682454 h 1270495"/>
                      <a:gd name="connsiteX2" fmla="*/ 691041 w 2194560"/>
                      <a:gd name="connsiteY2" fmla="*/ 1611871 h 1270495"/>
                      <a:gd name="connsiteX3" fmla="*/ 761624 w 2194560"/>
                      <a:gd name="connsiteY3" fmla="*/ 1541288 h 1270495"/>
                      <a:gd name="connsiteX4" fmla="*/ 832207 w 2194560"/>
                      <a:gd name="connsiteY4" fmla="*/ 1611871 h 1270495"/>
                      <a:gd name="connsiteX0" fmla="*/ 939732 w 2194560"/>
                      <a:gd name="connsiteY0" fmla="*/ 1401701 h 1270495"/>
                      <a:gd name="connsiteX1" fmla="*/ 833857 w 2194560"/>
                      <a:gd name="connsiteY1" fmla="*/ 1507576 h 1270495"/>
                      <a:gd name="connsiteX2" fmla="*/ 727982 w 2194560"/>
                      <a:gd name="connsiteY2" fmla="*/ 1401701 h 1270495"/>
                      <a:gd name="connsiteX3" fmla="*/ 833857 w 2194560"/>
                      <a:gd name="connsiteY3" fmla="*/ 1295826 h 1270495"/>
                      <a:gd name="connsiteX4" fmla="*/ 939732 w 2194560"/>
                      <a:gd name="connsiteY4" fmla="*/ 1401701 h 1270495"/>
                      <a:gd name="connsiteX0" fmla="*/ 238404 w 2194560"/>
                      <a:gd name="connsiteY0" fmla="*/ 769855 h 1270495"/>
                      <a:gd name="connsiteX1" fmla="*/ 109728 w 2194560"/>
                      <a:gd name="connsiteY1" fmla="*/ 746415 h 1270495"/>
                      <a:gd name="connsiteX2" fmla="*/ 351942 w 2194560"/>
                      <a:gd name="connsiteY2" fmla="*/ 1026365 h 1270495"/>
                      <a:gd name="connsiteX3" fmla="*/ 295656 w 2194560"/>
                      <a:gd name="connsiteY3" fmla="*/ 1037570 h 1270495"/>
                      <a:gd name="connsiteX4" fmla="*/ 837082 w 2194560"/>
                      <a:gd name="connsiteY4" fmla="*/ 1149621 h 1270495"/>
                      <a:gd name="connsiteX5" fmla="*/ 803148 w 2194560"/>
                      <a:gd name="connsiteY5" fmla="*/ 1098448 h 1270495"/>
                      <a:gd name="connsiteX6" fmla="*/ 1464411 w 2194560"/>
                      <a:gd name="connsiteY6" fmla="*/ 1022013 h 1270495"/>
                      <a:gd name="connsiteX7" fmla="*/ 1450848 w 2194560"/>
                      <a:gd name="connsiteY7" fmla="*/ 1078156 h 1270495"/>
                      <a:gd name="connsiteX8" fmla="*/ 1733753 w 2194560"/>
                      <a:gd name="connsiteY8" fmla="*/ 675068 h 1270495"/>
                      <a:gd name="connsiteX9" fmla="*/ 1898904 w 2194560"/>
                      <a:gd name="connsiteY9" fmla="*/ 884935 h 1270495"/>
                      <a:gd name="connsiteX10" fmla="*/ 2123338 w 2194560"/>
                      <a:gd name="connsiteY10" fmla="*/ 451555 h 1270495"/>
                      <a:gd name="connsiteX11" fmla="*/ 2049780 w 2194560"/>
                      <a:gd name="connsiteY11" fmla="*/ 530255 h 1270495"/>
                      <a:gd name="connsiteX12" fmla="*/ 1946859 w 2194560"/>
                      <a:gd name="connsiteY12" fmla="*/ 159576 h 1270495"/>
                      <a:gd name="connsiteX13" fmla="*/ 1950720 w 2194560"/>
                      <a:gd name="connsiteY13" fmla="*/ 196750 h 1270495"/>
                      <a:gd name="connsiteX14" fmla="*/ 1477162 w 2194560"/>
                      <a:gd name="connsiteY14" fmla="*/ 116226 h 1270495"/>
                      <a:gd name="connsiteX15" fmla="*/ 1514856 w 2194560"/>
                      <a:gd name="connsiteY15" fmla="*/ 68818 h 1270495"/>
                      <a:gd name="connsiteX16" fmla="*/ 1124762 w 2194560"/>
                      <a:gd name="connsiteY16" fmla="*/ 138813 h 1270495"/>
                      <a:gd name="connsiteX17" fmla="*/ 1143000 w 2194560"/>
                      <a:gd name="connsiteY17" fmla="*/ 97933 h 1270495"/>
                      <a:gd name="connsiteX18" fmla="*/ 711200 w 2194560"/>
                      <a:gd name="connsiteY18" fmla="*/ 152694 h 1270495"/>
                      <a:gd name="connsiteX19" fmla="*/ 777240 w 2194560"/>
                      <a:gd name="connsiteY19" fmla="*/ 192338 h 1270495"/>
                      <a:gd name="connsiteX20" fmla="*/ 209651 w 2194560"/>
                      <a:gd name="connsiteY20" fmla="*/ 464348 h 1270495"/>
                      <a:gd name="connsiteX21" fmla="*/ 198120 w 2194560"/>
                      <a:gd name="connsiteY21" fmla="*/ 422616 h 12704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194560" h="1270495" fill="none" extrusionOk="0">
                        <a:moveTo>
                          <a:pt x="198120" y="422616"/>
                        </a:moveTo>
                        <a:cubicBezTo>
                          <a:pt x="177524" y="356537"/>
                          <a:pt x="205822" y="248251"/>
                          <a:pt x="285648" y="203132"/>
                        </a:cubicBezTo>
                        <a:cubicBezTo>
                          <a:pt x="426546" y="119473"/>
                          <a:pt x="571691" y="77942"/>
                          <a:pt x="711454" y="152988"/>
                        </a:cubicBezTo>
                        <a:cubicBezTo>
                          <a:pt x="805269" y="32294"/>
                          <a:pt x="989446" y="5515"/>
                          <a:pt x="1140764" y="100933"/>
                        </a:cubicBezTo>
                        <a:cubicBezTo>
                          <a:pt x="1172122" y="53252"/>
                          <a:pt x="1231166" y="-847"/>
                          <a:pt x="1308049" y="5881"/>
                        </a:cubicBezTo>
                        <a:cubicBezTo>
                          <a:pt x="1392908" y="-7062"/>
                          <a:pt x="1470143" y="16928"/>
                          <a:pt x="1515516" y="72965"/>
                        </a:cubicBezTo>
                        <a:cubicBezTo>
                          <a:pt x="1577129" y="4558"/>
                          <a:pt x="1718073" y="-29481"/>
                          <a:pt x="1801520" y="20292"/>
                        </a:cubicBezTo>
                        <a:cubicBezTo>
                          <a:pt x="1868309" y="51190"/>
                          <a:pt x="1937935" y="116277"/>
                          <a:pt x="1946554" y="163987"/>
                        </a:cubicBezTo>
                        <a:cubicBezTo>
                          <a:pt x="2046726" y="180409"/>
                          <a:pt x="2101750" y="244523"/>
                          <a:pt x="2132685" y="303448"/>
                        </a:cubicBezTo>
                        <a:cubicBezTo>
                          <a:pt x="2155593" y="353614"/>
                          <a:pt x="2146636" y="394448"/>
                          <a:pt x="2124354" y="454672"/>
                        </a:cubicBezTo>
                        <a:cubicBezTo>
                          <a:pt x="2209142" y="521032"/>
                          <a:pt x="2221672" y="616791"/>
                          <a:pt x="2185212" y="685890"/>
                        </a:cubicBezTo>
                        <a:cubicBezTo>
                          <a:pt x="2170749" y="811449"/>
                          <a:pt x="2040743" y="878177"/>
                          <a:pt x="1900123" y="888287"/>
                        </a:cubicBezTo>
                        <a:cubicBezTo>
                          <a:pt x="1910778" y="966154"/>
                          <a:pt x="1858846" y="1013669"/>
                          <a:pt x="1798066" y="1061716"/>
                        </a:cubicBezTo>
                        <a:cubicBezTo>
                          <a:pt x="1674865" y="1153385"/>
                          <a:pt x="1567853" y="1138173"/>
                          <a:pt x="1450594" y="1082714"/>
                        </a:cubicBezTo>
                        <a:cubicBezTo>
                          <a:pt x="1430505" y="1158603"/>
                          <a:pt x="1304441" y="1216161"/>
                          <a:pt x="1202283" y="1267730"/>
                        </a:cubicBezTo>
                        <a:cubicBezTo>
                          <a:pt x="1056864" y="1296874"/>
                          <a:pt x="917647" y="1258965"/>
                          <a:pt x="837184" y="1154797"/>
                        </a:cubicBezTo>
                        <a:cubicBezTo>
                          <a:pt x="622543" y="1214259"/>
                          <a:pt x="411986" y="1185537"/>
                          <a:pt x="294843" y="1043217"/>
                        </a:cubicBezTo>
                        <a:cubicBezTo>
                          <a:pt x="197847" y="1065908"/>
                          <a:pt x="91927" y="1001543"/>
                          <a:pt x="56388" y="919050"/>
                        </a:cubicBezTo>
                        <a:cubicBezTo>
                          <a:pt x="18041" y="866044"/>
                          <a:pt x="53732" y="792340"/>
                          <a:pt x="107340" y="751444"/>
                        </a:cubicBezTo>
                        <a:cubicBezTo>
                          <a:pt x="33502" y="695444"/>
                          <a:pt x="-9553" y="644938"/>
                          <a:pt x="-254" y="579486"/>
                        </a:cubicBezTo>
                        <a:cubicBezTo>
                          <a:pt x="-17574" y="500783"/>
                          <a:pt x="105673" y="416396"/>
                          <a:pt x="196240" y="426645"/>
                        </a:cubicBezTo>
                        <a:cubicBezTo>
                          <a:pt x="197057" y="425129"/>
                          <a:pt x="197684" y="423954"/>
                          <a:pt x="198120" y="422616"/>
                        </a:cubicBezTo>
                        <a:close/>
                      </a:path>
                      <a:path w="2194560" h="1270495" fill="none" extrusionOk="0">
                        <a:moveTo>
                          <a:pt x="747624" y="1755290"/>
                        </a:moveTo>
                        <a:cubicBezTo>
                          <a:pt x="743641" y="1776258"/>
                          <a:pt x="731565" y="1794485"/>
                          <a:pt x="712332" y="1790582"/>
                        </a:cubicBezTo>
                        <a:cubicBezTo>
                          <a:pt x="692141" y="1789969"/>
                          <a:pt x="678665" y="1774928"/>
                          <a:pt x="677040" y="1755290"/>
                        </a:cubicBezTo>
                        <a:cubicBezTo>
                          <a:pt x="674960" y="1735600"/>
                          <a:pt x="691893" y="1720413"/>
                          <a:pt x="712332" y="1719998"/>
                        </a:cubicBezTo>
                        <a:cubicBezTo>
                          <a:pt x="728424" y="1716039"/>
                          <a:pt x="747706" y="1734756"/>
                          <a:pt x="747624" y="1755290"/>
                        </a:cubicBezTo>
                        <a:close/>
                      </a:path>
                      <a:path w="2194560" h="1270495" fill="none" extrusionOk="0">
                        <a:moveTo>
                          <a:pt x="832207" y="1611871"/>
                        </a:moveTo>
                        <a:cubicBezTo>
                          <a:pt x="841719" y="1644302"/>
                          <a:pt x="806237" y="1677691"/>
                          <a:pt x="761624" y="1682454"/>
                        </a:cubicBezTo>
                        <a:cubicBezTo>
                          <a:pt x="723934" y="1689746"/>
                          <a:pt x="698458" y="1643909"/>
                          <a:pt x="691041" y="1611871"/>
                        </a:cubicBezTo>
                        <a:cubicBezTo>
                          <a:pt x="697689" y="1573298"/>
                          <a:pt x="722054" y="1534003"/>
                          <a:pt x="761624" y="1541288"/>
                        </a:cubicBezTo>
                        <a:cubicBezTo>
                          <a:pt x="798389" y="1541531"/>
                          <a:pt x="836140" y="1577683"/>
                          <a:pt x="832207" y="1611871"/>
                        </a:cubicBezTo>
                        <a:close/>
                      </a:path>
                      <a:path w="2194560" h="1270495" fill="none" extrusionOk="0">
                        <a:moveTo>
                          <a:pt x="939732" y="1401701"/>
                        </a:moveTo>
                        <a:cubicBezTo>
                          <a:pt x="938508" y="1459714"/>
                          <a:pt x="905811" y="1506688"/>
                          <a:pt x="833857" y="1507576"/>
                        </a:cubicBezTo>
                        <a:cubicBezTo>
                          <a:pt x="775082" y="1494636"/>
                          <a:pt x="733273" y="1456336"/>
                          <a:pt x="727982" y="1401701"/>
                        </a:cubicBezTo>
                        <a:cubicBezTo>
                          <a:pt x="733288" y="1353887"/>
                          <a:pt x="787691" y="1295558"/>
                          <a:pt x="833857" y="1295826"/>
                        </a:cubicBezTo>
                        <a:cubicBezTo>
                          <a:pt x="901432" y="1286493"/>
                          <a:pt x="940445" y="1341560"/>
                          <a:pt x="939732" y="1401701"/>
                        </a:cubicBezTo>
                        <a:close/>
                      </a:path>
                      <a:path w="2194560" h="1270495" fill="none" extrusionOk="0">
                        <a:moveTo>
                          <a:pt x="238404" y="769855"/>
                        </a:moveTo>
                        <a:cubicBezTo>
                          <a:pt x="202543" y="774700"/>
                          <a:pt x="144494" y="766927"/>
                          <a:pt x="109728" y="746415"/>
                        </a:cubicBezTo>
                        <a:moveTo>
                          <a:pt x="351942" y="1026365"/>
                        </a:moveTo>
                        <a:cubicBezTo>
                          <a:pt x="331103" y="1037007"/>
                          <a:pt x="318047" y="1036375"/>
                          <a:pt x="295656" y="1037570"/>
                        </a:cubicBezTo>
                        <a:moveTo>
                          <a:pt x="837082" y="1149621"/>
                        </a:moveTo>
                        <a:cubicBezTo>
                          <a:pt x="828063" y="1131377"/>
                          <a:pt x="809628" y="1112752"/>
                          <a:pt x="803148" y="1098448"/>
                        </a:cubicBezTo>
                        <a:moveTo>
                          <a:pt x="1464411" y="1022013"/>
                        </a:moveTo>
                        <a:cubicBezTo>
                          <a:pt x="1460920" y="1044727"/>
                          <a:pt x="1460147" y="1062759"/>
                          <a:pt x="1450848" y="1078156"/>
                        </a:cubicBezTo>
                        <a:moveTo>
                          <a:pt x="1733753" y="675068"/>
                        </a:moveTo>
                        <a:cubicBezTo>
                          <a:pt x="1825071" y="715502"/>
                          <a:pt x="1901117" y="811415"/>
                          <a:pt x="1898904" y="884935"/>
                        </a:cubicBezTo>
                        <a:moveTo>
                          <a:pt x="2123338" y="451555"/>
                        </a:moveTo>
                        <a:cubicBezTo>
                          <a:pt x="2099794" y="483144"/>
                          <a:pt x="2080387" y="514194"/>
                          <a:pt x="2049780" y="530255"/>
                        </a:cubicBezTo>
                        <a:moveTo>
                          <a:pt x="1946859" y="159576"/>
                        </a:moveTo>
                        <a:cubicBezTo>
                          <a:pt x="1948654" y="171603"/>
                          <a:pt x="1950447" y="184578"/>
                          <a:pt x="1950720" y="196750"/>
                        </a:cubicBezTo>
                        <a:moveTo>
                          <a:pt x="1477162" y="116226"/>
                        </a:moveTo>
                        <a:cubicBezTo>
                          <a:pt x="1487360" y="97066"/>
                          <a:pt x="1498865" y="82789"/>
                          <a:pt x="1514856" y="68818"/>
                        </a:cubicBezTo>
                        <a:moveTo>
                          <a:pt x="1124762" y="138813"/>
                        </a:moveTo>
                        <a:cubicBezTo>
                          <a:pt x="1129534" y="128387"/>
                          <a:pt x="1136085" y="114383"/>
                          <a:pt x="1143000" y="97933"/>
                        </a:cubicBezTo>
                        <a:moveTo>
                          <a:pt x="711200" y="152694"/>
                        </a:moveTo>
                        <a:cubicBezTo>
                          <a:pt x="737268" y="162721"/>
                          <a:pt x="756894" y="181854"/>
                          <a:pt x="777240" y="192338"/>
                        </a:cubicBezTo>
                        <a:moveTo>
                          <a:pt x="209651" y="464348"/>
                        </a:moveTo>
                        <a:cubicBezTo>
                          <a:pt x="205896" y="452794"/>
                          <a:pt x="203020" y="434344"/>
                          <a:pt x="198120" y="422616"/>
                        </a:cubicBezTo>
                      </a:path>
                      <a:path w="2194560" h="1270495" stroke="0" extrusionOk="0">
                        <a:moveTo>
                          <a:pt x="198120" y="422616"/>
                        </a:moveTo>
                        <a:cubicBezTo>
                          <a:pt x="179828" y="340036"/>
                          <a:pt x="200605" y="268313"/>
                          <a:pt x="285648" y="203132"/>
                        </a:cubicBezTo>
                        <a:cubicBezTo>
                          <a:pt x="432691" y="117521"/>
                          <a:pt x="527420" y="90152"/>
                          <a:pt x="711454" y="152988"/>
                        </a:cubicBezTo>
                        <a:cubicBezTo>
                          <a:pt x="783093" y="39769"/>
                          <a:pt x="1003439" y="45928"/>
                          <a:pt x="1140764" y="100933"/>
                        </a:cubicBezTo>
                        <a:cubicBezTo>
                          <a:pt x="1163388" y="44058"/>
                          <a:pt x="1237763" y="14849"/>
                          <a:pt x="1308049" y="5881"/>
                        </a:cubicBezTo>
                        <a:cubicBezTo>
                          <a:pt x="1401776" y="-1306"/>
                          <a:pt x="1471369" y="13344"/>
                          <a:pt x="1515516" y="72965"/>
                        </a:cubicBezTo>
                        <a:cubicBezTo>
                          <a:pt x="1578915" y="6810"/>
                          <a:pt x="1689485" y="-1888"/>
                          <a:pt x="1801520" y="20292"/>
                        </a:cubicBezTo>
                        <a:cubicBezTo>
                          <a:pt x="1876877" y="40440"/>
                          <a:pt x="1923546" y="111635"/>
                          <a:pt x="1946554" y="163987"/>
                        </a:cubicBezTo>
                        <a:cubicBezTo>
                          <a:pt x="2045608" y="189178"/>
                          <a:pt x="2119162" y="238806"/>
                          <a:pt x="2132685" y="303448"/>
                        </a:cubicBezTo>
                        <a:cubicBezTo>
                          <a:pt x="2141446" y="351047"/>
                          <a:pt x="2159421" y="414130"/>
                          <a:pt x="2124354" y="454672"/>
                        </a:cubicBezTo>
                        <a:cubicBezTo>
                          <a:pt x="2197336" y="533655"/>
                          <a:pt x="2212340" y="621324"/>
                          <a:pt x="2185212" y="685890"/>
                        </a:cubicBezTo>
                        <a:cubicBezTo>
                          <a:pt x="2161256" y="808233"/>
                          <a:pt x="2047922" y="884239"/>
                          <a:pt x="1900123" y="888287"/>
                        </a:cubicBezTo>
                        <a:cubicBezTo>
                          <a:pt x="1908277" y="947241"/>
                          <a:pt x="1864109" y="1009333"/>
                          <a:pt x="1798066" y="1061716"/>
                        </a:cubicBezTo>
                        <a:cubicBezTo>
                          <a:pt x="1694997" y="1128775"/>
                          <a:pt x="1552992" y="1131685"/>
                          <a:pt x="1450594" y="1082714"/>
                        </a:cubicBezTo>
                        <a:cubicBezTo>
                          <a:pt x="1402616" y="1173954"/>
                          <a:pt x="1312683" y="1228847"/>
                          <a:pt x="1202283" y="1267730"/>
                        </a:cubicBezTo>
                        <a:cubicBezTo>
                          <a:pt x="1064622" y="1267969"/>
                          <a:pt x="892718" y="1263287"/>
                          <a:pt x="837184" y="1154797"/>
                        </a:cubicBezTo>
                        <a:cubicBezTo>
                          <a:pt x="631108" y="1275985"/>
                          <a:pt x="412061" y="1199868"/>
                          <a:pt x="294843" y="1043217"/>
                        </a:cubicBezTo>
                        <a:cubicBezTo>
                          <a:pt x="187322" y="1056214"/>
                          <a:pt x="90016" y="998614"/>
                          <a:pt x="56388" y="919050"/>
                        </a:cubicBezTo>
                        <a:cubicBezTo>
                          <a:pt x="29982" y="867187"/>
                          <a:pt x="36453" y="797251"/>
                          <a:pt x="107340" y="751444"/>
                        </a:cubicBezTo>
                        <a:cubicBezTo>
                          <a:pt x="36262" y="725779"/>
                          <a:pt x="-25267" y="656305"/>
                          <a:pt x="-254" y="579486"/>
                        </a:cubicBezTo>
                        <a:cubicBezTo>
                          <a:pt x="14559" y="484633"/>
                          <a:pt x="76780" y="434038"/>
                          <a:pt x="196240" y="426645"/>
                        </a:cubicBezTo>
                        <a:cubicBezTo>
                          <a:pt x="197170" y="425568"/>
                          <a:pt x="197399" y="424304"/>
                          <a:pt x="198120" y="422616"/>
                        </a:cubicBezTo>
                        <a:close/>
                      </a:path>
                      <a:path w="2194560" h="1270495" stroke="0" extrusionOk="0">
                        <a:moveTo>
                          <a:pt x="747624" y="1755290"/>
                        </a:moveTo>
                        <a:cubicBezTo>
                          <a:pt x="748149" y="1772750"/>
                          <a:pt x="732534" y="1787911"/>
                          <a:pt x="712332" y="1790582"/>
                        </a:cubicBezTo>
                        <a:cubicBezTo>
                          <a:pt x="692163" y="1793949"/>
                          <a:pt x="675420" y="1773045"/>
                          <a:pt x="677040" y="1755290"/>
                        </a:cubicBezTo>
                        <a:cubicBezTo>
                          <a:pt x="681235" y="1739177"/>
                          <a:pt x="690203" y="1720736"/>
                          <a:pt x="712332" y="1719998"/>
                        </a:cubicBezTo>
                        <a:cubicBezTo>
                          <a:pt x="727036" y="1721677"/>
                          <a:pt x="747594" y="1734323"/>
                          <a:pt x="747624" y="1755290"/>
                        </a:cubicBezTo>
                        <a:close/>
                      </a:path>
                      <a:path w="2194560" h="1270495" stroke="0" extrusionOk="0">
                        <a:moveTo>
                          <a:pt x="832207" y="1611871"/>
                        </a:moveTo>
                        <a:cubicBezTo>
                          <a:pt x="830748" y="1652973"/>
                          <a:pt x="798995" y="1686477"/>
                          <a:pt x="761624" y="1682454"/>
                        </a:cubicBezTo>
                        <a:cubicBezTo>
                          <a:pt x="721721" y="1682675"/>
                          <a:pt x="692319" y="1654358"/>
                          <a:pt x="691041" y="1611871"/>
                        </a:cubicBezTo>
                        <a:cubicBezTo>
                          <a:pt x="682954" y="1571486"/>
                          <a:pt x="722501" y="1537648"/>
                          <a:pt x="761624" y="1541288"/>
                        </a:cubicBezTo>
                        <a:cubicBezTo>
                          <a:pt x="801905" y="1538801"/>
                          <a:pt x="834782" y="1570211"/>
                          <a:pt x="832207" y="1611871"/>
                        </a:cubicBezTo>
                        <a:close/>
                      </a:path>
                      <a:path w="2194560" h="1270495" stroke="0" extrusionOk="0">
                        <a:moveTo>
                          <a:pt x="939732" y="1401701"/>
                        </a:moveTo>
                        <a:cubicBezTo>
                          <a:pt x="936171" y="1468850"/>
                          <a:pt x="893682" y="1507101"/>
                          <a:pt x="833857" y="1507576"/>
                        </a:cubicBezTo>
                        <a:cubicBezTo>
                          <a:pt x="781618" y="1492617"/>
                          <a:pt x="735848" y="1463646"/>
                          <a:pt x="727982" y="1401701"/>
                        </a:cubicBezTo>
                        <a:cubicBezTo>
                          <a:pt x="733169" y="1335086"/>
                          <a:pt x="785512" y="1292448"/>
                          <a:pt x="833857" y="1295826"/>
                        </a:cubicBezTo>
                        <a:cubicBezTo>
                          <a:pt x="897650" y="1296778"/>
                          <a:pt x="940778" y="1356591"/>
                          <a:pt x="939732" y="1401701"/>
                        </a:cubicBezTo>
                        <a:close/>
                      </a:path>
                      <a:path w="2194560" h="1270495" fill="none" stroke="0" extrusionOk="0">
                        <a:moveTo>
                          <a:pt x="238404" y="769855"/>
                        </a:moveTo>
                        <a:cubicBezTo>
                          <a:pt x="200928" y="775981"/>
                          <a:pt x="151572" y="761860"/>
                          <a:pt x="109728" y="746415"/>
                        </a:cubicBezTo>
                        <a:moveTo>
                          <a:pt x="351942" y="1026365"/>
                        </a:moveTo>
                        <a:cubicBezTo>
                          <a:pt x="335833" y="1032718"/>
                          <a:pt x="315908" y="1030174"/>
                          <a:pt x="295656" y="1037570"/>
                        </a:cubicBezTo>
                        <a:moveTo>
                          <a:pt x="837082" y="1149621"/>
                        </a:moveTo>
                        <a:cubicBezTo>
                          <a:pt x="821063" y="1128143"/>
                          <a:pt x="812264" y="1117353"/>
                          <a:pt x="803148" y="1098448"/>
                        </a:cubicBezTo>
                        <a:moveTo>
                          <a:pt x="1464411" y="1022013"/>
                        </a:moveTo>
                        <a:cubicBezTo>
                          <a:pt x="1461151" y="1040735"/>
                          <a:pt x="1457725" y="1056244"/>
                          <a:pt x="1450848" y="1078156"/>
                        </a:cubicBezTo>
                        <a:moveTo>
                          <a:pt x="1733753" y="675068"/>
                        </a:moveTo>
                        <a:cubicBezTo>
                          <a:pt x="1829875" y="709197"/>
                          <a:pt x="1889664" y="807719"/>
                          <a:pt x="1898904" y="884935"/>
                        </a:cubicBezTo>
                        <a:moveTo>
                          <a:pt x="2123338" y="451555"/>
                        </a:moveTo>
                        <a:cubicBezTo>
                          <a:pt x="2114483" y="486494"/>
                          <a:pt x="2089062" y="507782"/>
                          <a:pt x="2049780" y="530255"/>
                        </a:cubicBezTo>
                        <a:moveTo>
                          <a:pt x="1946859" y="159576"/>
                        </a:moveTo>
                        <a:cubicBezTo>
                          <a:pt x="1952648" y="173139"/>
                          <a:pt x="1951754" y="184784"/>
                          <a:pt x="1950720" y="196750"/>
                        </a:cubicBezTo>
                        <a:moveTo>
                          <a:pt x="1477162" y="116226"/>
                        </a:moveTo>
                        <a:cubicBezTo>
                          <a:pt x="1485989" y="101417"/>
                          <a:pt x="1504717" y="80080"/>
                          <a:pt x="1514856" y="68818"/>
                        </a:cubicBezTo>
                        <a:moveTo>
                          <a:pt x="1124762" y="138813"/>
                        </a:moveTo>
                        <a:cubicBezTo>
                          <a:pt x="1128260" y="124443"/>
                          <a:pt x="1134008" y="109614"/>
                          <a:pt x="1143000" y="97933"/>
                        </a:cubicBezTo>
                        <a:moveTo>
                          <a:pt x="711200" y="152694"/>
                        </a:moveTo>
                        <a:cubicBezTo>
                          <a:pt x="734719" y="167129"/>
                          <a:pt x="762479" y="181360"/>
                          <a:pt x="777240" y="192338"/>
                        </a:cubicBezTo>
                        <a:moveTo>
                          <a:pt x="209651" y="464348"/>
                        </a:moveTo>
                        <a:cubicBezTo>
                          <a:pt x="204488" y="450400"/>
                          <a:pt x="201673" y="434754"/>
                          <a:pt x="198120" y="422616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3A054F-A41E-FE4D-91A1-218200915F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50" b="5150"/>
          <a:stretch/>
        </p:blipFill>
        <p:spPr>
          <a:xfrm>
            <a:off x="9849627" y="2742506"/>
            <a:ext cx="2210293" cy="1321742"/>
          </a:xfrm>
          <a:prstGeom prst="cloudCallout">
            <a:avLst/>
          </a:pr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62865412">
                  <a:custGeom>
                    <a:avLst/>
                    <a:gdLst>
                      <a:gd name="connsiteX0" fmla="*/ 181791 w 2013686"/>
                      <a:gd name="connsiteY0" fmla="*/ 400554 h 1204172"/>
                      <a:gd name="connsiteX1" fmla="*/ 262105 w 2013686"/>
                      <a:gd name="connsiteY1" fmla="*/ 192528 h 1204172"/>
                      <a:gd name="connsiteX2" fmla="*/ 652816 w 2013686"/>
                      <a:gd name="connsiteY2" fmla="*/ 145002 h 1204172"/>
                      <a:gd name="connsiteX3" fmla="*/ 1046743 w 2013686"/>
                      <a:gd name="connsiteY3" fmla="*/ 95664 h 1204172"/>
                      <a:gd name="connsiteX4" fmla="*/ 1200240 w 2013686"/>
                      <a:gd name="connsiteY4" fmla="*/ 5574 h 1204172"/>
                      <a:gd name="connsiteX5" fmla="*/ 1390608 w 2013686"/>
                      <a:gd name="connsiteY5" fmla="*/ 69156 h 1204172"/>
                      <a:gd name="connsiteX6" fmla="*/ 1653040 w 2013686"/>
                      <a:gd name="connsiteY6" fmla="*/ 19233 h 1204172"/>
                      <a:gd name="connsiteX7" fmla="*/ 1786120 w 2013686"/>
                      <a:gd name="connsiteY7" fmla="*/ 155427 h 1204172"/>
                      <a:gd name="connsiteX8" fmla="*/ 1956911 w 2013686"/>
                      <a:gd name="connsiteY8" fmla="*/ 287607 h 1204172"/>
                      <a:gd name="connsiteX9" fmla="*/ 1949266 w 2013686"/>
                      <a:gd name="connsiteY9" fmla="*/ 430937 h 1204172"/>
                      <a:gd name="connsiteX10" fmla="*/ 2005109 w 2013686"/>
                      <a:gd name="connsiteY10" fmla="*/ 650085 h 1204172"/>
                      <a:gd name="connsiteX11" fmla="*/ 1743516 w 2013686"/>
                      <a:gd name="connsiteY11" fmla="*/ 841916 h 1204172"/>
                      <a:gd name="connsiteX12" fmla="*/ 1649870 w 2013686"/>
                      <a:gd name="connsiteY12" fmla="*/ 1006291 h 1204172"/>
                      <a:gd name="connsiteX13" fmla="*/ 1331037 w 2013686"/>
                      <a:gd name="connsiteY13" fmla="*/ 1026194 h 1204172"/>
                      <a:gd name="connsiteX14" fmla="*/ 1103192 w 2013686"/>
                      <a:gd name="connsiteY14" fmla="*/ 1201551 h 1204172"/>
                      <a:gd name="connsiteX15" fmla="*/ 768183 w 2013686"/>
                      <a:gd name="connsiteY15" fmla="*/ 1094514 h 1204172"/>
                      <a:gd name="connsiteX16" fmla="*/ 270542 w 2013686"/>
                      <a:gd name="connsiteY16" fmla="*/ 988759 h 1204172"/>
                      <a:gd name="connsiteX17" fmla="*/ 51740 w 2013686"/>
                      <a:gd name="connsiteY17" fmla="*/ 871073 h 1204172"/>
                      <a:gd name="connsiteX18" fmla="*/ 98493 w 2013686"/>
                      <a:gd name="connsiteY18" fmla="*/ 712217 h 1204172"/>
                      <a:gd name="connsiteX19" fmla="*/ -234 w 2013686"/>
                      <a:gd name="connsiteY19" fmla="*/ 549236 h 1204172"/>
                      <a:gd name="connsiteX20" fmla="*/ 180066 w 2013686"/>
                      <a:gd name="connsiteY20" fmla="*/ 404373 h 1204172"/>
                      <a:gd name="connsiteX21" fmla="*/ 181791 w 2013686"/>
                      <a:gd name="connsiteY21" fmla="*/ 400554 h 1204172"/>
                      <a:gd name="connsiteX0" fmla="*/ 620781 w 2013686"/>
                      <a:gd name="connsiteY0" fmla="*/ 1354694 h 1204172"/>
                      <a:gd name="connsiteX1" fmla="*/ 587332 w 2013686"/>
                      <a:gd name="connsiteY1" fmla="*/ 1388143 h 1204172"/>
                      <a:gd name="connsiteX2" fmla="*/ 553883 w 2013686"/>
                      <a:gd name="connsiteY2" fmla="*/ 1354694 h 1204172"/>
                      <a:gd name="connsiteX3" fmla="*/ 587332 w 2013686"/>
                      <a:gd name="connsiteY3" fmla="*/ 1321245 h 1204172"/>
                      <a:gd name="connsiteX4" fmla="*/ 620781 w 2013686"/>
                      <a:gd name="connsiteY4" fmla="*/ 1354694 h 1204172"/>
                      <a:gd name="connsiteX0" fmla="*/ 677081 w 2013686"/>
                      <a:gd name="connsiteY0" fmla="*/ 1313699 h 1204172"/>
                      <a:gd name="connsiteX1" fmla="*/ 610183 w 2013686"/>
                      <a:gd name="connsiteY1" fmla="*/ 1380597 h 1204172"/>
                      <a:gd name="connsiteX2" fmla="*/ 543285 w 2013686"/>
                      <a:gd name="connsiteY2" fmla="*/ 1313699 h 1204172"/>
                      <a:gd name="connsiteX3" fmla="*/ 610183 w 2013686"/>
                      <a:gd name="connsiteY3" fmla="*/ 1246801 h 1204172"/>
                      <a:gd name="connsiteX4" fmla="*/ 677081 w 2013686"/>
                      <a:gd name="connsiteY4" fmla="*/ 1313699 h 1204172"/>
                      <a:gd name="connsiteX0" fmla="*/ 765953 w 2013686"/>
                      <a:gd name="connsiteY0" fmla="*/ 1214271 h 1204172"/>
                      <a:gd name="connsiteX1" fmla="*/ 665605 w 2013686"/>
                      <a:gd name="connsiteY1" fmla="*/ 1314619 h 1204172"/>
                      <a:gd name="connsiteX2" fmla="*/ 565257 w 2013686"/>
                      <a:gd name="connsiteY2" fmla="*/ 1214271 h 1204172"/>
                      <a:gd name="connsiteX3" fmla="*/ 665605 w 2013686"/>
                      <a:gd name="connsiteY3" fmla="*/ 1113923 h 1204172"/>
                      <a:gd name="connsiteX4" fmla="*/ 765953 w 2013686"/>
                      <a:gd name="connsiteY4" fmla="*/ 1214271 h 1204172"/>
                      <a:gd name="connsiteX0" fmla="*/ 218755 w 2013686"/>
                      <a:gd name="connsiteY0" fmla="*/ 729666 h 1204172"/>
                      <a:gd name="connsiteX1" fmla="*/ 100684 w 2013686"/>
                      <a:gd name="connsiteY1" fmla="*/ 707451 h 1204172"/>
                      <a:gd name="connsiteX2" fmla="*/ 322935 w 2013686"/>
                      <a:gd name="connsiteY2" fmla="*/ 972787 h 1204172"/>
                      <a:gd name="connsiteX3" fmla="*/ 271288 w 2013686"/>
                      <a:gd name="connsiteY3" fmla="*/ 983407 h 1204172"/>
                      <a:gd name="connsiteX4" fmla="*/ 768090 w 2013686"/>
                      <a:gd name="connsiteY4" fmla="*/ 1089608 h 1204172"/>
                      <a:gd name="connsiteX5" fmla="*/ 736953 w 2013686"/>
                      <a:gd name="connsiteY5" fmla="*/ 1041107 h 1204172"/>
                      <a:gd name="connsiteX6" fmla="*/ 1343715 w 2013686"/>
                      <a:gd name="connsiteY6" fmla="*/ 968661 h 1204172"/>
                      <a:gd name="connsiteX7" fmla="*/ 1331270 w 2013686"/>
                      <a:gd name="connsiteY7" fmla="*/ 1021873 h 1204172"/>
                      <a:gd name="connsiteX8" fmla="*/ 1590858 w 2013686"/>
                      <a:gd name="connsiteY8" fmla="*/ 639827 h 1204172"/>
                      <a:gd name="connsiteX9" fmla="*/ 1742397 w 2013686"/>
                      <a:gd name="connsiteY9" fmla="*/ 838739 h 1204172"/>
                      <a:gd name="connsiteX10" fmla="*/ 1948334 w 2013686"/>
                      <a:gd name="connsiteY10" fmla="*/ 427982 h 1204172"/>
                      <a:gd name="connsiteX11" fmla="*/ 1880838 w 2013686"/>
                      <a:gd name="connsiteY11" fmla="*/ 502574 h 1204172"/>
                      <a:gd name="connsiteX12" fmla="*/ 1786400 w 2013686"/>
                      <a:gd name="connsiteY12" fmla="*/ 151246 h 1204172"/>
                      <a:gd name="connsiteX13" fmla="*/ 1789943 w 2013686"/>
                      <a:gd name="connsiteY13" fmla="*/ 186479 h 1204172"/>
                      <a:gd name="connsiteX14" fmla="*/ 1355415 w 2013686"/>
                      <a:gd name="connsiteY14" fmla="*/ 110159 h 1204172"/>
                      <a:gd name="connsiteX15" fmla="*/ 1390002 w 2013686"/>
                      <a:gd name="connsiteY15" fmla="*/ 65225 h 1204172"/>
                      <a:gd name="connsiteX16" fmla="*/ 1032060 w 2013686"/>
                      <a:gd name="connsiteY16" fmla="*/ 131566 h 1204172"/>
                      <a:gd name="connsiteX17" fmla="*/ 1048794 w 2013686"/>
                      <a:gd name="connsiteY17" fmla="*/ 92821 h 1204172"/>
                      <a:gd name="connsiteX18" fmla="*/ 652583 w 2013686"/>
                      <a:gd name="connsiteY18" fmla="*/ 144723 h 1204172"/>
                      <a:gd name="connsiteX19" fmla="*/ 713180 w 2013686"/>
                      <a:gd name="connsiteY19" fmla="*/ 182298 h 1204172"/>
                      <a:gd name="connsiteX20" fmla="*/ 192372 w 2013686"/>
                      <a:gd name="connsiteY20" fmla="*/ 440108 h 1204172"/>
                      <a:gd name="connsiteX21" fmla="*/ 181791 w 2013686"/>
                      <a:gd name="connsiteY21" fmla="*/ 400554 h 12041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2013686" h="1204172" fill="none" extrusionOk="0">
                        <a:moveTo>
                          <a:pt x="181791" y="400554"/>
                        </a:moveTo>
                        <a:cubicBezTo>
                          <a:pt x="165803" y="325403"/>
                          <a:pt x="174577" y="248086"/>
                          <a:pt x="262105" y="192528"/>
                        </a:cubicBezTo>
                        <a:cubicBezTo>
                          <a:pt x="363864" y="98084"/>
                          <a:pt x="537062" y="81114"/>
                          <a:pt x="652816" y="145002"/>
                        </a:cubicBezTo>
                        <a:cubicBezTo>
                          <a:pt x="739552" y="32258"/>
                          <a:pt x="906665" y="32986"/>
                          <a:pt x="1046743" y="95664"/>
                        </a:cubicBezTo>
                        <a:cubicBezTo>
                          <a:pt x="1074952" y="46983"/>
                          <a:pt x="1132288" y="28420"/>
                          <a:pt x="1200240" y="5574"/>
                        </a:cubicBezTo>
                        <a:cubicBezTo>
                          <a:pt x="1259901" y="9571"/>
                          <a:pt x="1350218" y="21165"/>
                          <a:pt x="1390608" y="69156"/>
                        </a:cubicBezTo>
                        <a:cubicBezTo>
                          <a:pt x="1457361" y="9127"/>
                          <a:pt x="1555903" y="-24393"/>
                          <a:pt x="1653040" y="19233"/>
                        </a:cubicBezTo>
                        <a:cubicBezTo>
                          <a:pt x="1708613" y="49915"/>
                          <a:pt x="1772062" y="79451"/>
                          <a:pt x="1786120" y="155427"/>
                        </a:cubicBezTo>
                        <a:cubicBezTo>
                          <a:pt x="1876385" y="184634"/>
                          <a:pt x="1934885" y="225119"/>
                          <a:pt x="1956911" y="287607"/>
                        </a:cubicBezTo>
                        <a:cubicBezTo>
                          <a:pt x="1980456" y="327765"/>
                          <a:pt x="1970147" y="385297"/>
                          <a:pt x="1949266" y="430937"/>
                        </a:cubicBezTo>
                        <a:cubicBezTo>
                          <a:pt x="1987136" y="485626"/>
                          <a:pt x="2046323" y="576652"/>
                          <a:pt x="2005109" y="650085"/>
                        </a:cubicBezTo>
                        <a:cubicBezTo>
                          <a:pt x="1964931" y="726676"/>
                          <a:pt x="1872859" y="823700"/>
                          <a:pt x="1743516" y="841916"/>
                        </a:cubicBezTo>
                        <a:cubicBezTo>
                          <a:pt x="1745742" y="908163"/>
                          <a:pt x="1715859" y="974265"/>
                          <a:pt x="1649870" y="1006291"/>
                        </a:cubicBezTo>
                        <a:cubicBezTo>
                          <a:pt x="1565008" y="1061775"/>
                          <a:pt x="1453826" y="1098328"/>
                          <a:pt x="1331037" y="1026194"/>
                        </a:cubicBezTo>
                        <a:cubicBezTo>
                          <a:pt x="1276056" y="1101747"/>
                          <a:pt x="1215301" y="1178830"/>
                          <a:pt x="1103192" y="1201551"/>
                        </a:cubicBezTo>
                        <a:cubicBezTo>
                          <a:pt x="983529" y="1212078"/>
                          <a:pt x="840203" y="1167618"/>
                          <a:pt x="768183" y="1094514"/>
                        </a:cubicBezTo>
                        <a:cubicBezTo>
                          <a:pt x="609784" y="1164390"/>
                          <a:pt x="379712" y="1149816"/>
                          <a:pt x="270542" y="988759"/>
                        </a:cubicBezTo>
                        <a:cubicBezTo>
                          <a:pt x="163363" y="998402"/>
                          <a:pt x="94832" y="960467"/>
                          <a:pt x="51740" y="871073"/>
                        </a:cubicBezTo>
                        <a:cubicBezTo>
                          <a:pt x="29763" y="817601"/>
                          <a:pt x="33002" y="754905"/>
                          <a:pt x="98493" y="712217"/>
                        </a:cubicBezTo>
                        <a:cubicBezTo>
                          <a:pt x="17665" y="685526"/>
                          <a:pt x="-4911" y="625777"/>
                          <a:pt x="-234" y="549236"/>
                        </a:cubicBezTo>
                        <a:cubicBezTo>
                          <a:pt x="4563" y="487164"/>
                          <a:pt x="99854" y="432529"/>
                          <a:pt x="180066" y="404373"/>
                        </a:cubicBezTo>
                        <a:cubicBezTo>
                          <a:pt x="180618" y="403462"/>
                          <a:pt x="181409" y="401540"/>
                          <a:pt x="181791" y="400554"/>
                        </a:cubicBezTo>
                        <a:close/>
                      </a:path>
                      <a:path w="2013686" h="1204172" fill="none" extrusionOk="0">
                        <a:moveTo>
                          <a:pt x="620781" y="1354694"/>
                        </a:moveTo>
                        <a:cubicBezTo>
                          <a:pt x="618045" y="1372561"/>
                          <a:pt x="609626" y="1388311"/>
                          <a:pt x="587332" y="1388143"/>
                        </a:cubicBezTo>
                        <a:cubicBezTo>
                          <a:pt x="567613" y="1384762"/>
                          <a:pt x="550773" y="1373577"/>
                          <a:pt x="553883" y="1354694"/>
                        </a:cubicBezTo>
                        <a:cubicBezTo>
                          <a:pt x="553300" y="1334803"/>
                          <a:pt x="570288" y="1318575"/>
                          <a:pt x="587332" y="1321245"/>
                        </a:cubicBezTo>
                        <a:cubicBezTo>
                          <a:pt x="602443" y="1319397"/>
                          <a:pt x="624287" y="1337171"/>
                          <a:pt x="620781" y="1354694"/>
                        </a:cubicBezTo>
                        <a:close/>
                      </a:path>
                      <a:path w="2013686" h="1204172" fill="none" extrusionOk="0">
                        <a:moveTo>
                          <a:pt x="677081" y="1313699"/>
                        </a:moveTo>
                        <a:cubicBezTo>
                          <a:pt x="672202" y="1357432"/>
                          <a:pt x="652099" y="1373211"/>
                          <a:pt x="610183" y="1380597"/>
                        </a:cubicBezTo>
                        <a:cubicBezTo>
                          <a:pt x="580282" y="1382553"/>
                          <a:pt x="534837" y="1354268"/>
                          <a:pt x="543285" y="1313699"/>
                        </a:cubicBezTo>
                        <a:cubicBezTo>
                          <a:pt x="548368" y="1280368"/>
                          <a:pt x="571771" y="1240126"/>
                          <a:pt x="610183" y="1246801"/>
                        </a:cubicBezTo>
                        <a:cubicBezTo>
                          <a:pt x="643300" y="1238773"/>
                          <a:pt x="667325" y="1275779"/>
                          <a:pt x="677081" y="1313699"/>
                        </a:cubicBezTo>
                        <a:close/>
                      </a:path>
                      <a:path w="2013686" h="1204172" fill="none" extrusionOk="0">
                        <a:moveTo>
                          <a:pt x="765953" y="1214271"/>
                        </a:moveTo>
                        <a:cubicBezTo>
                          <a:pt x="768958" y="1263579"/>
                          <a:pt x="736600" y="1312833"/>
                          <a:pt x="665605" y="1314619"/>
                        </a:cubicBezTo>
                        <a:cubicBezTo>
                          <a:pt x="609053" y="1305725"/>
                          <a:pt x="566994" y="1280908"/>
                          <a:pt x="565257" y="1214271"/>
                        </a:cubicBezTo>
                        <a:cubicBezTo>
                          <a:pt x="565538" y="1157238"/>
                          <a:pt x="613456" y="1118891"/>
                          <a:pt x="665605" y="1113923"/>
                        </a:cubicBezTo>
                        <a:cubicBezTo>
                          <a:pt x="715198" y="1116585"/>
                          <a:pt x="758599" y="1146223"/>
                          <a:pt x="765953" y="1214271"/>
                        </a:cubicBezTo>
                        <a:close/>
                      </a:path>
                      <a:path w="2013686" h="1204172" fill="none" extrusionOk="0">
                        <a:moveTo>
                          <a:pt x="218755" y="729666"/>
                        </a:moveTo>
                        <a:cubicBezTo>
                          <a:pt x="175062" y="733977"/>
                          <a:pt x="128971" y="718615"/>
                          <a:pt x="100684" y="707451"/>
                        </a:cubicBezTo>
                        <a:moveTo>
                          <a:pt x="322935" y="972787"/>
                        </a:moveTo>
                        <a:cubicBezTo>
                          <a:pt x="304967" y="978167"/>
                          <a:pt x="292446" y="981500"/>
                          <a:pt x="271288" y="983407"/>
                        </a:cubicBezTo>
                        <a:moveTo>
                          <a:pt x="768090" y="1089608"/>
                        </a:moveTo>
                        <a:cubicBezTo>
                          <a:pt x="761237" y="1073939"/>
                          <a:pt x="743018" y="1061403"/>
                          <a:pt x="736953" y="1041107"/>
                        </a:cubicBezTo>
                        <a:moveTo>
                          <a:pt x="1343715" y="968661"/>
                        </a:moveTo>
                        <a:cubicBezTo>
                          <a:pt x="1343096" y="985705"/>
                          <a:pt x="1341440" y="1005105"/>
                          <a:pt x="1331270" y="1021873"/>
                        </a:cubicBezTo>
                        <a:moveTo>
                          <a:pt x="1590858" y="639827"/>
                        </a:moveTo>
                        <a:cubicBezTo>
                          <a:pt x="1673903" y="680321"/>
                          <a:pt x="1749790" y="749037"/>
                          <a:pt x="1742397" y="838739"/>
                        </a:cubicBezTo>
                        <a:moveTo>
                          <a:pt x="1948334" y="427982"/>
                        </a:moveTo>
                        <a:cubicBezTo>
                          <a:pt x="1937668" y="456985"/>
                          <a:pt x="1907559" y="482524"/>
                          <a:pt x="1880838" y="502574"/>
                        </a:cubicBezTo>
                        <a:moveTo>
                          <a:pt x="1786400" y="151246"/>
                        </a:moveTo>
                        <a:cubicBezTo>
                          <a:pt x="1789173" y="162258"/>
                          <a:pt x="1787839" y="175283"/>
                          <a:pt x="1789943" y="186479"/>
                        </a:cubicBezTo>
                        <a:moveTo>
                          <a:pt x="1355415" y="110159"/>
                        </a:moveTo>
                        <a:cubicBezTo>
                          <a:pt x="1359093" y="91828"/>
                          <a:pt x="1378508" y="82829"/>
                          <a:pt x="1390002" y="65225"/>
                        </a:cubicBezTo>
                        <a:moveTo>
                          <a:pt x="1032060" y="131566"/>
                        </a:moveTo>
                        <a:cubicBezTo>
                          <a:pt x="1033101" y="116784"/>
                          <a:pt x="1040830" y="101760"/>
                          <a:pt x="1048794" y="92821"/>
                        </a:cubicBezTo>
                        <a:moveTo>
                          <a:pt x="652583" y="144723"/>
                        </a:moveTo>
                        <a:cubicBezTo>
                          <a:pt x="679381" y="160247"/>
                          <a:pt x="691333" y="172304"/>
                          <a:pt x="713180" y="182298"/>
                        </a:cubicBezTo>
                        <a:moveTo>
                          <a:pt x="192372" y="440108"/>
                        </a:moveTo>
                        <a:cubicBezTo>
                          <a:pt x="185962" y="426616"/>
                          <a:pt x="185213" y="415761"/>
                          <a:pt x="181791" y="400554"/>
                        </a:cubicBezTo>
                      </a:path>
                      <a:path w="2013686" h="1204172" stroke="0" extrusionOk="0">
                        <a:moveTo>
                          <a:pt x="181791" y="400554"/>
                        </a:moveTo>
                        <a:cubicBezTo>
                          <a:pt x="162523" y="319644"/>
                          <a:pt x="213963" y="234032"/>
                          <a:pt x="262105" y="192528"/>
                        </a:cubicBezTo>
                        <a:cubicBezTo>
                          <a:pt x="369780" y="114835"/>
                          <a:pt x="557678" y="92789"/>
                          <a:pt x="652816" y="145002"/>
                        </a:cubicBezTo>
                        <a:cubicBezTo>
                          <a:pt x="708414" y="36558"/>
                          <a:pt x="948603" y="-3553"/>
                          <a:pt x="1046743" y="95664"/>
                        </a:cubicBezTo>
                        <a:cubicBezTo>
                          <a:pt x="1063811" y="48322"/>
                          <a:pt x="1144778" y="1442"/>
                          <a:pt x="1200240" y="5574"/>
                        </a:cubicBezTo>
                        <a:cubicBezTo>
                          <a:pt x="1268072" y="-14314"/>
                          <a:pt x="1353464" y="6759"/>
                          <a:pt x="1390608" y="69156"/>
                        </a:cubicBezTo>
                        <a:cubicBezTo>
                          <a:pt x="1437811" y="-9809"/>
                          <a:pt x="1559340" y="-21327"/>
                          <a:pt x="1653040" y="19233"/>
                        </a:cubicBezTo>
                        <a:cubicBezTo>
                          <a:pt x="1725741" y="38928"/>
                          <a:pt x="1760274" y="88430"/>
                          <a:pt x="1786120" y="155427"/>
                        </a:cubicBezTo>
                        <a:cubicBezTo>
                          <a:pt x="1883225" y="164797"/>
                          <a:pt x="1925965" y="220269"/>
                          <a:pt x="1956911" y="287607"/>
                        </a:cubicBezTo>
                        <a:cubicBezTo>
                          <a:pt x="1977095" y="334479"/>
                          <a:pt x="1971306" y="389335"/>
                          <a:pt x="1949266" y="430937"/>
                        </a:cubicBezTo>
                        <a:cubicBezTo>
                          <a:pt x="2015119" y="501067"/>
                          <a:pt x="2024843" y="564820"/>
                          <a:pt x="2005109" y="650085"/>
                        </a:cubicBezTo>
                        <a:cubicBezTo>
                          <a:pt x="1991325" y="784023"/>
                          <a:pt x="1899203" y="828242"/>
                          <a:pt x="1743516" y="841916"/>
                        </a:cubicBezTo>
                        <a:cubicBezTo>
                          <a:pt x="1748776" y="897254"/>
                          <a:pt x="1715159" y="963594"/>
                          <a:pt x="1649870" y="1006291"/>
                        </a:cubicBezTo>
                        <a:cubicBezTo>
                          <a:pt x="1562805" y="1059729"/>
                          <a:pt x="1425521" y="1082365"/>
                          <a:pt x="1331037" y="1026194"/>
                        </a:cubicBezTo>
                        <a:cubicBezTo>
                          <a:pt x="1324236" y="1101186"/>
                          <a:pt x="1212729" y="1172837"/>
                          <a:pt x="1103192" y="1201551"/>
                        </a:cubicBezTo>
                        <a:cubicBezTo>
                          <a:pt x="999819" y="1237399"/>
                          <a:pt x="837801" y="1156552"/>
                          <a:pt x="768183" y="1094514"/>
                        </a:cubicBezTo>
                        <a:cubicBezTo>
                          <a:pt x="561453" y="1184841"/>
                          <a:pt x="351936" y="1169926"/>
                          <a:pt x="270542" y="988759"/>
                        </a:cubicBezTo>
                        <a:cubicBezTo>
                          <a:pt x="164778" y="999940"/>
                          <a:pt x="80804" y="935327"/>
                          <a:pt x="51740" y="871073"/>
                        </a:cubicBezTo>
                        <a:cubicBezTo>
                          <a:pt x="44361" y="810963"/>
                          <a:pt x="46248" y="760024"/>
                          <a:pt x="98493" y="712217"/>
                        </a:cubicBezTo>
                        <a:cubicBezTo>
                          <a:pt x="27271" y="673933"/>
                          <a:pt x="5196" y="613565"/>
                          <a:pt x="-234" y="549236"/>
                        </a:cubicBezTo>
                        <a:cubicBezTo>
                          <a:pt x="-1616" y="448646"/>
                          <a:pt x="106817" y="411610"/>
                          <a:pt x="180066" y="404373"/>
                        </a:cubicBezTo>
                        <a:cubicBezTo>
                          <a:pt x="180637" y="402751"/>
                          <a:pt x="181413" y="401904"/>
                          <a:pt x="181791" y="400554"/>
                        </a:cubicBezTo>
                        <a:close/>
                      </a:path>
                      <a:path w="2013686" h="1204172" stroke="0" extrusionOk="0">
                        <a:moveTo>
                          <a:pt x="620781" y="1354694"/>
                        </a:moveTo>
                        <a:cubicBezTo>
                          <a:pt x="618570" y="1373642"/>
                          <a:pt x="606678" y="1389884"/>
                          <a:pt x="587332" y="1388143"/>
                        </a:cubicBezTo>
                        <a:cubicBezTo>
                          <a:pt x="565360" y="1385427"/>
                          <a:pt x="554283" y="1373114"/>
                          <a:pt x="553883" y="1354694"/>
                        </a:cubicBezTo>
                        <a:cubicBezTo>
                          <a:pt x="551228" y="1337683"/>
                          <a:pt x="568016" y="1320951"/>
                          <a:pt x="587332" y="1321245"/>
                        </a:cubicBezTo>
                        <a:cubicBezTo>
                          <a:pt x="608537" y="1324274"/>
                          <a:pt x="624336" y="1337059"/>
                          <a:pt x="620781" y="1354694"/>
                        </a:cubicBezTo>
                        <a:close/>
                      </a:path>
                      <a:path w="2013686" h="1204172" stroke="0" extrusionOk="0">
                        <a:moveTo>
                          <a:pt x="677081" y="1313699"/>
                        </a:moveTo>
                        <a:cubicBezTo>
                          <a:pt x="674822" y="1352783"/>
                          <a:pt x="645441" y="1384848"/>
                          <a:pt x="610183" y="1380597"/>
                        </a:cubicBezTo>
                        <a:cubicBezTo>
                          <a:pt x="573619" y="1374217"/>
                          <a:pt x="546205" y="1340252"/>
                          <a:pt x="543285" y="1313699"/>
                        </a:cubicBezTo>
                        <a:cubicBezTo>
                          <a:pt x="541153" y="1282552"/>
                          <a:pt x="571515" y="1246084"/>
                          <a:pt x="610183" y="1246801"/>
                        </a:cubicBezTo>
                        <a:cubicBezTo>
                          <a:pt x="657195" y="1244162"/>
                          <a:pt x="672271" y="1280530"/>
                          <a:pt x="677081" y="1313699"/>
                        </a:cubicBezTo>
                        <a:close/>
                      </a:path>
                      <a:path w="2013686" h="1204172" stroke="0" extrusionOk="0">
                        <a:moveTo>
                          <a:pt x="765953" y="1214271"/>
                        </a:moveTo>
                        <a:cubicBezTo>
                          <a:pt x="770363" y="1273204"/>
                          <a:pt x="724327" y="1327600"/>
                          <a:pt x="665605" y="1314619"/>
                        </a:cubicBezTo>
                        <a:cubicBezTo>
                          <a:pt x="620192" y="1308639"/>
                          <a:pt x="550557" y="1270727"/>
                          <a:pt x="565257" y="1214271"/>
                        </a:cubicBezTo>
                        <a:cubicBezTo>
                          <a:pt x="571905" y="1164300"/>
                          <a:pt x="616124" y="1123764"/>
                          <a:pt x="665605" y="1113923"/>
                        </a:cubicBezTo>
                        <a:cubicBezTo>
                          <a:pt x="713215" y="1112259"/>
                          <a:pt x="763322" y="1153928"/>
                          <a:pt x="765953" y="1214271"/>
                        </a:cubicBezTo>
                        <a:close/>
                      </a:path>
                      <a:path w="2013686" h="1204172" fill="none" stroke="0" extrusionOk="0">
                        <a:moveTo>
                          <a:pt x="218755" y="729666"/>
                        </a:moveTo>
                        <a:cubicBezTo>
                          <a:pt x="178731" y="734276"/>
                          <a:pt x="138798" y="716000"/>
                          <a:pt x="100684" y="707451"/>
                        </a:cubicBezTo>
                        <a:moveTo>
                          <a:pt x="322935" y="972787"/>
                        </a:moveTo>
                        <a:cubicBezTo>
                          <a:pt x="308865" y="979412"/>
                          <a:pt x="287744" y="980921"/>
                          <a:pt x="271288" y="983407"/>
                        </a:cubicBezTo>
                        <a:moveTo>
                          <a:pt x="768090" y="1089608"/>
                        </a:moveTo>
                        <a:cubicBezTo>
                          <a:pt x="753351" y="1079363"/>
                          <a:pt x="742759" y="1054812"/>
                          <a:pt x="736953" y="1041107"/>
                        </a:cubicBezTo>
                        <a:moveTo>
                          <a:pt x="1343715" y="968661"/>
                        </a:moveTo>
                        <a:cubicBezTo>
                          <a:pt x="1341284" y="988190"/>
                          <a:pt x="1333953" y="1005888"/>
                          <a:pt x="1331270" y="1021873"/>
                        </a:cubicBezTo>
                        <a:moveTo>
                          <a:pt x="1590858" y="639827"/>
                        </a:moveTo>
                        <a:cubicBezTo>
                          <a:pt x="1682875" y="670617"/>
                          <a:pt x="1739506" y="752675"/>
                          <a:pt x="1742397" y="838739"/>
                        </a:cubicBezTo>
                        <a:moveTo>
                          <a:pt x="1948334" y="427982"/>
                        </a:moveTo>
                        <a:cubicBezTo>
                          <a:pt x="1934887" y="455105"/>
                          <a:pt x="1906197" y="477896"/>
                          <a:pt x="1880838" y="502574"/>
                        </a:cubicBezTo>
                        <a:moveTo>
                          <a:pt x="1786400" y="151246"/>
                        </a:moveTo>
                        <a:cubicBezTo>
                          <a:pt x="1791334" y="162773"/>
                          <a:pt x="1787847" y="175973"/>
                          <a:pt x="1789943" y="186479"/>
                        </a:cubicBezTo>
                        <a:moveTo>
                          <a:pt x="1355415" y="110159"/>
                        </a:moveTo>
                        <a:cubicBezTo>
                          <a:pt x="1364282" y="93443"/>
                          <a:pt x="1379055" y="79414"/>
                          <a:pt x="1390002" y="65225"/>
                        </a:cubicBezTo>
                        <a:moveTo>
                          <a:pt x="1032060" y="131566"/>
                        </a:moveTo>
                        <a:cubicBezTo>
                          <a:pt x="1033780" y="116198"/>
                          <a:pt x="1041600" y="103947"/>
                          <a:pt x="1048794" y="92821"/>
                        </a:cubicBezTo>
                        <a:moveTo>
                          <a:pt x="652583" y="144723"/>
                        </a:moveTo>
                        <a:cubicBezTo>
                          <a:pt x="676446" y="155707"/>
                          <a:pt x="692162" y="170199"/>
                          <a:pt x="713180" y="182298"/>
                        </a:cubicBezTo>
                        <a:moveTo>
                          <a:pt x="192372" y="440108"/>
                        </a:moveTo>
                        <a:cubicBezTo>
                          <a:pt x="184382" y="424786"/>
                          <a:pt x="182274" y="417371"/>
                          <a:pt x="181791" y="400554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056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15511E2-D6FF-852F-EE6C-02133CFFF764}"/>
              </a:ext>
            </a:extLst>
          </p:cNvPr>
          <p:cNvSpPr txBox="1"/>
          <p:nvPr/>
        </p:nvSpPr>
        <p:spPr>
          <a:xfrm>
            <a:off x="0" y="707886"/>
            <a:ext cx="4483100" cy="32470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#!/bin/bash</a:t>
            </a:r>
          </a:p>
          <a:p>
            <a:endParaRPr lang="en-GB" sz="500" b="0" dirty="0">
              <a:solidFill>
                <a:srgbClr val="6A9955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NEW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ipmidump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script, renamed "jdump.sh" because it dumps JSON ## v1.0 by Emanuele ##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It dumps a bunch of system metrics to a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json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-like file (with the proper metric names).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The sampling frequency can be set as command line argument when starting the script. 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Default frequency is 5 sec (good enough for most purposes), it cannot be less than 1 sec. 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Output: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{ 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 "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date_yyyymmdd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": $DATE , 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 "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time_hhmmss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": $TIME , 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 "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cpu_usage_percent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": ${CPUSE} , 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 "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memory_usage_gb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": ${MEMUSE} , 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 "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cpu_frequency_ghz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": ${FREQ} ,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 "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ipmi_power_watt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": ${POWER} , 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}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This script should run as a background process (by root):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 $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sudo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./jdump.sh 5 &amp;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Or started on boot (add an entry to root's crontab):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 $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sudo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crontab -e      &lt;-- @reboot /opt/jdump.sh 5</a:t>
            </a: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</a:t>
            </a: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EXPORT_DIR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"/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tmp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EXPORT_JSON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ipminfo.json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EXPORT_CSV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"ipminfo.csv"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"5"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Regular expression to test for floats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re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'^[0-9]+([.][0-9]+)?$'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Set sampling frequency (minimum is 1 sec)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$#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GB" sz="5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ge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$1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#echo "Sampling = ${SAMPLING}"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53C37A-F9D8-EC2F-F3FE-BB1F041B9753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IPMI script(s)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31FA4D-6DE9-4A96-EFDD-E7EB27E61D0F}"/>
              </a:ext>
            </a:extLst>
          </p:cNvPr>
          <p:cNvSpPr txBox="1"/>
          <p:nvPr/>
        </p:nvSpPr>
        <p:spPr>
          <a:xfrm>
            <a:off x="7454066" y="880199"/>
            <a:ext cx="4646195" cy="493981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#!/bin/bash</a:t>
            </a:r>
          </a:p>
          <a:p>
            <a:endParaRPr lang="en-US" sz="500" b="0" dirty="0">
              <a:solidFill>
                <a:srgbClr val="6A9955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jget.sh v1.0 by </a:t>
            </a:r>
            <a:r>
              <a:rPr lang="en-US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Peppo</a:t>
            </a:r>
            <a:endParaRPr lang="en-US" sz="500" b="0" dirty="0">
              <a:solidFill>
                <a:srgbClr val="6A9955"/>
              </a:solidFill>
              <a:effectLst/>
              <a:latin typeface="Consolas" panose="020B0609020204030204" pitchFamily="49" charset="0"/>
            </a:endParaRPr>
          </a:p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</a:t>
            </a:r>
          </a:p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Grabs the IPMI info (and other metrics) from a JSON dump file and appends them to a CSV file, indefinitely.</a:t>
            </a:r>
          </a:p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It works with the new JSON output from 'jdump.sh' (hardcoded as JFILE), the output file can be given as command line argument.</a:t>
            </a:r>
          </a:p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Normally, this is run as a sub-process by the script running the actual benchmark.</a:t>
            </a:r>
          </a:p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</a:t>
            </a:r>
          </a:p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Usage (to just dump runtime metric to CSV):</a:t>
            </a:r>
          </a:p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 $ ./jget.sh &amp;</a:t>
            </a:r>
          </a:p>
          <a:p>
            <a:r>
              <a:rPr lang="en-US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</a:t>
            </a: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OUTFILE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"ipminfo.csv"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JFILE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"/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tmp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ipminfo.json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json_to_csv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 </a:t>
            </a: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local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json_file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$1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local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csv_file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$2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-s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en-GB" sz="5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csv_file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Extract keys using grep and format them as CSV line &amp; Remove ":" and the trailing comma &amp; Write the values to CSV file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keys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GB" sz="5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oP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'"[^"]+":' 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en-GB" sz="5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json_file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-d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'":'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'\n' ',')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keys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keys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%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,}</a:t>
            </a: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$keys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en-GB" sz="5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csv_file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Extract values using grep and format them as CSV line &amp; Remove the trailing comma &amp; Write the values to CSV file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values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GB" sz="5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oP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'"[^"]+":\s*"\K[^"]+' 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en-GB" sz="5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json_file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'\n' ',')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values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values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%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,}</a:t>
            </a: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$values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&gt;&gt;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</a:t>
            </a:r>
            <a:r>
              <a:rPr lang="en-GB" sz="5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csv_file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Check if dump file exists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$JFILE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"No IPMI dump file was found: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$JFILE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. I quit!"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exit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Check if one command line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agrument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is given, if so set the output file accordingly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$#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GB" sz="5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eq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"No output filename supplied. Using default: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$OUTFILE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..."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$#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</a:t>
            </a:r>
            <a:r>
              <a:rPr lang="en-GB" sz="500" b="0" dirty="0" err="1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eq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OUTFILE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$1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"Output filename: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$OUTFILE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..."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"Too many arguments. I quit!"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Check if old output file exists (just print a warning and overwrite it)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$OUTFILE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"Previous IPMI file found: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$OUTFILE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. It will be overwritten!"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rm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$OUTFILE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Read the dump file when it changes (requires '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ifnotify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-tools')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inotifywait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-q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close_write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JFILE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1&gt;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/dev/null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do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json_to_csv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$JFILE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$OUTFILE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done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6EB539-CFF5-3661-7ABE-419CBFCA70C0}"/>
              </a:ext>
            </a:extLst>
          </p:cNvPr>
          <p:cNvSpPr txBox="1"/>
          <p:nvPr/>
        </p:nvSpPr>
        <p:spPr>
          <a:xfrm>
            <a:off x="10684714" y="1795075"/>
            <a:ext cx="1415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jget.sh</a:t>
            </a:r>
            <a:endParaRPr lang="en-GB" sz="28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C5DF55-4BDB-1291-85F9-DE707178704E}"/>
              </a:ext>
            </a:extLst>
          </p:cNvPr>
          <p:cNvSpPr txBox="1"/>
          <p:nvPr/>
        </p:nvSpPr>
        <p:spPr>
          <a:xfrm>
            <a:off x="2709677" y="1415772"/>
            <a:ext cx="4483100" cy="532453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>
            <a:spAutoFit/>
          </a:bodyPr>
          <a:lstStyle/>
          <a:p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Main loop: exports metrics every ${SAMPLING} seconds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while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true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do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Trick to keep the exporter synchronised: sleep &amp; ... wait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sleep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SAMPLING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&amp;</a:t>
            </a: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Set the time-stamp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DATE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+"%F")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TIME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date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+"%T")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CPU usage (total %) &amp; Check for floating point number (or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top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-bn1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(s)"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sed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"s/.*, *\([0-9.]*\)%* id.*/\1/"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awk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'{print 100 - $1}')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Memory usage (total GB) &amp; Check for floating point number (or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free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-tm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awk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'FNR == 2 {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printf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("%.2f"), $3/1024}')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CPU Frequency (GHz) &amp; Check for floating point number (or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), requires 'kernel-tools'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5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cpupower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frequency-info </a:t>
            </a:r>
            <a:r>
              <a:rPr lang="en-GB" sz="5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-f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"current CPU frequency:"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awk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'{print $4 / 1000000}')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 IPMI Power Consumption output &amp; Check for floating point number (or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), requires '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ipmitool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'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IPMIQUERY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5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ipmitool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dcmi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power reading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|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grep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"Instantaneous power reading:")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arr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$IPMIQUERY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$(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 ${</a:t>
            </a:r>
            <a:r>
              <a:rPr lang="en-GB" sz="5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[3]})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POWEX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[[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=~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$re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]] 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NaN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POWEX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else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Print to </a:t>
            </a:r>
            <a:r>
              <a:rPr lang="en-GB" sz="5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json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file (overwrite):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cat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$EXPORT_DIR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$EXPORT_JSON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&lt;&lt;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EOF</a:t>
            </a:r>
          </a:p>
          <a:p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{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date_yyyymmdd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$DATE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time_hhmmss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$TIME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cpu_usage_percent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$CPUSE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memory_usage_gb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$MEMUSE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 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cpu_frequency_ghz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$FREQ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,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  "</a:t>
            </a:r>
            <a:r>
              <a:rPr lang="en-GB" sz="5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ipmi_power_watt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": 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$POWER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EOF</a:t>
            </a: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#echo "${WHEN} , ${CPUSE} , ${POWER} , ${MEMUSE} , ${FREQ} , ${GPUSMI}"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## For backward compatibility, let's dump values in the old CSV standard as well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[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!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-z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$EXPORT_CSV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];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then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echo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DATE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TIME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CPUSE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POWER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MEMUSE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FREQ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 , ${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GPUSMI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}"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&gt;</a:t>
            </a: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$EXPORT_DIR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en-GB" sz="5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$EXPORT_CSV</a:t>
            </a:r>
            <a:r>
              <a:rPr lang="en-GB" sz="5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fi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b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GB" sz="5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</a:t>
            </a:r>
            <a:r>
              <a:rPr lang="en-GB" sz="5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wait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GB" sz="5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done</a:t>
            </a:r>
            <a:endParaRPr lang="en-GB" sz="5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6FC0AE-5087-2ECB-AFBE-7590B981A14A}"/>
              </a:ext>
            </a:extLst>
          </p:cNvPr>
          <p:cNvSpPr txBox="1"/>
          <p:nvPr/>
        </p:nvSpPr>
        <p:spPr>
          <a:xfrm>
            <a:off x="5296466" y="1415772"/>
            <a:ext cx="1896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jdump.sh</a:t>
            </a:r>
            <a:endParaRPr lang="en-GB" sz="28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D96AE6-F339-89E5-F93F-4193C3BDE042}"/>
              </a:ext>
            </a:extLst>
          </p:cNvPr>
          <p:cNvSpPr txBox="1"/>
          <p:nvPr/>
        </p:nvSpPr>
        <p:spPr>
          <a:xfrm>
            <a:off x="6302809" y="6193023"/>
            <a:ext cx="1055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root</a:t>
            </a:r>
            <a:endParaRPr lang="en-GB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2196E4-1917-73BF-2A29-1545B4E61A00}"/>
              </a:ext>
            </a:extLst>
          </p:cNvPr>
          <p:cNvSpPr txBox="1"/>
          <p:nvPr/>
        </p:nvSpPr>
        <p:spPr>
          <a:xfrm>
            <a:off x="11133242" y="5245158"/>
            <a:ext cx="967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  <a:endParaRPr lang="en-GB" sz="28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D91340-51AB-375A-63BF-EC842041515B}"/>
              </a:ext>
            </a:extLst>
          </p:cNvPr>
          <p:cNvSpPr txBox="1"/>
          <p:nvPr/>
        </p:nvSpPr>
        <p:spPr>
          <a:xfrm>
            <a:off x="7357811" y="5903893"/>
            <a:ext cx="4834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... and the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benchmark runs in parallel</a:t>
            </a:r>
          </a:p>
        </p:txBody>
      </p:sp>
    </p:spTree>
    <p:extLst>
      <p:ext uri="{BB962C8B-B14F-4D97-AF65-F5344CB8AC3E}">
        <p14:creationId xmlns:p14="http://schemas.microsoft.com/office/powerpoint/2010/main" val="265463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EA412E-4FF6-E0F3-6279-C60E193BED8E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Bugs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colorful bug with many different colors&#10;&#10;Description automatically generated">
            <a:extLst>
              <a:ext uri="{FF2B5EF4-FFF2-40B4-BE49-F238E27FC236}">
                <a16:creationId xmlns:a16="http://schemas.microsoft.com/office/drawing/2014/main" id="{093935D1-E85D-E9FE-ED1F-995A99EBC2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9575"/>
            <a:ext cx="2957100" cy="2957100"/>
          </a:xfrm>
          <a:prstGeom prst="rect">
            <a:avLst/>
          </a:prstGeom>
        </p:spPr>
      </p:pic>
      <p:pic>
        <p:nvPicPr>
          <p:cNvPr id="6" name="Picture 5" descr="A bug with a globe on it&#10;&#10;Description automatically generated">
            <a:extLst>
              <a:ext uri="{FF2B5EF4-FFF2-40B4-BE49-F238E27FC236}">
                <a16:creationId xmlns:a16="http://schemas.microsoft.com/office/drawing/2014/main" id="{1D4D80DB-CEB0-2ADE-A67B-784DE6553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714" y="869575"/>
            <a:ext cx="2957100" cy="2957100"/>
          </a:xfrm>
          <a:prstGeom prst="rect">
            <a:avLst/>
          </a:prstGeom>
        </p:spPr>
      </p:pic>
      <p:pic>
        <p:nvPicPr>
          <p:cNvPr id="8" name="Picture 7" descr="A blue bug with large wings and many computer monitors&#10;&#10;Description automatically generated with medium confidence">
            <a:extLst>
              <a:ext uri="{FF2B5EF4-FFF2-40B4-BE49-F238E27FC236}">
                <a16:creationId xmlns:a16="http://schemas.microsoft.com/office/drawing/2014/main" id="{38BED70B-A5C3-811E-FE3C-2A3C0AAA51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900" y="869575"/>
            <a:ext cx="2957100" cy="2957100"/>
          </a:xfrm>
          <a:prstGeom prst="rect">
            <a:avLst/>
          </a:prstGeom>
        </p:spPr>
      </p:pic>
      <p:pic>
        <p:nvPicPr>
          <p:cNvPr id="12" name="Picture 11" descr="A colorful bug in a circle&#10;&#10;Description automatically generated">
            <a:extLst>
              <a:ext uri="{FF2B5EF4-FFF2-40B4-BE49-F238E27FC236}">
                <a16:creationId xmlns:a16="http://schemas.microsoft.com/office/drawing/2014/main" id="{980BF2E0-010C-0A15-E019-3A2E9FFC30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357" y="869575"/>
            <a:ext cx="2957100" cy="2957100"/>
          </a:xfrm>
          <a:prstGeom prst="rect">
            <a:avLst/>
          </a:prstGeom>
        </p:spPr>
      </p:pic>
      <p:pic>
        <p:nvPicPr>
          <p:cNvPr id="14" name="Picture 13" descr="A bug with many computers&#10;&#10;Description automatically generated">
            <a:extLst>
              <a:ext uri="{FF2B5EF4-FFF2-40B4-BE49-F238E27FC236}">
                <a16:creationId xmlns:a16="http://schemas.microsoft.com/office/drawing/2014/main" id="{0EF656DC-3E06-773A-B350-F00B3D7A56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900" y="3900900"/>
            <a:ext cx="2957100" cy="2957100"/>
          </a:xfrm>
          <a:prstGeom prst="rect">
            <a:avLst/>
          </a:prstGeom>
        </p:spPr>
      </p:pic>
      <p:pic>
        <p:nvPicPr>
          <p:cNvPr id="16" name="Picture 15" descr="A bug in a cage&#10;&#10;Description automatically generated">
            <a:extLst>
              <a:ext uri="{FF2B5EF4-FFF2-40B4-BE49-F238E27FC236}">
                <a16:creationId xmlns:a16="http://schemas.microsoft.com/office/drawing/2014/main" id="{90699622-CC63-E333-A312-1442BA2021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714" y="3900900"/>
            <a:ext cx="2957100" cy="2957100"/>
          </a:xfrm>
          <a:prstGeom prst="rect">
            <a:avLst/>
          </a:prstGeom>
        </p:spPr>
      </p:pic>
      <p:pic>
        <p:nvPicPr>
          <p:cNvPr id="18" name="Picture 17" descr="A spider surrounded by computers&#10;&#10;Description automatically generated">
            <a:extLst>
              <a:ext uri="{FF2B5EF4-FFF2-40B4-BE49-F238E27FC236}">
                <a16:creationId xmlns:a16="http://schemas.microsoft.com/office/drawing/2014/main" id="{921C9D19-6E94-5B93-86DD-5CA26E88A1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357" y="3900900"/>
            <a:ext cx="2957100" cy="2957100"/>
          </a:xfrm>
          <a:prstGeom prst="rect">
            <a:avLst/>
          </a:prstGeom>
        </p:spPr>
      </p:pic>
      <p:pic>
        <p:nvPicPr>
          <p:cNvPr id="20" name="Picture 19" descr="A computer bug in a room with computers&#10;&#10;Description automatically generated">
            <a:extLst>
              <a:ext uri="{FF2B5EF4-FFF2-40B4-BE49-F238E27FC236}">
                <a16:creationId xmlns:a16="http://schemas.microsoft.com/office/drawing/2014/main" id="{FAB1EB40-BF0C-439F-B090-E5223EDC7D2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0900"/>
            <a:ext cx="2957100" cy="295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57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video game scene of a desert with two monitors and a city&#10;&#10;Description automatically generated with medium confidence">
            <a:extLst>
              <a:ext uri="{FF2B5EF4-FFF2-40B4-BE49-F238E27FC236}">
                <a16:creationId xmlns:a16="http://schemas.microsoft.com/office/drawing/2014/main" id="{8E0BAFC2-EC58-E24B-1AD4-B58C290F23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3" b="16527"/>
          <a:stretch/>
        </p:blipFill>
        <p:spPr>
          <a:xfrm>
            <a:off x="1274017" y="588580"/>
            <a:ext cx="9643965" cy="62694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94EB5D-C26D-5088-C75E-C0EB783CED0A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x86 </a:t>
            </a:r>
            <a:r>
              <a:rPr lang="en-US" sz="32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ARM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135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36">
            <a:extLst>
              <a:ext uri="{FF2B5EF4-FFF2-40B4-BE49-F238E27FC236}">
                <a16:creationId xmlns:a16="http://schemas.microsoft.com/office/drawing/2014/main" id="{391FF8F1-A88B-612D-4A05-83D463D8E241}"/>
              </a:ext>
            </a:extLst>
          </p:cNvPr>
          <p:cNvSpPr txBox="1">
            <a:spLocks/>
          </p:cNvSpPr>
          <p:nvPr/>
        </p:nvSpPr>
        <p:spPr>
          <a:xfrm>
            <a:off x="0" y="926461"/>
            <a:ext cx="11566570" cy="14747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AMD48c / AMD96ht:  Single AMD EPYC 7003 48-Core Processor (GIGABYTE)</a:t>
            </a:r>
            <a:b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 	x86 AMD EPYC 7643 48C/96HT @ 2.3GHz (TDP 225W)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 	256GB (16 x 16GB) DDR4 3200MT/s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2.7 GB/core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 	3.84TB Samsung PM9A3 M.2 (2280)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OS: 	CentOS 7.9</a:t>
            </a:r>
            <a:endParaRPr lang="en-US" sz="2000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CB9483E-12F9-6E6E-EA3B-DAA906F771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41"/>
          <a:stretch/>
        </p:blipFill>
        <p:spPr>
          <a:xfrm>
            <a:off x="8658226" y="973285"/>
            <a:ext cx="3457214" cy="1295615"/>
          </a:xfrm>
          <a:prstGeom prst="rect">
            <a:avLst/>
          </a:prstGeom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C1F82B1-2203-DDB7-0566-805D7F6167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22"/>
          <a:stretch/>
        </p:blipFill>
        <p:spPr>
          <a:xfrm>
            <a:off x="8658224" y="2368467"/>
            <a:ext cx="3457215" cy="1325558"/>
          </a:xfrm>
          <a:prstGeom prst="rect">
            <a:avLst/>
          </a:prstGeom>
          <a:ln>
            <a:noFill/>
          </a:ln>
        </p:spPr>
      </p:pic>
      <p:sp>
        <p:nvSpPr>
          <p:cNvPr id="21" name="Shape 136">
            <a:extLst>
              <a:ext uri="{FF2B5EF4-FFF2-40B4-BE49-F238E27FC236}">
                <a16:creationId xmlns:a16="http://schemas.microsoft.com/office/drawing/2014/main" id="{3FA0AC91-66BA-974B-7678-CA3209698AA9}"/>
              </a:ext>
            </a:extLst>
          </p:cNvPr>
          <p:cNvSpPr txBox="1">
            <a:spLocks/>
          </p:cNvSpPr>
          <p:nvPr/>
        </p:nvSpPr>
        <p:spPr>
          <a:xfrm>
            <a:off x="0" y="2395922"/>
            <a:ext cx="11566570" cy="14747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ARM80c:  </a:t>
            </a:r>
            <a:r>
              <a:rPr lang="it-IT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socket Ampere Altra Q80-30 80-Core Processor (GIGABYTE)</a:t>
            </a:r>
            <a:br>
              <a:rPr lang="it-IT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 	ARM Q80-30 80C @ 3GHz (TDP 210W)</a:t>
            </a:r>
            <a:b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 	256GB (16 x 16GB) DDR4 3200MT/s </a:t>
            </a: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3.2 GB/core</a:t>
            </a:r>
            <a:b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 	3.84TB Samsung PM9A3 M.2 (2280) </a:t>
            </a:r>
            <a:b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OS: 	CentOS 7.9</a:t>
            </a:r>
            <a:endParaRPr lang="en-US" sz="2000" i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hape 136">
            <a:extLst>
              <a:ext uri="{FF2B5EF4-FFF2-40B4-BE49-F238E27FC236}">
                <a16:creationId xmlns:a16="http://schemas.microsoft.com/office/drawing/2014/main" id="{74D84E29-7937-3BE2-7191-FE06748C7381}"/>
              </a:ext>
            </a:extLst>
          </p:cNvPr>
          <p:cNvSpPr txBox="1">
            <a:spLocks/>
          </p:cNvSpPr>
          <p:nvPr/>
        </p:nvSpPr>
        <p:spPr>
          <a:xfrm>
            <a:off x="0" y="3870647"/>
            <a:ext cx="12031686" cy="142263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2xAMD32c / 2xAMD64ht:  Dual Socket AMD EPYC 7513 32-Core Processor (DELL)</a:t>
            </a:r>
            <a:b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	2 * x86 AMD EPYC 7513, 32C/64HT @ 2.6GHz (TDP 200W)</a:t>
            </a:r>
            <a:b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	512GB (16 x 32GB) DDR4 3200MT/s </a:t>
            </a: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4 GB/core</a:t>
            </a:r>
            <a:b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	3.84TB SSD SATA Read Intensive</a:t>
            </a:r>
            <a:b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OS: 	CentOS 7.9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DCAA9DD-3457-4B07-EBB0-5A4EE7F9B0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8829" b="69369" l="26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8" t="28815" r="2397" b="30539"/>
          <a:stretch/>
        </p:blipFill>
        <p:spPr>
          <a:xfrm>
            <a:off x="8784456" y="4194263"/>
            <a:ext cx="3330984" cy="969223"/>
          </a:xfrm>
          <a:prstGeom prst="rect">
            <a:avLst/>
          </a:prstGeom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 in-House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hape 136">
            <a:extLst>
              <a:ext uri="{FF2B5EF4-FFF2-40B4-BE49-F238E27FC236}">
                <a16:creationId xmlns:a16="http://schemas.microsoft.com/office/drawing/2014/main" id="{AD3DD97C-B0C4-7D50-1BBD-7217D565397A}"/>
              </a:ext>
            </a:extLst>
          </p:cNvPr>
          <p:cNvSpPr txBox="1">
            <a:spLocks/>
          </p:cNvSpPr>
          <p:nvPr/>
        </p:nvSpPr>
        <p:spPr>
          <a:xfrm>
            <a:off x="0" y="5375466"/>
            <a:ext cx="11566570" cy="14747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2*ARM80c:  </a:t>
            </a:r>
            <a:r>
              <a:rPr lang="it-IT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 </a:t>
            </a:r>
            <a:r>
              <a:rPr lang="it-IT" sz="2000" b="1" dirty="0" err="1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Socket</a:t>
            </a:r>
            <a:r>
              <a:rPr lang="it-IT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Ampere Altra Q80-30 80-Core Processor (</a:t>
            </a:r>
            <a:r>
              <a:rPr lang="it-IT" sz="2000" b="1" dirty="0" err="1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MegaRAC</a:t>
            </a:r>
            <a:r>
              <a:rPr lang="it-IT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it-IT" sz="2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 	2 * ARM Q80-30 80C @ 3GHz (TDP 210W)</a:t>
            </a:r>
            <a:br>
              <a:rPr lang="en-US" sz="2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 	512GB (32 x 16GB or 16 x 32GB) DDR4 3200MT/s </a:t>
            </a:r>
            <a:r>
              <a:rPr lang="en-US" sz="2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3.2 GB/core</a:t>
            </a:r>
            <a:br>
              <a:rPr lang="en-US" sz="2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 	2 * 1Tb </a:t>
            </a:r>
            <a:r>
              <a:rPr lang="en-US" sz="2000" dirty="0" err="1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NVMe</a:t>
            </a:r>
            <a:r>
              <a:rPr lang="en-US" sz="2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(INTEL + SAMSUNG)</a:t>
            </a:r>
            <a:br>
              <a:rPr lang="en-US" sz="2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OS:  	Rocky 9.2 </a:t>
            </a:r>
            <a:endParaRPr lang="en-US" sz="2000" i="1" dirty="0">
              <a:solidFill>
                <a:srgbClr val="FF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1B5C58-2B14-C73A-DFD9-D450B0CCFB4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8829" b="69369" l="26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8" t="28815" r="2397" b="30539"/>
          <a:stretch/>
        </p:blipFill>
        <p:spPr>
          <a:xfrm>
            <a:off x="8730814" y="5469906"/>
            <a:ext cx="3384626" cy="969223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11668A-67F4-E6E2-B160-C35163728675}"/>
              </a:ext>
            </a:extLst>
          </p:cNvPr>
          <p:cNvSpPr txBox="1"/>
          <p:nvPr/>
        </p:nvSpPr>
        <p:spPr>
          <a:xfrm>
            <a:off x="9917967" y="4492326"/>
            <a:ext cx="15691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100</a:t>
            </a:r>
            <a:endParaRPr lang="en-GB" sz="4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2933C3-E340-D8B0-3A1A-339385376DBD}"/>
              </a:ext>
            </a:extLst>
          </p:cNvPr>
          <p:cNvSpPr txBox="1"/>
          <p:nvPr/>
        </p:nvSpPr>
        <p:spPr>
          <a:xfrm>
            <a:off x="9917968" y="5811403"/>
            <a:ext cx="138820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10</a:t>
            </a:r>
            <a:endParaRPr lang="en-GB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76B68D-67DB-D6C1-4209-3264CE07A5ED}"/>
              </a:ext>
            </a:extLst>
          </p:cNvPr>
          <p:cNvSpPr txBox="1"/>
          <p:nvPr/>
        </p:nvSpPr>
        <p:spPr>
          <a:xfrm>
            <a:off x="10296914" y="2495626"/>
            <a:ext cx="6303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4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26012B-BCB1-F799-FE1F-8B5F182EC940}"/>
              </a:ext>
            </a:extLst>
          </p:cNvPr>
          <p:cNvSpPr txBox="1"/>
          <p:nvPr/>
        </p:nvSpPr>
        <p:spPr>
          <a:xfrm>
            <a:off x="10257538" y="1053010"/>
            <a:ext cx="6303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261767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 Remotely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hape 136">
            <a:extLst>
              <a:ext uri="{FF2B5EF4-FFF2-40B4-BE49-F238E27FC236}">
                <a16:creationId xmlns:a16="http://schemas.microsoft.com/office/drawing/2014/main" id="{C3ECD2A8-43E0-1B72-C2D3-05EAD9DBCE53}"/>
              </a:ext>
            </a:extLst>
          </p:cNvPr>
          <p:cNvSpPr txBox="1">
            <a:spLocks/>
          </p:cNvSpPr>
          <p:nvPr/>
        </p:nvSpPr>
        <p:spPr>
          <a:xfrm>
            <a:off x="51545" y="808610"/>
            <a:ext cx="12031686" cy="142263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2*AMD256ht:  Dual Socket </a:t>
            </a:r>
            <a:r>
              <a:rPr lang="it-IT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AMD EPYC 9754 128-Core Processor </a:t>
            </a:r>
            <a:r>
              <a:rPr lang="en-U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b="1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SuperMicro</a:t>
            </a:r>
            <a:r>
              <a:rPr lang="en-U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20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	2 * x86 AMD EPYC 9754, 128C/256HT @ 3.1GHz (TDP 360W)</a:t>
            </a:r>
            <a:b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	1.536TB (24 x 64GB) DDR4 3200MT/s 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GB/core</a:t>
            </a:r>
            <a:b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	512GB </a:t>
            </a:r>
            <a:r>
              <a:rPr lang="en-US" sz="2000" dirty="0" err="1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NVMe</a:t>
            </a: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+ 3.84TB SSD</a:t>
            </a:r>
            <a:b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OS: 	Rocky 9.2 </a:t>
            </a:r>
          </a:p>
        </p:txBody>
      </p:sp>
      <p:sp>
        <p:nvSpPr>
          <p:cNvPr id="7" name="Shape 136">
            <a:extLst>
              <a:ext uri="{FF2B5EF4-FFF2-40B4-BE49-F238E27FC236}">
                <a16:creationId xmlns:a16="http://schemas.microsoft.com/office/drawing/2014/main" id="{20F8BE40-C484-176F-A9B0-4B63C64691E7}"/>
              </a:ext>
            </a:extLst>
          </p:cNvPr>
          <p:cNvSpPr txBox="1">
            <a:spLocks/>
          </p:cNvSpPr>
          <p:nvPr/>
        </p:nvSpPr>
        <p:spPr>
          <a:xfrm>
            <a:off x="80157" y="2341582"/>
            <a:ext cx="12031686" cy="142263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ARM128c:  Single Socket Ampere </a:t>
            </a:r>
            <a:r>
              <a:rPr lang="en-U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Altra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Max Q80-28 128-Core Processor (XMA)</a:t>
            </a:r>
            <a:b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	ARM Q128-28 @ 2.8GHz (TDP 250W)</a:t>
            </a:r>
            <a:b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	512GB (64 x 8GB) DDR4 3200MT/s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4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GB/core</a:t>
            </a:r>
            <a:b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	1Tb </a:t>
            </a:r>
            <a:r>
              <a:rPr 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NVMe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Storage</a:t>
            </a:r>
            <a:b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OS: 	Rocky 8.8 Green Obsidian 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3BD26D5F-41D4-E203-D554-98F52C233653}"/>
              </a:ext>
            </a:extLst>
          </p:cNvPr>
          <p:cNvSpPr/>
          <p:nvPr/>
        </p:nvSpPr>
        <p:spPr>
          <a:xfrm>
            <a:off x="9737655" y="1021475"/>
            <a:ext cx="2312578" cy="864852"/>
          </a:xfrm>
          <a:prstGeom prst="cloud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2060"/>
                </a:solidFill>
              </a:rPr>
              <a:t>SuperMicro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F7A423CA-7E9A-E35C-6D60-BE455B41410A}"/>
              </a:ext>
            </a:extLst>
          </p:cNvPr>
          <p:cNvSpPr/>
          <p:nvPr/>
        </p:nvSpPr>
        <p:spPr>
          <a:xfrm>
            <a:off x="9737654" y="2531441"/>
            <a:ext cx="2312578" cy="864852"/>
          </a:xfrm>
          <a:prstGeom prst="cloud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XMA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Shape 136">
            <a:extLst>
              <a:ext uri="{FF2B5EF4-FFF2-40B4-BE49-F238E27FC236}">
                <a16:creationId xmlns:a16="http://schemas.microsoft.com/office/drawing/2014/main" id="{0149D55D-F0B0-AB7D-4596-42BFD2E85797}"/>
              </a:ext>
            </a:extLst>
          </p:cNvPr>
          <p:cNvSpPr txBox="1">
            <a:spLocks/>
          </p:cNvSpPr>
          <p:nvPr/>
        </p:nvSpPr>
        <p:spPr>
          <a:xfrm>
            <a:off x="80157" y="4398378"/>
            <a:ext cx="12031686" cy="15038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AMD128c:  Single Socket </a:t>
            </a:r>
            <a:r>
              <a:rPr lang="it-IT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AMD EPYC 8534P 64-Core Processor 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b="1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SuperMicro</a:t>
            </a:r>
            <a: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CPU:	AMD EPYC 8534P @ 3.1GHz (TDP 200W)</a:t>
            </a:r>
            <a:b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RAM:	576GB (6 x 96GB) DDR5 3200MT/s </a:t>
            </a:r>
            <a: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4.5</a:t>
            </a:r>
            <a: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GB/core</a:t>
            </a:r>
            <a:b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HDD:	1Tb </a:t>
            </a:r>
            <a:r>
              <a:rPr lang="en-US" sz="20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NVMe</a:t>
            </a:r>
            <a: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Storage</a:t>
            </a:r>
            <a:b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OS: 	Rocky 8.8 Green Obsidian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9EEB3F-6218-7274-938D-1AA00CE564E0}"/>
              </a:ext>
            </a:extLst>
          </p:cNvPr>
          <p:cNvSpPr txBox="1"/>
          <p:nvPr/>
        </p:nvSpPr>
        <p:spPr>
          <a:xfrm>
            <a:off x="0" y="3821464"/>
            <a:ext cx="11421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New hardware we are currently testing:  AMD Siena (at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SuperMicro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052D60-1635-2A1E-B53C-AFED6B2A5D03}"/>
              </a:ext>
            </a:extLst>
          </p:cNvPr>
          <p:cNvSpPr txBox="1"/>
          <p:nvPr/>
        </p:nvSpPr>
        <p:spPr>
          <a:xfrm>
            <a:off x="-1" y="5903893"/>
            <a:ext cx="11421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Also:  we ordered a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NVidia Grace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(ARM) machine, and we are looking for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AmpereOne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(not yet available from our vendors).</a:t>
            </a:r>
          </a:p>
        </p:txBody>
      </p:sp>
      <p:sp>
        <p:nvSpPr>
          <p:cNvPr id="2" name="Cloud 1">
            <a:extLst>
              <a:ext uri="{FF2B5EF4-FFF2-40B4-BE49-F238E27FC236}">
                <a16:creationId xmlns:a16="http://schemas.microsoft.com/office/drawing/2014/main" id="{FE9DF699-E2ED-0952-9173-4EF28C8088BC}"/>
              </a:ext>
            </a:extLst>
          </p:cNvPr>
          <p:cNvSpPr/>
          <p:nvPr/>
        </p:nvSpPr>
        <p:spPr>
          <a:xfrm>
            <a:off x="9773510" y="4612619"/>
            <a:ext cx="2312578" cy="864852"/>
          </a:xfrm>
          <a:prstGeom prst="cloud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bg1"/>
              </a:gs>
              <a:gs pos="100000">
                <a:schemeClr val="accent5">
                  <a:lumMod val="20000"/>
                  <a:lumOff val="8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002060"/>
                </a:solidFill>
              </a:rPr>
              <a:t>SuperMicro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71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Latest Results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A person standing in a desert with a shovel&#10;&#10;Description automatically generated">
            <a:extLst>
              <a:ext uri="{FF2B5EF4-FFF2-40B4-BE49-F238E27FC236}">
                <a16:creationId xmlns:a16="http://schemas.microsoft.com/office/drawing/2014/main" id="{8FE018AB-D2E5-D535-AE08-2C97D32C2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707886"/>
            <a:ext cx="10287000" cy="615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932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Latest </a:t>
            </a:r>
            <a:r>
              <a:rPr lang="en-US" sz="4000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/Watt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C16030-A70C-7871-2FBE-9C4A20601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12276"/>
            <a:ext cx="7224386" cy="36457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20620D-CF42-B791-D44D-CADD7CB07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4387" y="852536"/>
            <a:ext cx="4967614" cy="29994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E98BDA-9FA9-D41E-2C77-7BD4B7DB5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4386" y="3816214"/>
            <a:ext cx="4967614" cy="30417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0EB686E-AE6C-B38D-0D80-72B7EB37005E}"/>
              </a:ext>
            </a:extLst>
          </p:cNvPr>
          <p:cNvSpPr txBox="1"/>
          <p:nvPr/>
        </p:nvSpPr>
        <p:spPr>
          <a:xfrm>
            <a:off x="-1" y="852536"/>
            <a:ext cx="722438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 had the chance to test a few more machines, and I added them to my comparative charts.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 last one (</a:t>
            </a:r>
            <a:r>
              <a:rPr lang="en-US" sz="2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AMD EPYC Bergamo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 slightly increased the scale …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35FD159-4744-34D1-9060-1D35EBF8A0D4}"/>
              </a:ext>
            </a:extLst>
          </p:cNvPr>
          <p:cNvCxnSpPr>
            <a:cxnSpLocks/>
          </p:cNvCxnSpPr>
          <p:nvPr/>
        </p:nvCxnSpPr>
        <p:spPr>
          <a:xfrm>
            <a:off x="4235669" y="2890345"/>
            <a:ext cx="1734207" cy="9258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839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0281255-E875-478B-98D8-57C7533D3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98109"/>
            <a:ext cx="7573713" cy="37271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Latest Thread-Scan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C6AE2B-6ED5-3169-8804-12AC1BF168FB}"/>
              </a:ext>
            </a:extLst>
          </p:cNvPr>
          <p:cNvSpPr txBox="1"/>
          <p:nvPr/>
        </p:nvSpPr>
        <p:spPr>
          <a:xfrm>
            <a:off x="-1" y="79152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 also tried to run my “thread-scan” (where I limit the number of copies of each workload). Not all the workload had a clean run on all machine, but I could save a few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8B9AA8-FD4D-9C21-05D9-FA4F49D65A2B}"/>
              </a:ext>
            </a:extLst>
          </p:cNvPr>
          <p:cNvSpPr txBox="1"/>
          <p:nvPr/>
        </p:nvSpPr>
        <p:spPr>
          <a:xfrm>
            <a:off x="8405141" y="2079246"/>
            <a:ext cx="31420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cms-gen-sim-run3-ma-bmk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FF3C59-7A56-3258-DC7F-C98BD971BD54}"/>
              </a:ext>
            </a:extLst>
          </p:cNvPr>
          <p:cNvSpPr txBox="1"/>
          <p:nvPr/>
        </p:nvSpPr>
        <p:spPr>
          <a:xfrm>
            <a:off x="6413781" y="1742777"/>
            <a:ext cx="4548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Here showing one of the few fully successful runs:</a:t>
            </a:r>
            <a:endParaRPr lang="en-GB" b="0" dirty="0">
              <a:solidFill>
                <a:srgbClr val="CCCCCC"/>
              </a:solidFill>
              <a:effectLst/>
              <a:highlight>
                <a:srgbClr val="000000"/>
              </a:highlight>
              <a:latin typeface="Consolas" panose="020B0609020204030204" pitchFamily="49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71864B3-7739-A701-92B3-FF9AC3B97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8285" y="2496759"/>
            <a:ext cx="7573713" cy="39982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B41C37C-3C42-C03F-0B2D-5D7B10E442AF}"/>
              </a:ext>
            </a:extLst>
          </p:cNvPr>
          <p:cNvSpPr txBox="1"/>
          <p:nvPr/>
        </p:nvSpPr>
        <p:spPr>
          <a:xfrm>
            <a:off x="0" y="6090738"/>
            <a:ext cx="12192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 run each workload separately, with the command:</a:t>
            </a:r>
          </a:p>
          <a:p>
            <a:r>
              <a:rPr lang="en-US" sz="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singularity run -B $(</a:t>
            </a:r>
            <a:r>
              <a:rPr lang="en-GB" b="0" dirty="0" err="1">
                <a:solidFill>
                  <a:srgbClr val="CE9178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pwd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):/results oras://${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CONTAINER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} -c ${</a:t>
            </a:r>
            <a:r>
              <a:rPr lang="en-GB" b="0" dirty="0" err="1">
                <a:solidFill>
                  <a:srgbClr val="9CDCFE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nCP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} -t ${</a:t>
            </a:r>
            <a:r>
              <a:rPr lang="en-GB" b="0" dirty="0" err="1">
                <a:solidFill>
                  <a:srgbClr val="9CDCFE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nTR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} -e ${</a:t>
            </a:r>
            <a:r>
              <a:rPr lang="en-GB" b="0" dirty="0" err="1">
                <a:solidFill>
                  <a:srgbClr val="9CDCFE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nEvt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000000"/>
                </a:highlight>
                <a:latin typeface="Consolas" panose="020B0609020204030204" pitchFamily="49" charset="0"/>
              </a:rPr>
              <a:t>}</a:t>
            </a:r>
            <a:endParaRPr lang="en-GB" b="0" dirty="0">
              <a:solidFill>
                <a:srgbClr val="CCCCCC"/>
              </a:solidFill>
              <a:effectLst/>
              <a:highlight>
                <a:srgbClr val="000000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239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232C374-796A-A5E2-1B5F-D7C9FE69B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5518" y="2028181"/>
            <a:ext cx="8146480" cy="48298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9BC98D-B392-01AF-BBAF-DD80DDC09A61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Latest Frequency Throttling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6B35BA-2211-E622-07C3-B796D6E9B1F4}"/>
              </a:ext>
            </a:extLst>
          </p:cNvPr>
          <p:cNvSpPr txBox="1"/>
          <p:nvPr/>
        </p:nvSpPr>
        <p:spPr>
          <a:xfrm>
            <a:off x="-1" y="770505"/>
            <a:ext cx="118766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 re-ran the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benchmark at different frequencies, with a finer step (where possible). This confirmed our previous observation that mid-frequencies gives the best performance per watt 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9288DC-BD28-990A-81F5-228BE99D8659}"/>
              </a:ext>
            </a:extLst>
          </p:cNvPr>
          <p:cNvSpPr txBox="1"/>
          <p:nvPr/>
        </p:nvSpPr>
        <p:spPr>
          <a:xfrm>
            <a:off x="-1" y="4311704"/>
            <a:ext cx="446442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Notes:</a:t>
            </a:r>
          </a:p>
          <a:p>
            <a:endParaRPr lang="en-U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only two frequency bins were tested on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AltraMax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 the </a:t>
            </a:r>
            <a:r>
              <a:rPr lang="en-US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Bergamo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middle point is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fleaky</a:t>
            </a:r>
            <a:r>
              <a:rPr lang="en-US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 frequency was not constant during job execution.</a:t>
            </a:r>
            <a:endParaRPr lang="en-US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52FCAA-0F0C-6DAA-8F8A-61DC442A288D}"/>
              </a:ext>
            </a:extLst>
          </p:cNvPr>
          <p:cNvSpPr txBox="1"/>
          <p:nvPr/>
        </p:nvSpPr>
        <p:spPr>
          <a:xfrm>
            <a:off x="7613753" y="3352588"/>
            <a:ext cx="5885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*</a:t>
            </a:r>
            <a:endParaRPr lang="en-GB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122F26-8830-2CFB-4227-B469347367AF}"/>
              </a:ext>
            </a:extLst>
          </p:cNvPr>
          <p:cNvSpPr txBox="1"/>
          <p:nvPr/>
        </p:nvSpPr>
        <p:spPr>
          <a:xfrm>
            <a:off x="0" y="2218119"/>
            <a:ext cx="446442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… but also raised a few more questions: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Why </a:t>
            </a:r>
            <a:r>
              <a:rPr lang="en-US" sz="2800" b="1" i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1*Q80</a:t>
            </a: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 ≠ </a:t>
            </a:r>
            <a:r>
              <a:rPr lang="en-US" sz="2800" b="1" i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2*Q80</a:t>
            </a: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553755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BA449E-055F-A617-776C-10A1F0B7B04C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Results …</a:t>
            </a:r>
            <a:endParaRPr lang="en-GB" sz="40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1BE4D5-2EDC-A339-C72B-11DC60A14BB6}"/>
              </a:ext>
            </a:extLst>
          </p:cNvPr>
          <p:cNvSpPr txBox="1"/>
          <p:nvPr/>
        </p:nvSpPr>
        <p:spPr>
          <a:xfrm>
            <a:off x="0" y="3076128"/>
            <a:ext cx="12192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From the in-house results: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Ampere </a:t>
            </a:r>
            <a:r>
              <a:rPr lang="en-US" sz="2400" u="sng" dirty="0" err="1">
                <a:latin typeface="Arial" panose="020B0604020202020204" pitchFamily="34" charset="0"/>
                <a:cs typeface="Arial" panose="020B0604020202020204" pitchFamily="34" charset="0"/>
              </a:rPr>
              <a:t>Altra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 Q80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 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DualSocket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4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2618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= 1.73 *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SingleSocket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1513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From Tommaso (INFN) + in-house results: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Ampere </a:t>
            </a:r>
            <a:r>
              <a:rPr lang="en-US" sz="2400" u="sng" dirty="0" err="1">
                <a:latin typeface="Arial" panose="020B0604020202020204" pitchFamily="34" charset="0"/>
                <a:cs typeface="Arial" panose="020B0604020202020204" pitchFamily="34" charset="0"/>
              </a:rPr>
              <a:t>Altra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 Q128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DualSocket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AltraMax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3768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= 1.82 *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SingleSocket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AltraMax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2064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We found some study about </a:t>
            </a: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inter-socket bandwidth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as a possible explanation (for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ARM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s). We don’t know if 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x86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 behave similarly …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F7919A-E2E9-B3C2-6B2C-06D65D7C24F8}"/>
              </a:ext>
            </a:extLst>
          </p:cNvPr>
          <p:cNvSpPr txBox="1"/>
          <p:nvPr/>
        </p:nvSpPr>
        <p:spPr>
          <a:xfrm>
            <a:off x="1537743" y="6211669"/>
            <a:ext cx="106542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- https://www.anandtech.com/show/16979/the-ampere-altra-max-review-pushing-it-to-128-cores-per-socket/3</a:t>
            </a:r>
          </a:p>
          <a:p>
            <a:r>
              <a:rPr lang="en-GB" dirty="0"/>
              <a:t>- https://www.anandtech.com/show/16315/the-ampere-altra-review/3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FE6823-73A2-2FA0-E769-616368005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871" y="1379580"/>
            <a:ext cx="10818662" cy="16748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E14DD5F-F090-B153-0001-D4D57A0B1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15971" y="-14167"/>
            <a:ext cx="2076029" cy="12535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2B2200-5389-F21A-DF2F-E4B5D1C8061F}"/>
              </a:ext>
            </a:extLst>
          </p:cNvPr>
          <p:cNvSpPr txBox="1"/>
          <p:nvPr/>
        </p:nvSpPr>
        <p:spPr>
          <a:xfrm>
            <a:off x="-1" y="722736"/>
            <a:ext cx="114210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Taking a closer look at the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results, it looks like 1+1&lt;2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D911FE8-A13C-44BD-53B5-6A940952E836}"/>
              </a:ext>
            </a:extLst>
          </p:cNvPr>
          <p:cNvSpPr/>
          <p:nvPr/>
        </p:nvSpPr>
        <p:spPr>
          <a:xfrm>
            <a:off x="9244513" y="2761349"/>
            <a:ext cx="896471" cy="307092"/>
          </a:xfrm>
          <a:prstGeom prst="ellipse">
            <a:avLst/>
          </a:prstGeom>
          <a:noFill/>
          <a:ln w="25400">
            <a:solidFill>
              <a:srgbClr val="FF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30899B5-C51D-034C-7A6E-882DD1185342}"/>
              </a:ext>
            </a:extLst>
          </p:cNvPr>
          <p:cNvSpPr/>
          <p:nvPr/>
        </p:nvSpPr>
        <p:spPr>
          <a:xfrm>
            <a:off x="9244512" y="2298669"/>
            <a:ext cx="896471" cy="307092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27E3AB-7C7E-FEAA-53C1-3C254CA0E0C8}"/>
              </a:ext>
            </a:extLst>
          </p:cNvPr>
          <p:cNvSpPr txBox="1"/>
          <p:nvPr/>
        </p:nvSpPr>
        <p:spPr>
          <a:xfrm>
            <a:off x="11160481" y="2510771"/>
            <a:ext cx="855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not 2x</a:t>
            </a:r>
          </a:p>
        </p:txBody>
      </p:sp>
    </p:spTree>
    <p:extLst>
      <p:ext uri="{BB962C8B-B14F-4D97-AF65-F5344CB8AC3E}">
        <p14:creationId xmlns:p14="http://schemas.microsoft.com/office/powerpoint/2010/main" val="140711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3942</Words>
  <Application>Microsoft Office PowerPoint</Application>
  <PresentationFormat>Widescreen</PresentationFormat>
  <Paragraphs>446</Paragraphs>
  <Slides>24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Rounded MT Bold</vt:lpstr>
      <vt:lpstr>Calibri</vt:lpstr>
      <vt:lpstr>Calibri Light</vt:lpstr>
      <vt:lpstr>Consolas</vt:lpstr>
      <vt:lpstr>Wingdings</vt:lpstr>
      <vt:lpstr>Office Theme</vt:lpstr>
      <vt:lpstr>C:\Users\PeppoSub\Desktop\Job\talks\HEPiX\metrics_comparison.xlsx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Emanuele</dc:creator>
  <cp:lastModifiedBy>Emanuele Simili</cp:lastModifiedBy>
  <cp:revision>54</cp:revision>
  <dcterms:created xsi:type="dcterms:W3CDTF">2023-06-20T08:02:44Z</dcterms:created>
  <dcterms:modified xsi:type="dcterms:W3CDTF">2023-12-06T13:56:42Z</dcterms:modified>
</cp:coreProperties>
</file>