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7104063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82"/>
    <a:srgbClr val="BC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0" d="100"/>
          <a:sy n="150" d="100"/>
        </p:scale>
        <p:origin x="65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-73025" y="909638"/>
            <a:ext cx="7977188" cy="448627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600" b="0" strike="noStrike" spc="-1">
                <a:solidFill>
                  <a:srgbClr val="000000"/>
                </a:solidFill>
                <a:latin typeface="Arial"/>
              </a:rPr>
              <a:t>Folie mittels Klicken verschieben</a:t>
            </a: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783125" y="5684242"/>
            <a:ext cx="6264628" cy="538485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0">
              <a:buNone/>
            </a:pPr>
            <a:r>
              <a:rPr lang="de-DE" sz="2200" b="0" strike="noStrike" spc="-1">
                <a:solidFill>
                  <a:srgbClr val="000000"/>
                </a:solidFill>
                <a:latin typeface="Arial"/>
              </a:rPr>
              <a:t>Format der Notizen mittels Klicken bearbeiten</a:t>
            </a:r>
          </a:p>
        </p:txBody>
      </p:sp>
      <p:sp>
        <p:nvSpPr>
          <p:cNvPr id="93" name="PlaceHolder 3"/>
          <p:cNvSpPr>
            <a:spLocks noGrp="1"/>
          </p:cNvSpPr>
          <p:nvPr>
            <p:ph type="hdr"/>
          </p:nvPr>
        </p:nvSpPr>
        <p:spPr>
          <a:xfrm>
            <a:off x="0" y="2"/>
            <a:ext cx="3398390" cy="59795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r>
              <a:rPr lang="de-DE" sz="1500" spc="-1">
                <a:solidFill>
                  <a:srgbClr val="000000"/>
                </a:solidFill>
                <a:latin typeface="Times New Roman"/>
              </a:rPr>
              <a:t>&lt;Kopfzeile&gt;</a:t>
            </a:r>
          </a:p>
        </p:txBody>
      </p:sp>
      <p:sp>
        <p:nvSpPr>
          <p:cNvPr id="94" name="PlaceHolder 4"/>
          <p:cNvSpPr>
            <a:spLocks noGrp="1"/>
          </p:cNvSpPr>
          <p:nvPr>
            <p:ph type="dt" idx="3"/>
          </p:nvPr>
        </p:nvSpPr>
        <p:spPr>
          <a:xfrm>
            <a:off x="4432488" y="2"/>
            <a:ext cx="3398390" cy="59795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de-DE" sz="15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r>
              <a:rPr lang="de-DE"/>
              <a:t>&lt;Datum/Uhrzeit&gt;</a:t>
            </a:r>
          </a:p>
        </p:txBody>
      </p:sp>
      <p:sp>
        <p:nvSpPr>
          <p:cNvPr id="95" name="PlaceHolder 5"/>
          <p:cNvSpPr>
            <a:spLocks noGrp="1"/>
          </p:cNvSpPr>
          <p:nvPr>
            <p:ph type="ftr" idx="4"/>
          </p:nvPr>
        </p:nvSpPr>
        <p:spPr>
          <a:xfrm>
            <a:off x="0" y="11368883"/>
            <a:ext cx="3398390" cy="59795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de-DE" sz="15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r>
              <a:rPr lang="de-DE"/>
              <a:t>&lt;Fußzeile&gt;</a:t>
            </a:r>
          </a:p>
        </p:txBody>
      </p:sp>
      <p:sp>
        <p:nvSpPr>
          <p:cNvPr id="96" name="PlaceHolder 6"/>
          <p:cNvSpPr>
            <a:spLocks noGrp="1"/>
          </p:cNvSpPr>
          <p:nvPr>
            <p:ph type="sldNum" idx="5"/>
          </p:nvPr>
        </p:nvSpPr>
        <p:spPr>
          <a:xfrm>
            <a:off x="4432488" y="11368883"/>
            <a:ext cx="3398390" cy="59795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de-DE" sz="15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fld id="{068B9F6E-2A14-4821-9D35-55F878B6EE2D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234036" indent="0" algn="l" defTabSz="914400" rtl="0" eaLnBrk="1" latinLnBrk="0" hangingPunct="1">
      <a:buNone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ln w="0">
            <a:noFill/>
          </a:ln>
        </p:spPr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710408" y="4925508"/>
            <a:ext cx="5682877" cy="4029375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de-DE" sz="2000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3" name="PlaceHolder 3"/>
          <p:cNvSpPr>
            <a:spLocks noGrp="1"/>
          </p:cNvSpPr>
          <p:nvPr>
            <p:ph type="sldNum" idx="32"/>
          </p:nvPr>
        </p:nvSpPr>
        <p:spPr>
          <a:xfrm>
            <a:off x="4024144" y="9721273"/>
            <a:ext cx="3078054" cy="512939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endParaRPr lang="en-US" sz="1300">
              <a:latin typeface="+mn-lt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ln w="0">
            <a:noFill/>
          </a:ln>
        </p:spPr>
      </p:sp>
      <p:sp>
        <p:nvSpPr>
          <p:cNvPr id="202" name="PlaceHolder 2"/>
          <p:cNvSpPr>
            <a:spLocks noGrp="1"/>
          </p:cNvSpPr>
          <p:nvPr>
            <p:ph type="body"/>
          </p:nvPr>
        </p:nvSpPr>
        <p:spPr>
          <a:xfrm>
            <a:off x="710408" y="4925508"/>
            <a:ext cx="5682877" cy="4029375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de-DE" sz="2000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PlaceHolder 3"/>
          <p:cNvSpPr>
            <a:spLocks noGrp="1"/>
          </p:cNvSpPr>
          <p:nvPr>
            <p:ph type="sldNum" idx="42"/>
          </p:nvPr>
        </p:nvSpPr>
        <p:spPr>
          <a:xfrm>
            <a:off x="4024144" y="9721273"/>
            <a:ext cx="3078054" cy="512939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endParaRPr lang="en-US" sz="1300">
              <a:latin typeface="+mn-lt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ln w="0">
            <a:noFill/>
          </a:ln>
        </p:spPr>
      </p:sp>
      <p:sp>
        <p:nvSpPr>
          <p:cNvPr id="205" name="PlaceHolder 2"/>
          <p:cNvSpPr>
            <a:spLocks noGrp="1"/>
          </p:cNvSpPr>
          <p:nvPr>
            <p:ph type="body"/>
          </p:nvPr>
        </p:nvSpPr>
        <p:spPr>
          <a:xfrm>
            <a:off x="710408" y="4925508"/>
            <a:ext cx="5682877" cy="4029375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de-DE" sz="2000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6" name="PlaceHolder 3"/>
          <p:cNvSpPr>
            <a:spLocks noGrp="1"/>
          </p:cNvSpPr>
          <p:nvPr>
            <p:ph type="sldNum" idx="43"/>
          </p:nvPr>
        </p:nvSpPr>
        <p:spPr>
          <a:xfrm>
            <a:off x="4024144" y="9721273"/>
            <a:ext cx="3078054" cy="512939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endParaRPr lang="en-US" sz="1300">
              <a:latin typeface="+mn-lt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ln w="0">
            <a:noFill/>
          </a:ln>
        </p:spPr>
      </p:sp>
      <p:sp>
        <p:nvSpPr>
          <p:cNvPr id="208" name="PlaceHolder 2"/>
          <p:cNvSpPr>
            <a:spLocks noGrp="1"/>
          </p:cNvSpPr>
          <p:nvPr>
            <p:ph type="body"/>
          </p:nvPr>
        </p:nvSpPr>
        <p:spPr>
          <a:xfrm>
            <a:off x="710408" y="4925508"/>
            <a:ext cx="5682877" cy="4029375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de-DE" sz="2000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PlaceHolder 3"/>
          <p:cNvSpPr>
            <a:spLocks noGrp="1"/>
          </p:cNvSpPr>
          <p:nvPr>
            <p:ph type="sldNum" idx="44"/>
          </p:nvPr>
        </p:nvSpPr>
        <p:spPr>
          <a:xfrm>
            <a:off x="4024144" y="9721273"/>
            <a:ext cx="3078054" cy="512939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endParaRPr lang="en-US" sz="1300">
              <a:latin typeface="+mn-lt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ln w="0">
            <a:noFill/>
          </a:ln>
        </p:spPr>
      </p:sp>
      <p:sp>
        <p:nvSpPr>
          <p:cNvPr id="211" name="PlaceHolder 2"/>
          <p:cNvSpPr>
            <a:spLocks noGrp="1"/>
          </p:cNvSpPr>
          <p:nvPr>
            <p:ph type="body"/>
          </p:nvPr>
        </p:nvSpPr>
        <p:spPr>
          <a:xfrm>
            <a:off x="710408" y="4925508"/>
            <a:ext cx="5682877" cy="4029375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de-DE" sz="2000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PlaceHolder 3"/>
          <p:cNvSpPr>
            <a:spLocks noGrp="1"/>
          </p:cNvSpPr>
          <p:nvPr>
            <p:ph type="sldNum" idx="45"/>
          </p:nvPr>
        </p:nvSpPr>
        <p:spPr>
          <a:xfrm>
            <a:off x="4024144" y="9721273"/>
            <a:ext cx="3078054" cy="512939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endParaRPr lang="en-US" sz="1300">
              <a:latin typeface="+mn-lt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ln w="0">
            <a:noFill/>
          </a:ln>
        </p:spPr>
      </p:sp>
      <p:sp>
        <p:nvSpPr>
          <p:cNvPr id="175" name="PlaceHolder 2"/>
          <p:cNvSpPr>
            <a:spLocks noGrp="1"/>
          </p:cNvSpPr>
          <p:nvPr>
            <p:ph type="body"/>
          </p:nvPr>
        </p:nvSpPr>
        <p:spPr>
          <a:xfrm>
            <a:off x="710408" y="4925508"/>
            <a:ext cx="5682877" cy="4029375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de-DE" sz="2000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PlaceHolder 3"/>
          <p:cNvSpPr>
            <a:spLocks noGrp="1"/>
          </p:cNvSpPr>
          <p:nvPr>
            <p:ph type="sldNum" idx="33"/>
          </p:nvPr>
        </p:nvSpPr>
        <p:spPr>
          <a:xfrm>
            <a:off x="4024144" y="9721273"/>
            <a:ext cx="3078054" cy="512939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endParaRPr lang="en-US" sz="1300">
              <a:latin typeface="+mn-lt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ln w="0">
            <a:noFill/>
          </a:ln>
        </p:spPr>
      </p:sp>
      <p:sp>
        <p:nvSpPr>
          <p:cNvPr id="178" name="PlaceHolder 2"/>
          <p:cNvSpPr>
            <a:spLocks noGrp="1"/>
          </p:cNvSpPr>
          <p:nvPr>
            <p:ph type="body"/>
          </p:nvPr>
        </p:nvSpPr>
        <p:spPr>
          <a:xfrm>
            <a:off x="710408" y="4925508"/>
            <a:ext cx="5682877" cy="4029375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de-DE" sz="2000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9" name="PlaceHolder 3"/>
          <p:cNvSpPr>
            <a:spLocks noGrp="1"/>
          </p:cNvSpPr>
          <p:nvPr>
            <p:ph type="sldNum" idx="34"/>
          </p:nvPr>
        </p:nvSpPr>
        <p:spPr>
          <a:xfrm>
            <a:off x="4024144" y="9721273"/>
            <a:ext cx="3078054" cy="512939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endParaRPr lang="en-US" sz="1300">
              <a:latin typeface="+mn-lt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ln w="0">
            <a:noFill/>
          </a:ln>
        </p:spPr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710408" y="4925508"/>
            <a:ext cx="5682877" cy="4029375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de-DE" sz="2000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PlaceHolder 3"/>
          <p:cNvSpPr>
            <a:spLocks noGrp="1"/>
          </p:cNvSpPr>
          <p:nvPr>
            <p:ph type="sldNum" idx="35"/>
          </p:nvPr>
        </p:nvSpPr>
        <p:spPr>
          <a:xfrm>
            <a:off x="4024144" y="9721273"/>
            <a:ext cx="3078054" cy="512939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endParaRPr lang="en-US" sz="1300">
              <a:latin typeface="+mn-lt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ln w="0">
            <a:noFill/>
          </a:ln>
        </p:spPr>
      </p:sp>
      <p:sp>
        <p:nvSpPr>
          <p:cNvPr id="184" name="PlaceHolder 2"/>
          <p:cNvSpPr>
            <a:spLocks noGrp="1"/>
          </p:cNvSpPr>
          <p:nvPr>
            <p:ph type="body"/>
          </p:nvPr>
        </p:nvSpPr>
        <p:spPr>
          <a:xfrm>
            <a:off x="710408" y="4925508"/>
            <a:ext cx="5682877" cy="4029375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de-DE" sz="2000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5" name="PlaceHolder 3"/>
          <p:cNvSpPr>
            <a:spLocks noGrp="1"/>
          </p:cNvSpPr>
          <p:nvPr>
            <p:ph type="sldNum" idx="36"/>
          </p:nvPr>
        </p:nvSpPr>
        <p:spPr>
          <a:xfrm>
            <a:off x="4024144" y="9721273"/>
            <a:ext cx="3078054" cy="512939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endParaRPr lang="en-US" sz="1300">
              <a:latin typeface="+mn-lt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ln w="0">
            <a:noFill/>
          </a:ln>
        </p:spPr>
      </p:sp>
      <p:sp>
        <p:nvSpPr>
          <p:cNvPr id="187" name="PlaceHolder 2"/>
          <p:cNvSpPr>
            <a:spLocks noGrp="1"/>
          </p:cNvSpPr>
          <p:nvPr>
            <p:ph type="body"/>
          </p:nvPr>
        </p:nvSpPr>
        <p:spPr>
          <a:xfrm>
            <a:off x="710408" y="4925508"/>
            <a:ext cx="5682877" cy="4029375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de-DE" sz="2000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PlaceHolder 3"/>
          <p:cNvSpPr>
            <a:spLocks noGrp="1"/>
          </p:cNvSpPr>
          <p:nvPr>
            <p:ph type="sldNum" idx="37"/>
          </p:nvPr>
        </p:nvSpPr>
        <p:spPr>
          <a:xfrm>
            <a:off x="4024144" y="9721273"/>
            <a:ext cx="3078054" cy="512939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endParaRPr lang="en-US" sz="1300">
              <a:latin typeface="+mn-lt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ln w="0">
            <a:noFill/>
          </a:ln>
        </p:spPr>
      </p:sp>
      <p:sp>
        <p:nvSpPr>
          <p:cNvPr id="193" name="PlaceHolder 2"/>
          <p:cNvSpPr>
            <a:spLocks noGrp="1"/>
          </p:cNvSpPr>
          <p:nvPr>
            <p:ph type="body"/>
          </p:nvPr>
        </p:nvSpPr>
        <p:spPr>
          <a:xfrm>
            <a:off x="710408" y="4925508"/>
            <a:ext cx="5682877" cy="4029375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de-DE" sz="2000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4" name="PlaceHolder 3"/>
          <p:cNvSpPr>
            <a:spLocks noGrp="1"/>
          </p:cNvSpPr>
          <p:nvPr>
            <p:ph type="sldNum" idx="39"/>
          </p:nvPr>
        </p:nvSpPr>
        <p:spPr>
          <a:xfrm>
            <a:off x="4024144" y="9721273"/>
            <a:ext cx="3078054" cy="512939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endParaRPr lang="en-US" sz="1300">
              <a:latin typeface="+mn-lt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ln w="0">
            <a:noFill/>
          </a:ln>
        </p:spPr>
      </p:sp>
      <p:sp>
        <p:nvSpPr>
          <p:cNvPr id="196" name="PlaceHolder 2"/>
          <p:cNvSpPr>
            <a:spLocks noGrp="1"/>
          </p:cNvSpPr>
          <p:nvPr>
            <p:ph type="body"/>
          </p:nvPr>
        </p:nvSpPr>
        <p:spPr>
          <a:xfrm>
            <a:off x="710408" y="4925508"/>
            <a:ext cx="5682877" cy="4029375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de-DE" sz="2000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PlaceHolder 3"/>
          <p:cNvSpPr>
            <a:spLocks noGrp="1"/>
          </p:cNvSpPr>
          <p:nvPr>
            <p:ph type="sldNum" idx="40"/>
          </p:nvPr>
        </p:nvSpPr>
        <p:spPr>
          <a:xfrm>
            <a:off x="4024144" y="9721273"/>
            <a:ext cx="3078054" cy="512939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endParaRPr lang="en-US" sz="1300">
              <a:latin typeface="+mn-lt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ln w="0">
            <a:noFill/>
          </a:ln>
        </p:spPr>
      </p:sp>
      <p:sp>
        <p:nvSpPr>
          <p:cNvPr id="199" name="PlaceHolder 2"/>
          <p:cNvSpPr>
            <a:spLocks noGrp="1"/>
          </p:cNvSpPr>
          <p:nvPr>
            <p:ph type="body"/>
          </p:nvPr>
        </p:nvSpPr>
        <p:spPr>
          <a:xfrm>
            <a:off x="710408" y="4925508"/>
            <a:ext cx="5682877" cy="4029375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endParaRPr lang="de-DE" sz="2000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0" name="PlaceHolder 3"/>
          <p:cNvSpPr>
            <a:spLocks noGrp="1"/>
          </p:cNvSpPr>
          <p:nvPr>
            <p:ph type="sldNum" idx="41"/>
          </p:nvPr>
        </p:nvSpPr>
        <p:spPr>
          <a:xfrm>
            <a:off x="4024144" y="9721273"/>
            <a:ext cx="3078054" cy="512939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/>
          <a:p>
            <a:endParaRPr lang="en-US" sz="13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533520" y="1583640"/>
            <a:ext cx="1112472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533520" y="3926880"/>
            <a:ext cx="1112472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/>
          </p:nvPr>
        </p:nvSpPr>
        <p:spPr>
          <a:xfrm>
            <a:off x="533520" y="1583640"/>
            <a:ext cx="54288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/>
          </p:nvPr>
        </p:nvSpPr>
        <p:spPr>
          <a:xfrm>
            <a:off x="6234120" y="1583640"/>
            <a:ext cx="54288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/>
          </p:nvPr>
        </p:nvSpPr>
        <p:spPr>
          <a:xfrm>
            <a:off x="533520" y="3926880"/>
            <a:ext cx="54288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/>
          </p:nvPr>
        </p:nvSpPr>
        <p:spPr>
          <a:xfrm>
            <a:off x="6234120" y="3926880"/>
            <a:ext cx="54288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/>
          </p:nvPr>
        </p:nvSpPr>
        <p:spPr>
          <a:xfrm>
            <a:off x="533520" y="1583640"/>
            <a:ext cx="35820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3"/>
          <p:cNvSpPr>
            <a:spLocks noGrp="1"/>
          </p:cNvSpPr>
          <p:nvPr>
            <p:ph/>
          </p:nvPr>
        </p:nvSpPr>
        <p:spPr>
          <a:xfrm>
            <a:off x="4295160" y="1583640"/>
            <a:ext cx="35820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4"/>
          <p:cNvSpPr>
            <a:spLocks noGrp="1"/>
          </p:cNvSpPr>
          <p:nvPr>
            <p:ph/>
          </p:nvPr>
        </p:nvSpPr>
        <p:spPr>
          <a:xfrm>
            <a:off x="8056440" y="1583640"/>
            <a:ext cx="35820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5"/>
          <p:cNvSpPr>
            <a:spLocks noGrp="1"/>
          </p:cNvSpPr>
          <p:nvPr>
            <p:ph/>
          </p:nvPr>
        </p:nvSpPr>
        <p:spPr>
          <a:xfrm>
            <a:off x="533520" y="3926880"/>
            <a:ext cx="35820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6"/>
          <p:cNvSpPr>
            <a:spLocks noGrp="1"/>
          </p:cNvSpPr>
          <p:nvPr>
            <p:ph/>
          </p:nvPr>
        </p:nvSpPr>
        <p:spPr>
          <a:xfrm>
            <a:off x="4295160" y="3926880"/>
            <a:ext cx="35820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6" name="PlaceHolder 7"/>
          <p:cNvSpPr>
            <a:spLocks noGrp="1"/>
          </p:cNvSpPr>
          <p:nvPr>
            <p:ph/>
          </p:nvPr>
        </p:nvSpPr>
        <p:spPr>
          <a:xfrm>
            <a:off x="8056440" y="3926880"/>
            <a:ext cx="35820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EACFF42-BA8E-4449-A2D4-B9EBF837031D}" type="slidenum">
              <a:t>‹Nr.›</a:t>
            </a:fld>
            <a:endParaRPr/>
          </a:p>
        </p:txBody>
      </p:sp>
      <p:sp>
        <p:nvSpPr>
          <p:cNvPr id="3" name="PlaceHolder 2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subTitle"/>
          </p:nvPr>
        </p:nvSpPr>
        <p:spPr>
          <a:xfrm>
            <a:off x="533520" y="1583640"/>
            <a:ext cx="11124720" cy="4485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2EF49C1-C7BC-4889-B268-3AF5A4007BAA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/>
          </p:nvPr>
        </p:nvSpPr>
        <p:spPr>
          <a:xfrm>
            <a:off x="533520" y="1583640"/>
            <a:ext cx="11124720" cy="4485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65BC7C4-3FBC-4E9B-97CB-9F1536E9A35D}" type="slidenum">
              <a:t>‹Nr.›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533520" y="1583640"/>
            <a:ext cx="5428800" cy="4485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6234120" y="1583640"/>
            <a:ext cx="5428800" cy="4485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E97A3DB8-C8C9-4502-BC0E-7D291A50799F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FA317E8-6468-4446-A4E3-193BD880A989}" type="slidenum">
              <a:t>‹Nr.›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subTitle"/>
          </p:nvPr>
        </p:nvSpPr>
        <p:spPr>
          <a:xfrm>
            <a:off x="528120" y="394920"/>
            <a:ext cx="9158400" cy="355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73C9EC4-BC75-4153-A4B6-E7CCF053516B}" type="slidenum">
              <a:t>‹Nr.›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533520" y="1583640"/>
            <a:ext cx="54288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6234120" y="1583640"/>
            <a:ext cx="5428800" cy="4485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/>
          </p:nvPr>
        </p:nvSpPr>
        <p:spPr>
          <a:xfrm>
            <a:off x="533520" y="3926880"/>
            <a:ext cx="54288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03D1116-EAF3-4266-90FD-F7F963197BF4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subTitle"/>
          </p:nvPr>
        </p:nvSpPr>
        <p:spPr>
          <a:xfrm>
            <a:off x="533520" y="1583640"/>
            <a:ext cx="11124720" cy="4485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/>
          </p:nvPr>
        </p:nvSpPr>
        <p:spPr>
          <a:xfrm>
            <a:off x="533520" y="1583640"/>
            <a:ext cx="5428800" cy="4485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/>
          </p:nvPr>
        </p:nvSpPr>
        <p:spPr>
          <a:xfrm>
            <a:off x="6234120" y="1583640"/>
            <a:ext cx="54288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/>
          </p:nvPr>
        </p:nvSpPr>
        <p:spPr>
          <a:xfrm>
            <a:off x="6234120" y="3926880"/>
            <a:ext cx="54288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F26A31B5-0C63-4B04-8846-404FA312AA3E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533520" y="1583640"/>
            <a:ext cx="54288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6234120" y="1583640"/>
            <a:ext cx="54288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533520" y="3926880"/>
            <a:ext cx="1112472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9BBCB38-FC06-4453-A6B8-4B1F7EF98937}" type="slidenum">
              <a:t>‹Nr.›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/>
          </p:nvPr>
        </p:nvSpPr>
        <p:spPr>
          <a:xfrm>
            <a:off x="533520" y="1583640"/>
            <a:ext cx="1112472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/>
          </p:nvPr>
        </p:nvSpPr>
        <p:spPr>
          <a:xfrm>
            <a:off x="533520" y="3926880"/>
            <a:ext cx="1112472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29FA475E-B14C-4065-B55A-ED60A67485F9}" type="slidenum">
              <a:t>‹Nr.›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/>
          </p:nvPr>
        </p:nvSpPr>
        <p:spPr>
          <a:xfrm>
            <a:off x="533520" y="1583640"/>
            <a:ext cx="54288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/>
          </p:nvPr>
        </p:nvSpPr>
        <p:spPr>
          <a:xfrm>
            <a:off x="6234120" y="1583640"/>
            <a:ext cx="54288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/>
          </p:nvPr>
        </p:nvSpPr>
        <p:spPr>
          <a:xfrm>
            <a:off x="533520" y="3926880"/>
            <a:ext cx="54288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3" name="PlaceHolder 5"/>
          <p:cNvSpPr>
            <a:spLocks noGrp="1"/>
          </p:cNvSpPr>
          <p:nvPr>
            <p:ph/>
          </p:nvPr>
        </p:nvSpPr>
        <p:spPr>
          <a:xfrm>
            <a:off x="6234120" y="3926880"/>
            <a:ext cx="54288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87910D2D-B1B1-486B-BC07-2087C4366D9D}" type="slidenum">
              <a:t>‹Nr.›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533520" y="1583640"/>
            <a:ext cx="35820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/>
          </p:nvPr>
        </p:nvSpPr>
        <p:spPr>
          <a:xfrm>
            <a:off x="4295160" y="1583640"/>
            <a:ext cx="35820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/>
          </p:nvPr>
        </p:nvSpPr>
        <p:spPr>
          <a:xfrm>
            <a:off x="8056440" y="1583640"/>
            <a:ext cx="35820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/>
          </p:nvPr>
        </p:nvSpPr>
        <p:spPr>
          <a:xfrm>
            <a:off x="533520" y="3926880"/>
            <a:ext cx="35820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6"/>
          <p:cNvSpPr>
            <a:spLocks noGrp="1"/>
          </p:cNvSpPr>
          <p:nvPr>
            <p:ph/>
          </p:nvPr>
        </p:nvSpPr>
        <p:spPr>
          <a:xfrm>
            <a:off x="4295160" y="3926880"/>
            <a:ext cx="35820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PlaceHolder 7"/>
          <p:cNvSpPr>
            <a:spLocks noGrp="1"/>
          </p:cNvSpPr>
          <p:nvPr>
            <p:ph/>
          </p:nvPr>
        </p:nvSpPr>
        <p:spPr>
          <a:xfrm>
            <a:off x="8056440" y="3926880"/>
            <a:ext cx="35820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C8B2497-80E0-49D6-B922-1C47989E0402}" type="slidenum">
              <a:t>‹Nr.›</a:t>
            </a:fld>
            <a:endParaRPr/>
          </a:p>
        </p:txBody>
      </p:sp>
      <p:sp>
        <p:nvSpPr>
          <p:cNvPr id="10" name="PlaceHolder 9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/>
          </p:nvPr>
        </p:nvSpPr>
        <p:spPr>
          <a:xfrm>
            <a:off x="533520" y="1583640"/>
            <a:ext cx="11124720" cy="4485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/>
          </p:nvPr>
        </p:nvSpPr>
        <p:spPr>
          <a:xfrm>
            <a:off x="533520" y="1583640"/>
            <a:ext cx="5428800" cy="4485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/>
          </p:nvPr>
        </p:nvSpPr>
        <p:spPr>
          <a:xfrm>
            <a:off x="6234120" y="1583640"/>
            <a:ext cx="5428800" cy="4485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subTitle"/>
          </p:nvPr>
        </p:nvSpPr>
        <p:spPr>
          <a:xfrm>
            <a:off x="528120" y="394920"/>
            <a:ext cx="9158400" cy="355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/>
          </p:nvPr>
        </p:nvSpPr>
        <p:spPr>
          <a:xfrm>
            <a:off x="533520" y="1583640"/>
            <a:ext cx="54288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/>
          </p:nvPr>
        </p:nvSpPr>
        <p:spPr>
          <a:xfrm>
            <a:off x="6234120" y="1583640"/>
            <a:ext cx="5428800" cy="4485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/>
          </p:nvPr>
        </p:nvSpPr>
        <p:spPr>
          <a:xfrm>
            <a:off x="533520" y="3926880"/>
            <a:ext cx="54288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533520" y="1583640"/>
            <a:ext cx="5428800" cy="4485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6234120" y="1583640"/>
            <a:ext cx="54288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6234120" y="3926880"/>
            <a:ext cx="54288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533520" y="1583640"/>
            <a:ext cx="54288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6234120" y="1583640"/>
            <a:ext cx="542880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533520" y="3926880"/>
            <a:ext cx="11124720" cy="21394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7"/>
              </a:spcBef>
              <a:buNone/>
            </a:pP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4" hidden="1"/>
          <p:cNvSpPr/>
          <p:nvPr/>
        </p:nvSpPr>
        <p:spPr>
          <a:xfrm>
            <a:off x="2267280" y="6329880"/>
            <a:ext cx="4907880" cy="527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>
                <a:solidFill>
                  <a:srgbClr val="000000"/>
                </a:solidFill>
                <a:latin typeface="Arial"/>
                <a:ea typeface="Arial"/>
              </a:rPr>
              <a:t>Armin Krull – ARMing GridKA?</a:t>
            </a:r>
            <a:endParaRPr lang="de-DE" sz="1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Fußzeilenplatzhalter 4" hidden="1"/>
          <p:cNvSpPr/>
          <p:nvPr/>
        </p:nvSpPr>
        <p:spPr>
          <a:xfrm>
            <a:off x="7340760" y="6319800"/>
            <a:ext cx="4326480" cy="537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Arial"/>
              </a:rPr>
              <a:t>SCC</a:t>
            </a:r>
            <a:endParaRPr lang="de-DE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" name="Grafik 10"/>
          <p:cNvPicPr/>
          <p:nvPr/>
        </p:nvPicPr>
        <p:blipFill>
          <a:blip r:embed="rId14"/>
          <a:stretch/>
        </p:blipFill>
        <p:spPr>
          <a:xfrm>
            <a:off x="10215720" y="441360"/>
            <a:ext cx="1447920" cy="666720"/>
          </a:xfrm>
          <a:prstGeom prst="rect">
            <a:avLst/>
          </a:prstGeom>
          <a:ln w="0">
            <a:noFill/>
          </a:ln>
        </p:spPr>
      </p:pic>
      <p:cxnSp>
        <p:nvCxnSpPr>
          <p:cNvPr id="3" name="Gerade Verbindung 11"/>
          <p:cNvCxnSpPr/>
          <p:nvPr/>
        </p:nvCxnSpPr>
        <p:spPr>
          <a:xfrm>
            <a:off x="143640" y="6319800"/>
            <a:ext cx="11904480" cy="360"/>
          </a:xfrm>
          <a:prstGeom prst="straightConnector1">
            <a:avLst/>
          </a:prstGeom>
          <a:ln w="12700">
            <a:solidFill>
              <a:srgbClr val="D9D9D9"/>
            </a:solidFill>
          </a:ln>
        </p:spPr>
      </p:cxnSp>
      <p:sp>
        <p:nvSpPr>
          <p:cNvPr id="4" name="PlaceHolder 1"/>
          <p:cNvSpPr>
            <a:spLocks noGrp="1"/>
          </p:cNvSpPr>
          <p:nvPr>
            <p:ph type="body"/>
          </p:nvPr>
        </p:nvSpPr>
        <p:spPr>
          <a:xfrm>
            <a:off x="156240" y="3618360"/>
            <a:ext cx="11904120" cy="2707200"/>
          </a:xfrm>
          <a:prstGeom prst="rect">
            <a:avLst/>
          </a:prstGeom>
          <a:solidFill>
            <a:srgbClr val="FF99FF"/>
          </a:solidFill>
          <a:ln w="12600">
            <a:solidFill>
              <a:srgbClr val="D9D9D9"/>
            </a:solidFill>
            <a:round/>
          </a:ln>
        </p:spPr>
        <p:txBody>
          <a:bodyPr lIns="90000" tIns="45000" rIns="90000" bIns="4500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2400" b="0" strike="noStrike" spc="-1">
                <a:solidFill>
                  <a:srgbClr val="000000"/>
                </a:solidFill>
                <a:latin typeface="Arial"/>
                <a:ea typeface="Arial"/>
              </a:rPr>
              <a:t>Fügen Sie auf der Masterfolie ein frei wählbares Bild ein.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 Box 14"/>
          <p:cNvSpPr/>
          <p:nvPr/>
        </p:nvSpPr>
        <p:spPr>
          <a:xfrm>
            <a:off x="9757800" y="6432840"/>
            <a:ext cx="2302560" cy="327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 algn="r">
              <a:lnSpc>
                <a:spcPct val="100000"/>
              </a:lnSpc>
            </a:pPr>
            <a:r>
              <a:rPr lang="de-DE" sz="2150" b="1" strike="noStrike" spc="-1">
                <a:solidFill>
                  <a:srgbClr val="000000"/>
                </a:solidFill>
                <a:latin typeface="Arial"/>
                <a:ea typeface="Arial"/>
              </a:rPr>
              <a:t>www.kit.edu</a:t>
            </a:r>
            <a:endParaRPr lang="de-DE" sz="215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Text Box 14"/>
          <p:cNvSpPr/>
          <p:nvPr/>
        </p:nvSpPr>
        <p:spPr>
          <a:xfrm>
            <a:off x="159840" y="6525720"/>
            <a:ext cx="4808520" cy="167760"/>
          </a:xfrm>
          <a:prstGeom prst="rect">
            <a:avLst/>
          </a:prstGeom>
          <a:noFill/>
          <a:ln w="9525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de-DE" sz="1100" b="0" strike="noStrike" spc="-1">
                <a:solidFill>
                  <a:srgbClr val="000000"/>
                </a:solidFill>
                <a:latin typeface="Arial"/>
                <a:ea typeface="Arial"/>
              </a:rPr>
              <a:t>KIT – Die Forschungsuniversität in der Helmholtz-Gemeinschaft</a:t>
            </a:r>
            <a:endParaRPr lang="de-DE" sz="11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7" name="Grafik 17"/>
          <p:cNvPicPr/>
          <p:nvPr/>
        </p:nvPicPr>
        <p:blipFill>
          <a:blip r:embed="rId15"/>
          <a:stretch/>
        </p:blipFill>
        <p:spPr>
          <a:xfrm>
            <a:off x="528120" y="479880"/>
            <a:ext cx="2177640" cy="1002600"/>
          </a:xfrm>
          <a:prstGeom prst="rect">
            <a:avLst/>
          </a:prstGeom>
          <a:ln w="0">
            <a:noFill/>
          </a:ln>
        </p:spPr>
      </p:pic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87080" y="1927440"/>
            <a:ext cx="11365560" cy="37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spcBef>
                <a:spcPts val="479"/>
              </a:spcBef>
              <a:buNone/>
              <a:tabLst>
                <a:tab pos="0" algn="l"/>
              </a:tabLst>
            </a:pPr>
            <a:r>
              <a:rPr lang="de-DE" sz="3400" b="1" strike="noStrike" spc="-1">
                <a:solidFill>
                  <a:srgbClr val="000000"/>
                </a:solidFill>
                <a:latin typeface="Arial"/>
                <a:ea typeface="Arial"/>
              </a:rPr>
              <a:t>Folientitel: Arial 34pt bold</a:t>
            </a:r>
            <a:endParaRPr lang="en-US" sz="3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507600" y="2639160"/>
            <a:ext cx="11354040" cy="679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479"/>
              </a:spcBef>
              <a:buNone/>
              <a:tabLst>
                <a:tab pos="0" algn="l"/>
              </a:tabLst>
            </a:pPr>
            <a:r>
              <a:rPr lang="de-DE" sz="2400" b="1" strike="noStrike" spc="-1">
                <a:solidFill>
                  <a:srgbClr val="000000"/>
                </a:solidFill>
                <a:latin typeface="Arial"/>
                <a:ea typeface="Arial"/>
              </a:rPr>
              <a:t>Unterzeile: Arial 24pt bold</a:t>
            </a:r>
            <a:br>
              <a:rPr sz="2400"/>
            </a:br>
            <a:r>
              <a:rPr lang="de-DE" sz="2400" b="1" strike="noStrike" spc="-1">
                <a:solidFill>
                  <a:srgbClr val="000000"/>
                </a:solidFill>
                <a:latin typeface="Arial"/>
                <a:ea typeface="Arial"/>
              </a:rPr>
              <a:t>(Auch zweizeilig möglich)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</a:rPr>
              <a:t>Format des Titeltextes durch Klicken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Footer Placeholder 4"/>
          <p:cNvSpPr/>
          <p:nvPr/>
        </p:nvSpPr>
        <p:spPr>
          <a:xfrm>
            <a:off x="2267280" y="6329880"/>
            <a:ext cx="4907880" cy="527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Armin Krull – </a:t>
            </a:r>
            <a:r>
              <a:rPr lang="en-GB" sz="1200" b="0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ARMing</a:t>
            </a:r>
            <a:r>
              <a:rPr lang="en-GB" sz="1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en-GB" sz="1200" b="0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GridKa</a:t>
            </a:r>
            <a:r>
              <a:rPr lang="en-GB" sz="1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?</a:t>
            </a:r>
            <a:endParaRPr lang="de-DE" sz="1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8" name="Fußzeilenplatzhalter 4"/>
          <p:cNvSpPr/>
          <p:nvPr/>
        </p:nvSpPr>
        <p:spPr>
          <a:xfrm>
            <a:off x="7340760" y="6319800"/>
            <a:ext cx="4326480" cy="537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ctr">
            <a:noAutofit/>
          </a:bodyPr>
          <a:lstStyle/>
          <a:p>
            <a:pPr algn="r">
              <a:lnSpc>
                <a:spcPct val="100000"/>
              </a:lnSpc>
            </a:pPr>
            <a:r>
              <a:rPr lang="en-US" sz="1200" b="0" strike="noStrike" spc="-1">
                <a:solidFill>
                  <a:srgbClr val="000000"/>
                </a:solidFill>
                <a:latin typeface="Arial"/>
                <a:ea typeface="Arial"/>
              </a:rPr>
              <a:t>SCC</a:t>
            </a:r>
            <a:endParaRPr lang="de-DE" sz="1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9" name="Grafik 10"/>
          <p:cNvPicPr/>
          <p:nvPr/>
        </p:nvPicPr>
        <p:blipFill>
          <a:blip r:embed="rId14"/>
          <a:stretch/>
        </p:blipFill>
        <p:spPr>
          <a:xfrm>
            <a:off x="10215720" y="441360"/>
            <a:ext cx="1447920" cy="666720"/>
          </a:xfrm>
          <a:prstGeom prst="rect">
            <a:avLst/>
          </a:prstGeom>
          <a:ln w="0">
            <a:noFill/>
          </a:ln>
        </p:spPr>
      </p:pic>
      <p:cxnSp>
        <p:nvCxnSpPr>
          <p:cNvPr id="50" name="Gerade Verbindung 11"/>
          <p:cNvCxnSpPr/>
          <p:nvPr/>
        </p:nvCxnSpPr>
        <p:spPr>
          <a:xfrm>
            <a:off x="143640" y="6319800"/>
            <a:ext cx="11904480" cy="360"/>
          </a:xfrm>
          <a:prstGeom prst="straightConnector1">
            <a:avLst/>
          </a:prstGeom>
          <a:ln w="12700">
            <a:solidFill>
              <a:srgbClr val="D9D9D9"/>
            </a:solidFill>
          </a:ln>
        </p:spPr>
      </p:cxnSp>
      <p:sp>
        <p:nvSpPr>
          <p:cNvPr id="51" name="PlaceHolder 1"/>
          <p:cNvSpPr>
            <a:spLocks noGrp="1"/>
          </p:cNvSpPr>
          <p:nvPr>
            <p:ph type="body"/>
          </p:nvPr>
        </p:nvSpPr>
        <p:spPr>
          <a:xfrm>
            <a:off x="533520" y="1583640"/>
            <a:ext cx="11124720" cy="4485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71440" indent="-271440">
              <a:lnSpc>
                <a:spcPct val="90000"/>
              </a:lnSpc>
              <a:spcBef>
                <a:spcPts val="479"/>
              </a:spcBef>
              <a:buSzPct val="100000"/>
              <a:buBlip>
                <a:blip r:embed="rId15"/>
              </a:buBlip>
            </a:pPr>
            <a:r>
              <a:rPr lang="en-US" sz="2600" b="0" strike="noStrike" spc="-1">
                <a:solidFill>
                  <a:srgbClr val="000000"/>
                </a:solidFill>
                <a:latin typeface="Arial"/>
                <a:ea typeface="Arial"/>
              </a:rPr>
              <a:t>Mastertextformat bearbeiten</a:t>
            </a:r>
            <a:endParaRPr lang="en-US" sz="2600" b="0" strike="noStrike" spc="-1">
              <a:solidFill>
                <a:srgbClr val="000000"/>
              </a:solidFill>
              <a:latin typeface="Arial"/>
            </a:endParaRPr>
          </a:p>
          <a:p>
            <a:pPr marL="627120" lvl="1" indent="-271440">
              <a:lnSpc>
                <a:spcPct val="90000"/>
              </a:lnSpc>
              <a:spcBef>
                <a:spcPts val="479"/>
              </a:spcBef>
              <a:buSzPct val="100000"/>
              <a:buBlip>
                <a:blip r:embed="rId15"/>
              </a:buBlip>
            </a:pPr>
            <a:r>
              <a:rPr lang="en-US" sz="2400" b="0" strike="noStrike" spc="-1">
                <a:solidFill>
                  <a:srgbClr val="000000"/>
                </a:solidFill>
                <a:latin typeface="Arial"/>
                <a:ea typeface="Arial"/>
              </a:rPr>
              <a:t>Zweite Ebene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  <a:p>
            <a:pPr marL="982440" lvl="2" indent="-264960">
              <a:lnSpc>
                <a:spcPct val="90000"/>
              </a:lnSpc>
              <a:spcBef>
                <a:spcPts val="479"/>
              </a:spcBef>
              <a:buSzPct val="100000"/>
              <a:buBlip>
                <a:blip r:embed="rId15"/>
              </a:buBlip>
            </a:pP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Dritte Ebene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marL="1344600" lvl="3" indent="-271440">
              <a:lnSpc>
                <a:spcPct val="90000"/>
              </a:lnSpc>
              <a:spcBef>
                <a:spcPts val="479"/>
              </a:spcBef>
              <a:buSzPct val="100000"/>
              <a:buBlip>
                <a:blip r:embed="rId15"/>
              </a:buBlip>
            </a:pP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Vierte Ebene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  <a:p>
            <a:pPr marL="1700280" lvl="4" indent="-264960">
              <a:lnSpc>
                <a:spcPct val="90000"/>
              </a:lnSpc>
              <a:spcBef>
                <a:spcPts val="479"/>
              </a:spcBef>
              <a:buSzPct val="100000"/>
              <a:buBlip>
                <a:blip r:embed="rId15"/>
              </a:buBlip>
            </a:pPr>
            <a:r>
              <a:rPr lang="en-US" sz="2100" b="0" strike="noStrike" spc="-1">
                <a:solidFill>
                  <a:srgbClr val="000000"/>
                </a:solidFill>
                <a:latin typeface="Arial"/>
                <a:ea typeface="Arial"/>
              </a:rPr>
              <a:t>Fünfte Ebene</a:t>
            </a:r>
            <a:endParaRPr lang="en-US" sz="21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dt" idx="1"/>
          </p:nvPr>
        </p:nvSpPr>
        <p:spPr>
          <a:xfrm>
            <a:off x="836280" y="6329880"/>
            <a:ext cx="137016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de-DE" sz="1200" b="0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de-DE" sz="1200" b="0" strike="noStrike" spc="-1">
                <a:solidFill>
                  <a:srgbClr val="000000"/>
                </a:solidFill>
                <a:latin typeface="Arial"/>
                <a:ea typeface="Arial"/>
              </a:rPr>
              <a:t>&lt;Datum/Uhrzeit&gt;</a:t>
            </a:r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sldNum" idx="2"/>
          </p:nvPr>
        </p:nvSpPr>
        <p:spPr>
          <a:xfrm>
            <a:off x="288000" y="6329880"/>
            <a:ext cx="43488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200" b="1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99DA7402-9DCB-4C00-822E-5559D2E0CB1C}" type="slidenum">
              <a:rPr lang="en-US" sz="1200" b="1" strike="noStrike" spc="-1">
                <a:solidFill>
                  <a:srgbClr val="000000"/>
                </a:solidFill>
                <a:latin typeface="Arial"/>
                <a:ea typeface="Arial"/>
              </a:rPr>
              <a:t>‹Nr.›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rm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3200" b="1" strike="noStrike" spc="-1">
                <a:solidFill>
                  <a:srgbClr val="000000"/>
                </a:solidFill>
                <a:latin typeface="Arial"/>
                <a:ea typeface="Arial"/>
              </a:rPr>
              <a:t>Mastertitelformat bearbeiten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/>
          </p:nvPr>
        </p:nvSpPr>
        <p:spPr>
          <a:xfrm>
            <a:off x="487080" y="1927440"/>
            <a:ext cx="11365560" cy="379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spcBef>
                <a:spcPts val="479"/>
              </a:spcBef>
              <a:buNone/>
              <a:tabLst>
                <a:tab pos="0" algn="l"/>
              </a:tabLst>
            </a:pPr>
            <a:r>
              <a:rPr lang="en-GB" sz="3400" b="1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ARMing</a:t>
            </a:r>
            <a:r>
              <a:rPr lang="en-GB" sz="34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  <a:r>
              <a:rPr lang="en-GB" sz="3400" b="1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GridKa</a:t>
            </a:r>
            <a:r>
              <a:rPr lang="en-GB" sz="34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?</a:t>
            </a:r>
            <a:endParaRPr lang="en-US" sz="3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507600" y="2639160"/>
            <a:ext cx="11354040" cy="6793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lnSpc>
                <a:spcPct val="90000"/>
              </a:lnSpc>
              <a:spcBef>
                <a:spcPts val="479"/>
              </a:spcBef>
              <a:buNone/>
              <a:tabLst>
                <a:tab pos="0" algn="l"/>
              </a:tabLst>
            </a:pPr>
            <a:r>
              <a:rPr lang="en-GB" sz="2400" b="1" strike="noStrike" spc="-1">
                <a:solidFill>
                  <a:srgbClr val="000000"/>
                </a:solidFill>
                <a:latin typeface="Arial"/>
                <a:ea typeface="Arial"/>
              </a:rPr>
              <a:t>Comparing and Evaluating ARM Servers in their performance and power consumption to current x86 Servers with the HEPScore23</a:t>
            </a:r>
            <a:endParaRPr lang="en-US" sz="24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99" name="Grafik 4" descr="Ein Bild, das Text, Stuhl, Entwurf, Clipart enthält.&#10;&#10;Automatisch generierte Beschreibung"/>
          <p:cNvPicPr/>
          <p:nvPr/>
        </p:nvPicPr>
        <p:blipFill>
          <a:blip r:embed="rId3"/>
          <a:stretch/>
        </p:blipFill>
        <p:spPr>
          <a:xfrm>
            <a:off x="9336660" y="3586900"/>
            <a:ext cx="2715120" cy="2715120"/>
          </a:xfrm>
          <a:prstGeom prst="rect">
            <a:avLst/>
          </a:prstGeom>
          <a:ln w="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>
            <a:extLst>
              <a:ext uri="{FF2B5EF4-FFF2-40B4-BE49-F238E27FC236}">
                <a16:creationId xmlns:a16="http://schemas.microsoft.com/office/drawing/2014/main" id="{A20362EF-4DA2-1E01-98B7-48164AEA7EB4}"/>
              </a:ext>
            </a:extLst>
          </p:cNvPr>
          <p:cNvSpPr txBox="1">
            <a:spLocks/>
          </p:cNvSpPr>
          <p:nvPr/>
        </p:nvSpPr>
        <p:spPr>
          <a:xfrm>
            <a:off x="533520" y="1583640"/>
            <a:ext cx="4794998" cy="4485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Frequency limited through </a:t>
            </a:r>
            <a:r>
              <a:rPr lang="en-US" sz="2200" spc="-1" dirty="0" err="1">
                <a:solidFill>
                  <a:srgbClr val="000000"/>
                </a:solidFill>
                <a:latin typeface="Arial"/>
                <a:ea typeface="Arial"/>
              </a:rPr>
              <a:t>cpupower</a:t>
            </a: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 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Difference between 3.0 </a:t>
            </a:r>
            <a:r>
              <a:rPr lang="en-US" sz="2200" spc="-1" dirty="0" err="1">
                <a:solidFill>
                  <a:srgbClr val="000000"/>
                </a:solidFill>
                <a:latin typeface="Arial"/>
                <a:ea typeface="Arial"/>
              </a:rPr>
              <a:t>Ghz</a:t>
            </a: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 and 3.3 </a:t>
            </a:r>
            <a:r>
              <a:rPr lang="en-US" sz="2200" spc="-1" dirty="0" err="1">
                <a:solidFill>
                  <a:srgbClr val="000000"/>
                </a:solidFill>
                <a:latin typeface="Arial"/>
                <a:ea typeface="Arial"/>
              </a:rPr>
              <a:t>Ghz</a:t>
            </a: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 not measurable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Base Power consumption is high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Tripling in frequency does not result in tripling in power consumption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Cores limited through Benchmark</a:t>
            </a:r>
          </a:p>
        </p:txBody>
      </p:sp>
      <p:sp>
        <p:nvSpPr>
          <p:cNvPr id="153" name="PlaceHolder 1"/>
          <p:cNvSpPr>
            <a:spLocks noGrp="1"/>
          </p:cNvSpPr>
          <p:nvPr>
            <p:ph type="dt" idx="24"/>
          </p:nvPr>
        </p:nvSpPr>
        <p:spPr>
          <a:xfrm>
            <a:off x="836280" y="6329880"/>
            <a:ext cx="137016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de-DE" sz="1200" b="0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0180D86C-B8FD-4A7A-92A1-63A65D256760}" type="datetime1">
              <a:rPr lang="de-DE" sz="1200" b="0" strike="noStrike" spc="-1">
                <a:solidFill>
                  <a:srgbClr val="000000"/>
                </a:solidFill>
                <a:latin typeface="Arial"/>
                <a:ea typeface="Arial"/>
              </a:rPr>
              <a:t>15.05.2024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4" name="PlaceHolder 2"/>
          <p:cNvSpPr>
            <a:spLocks noGrp="1"/>
          </p:cNvSpPr>
          <p:nvPr>
            <p:ph type="sldNum" idx="25"/>
          </p:nvPr>
        </p:nvSpPr>
        <p:spPr>
          <a:xfrm>
            <a:off x="288000" y="6329880"/>
            <a:ext cx="43488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200" b="1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2C02F329-7CD3-4015-B7C5-DEC38BD9BBA9}" type="slidenum">
              <a:rPr lang="en-US" sz="1200" b="1" strike="noStrike" spc="-1">
                <a:solidFill>
                  <a:srgbClr val="000000"/>
                </a:solidFill>
                <a:latin typeface="Arial"/>
                <a:ea typeface="Arial"/>
              </a:rPr>
              <a:t>10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5" name="PlaceHolder 3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3200" b="1" strike="noStrike" spc="-1">
                <a:solidFill>
                  <a:srgbClr val="000000"/>
                </a:solidFill>
                <a:latin typeface="Arial"/>
                <a:ea typeface="Arial"/>
              </a:rPr>
              <a:t>ARM CPU Frequency Scaling Impact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EA64439-8371-FB3E-09A4-BF3ACBDADD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97110" y="1583640"/>
            <a:ext cx="6596629" cy="4500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>
            <a:extLst>
              <a:ext uri="{FF2B5EF4-FFF2-40B4-BE49-F238E27FC236}">
                <a16:creationId xmlns:a16="http://schemas.microsoft.com/office/drawing/2014/main" id="{CE760CCE-3583-8AE7-2FF9-A030696205FC}"/>
              </a:ext>
            </a:extLst>
          </p:cNvPr>
          <p:cNvSpPr txBox="1">
            <a:spLocks/>
          </p:cNvSpPr>
          <p:nvPr/>
        </p:nvSpPr>
        <p:spPr>
          <a:xfrm>
            <a:off x="533520" y="1583640"/>
            <a:ext cx="4359678" cy="4485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79"/>
              </a:spcBef>
              <a:buSzPct val="100000"/>
              <a:buNone/>
            </a:pPr>
            <a:r>
              <a:rPr lang="en-US" sz="2200" b="1" spc="-1" dirty="0">
                <a:solidFill>
                  <a:srgbClr val="000000"/>
                </a:solidFill>
                <a:latin typeface="Arial"/>
                <a:ea typeface="Arial"/>
              </a:rPr>
              <a:t>Performance (Default):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Runs at maximum frequency</a:t>
            </a:r>
          </a:p>
          <a:p>
            <a:pPr marL="0" indent="0">
              <a:spcBef>
                <a:spcPts val="479"/>
              </a:spcBef>
              <a:buSzPct val="100000"/>
              <a:buNone/>
            </a:pPr>
            <a:r>
              <a:rPr lang="en-US" sz="2200" b="1" spc="-1" dirty="0">
                <a:solidFill>
                  <a:srgbClr val="000000"/>
                </a:solidFill>
                <a:latin typeface="Arial"/>
                <a:ea typeface="Arial"/>
              </a:rPr>
              <a:t>OnDemand: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Scales the frequency dynamically according to current load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sampling rate: 20.000</a:t>
            </a:r>
          </a:p>
          <a:p>
            <a:pPr marL="0" indent="0">
              <a:spcBef>
                <a:spcPts val="479"/>
              </a:spcBef>
              <a:buSzPct val="100000"/>
              <a:buNone/>
            </a:pPr>
            <a:r>
              <a:rPr lang="en-US" sz="2200" b="1" spc="-1" dirty="0" err="1">
                <a:solidFill>
                  <a:srgbClr val="000000"/>
                </a:solidFill>
                <a:latin typeface="Arial"/>
                <a:ea typeface="Arial"/>
              </a:rPr>
              <a:t>Powersave</a:t>
            </a:r>
            <a:r>
              <a:rPr lang="en-US" sz="2200" b="1" spc="-1" dirty="0">
                <a:solidFill>
                  <a:srgbClr val="000000"/>
                </a:solidFill>
                <a:latin typeface="Arial"/>
                <a:ea typeface="Arial"/>
              </a:rPr>
              <a:t>: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Runs at minimum Frequency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endParaRPr lang="en-US" sz="2200" spc="-1" dirty="0">
              <a:solidFill>
                <a:srgbClr val="000000"/>
              </a:solidFill>
              <a:latin typeface="Arial"/>
              <a:ea typeface="Arial"/>
            </a:endParaRP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Using all 80 cores</a:t>
            </a:r>
          </a:p>
        </p:txBody>
      </p:sp>
      <p:sp>
        <p:nvSpPr>
          <p:cNvPr id="158" name="PlaceHolder 2"/>
          <p:cNvSpPr>
            <a:spLocks noGrp="1"/>
          </p:cNvSpPr>
          <p:nvPr>
            <p:ph type="dt" idx="26"/>
          </p:nvPr>
        </p:nvSpPr>
        <p:spPr>
          <a:xfrm>
            <a:off x="836280" y="6329880"/>
            <a:ext cx="137016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de-DE" sz="1200" b="0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937C0074-1DD7-4C1F-BA4B-0863A5D76EFE}" type="datetime1">
              <a:rPr lang="de-DE" sz="1200" b="0" strike="noStrike" spc="-1">
                <a:solidFill>
                  <a:srgbClr val="000000"/>
                </a:solidFill>
                <a:latin typeface="Arial"/>
                <a:ea typeface="Arial"/>
              </a:rPr>
              <a:t>15.05.2024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sldNum" idx="27"/>
          </p:nvPr>
        </p:nvSpPr>
        <p:spPr>
          <a:xfrm>
            <a:off x="288000" y="6329880"/>
            <a:ext cx="43488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200" b="1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8E62A58A-2075-440A-88FF-3E0352D1F651}" type="slidenum">
              <a:rPr lang="en-US" sz="1200" b="1" strike="noStrike" spc="-1">
                <a:solidFill>
                  <a:srgbClr val="000000"/>
                </a:solidFill>
                <a:latin typeface="Arial"/>
                <a:ea typeface="Arial"/>
              </a:rPr>
              <a:t>11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rm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3200" b="1" strike="noStrike" spc="-1">
                <a:solidFill>
                  <a:srgbClr val="000000"/>
                </a:solidFill>
                <a:latin typeface="Arial"/>
                <a:ea typeface="Arial"/>
              </a:rPr>
              <a:t>ARM CPU Governor Impact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0A87D32-4D19-2FAB-621B-C665140A75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3198" y="1583640"/>
            <a:ext cx="7093963" cy="4500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PlaceHolder 1"/>
          <p:cNvSpPr>
            <a:spLocks noGrp="1"/>
          </p:cNvSpPr>
          <p:nvPr>
            <p:ph type="dt" idx="28"/>
          </p:nvPr>
        </p:nvSpPr>
        <p:spPr>
          <a:xfrm>
            <a:off x="836280" y="6329880"/>
            <a:ext cx="137016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de-DE" sz="1200" b="0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FBF6CFF7-3A2A-4836-A102-296B0F3B2818}" type="datetime1">
              <a:rPr lang="de-DE" sz="1200" b="0" strike="noStrike" spc="-1">
                <a:solidFill>
                  <a:srgbClr val="000000"/>
                </a:solidFill>
                <a:latin typeface="Arial"/>
                <a:ea typeface="Arial"/>
              </a:rPr>
              <a:t>15.05.2024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sldNum" idx="29"/>
          </p:nvPr>
        </p:nvSpPr>
        <p:spPr>
          <a:xfrm>
            <a:off x="288000" y="6329880"/>
            <a:ext cx="43488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200" b="1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6923255F-B9C9-4C8B-A7BF-FA752437CDCA}" type="slidenum">
              <a:rPr lang="en-US" sz="1200" b="1" strike="noStrike" spc="-1">
                <a:solidFill>
                  <a:srgbClr val="000000"/>
                </a:solidFill>
                <a:latin typeface="Arial"/>
                <a:ea typeface="Arial"/>
              </a:rPr>
              <a:t>12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3200" b="1" strike="noStrike" spc="-1">
                <a:solidFill>
                  <a:srgbClr val="000000"/>
                </a:solidFill>
                <a:latin typeface="Arial"/>
                <a:ea typeface="Arial"/>
              </a:rPr>
              <a:t>ARM CPU Governor Impact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748CA96-7DED-D1D2-17AD-FBE6C15E4B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6045" y="1162440"/>
            <a:ext cx="8622458" cy="5120131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PlaceHolder 1"/>
          <p:cNvSpPr>
            <a:spLocks noGrp="1"/>
          </p:cNvSpPr>
          <p:nvPr>
            <p:ph/>
          </p:nvPr>
        </p:nvSpPr>
        <p:spPr>
          <a:xfrm>
            <a:off x="533520" y="1583640"/>
            <a:ext cx="11124720" cy="4485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71440" indent="-271440">
              <a:spcBef>
                <a:spcPts val="479"/>
              </a:spcBef>
              <a:buSzPct val="100000"/>
              <a:buBlip>
                <a:blip r:embed="rId3"/>
              </a:buBlip>
            </a:pPr>
            <a:r>
              <a:rPr lang="en-GB" sz="2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Evaluating the Benchmark with 72 cores </a:t>
            </a:r>
            <a:r>
              <a:rPr lang="en-GB" sz="2200" spc="-1" dirty="0">
                <a:solidFill>
                  <a:srgbClr val="000000"/>
                </a:solidFill>
                <a:ea typeface="Arial"/>
              </a:rPr>
              <a:t>in “work mode” </a:t>
            </a:r>
            <a:endParaRPr lang="en-GB" sz="2200" b="0" strike="noStrike" spc="-1" dirty="0">
              <a:solidFill>
                <a:srgbClr val="000000"/>
              </a:solidFill>
              <a:latin typeface="Arial"/>
              <a:ea typeface="Arial"/>
            </a:endParaRPr>
          </a:p>
          <a:p>
            <a:pPr marL="271440" indent="-271440">
              <a:lnSpc>
                <a:spcPct val="90000"/>
              </a:lnSpc>
              <a:spcBef>
                <a:spcPts val="479"/>
              </a:spcBef>
              <a:buSzPct val="100000"/>
              <a:buBlip>
                <a:blip r:embed="rId3"/>
              </a:buBlip>
            </a:pPr>
            <a:r>
              <a:rPr lang="en-GB" sz="2200" spc="-1" dirty="0">
                <a:solidFill>
                  <a:srgbClr val="000000"/>
                </a:solidFill>
                <a:latin typeface="Arial"/>
              </a:rPr>
              <a:t>Power measurement with smart power supply </a:t>
            </a:r>
            <a:endParaRPr lang="en-US" sz="2200" b="0" strike="noStrike" spc="-1" dirty="0">
              <a:solidFill>
                <a:srgbClr val="000000"/>
              </a:solidFill>
              <a:latin typeface="Arial"/>
            </a:endParaRPr>
          </a:p>
          <a:p>
            <a:pPr marL="271440" indent="-271440">
              <a:lnSpc>
                <a:spcPct val="90000"/>
              </a:lnSpc>
              <a:spcBef>
                <a:spcPts val="479"/>
              </a:spcBef>
              <a:buSzPct val="100000"/>
              <a:buBlip>
                <a:blip r:embed="rId3"/>
              </a:buBlip>
            </a:pPr>
            <a:r>
              <a:rPr lang="en-GB" sz="2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Taking the load dips between benchmarks into account</a:t>
            </a:r>
            <a:endParaRPr lang="en-US" sz="2200" b="0" strike="noStrike" spc="-1" dirty="0">
              <a:solidFill>
                <a:srgbClr val="000000"/>
              </a:solidFill>
              <a:latin typeface="Arial"/>
            </a:endParaRPr>
          </a:p>
          <a:p>
            <a:pPr marL="271440" indent="-271440">
              <a:lnSpc>
                <a:spcPct val="90000"/>
              </a:lnSpc>
              <a:spcBef>
                <a:spcPts val="479"/>
              </a:spcBef>
              <a:buSzPct val="100000"/>
              <a:buBlip>
                <a:blip r:embed="rId3"/>
              </a:buBlip>
            </a:pPr>
            <a:r>
              <a:rPr lang="en-GB" sz="2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Comparing the ARM Server to newer x86 Server</a:t>
            </a:r>
            <a:endParaRPr lang="en-US" sz="2200" b="0" strike="noStrike" spc="-1" dirty="0">
              <a:solidFill>
                <a:srgbClr val="000000"/>
              </a:solidFill>
              <a:latin typeface="Arial"/>
            </a:endParaRPr>
          </a:p>
          <a:p>
            <a:pPr marL="271440" indent="-271440">
              <a:lnSpc>
                <a:spcPct val="90000"/>
              </a:lnSpc>
              <a:spcBef>
                <a:spcPts val="479"/>
              </a:spcBef>
              <a:buSzPct val="100000"/>
              <a:buBlip>
                <a:blip r:embed="rId3"/>
              </a:buBlip>
            </a:pPr>
            <a:r>
              <a:rPr lang="en-GB" sz="2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Including the 128 Core ARM Servers</a:t>
            </a:r>
          </a:p>
          <a:p>
            <a:pPr marL="271440" indent="-271440">
              <a:lnSpc>
                <a:spcPct val="90000"/>
              </a:lnSpc>
              <a:spcBef>
                <a:spcPts val="479"/>
              </a:spcBef>
              <a:buSzPct val="100000"/>
              <a:buBlip>
                <a:blip r:embed="rId3"/>
              </a:buBlip>
            </a:pPr>
            <a:r>
              <a:rPr lang="en-GB" sz="2200" spc="-1" dirty="0">
                <a:solidFill>
                  <a:srgbClr val="000000"/>
                </a:solidFill>
                <a:latin typeface="Arial"/>
              </a:rPr>
              <a:t>Investigating RAM usage of ARM Servers</a:t>
            </a:r>
            <a:endParaRPr lang="en-US" sz="2200" b="0" strike="noStrike" spc="-1" dirty="0">
              <a:solidFill>
                <a:srgbClr val="000000"/>
              </a:solidFill>
              <a:latin typeface="Arial"/>
            </a:endParaRPr>
          </a:p>
          <a:p>
            <a:pPr marL="271440" indent="-271440">
              <a:lnSpc>
                <a:spcPct val="90000"/>
              </a:lnSpc>
              <a:spcBef>
                <a:spcPts val="479"/>
              </a:spcBef>
              <a:buSzPct val="100000"/>
              <a:buBlip>
                <a:blip r:embed="rId3"/>
              </a:buBlip>
            </a:pPr>
            <a:r>
              <a:rPr lang="en-GB" sz="2200" b="0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HEPScore</a:t>
            </a:r>
            <a:r>
              <a:rPr lang="en-GB" sz="2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per EURO comparison</a:t>
            </a:r>
          </a:p>
          <a:p>
            <a:pPr marL="271440" indent="-271440">
              <a:lnSpc>
                <a:spcPct val="90000"/>
              </a:lnSpc>
              <a:spcBef>
                <a:spcPts val="479"/>
              </a:spcBef>
              <a:buSzPct val="100000"/>
              <a:buBlip>
                <a:blip r:embed="rId3"/>
              </a:buBlip>
            </a:pPr>
            <a:r>
              <a:rPr lang="en-GB" sz="2200" spc="-1" dirty="0">
                <a:solidFill>
                  <a:srgbClr val="000000"/>
                </a:solidFill>
                <a:latin typeface="Arial"/>
              </a:rPr>
              <a:t>Thermal impact</a:t>
            </a:r>
            <a:endParaRPr lang="en-US" sz="22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PlaceHolder 2"/>
          <p:cNvSpPr>
            <a:spLocks noGrp="1"/>
          </p:cNvSpPr>
          <p:nvPr>
            <p:ph type="dt" idx="30"/>
          </p:nvPr>
        </p:nvSpPr>
        <p:spPr>
          <a:xfrm>
            <a:off x="836280" y="6329880"/>
            <a:ext cx="137016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de-DE" sz="1200" b="0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07C7DF0E-E71F-4F75-B6B1-D1CACC617E28}" type="datetime1">
              <a:rPr lang="de-DE" sz="1200" b="0" strike="noStrike" spc="-1">
                <a:solidFill>
                  <a:srgbClr val="000000"/>
                </a:solidFill>
                <a:latin typeface="Arial"/>
                <a:ea typeface="Arial"/>
              </a:rPr>
              <a:t>15.05.2024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8" name="PlaceHolder 3"/>
          <p:cNvSpPr>
            <a:spLocks noGrp="1"/>
          </p:cNvSpPr>
          <p:nvPr>
            <p:ph type="sldNum" idx="31"/>
          </p:nvPr>
        </p:nvSpPr>
        <p:spPr>
          <a:xfrm>
            <a:off x="288000" y="6329880"/>
            <a:ext cx="43488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200" b="1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C6DAAE0D-9BA1-4912-9B72-3386F98398C9}" type="slidenum">
              <a:rPr lang="en-US" sz="1200" b="1" strike="noStrike" spc="-1">
                <a:solidFill>
                  <a:srgbClr val="000000"/>
                </a:solidFill>
                <a:latin typeface="Arial"/>
                <a:ea typeface="Arial"/>
              </a:rPr>
              <a:t>13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69" name="PlaceHolder 4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32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Outlook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1AC1C84-EF6E-82F8-0FEE-DD6397ED15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8921" y="3319740"/>
            <a:ext cx="3319551" cy="2880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/>
          </p:nvPr>
        </p:nvSpPr>
        <p:spPr>
          <a:xfrm>
            <a:off x="533520" y="1583640"/>
            <a:ext cx="11124720" cy="4485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71440" indent="-271440">
              <a:lnSpc>
                <a:spcPct val="90000"/>
              </a:lnSpc>
              <a:spcBef>
                <a:spcPts val="479"/>
              </a:spcBef>
              <a:buSzPct val="100000"/>
              <a:buBlip>
                <a:blip r:embed="rId3"/>
              </a:buBlip>
            </a:pPr>
            <a:r>
              <a:rPr lang="en-GB" sz="2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For both x86 and ARM the used benchmark was HEPScore23</a:t>
            </a:r>
          </a:p>
          <a:p>
            <a:pPr marL="271440" indent="-271440">
              <a:lnSpc>
                <a:spcPct val="90000"/>
              </a:lnSpc>
              <a:spcBef>
                <a:spcPts val="479"/>
              </a:spcBef>
              <a:buSzPct val="100000"/>
              <a:buBlip>
                <a:blip r:embed="rId3"/>
              </a:buBlip>
            </a:pPr>
            <a:r>
              <a:rPr lang="en-GB" sz="2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For x86 available benchmarks from </a:t>
            </a:r>
            <a:r>
              <a:rPr lang="en-GB" sz="2600" b="0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GridKa</a:t>
            </a:r>
            <a:r>
              <a:rPr lang="en-GB" sz="2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were used</a:t>
            </a:r>
          </a:p>
          <a:p>
            <a:pPr marL="271440" indent="-271440">
              <a:lnSpc>
                <a:spcPct val="90000"/>
              </a:lnSpc>
              <a:spcBef>
                <a:spcPts val="479"/>
              </a:spcBef>
              <a:buSzPct val="100000"/>
              <a:buBlip>
                <a:blip r:embed="rId3"/>
              </a:buBlip>
            </a:pPr>
            <a:r>
              <a:rPr lang="en-GB" sz="2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For ARM new benchmarks were run</a:t>
            </a:r>
          </a:p>
          <a:p>
            <a:pPr marL="271440" indent="-271440">
              <a:lnSpc>
                <a:spcPct val="90000"/>
              </a:lnSpc>
              <a:spcBef>
                <a:spcPts val="479"/>
              </a:spcBef>
              <a:buSzPct val="100000"/>
              <a:buBlip>
                <a:blip r:embed="rId3"/>
              </a:buBlip>
            </a:pPr>
            <a:r>
              <a:rPr lang="en-GB" sz="2600" spc="-1" dirty="0">
                <a:solidFill>
                  <a:srgbClr val="000000"/>
                </a:solidFill>
                <a:latin typeface="Arial"/>
                <a:ea typeface="Arial"/>
              </a:rPr>
              <a:t>For ARM for each configuration 10 benchmarks were run</a:t>
            </a:r>
            <a:endParaRPr lang="en-GB" sz="2600" b="0" strike="noStrike" spc="-1" dirty="0">
              <a:solidFill>
                <a:srgbClr val="000000"/>
              </a:solidFill>
              <a:latin typeface="Arial"/>
              <a:ea typeface="Arial"/>
            </a:endParaRPr>
          </a:p>
          <a:p>
            <a:pPr marL="271440" indent="-271440">
              <a:lnSpc>
                <a:spcPct val="90000"/>
              </a:lnSpc>
              <a:spcBef>
                <a:spcPts val="479"/>
              </a:spcBef>
              <a:buSzPct val="100000"/>
              <a:buBlip>
                <a:blip r:embed="rId3"/>
              </a:buBlip>
            </a:pPr>
            <a:r>
              <a:rPr lang="en-GB" sz="2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Power measurement done with </a:t>
            </a:r>
            <a:r>
              <a:rPr lang="en-GB" sz="2600" b="0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ipmitool</a:t>
            </a:r>
            <a:r>
              <a:rPr lang="en-GB" sz="2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 =&gt; 5% deviations</a:t>
            </a:r>
          </a:p>
          <a:p>
            <a:pPr marL="271440" indent="-271440">
              <a:lnSpc>
                <a:spcPct val="90000"/>
              </a:lnSpc>
              <a:spcBef>
                <a:spcPts val="479"/>
              </a:spcBef>
              <a:buSzPct val="100000"/>
              <a:buBlip>
                <a:blip r:embed="rId3"/>
              </a:buBlip>
            </a:pPr>
            <a:r>
              <a:rPr lang="en-US" sz="2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For power consumption the average value per benchmark was used</a:t>
            </a:r>
          </a:p>
          <a:p>
            <a:pPr marL="728640" lvl="1" indent="-271440">
              <a:spcBef>
                <a:spcPts val="479"/>
              </a:spcBef>
              <a:buSzPct val="100000"/>
              <a:buBlip>
                <a:blip r:embed="rId3"/>
              </a:buBlip>
            </a:pPr>
            <a:r>
              <a:rPr lang="en-GB" sz="22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["power-consumption"]["statistics"]["mean"]</a:t>
            </a:r>
          </a:p>
          <a:p>
            <a:pPr marL="271440" indent="-271440">
              <a:lnSpc>
                <a:spcPct val="90000"/>
              </a:lnSpc>
              <a:spcBef>
                <a:spcPts val="479"/>
              </a:spcBef>
              <a:buSzPct val="100000"/>
              <a:buBlip>
                <a:blip r:embed="rId3"/>
              </a:buBlip>
            </a:pPr>
            <a:r>
              <a:rPr lang="en-US" sz="2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final value =&gt; the average of the individual values of the benchmarks with the same configuration</a:t>
            </a:r>
            <a:endParaRPr lang="en-US" sz="2600" b="0" strike="noStrike" spc="-1" dirty="0">
              <a:solidFill>
                <a:srgbClr val="000000"/>
              </a:solidFill>
              <a:latin typeface="Arial"/>
            </a:endParaRPr>
          </a:p>
          <a:p>
            <a:pPr marL="271440" indent="-271440">
              <a:spcBef>
                <a:spcPts val="479"/>
              </a:spcBef>
              <a:buSzPct val="100000"/>
              <a:buBlip>
                <a:blip r:embed="rId3"/>
              </a:buBlip>
            </a:pPr>
            <a:r>
              <a:rPr lang="en-GB" sz="2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Deviation =&gt; uncertainty of </a:t>
            </a:r>
            <a:r>
              <a:rPr lang="en-US" sz="2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the individual values of the benchmarks with the same configuration</a:t>
            </a:r>
            <a:endParaRPr lang="en-US" sz="2600" b="0" strike="noStrike" spc="-1" dirty="0">
              <a:solidFill>
                <a:srgbClr val="000000"/>
              </a:solidFill>
              <a:latin typeface="Arial"/>
            </a:endParaRPr>
          </a:p>
          <a:p>
            <a:pPr marL="271440" indent="-271440">
              <a:lnSpc>
                <a:spcPct val="90000"/>
              </a:lnSpc>
              <a:spcBef>
                <a:spcPts val="479"/>
              </a:spcBef>
              <a:buSzPct val="100000"/>
              <a:buBlip>
                <a:blip r:embed="rId3"/>
              </a:buBlip>
            </a:pPr>
            <a:endParaRPr lang="en-US" sz="2600" b="0" strike="noStrike" spc="-1" dirty="0">
              <a:solidFill>
                <a:srgbClr val="000000"/>
              </a:solidFill>
              <a:latin typeface="Arial"/>
            </a:endParaRPr>
          </a:p>
          <a:p>
            <a:pPr indent="0">
              <a:lnSpc>
                <a:spcPct val="90000"/>
              </a:lnSpc>
              <a:spcBef>
                <a:spcPts val="479"/>
              </a:spcBef>
              <a:buNone/>
            </a:pPr>
            <a:endParaRPr lang="en-US" sz="2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dt" idx="6"/>
          </p:nvPr>
        </p:nvSpPr>
        <p:spPr>
          <a:xfrm>
            <a:off x="836280" y="6329880"/>
            <a:ext cx="137016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de-DE" sz="1200" b="0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C310DD01-8B6A-4CDA-A672-2932E50FCC7F}" type="datetime1">
              <a:rPr lang="de-DE" sz="1200" b="0" strike="noStrike" spc="-1">
                <a:solidFill>
                  <a:srgbClr val="000000"/>
                </a:solidFill>
                <a:latin typeface="Arial"/>
                <a:ea typeface="Arial"/>
              </a:rPr>
              <a:t>15.05.2024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sldNum" idx="7"/>
          </p:nvPr>
        </p:nvSpPr>
        <p:spPr>
          <a:xfrm>
            <a:off x="288000" y="6329880"/>
            <a:ext cx="43488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200" b="1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D6A2C528-DBA4-4FE0-AA2B-2FB6DDBEF023}" type="slidenum">
              <a:rPr lang="en-US" sz="1200" b="1" strike="noStrike" spc="-1">
                <a:solidFill>
                  <a:srgbClr val="000000"/>
                </a:solidFill>
                <a:latin typeface="Arial"/>
                <a:ea typeface="Arial"/>
              </a:rPr>
              <a:t>2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3200" b="1" strike="noStrike" spc="-1">
                <a:solidFill>
                  <a:srgbClr val="000000"/>
                </a:solidFill>
                <a:latin typeface="Arial"/>
                <a:ea typeface="Arial"/>
              </a:rPr>
              <a:t>Data collection and analysis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dt" idx="8"/>
          </p:nvPr>
        </p:nvSpPr>
        <p:spPr>
          <a:xfrm>
            <a:off x="836280" y="6329880"/>
            <a:ext cx="137016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de-DE" sz="1200" b="0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A5F1E4B0-F8E5-408C-9C22-7F243A785981}" type="datetime1">
              <a:rPr lang="de-DE" sz="1200" b="0" strike="noStrike" spc="-1">
                <a:solidFill>
                  <a:srgbClr val="000000"/>
                </a:solidFill>
                <a:latin typeface="Arial"/>
                <a:ea typeface="Arial"/>
              </a:rPr>
              <a:t>15.05.2024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sldNum" idx="9"/>
          </p:nvPr>
        </p:nvSpPr>
        <p:spPr>
          <a:xfrm>
            <a:off x="288000" y="6329880"/>
            <a:ext cx="43488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200" b="1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D47EE069-EDBC-448F-AF32-3F386AEF1AAA}" type="slidenum">
              <a:rPr lang="en-US" sz="1200" b="1" strike="noStrike" spc="-1">
                <a:solidFill>
                  <a:srgbClr val="000000"/>
                </a:solidFill>
                <a:latin typeface="Arial"/>
                <a:ea typeface="Arial"/>
              </a:rPr>
              <a:t>3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rm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3200" b="1" strike="noStrike" spc="-1">
                <a:solidFill>
                  <a:srgbClr val="000000"/>
                </a:solidFill>
                <a:latin typeface="Arial"/>
                <a:ea typeface="Arial"/>
              </a:rPr>
              <a:t>ARM vs x86 power and performance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Rechteck 5"/>
          <p:cNvSpPr/>
          <p:nvPr/>
        </p:nvSpPr>
        <p:spPr>
          <a:xfrm>
            <a:off x="528120" y="1583640"/>
            <a:ext cx="3599640" cy="4485960"/>
          </a:xfrm>
          <a:prstGeom prst="rect">
            <a:avLst/>
          </a:prstGeom>
          <a:noFill/>
          <a:ln w="76200">
            <a:solidFill>
              <a:srgbClr val="8CB63C">
                <a:lumMod val="75000"/>
              </a:srgb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lang="en-GB" sz="16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Amper </a:t>
            </a:r>
            <a:r>
              <a:rPr lang="en-GB" sz="1600" b="1" strike="noStrike" spc="-1" dirty="0" err="1">
                <a:solidFill>
                  <a:srgbClr val="000000"/>
                </a:solidFill>
                <a:latin typeface="Arial"/>
                <a:ea typeface="Arial"/>
              </a:rPr>
              <a:t>Altra</a:t>
            </a:r>
            <a:r>
              <a:rPr lang="en-GB" sz="16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 80-Core: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ARMv8 Family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Bought in 2023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1.0 GHz min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3.3 GHz max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At around 3.0 GHz default speed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Doesn't support boosting or hyperthreading (latter on is an ARM limitation)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80 Threads (= 80 Cores)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Red Hat Enterprise Linux 8.9</a:t>
            </a:r>
          </a:p>
          <a:p>
            <a:pPr marL="285840" indent="-2858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rial"/>
              </a:rPr>
              <a:t>10 benchmarks per configuration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Rechteck 6"/>
          <p:cNvSpPr/>
          <p:nvPr/>
        </p:nvSpPr>
        <p:spPr>
          <a:xfrm>
            <a:off x="4293360" y="1583640"/>
            <a:ext cx="3599640" cy="4485960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6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AMD EPYC 7742 64-Core: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171360" indent="-171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Bought at end of 2021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171360" indent="-171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1.5 GHz min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171360" indent="-171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2.25 GHz max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171360" indent="-171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1 server has 2 sockets and 64 cores per socket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171360" indent="-171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128 or 256 Threads with </a:t>
            </a:r>
            <a:r>
              <a:rPr lang="en-GB" sz="1600" b="1" strike="noStrike" spc="-1" dirty="0">
                <a:solidFill>
                  <a:srgbClr val="FF0000"/>
                </a:solidFill>
                <a:latin typeface="Arial"/>
                <a:ea typeface="Arial"/>
              </a:rPr>
              <a:t>SMT on </a:t>
            </a: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(SMT=Simultaneous Multithreading) 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171360" indent="-171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Red Hat Enterprise Linux 7.9</a:t>
            </a:r>
          </a:p>
          <a:p>
            <a:pPr marL="171360" indent="-171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0000"/>
                </a:solidFill>
                <a:latin typeface="Arial"/>
              </a:rPr>
              <a:t>12 benchmarks with SMT off</a:t>
            </a:r>
          </a:p>
          <a:p>
            <a:pPr marL="171360" indent="-171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rial"/>
              </a:rPr>
              <a:t>36 benchmarks with SMT on</a:t>
            </a:r>
            <a:endParaRPr lang="en-GB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Rechteck 7"/>
          <p:cNvSpPr/>
          <p:nvPr/>
        </p:nvSpPr>
        <p:spPr>
          <a:xfrm>
            <a:off x="8064000" y="1583640"/>
            <a:ext cx="3599640" cy="4485960"/>
          </a:xfrm>
          <a:prstGeom prst="rect">
            <a:avLst/>
          </a:prstGeom>
          <a:noFill/>
          <a:ln w="762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GB" sz="16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AMD EPYC 7702 64-Core: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171360" indent="-171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Bought at begin of 2021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171360" indent="-171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1.5 GHz min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171360" indent="-171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2.0 GHz max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171360" indent="-171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1 server has 2 sockets and 64 cores per socket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171360" indent="-171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SMT always on (256 Threads)</a:t>
            </a: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  <a:p>
            <a:pPr marL="171360" indent="-171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Red Hat Enterprise Linux 7.9</a:t>
            </a:r>
          </a:p>
          <a:p>
            <a:pPr marL="171360" indent="-17136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1600" spc="-1" dirty="0">
                <a:solidFill>
                  <a:srgbClr val="000000"/>
                </a:solidFill>
                <a:latin typeface="Arial"/>
              </a:rPr>
              <a:t>15 benchmarks with SMT on</a:t>
            </a:r>
          </a:p>
          <a:p>
            <a:pPr>
              <a:lnSpc>
                <a:spcPct val="100000"/>
              </a:lnSpc>
              <a:buClr>
                <a:srgbClr val="000000"/>
              </a:buClr>
            </a:pPr>
            <a:endParaRPr lang="de-DE" sz="16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Textfeld 8"/>
          <p:cNvSpPr/>
          <p:nvPr/>
        </p:nvSpPr>
        <p:spPr>
          <a:xfrm>
            <a:off x="536760" y="1583640"/>
            <a:ext cx="362124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24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ARM Server System (</a:t>
            </a:r>
            <a:r>
              <a:rPr lang="en-GB" sz="24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A1</a:t>
            </a:r>
            <a:r>
              <a:rPr lang="en-GB" sz="2400" b="0" strike="noStrike" spc="-1" dirty="0">
                <a:solidFill>
                  <a:srgbClr val="000000"/>
                </a:solidFill>
                <a:latin typeface="Arial"/>
                <a:ea typeface="Arial"/>
              </a:rPr>
              <a:t>)</a:t>
            </a:r>
            <a:endParaRPr lang="de-DE" sz="24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1" name="Textfeld 9"/>
          <p:cNvSpPr/>
          <p:nvPr/>
        </p:nvSpPr>
        <p:spPr>
          <a:xfrm>
            <a:off x="4384080" y="1583640"/>
            <a:ext cx="34182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  <a:ea typeface="Arial"/>
              </a:rPr>
              <a:t>x86 Server System (</a:t>
            </a:r>
            <a:r>
              <a:rPr lang="en-GB" sz="2400" b="1" strike="noStrike" spc="-1">
                <a:solidFill>
                  <a:srgbClr val="000000"/>
                </a:solidFill>
                <a:latin typeface="Arial"/>
                <a:ea typeface="Arial"/>
              </a:rPr>
              <a:t>X1</a:t>
            </a:r>
            <a:r>
              <a:rPr lang="en-GB" sz="2400" b="0" strike="noStrike" spc="-1">
                <a:solidFill>
                  <a:srgbClr val="000000"/>
                </a:solidFill>
                <a:latin typeface="Arial"/>
                <a:ea typeface="Arial"/>
              </a:rPr>
              <a:t>)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Textfeld 10"/>
          <p:cNvSpPr/>
          <p:nvPr/>
        </p:nvSpPr>
        <p:spPr>
          <a:xfrm>
            <a:off x="8154720" y="1583640"/>
            <a:ext cx="3418200" cy="455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2400" b="0" strike="noStrike" spc="-1">
                <a:solidFill>
                  <a:srgbClr val="000000"/>
                </a:solidFill>
                <a:latin typeface="Arial"/>
                <a:ea typeface="Arial"/>
              </a:rPr>
              <a:t>x86 Server System (</a:t>
            </a:r>
            <a:r>
              <a:rPr lang="en-GB" sz="2400" b="1" strike="noStrike" spc="-1">
                <a:solidFill>
                  <a:srgbClr val="000000"/>
                </a:solidFill>
                <a:latin typeface="Arial"/>
                <a:ea typeface="Arial"/>
              </a:rPr>
              <a:t>X2</a:t>
            </a:r>
            <a:r>
              <a:rPr lang="en-GB" sz="2400" b="0" strike="noStrike" spc="-1">
                <a:solidFill>
                  <a:srgbClr val="000000"/>
                </a:solidFill>
                <a:latin typeface="Arial"/>
                <a:ea typeface="Arial"/>
              </a:rPr>
              <a:t>)</a:t>
            </a:r>
            <a:endParaRPr lang="de-DE" sz="2400" b="0" strike="noStrike" spc="-1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64AEC86D-533D-4D58-5C01-4AEE695E823A}"/>
              </a:ext>
            </a:extLst>
          </p:cNvPr>
          <p:cNvSpPr txBox="1">
            <a:spLocks/>
          </p:cNvSpPr>
          <p:nvPr/>
        </p:nvSpPr>
        <p:spPr>
          <a:xfrm>
            <a:off x="533520" y="1583640"/>
            <a:ext cx="3979784" cy="4485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rgbClr val="00B050"/>
                </a:solidFill>
                <a:latin typeface="Arial"/>
                <a:ea typeface="Arial"/>
              </a:rPr>
              <a:t>ARM (A1) with 80 threads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chemeClr val="accent6">
                    <a:lumMod val="75000"/>
                  </a:schemeClr>
                </a:solidFill>
                <a:latin typeface="Arial"/>
                <a:ea typeface="Arial"/>
              </a:rPr>
              <a:t>x86 (X1) with 128 threads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rgbClr val="FF0000"/>
                </a:solidFill>
                <a:latin typeface="Arial"/>
                <a:ea typeface="Arial"/>
              </a:rPr>
              <a:t>x86 (X1) with 256 threads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rgbClr val="7030A0"/>
                </a:solidFill>
                <a:latin typeface="Arial"/>
                <a:ea typeface="Arial"/>
              </a:rPr>
              <a:t>x86 (X2) with 256 threads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Core/Thread count matters!</a:t>
            </a:r>
          </a:p>
        </p:txBody>
      </p:sp>
      <p:sp>
        <p:nvSpPr>
          <p:cNvPr id="113" name="PlaceHolder 1"/>
          <p:cNvSpPr>
            <a:spLocks noGrp="1"/>
          </p:cNvSpPr>
          <p:nvPr>
            <p:ph type="dt" idx="10"/>
          </p:nvPr>
        </p:nvSpPr>
        <p:spPr>
          <a:xfrm>
            <a:off x="836280" y="6329880"/>
            <a:ext cx="137016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de-DE" sz="1200" b="0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A9E38F73-F734-4127-AE05-E01D81BC54DC}" type="datetime1">
              <a:rPr lang="de-DE" sz="1200" b="0" strike="noStrike" spc="-1">
                <a:solidFill>
                  <a:srgbClr val="000000"/>
                </a:solidFill>
                <a:latin typeface="Arial"/>
                <a:ea typeface="Arial"/>
              </a:rPr>
              <a:t>15.05.2024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4" name="PlaceHolder 2"/>
          <p:cNvSpPr>
            <a:spLocks noGrp="1"/>
          </p:cNvSpPr>
          <p:nvPr>
            <p:ph type="sldNum" idx="11"/>
          </p:nvPr>
        </p:nvSpPr>
        <p:spPr>
          <a:xfrm>
            <a:off x="288000" y="6329880"/>
            <a:ext cx="43488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200" b="1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A265509E-801E-46F7-A1B2-3A1AECA5094F}" type="slidenum">
              <a:rPr lang="en-US" sz="1200" b="1" strike="noStrike" spc="-1">
                <a:solidFill>
                  <a:srgbClr val="000000"/>
                </a:solidFill>
                <a:latin typeface="Arial"/>
                <a:ea typeface="Arial"/>
              </a:rPr>
              <a:t>4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15" name="PlaceHolder 3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3200" b="1" strike="noStrike" spc="-1">
                <a:solidFill>
                  <a:srgbClr val="000000"/>
                </a:solidFill>
                <a:latin typeface="Arial"/>
                <a:ea typeface="Arial"/>
              </a:rPr>
              <a:t>ARM vs x86 power and performance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671E345-48F6-7FEC-9A5F-8627056F8D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8329" y="1583640"/>
            <a:ext cx="7282376" cy="4500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>
            <a:extLst>
              <a:ext uri="{FF2B5EF4-FFF2-40B4-BE49-F238E27FC236}">
                <a16:creationId xmlns:a16="http://schemas.microsoft.com/office/drawing/2014/main" id="{E6616EAC-C955-8CEE-4CC1-75CAC2AE7A5D}"/>
              </a:ext>
            </a:extLst>
          </p:cNvPr>
          <p:cNvSpPr txBox="1">
            <a:spLocks/>
          </p:cNvSpPr>
          <p:nvPr/>
        </p:nvSpPr>
        <p:spPr>
          <a:xfrm>
            <a:off x="533520" y="1583640"/>
            <a:ext cx="3878713" cy="4485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479"/>
              </a:spcBef>
              <a:buSzPct val="100000"/>
              <a:buNone/>
            </a:pPr>
            <a:r>
              <a:rPr lang="en-US" sz="2200" spc="-1" dirty="0" err="1">
                <a:solidFill>
                  <a:srgbClr val="000000"/>
                </a:solidFill>
                <a:latin typeface="Arial"/>
                <a:ea typeface="Arial"/>
              </a:rPr>
              <a:t>HEPScore</a:t>
            </a: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 per Watt: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000" spc="-1" dirty="0">
                <a:solidFill>
                  <a:srgbClr val="000000"/>
                </a:solidFill>
                <a:latin typeface="Arial"/>
                <a:ea typeface="Arial"/>
              </a:rPr>
              <a:t>A1: 5.90+/-0.33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000" spc="-1" dirty="0">
                <a:solidFill>
                  <a:srgbClr val="000000"/>
                </a:solidFill>
                <a:latin typeface="Arial"/>
                <a:ea typeface="Arial"/>
              </a:rPr>
              <a:t>X1 SMT on: 4.59+/-0.21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000" spc="-1" dirty="0">
                <a:solidFill>
                  <a:srgbClr val="000000"/>
                </a:solidFill>
                <a:latin typeface="Arial"/>
                <a:ea typeface="Arial"/>
              </a:rPr>
              <a:t>X1 SMT off: 4.73+/-0.16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000" spc="-1" dirty="0">
                <a:solidFill>
                  <a:srgbClr val="000000"/>
                </a:solidFill>
                <a:latin typeface="Arial"/>
                <a:ea typeface="Arial"/>
              </a:rPr>
              <a:t>X2 SMT on: 4.572+/-0.017</a:t>
            </a:r>
          </a:p>
          <a:p>
            <a:pPr marL="0" indent="0">
              <a:spcBef>
                <a:spcPts val="479"/>
              </a:spcBef>
              <a:buSzPct val="100000"/>
              <a:buNone/>
            </a:pPr>
            <a:r>
              <a:rPr lang="en-US" sz="2200" spc="-1" dirty="0" err="1">
                <a:solidFill>
                  <a:srgbClr val="000000"/>
                </a:solidFill>
                <a:latin typeface="Arial"/>
                <a:ea typeface="Arial"/>
              </a:rPr>
              <a:t>HEPScore</a:t>
            </a: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 per Thread: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000" spc="-1" dirty="0">
                <a:solidFill>
                  <a:srgbClr val="000000"/>
                </a:solidFill>
                <a:latin typeface="Arial"/>
                <a:ea typeface="Arial"/>
              </a:rPr>
              <a:t>A1: 20.062+/-0.025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000" spc="-1" dirty="0">
                <a:solidFill>
                  <a:srgbClr val="000000"/>
                </a:solidFill>
                <a:latin typeface="Arial"/>
                <a:ea typeface="Arial"/>
              </a:rPr>
              <a:t>X1 SMT on: 19.85+/-0.07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000" spc="-1" dirty="0">
                <a:solidFill>
                  <a:srgbClr val="000000"/>
                </a:solidFill>
                <a:latin typeface="Arial"/>
                <a:ea typeface="Arial"/>
              </a:rPr>
              <a:t>X1 SMT off: 11.42+/-0.09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000" spc="-1" dirty="0">
                <a:solidFill>
                  <a:srgbClr val="000000"/>
                </a:solidFill>
                <a:latin typeface="Arial"/>
                <a:ea typeface="Arial"/>
              </a:rPr>
              <a:t>X2 SMT on: 9.859+/-0.012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endParaRPr lang="en-US" sz="2200" spc="-1" dirty="0">
              <a:solidFill>
                <a:srgbClr val="000000"/>
              </a:solidFill>
              <a:latin typeface="Arial"/>
              <a:ea typeface="Arial"/>
            </a:endParaRP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ARM has higher power efficiency than current x86 WNs</a:t>
            </a:r>
          </a:p>
          <a:p>
            <a:pPr marL="0" indent="0">
              <a:spcBef>
                <a:spcPts val="479"/>
              </a:spcBef>
              <a:buSzPct val="100000"/>
              <a:buNone/>
            </a:pPr>
            <a:endParaRPr lang="en-US" sz="2200" spc="-1" dirty="0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119" name="PlaceHolder 1"/>
          <p:cNvSpPr>
            <a:spLocks noGrp="1"/>
          </p:cNvSpPr>
          <p:nvPr>
            <p:ph type="dt" idx="12"/>
          </p:nvPr>
        </p:nvSpPr>
        <p:spPr>
          <a:xfrm>
            <a:off x="836280" y="6329880"/>
            <a:ext cx="137016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de-DE" sz="1200" b="0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925B5FF0-2EE6-47DF-B62E-458886D6648F}" type="datetime1">
              <a:rPr lang="de-DE" sz="1200" b="0" strike="noStrike" spc="-1">
                <a:solidFill>
                  <a:srgbClr val="000000"/>
                </a:solidFill>
                <a:latin typeface="Arial"/>
                <a:ea typeface="Arial"/>
              </a:rPr>
              <a:t>15.05.2024</a:t>
            </a:fld>
            <a:endParaRPr lang="de-DE" sz="12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sldNum" idx="13"/>
          </p:nvPr>
        </p:nvSpPr>
        <p:spPr>
          <a:xfrm>
            <a:off x="288000" y="6329880"/>
            <a:ext cx="43488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200" b="1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68D25DA9-D764-4CC6-A824-3B328F09FD93}" type="slidenum">
              <a:rPr lang="en-US" sz="1200" b="1" strike="noStrike" spc="-1">
                <a:solidFill>
                  <a:srgbClr val="000000"/>
                </a:solidFill>
                <a:latin typeface="Arial"/>
                <a:ea typeface="Arial"/>
              </a:rPr>
              <a:t>5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3200" b="1" strike="noStrike" spc="-1">
                <a:solidFill>
                  <a:srgbClr val="000000"/>
                </a:solidFill>
                <a:latin typeface="Arial"/>
                <a:ea typeface="Arial"/>
              </a:rPr>
              <a:t>ARM vs x86 power and performance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3A47B0B-8C22-FCDA-71BD-3D2DA7D820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4000" y="1583640"/>
            <a:ext cx="7574295" cy="4500000"/>
          </a:xfrm>
          <a:prstGeom prst="rect">
            <a:avLst/>
          </a:prstGeom>
        </p:spPr>
      </p:pic>
      <p:cxnSp>
        <p:nvCxnSpPr>
          <p:cNvPr id="4" name="Gerade Verbindung mit Pfeil 8">
            <a:extLst>
              <a:ext uri="{FF2B5EF4-FFF2-40B4-BE49-F238E27FC236}">
                <a16:creationId xmlns:a16="http://schemas.microsoft.com/office/drawing/2014/main" id="{7E88E91F-78EE-C1B2-4B2F-4C227DD13D45}"/>
              </a:ext>
            </a:extLst>
          </p:cNvPr>
          <p:cNvCxnSpPr>
            <a:cxnSpLocks/>
          </p:cNvCxnSpPr>
          <p:nvPr/>
        </p:nvCxnSpPr>
        <p:spPr>
          <a:xfrm>
            <a:off x="6509829" y="2170878"/>
            <a:ext cx="0" cy="684155"/>
          </a:xfrm>
          <a:prstGeom prst="straightConnector1">
            <a:avLst/>
          </a:prstGeom>
          <a:ln w="12700">
            <a:solidFill>
              <a:srgbClr val="000000"/>
            </a:solidFill>
            <a:headEnd type="triangle" w="med" len="med"/>
            <a:tailEnd type="triangle" w="med" len="med"/>
          </a:ln>
        </p:spPr>
      </p:cxnSp>
      <p:sp>
        <p:nvSpPr>
          <p:cNvPr id="9" name="Textfeld 9">
            <a:extLst>
              <a:ext uri="{FF2B5EF4-FFF2-40B4-BE49-F238E27FC236}">
                <a16:creationId xmlns:a16="http://schemas.microsoft.com/office/drawing/2014/main" id="{82882A0E-E2A7-6C83-E82C-A66290DE1B9A}"/>
              </a:ext>
            </a:extLst>
          </p:cNvPr>
          <p:cNvSpPr/>
          <p:nvPr/>
        </p:nvSpPr>
        <p:spPr>
          <a:xfrm>
            <a:off x="6509829" y="2382877"/>
            <a:ext cx="580265" cy="26015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GB" sz="1100" b="0" strike="noStrike" spc="-1" dirty="0">
                <a:solidFill>
                  <a:srgbClr val="000000"/>
                </a:solidFill>
                <a:latin typeface="Arial"/>
              </a:rPr>
              <a:t>24,7%</a:t>
            </a:r>
            <a:endParaRPr lang="de-DE" sz="1100" b="0" strike="noStrike" spc="-1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5" name="PlaceHolder 1">
                <a:extLst>
                  <a:ext uri="{FF2B5EF4-FFF2-40B4-BE49-F238E27FC236}">
                    <a16:creationId xmlns:a16="http://schemas.microsoft.com/office/drawing/2014/main" id="{3A099B82-68E4-A3B0-3EFA-C6347ED9C80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33520" y="1583640"/>
                <a:ext cx="3768765" cy="4485960"/>
              </a:xfrm>
              <a:prstGeom prst="rect">
                <a:avLst/>
              </a:prstGeom>
              <a:noFill/>
              <a:ln w="0">
                <a:noFill/>
              </a:ln>
            </p:spPr>
            <p:txBody>
              <a:bodyPr lIns="0" tIns="0" rIns="0" bIns="0" anchor="t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71440" indent="-271440">
                  <a:spcBef>
                    <a:spcPts val="479"/>
                  </a:spcBef>
                  <a:buSzPct val="100000"/>
                  <a:buFont typeface="Arial" panose="020B0604020202020204" pitchFamily="34" charset="0"/>
                  <a:buBlip>
                    <a:blip r:embed="rId3"/>
                  </a:buBlip>
                </a:pPr>
                <a:r>
                  <a:rPr lang="en-US" sz="2200" spc="-1" dirty="0">
                    <a:solidFill>
                      <a:srgbClr val="000000"/>
                    </a:solidFill>
                    <a:latin typeface="Arial"/>
                    <a:ea typeface="Arial"/>
                  </a:rPr>
                  <a:t>Standardized Benchmark per </a:t>
                </a:r>
                <a:r>
                  <a:rPr lang="en-US" sz="2200" spc="-1" dirty="0" err="1">
                    <a:solidFill>
                      <a:srgbClr val="000000"/>
                    </a:solidFill>
                    <a:latin typeface="Arial"/>
                    <a:ea typeface="Arial"/>
                  </a:rPr>
                  <a:t>HEPScore</a:t>
                </a:r>
                <a:r>
                  <a:rPr lang="en-US" sz="2200" spc="-1" dirty="0">
                    <a:solidFill>
                      <a:srgbClr val="000000"/>
                    </a:solidFill>
                    <a:latin typeface="Arial"/>
                    <a:ea typeface="Arial"/>
                  </a:rPr>
                  <a:t>:</a:t>
                </a:r>
              </a:p>
              <a:p>
                <a:pPr marL="728640" lvl="1" indent="-271440">
                  <a:spcBef>
                    <a:spcPts val="479"/>
                  </a:spcBef>
                  <a:buSzPct val="100000"/>
                  <a:buFont typeface="Arial" panose="020B0604020202020204" pitchFamily="34" charset="0"/>
                  <a:buBlip>
                    <a:blip r:embed="rId3"/>
                  </a:buBlip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i="1" spc="-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"/>
                          </a:rPr>
                        </m:ctrlPr>
                      </m:fPr>
                      <m:num>
                        <m:f>
                          <m:fPr>
                            <m:ctrlPr>
                              <a:rPr lang="en-US" i="1" spc="-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"/>
                              </a:rPr>
                            </m:ctrlPr>
                          </m:fPr>
                          <m:num>
                            <m:r>
                              <a:rPr lang="en-US" i="1" spc="-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"/>
                              </a:rPr>
                              <m:t>𝐵𝑒𝑛𝑐h𝑚𝑎𝑟𝑘</m:t>
                            </m:r>
                            <m:r>
                              <a:rPr lang="en-US" i="1" spc="-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"/>
                              </a:rPr>
                              <m:t> </m:t>
                            </m:r>
                            <m:r>
                              <a:rPr lang="en-US" i="1" spc="-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"/>
                              </a:rPr>
                              <m:t>𝑉𝑎𝑙𝑢𝑒𝑠</m:t>
                            </m:r>
                          </m:num>
                          <m:den>
                            <m:r>
                              <a:rPr lang="en-US" i="1" spc="-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"/>
                              </a:rPr>
                              <m:t>𝐵𝑒𝑛𝑐h𝑚𝑎𝑟𝑘</m:t>
                            </m:r>
                            <m:r>
                              <a:rPr lang="en-US" i="1" spc="-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"/>
                              </a:rPr>
                              <m:t> </m:t>
                            </m:r>
                            <m:r>
                              <a:rPr lang="en-US" i="1" spc="-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"/>
                              </a:rPr>
                              <m:t>𝑅𝑒𝑓𝑒𝑟𝑒𝑛𝑐𝑒</m:t>
                            </m:r>
                            <m:r>
                              <a:rPr lang="en-US" i="1" spc="-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"/>
                              </a:rPr>
                              <m:t> </m:t>
                            </m:r>
                            <m:r>
                              <a:rPr lang="en-US" i="1" spc="-1" dirty="0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Arial"/>
                              </a:rPr>
                              <m:t>𝑉𝑎𝑙𝑢𝑒𝑠</m:t>
                            </m:r>
                          </m:den>
                        </m:f>
                      </m:num>
                      <m:den>
                        <m:r>
                          <a:rPr lang="en-US" i="1" spc="-1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Arial"/>
                          </a:rPr>
                          <m:t>𝐻𝐸𝑃𝑆𝑐𝑜𝑟𝑒</m:t>
                        </m:r>
                      </m:den>
                    </m:f>
                  </m:oMath>
                </a14:m>
                <a:endParaRPr lang="en-US" sz="1800" spc="-1" dirty="0">
                  <a:solidFill>
                    <a:srgbClr val="000000"/>
                  </a:solidFill>
                  <a:latin typeface="Arial"/>
                  <a:ea typeface="Arial"/>
                </a:endParaRPr>
              </a:p>
              <a:p>
                <a:pPr marL="271440" indent="-271440">
                  <a:spcBef>
                    <a:spcPts val="479"/>
                  </a:spcBef>
                  <a:buSzPct val="100000"/>
                  <a:buFont typeface="Arial" panose="020B0604020202020204" pitchFamily="34" charset="0"/>
                  <a:buBlip>
                    <a:blip r:embed="rId3"/>
                  </a:buBlip>
                </a:pPr>
                <a:endParaRPr lang="en-US" sz="2200" spc="-1" dirty="0">
                  <a:solidFill>
                    <a:srgbClr val="000000"/>
                  </a:solidFill>
                  <a:latin typeface="Arial"/>
                  <a:ea typeface="Arial"/>
                </a:endParaRPr>
              </a:p>
              <a:p>
                <a:pPr marL="271440" indent="-271440">
                  <a:spcBef>
                    <a:spcPts val="479"/>
                  </a:spcBef>
                  <a:buSzPct val="100000"/>
                  <a:buFont typeface="Arial" panose="020B0604020202020204" pitchFamily="34" charset="0"/>
                  <a:buBlip>
                    <a:blip r:embed="rId3"/>
                  </a:buBlip>
                </a:pPr>
                <a:r>
                  <a:rPr lang="en-US" sz="2200" spc="-1" dirty="0" err="1">
                    <a:solidFill>
                      <a:srgbClr val="000000"/>
                    </a:solidFill>
                    <a:latin typeface="Arial"/>
                    <a:ea typeface="Arial"/>
                  </a:rPr>
                  <a:t>cms_gen</a:t>
                </a:r>
                <a:r>
                  <a:rPr lang="en-US" sz="2200" spc="-1" dirty="0">
                    <a:solidFill>
                      <a:srgbClr val="000000"/>
                    </a:solidFill>
                    <a:latin typeface="Arial"/>
                    <a:ea typeface="Arial"/>
                  </a:rPr>
                  <a:t> and </a:t>
                </a:r>
                <a:r>
                  <a:rPr lang="en-US" sz="2200" spc="-1" dirty="0" err="1">
                    <a:solidFill>
                      <a:srgbClr val="000000"/>
                    </a:solidFill>
                    <a:latin typeface="Arial"/>
                    <a:ea typeface="Arial"/>
                  </a:rPr>
                  <a:t>lhcb_sim</a:t>
                </a:r>
                <a:r>
                  <a:rPr lang="en-US" sz="2200" spc="-1" dirty="0">
                    <a:solidFill>
                      <a:srgbClr val="000000"/>
                    </a:solidFill>
                    <a:latin typeface="Arial"/>
                    <a:ea typeface="Arial"/>
                  </a:rPr>
                  <a:t> get on ARM more "events" per HEPScore23</a:t>
                </a:r>
              </a:p>
              <a:p>
                <a:pPr marL="271440" indent="-271440">
                  <a:spcBef>
                    <a:spcPts val="479"/>
                  </a:spcBef>
                  <a:buSzPct val="100000"/>
                  <a:buFont typeface="Arial" panose="020B0604020202020204" pitchFamily="34" charset="0"/>
                  <a:buBlip>
                    <a:blip r:embed="rId3"/>
                  </a:buBlip>
                </a:pPr>
                <a:endParaRPr lang="en-US" sz="2200" spc="-1" dirty="0">
                  <a:solidFill>
                    <a:srgbClr val="000000"/>
                  </a:solidFill>
                  <a:latin typeface="Arial"/>
                  <a:ea typeface="Arial"/>
                </a:endParaRPr>
              </a:p>
            </p:txBody>
          </p:sp>
        </mc:Choice>
        <mc:Fallback>
          <p:sp>
            <p:nvSpPr>
              <p:cNvPr id="5" name="PlaceHolder 1">
                <a:extLst>
                  <a:ext uri="{FF2B5EF4-FFF2-40B4-BE49-F238E27FC236}">
                    <a16:creationId xmlns:a16="http://schemas.microsoft.com/office/drawing/2014/main" id="{3A099B82-68E4-A3B0-3EFA-C6347ED9C8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3520" y="1583640"/>
                <a:ext cx="3768765" cy="4485960"/>
              </a:xfrm>
              <a:prstGeom prst="rect">
                <a:avLst/>
              </a:prstGeom>
              <a:blipFill>
                <a:blip r:embed="rId4"/>
                <a:stretch>
                  <a:fillRect l="-162" t="-2582" r="-1942"/>
                </a:stretch>
              </a:blipFill>
              <a:ln w="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4" name="PlaceHolder 1"/>
          <p:cNvSpPr>
            <a:spLocks noGrp="1"/>
          </p:cNvSpPr>
          <p:nvPr>
            <p:ph type="dt" idx="14"/>
          </p:nvPr>
        </p:nvSpPr>
        <p:spPr>
          <a:xfrm>
            <a:off x="836280" y="6329880"/>
            <a:ext cx="137016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de-DE" sz="1200" b="0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66404C90-801A-4984-8A65-9D0230871D09}" type="datetime1">
              <a:rPr lang="de-DE" sz="1200" b="0" strike="noStrike" spc="-1">
                <a:solidFill>
                  <a:srgbClr val="000000"/>
                </a:solidFill>
                <a:latin typeface="Arial"/>
                <a:ea typeface="Arial"/>
              </a:rPr>
              <a:t>15.05.2024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sldNum" idx="15"/>
          </p:nvPr>
        </p:nvSpPr>
        <p:spPr>
          <a:xfrm>
            <a:off x="288000" y="6329880"/>
            <a:ext cx="43488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200" b="1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959AFCF3-7ECB-4595-A2E3-4D8DC623BD5C}" type="slidenum">
              <a:rPr lang="en-US" sz="1200" b="1" strike="noStrike" spc="-1">
                <a:solidFill>
                  <a:srgbClr val="000000"/>
                </a:solidFill>
                <a:latin typeface="Arial"/>
                <a:ea typeface="Arial"/>
              </a:rPr>
              <a:t>6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US" sz="3200" b="1" strike="noStrike" spc="-1" dirty="0">
                <a:solidFill>
                  <a:srgbClr val="000000"/>
                </a:solidFill>
                <a:latin typeface="Arial"/>
                <a:ea typeface="Arial"/>
              </a:rPr>
              <a:t>ARM vs x86 power and performance</a:t>
            </a:r>
            <a:endParaRPr lang="en-US" sz="3200" b="0" strike="noStrike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4E8724B6-D699-A567-7609-92BEFF095F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1916" y="1583640"/>
            <a:ext cx="7578138" cy="4500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EFABFF8B-7894-C5A0-70CF-8EE9D4F8764F}"/>
              </a:ext>
            </a:extLst>
          </p:cNvPr>
          <p:cNvSpPr txBox="1">
            <a:spLocks/>
          </p:cNvSpPr>
          <p:nvPr/>
        </p:nvSpPr>
        <p:spPr>
          <a:xfrm>
            <a:off x="533520" y="1583640"/>
            <a:ext cx="3979784" cy="4485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Limiting cores with </a:t>
            </a:r>
            <a:r>
              <a:rPr lang="en-US" sz="2200" b="1" spc="-1" dirty="0">
                <a:solidFill>
                  <a:srgbClr val="009682"/>
                </a:solidFill>
                <a:latin typeface="Arial"/>
                <a:ea typeface="Arial"/>
              </a:rPr>
              <a:t>Linux</a:t>
            </a: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 through: </a:t>
            </a:r>
            <a:r>
              <a:rPr lang="fr-FR" sz="1600" b="0" i="0" dirty="0">
                <a:solidFill>
                  <a:srgbClr val="1B1D22"/>
                </a:solidFill>
                <a:effectLst/>
                <a:highlight>
                  <a:srgbClr val="E1E6EC"/>
                </a:highlight>
                <a:latin typeface="Inconsolata" pitchFamily="1" charset="0"/>
              </a:rPr>
              <a:t>/</a:t>
            </a:r>
            <a:r>
              <a:rPr lang="fr-FR" sz="1600" b="0" i="0" dirty="0" err="1">
                <a:solidFill>
                  <a:srgbClr val="1B1D22"/>
                </a:solidFill>
                <a:effectLst/>
                <a:highlight>
                  <a:srgbClr val="E1E6EC"/>
                </a:highlight>
                <a:latin typeface="Inconsolata" pitchFamily="1" charset="0"/>
              </a:rPr>
              <a:t>sys</a:t>
            </a:r>
            <a:r>
              <a:rPr lang="fr-FR" sz="1600" b="0" i="0" dirty="0">
                <a:solidFill>
                  <a:srgbClr val="1B1D22"/>
                </a:solidFill>
                <a:effectLst/>
                <a:highlight>
                  <a:srgbClr val="E1E6EC"/>
                </a:highlight>
                <a:latin typeface="Inconsolata" pitchFamily="1" charset="0"/>
              </a:rPr>
              <a:t>/</a:t>
            </a:r>
            <a:r>
              <a:rPr lang="fr-FR" sz="1600" b="0" i="0" dirty="0" err="1">
                <a:solidFill>
                  <a:srgbClr val="1B1D22"/>
                </a:solidFill>
                <a:effectLst/>
                <a:highlight>
                  <a:srgbClr val="E1E6EC"/>
                </a:highlight>
                <a:latin typeface="Inconsolata" pitchFamily="1" charset="0"/>
              </a:rPr>
              <a:t>devices</a:t>
            </a:r>
            <a:r>
              <a:rPr lang="fr-FR" sz="1600" b="0" i="0" dirty="0">
                <a:solidFill>
                  <a:srgbClr val="1B1D22"/>
                </a:solidFill>
                <a:effectLst/>
                <a:highlight>
                  <a:srgbClr val="E1E6EC"/>
                </a:highlight>
                <a:latin typeface="Inconsolata" pitchFamily="1" charset="0"/>
              </a:rPr>
              <a:t>/system/</a:t>
            </a:r>
            <a:r>
              <a:rPr lang="fr-FR" sz="1600" b="0" i="0" dirty="0" err="1">
                <a:solidFill>
                  <a:srgbClr val="1B1D22"/>
                </a:solidFill>
                <a:effectLst/>
                <a:highlight>
                  <a:srgbClr val="E1E6EC"/>
                </a:highlight>
                <a:latin typeface="Inconsolata" pitchFamily="1" charset="0"/>
              </a:rPr>
              <a:t>cpu</a:t>
            </a:r>
            <a:r>
              <a:rPr lang="fr-FR" sz="1600" b="0" i="0" dirty="0">
                <a:solidFill>
                  <a:srgbClr val="1B1D22"/>
                </a:solidFill>
                <a:effectLst/>
                <a:highlight>
                  <a:srgbClr val="E1E6EC"/>
                </a:highlight>
                <a:latin typeface="Inconsolata" pitchFamily="1" charset="0"/>
              </a:rPr>
              <a:t>/</a:t>
            </a:r>
            <a:r>
              <a:rPr lang="fr-FR" sz="1600" b="0" i="0" dirty="0" err="1">
                <a:solidFill>
                  <a:srgbClr val="1B1D22"/>
                </a:solidFill>
                <a:effectLst/>
                <a:highlight>
                  <a:srgbClr val="E1E6EC"/>
                </a:highlight>
                <a:latin typeface="Inconsolata" pitchFamily="1" charset="0"/>
              </a:rPr>
              <a:t>cpuX</a:t>
            </a:r>
            <a:r>
              <a:rPr lang="fr-FR" sz="1600" b="0" i="0" dirty="0">
                <a:solidFill>
                  <a:srgbClr val="1B1D22"/>
                </a:solidFill>
                <a:effectLst/>
                <a:highlight>
                  <a:srgbClr val="E1E6EC"/>
                </a:highlight>
                <a:latin typeface="Inconsolata" pitchFamily="1" charset="0"/>
              </a:rPr>
              <a:t>/online</a:t>
            </a:r>
            <a:endParaRPr lang="en-US" sz="2200" spc="-1" dirty="0">
              <a:solidFill>
                <a:srgbClr val="000000"/>
              </a:solidFill>
              <a:latin typeface="Arial"/>
              <a:ea typeface="Arial"/>
            </a:endParaRP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Limiting with the </a:t>
            </a:r>
            <a:r>
              <a:rPr lang="en-US" sz="2200" b="1" spc="-1" dirty="0">
                <a:solidFill>
                  <a:srgbClr val="009682"/>
                </a:solidFill>
                <a:latin typeface="Arial"/>
                <a:ea typeface="Arial"/>
              </a:rPr>
              <a:t>Benchmark</a:t>
            </a: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 through –n cores argument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Benchmark core limitation result in higher score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endParaRPr lang="en-US" sz="2200" spc="-1" dirty="0">
              <a:solidFill>
                <a:srgbClr val="000000"/>
              </a:solidFill>
              <a:latin typeface="Arial"/>
              <a:ea typeface="Arial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dt" idx="18"/>
          </p:nvPr>
        </p:nvSpPr>
        <p:spPr>
          <a:xfrm>
            <a:off x="836280" y="6329880"/>
            <a:ext cx="137016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de-DE" sz="1200" b="0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6E9389C6-F6BB-411A-8BA4-3646F64E1B40}" type="datetime1">
              <a:rPr lang="de-DE" sz="1200" b="0" strike="noStrike" spc="-1">
                <a:solidFill>
                  <a:srgbClr val="000000"/>
                </a:solidFill>
                <a:latin typeface="Arial"/>
                <a:ea typeface="Arial"/>
              </a:rPr>
              <a:t>15.05.2024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sldNum" idx="19"/>
          </p:nvPr>
        </p:nvSpPr>
        <p:spPr>
          <a:xfrm>
            <a:off x="288000" y="6329880"/>
            <a:ext cx="43488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200" b="1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E755A3FD-3770-4358-B2C4-C4B9888B068A}" type="slidenum">
              <a:rPr lang="en-US" sz="1200" b="1" strike="noStrike" spc="-1">
                <a:solidFill>
                  <a:srgbClr val="000000"/>
                </a:solidFill>
                <a:latin typeface="Arial"/>
                <a:ea typeface="Arial"/>
              </a:rPr>
              <a:t>7</a:t>
            </a:fld>
            <a:endParaRPr lang="de-DE" sz="1200" b="0" strike="noStrike" spc="-1" dirty="0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37" name="PlaceHolder 4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3200" b="1" strike="noStrike" spc="-1">
                <a:solidFill>
                  <a:srgbClr val="000000"/>
                </a:solidFill>
                <a:latin typeface="Arial"/>
                <a:ea typeface="Arial"/>
              </a:rPr>
              <a:t>ARM Core Scaling – Linux vs Benchmark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58E55E3-A3B5-5462-1976-CE99A80986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304" y="1588460"/>
            <a:ext cx="7493595" cy="4500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8DAB8F84-1E8D-6315-7788-24AFC7506A2C}"/>
              </a:ext>
            </a:extLst>
          </p:cNvPr>
          <p:cNvSpPr txBox="1">
            <a:spLocks/>
          </p:cNvSpPr>
          <p:nvPr/>
        </p:nvSpPr>
        <p:spPr>
          <a:xfrm>
            <a:off x="533520" y="1583640"/>
            <a:ext cx="4148317" cy="4485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L =&gt; Linux limits Cores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B =&gt; Benchmark limits Cores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Alice does also not seem to respect the set core boundaries on ARM </a:t>
            </a:r>
          </a:p>
        </p:txBody>
      </p:sp>
      <p:sp>
        <p:nvSpPr>
          <p:cNvPr id="140" name="PlaceHolder 2"/>
          <p:cNvSpPr>
            <a:spLocks noGrp="1"/>
          </p:cNvSpPr>
          <p:nvPr>
            <p:ph type="dt" idx="20"/>
          </p:nvPr>
        </p:nvSpPr>
        <p:spPr>
          <a:xfrm>
            <a:off x="836280" y="6329880"/>
            <a:ext cx="137016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de-DE" sz="1200" b="0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7E55CBF4-36FB-4C3F-8A8E-BF287903F068}" type="datetime1">
              <a:rPr lang="de-DE" sz="1200" b="0" strike="noStrike" spc="-1">
                <a:solidFill>
                  <a:srgbClr val="000000"/>
                </a:solidFill>
                <a:latin typeface="Arial"/>
                <a:ea typeface="Arial"/>
              </a:rPr>
              <a:t>15.05.2024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sldNum" idx="21"/>
          </p:nvPr>
        </p:nvSpPr>
        <p:spPr>
          <a:xfrm>
            <a:off x="288000" y="6329880"/>
            <a:ext cx="43488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200" b="1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361E39D7-44D6-45D2-AA75-9B32255ED2E9}" type="slidenum">
              <a:rPr lang="en-US" sz="1200" b="1" strike="noStrike" spc="-1">
                <a:solidFill>
                  <a:srgbClr val="000000"/>
                </a:solidFill>
                <a:latin typeface="Arial"/>
                <a:ea typeface="Arial"/>
              </a:rPr>
              <a:t>8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3200" b="1" strike="noStrike" spc="-1">
                <a:solidFill>
                  <a:srgbClr val="000000"/>
                </a:solidFill>
                <a:latin typeface="Arial"/>
                <a:ea typeface="Arial"/>
              </a:rPr>
              <a:t>ARM Core Scaling – Linux vs Benchmark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E2811C8-4B2E-D033-2A76-12C28A7AFA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1837" y="1583640"/>
            <a:ext cx="7305325" cy="4338000"/>
          </a:xfrm>
          <a:prstGeom prst="rect">
            <a:avLst/>
          </a:prstGeom>
        </p:spPr>
      </p:pic>
      <p:sp>
        <p:nvSpPr>
          <p:cNvPr id="144" name="Ellipse 16"/>
          <p:cNvSpPr/>
          <p:nvPr/>
        </p:nvSpPr>
        <p:spPr>
          <a:xfrm>
            <a:off x="10959642" y="1800987"/>
            <a:ext cx="806579" cy="1581964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en-GB" sz="2400" b="0" strike="noStrike" spc="-1">
              <a:solidFill>
                <a:schemeClr val="lt1"/>
              </a:solidFill>
              <a:latin typeface="Arial"/>
              <a:ea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>
            <a:extLst>
              <a:ext uri="{FF2B5EF4-FFF2-40B4-BE49-F238E27FC236}">
                <a16:creationId xmlns:a16="http://schemas.microsoft.com/office/drawing/2014/main" id="{239E5B0E-7D16-9EF8-0E69-F4B71F6C7833}"/>
              </a:ext>
            </a:extLst>
          </p:cNvPr>
          <p:cNvSpPr txBox="1">
            <a:spLocks/>
          </p:cNvSpPr>
          <p:nvPr/>
        </p:nvSpPr>
        <p:spPr>
          <a:xfrm>
            <a:off x="533520" y="1583640"/>
            <a:ext cx="5532712" cy="4485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For all further Graphs the cores have been limited through the Benchmark </a:t>
            </a:r>
          </a:p>
          <a:p>
            <a:pPr marL="271440" indent="-271440">
              <a:spcBef>
                <a:spcPts val="479"/>
              </a:spcBef>
              <a:buSzPct val="100000"/>
              <a:buFont typeface="Arial" panose="020B0604020202020204" pitchFamily="34" charset="0"/>
              <a:buBlip>
                <a:blip r:embed="rId3"/>
              </a:buBlip>
            </a:pPr>
            <a:r>
              <a:rPr lang="en-US" sz="2200" spc="-1" dirty="0">
                <a:solidFill>
                  <a:srgbClr val="000000"/>
                </a:solidFill>
                <a:latin typeface="Arial"/>
                <a:ea typeface="Arial"/>
              </a:rPr>
              <a:t>Using all available cores seems most effective </a:t>
            </a:r>
          </a:p>
        </p:txBody>
      </p:sp>
      <p:sp>
        <p:nvSpPr>
          <p:cNvPr id="145" name="PlaceHolder 1"/>
          <p:cNvSpPr>
            <a:spLocks noGrp="1"/>
          </p:cNvSpPr>
          <p:nvPr>
            <p:ph type="dt" idx="22"/>
          </p:nvPr>
        </p:nvSpPr>
        <p:spPr>
          <a:xfrm>
            <a:off x="836280" y="6329880"/>
            <a:ext cx="137016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de-DE" sz="1200" b="0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945121B8-A4DA-4966-9C57-D9CC8B14639D}" type="datetime1">
              <a:rPr lang="de-DE" sz="1200" b="0" strike="noStrike" spc="-1">
                <a:solidFill>
                  <a:srgbClr val="000000"/>
                </a:solidFill>
                <a:latin typeface="Arial"/>
                <a:ea typeface="Arial"/>
              </a:rPr>
              <a:t>15.05.2024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sldNum" idx="23"/>
          </p:nvPr>
        </p:nvSpPr>
        <p:spPr>
          <a:xfrm>
            <a:off x="288000" y="6329880"/>
            <a:ext cx="434880" cy="5277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 indent="0">
              <a:lnSpc>
                <a:spcPct val="100000"/>
              </a:lnSpc>
              <a:buNone/>
              <a:defRPr lang="en-US" sz="1200" b="1" strike="noStrike" spc="-1">
                <a:solidFill>
                  <a:srgbClr val="000000"/>
                </a:solidFill>
                <a:latin typeface="Arial"/>
                <a:ea typeface="Arial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EB545380-4308-4A8F-A4CB-7C792DE3B402}" type="slidenum">
              <a:rPr lang="en-US" sz="1200" b="1" strike="noStrike" spc="-1">
                <a:solidFill>
                  <a:srgbClr val="000000"/>
                </a:solidFill>
                <a:latin typeface="Arial"/>
                <a:ea typeface="Arial"/>
              </a:rPr>
              <a:t>9</a:t>
            </a:fld>
            <a:endParaRPr lang="de-DE" sz="12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title"/>
          </p:nvPr>
        </p:nvSpPr>
        <p:spPr>
          <a:xfrm>
            <a:off x="528120" y="394920"/>
            <a:ext cx="9158400" cy="7675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lnSpc>
                <a:spcPct val="90000"/>
              </a:lnSpc>
              <a:buNone/>
            </a:pPr>
            <a:r>
              <a:rPr lang="en-GB" sz="3200" b="1" strike="noStrike" spc="-1">
                <a:solidFill>
                  <a:srgbClr val="000000"/>
                </a:solidFill>
                <a:latin typeface="Arial"/>
                <a:ea typeface="Arial"/>
              </a:rPr>
              <a:t>ARM Core Scaling Impact</a:t>
            </a:r>
            <a:endParaRPr lang="en-US" sz="3200" b="0" strike="noStrike" spc="-1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24A64740-6D73-8575-A3F3-BD38232D7E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5528" y="1594620"/>
            <a:ext cx="5532712" cy="223200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2BF96CA9-BC89-4C67-0C03-9B1877FB76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5528" y="3825090"/>
            <a:ext cx="5532712" cy="2232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Folienmaster_Fächer">
  <a:themeElements>
    <a:clrScheme name="KIT FARBEN">
      <a:dk1>
        <a:srgbClr val="000000"/>
      </a:dk1>
      <a:lt1>
        <a:srgbClr val="FFFFFF"/>
      </a:lt1>
      <a:dk2>
        <a:srgbClr val="009682"/>
      </a:dk2>
      <a:lt2>
        <a:srgbClr val="D9D9D9"/>
      </a:lt2>
      <a:accent1>
        <a:srgbClr val="4664AA"/>
      </a:accent1>
      <a:accent2>
        <a:srgbClr val="23A1E0"/>
      </a:accent2>
      <a:accent3>
        <a:srgbClr val="8CB63C"/>
      </a:accent3>
      <a:accent4>
        <a:srgbClr val="A3107C"/>
      </a:accent4>
      <a:accent5>
        <a:srgbClr val="DF9B1B"/>
      </a:accent5>
      <a:accent6>
        <a:srgbClr val="FCE500"/>
      </a:accent6>
      <a:hlink>
        <a:srgbClr val="4664AA"/>
      </a:hlink>
      <a:folHlink>
        <a:srgbClr val="A2222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olienmaster_Fächer">
  <a:themeElements>
    <a:clrScheme name="KIT FARBEN">
      <a:dk1>
        <a:srgbClr val="000000"/>
      </a:dk1>
      <a:lt1>
        <a:srgbClr val="FFFFFF"/>
      </a:lt1>
      <a:dk2>
        <a:srgbClr val="009682"/>
      </a:dk2>
      <a:lt2>
        <a:srgbClr val="D9D9D9"/>
      </a:lt2>
      <a:accent1>
        <a:srgbClr val="4664AA"/>
      </a:accent1>
      <a:accent2>
        <a:srgbClr val="23A1E0"/>
      </a:accent2>
      <a:accent3>
        <a:srgbClr val="8CB63C"/>
      </a:accent3>
      <a:accent4>
        <a:srgbClr val="A3107C"/>
      </a:accent4>
      <a:accent5>
        <a:srgbClr val="DF9B1B"/>
      </a:accent5>
      <a:accent6>
        <a:srgbClr val="FCE500"/>
      </a:accent6>
      <a:hlink>
        <a:srgbClr val="4664AA"/>
      </a:hlink>
      <a:folHlink>
        <a:srgbClr val="A2222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09682"/>
      </a:dk2>
      <a:lt2>
        <a:srgbClr val="D9D9D9"/>
      </a:lt2>
      <a:accent1>
        <a:srgbClr val="4664AA"/>
      </a:accent1>
      <a:accent2>
        <a:srgbClr val="23A1E0"/>
      </a:accent2>
      <a:accent3>
        <a:srgbClr val="8CB63C"/>
      </a:accent3>
      <a:accent4>
        <a:srgbClr val="A3107C"/>
      </a:accent4>
      <a:accent5>
        <a:srgbClr val="DF9B1B"/>
      </a:accent5>
      <a:accent6>
        <a:srgbClr val="FCE500"/>
      </a:accent6>
      <a:hlink>
        <a:srgbClr val="4664AA"/>
      </a:hlink>
      <a:folHlink>
        <a:srgbClr val="A22223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Design1</Template>
  <TotalTime>0</TotalTime>
  <Words>677</Words>
  <Application>Microsoft Office PowerPoint</Application>
  <PresentationFormat>Breitbild</PresentationFormat>
  <Paragraphs>137</Paragraphs>
  <Slides>13</Slides>
  <Notes>13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13</vt:i4>
      </vt:variant>
    </vt:vector>
  </HeadingPairs>
  <TitlesOfParts>
    <vt:vector size="19" baseType="lpstr">
      <vt:lpstr>Arial</vt:lpstr>
      <vt:lpstr>Cambria Math</vt:lpstr>
      <vt:lpstr>Inconsolata</vt:lpstr>
      <vt:lpstr>Times New Roman</vt:lpstr>
      <vt:lpstr>Folienmaster_Fächer</vt:lpstr>
      <vt:lpstr>Folienmaster_Fächer</vt:lpstr>
      <vt:lpstr>PowerPoint-Präsentation</vt:lpstr>
      <vt:lpstr>Data collection and analysis</vt:lpstr>
      <vt:lpstr>ARM vs x86 power and performance</vt:lpstr>
      <vt:lpstr>ARM vs x86 power and performance</vt:lpstr>
      <vt:lpstr>ARM vs x86 power and performance</vt:lpstr>
      <vt:lpstr>ARM vs x86 power and performance</vt:lpstr>
      <vt:lpstr>ARM Core Scaling – Linux vs Benchmark</vt:lpstr>
      <vt:lpstr>ARM Core Scaling – Linux vs Benchmark</vt:lpstr>
      <vt:lpstr>ARM Core Scaling Impact</vt:lpstr>
      <vt:lpstr>ARM CPU Frequency Scaling Impact</vt:lpstr>
      <vt:lpstr>ARM CPU Governor Impact</vt:lpstr>
      <vt:lpstr>ARM CPU Governor Impact</vt:lpstr>
      <vt:lpstr>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/>
  <dc:creator>Franzi</dc:creator>
  <dc:description/>
  <cp:lastModifiedBy>Krull, Armin Alfredo</cp:lastModifiedBy>
  <cp:revision>163</cp:revision>
  <cp:lastPrinted>2024-05-15T14:13:59Z</cp:lastPrinted>
  <dcterms:created xsi:type="dcterms:W3CDTF">2017-12-07T14:50:50Z</dcterms:created>
  <dcterms:modified xsi:type="dcterms:W3CDTF">2024-05-15T14:56:57Z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14</vt:i4>
  </property>
  <property fmtid="{D5CDD505-2E9C-101B-9397-08002B2CF9AE}" pid="4" name="PresentationFormat">
    <vt:lpwstr>Breitbild</vt:lpwstr>
  </property>
  <property fmtid="{D5CDD505-2E9C-101B-9397-08002B2CF9AE}" pid="5" name="Slides">
    <vt:i4>14</vt:i4>
  </property>
</Properties>
</file>