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9" r:id="rId5"/>
    <p:sldId id="268" r:id="rId6"/>
    <p:sldId id="267" r:id="rId7"/>
    <p:sldId id="271" r:id="rId8"/>
    <p:sldId id="272" r:id="rId9"/>
    <p:sldId id="258" r:id="rId10"/>
    <p:sldId id="270" r:id="rId11"/>
    <p:sldId id="261" r:id="rId12"/>
    <p:sldId id="262" r:id="rId13"/>
    <p:sldId id="263" r:id="rId14"/>
    <p:sldId id="266" r:id="rId15"/>
    <p:sldId id="265" r:id="rId16"/>
    <p:sldId id="26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120" y="192"/>
      </p:cViewPr>
      <p:guideLst>
        <p:guide orient="horz" pos="2160"/>
        <p:guide pos="39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3F02A-3376-A7C5-2139-A206A3AA07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CA604C-5CB5-DD5F-C605-919B05263C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3A79F6-9237-BBBB-3980-C417A5751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20B0-330B-4E4A-A5F2-C6A17EF7D37A}" type="datetimeFigureOut">
              <a:rPr lang="en-GB" smtClean="0"/>
              <a:t>02/07/2023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97F6F0-0A95-C00F-C942-F03AE805D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ADEC0-B784-CCDC-7127-13C0062BA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29BD-8AE6-42FB-8CFF-B1B9E37678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270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D9061-5482-5EAF-DC9B-968B5D367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E17C19-0EAC-A2E1-9AB7-6D9EFE42CA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CC8A0C-EDA5-CB3D-D461-DF38589BC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20B0-330B-4E4A-A5F2-C6A17EF7D37A}" type="datetimeFigureOut">
              <a:rPr lang="en-GB" smtClean="0"/>
              <a:t>02/07/2023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B387A-C45B-BFD8-2812-E2678CB89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2300BD-B578-FDA1-57DE-577FDB5A3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29BD-8AE6-42FB-8CFF-B1B9E37678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537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2FA52D-A729-1465-E4C2-1607F6C405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DE26C0-A0CD-6D6D-AEB3-77ED71B5AA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8D509-06C6-67E9-A9E3-F85EE152A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20B0-330B-4E4A-A5F2-C6A17EF7D37A}" type="datetimeFigureOut">
              <a:rPr lang="en-GB" smtClean="0"/>
              <a:t>02/07/2023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86342-E514-0342-E49C-D26575FF8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77F379-3AC3-ADAB-84BD-259DBD552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29BD-8AE6-42FB-8CFF-B1B9E37678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46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C47AF-3D69-3C52-6E6E-7266A8F08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7253CF-0A84-D207-B528-A9C1463824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30CA21-3E13-09D8-AA3E-2509CC149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20B0-330B-4E4A-A5F2-C6A17EF7D37A}" type="datetimeFigureOut">
              <a:rPr lang="en-GB" smtClean="0"/>
              <a:t>02/07/2023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EBCD80-8297-3021-E9D8-EC6206715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7D2F2D-513D-DA2A-B5B2-3419B0E74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29BD-8AE6-42FB-8CFF-B1B9E37678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01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C52C9-10C6-6C1E-A508-7A663F4FA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92DAC0-0EAA-8BB7-37B0-E5246A098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B6A839-4698-C0B9-41CC-BDADA9878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20B0-330B-4E4A-A5F2-C6A17EF7D37A}" type="datetimeFigureOut">
              <a:rPr lang="en-GB" smtClean="0"/>
              <a:t>02/07/2023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C4C9F-AC0D-C9AB-C8B9-81483B2F2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A8BAE-BA10-E792-F3BA-A22F627E9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29BD-8AE6-42FB-8CFF-B1B9E37678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11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409F4-766F-423B-6B26-F1FB0E345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405BE7-FEDB-FE23-67DE-AEE1A8F317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35A759-D471-89DB-C417-2B9E34E381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F9EF67-7A70-0D4F-77BE-92C2829AE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20B0-330B-4E4A-A5F2-C6A17EF7D37A}" type="datetimeFigureOut">
              <a:rPr lang="en-GB" smtClean="0"/>
              <a:t>02/07/2023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977A47-AEBF-87CF-A369-24BB1FC55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860D18-1D8A-EA01-F3F9-1F5FEEBF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29BD-8AE6-42FB-8CFF-B1B9E37678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035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C6D8B-5111-DA1B-E57F-9A6BC71DD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A6A68-F311-B1F6-1C6F-A07530F90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2279F4-0651-5B26-3334-B4326E7C97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9ECAFD-C4F4-98BE-A532-C4D8A41F4D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B4527F-9DB2-CF9B-9897-12E2FD90BB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CEABB1-119D-0A11-0B04-7212E742C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20B0-330B-4E4A-A5F2-C6A17EF7D37A}" type="datetimeFigureOut">
              <a:rPr lang="en-GB" smtClean="0"/>
              <a:t>02/07/2023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D08629-97C1-D93B-7072-2A0EABC22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4E605E-0D1F-EE63-C639-062CBE438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29BD-8AE6-42FB-8CFF-B1B9E37678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385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948FC-84D3-CF38-7262-A524553FE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1A97EF-B64C-48A3-CE4C-D1139A08E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20B0-330B-4E4A-A5F2-C6A17EF7D37A}" type="datetimeFigureOut">
              <a:rPr lang="en-GB" smtClean="0"/>
              <a:t>02/07/2023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CC87B4-E5C1-DF3F-A035-37160DDA8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978510-8F7E-4C76-FB63-B441CE64F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29BD-8AE6-42FB-8CFF-B1B9E37678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764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69340D-208A-D899-F5B0-A10FDE0A9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20B0-330B-4E4A-A5F2-C6A17EF7D37A}" type="datetimeFigureOut">
              <a:rPr lang="en-GB" smtClean="0"/>
              <a:t>02/07/2023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EDB942-A2C1-80C1-B8C3-3D45E8778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6F4C09-DB50-90A8-5FA6-716E32BEC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29BD-8AE6-42FB-8CFF-B1B9E37678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782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D53A8-C24F-FE1F-7CBD-D43DC5FC7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F15D3D-E168-9985-3C12-90A5CC10C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EB75C5-A2CB-6F77-2783-ECC88E9324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8172E3-A859-188B-C33B-F21BCE7BD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20B0-330B-4E4A-A5F2-C6A17EF7D37A}" type="datetimeFigureOut">
              <a:rPr lang="en-GB" smtClean="0"/>
              <a:t>02/07/2023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D3294C-7293-88C3-D0ED-4EF0A5C27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EF0561-27B4-CBE8-C910-F7EB1FEF1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29BD-8AE6-42FB-8CFF-B1B9E37678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612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37659-5B49-C668-9F39-FD2EBCCD3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605898-7976-A721-509D-792E18C51B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1797BD-D4C6-5323-025C-E32E1CC9E6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A6EFB6-47FE-807A-0A80-4F1D8A4EE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20B0-330B-4E4A-A5F2-C6A17EF7D37A}" type="datetimeFigureOut">
              <a:rPr lang="en-GB" smtClean="0"/>
              <a:t>02/07/2023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765162-F73B-3F26-88E7-453F69733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ECF93B-87E1-9FF5-DC5E-3F5869529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129BD-8AE6-42FB-8CFF-B1B9E37678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49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B9F544-1B62-763E-2C9F-A5BE110DD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F903-9309-CC95-7BA4-E11ED6DD12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BEF2F0-4E2C-5688-4732-8BE552B61C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620B0-330B-4E4A-A5F2-C6A17EF7D37A}" type="datetimeFigureOut">
              <a:rPr lang="en-GB" smtClean="0"/>
              <a:t>02/07/2023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BB7342-0285-7E58-10DE-9277E0E8AF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DE2BD3-90B2-92FB-34A8-C5289AB37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129BD-8AE6-42FB-8CFF-B1B9E37678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557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B9A6B-B2E2-7739-3266-CB8BC07AFF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follow up items from FCC week and tuning workshop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5D7501-2E78-1447-1F52-9BB3E4DCA5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9159" y="4079875"/>
            <a:ext cx="10080396" cy="16557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Frank Zimmermann, FCC-ee Optics Design meeting, 6 July 2023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thanks for Michael Benedikt, Alain Blondel, John Byrd, and Mike Koratzinos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111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8A150DA-6804-E4AF-6AE3-B685B78D0FF9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83210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FFFF00"/>
                </a:solidFill>
              </a:rPr>
              <a:t>BPM resolution from PETRA IV to FCC-ee</a:t>
            </a:r>
            <a:endParaRPr lang="en-GB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4E8CFA1-3BB7-6C0C-89A3-EA76E01D559B}"/>
                  </a:ext>
                </a:extLst>
              </p:cNvPr>
              <p:cNvSpPr txBox="1"/>
              <p:nvPr/>
            </p:nvSpPr>
            <p:spPr>
              <a:xfrm>
                <a:off x="1540764" y="1974300"/>
                <a:ext cx="385932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𝐹𝐶𝐶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~3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𝑃𝐸𝑇𝑅𝐴</m:t>
                        </m:r>
                      </m:sub>
                    </m:sSub>
                  </m:oMath>
                </a14:m>
                <a:r>
                  <a:rPr lang="en-GB" dirty="0"/>
                  <a:t>  (3x larger chamber)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4E8CFA1-3BB7-6C0C-89A3-EA76E01D55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0764" y="1974300"/>
                <a:ext cx="3859326" cy="646331"/>
              </a:xfrm>
              <a:prstGeom prst="rect">
                <a:avLst/>
              </a:prstGeom>
              <a:blipFill>
                <a:blip r:embed="rId2"/>
                <a:stretch>
                  <a:fillRect t="-5660" r="-4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0905210-754F-05D1-30E5-2A54639BBC62}"/>
                  </a:ext>
                </a:extLst>
              </p:cNvPr>
              <p:cNvSpPr txBox="1"/>
              <p:nvPr/>
            </p:nvSpPr>
            <p:spPr>
              <a:xfrm>
                <a:off x="1540764" y="2539531"/>
                <a:ext cx="4806444" cy="40141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𝑆𝑁𝑅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𝐹𝐶𝐶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~10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𝑆𝑁𝑅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𝑃𝐸𝑇𝑅𝐴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(10x bunch intensity)</a:t>
                </a:r>
              </a:p>
              <a:p>
                <a:endParaRPr lang="en-GB" dirty="0"/>
              </a:p>
              <a:p>
                <a:pPr/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𝑅𝑀𝑆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𝐹𝐶𝐶</m:t>
                        </m:r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𝑒𝑒</m:t>
                        </m:r>
                      </m:sub>
                    </m:sSub>
                    <m:r>
                      <a:rPr lang="en-GB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GB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𝑅𝑀𝑆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</m:t>
                        </m:r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𝑃𝐸𝑇𝑅𝐴</m:t>
                        </m:r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𝐼𝑉</m:t>
                        </m:r>
                      </m:sub>
                    </m:sSub>
                    <m:r>
                      <a:rPr lang="en-GB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10 </m:t>
                    </m:r>
                    <m:r>
                      <a:rPr lang="en-US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dirty="0">
                    <a:solidFill>
                      <a:srgbClr val="0070C0"/>
                    </a:solidFill>
                  </a:rPr>
                  <a:t>m</a:t>
                </a:r>
              </a:p>
              <a:p>
                <a:pPr/>
                <a:endParaRPr lang="en-GB" dirty="0"/>
              </a:p>
              <a:p>
                <a:pPr/>
                <a:endParaRPr lang="en-GB" dirty="0"/>
              </a:p>
              <a:p>
                <a:pPr/>
                <a:endParaRPr lang="en-GB" dirty="0"/>
              </a:p>
              <a:p>
                <a:pPr/>
                <a:r>
                  <a:rPr lang="en-GB" dirty="0"/>
                  <a:t>Averaging over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100 bunches over 100 turns </a:t>
                </a:r>
              </a:p>
              <a:p>
                <a:pPr/>
                <a:endParaRPr lang="en-GB" dirty="0"/>
              </a:p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𝑅𝑀𝑆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𝐹𝐶𝐶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𝑒𝑒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𝐶𝑂</m:t>
                        </m:r>
                      </m:sub>
                    </m:sSub>
                    <m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100 </m:t>
                    </m:r>
                  </m:oMath>
                </a14:m>
                <a:r>
                  <a:rPr lang="en-GB" dirty="0"/>
                  <a:t> nm ?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Bunch length dependence not taken into account</a:t>
                </a:r>
              </a:p>
              <a:p>
                <a:endParaRPr lang="en-GB" dirty="0"/>
              </a:p>
              <a:p>
                <a:pPr/>
                <a:endParaRPr lang="en-GB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0905210-754F-05D1-30E5-2A54639BBC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0764" y="2539531"/>
                <a:ext cx="4806444" cy="4014176"/>
              </a:xfrm>
              <a:prstGeom prst="rect">
                <a:avLst/>
              </a:prstGeom>
              <a:blipFill>
                <a:blip r:embed="rId3"/>
                <a:stretch>
                  <a:fillRect l="-1142" t="-912" r="-3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250B189-86C1-05D5-0735-929D3993EB39}"/>
                  </a:ext>
                </a:extLst>
              </p:cNvPr>
              <p:cNvSpPr txBox="1"/>
              <p:nvPr/>
            </p:nvSpPr>
            <p:spPr>
              <a:xfrm>
                <a:off x="950976" y="1316736"/>
                <a:ext cx="70753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PETRA IV resolution target, single bunch (2.5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 </m:t>
                    </m:r>
                  </m:oMath>
                </a14:m>
                <a:r>
                  <a:rPr lang="en-GB" dirty="0">
                    <a:solidFill>
                      <a:srgbClr val="0070C0"/>
                    </a:solidFill>
                  </a:rPr>
                  <a:t>turn by turn</a:t>
                </a:r>
                <a:r>
                  <a:rPr lang="en-GB" dirty="0"/>
                  <a:t>: 10 </a:t>
                </a:r>
                <a:r>
                  <a:rPr lang="en-GB" dirty="0">
                    <a:latin typeface="Symbol" panose="05050102010706020507" pitchFamily="18" charset="2"/>
                  </a:rPr>
                  <a:t>m</a:t>
                </a:r>
                <a:r>
                  <a:rPr lang="en-GB" dirty="0"/>
                  <a:t>m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250B189-86C1-05D5-0735-929D3993EB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976" y="1316736"/>
                <a:ext cx="7075335" cy="369332"/>
              </a:xfrm>
              <a:prstGeom prst="rect">
                <a:avLst/>
              </a:prstGeom>
              <a:blipFill>
                <a:blip r:embed="rId4"/>
                <a:stretch>
                  <a:fillRect l="-689" t="-11475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8AD334F2-3C2A-617A-1787-3966EC99A4D4}"/>
              </a:ext>
            </a:extLst>
          </p:cNvPr>
          <p:cNvSpPr txBox="1"/>
          <p:nvPr/>
        </p:nvSpPr>
        <p:spPr>
          <a:xfrm>
            <a:off x="8595360" y="1068454"/>
            <a:ext cx="34314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Libera Brilliance resolution not sufficient for PETRA IV;</a:t>
            </a:r>
          </a:p>
          <a:p>
            <a:r>
              <a:rPr lang="en-GB" dirty="0">
                <a:solidFill>
                  <a:srgbClr val="FF0000"/>
                </a:solidFill>
              </a:rPr>
              <a:t>CDR relied on Libera Brilliance+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5EA17E2-4FCD-D2DF-8BBD-8C2D930C6C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6311" y="2228133"/>
            <a:ext cx="3685389" cy="288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631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C3EF6AB-680A-1E67-653A-84595136D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2104"/>
          </a:xfrm>
          <a:solidFill>
            <a:schemeClr val="accent5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IR BPM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89C243-171D-9C5B-8191-CD583868FF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2105"/>
            <a:ext cx="10218769" cy="57148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5FB5FF-E8B7-3BEA-D2A2-67CA8F7A1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0688" y="4630924"/>
            <a:ext cx="4334065" cy="22270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DA46A8F-3BAD-BBB2-2A4A-9EEB893F548C}"/>
              </a:ext>
            </a:extLst>
          </p:cNvPr>
          <p:cNvSpPr txBox="1"/>
          <p:nvPr/>
        </p:nvSpPr>
        <p:spPr>
          <a:xfrm>
            <a:off x="10609171" y="1389888"/>
            <a:ext cx="112518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M. Wendt</a:t>
            </a:r>
          </a:p>
        </p:txBody>
      </p:sp>
    </p:spTree>
    <p:extLst>
      <p:ext uri="{BB962C8B-B14F-4D97-AF65-F5344CB8AC3E}">
        <p14:creationId xmlns:p14="http://schemas.microsoft.com/office/powerpoint/2010/main" val="3190157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2AE0587-1BED-54EE-59EC-BE1E07AEA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2104"/>
          </a:xfrm>
          <a:solidFill>
            <a:schemeClr val="accent5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SR light diagnostics</a:t>
            </a:r>
            <a:endParaRPr lang="en-GB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B932499-B211-EE2E-1ECB-001719C017C1}"/>
                  </a:ext>
                </a:extLst>
              </p:cNvPr>
              <p:cNvSpPr txBox="1"/>
              <p:nvPr/>
            </p:nvSpPr>
            <p:spPr>
              <a:xfrm>
                <a:off x="807625" y="1603771"/>
                <a:ext cx="1505807" cy="5260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p>
                            <m:sSup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B932499-B211-EE2E-1ECB-001719C017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625" y="1603771"/>
                <a:ext cx="1505807" cy="52604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B6E55E5-450A-2EE5-3921-F94A3255CA73}"/>
                  </a:ext>
                </a:extLst>
              </p:cNvPr>
              <p:cNvSpPr txBox="1"/>
              <p:nvPr/>
            </p:nvSpPr>
            <p:spPr>
              <a:xfrm>
                <a:off x="2535841" y="1603771"/>
                <a:ext cx="1505807" cy="5260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𝜆𝛾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B6E55E5-450A-2EE5-3921-F94A3255CA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5841" y="1603771"/>
                <a:ext cx="1505807" cy="5260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3E8C0330-EE4D-86E8-8BD9-85196485BE97}"/>
              </a:ext>
            </a:extLst>
          </p:cNvPr>
          <p:cNvSpPr txBox="1"/>
          <p:nvPr/>
        </p:nvSpPr>
        <p:spPr>
          <a:xfrm>
            <a:off x="512064" y="1033272"/>
            <a:ext cx="1628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diffraction limit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7AEBEF-5430-E2A9-0841-7214DDC3FA30}"/>
              </a:ext>
            </a:extLst>
          </p:cNvPr>
          <p:cNvSpPr txBox="1"/>
          <p:nvPr/>
        </p:nvSpPr>
        <p:spPr>
          <a:xfrm>
            <a:off x="685039" y="2532146"/>
            <a:ext cx="48836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resolution improvements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  shorter wavelength, e.g. 10 keV photons (</a:t>
            </a:r>
            <a:r>
              <a:rPr lang="en-GB" dirty="0">
                <a:latin typeface="Symbol" panose="05050102010706020507" pitchFamily="18" charset="2"/>
              </a:rPr>
              <a:t>l</a:t>
            </a:r>
            <a:r>
              <a:rPr lang="en-GB" dirty="0"/>
              <a:t>=0.12 nm), e.g. X-ray pin hole camera ?</a:t>
            </a:r>
          </a:p>
          <a:p>
            <a:pPr lvl="1"/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  interferometric approach, probing spatial coherence, double slit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E89C47-30D2-E445-4661-626B6C6E3F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053" y="3227381"/>
            <a:ext cx="4883658" cy="359736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23A5DDB-B3E2-05BF-E521-8A11409191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2275" y="721862"/>
            <a:ext cx="4250272" cy="25055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636D1F5-CC04-7BDB-4549-285069BFA7DB}"/>
              </a:ext>
            </a:extLst>
          </p:cNvPr>
          <p:cNvSpPr txBox="1"/>
          <p:nvPr/>
        </p:nvSpPr>
        <p:spPr>
          <a:xfrm>
            <a:off x="512064" y="6078846"/>
            <a:ext cx="916854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G. Kube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4296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FE567FC-B0E3-E2F7-6D92-351B2D25B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2104"/>
          </a:xfrm>
          <a:solidFill>
            <a:schemeClr val="accent5">
              <a:lumMod val="50000"/>
            </a:schemeClr>
          </a:solidFill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tunnel temperature stability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F2770F8-B793-7436-0E0F-47ED38489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" y="2217286"/>
            <a:ext cx="2809875" cy="24860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9B70417-DF56-936E-E7AC-680B64A20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3412" y="2298248"/>
            <a:ext cx="2752725" cy="23241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3E24370-305B-2310-1043-A850EDF183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25" y="830715"/>
            <a:ext cx="6276975" cy="13239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FBCFDF9-22A5-1D40-2B4C-6D73417FA7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6000" y="0"/>
            <a:ext cx="5581075" cy="212384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B59819A-6D4F-A4EF-C2F7-1184906240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68725" y="1970616"/>
            <a:ext cx="6067425" cy="463867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91B9407-96D5-E93A-EA8C-9492410E06E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61720"/>
          <a:stretch/>
        </p:blipFill>
        <p:spPr>
          <a:xfrm>
            <a:off x="-20925" y="5218723"/>
            <a:ext cx="6315075" cy="113030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1728A28-3110-073C-BF68-A220F60A2BC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88090"/>
          <a:stretch/>
        </p:blipFill>
        <p:spPr>
          <a:xfrm>
            <a:off x="0" y="6349027"/>
            <a:ext cx="6315075" cy="35166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2E77924-7B88-1413-F0B4-F550895A89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0187" y="4993945"/>
            <a:ext cx="2943225" cy="1905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C00D628-3F63-7737-822A-600EC5EFF6FA}"/>
                  </a:ext>
                </a:extLst>
              </p:cNvPr>
              <p:cNvSpPr txBox="1"/>
              <p:nvPr/>
            </p:nvSpPr>
            <p:spPr>
              <a:xfrm>
                <a:off x="498514" y="2356988"/>
                <a:ext cx="195643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FF0000"/>
                    </a:solidFill>
                  </a:rPr>
                  <a:t>spatial variation </a:t>
                </a:r>
                <a14:m>
                  <m:oMath xmlns:m="http://schemas.openxmlformats.org/officeDocument/2006/math">
                    <m:r>
                      <a:rPr lang="en-US" sz="1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400" b="1" dirty="0">
                    <a:solidFill>
                      <a:srgbClr val="FF0000"/>
                    </a:solidFill>
                  </a:rPr>
                  <a:t>4 deg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C00D628-3F63-7737-822A-600EC5EFF6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514" y="2356988"/>
                <a:ext cx="1956433" cy="307777"/>
              </a:xfrm>
              <a:prstGeom prst="rect">
                <a:avLst/>
              </a:prstGeom>
              <a:blipFill>
                <a:blip r:embed="rId9"/>
                <a:stretch>
                  <a:fillRect l="-935" t="-4000" r="-31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D5619F3E-39C0-D713-4E36-DFD0A8DDBBC4}"/>
              </a:ext>
            </a:extLst>
          </p:cNvPr>
          <p:cNvSpPr txBox="1"/>
          <p:nvPr/>
        </p:nvSpPr>
        <p:spPr>
          <a:xfrm>
            <a:off x="3642852" y="2363391"/>
            <a:ext cx="2051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time variation of flux 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(needs to converted to T)</a:t>
            </a:r>
            <a:endParaRPr lang="en-GB" sz="1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431708F-584E-9068-6F28-3529099EA826}"/>
                  </a:ext>
                </a:extLst>
              </p:cNvPr>
              <p:cNvSpPr txBox="1"/>
              <p:nvPr/>
            </p:nvSpPr>
            <p:spPr>
              <a:xfrm>
                <a:off x="7626589" y="2911200"/>
                <a:ext cx="280671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rgbClr val="FF0000"/>
                    </a:solidFill>
                  </a:rPr>
                  <a:t>assumed variation between injection and top energy </a:t>
                </a:r>
                <a14:m>
                  <m:oMath xmlns:m="http://schemas.openxmlformats.org/officeDocument/2006/math">
                    <m:r>
                      <a:rPr lang="en-US" sz="1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400" b="1" dirty="0">
                    <a:solidFill>
                      <a:srgbClr val="FF0000"/>
                    </a:solidFill>
                  </a:rPr>
                  <a:t>10 deg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431708F-584E-9068-6F28-3529099EA8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6589" y="2911200"/>
                <a:ext cx="2806716" cy="523220"/>
              </a:xfrm>
              <a:prstGeom prst="rect">
                <a:avLst/>
              </a:prstGeom>
              <a:blipFill>
                <a:blip r:embed="rId10"/>
                <a:stretch>
                  <a:fillRect l="-651" t="-2353" b="-117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9783D04-0EE7-24CB-AC38-44A2E3C5EE17}"/>
                  </a:ext>
                </a:extLst>
              </p:cNvPr>
              <p:cNvSpPr txBox="1"/>
              <p:nvPr/>
            </p:nvSpPr>
            <p:spPr>
              <a:xfrm>
                <a:off x="3487434" y="4670729"/>
                <a:ext cx="280671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rgbClr val="FF0000"/>
                    </a:solidFill>
                  </a:rPr>
                  <a:t>actual “residual” variation at spectrometer </a:t>
                </a:r>
                <a14:m>
                  <m:oMath xmlns:m="http://schemas.openxmlformats.org/officeDocument/2006/math">
                    <m:r>
                      <a:rPr lang="en-US" sz="1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400" b="1" dirty="0">
                    <a:solidFill>
                      <a:srgbClr val="FF0000"/>
                    </a:solidFill>
                  </a:rPr>
                  <a:t>3-4 deg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9783D04-0EE7-24CB-AC38-44A2E3C5EE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7434" y="4670729"/>
                <a:ext cx="2806716" cy="523220"/>
              </a:xfrm>
              <a:prstGeom prst="rect">
                <a:avLst/>
              </a:prstGeom>
              <a:blipFill>
                <a:blip r:embed="rId11"/>
                <a:stretch>
                  <a:fillRect l="-651" t="-2326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2375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B92B5F3-8EA8-DFF7-82FA-36B475FB2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2104"/>
          </a:xfrm>
          <a:solidFill>
            <a:schemeClr val="accent5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tunnel temperature stability – LEP1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4C94E7-9BA8-0BFA-99D0-62E395162D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472" y="832105"/>
            <a:ext cx="10173430" cy="574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968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4D28DF3-E6BE-059F-DBE2-4D32F7102D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929" y="963332"/>
            <a:ext cx="5786072" cy="33468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72917B-334A-2541-71FF-56CEC6F833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5315" y="887401"/>
            <a:ext cx="6256685" cy="389304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F92A245E-773A-520A-D88E-DB40660741C0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83210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FFFF00"/>
                </a:solidFill>
              </a:rPr>
              <a:t>tunnel temperature stability – LEP1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2227D0-AAFB-F6E3-2A05-7B7D17B28CE3}"/>
              </a:ext>
            </a:extLst>
          </p:cNvPr>
          <p:cNvSpPr txBox="1"/>
          <p:nvPr/>
        </p:nvSpPr>
        <p:spPr>
          <a:xfrm>
            <a:off x="651510" y="4847235"/>
            <a:ext cx="60944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L. </a:t>
            </a:r>
            <a:r>
              <a:rPr lang="en-GB" dirty="0" err="1"/>
              <a:t>Arnaudon</a:t>
            </a:r>
            <a:r>
              <a:rPr lang="en-GB" dirty="0"/>
              <a:t> et al., “Accurate Determination of the LEP Beam Energy by Resonant Depolarization”, CERN SL/94-71 (BI)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446F84F-38D4-054B-E524-C59846A10AB0}"/>
                  </a:ext>
                </a:extLst>
              </p:cNvPr>
              <p:cNvSpPr txBox="1"/>
              <p:nvPr/>
            </p:nvSpPr>
            <p:spPr>
              <a:xfrm>
                <a:off x="7107224" y="5016511"/>
                <a:ext cx="41033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rgbClr val="FF0000"/>
                    </a:solidFill>
                  </a:rPr>
                  <a:t>Magnet temperature change</a:t>
                </a:r>
              </a:p>
              <a:p>
                <a:r>
                  <a:rPr lang="en-US" sz="1400" b="1" dirty="0">
                    <a:solidFill>
                      <a:srgbClr val="FF0000"/>
                    </a:solidFill>
                  </a:rPr>
                  <a:t> during a LEP-1 fill </a:t>
                </a:r>
                <a14:m>
                  <m:oMath xmlns:m="http://schemas.openxmlformats.org/officeDocument/2006/math">
                    <m:r>
                      <a:rPr lang="en-US" sz="1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1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1400" b="1" dirty="0">
                    <a:solidFill>
                      <a:srgbClr val="FF0000"/>
                    </a:solidFill>
                  </a:rPr>
                  <a:t>4 deg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446F84F-38D4-054B-E524-C59846A10A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7224" y="5016511"/>
                <a:ext cx="4103320" cy="523220"/>
              </a:xfrm>
              <a:prstGeom prst="rect">
                <a:avLst/>
              </a:prstGeom>
              <a:blipFill>
                <a:blip r:embed="rId4"/>
                <a:stretch>
                  <a:fillRect l="-446" t="-2326" b="-104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12112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DA79C5A-D351-F434-93F7-F93E369096E0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83210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FFFF00"/>
                </a:solidFill>
              </a:rPr>
              <a:t>resistive-wall instability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B1387E-A203-D81B-68E7-0EE8610D12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64" t="16913"/>
          <a:stretch/>
        </p:blipFill>
        <p:spPr>
          <a:xfrm>
            <a:off x="217446" y="832105"/>
            <a:ext cx="6983361" cy="19295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0C63BC-ADB6-5E10-5E05-44E7AE83E6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831" y="2985941"/>
            <a:ext cx="6448425" cy="365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9198F1C-E3EE-CA75-7B24-D0FE9606D3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8077" y="832105"/>
            <a:ext cx="4623951" cy="60258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73AE3C9-7B6D-2A9C-5C29-A2E498F3481C}"/>
              </a:ext>
            </a:extLst>
          </p:cNvPr>
          <p:cNvSpPr txBox="1"/>
          <p:nvPr/>
        </p:nvSpPr>
        <p:spPr>
          <a:xfrm>
            <a:off x="5383009" y="2298094"/>
            <a:ext cx="24076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can we conceive a possible multiplayer chamber which lowers the impedance at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lowest RW mode ?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504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8163C-ECA0-73D9-FE11-429C112ED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2104"/>
          </a:xfrm>
          <a:solidFill>
            <a:schemeClr val="accent5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tunnel radiation caused by synchrotron radiation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2562DF-C391-29CD-5568-878979471261}"/>
              </a:ext>
            </a:extLst>
          </p:cNvPr>
          <p:cNvSpPr txBox="1"/>
          <p:nvPr/>
        </p:nvSpPr>
        <p:spPr>
          <a:xfrm>
            <a:off x="125565" y="850582"/>
            <a:ext cx="3510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presented at FCC week</a:t>
            </a:r>
            <a:endParaRPr lang="en-GB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FE0CB3-4F9B-CA73-B529-25D0FA344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025" y="2012839"/>
            <a:ext cx="6119875" cy="33069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62DF39-5FE2-3C8C-A9ED-A2FF06956230}"/>
              </a:ext>
            </a:extLst>
          </p:cNvPr>
          <p:cNvSpPr txBox="1"/>
          <p:nvPr/>
        </p:nvSpPr>
        <p:spPr>
          <a:xfrm>
            <a:off x="722376" y="5705856"/>
            <a:ext cx="167622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Mike Koratzinos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82CC1F-0196-3F72-E2B7-17908C6E04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3484" y="1866507"/>
            <a:ext cx="6144709" cy="34385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233507-2A08-7440-EDC0-CACF6A38DD2E}"/>
              </a:ext>
            </a:extLst>
          </p:cNvPr>
          <p:cNvSpPr txBox="1"/>
          <p:nvPr/>
        </p:nvSpPr>
        <p:spPr>
          <a:xfrm>
            <a:off x="8359658" y="5728920"/>
            <a:ext cx="164262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Thibaut Lefèvre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AA1C7F-994B-00B7-4A91-D8478FAF0820}"/>
              </a:ext>
            </a:extLst>
          </p:cNvPr>
          <p:cNvSpPr txBox="1"/>
          <p:nvPr/>
        </p:nvSpPr>
        <p:spPr>
          <a:xfrm>
            <a:off x="6386534" y="919418"/>
            <a:ext cx="4567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presented at tuning workshop</a:t>
            </a:r>
            <a:endParaRPr lang="en-GB" sz="28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357BDE0-16B9-344B-3451-8EC1BDA83043}"/>
              </a:ext>
            </a:extLst>
          </p:cNvPr>
          <p:cNvSpPr/>
          <p:nvPr/>
        </p:nvSpPr>
        <p:spPr>
          <a:xfrm>
            <a:off x="2243579" y="4421171"/>
            <a:ext cx="650450" cy="509048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D66929A-CD95-8C8E-39AA-FBD02929FDE6}"/>
              </a:ext>
            </a:extLst>
          </p:cNvPr>
          <p:cNvSpPr/>
          <p:nvPr/>
        </p:nvSpPr>
        <p:spPr>
          <a:xfrm>
            <a:off x="9482394" y="4336330"/>
            <a:ext cx="924798" cy="39592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DCF963A-F9FA-8789-509B-9C453741FC3A}"/>
              </a:ext>
            </a:extLst>
          </p:cNvPr>
          <p:cNvSpPr/>
          <p:nvPr/>
        </p:nvSpPr>
        <p:spPr>
          <a:xfrm>
            <a:off x="761653" y="4930219"/>
            <a:ext cx="935171" cy="374832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638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8163C-ECA0-73D9-FE11-429C112ED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2104"/>
          </a:xfrm>
          <a:solidFill>
            <a:schemeClr val="accent5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synchrotron radiation &amp; tunnel radiation</a:t>
            </a:r>
            <a:endParaRPr lang="en-GB" dirty="0">
              <a:solidFill>
                <a:srgbClr val="FFFF00"/>
              </a:solidFill>
            </a:endParaRP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ADADCF19-4B29-FFAC-9E47-B3D47B413E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887941"/>
              </p:ext>
            </p:extLst>
          </p:nvPr>
        </p:nvGraphicFramePr>
        <p:xfrm>
          <a:off x="-11473" y="3324661"/>
          <a:ext cx="12192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041">
                  <a:extLst>
                    <a:ext uri="{9D8B030D-6E8A-4147-A177-3AD203B41FA5}">
                      <a16:colId xmlns:a16="http://schemas.microsoft.com/office/drawing/2014/main" val="3128172132"/>
                    </a:ext>
                  </a:extLst>
                </a:gridCol>
                <a:gridCol w="2395728">
                  <a:extLst>
                    <a:ext uri="{9D8B030D-6E8A-4147-A177-3AD203B41FA5}">
                      <a16:colId xmlns:a16="http://schemas.microsoft.com/office/drawing/2014/main" val="2091416645"/>
                    </a:ext>
                  </a:extLst>
                </a:gridCol>
                <a:gridCol w="1911096">
                  <a:extLst>
                    <a:ext uri="{9D8B030D-6E8A-4147-A177-3AD203B41FA5}">
                      <a16:colId xmlns:a16="http://schemas.microsoft.com/office/drawing/2014/main" val="921919868"/>
                    </a:ext>
                  </a:extLst>
                </a:gridCol>
                <a:gridCol w="2186135">
                  <a:extLst>
                    <a:ext uri="{9D8B030D-6E8A-4147-A177-3AD203B41FA5}">
                      <a16:colId xmlns:a16="http://schemas.microsoft.com/office/drawing/2014/main" val="37562098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FCC-ee ZH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FCC-ee ttbar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LEP-2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455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Beam energy [GeV]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182.5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35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Beam current [mA]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26.7 (x2)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4.9 (x2)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3.4 (x2)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140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Bending radius [km]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9.94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9.94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3771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Energy loss / turn [GeV]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10.42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3.34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881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SR power [MW]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130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Photon flux per arc unit length [10</a:t>
                      </a:r>
                      <a:r>
                        <a:rPr lang="en-US" baseline="30000" dirty="0"/>
                        <a:t>16</a:t>
                      </a:r>
                      <a:r>
                        <a:rPr lang="en-US" dirty="0"/>
                        <a:t> </a:t>
                      </a:r>
                      <a:r>
                        <a:rPr lang="en-US" dirty="0"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US" dirty="0"/>
                        <a:t>/m/sec]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4.2 (x2)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 (x2)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1.5 (x2)</a:t>
                      </a:r>
                      <a:endParaRPr lang="en-GB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0553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 SR heat per arc unit length [kW/m]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1.3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1.3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1.0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2774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Critical photon energy [MeV]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7.7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4.6</a:t>
                      </a:r>
                      <a:endParaRPr lang="en-GB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3173953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4FAA09E-2753-2A37-BF71-0C5F49009211}"/>
                  </a:ext>
                </a:extLst>
              </p:cNvPr>
              <p:cNvSpPr txBox="1"/>
              <p:nvPr/>
            </p:nvSpPr>
            <p:spPr>
              <a:xfrm>
                <a:off x="1982453" y="1058158"/>
                <a:ext cx="1901418" cy="9377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4FAA09E-2753-2A37-BF71-0C5F490092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2453" y="1058158"/>
                <a:ext cx="1901418" cy="93775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D0DD0ACF-65B8-69A6-3995-5823A0FC5EAA}"/>
              </a:ext>
            </a:extLst>
          </p:cNvPr>
          <p:cNvSpPr txBox="1"/>
          <p:nvPr/>
        </p:nvSpPr>
        <p:spPr>
          <a:xfrm>
            <a:off x="130689" y="1056980"/>
            <a:ext cx="1742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energy loss per</a:t>
            </a:r>
          </a:p>
          <a:p>
            <a:r>
              <a:rPr lang="en-US" b="1" dirty="0">
                <a:solidFill>
                  <a:srgbClr val="0070C0"/>
                </a:solidFill>
              </a:rPr>
              <a:t>particle per turn</a:t>
            </a:r>
            <a:endParaRPr lang="en-GB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5695900-547A-8F8B-74B4-83662C3A58B5}"/>
                  </a:ext>
                </a:extLst>
              </p:cNvPr>
              <p:cNvSpPr txBox="1"/>
              <p:nvPr/>
            </p:nvSpPr>
            <p:spPr>
              <a:xfrm>
                <a:off x="5497635" y="1057993"/>
                <a:ext cx="2615268" cy="8065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𝑆𝑅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2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𝑏𝑒𝑎𝑚</m:t>
                              </m:r>
                            </m:sub>
                          </m:sSub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5695900-547A-8F8B-74B4-83662C3A58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7635" y="1057993"/>
                <a:ext cx="2615268" cy="80656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55606837-0F26-8393-7A74-906AC5B33E28}"/>
              </a:ext>
            </a:extLst>
          </p:cNvPr>
          <p:cNvSpPr txBox="1"/>
          <p:nvPr/>
        </p:nvSpPr>
        <p:spPr>
          <a:xfrm>
            <a:off x="4276254" y="1129905"/>
            <a:ext cx="1089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SR power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28E869-EE3F-DF02-6F34-EED11AA9722E}"/>
              </a:ext>
            </a:extLst>
          </p:cNvPr>
          <p:cNvSpPr txBox="1"/>
          <p:nvPr/>
        </p:nvSpPr>
        <p:spPr>
          <a:xfrm>
            <a:off x="8522976" y="1143429"/>
            <a:ext cx="1523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critical energy</a:t>
            </a:r>
            <a:endParaRPr lang="en-GB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848323F-FB0F-1D88-2A8F-5080BFB9BDC8}"/>
                  </a:ext>
                </a:extLst>
              </p:cNvPr>
              <p:cNvSpPr txBox="1"/>
              <p:nvPr/>
            </p:nvSpPr>
            <p:spPr>
              <a:xfrm>
                <a:off x="10046919" y="988026"/>
                <a:ext cx="1910267" cy="12653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kern="100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24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2400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cr</m:t>
                          </m:r>
                        </m:sub>
                      </m:sSub>
                      <m:r>
                        <a:rPr lang="en-GB" sz="2400" i="1" kern="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24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GB" sz="24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h𝑐</m:t>
                              </m:r>
                              <m:r>
                                <a:rPr lang="en-GB" sz="24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GB" sz="2400" i="1" kern="10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n-GB" sz="24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GB" sz="24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24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GB" sz="24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848323F-FB0F-1D88-2A8F-5080BFB9BD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6919" y="988026"/>
                <a:ext cx="1910267" cy="126534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2003E84-395B-A879-EE0E-05FFF75EFEA7}"/>
                  </a:ext>
                </a:extLst>
              </p:cNvPr>
              <p:cNvSpPr txBox="1"/>
              <p:nvPr/>
            </p:nvSpPr>
            <p:spPr>
              <a:xfrm>
                <a:off x="2903815" y="2253372"/>
                <a:ext cx="6112764" cy="9129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sz="2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sz="2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num>
                        <m:den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𝑑𝑠</m:t>
                          </m:r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2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GB" sz="2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den>
                      </m:f>
                      <m:r>
                        <a:rPr lang="en-GB" sz="2400" i="1">
                          <a:latin typeface="Cambria Math" panose="02040503050406030204" pitchFamily="18" charset="0"/>
                        </a:rPr>
                        <m:t>𝛼𝛾</m:t>
                      </m:r>
                      <m:f>
                        <m:fPr>
                          <m:ctrlPr>
                            <a:rPr lang="en-GB" sz="2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𝑏𝑒𝑎𝑚</m:t>
                              </m:r>
                            </m:sub>
                          </m:sSub>
                        </m:num>
                        <m:den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2003E84-395B-A879-EE0E-05FFF75EFE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3815" y="2253372"/>
                <a:ext cx="6112764" cy="91294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DC280C8C-A5C9-7418-829E-F5A400DBE50A}"/>
              </a:ext>
            </a:extLst>
          </p:cNvPr>
          <p:cNvSpPr txBox="1"/>
          <p:nvPr/>
        </p:nvSpPr>
        <p:spPr>
          <a:xfrm>
            <a:off x="2617851" y="2273919"/>
            <a:ext cx="1658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SR photon rate </a:t>
            </a:r>
          </a:p>
          <a:p>
            <a:r>
              <a:rPr lang="en-US" b="1" dirty="0">
                <a:solidFill>
                  <a:srgbClr val="0070C0"/>
                </a:solidFill>
              </a:rPr>
              <a:t>per meter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EE27C0-1BF0-9551-FA48-8D7A24AA42EF}"/>
              </a:ext>
            </a:extLst>
          </p:cNvPr>
          <p:cNvSpPr txBox="1"/>
          <p:nvPr/>
        </p:nvSpPr>
        <p:spPr>
          <a:xfrm>
            <a:off x="8870622" y="2650842"/>
            <a:ext cx="2973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</a:t>
            </a:r>
            <a:r>
              <a:rPr lang="en-US" b="1" dirty="0"/>
              <a:t> </a:t>
            </a:r>
            <a:r>
              <a:rPr lang="en-US" b="1" i="1" dirty="0">
                <a:latin typeface="Symbol" panose="05050102010706020507" pitchFamily="18" charset="2"/>
              </a:rPr>
              <a:t>r</a:t>
            </a:r>
            <a:r>
              <a:rPr lang="en-US" b="1" dirty="0"/>
              <a:t> the arc bending radius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386011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24AFD9-141B-5CBD-05AD-5CD52191A7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2" y="832105"/>
            <a:ext cx="8036281" cy="598303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FD5E563-83A4-7641-22A8-92AB2E559A03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83210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FFFF00"/>
                </a:solidFill>
              </a:rPr>
              <a:t>tunnel radiation doses at LEP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365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BDFBB47-7DD1-08F2-A8AF-496E771FE9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287" y="832105"/>
            <a:ext cx="8019033" cy="601637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5F69621-3B04-113E-3AA1-A9EBE2B5A84F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83210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FFFF00"/>
                </a:solidFill>
              </a:rPr>
              <a:t>tunnel radiation doses at LEP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164E448-7367-3F25-310D-721415DD70A0}"/>
              </a:ext>
            </a:extLst>
          </p:cNvPr>
          <p:cNvSpPr/>
          <p:nvPr/>
        </p:nvSpPr>
        <p:spPr>
          <a:xfrm>
            <a:off x="2931736" y="5203596"/>
            <a:ext cx="433633" cy="42420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403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8163C-ECA0-73D9-FE11-429C112ED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2104"/>
          </a:xfrm>
          <a:solidFill>
            <a:schemeClr val="accent5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tunnel radiation doses at LEP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22D4AB-0B00-AA3E-F05A-86332A2C5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87" y="909108"/>
            <a:ext cx="8044172" cy="60163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727233-91B7-DA23-9804-74592FBB6A8F}"/>
                  </a:ext>
                </a:extLst>
              </p:cNvPr>
              <p:cNvSpPr txBox="1"/>
              <p:nvPr/>
            </p:nvSpPr>
            <p:spPr>
              <a:xfrm>
                <a:off x="6978316" y="2069431"/>
                <a:ext cx="19429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x15 Ah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→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~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15 </a:t>
                </a:r>
                <a:r>
                  <a:rPr lang="en-US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kGy</a:t>
                </a:r>
                <a:endParaRPr lang="en-GB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727233-91B7-DA23-9804-74592FBB6A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8316" y="2069431"/>
                <a:ext cx="1942968" cy="369332"/>
              </a:xfrm>
              <a:prstGeom prst="rect">
                <a:avLst/>
              </a:prstGeom>
              <a:blipFill>
                <a:blip r:embed="rId3"/>
                <a:stretch>
                  <a:fillRect l="-2830" t="-8197" r="-188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4B56001C-B71B-77F4-33DB-D241C80534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070" y="3828688"/>
            <a:ext cx="4884250" cy="1374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578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DAFDE4C-61DC-6275-F503-0AE62108E7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" y="285750"/>
            <a:ext cx="11249025" cy="62865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50B31A4-4858-357E-C0CF-DDF649D76276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83210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FFFF00"/>
                </a:solidFill>
              </a:rPr>
              <a:t>BPM specifications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D04823-FA38-601D-2782-432361E5F741}"/>
              </a:ext>
            </a:extLst>
          </p:cNvPr>
          <p:cNvSpPr txBox="1"/>
          <p:nvPr/>
        </p:nvSpPr>
        <p:spPr>
          <a:xfrm>
            <a:off x="10077883" y="933188"/>
            <a:ext cx="164262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Thibaut Lefèvre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0229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B081B-B1D4-FB7D-DA93-1E6A5060C9D0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83210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FFFF00"/>
                </a:solidFill>
              </a:rPr>
              <a:t>BPM specifications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A6C540-7294-B831-A9A0-A8F4164C1060}"/>
              </a:ext>
            </a:extLst>
          </p:cNvPr>
          <p:cNvSpPr txBox="1"/>
          <p:nvPr/>
        </p:nvSpPr>
        <p:spPr>
          <a:xfrm>
            <a:off x="10077883" y="933188"/>
            <a:ext cx="168071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Katsunobu Oide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74AC35-E99D-ACC4-3C7C-8BEC84825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9252"/>
            <a:ext cx="7160727" cy="52790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124A2A-2B82-3BA5-7875-53401FD7F2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2677"/>
          <a:stretch/>
        </p:blipFill>
        <p:spPr>
          <a:xfrm>
            <a:off x="3405678" y="5851590"/>
            <a:ext cx="8943975" cy="100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592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7CB29E0-9CB7-FAA1-FF37-1611E6CB0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2104"/>
          </a:xfrm>
          <a:solidFill>
            <a:schemeClr val="accent5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BPM resolution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AF3727-3772-F057-C596-61A0478F6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86" y="832105"/>
            <a:ext cx="8982075" cy="55626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4287F1A-9AF3-80D6-DEF6-65EBD30BA8EC}"/>
                  </a:ext>
                </a:extLst>
              </p:cNvPr>
              <p:cNvSpPr txBox="1"/>
              <p:nvPr/>
            </p:nvSpPr>
            <p:spPr>
              <a:xfrm>
                <a:off x="5794643" y="2509787"/>
                <a:ext cx="1034514" cy="5704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4287F1A-9AF3-80D6-DEF6-65EBD30BA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4643" y="2509787"/>
                <a:ext cx="1034514" cy="570413"/>
              </a:xfrm>
              <a:prstGeom prst="rect">
                <a:avLst/>
              </a:prstGeom>
              <a:blipFill>
                <a:blip r:embed="rId3"/>
                <a:stretch>
                  <a:fillRect b="-10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CB0811AF-6301-68D7-58CA-02696BAFB5FF}"/>
              </a:ext>
            </a:extLst>
          </p:cNvPr>
          <p:cNvSpPr txBox="1"/>
          <p:nvPr/>
        </p:nvSpPr>
        <p:spPr>
          <a:xfrm>
            <a:off x="9375006" y="6210039"/>
            <a:ext cx="2462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G. Kube, DEELS2019 etc.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4186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4602</TotalTime>
  <Words>494</Words>
  <Application>Microsoft Office PowerPoint</Application>
  <PresentationFormat>Widescreen</PresentationFormat>
  <Paragraphs>110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Symbol</vt:lpstr>
      <vt:lpstr>Office Theme</vt:lpstr>
      <vt:lpstr>follow up items from FCC week and tuning workshop</vt:lpstr>
      <vt:lpstr>tunnel radiation caused by synchrotron radiation</vt:lpstr>
      <vt:lpstr>synchrotron radiation &amp; tunnel radiation</vt:lpstr>
      <vt:lpstr>PowerPoint Presentation</vt:lpstr>
      <vt:lpstr>PowerPoint Presentation</vt:lpstr>
      <vt:lpstr>tunnel radiation doses at LEP</vt:lpstr>
      <vt:lpstr>PowerPoint Presentation</vt:lpstr>
      <vt:lpstr>PowerPoint Presentation</vt:lpstr>
      <vt:lpstr>BPM resolution</vt:lpstr>
      <vt:lpstr>PowerPoint Presentation</vt:lpstr>
      <vt:lpstr>IR BPM</vt:lpstr>
      <vt:lpstr>SR light diagnostics</vt:lpstr>
      <vt:lpstr>tunnel temperature stability</vt:lpstr>
      <vt:lpstr>tunnel temperature stability – LEP1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follow up items from FCC week and tuning workshop</dc:title>
  <dc:creator>Frank Zimmermann</dc:creator>
  <cp:lastModifiedBy>Frank Zimmermann</cp:lastModifiedBy>
  <cp:revision>20</cp:revision>
  <dcterms:created xsi:type="dcterms:W3CDTF">2023-07-02T16:18:38Z</dcterms:created>
  <dcterms:modified xsi:type="dcterms:W3CDTF">2023-07-05T21:01:04Z</dcterms:modified>
</cp:coreProperties>
</file>