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2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514" r:id="rId3"/>
    <p:sldId id="508" r:id="rId4"/>
    <p:sldId id="533" r:id="rId5"/>
    <p:sldId id="468" r:id="rId6"/>
    <p:sldId id="515" r:id="rId7"/>
    <p:sldId id="444" r:id="rId8"/>
    <p:sldId id="504" r:id="rId9"/>
    <p:sldId id="478" r:id="rId10"/>
    <p:sldId id="477" r:id="rId11"/>
    <p:sldId id="507" r:id="rId12"/>
    <p:sldId id="525" r:id="rId13"/>
    <p:sldId id="517" r:id="rId14"/>
    <p:sldId id="516" r:id="rId15"/>
    <p:sldId id="520" r:id="rId16"/>
    <p:sldId id="519" r:id="rId17"/>
    <p:sldId id="522" r:id="rId18"/>
    <p:sldId id="523" r:id="rId19"/>
    <p:sldId id="524" r:id="rId20"/>
    <p:sldId id="518" r:id="rId21"/>
    <p:sldId id="526" r:id="rId22"/>
    <p:sldId id="521" r:id="rId23"/>
    <p:sldId id="531" r:id="rId24"/>
    <p:sldId id="532" r:id="rId25"/>
    <p:sldId id="511" r:id="rId26"/>
    <p:sldId id="509" r:id="rId27"/>
    <p:sldId id="530" r:id="rId28"/>
    <p:sldId id="527" r:id="rId29"/>
    <p:sldId id="528" r:id="rId30"/>
    <p:sldId id="529" r:id="rId31"/>
    <p:sldId id="512" r:id="rId32"/>
  </p:sldIdLst>
  <p:sldSz cx="9144000" cy="6858000" type="screen4x3"/>
  <p:notesSz cx="9144000" cy="6858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Comic Sans MS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Comic Sans MS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Comic Sans MS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Comic Sans MS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Comic Sans M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2"/>
        </a:solidFill>
        <a:latin typeface="Comic Sans M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2"/>
        </a:solidFill>
        <a:latin typeface="Comic Sans M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2"/>
        </a:solidFill>
        <a:latin typeface="Comic Sans M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2"/>
        </a:solidFill>
        <a:latin typeface="Comic Sans M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000FF"/>
    <a:srgbClr val="F8D0D0"/>
    <a:srgbClr val="FFFF99"/>
    <a:srgbClr val="FB6375"/>
    <a:srgbClr val="FFFFC9"/>
    <a:srgbClr val="FF0000"/>
    <a:srgbClr val="0000FF"/>
    <a:srgbClr val="D1E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160" y="-184"/>
      </p:cViewPr>
      <p:guideLst>
        <p:guide orient="horz" pos="37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707188" y="6072188"/>
            <a:ext cx="25717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8737" tIns="28575" rIns="58737" bIns="28575" anchor="ctr">
            <a:spAutoFit/>
          </a:bodyPr>
          <a:lstStyle/>
          <a:p>
            <a:pPr algn="r" defTabSz="582613"/>
            <a:fld id="{EFA0F28E-74D9-8543-BDD4-9FA680F74691}" type="slidenum">
              <a:rPr lang="en-US" sz="900">
                <a:solidFill>
                  <a:schemeClr val="tx1"/>
                </a:solidFill>
                <a:latin typeface="Arial" charset="0"/>
              </a:rPr>
              <a:pPr algn="r" defTabSz="582613"/>
              <a:t>‹#›</a:t>
            </a:fld>
            <a:endParaRPr lang="en-US" sz="9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462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4013" cy="308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8737" tIns="28575" rIns="58737" bIns="285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09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707188" y="6111875"/>
            <a:ext cx="25717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8737" tIns="28575" rIns="58737" bIns="28575" anchor="ctr">
            <a:spAutoFit/>
          </a:bodyPr>
          <a:lstStyle/>
          <a:p>
            <a:pPr algn="r" defTabSz="582613"/>
            <a:fld id="{5A30305F-AB47-0F46-9900-FF4760862034}" type="slidenum">
              <a:rPr lang="en-US" sz="900">
                <a:solidFill>
                  <a:schemeClr val="tx1"/>
                </a:solidFill>
                <a:latin typeface="Arial" charset="0"/>
              </a:rPr>
              <a:pPr algn="r" defTabSz="582613"/>
              <a:t>‹#›</a:t>
            </a:fld>
            <a:endParaRPr lang="en-US" sz="9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623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76263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pitchFamily="-65" charset="0"/>
        <a:ea typeface="ＭＳ Ｐゴシック" pitchFamily="68" charset="-128"/>
        <a:cs typeface="ＭＳ Ｐゴシック" pitchFamily="68" charset="-128"/>
      </a:defRPr>
    </a:lvl1pPr>
    <a:lvl2pPr marL="287338" algn="l" defTabSz="576263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2pPr>
    <a:lvl3pPr marL="576263" algn="l" defTabSz="576263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3pPr>
    <a:lvl4pPr marL="863600" algn="l" defTabSz="576263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4pPr>
    <a:lvl5pPr marL="1152525" algn="l" defTabSz="576263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FFD4018-A39D-5C43-A003-691F78602A9E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31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5F92400-652F-2F40-BF90-6BCA13AC11EC}" type="slidenum">
              <a:rPr lang="en-US" sz="1200"/>
              <a:pPr/>
              <a:t>18</a:t>
            </a:fld>
            <a:endParaRPr lang="en-US" sz="120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Drawing courtesy of George Stegeman of CREOL.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5368314-F110-E34E-A62E-8C77383039E1}" type="slidenum">
              <a:rPr lang="en-US" sz="1200"/>
              <a:pPr/>
              <a:t>22</a:t>
            </a:fld>
            <a:endParaRPr lang="en-US" sz="120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Invented by Rick Trebino and Dan Kane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083F852-BB84-6C4E-BF52-BC3418949BCF}" type="slidenum">
              <a:rPr lang="en-US" sz="1200"/>
              <a:pPr/>
              <a:t>23</a:t>
            </a:fld>
            <a:endParaRPr lang="en-US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719513" y="6524625"/>
            <a:ext cx="1682750" cy="196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 flipH="1" flipV="1">
            <a:off x="150813" y="914400"/>
            <a:ext cx="7640637" cy="19050"/>
          </a:xfrm>
          <a:prstGeom prst="line">
            <a:avLst/>
          </a:prstGeom>
          <a:noFill/>
          <a:ln w="762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175" y="6667500"/>
            <a:ext cx="102870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7" name="Picture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613" y="193675"/>
            <a:ext cx="1284287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6"/>
          <p:cNvSpPr>
            <a:spLocks noChangeArrowheads="1"/>
          </p:cNvSpPr>
          <p:nvPr/>
        </p:nvSpPr>
        <p:spPr bwMode="auto">
          <a:xfrm>
            <a:off x="530225" y="6503988"/>
            <a:ext cx="6048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152400" y="801688"/>
            <a:ext cx="601663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/>
            <a:r>
              <a:rPr lang="en-US" sz="800">
                <a:solidFill>
                  <a:schemeClr val="bg1"/>
                </a:solidFill>
                <a:latin typeface="Times New Roman" charset="0"/>
              </a:rPr>
              <a:t>John Byrd</a:t>
            </a:r>
          </a:p>
        </p:txBody>
      </p:sp>
      <p:sp>
        <p:nvSpPr>
          <p:cNvPr id="19866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8666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 wrap="none"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 w="12700"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25 June, 2008</a:t>
            </a:r>
          </a:p>
        </p:txBody>
      </p:sp>
      <p:sp>
        <p:nvSpPr>
          <p:cNvPr id="11" name="Rectangle 12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 w="12700"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Byrd, SLAC Advanced Instrumentation Seminar</a:t>
            </a:r>
          </a:p>
        </p:txBody>
      </p:sp>
      <p:sp>
        <p:nvSpPr>
          <p:cNvPr id="12" name="Rectangle 1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 w="12700"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F15A4BF4-7433-A144-9116-D3C4AA429A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973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396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0"/>
            <a:ext cx="1974850" cy="6362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0"/>
            <a:ext cx="5772150" cy="6362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320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266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3955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44600"/>
            <a:ext cx="3835400" cy="511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44600"/>
            <a:ext cx="3835400" cy="511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596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360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975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2191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1638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719513" y="6524625"/>
            <a:ext cx="1682750" cy="196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auto">
          <a:xfrm flipH="1" flipV="1">
            <a:off x="150813" y="914400"/>
            <a:ext cx="7640637" cy="19050"/>
          </a:xfrm>
          <a:prstGeom prst="line">
            <a:avLst/>
          </a:prstGeom>
          <a:noFill/>
          <a:ln w="762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Rectangle 6"/>
          <p:cNvSpPr>
            <a:spLocks noChangeArrowheads="1"/>
          </p:cNvSpPr>
          <p:nvPr/>
        </p:nvSpPr>
        <p:spPr bwMode="auto">
          <a:xfrm>
            <a:off x="3175" y="6667500"/>
            <a:ext cx="102870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Rectangle 9"/>
          <p:cNvSpPr>
            <a:spLocks noChangeArrowheads="1"/>
          </p:cNvSpPr>
          <p:nvPr/>
        </p:nvSpPr>
        <p:spPr bwMode="auto">
          <a:xfrm>
            <a:off x="530225" y="6503988"/>
            <a:ext cx="6048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44600"/>
            <a:ext cx="7823200" cy="511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2" name="Picture 7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613" y="193675"/>
            <a:ext cx="1284287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Rectangle 10"/>
          <p:cNvSpPr>
            <a:spLocks noChangeArrowheads="1"/>
          </p:cNvSpPr>
          <p:nvPr/>
        </p:nvSpPr>
        <p:spPr bwMode="auto">
          <a:xfrm>
            <a:off x="152400" y="801688"/>
            <a:ext cx="601663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/>
            <a:r>
              <a:rPr lang="en-US" sz="800">
                <a:solidFill>
                  <a:schemeClr val="bg1"/>
                </a:solidFill>
                <a:latin typeface="Times New Roman" charset="0"/>
              </a:rPr>
              <a:t>John Byrd</a:t>
            </a:r>
          </a:p>
        </p:txBody>
      </p:sp>
      <p:sp>
        <p:nvSpPr>
          <p:cNvPr id="1035" name="Rectangle 21"/>
          <p:cNvSpPr>
            <a:spLocks noChangeArrowheads="1"/>
          </p:cNvSpPr>
          <p:nvPr/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1000" dirty="0">
                <a:latin typeface="Arial" charset="0"/>
              </a:rPr>
              <a:t>John Byrd, </a:t>
            </a:r>
            <a:r>
              <a:rPr lang="en-US" sz="1000" dirty="0" smtClean="0">
                <a:latin typeface="Arial" charset="0"/>
              </a:rPr>
              <a:t>DPF2011, 9 Au</a:t>
            </a:r>
            <a:r>
              <a:rPr lang="en-US" sz="1000" baseline="0" dirty="0" smtClean="0">
                <a:latin typeface="Arial" charset="0"/>
              </a:rPr>
              <a:t>g 2011</a:t>
            </a:r>
            <a:r>
              <a:rPr lang="en-US" sz="1000" dirty="0" smtClean="0">
                <a:latin typeface="Arial" charset="0"/>
              </a:rPr>
              <a:t>, Providence</a:t>
            </a:r>
            <a:endParaRPr lang="en-US" sz="1000" dirty="0">
              <a:latin typeface="Arial" charset="0"/>
            </a:endParaRPr>
          </a:p>
        </p:txBody>
      </p:sp>
      <p:sp>
        <p:nvSpPr>
          <p:cNvPr id="1036" name="Rectangle 22"/>
          <p:cNvSpPr>
            <a:spLocks noChangeArrowheads="1"/>
          </p:cNvSpPr>
          <p:nvPr/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fld id="{DEE56735-4B95-C04B-8604-64E5F1F7931D}" type="slidenum">
              <a:rPr lang="en-US" sz="1000">
                <a:latin typeface="Arial" charset="0"/>
              </a:rPr>
              <a:pPr algn="r"/>
              <a:t>‹#›</a:t>
            </a:fld>
            <a:endParaRPr lang="en-US" sz="100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68" charset="-128"/>
          <a:cs typeface="ＭＳ Ｐゴシック" pitchFamily="68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68" charset="-128"/>
          <a:cs typeface="ＭＳ Ｐゴシック" pitchFamily="68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68" charset="-128"/>
          <a:cs typeface="ＭＳ Ｐゴシック" pitchFamily="68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68" charset="-128"/>
          <a:cs typeface="ＭＳ Ｐゴシック" pitchFamily="68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68" charset="-128"/>
          <a:cs typeface="ＭＳ Ｐゴシック" pitchFamily="68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>
          <a:solidFill>
            <a:schemeClr val="tx1"/>
          </a:solidFill>
          <a:latin typeface="+mn-lt"/>
          <a:ea typeface="ＭＳ Ｐゴシック" pitchFamily="68" charset="-128"/>
          <a:cs typeface="ＭＳ Ｐゴシック" pitchFamily="68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4" Type="http://schemas.openxmlformats.org/officeDocument/2006/relationships/image" Target="../media/image18.wmf"/><Relationship Id="rId5" Type="http://schemas.openxmlformats.org/officeDocument/2006/relationships/image" Target="../media/image19.wmf"/><Relationship Id="rId6" Type="http://schemas.openxmlformats.org/officeDocument/2006/relationships/image" Target="../media/image20.w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27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8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emf"/><Relationship Id="rId6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1"/>
          <p:cNvSpPr>
            <a:spLocks noGrp="1" noChangeArrowheads="1"/>
          </p:cNvSpPr>
          <p:nvPr>
            <p:ph type="dt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400" dirty="0" smtClean="0">
                <a:latin typeface="Arial" charset="0"/>
              </a:rPr>
              <a:t>10 August </a:t>
            </a:r>
            <a:r>
              <a:rPr lang="en-US" sz="1400" dirty="0">
                <a:latin typeface="Arial" charset="0"/>
              </a:rPr>
              <a:t>2011</a:t>
            </a:r>
          </a:p>
        </p:txBody>
      </p:sp>
      <p:sp>
        <p:nvSpPr>
          <p:cNvPr id="5122" name="Rectangle 12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400" dirty="0" smtClean="0">
                <a:latin typeface="Arial" charset="0"/>
              </a:rPr>
              <a:t>DPF2011, Providence, RI</a:t>
            </a:r>
            <a:endParaRPr lang="en-US" sz="1400" dirty="0">
              <a:latin typeface="Arial" charset="0"/>
            </a:endParaRPr>
          </a:p>
        </p:txBody>
      </p:sp>
      <p:sp>
        <p:nvSpPr>
          <p:cNvPr id="5123" name="Rectangle 13"/>
          <p:cNvSpPr>
            <a:spLocks noGrp="1" noChangeArrowheads="1"/>
          </p:cNvSpPr>
          <p:nvPr>
            <p:ph type="sldNum" sz="quarter" idx="12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40B0D6E8-40B0-854F-A03F-2F98A104D534}" type="slidenum">
              <a:rPr lang="en-US" sz="1400">
                <a:latin typeface="Arial" charset="0"/>
              </a:rPr>
              <a:pPr/>
              <a:t>1</a:t>
            </a:fld>
            <a:endParaRPr lang="en-US" sz="1400"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400" y="1582738"/>
            <a:ext cx="8902700" cy="1892300"/>
          </a:xfrm>
          <a:noFill/>
        </p:spPr>
        <p:txBody>
          <a:bodyPr wrap="square" lIns="90487" tIns="44450" rIns="90487" bIns="44450"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Applications of optical technology in accelerator instrumentation and diagnostics </a:t>
            </a:r>
            <a:endParaRPr lang="en-US" i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637088"/>
            <a:ext cx="8953500" cy="1209675"/>
          </a:xfrm>
          <a:noFill/>
        </p:spPr>
        <p:txBody>
          <a:bodyPr wrap="square" lIns="90487" tIns="44450" rIns="90487" bIns="44450"/>
          <a:lstStyle/>
          <a:p>
            <a:pPr marL="342900" indent="-342900"/>
            <a:r>
              <a:rPr lang="en-US" sz="2000" i="1" dirty="0">
                <a:latin typeface="Arial" charset="0"/>
                <a:ea typeface="ＭＳ Ｐゴシック" charset="0"/>
                <a:cs typeface="ＭＳ Ｐゴシック" charset="0"/>
              </a:rPr>
              <a:t>John </a:t>
            </a:r>
            <a:r>
              <a:rPr lang="en-US" sz="2000" i="1" dirty="0" smtClean="0">
                <a:latin typeface="Arial" charset="0"/>
                <a:ea typeface="ＭＳ Ｐゴシック" charset="0"/>
                <a:cs typeface="ＭＳ Ｐゴシック" charset="0"/>
              </a:rPr>
              <a:t>Byrd </a:t>
            </a:r>
            <a:endParaRPr lang="en-US" sz="2000" i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342900" indent="-342900"/>
            <a:r>
              <a:rPr lang="en-US" sz="2000" i="1" dirty="0">
                <a:latin typeface="Arial" charset="0"/>
                <a:ea typeface="ＭＳ Ｐゴシック" charset="0"/>
                <a:cs typeface="ＭＳ Ｐゴシック" charset="0"/>
              </a:rPr>
              <a:t>Lawrence Berkeley National </a:t>
            </a:r>
            <a:r>
              <a:rPr lang="en-US" sz="2000" i="1" dirty="0" smtClean="0">
                <a:latin typeface="Arial" charset="0"/>
                <a:ea typeface="ＭＳ Ｐゴシック" charset="0"/>
                <a:cs typeface="ＭＳ Ｐゴシック" charset="0"/>
              </a:rPr>
              <a:t>Laboratory</a:t>
            </a:r>
            <a:endParaRPr lang="en-US" sz="2000" i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6" name="Rectangle 7"/>
          <p:cNvSpPr>
            <a:spLocks noChangeArrowheads="1"/>
          </p:cNvSpPr>
          <p:nvPr/>
        </p:nvSpPr>
        <p:spPr bwMode="auto">
          <a:xfrm>
            <a:off x="276225" y="64135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 i="1">
              <a:latin typeface="Times New Roman" charset="0"/>
            </a:endParaRPr>
          </a:p>
        </p:txBody>
      </p:sp>
      <p:sp>
        <p:nvSpPr>
          <p:cNvPr id="5127" name="Rectangle 8"/>
          <p:cNvSpPr>
            <a:spLocks noChangeArrowheads="1"/>
          </p:cNvSpPr>
          <p:nvPr/>
        </p:nvSpPr>
        <p:spPr bwMode="auto">
          <a:xfrm>
            <a:off x="9864725" y="40767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RF Transmission results</a:t>
            </a:r>
          </a:p>
        </p:txBody>
      </p:sp>
      <p:cxnSp>
        <p:nvCxnSpPr>
          <p:cNvPr id="24578" name="Straight Arrow Connector 4"/>
          <p:cNvCxnSpPr>
            <a:cxnSpLocks noChangeShapeType="1"/>
          </p:cNvCxnSpPr>
          <p:nvPr/>
        </p:nvCxnSpPr>
        <p:spPr bwMode="auto">
          <a:xfrm>
            <a:off x="685800" y="5867400"/>
            <a:ext cx="7531100" cy="1588"/>
          </a:xfrm>
          <a:prstGeom prst="straightConnector1">
            <a:avLst/>
          </a:prstGeom>
          <a:noFill/>
          <a:ln w="63500">
            <a:solidFill>
              <a:schemeClr val="accent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79" name="TextBox 5"/>
          <p:cNvSpPr txBox="1">
            <a:spLocks noChangeArrowheads="1"/>
          </p:cNvSpPr>
          <p:nvPr/>
        </p:nvSpPr>
        <p:spPr bwMode="auto">
          <a:xfrm>
            <a:off x="3687763" y="6030913"/>
            <a:ext cx="1400175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61 hours</a:t>
            </a:r>
          </a:p>
        </p:txBody>
      </p:sp>
      <p:pic>
        <p:nvPicPr>
          <p:cNvPr id="24580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27100"/>
            <a:ext cx="8313738" cy="4826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0" name="TextBox 8"/>
          <p:cNvSpPr txBox="1">
            <a:spLocks noChangeArrowheads="1"/>
          </p:cNvSpPr>
          <p:nvPr/>
        </p:nvSpPr>
        <p:spPr bwMode="auto">
          <a:xfrm>
            <a:off x="1676400" y="1114425"/>
            <a:ext cx="31623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Relative delay of 2km and 2 meter fibers</a:t>
            </a:r>
          </a:p>
        </p:txBody>
      </p:sp>
      <p:sp>
        <p:nvSpPr>
          <p:cNvPr id="24582" name="Rectangle 21"/>
          <p:cNvSpPr>
            <a:spLocks noChangeArrowheads="1"/>
          </p:cNvSpPr>
          <p:nvPr/>
        </p:nvSpPr>
        <p:spPr bwMode="auto">
          <a:xfrm>
            <a:off x="7391400" y="1511300"/>
            <a:ext cx="317500" cy="1651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Detailed results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800600" y="1524000"/>
            <a:ext cx="4343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1kHz bandwidth</a:t>
            </a:r>
          </a:p>
          <a:p>
            <a:pPr marL="342900" indent="-342900" algn="l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2.2km, 19fs RMS over 60 hours</a:t>
            </a:r>
          </a:p>
          <a:p>
            <a:pPr marL="342900" indent="-342900" algn="l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200m, 8.4fs RMS over 20 hours</a:t>
            </a:r>
          </a:p>
          <a:p>
            <a:pPr marL="342900" indent="-342900" algn="l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2-hour variation is room temperature</a:t>
            </a:r>
          </a:p>
        </p:txBody>
      </p:sp>
      <p:pic>
        <p:nvPicPr>
          <p:cNvPr id="26627" name="Picture 5" descr="papergrafAllan.tiff                                            0004989BMacintosh HD                   BA575C72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289300"/>
            <a:ext cx="3733800" cy="207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980113" y="5422900"/>
            <a:ext cx="20843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  <a:ea typeface="+mn-ea"/>
                <a:cs typeface="+mn-cs"/>
              </a:rPr>
              <a:t>time, seconds</a:t>
            </a:r>
          </a:p>
        </p:txBody>
      </p:sp>
      <p:sp>
        <p:nvSpPr>
          <p:cNvPr id="26629" name="Text Box 8"/>
          <p:cNvSpPr txBox="1">
            <a:spLocks noChangeArrowheads="1"/>
          </p:cNvSpPr>
          <p:nvPr/>
        </p:nvSpPr>
        <p:spPr bwMode="auto">
          <a:xfrm rot="-5400000">
            <a:off x="3872707" y="4182269"/>
            <a:ext cx="2198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Arial" charset="0"/>
                <a:cs typeface="Arial" charset="0"/>
              </a:rPr>
              <a:t>Allan deviation</a:t>
            </a:r>
          </a:p>
        </p:txBody>
      </p:sp>
      <p:sp>
        <p:nvSpPr>
          <p:cNvPr id="26630" name="Text Box 10"/>
          <p:cNvSpPr txBox="1">
            <a:spLocks noChangeArrowheads="1"/>
          </p:cNvSpPr>
          <p:nvPr/>
        </p:nvSpPr>
        <p:spPr bwMode="auto">
          <a:xfrm>
            <a:off x="5461000" y="4114800"/>
            <a:ext cx="1450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Arial" charset="0"/>
                <a:cs typeface="Arial" charset="0"/>
              </a:rPr>
              <a:t>2km data</a:t>
            </a:r>
          </a:p>
        </p:txBody>
      </p:sp>
      <p:grpSp>
        <p:nvGrpSpPr>
          <p:cNvPr id="26631" name="Group 13"/>
          <p:cNvGrpSpPr>
            <a:grpSpLocks/>
          </p:cNvGrpSpPr>
          <p:nvPr/>
        </p:nvGrpSpPr>
        <p:grpSpPr bwMode="auto">
          <a:xfrm>
            <a:off x="130175" y="1516063"/>
            <a:ext cx="4594225" cy="4470400"/>
            <a:chOff x="130175" y="1516063"/>
            <a:chExt cx="4594225" cy="4470400"/>
          </a:xfrm>
        </p:grpSpPr>
        <p:grpSp>
          <p:nvGrpSpPr>
            <p:cNvPr id="26632" name="Group 12"/>
            <p:cNvGrpSpPr>
              <a:grpSpLocks/>
            </p:cNvGrpSpPr>
            <p:nvPr/>
          </p:nvGrpSpPr>
          <p:grpSpPr bwMode="auto">
            <a:xfrm>
              <a:off x="130175" y="1516063"/>
              <a:ext cx="4594225" cy="4470400"/>
              <a:chOff x="82" y="619"/>
              <a:chExt cx="2894" cy="2816"/>
            </a:xfrm>
          </p:grpSpPr>
          <p:pic>
            <p:nvPicPr>
              <p:cNvPr id="26635" name="Picture 4" descr="papergrafs.tiff                                                0004989BMacintosh HD                   BA575C72: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" y="619"/>
                <a:ext cx="2688" cy="25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" name="Text Box 6"/>
              <p:cNvSpPr txBox="1">
                <a:spLocks noChangeArrowheads="1"/>
              </p:cNvSpPr>
              <p:nvPr/>
            </p:nvSpPr>
            <p:spPr bwMode="auto">
              <a:xfrm>
                <a:off x="1171" y="3144"/>
                <a:ext cx="1075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dirty="0">
                    <a:latin typeface="+mj-lt"/>
                    <a:ea typeface="+mn-ea"/>
                    <a:cs typeface="+mn-cs"/>
                  </a:rPr>
                  <a:t>time, hours</a:t>
                </a:r>
              </a:p>
            </p:txBody>
          </p:sp>
          <p:sp>
            <p:nvSpPr>
              <p:cNvPr id="7" name="Text Box 9"/>
              <p:cNvSpPr txBox="1">
                <a:spLocks noChangeArrowheads="1"/>
              </p:cNvSpPr>
              <p:nvPr/>
            </p:nvSpPr>
            <p:spPr bwMode="auto">
              <a:xfrm rot="16200000">
                <a:off x="-946" y="1659"/>
                <a:ext cx="2347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dirty="0">
                    <a:latin typeface="+mj-lt"/>
                    <a:ea typeface="+mn-ea"/>
                    <a:cs typeface="+mn-cs"/>
                  </a:rPr>
                  <a:t>delay error, </a:t>
                </a:r>
                <a:r>
                  <a:rPr lang="en-US" dirty="0" err="1">
                    <a:latin typeface="+mj-lt"/>
                    <a:ea typeface="+mn-ea"/>
                    <a:cs typeface="+mn-cs"/>
                  </a:rPr>
                  <a:t>femtoseconds</a:t>
                </a:r>
                <a:endParaRPr lang="en-US" dirty="0">
                  <a:latin typeface="+mj-lt"/>
                  <a:ea typeface="+mn-ea"/>
                  <a:cs typeface="+mn-cs"/>
                </a:endParaRPr>
              </a:p>
            </p:txBody>
          </p:sp>
        </p:grpSp>
        <p:sp>
          <p:nvSpPr>
            <p:cNvPr id="26633" name="Text Box 13"/>
            <p:cNvSpPr txBox="1">
              <a:spLocks noChangeArrowheads="1"/>
            </p:cNvSpPr>
            <p:nvPr/>
          </p:nvSpPr>
          <p:spPr bwMode="auto">
            <a:xfrm>
              <a:off x="1919288" y="1600200"/>
              <a:ext cx="102235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Arial" charset="0"/>
                  <a:cs typeface="Arial" charset="0"/>
                </a:rPr>
                <a:t>2.2km</a:t>
              </a:r>
            </a:p>
          </p:txBody>
        </p:sp>
        <p:sp>
          <p:nvSpPr>
            <p:cNvPr id="26634" name="Text Box 14"/>
            <p:cNvSpPr txBox="1">
              <a:spLocks noChangeArrowheads="1"/>
            </p:cNvSpPr>
            <p:nvPr/>
          </p:nvSpPr>
          <p:spPr bwMode="auto">
            <a:xfrm>
              <a:off x="1924050" y="3721100"/>
              <a:ext cx="954088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Arial" charset="0"/>
                  <a:cs typeface="Arial" charset="0"/>
                </a:rPr>
                <a:t>200m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All-optical lock schemes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>
          <a:xfrm>
            <a:off x="685800" y="1041400"/>
            <a:ext cx="7823200" cy="1460500"/>
          </a:xfrm>
        </p:spPr>
        <p:txBody>
          <a:bodyPr/>
          <a:lstStyle/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Synchronization of lasers with RF signals limited by resolution in phase(0.01 deg@3GHz=10 fsec)</a:t>
            </a:r>
          </a:p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Go to optical frequencies…</a:t>
            </a:r>
          </a:p>
          <a:p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891" name="Content Placeholder 2"/>
          <p:cNvSpPr txBox="1">
            <a:spLocks/>
          </p:cNvSpPr>
          <p:nvPr/>
        </p:nvSpPr>
        <p:spPr bwMode="auto">
          <a:xfrm>
            <a:off x="203200" y="5372100"/>
            <a:ext cx="87630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>
              <a:spcBef>
                <a:spcPct val="20000"/>
              </a:spcBef>
              <a:buSzPct val="100000"/>
              <a:buFontTx/>
              <a:buChar char="•"/>
            </a:pPr>
            <a:r>
              <a:rPr lang="en-US" sz="2000">
                <a:solidFill>
                  <a:schemeClr val="tx1"/>
                </a:solidFill>
                <a:latin typeface="Arial" charset="0"/>
              </a:rPr>
              <a:t>Create a beat wave generated from two mode-locked comb lines (up to  a few THz)</a:t>
            </a:r>
          </a:p>
          <a:p>
            <a:pPr algn="l">
              <a:spcBef>
                <a:spcPct val="20000"/>
              </a:spcBef>
              <a:buSzPct val="100000"/>
              <a:buFontTx/>
              <a:buChar char="•"/>
            </a:pPr>
            <a:r>
              <a:rPr lang="en-US" sz="2000">
                <a:solidFill>
                  <a:schemeClr val="tx1"/>
                </a:solidFill>
                <a:latin typeface="Arial" charset="0"/>
              </a:rPr>
              <a:t>Lock the beat wave of one laser with a remote laser</a:t>
            </a:r>
          </a:p>
          <a:p>
            <a:pPr algn="l">
              <a:spcBef>
                <a:spcPct val="20000"/>
              </a:spcBef>
              <a:buSzPct val="100000"/>
              <a:buFontTx/>
              <a:buChar char="•"/>
            </a:pPr>
            <a:endParaRPr lang="en-US" sz="200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37892" name="Group 149"/>
          <p:cNvGrpSpPr>
            <a:grpSpLocks/>
          </p:cNvGrpSpPr>
          <p:nvPr/>
        </p:nvGrpSpPr>
        <p:grpSpPr bwMode="auto">
          <a:xfrm>
            <a:off x="4279900" y="2565400"/>
            <a:ext cx="457200" cy="444500"/>
            <a:chOff x="1944" y="1544"/>
            <a:chExt cx="288" cy="280"/>
          </a:xfrm>
        </p:grpSpPr>
        <p:sp>
          <p:nvSpPr>
            <p:cNvPr id="37933" name="Oval 146"/>
            <p:cNvSpPr>
              <a:spLocks noChangeArrowheads="1"/>
            </p:cNvSpPr>
            <p:nvPr/>
          </p:nvSpPr>
          <p:spPr bwMode="auto">
            <a:xfrm>
              <a:off x="1944" y="1544"/>
              <a:ext cx="288" cy="28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34" name="Line 147"/>
            <p:cNvSpPr>
              <a:spLocks noChangeShapeType="1"/>
            </p:cNvSpPr>
            <p:nvPr/>
          </p:nvSpPr>
          <p:spPr bwMode="auto">
            <a:xfrm>
              <a:off x="1992" y="1584"/>
              <a:ext cx="192" cy="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35" name="Line 148"/>
            <p:cNvSpPr>
              <a:spLocks noChangeShapeType="1"/>
            </p:cNvSpPr>
            <p:nvPr/>
          </p:nvSpPr>
          <p:spPr bwMode="auto">
            <a:xfrm flipH="1">
              <a:off x="1992" y="1584"/>
              <a:ext cx="192" cy="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893" name="Group 38"/>
          <p:cNvGrpSpPr>
            <a:grpSpLocks/>
          </p:cNvGrpSpPr>
          <p:nvPr/>
        </p:nvGrpSpPr>
        <p:grpSpPr bwMode="auto">
          <a:xfrm>
            <a:off x="1143000" y="2400300"/>
            <a:ext cx="2489200" cy="2717800"/>
            <a:chOff x="1143000" y="2400300"/>
            <a:chExt cx="2489200" cy="2717799"/>
          </a:xfrm>
        </p:grpSpPr>
        <p:grpSp>
          <p:nvGrpSpPr>
            <p:cNvPr id="37914" name="Group 81"/>
            <p:cNvGrpSpPr>
              <a:grpSpLocks/>
            </p:cNvGrpSpPr>
            <p:nvPr/>
          </p:nvGrpSpPr>
          <p:grpSpPr bwMode="auto">
            <a:xfrm>
              <a:off x="1309688" y="3975100"/>
              <a:ext cx="2322512" cy="1142999"/>
              <a:chOff x="15070" y="9215"/>
              <a:chExt cx="2517" cy="640"/>
            </a:xfrm>
          </p:grpSpPr>
          <p:sp>
            <p:nvSpPr>
              <p:cNvPr id="37923" name="Line 82"/>
              <p:cNvSpPr>
                <a:spLocks noChangeShapeType="1"/>
              </p:cNvSpPr>
              <p:nvPr/>
            </p:nvSpPr>
            <p:spPr bwMode="auto">
              <a:xfrm flipH="1">
                <a:off x="15069" y="9854"/>
                <a:ext cx="2520" cy="1"/>
              </a:xfrm>
              <a:prstGeom prst="line">
                <a:avLst/>
              </a:prstGeom>
              <a:noFill/>
              <a:ln w="381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24" name="Line 83"/>
              <p:cNvSpPr>
                <a:spLocks noChangeShapeType="1"/>
              </p:cNvSpPr>
              <p:nvPr/>
            </p:nvSpPr>
            <p:spPr bwMode="auto">
              <a:xfrm flipV="1">
                <a:off x="17447" y="9710"/>
                <a:ext cx="1" cy="147"/>
              </a:xfrm>
              <a:prstGeom prst="line">
                <a:avLst/>
              </a:prstGeom>
              <a:noFill/>
              <a:ln w="38160">
                <a:solidFill>
                  <a:srgbClr val="99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25" name="Line 84"/>
              <p:cNvSpPr>
                <a:spLocks noChangeShapeType="1"/>
              </p:cNvSpPr>
              <p:nvPr/>
            </p:nvSpPr>
            <p:spPr bwMode="auto">
              <a:xfrm flipV="1">
                <a:off x="17168" y="9496"/>
                <a:ext cx="1" cy="361"/>
              </a:xfrm>
              <a:prstGeom prst="line">
                <a:avLst/>
              </a:prstGeom>
              <a:noFill/>
              <a:ln w="38160">
                <a:solidFill>
                  <a:srgbClr val="0099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26" name="Line 85"/>
              <p:cNvSpPr>
                <a:spLocks noChangeShapeType="1"/>
              </p:cNvSpPr>
              <p:nvPr/>
            </p:nvSpPr>
            <p:spPr bwMode="auto">
              <a:xfrm flipV="1">
                <a:off x="16888" y="9284"/>
                <a:ext cx="1" cy="572"/>
              </a:xfrm>
              <a:prstGeom prst="line">
                <a:avLst/>
              </a:prstGeom>
              <a:noFill/>
              <a:ln w="38160">
                <a:solidFill>
                  <a:srgbClr val="00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27" name="Line 86"/>
              <p:cNvSpPr>
                <a:spLocks noChangeShapeType="1"/>
              </p:cNvSpPr>
              <p:nvPr/>
            </p:nvSpPr>
            <p:spPr bwMode="auto">
              <a:xfrm flipV="1">
                <a:off x="16609" y="9214"/>
                <a:ext cx="1" cy="643"/>
              </a:xfrm>
              <a:prstGeom prst="line">
                <a:avLst/>
              </a:prstGeom>
              <a:noFill/>
              <a:ln w="38160">
                <a:solidFill>
                  <a:srgbClr val="00FF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28" name="Line 87"/>
              <p:cNvSpPr>
                <a:spLocks noChangeShapeType="1"/>
              </p:cNvSpPr>
              <p:nvPr/>
            </p:nvSpPr>
            <p:spPr bwMode="auto">
              <a:xfrm flipV="1">
                <a:off x="16329" y="9214"/>
                <a:ext cx="1" cy="643"/>
              </a:xfrm>
              <a:prstGeom prst="line">
                <a:avLst/>
              </a:prstGeom>
              <a:noFill/>
              <a:ln w="38160">
                <a:solidFill>
                  <a:srgbClr val="99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29" name="Line 88"/>
              <p:cNvSpPr>
                <a:spLocks noChangeShapeType="1"/>
              </p:cNvSpPr>
              <p:nvPr/>
            </p:nvSpPr>
            <p:spPr bwMode="auto">
              <a:xfrm flipV="1">
                <a:off x="16050" y="9214"/>
                <a:ext cx="1" cy="643"/>
              </a:xfrm>
              <a:prstGeom prst="line">
                <a:avLst/>
              </a:prstGeom>
              <a:noFill/>
              <a:ln w="3816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30" name="Line 89"/>
              <p:cNvSpPr>
                <a:spLocks noChangeShapeType="1"/>
              </p:cNvSpPr>
              <p:nvPr/>
            </p:nvSpPr>
            <p:spPr bwMode="auto">
              <a:xfrm flipV="1">
                <a:off x="15771" y="9284"/>
                <a:ext cx="1" cy="572"/>
              </a:xfrm>
              <a:prstGeom prst="line">
                <a:avLst/>
              </a:prstGeom>
              <a:noFill/>
              <a:ln w="38160">
                <a:solidFill>
                  <a:srgbClr val="FF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31" name="Line 90"/>
              <p:cNvSpPr>
                <a:spLocks noChangeShapeType="1"/>
              </p:cNvSpPr>
              <p:nvPr/>
            </p:nvSpPr>
            <p:spPr bwMode="auto">
              <a:xfrm flipV="1">
                <a:off x="15491" y="9496"/>
                <a:ext cx="1" cy="361"/>
              </a:xfrm>
              <a:prstGeom prst="line">
                <a:avLst/>
              </a:prstGeom>
              <a:noFill/>
              <a:ln w="3816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32" name="Line 91"/>
              <p:cNvSpPr>
                <a:spLocks noChangeShapeType="1"/>
              </p:cNvSpPr>
              <p:nvPr/>
            </p:nvSpPr>
            <p:spPr bwMode="auto">
              <a:xfrm flipV="1">
                <a:off x="15211" y="9710"/>
                <a:ext cx="1" cy="147"/>
              </a:xfrm>
              <a:prstGeom prst="line">
                <a:avLst/>
              </a:prstGeom>
              <a:noFill/>
              <a:ln w="3816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37915" name="Picture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2400300"/>
              <a:ext cx="2451100" cy="93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7916" name="Elbow Connector 17"/>
            <p:cNvCxnSpPr>
              <a:cxnSpLocks noChangeShapeType="1"/>
            </p:cNvCxnSpPr>
            <p:nvPr/>
          </p:nvCxnSpPr>
          <p:spPr bwMode="auto">
            <a:xfrm flipV="1">
              <a:off x="1676400" y="3695700"/>
              <a:ext cx="762000" cy="711200"/>
            </a:xfrm>
            <a:prstGeom prst="bentConnector3">
              <a:avLst>
                <a:gd name="adj1" fmla="val 6667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37917" name="Elbow Connector 19"/>
            <p:cNvCxnSpPr>
              <a:cxnSpLocks noChangeShapeType="1"/>
            </p:cNvCxnSpPr>
            <p:nvPr/>
          </p:nvCxnSpPr>
          <p:spPr bwMode="auto">
            <a:xfrm rot="16200000" flipV="1">
              <a:off x="2622550" y="3765550"/>
              <a:ext cx="723900" cy="584200"/>
            </a:xfrm>
            <a:prstGeom prst="bentConnector3">
              <a:avLst>
                <a:gd name="adj1" fmla="val 99125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grpSp>
          <p:nvGrpSpPr>
            <p:cNvPr id="37918" name="Group 149"/>
            <p:cNvGrpSpPr>
              <a:grpSpLocks/>
            </p:cNvGrpSpPr>
            <p:nvPr/>
          </p:nvGrpSpPr>
          <p:grpSpPr bwMode="auto">
            <a:xfrm>
              <a:off x="2362200" y="3530600"/>
              <a:ext cx="381000" cy="342900"/>
              <a:chOff x="1944" y="1544"/>
              <a:chExt cx="288" cy="280"/>
            </a:xfrm>
          </p:grpSpPr>
          <p:sp>
            <p:nvSpPr>
              <p:cNvPr id="37920" name="Oval 146"/>
              <p:cNvSpPr>
                <a:spLocks noChangeArrowheads="1"/>
              </p:cNvSpPr>
              <p:nvPr/>
            </p:nvSpPr>
            <p:spPr bwMode="auto">
              <a:xfrm>
                <a:off x="1944" y="1544"/>
                <a:ext cx="288" cy="28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21" name="Line 147"/>
              <p:cNvSpPr>
                <a:spLocks noChangeShapeType="1"/>
              </p:cNvSpPr>
              <p:nvPr/>
            </p:nvSpPr>
            <p:spPr bwMode="auto">
              <a:xfrm>
                <a:off x="1992" y="1584"/>
                <a:ext cx="192" cy="2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22" name="Line 148"/>
              <p:cNvSpPr>
                <a:spLocks noChangeShapeType="1"/>
              </p:cNvSpPr>
              <p:nvPr/>
            </p:nvSpPr>
            <p:spPr bwMode="auto">
              <a:xfrm flipH="1">
                <a:off x="1992" y="1584"/>
                <a:ext cx="192" cy="2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37919" name="Straight Arrow Connector 37"/>
            <p:cNvCxnSpPr>
              <a:cxnSpLocks noChangeShapeType="1"/>
              <a:stCxn id="37920" idx="0"/>
            </p:cNvCxnSpPr>
            <p:nvPr/>
          </p:nvCxnSpPr>
          <p:spPr bwMode="auto">
            <a:xfrm flipV="1">
              <a:off x="2552700" y="3136900"/>
              <a:ext cx="0" cy="39370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37894" name="Group 39"/>
          <p:cNvGrpSpPr>
            <a:grpSpLocks/>
          </p:cNvGrpSpPr>
          <p:nvPr/>
        </p:nvGrpSpPr>
        <p:grpSpPr bwMode="auto">
          <a:xfrm>
            <a:off x="5016500" y="2438400"/>
            <a:ext cx="2489200" cy="2717800"/>
            <a:chOff x="1143000" y="2400300"/>
            <a:chExt cx="2489200" cy="2717799"/>
          </a:xfrm>
        </p:grpSpPr>
        <p:grpSp>
          <p:nvGrpSpPr>
            <p:cNvPr id="37895" name="Group 81"/>
            <p:cNvGrpSpPr>
              <a:grpSpLocks/>
            </p:cNvGrpSpPr>
            <p:nvPr/>
          </p:nvGrpSpPr>
          <p:grpSpPr bwMode="auto">
            <a:xfrm>
              <a:off x="1309688" y="3975100"/>
              <a:ext cx="2322512" cy="1142999"/>
              <a:chOff x="15070" y="9215"/>
              <a:chExt cx="2517" cy="640"/>
            </a:xfrm>
          </p:grpSpPr>
          <p:sp>
            <p:nvSpPr>
              <p:cNvPr id="37904" name="Line 82"/>
              <p:cNvSpPr>
                <a:spLocks noChangeShapeType="1"/>
              </p:cNvSpPr>
              <p:nvPr/>
            </p:nvSpPr>
            <p:spPr bwMode="auto">
              <a:xfrm flipH="1">
                <a:off x="15069" y="9854"/>
                <a:ext cx="2520" cy="1"/>
              </a:xfrm>
              <a:prstGeom prst="line">
                <a:avLst/>
              </a:prstGeom>
              <a:noFill/>
              <a:ln w="381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05" name="Line 83"/>
              <p:cNvSpPr>
                <a:spLocks noChangeShapeType="1"/>
              </p:cNvSpPr>
              <p:nvPr/>
            </p:nvSpPr>
            <p:spPr bwMode="auto">
              <a:xfrm flipV="1">
                <a:off x="17447" y="9710"/>
                <a:ext cx="1" cy="147"/>
              </a:xfrm>
              <a:prstGeom prst="line">
                <a:avLst/>
              </a:prstGeom>
              <a:noFill/>
              <a:ln w="38160">
                <a:solidFill>
                  <a:srgbClr val="99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06" name="Line 84"/>
              <p:cNvSpPr>
                <a:spLocks noChangeShapeType="1"/>
              </p:cNvSpPr>
              <p:nvPr/>
            </p:nvSpPr>
            <p:spPr bwMode="auto">
              <a:xfrm flipV="1">
                <a:off x="17168" y="9496"/>
                <a:ext cx="1" cy="361"/>
              </a:xfrm>
              <a:prstGeom prst="line">
                <a:avLst/>
              </a:prstGeom>
              <a:noFill/>
              <a:ln w="38160">
                <a:solidFill>
                  <a:srgbClr val="0099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07" name="Line 85"/>
              <p:cNvSpPr>
                <a:spLocks noChangeShapeType="1"/>
              </p:cNvSpPr>
              <p:nvPr/>
            </p:nvSpPr>
            <p:spPr bwMode="auto">
              <a:xfrm flipV="1">
                <a:off x="16888" y="9284"/>
                <a:ext cx="1" cy="572"/>
              </a:xfrm>
              <a:prstGeom prst="line">
                <a:avLst/>
              </a:prstGeom>
              <a:noFill/>
              <a:ln w="38160">
                <a:solidFill>
                  <a:srgbClr val="00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08" name="Line 86"/>
              <p:cNvSpPr>
                <a:spLocks noChangeShapeType="1"/>
              </p:cNvSpPr>
              <p:nvPr/>
            </p:nvSpPr>
            <p:spPr bwMode="auto">
              <a:xfrm flipV="1">
                <a:off x="16609" y="9214"/>
                <a:ext cx="1" cy="643"/>
              </a:xfrm>
              <a:prstGeom prst="line">
                <a:avLst/>
              </a:prstGeom>
              <a:noFill/>
              <a:ln w="38160">
                <a:solidFill>
                  <a:srgbClr val="00FF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09" name="Line 87"/>
              <p:cNvSpPr>
                <a:spLocks noChangeShapeType="1"/>
              </p:cNvSpPr>
              <p:nvPr/>
            </p:nvSpPr>
            <p:spPr bwMode="auto">
              <a:xfrm flipV="1">
                <a:off x="16329" y="9214"/>
                <a:ext cx="1" cy="643"/>
              </a:xfrm>
              <a:prstGeom prst="line">
                <a:avLst/>
              </a:prstGeom>
              <a:noFill/>
              <a:ln w="38160">
                <a:solidFill>
                  <a:srgbClr val="99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10" name="Line 88"/>
              <p:cNvSpPr>
                <a:spLocks noChangeShapeType="1"/>
              </p:cNvSpPr>
              <p:nvPr/>
            </p:nvSpPr>
            <p:spPr bwMode="auto">
              <a:xfrm flipV="1">
                <a:off x="16050" y="9214"/>
                <a:ext cx="1" cy="643"/>
              </a:xfrm>
              <a:prstGeom prst="line">
                <a:avLst/>
              </a:prstGeom>
              <a:noFill/>
              <a:ln w="3816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11" name="Line 89"/>
              <p:cNvSpPr>
                <a:spLocks noChangeShapeType="1"/>
              </p:cNvSpPr>
              <p:nvPr/>
            </p:nvSpPr>
            <p:spPr bwMode="auto">
              <a:xfrm flipV="1">
                <a:off x="15771" y="9284"/>
                <a:ext cx="1" cy="572"/>
              </a:xfrm>
              <a:prstGeom prst="line">
                <a:avLst/>
              </a:prstGeom>
              <a:noFill/>
              <a:ln w="38160">
                <a:solidFill>
                  <a:srgbClr val="FF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12" name="Line 90"/>
              <p:cNvSpPr>
                <a:spLocks noChangeShapeType="1"/>
              </p:cNvSpPr>
              <p:nvPr/>
            </p:nvSpPr>
            <p:spPr bwMode="auto">
              <a:xfrm flipV="1">
                <a:off x="15491" y="9496"/>
                <a:ext cx="1" cy="361"/>
              </a:xfrm>
              <a:prstGeom prst="line">
                <a:avLst/>
              </a:prstGeom>
              <a:noFill/>
              <a:ln w="3816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13" name="Line 91"/>
              <p:cNvSpPr>
                <a:spLocks noChangeShapeType="1"/>
              </p:cNvSpPr>
              <p:nvPr/>
            </p:nvSpPr>
            <p:spPr bwMode="auto">
              <a:xfrm flipV="1">
                <a:off x="15211" y="9710"/>
                <a:ext cx="1" cy="147"/>
              </a:xfrm>
              <a:prstGeom prst="line">
                <a:avLst/>
              </a:prstGeom>
              <a:noFill/>
              <a:ln w="3816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37896" name="Picture 4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2400300"/>
              <a:ext cx="2451100" cy="93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7897" name="Elbow Connector 42"/>
            <p:cNvCxnSpPr>
              <a:cxnSpLocks noChangeShapeType="1"/>
            </p:cNvCxnSpPr>
            <p:nvPr/>
          </p:nvCxnSpPr>
          <p:spPr bwMode="auto">
            <a:xfrm flipV="1">
              <a:off x="1676400" y="3695700"/>
              <a:ext cx="762000" cy="711200"/>
            </a:xfrm>
            <a:prstGeom prst="bentConnector3">
              <a:avLst>
                <a:gd name="adj1" fmla="val 6667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37898" name="Elbow Connector 43"/>
            <p:cNvCxnSpPr>
              <a:cxnSpLocks noChangeShapeType="1"/>
            </p:cNvCxnSpPr>
            <p:nvPr/>
          </p:nvCxnSpPr>
          <p:spPr bwMode="auto">
            <a:xfrm rot="16200000" flipV="1">
              <a:off x="2622550" y="3765550"/>
              <a:ext cx="723900" cy="584200"/>
            </a:xfrm>
            <a:prstGeom prst="bentConnector3">
              <a:avLst>
                <a:gd name="adj1" fmla="val 99125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grpSp>
          <p:nvGrpSpPr>
            <p:cNvPr id="37899" name="Group 149"/>
            <p:cNvGrpSpPr>
              <a:grpSpLocks/>
            </p:cNvGrpSpPr>
            <p:nvPr/>
          </p:nvGrpSpPr>
          <p:grpSpPr bwMode="auto">
            <a:xfrm>
              <a:off x="2362200" y="3530600"/>
              <a:ext cx="381000" cy="342900"/>
              <a:chOff x="1944" y="1544"/>
              <a:chExt cx="288" cy="280"/>
            </a:xfrm>
          </p:grpSpPr>
          <p:sp>
            <p:nvSpPr>
              <p:cNvPr id="37901" name="Oval 146"/>
              <p:cNvSpPr>
                <a:spLocks noChangeArrowheads="1"/>
              </p:cNvSpPr>
              <p:nvPr/>
            </p:nvSpPr>
            <p:spPr bwMode="auto">
              <a:xfrm>
                <a:off x="1944" y="1544"/>
                <a:ext cx="288" cy="28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02" name="Line 147"/>
              <p:cNvSpPr>
                <a:spLocks noChangeShapeType="1"/>
              </p:cNvSpPr>
              <p:nvPr/>
            </p:nvSpPr>
            <p:spPr bwMode="auto">
              <a:xfrm>
                <a:off x="1992" y="1584"/>
                <a:ext cx="192" cy="2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03" name="Line 148"/>
              <p:cNvSpPr>
                <a:spLocks noChangeShapeType="1"/>
              </p:cNvSpPr>
              <p:nvPr/>
            </p:nvSpPr>
            <p:spPr bwMode="auto">
              <a:xfrm flipH="1">
                <a:off x="1992" y="1584"/>
                <a:ext cx="192" cy="2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37900" name="Straight Arrow Connector 45"/>
            <p:cNvCxnSpPr>
              <a:cxnSpLocks noChangeShapeType="1"/>
              <a:stCxn id="37901" idx="0"/>
            </p:cNvCxnSpPr>
            <p:nvPr/>
          </p:nvCxnSpPr>
          <p:spPr bwMode="auto">
            <a:xfrm flipV="1">
              <a:off x="2552700" y="3136900"/>
              <a:ext cx="0" cy="39370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1827111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2"/>
          <p:cNvSpPr txBox="1">
            <a:spLocks noChangeArrowheads="1"/>
          </p:cNvSpPr>
          <p:nvPr/>
        </p:nvSpPr>
        <p:spPr bwMode="auto">
          <a:xfrm>
            <a:off x="1801813" y="38100"/>
            <a:ext cx="497998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GB" sz="2800" b="1" dirty="0">
                <a:solidFill>
                  <a:srgbClr val="000000"/>
                </a:solidFill>
              </a:rPr>
              <a:t>Electro-Optic Detection of Direct Beam Fields</a:t>
            </a:r>
            <a:endParaRPr lang="en-GB" sz="2800" dirty="0">
              <a:solidFill>
                <a:srgbClr val="000000"/>
              </a:solidFill>
            </a:endParaRPr>
          </a:p>
        </p:txBody>
      </p:sp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5003800" y="2730500"/>
            <a:ext cx="9112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400" b="1">
                <a:solidFill>
                  <a:srgbClr val="006600"/>
                </a:solidFill>
              </a:rPr>
              <a:t>SLAC </a:t>
            </a:r>
            <a:br>
              <a:rPr lang="en-GB" sz="1400" b="1">
                <a:solidFill>
                  <a:srgbClr val="006600"/>
                </a:solidFill>
              </a:rPr>
            </a:br>
            <a:r>
              <a:rPr lang="en-GB" sz="1400" b="1">
                <a:solidFill>
                  <a:srgbClr val="006600"/>
                </a:solidFill>
              </a:rPr>
              <a:t>DESY</a:t>
            </a:r>
          </a:p>
          <a:p>
            <a:r>
              <a:rPr lang="en-GB" sz="1400" b="1">
                <a:solidFill>
                  <a:srgbClr val="000099"/>
                </a:solidFill>
              </a:rPr>
              <a:t>LBNL, ...</a:t>
            </a:r>
            <a:endParaRPr lang="en-GB" sz="1400" i="1">
              <a:solidFill>
                <a:srgbClr val="000099"/>
              </a:solidFill>
            </a:endParaRPr>
          </a:p>
          <a:p>
            <a:endParaRPr lang="en-GB" sz="1400" b="1">
              <a:solidFill>
                <a:srgbClr val="006600"/>
              </a:solidFill>
            </a:endParaRPr>
          </a:p>
        </p:txBody>
      </p:sp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5076825" y="3789363"/>
            <a:ext cx="11715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400" b="1">
                <a:solidFill>
                  <a:srgbClr val="006600"/>
                </a:solidFill>
              </a:rPr>
              <a:t>FELIX </a:t>
            </a:r>
            <a:br>
              <a:rPr lang="en-GB" sz="1400" b="1">
                <a:solidFill>
                  <a:srgbClr val="006600"/>
                </a:solidFill>
              </a:rPr>
            </a:br>
            <a:r>
              <a:rPr lang="en-GB" sz="1400" b="1">
                <a:solidFill>
                  <a:srgbClr val="006600"/>
                </a:solidFill>
              </a:rPr>
              <a:t>DESY</a:t>
            </a:r>
          </a:p>
          <a:p>
            <a:r>
              <a:rPr lang="en-GB" sz="1400" b="1">
                <a:solidFill>
                  <a:srgbClr val="000099"/>
                </a:solidFill>
              </a:rPr>
              <a:t>RAL(CLF)</a:t>
            </a:r>
            <a:br>
              <a:rPr lang="en-GB" sz="1400" b="1">
                <a:solidFill>
                  <a:srgbClr val="000099"/>
                </a:solidFill>
              </a:rPr>
            </a:br>
            <a:r>
              <a:rPr lang="en-GB" sz="1400" b="1">
                <a:solidFill>
                  <a:srgbClr val="000099"/>
                </a:solidFill>
              </a:rPr>
              <a:t>MPQ</a:t>
            </a:r>
          </a:p>
          <a:p>
            <a:r>
              <a:rPr lang="en-GB" sz="1400" b="1">
                <a:solidFill>
                  <a:srgbClr val="000099"/>
                </a:solidFill>
              </a:rPr>
              <a:t>Jena, ...</a:t>
            </a:r>
            <a:endParaRPr lang="en-GB" sz="1800" i="1">
              <a:solidFill>
                <a:srgbClr val="000099"/>
              </a:solidFill>
            </a:endParaRPr>
          </a:p>
        </p:txBody>
      </p:sp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5003800" y="1433513"/>
            <a:ext cx="78581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400" b="1">
                <a:solidFill>
                  <a:srgbClr val="006600"/>
                </a:solidFill>
              </a:rPr>
              <a:t>FELIX </a:t>
            </a:r>
            <a:br>
              <a:rPr lang="en-GB" sz="1400" b="1">
                <a:solidFill>
                  <a:srgbClr val="006600"/>
                </a:solidFill>
              </a:rPr>
            </a:br>
            <a:r>
              <a:rPr lang="en-GB" sz="1400" b="1">
                <a:solidFill>
                  <a:srgbClr val="006600"/>
                </a:solidFill>
              </a:rPr>
              <a:t>DESY</a:t>
            </a:r>
          </a:p>
          <a:p>
            <a:r>
              <a:rPr lang="en-GB" sz="1400" b="1">
                <a:solidFill>
                  <a:srgbClr val="006600"/>
                </a:solidFill>
              </a:rPr>
              <a:t>LBNL</a:t>
            </a:r>
          </a:p>
          <a:p>
            <a:r>
              <a:rPr lang="en-GB" sz="1400" b="1">
                <a:solidFill>
                  <a:srgbClr val="006600"/>
                </a:solidFill>
              </a:rPr>
              <a:t>...</a:t>
            </a:r>
            <a:endParaRPr lang="en-GB" sz="1800">
              <a:solidFill>
                <a:srgbClr val="006600"/>
              </a:solidFill>
            </a:endParaRPr>
          </a:p>
        </p:txBody>
      </p:sp>
      <p:grpSp>
        <p:nvGrpSpPr>
          <p:cNvPr id="103430" name="Group 36"/>
          <p:cNvGrpSpPr>
            <a:grpSpLocks/>
          </p:cNvGrpSpPr>
          <p:nvPr/>
        </p:nvGrpSpPr>
        <p:grpSpPr bwMode="auto">
          <a:xfrm>
            <a:off x="179388" y="1065213"/>
            <a:ext cx="4103687" cy="1665287"/>
            <a:chOff x="113" y="431"/>
            <a:chExt cx="2585" cy="1049"/>
          </a:xfrm>
        </p:grpSpPr>
        <p:pic>
          <p:nvPicPr>
            <p:cNvPr id="103447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500" b="50000"/>
            <a:stretch>
              <a:fillRect/>
            </a:stretch>
          </p:blipFill>
          <p:spPr bwMode="auto">
            <a:xfrm>
              <a:off x="113" y="431"/>
              <a:ext cx="2585" cy="1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48" name="Rectangle 8"/>
            <p:cNvSpPr>
              <a:spLocks noChangeArrowheads="1"/>
            </p:cNvSpPr>
            <p:nvPr/>
          </p:nvSpPr>
          <p:spPr bwMode="auto">
            <a:xfrm>
              <a:off x="113" y="1162"/>
              <a:ext cx="1089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800" b="1" i="1"/>
            </a:p>
          </p:txBody>
        </p:sp>
      </p:grpSp>
      <p:grpSp>
        <p:nvGrpSpPr>
          <p:cNvPr id="103431" name="Group 9"/>
          <p:cNvGrpSpPr>
            <a:grpSpLocks noChangeAspect="1"/>
          </p:cNvGrpSpPr>
          <p:nvPr/>
        </p:nvGrpSpPr>
        <p:grpSpPr bwMode="auto">
          <a:xfrm>
            <a:off x="755650" y="2713038"/>
            <a:ext cx="3444875" cy="1096962"/>
            <a:chOff x="79" y="2023"/>
            <a:chExt cx="2609" cy="806"/>
          </a:xfrm>
        </p:grpSpPr>
        <p:pic>
          <p:nvPicPr>
            <p:cNvPr id="103445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389" b="30222"/>
            <a:stretch>
              <a:fillRect/>
            </a:stretch>
          </p:blipFill>
          <p:spPr bwMode="auto">
            <a:xfrm>
              <a:off x="79" y="2023"/>
              <a:ext cx="2609" cy="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46" name="Rectangle 11"/>
            <p:cNvSpPr>
              <a:spLocks noChangeAspect="1" noChangeArrowheads="1"/>
            </p:cNvSpPr>
            <p:nvPr/>
          </p:nvSpPr>
          <p:spPr bwMode="auto">
            <a:xfrm>
              <a:off x="79" y="2559"/>
              <a:ext cx="89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800" b="1" i="1"/>
            </a:p>
          </p:txBody>
        </p:sp>
      </p:grpSp>
      <p:grpSp>
        <p:nvGrpSpPr>
          <p:cNvPr id="103432" name="Group 12"/>
          <p:cNvGrpSpPr>
            <a:grpSpLocks/>
          </p:cNvGrpSpPr>
          <p:nvPr/>
        </p:nvGrpSpPr>
        <p:grpSpPr bwMode="auto">
          <a:xfrm>
            <a:off x="684213" y="4025900"/>
            <a:ext cx="3736975" cy="1319213"/>
            <a:chOff x="731" y="2559"/>
            <a:chExt cx="2609" cy="1067"/>
          </a:xfrm>
        </p:grpSpPr>
        <p:pic>
          <p:nvPicPr>
            <p:cNvPr id="103443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0361"/>
            <a:stretch>
              <a:fillRect/>
            </a:stretch>
          </p:blipFill>
          <p:spPr bwMode="auto">
            <a:xfrm>
              <a:off x="731" y="2559"/>
              <a:ext cx="2609" cy="1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44" name="Rectangle 14"/>
            <p:cNvSpPr>
              <a:spLocks noChangeArrowheads="1"/>
            </p:cNvSpPr>
            <p:nvPr/>
          </p:nvSpPr>
          <p:spPr bwMode="auto">
            <a:xfrm>
              <a:off x="731" y="3371"/>
              <a:ext cx="89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800" b="1" i="1"/>
            </a:p>
          </p:txBody>
        </p:sp>
      </p:grpSp>
      <p:sp>
        <p:nvSpPr>
          <p:cNvPr id="103433" name="Text Box 15"/>
          <p:cNvSpPr txBox="1">
            <a:spLocks noChangeArrowheads="1"/>
          </p:cNvSpPr>
          <p:nvPr/>
        </p:nvSpPr>
        <p:spPr bwMode="auto">
          <a:xfrm>
            <a:off x="0" y="1001713"/>
            <a:ext cx="2190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b="1">
                <a:solidFill>
                  <a:srgbClr val="000099"/>
                </a:solidFill>
              </a:rPr>
              <a:t>Spectral Decoding</a:t>
            </a:r>
          </a:p>
        </p:txBody>
      </p:sp>
      <p:sp>
        <p:nvSpPr>
          <p:cNvPr id="103434" name="Text Box 16"/>
          <p:cNvSpPr txBox="1">
            <a:spLocks noChangeArrowheads="1"/>
          </p:cNvSpPr>
          <p:nvPr/>
        </p:nvSpPr>
        <p:spPr bwMode="auto">
          <a:xfrm>
            <a:off x="0" y="2506663"/>
            <a:ext cx="2057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b="1">
                <a:solidFill>
                  <a:srgbClr val="000099"/>
                </a:solidFill>
              </a:rPr>
              <a:t>Spatial Encoding</a:t>
            </a:r>
          </a:p>
        </p:txBody>
      </p:sp>
      <p:sp>
        <p:nvSpPr>
          <p:cNvPr id="103435" name="Text Box 17"/>
          <p:cNvSpPr txBox="1">
            <a:spLocks noChangeArrowheads="1"/>
          </p:cNvSpPr>
          <p:nvPr/>
        </p:nvSpPr>
        <p:spPr bwMode="auto">
          <a:xfrm>
            <a:off x="0" y="3730625"/>
            <a:ext cx="2317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b="1">
                <a:solidFill>
                  <a:srgbClr val="000099"/>
                </a:solidFill>
              </a:rPr>
              <a:t>Temporal Decoding</a:t>
            </a:r>
          </a:p>
        </p:txBody>
      </p:sp>
      <p:sp>
        <p:nvSpPr>
          <p:cNvPr id="103436" name="Text Box 18"/>
          <p:cNvSpPr txBox="1">
            <a:spLocks noChangeArrowheads="1"/>
          </p:cNvSpPr>
          <p:nvPr/>
        </p:nvSpPr>
        <p:spPr bwMode="auto">
          <a:xfrm>
            <a:off x="7383463" y="1008063"/>
            <a:ext cx="145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>
                <a:solidFill>
                  <a:srgbClr val="006600"/>
                </a:solidFill>
              </a:rPr>
              <a:t> complexity</a:t>
            </a:r>
          </a:p>
        </p:txBody>
      </p:sp>
      <p:sp>
        <p:nvSpPr>
          <p:cNvPr id="103437" name="AutoShape 19"/>
          <p:cNvSpPr>
            <a:spLocks noChangeArrowheads="1"/>
          </p:cNvSpPr>
          <p:nvPr/>
        </p:nvSpPr>
        <p:spPr bwMode="auto">
          <a:xfrm rot="5400000">
            <a:off x="6939756" y="3210719"/>
            <a:ext cx="2297113" cy="327025"/>
          </a:xfrm>
          <a:prstGeom prst="rightArrow">
            <a:avLst>
              <a:gd name="adj1" fmla="val 50000"/>
              <a:gd name="adj2" fmla="val 17560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 b="1" i="1"/>
          </a:p>
        </p:txBody>
      </p:sp>
      <p:sp>
        <p:nvSpPr>
          <p:cNvPr id="103438" name="Text Box 20"/>
          <p:cNvSpPr txBox="1">
            <a:spLocks noChangeArrowheads="1"/>
          </p:cNvSpPr>
          <p:nvPr/>
        </p:nvSpPr>
        <p:spPr bwMode="auto">
          <a:xfrm>
            <a:off x="6330950" y="1417638"/>
            <a:ext cx="2362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i="1">
                <a:solidFill>
                  <a:srgbClr val="FF0000"/>
                </a:solidFill>
              </a:rPr>
              <a:t>demonstrated</a:t>
            </a:r>
          </a:p>
          <a:p>
            <a:r>
              <a:rPr lang="en-GB" sz="2000">
                <a:solidFill>
                  <a:srgbClr val="FF0000"/>
                </a:solidFill>
              </a:rPr>
              <a:t> time resolution</a:t>
            </a:r>
          </a:p>
        </p:txBody>
      </p:sp>
      <p:sp>
        <p:nvSpPr>
          <p:cNvPr id="103439" name="AutoShape 21"/>
          <p:cNvSpPr>
            <a:spLocks noChangeArrowheads="1"/>
          </p:cNvSpPr>
          <p:nvPr/>
        </p:nvSpPr>
        <p:spPr bwMode="auto">
          <a:xfrm rot="5400000">
            <a:off x="7307262" y="2873376"/>
            <a:ext cx="2663825" cy="361950"/>
          </a:xfrm>
          <a:prstGeom prst="rightArrow">
            <a:avLst>
              <a:gd name="adj1" fmla="val 50000"/>
              <a:gd name="adj2" fmla="val 18399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 b="1" i="1"/>
          </a:p>
        </p:txBody>
      </p:sp>
      <p:pic>
        <p:nvPicPr>
          <p:cNvPr id="10344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5349875"/>
            <a:ext cx="3455987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41" name="Text Box 34"/>
          <p:cNvSpPr txBox="1">
            <a:spLocks noChangeArrowheads="1"/>
          </p:cNvSpPr>
          <p:nvPr/>
        </p:nvSpPr>
        <p:spPr bwMode="auto">
          <a:xfrm>
            <a:off x="2124075" y="5278438"/>
            <a:ext cx="2622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b="1">
                <a:solidFill>
                  <a:srgbClr val="000099"/>
                </a:solidFill>
              </a:rPr>
              <a:t>spectral upconversion</a:t>
            </a:r>
          </a:p>
        </p:txBody>
      </p:sp>
      <p:sp>
        <p:nvSpPr>
          <p:cNvPr id="103442" name="Line 35"/>
          <p:cNvSpPr>
            <a:spLocks noChangeShapeType="1"/>
          </p:cNvSpPr>
          <p:nvPr/>
        </p:nvSpPr>
        <p:spPr bwMode="auto">
          <a:xfrm>
            <a:off x="827088" y="5181600"/>
            <a:ext cx="78486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693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EO Sampling: spectral encoding</a:t>
            </a:r>
          </a:p>
        </p:txBody>
      </p:sp>
      <p:pic>
        <p:nvPicPr>
          <p:cNvPr id="3789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8534400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 Box 5"/>
          <p:cNvSpPr txBox="1">
            <a:spLocks noChangeArrowheads="1"/>
          </p:cNvSpPr>
          <p:nvPr/>
        </p:nvSpPr>
        <p:spPr bwMode="auto">
          <a:xfrm>
            <a:off x="228600" y="4191000"/>
            <a:ext cx="86106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buFont typeface="Arial" charset="0"/>
              <a:buChar char="•"/>
            </a:pPr>
            <a:r>
              <a:rPr lang="en-US" dirty="0"/>
              <a:t>Probe laser is optically stretched with time-wavelength correlation</a:t>
            </a:r>
          </a:p>
          <a:p>
            <a:pPr algn="l">
              <a:buFont typeface="Arial" charset="0"/>
              <a:buChar char="•"/>
            </a:pPr>
            <a:r>
              <a:rPr lang="en-US" dirty="0"/>
              <a:t>EO effect is imprinted on pulse</a:t>
            </a:r>
          </a:p>
          <a:p>
            <a:pPr algn="l">
              <a:buFont typeface="Arial" charset="0"/>
              <a:buChar char="•"/>
            </a:pPr>
            <a:r>
              <a:rPr lang="en-US" dirty="0"/>
              <a:t>Correlation is imaged from an optical spectrometer. </a:t>
            </a:r>
          </a:p>
        </p:txBody>
      </p:sp>
    </p:spTree>
    <p:extLst>
      <p:ext uri="{BB962C8B-B14F-4D97-AF65-F5344CB8AC3E}">
        <p14:creationId xmlns:p14="http://schemas.microsoft.com/office/powerpoint/2010/main" val="2256856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99" y="987425"/>
            <a:ext cx="8110635" cy="282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642938"/>
          </a:xfrm>
        </p:spPr>
        <p:txBody>
          <a:bodyPr/>
          <a:lstStyle/>
          <a:p>
            <a:pPr>
              <a:defRPr/>
            </a:pPr>
            <a:r>
              <a:rPr lang="en-GB" sz="28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Spectral </a:t>
            </a:r>
            <a:r>
              <a:rPr lang="en-GB" sz="28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upconversion</a:t>
            </a:r>
            <a:r>
              <a:rPr lang="en-GB" sz="28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 diagnostic</a:t>
            </a:r>
          </a:p>
        </p:txBody>
      </p:sp>
      <p:sp>
        <p:nvSpPr>
          <p:cNvPr id="146435" name="Text Box 25"/>
          <p:cNvSpPr txBox="1">
            <a:spLocks noChangeArrowheads="1"/>
          </p:cNvSpPr>
          <p:nvPr/>
        </p:nvSpPr>
        <p:spPr bwMode="auto">
          <a:xfrm>
            <a:off x="1547813" y="500063"/>
            <a:ext cx="6167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b="1">
                <a:solidFill>
                  <a:srgbClr val="000000"/>
                </a:solidFill>
                <a:latin typeface="Verdana" charset="0"/>
              </a:rPr>
              <a:t>Aim to measure the bunch Fourier spectrum...</a:t>
            </a:r>
            <a:endParaRPr lang="en-US" sz="1800" b="1">
              <a:solidFill>
                <a:srgbClr val="000000"/>
              </a:solidFill>
              <a:latin typeface="Verdana" charset="0"/>
            </a:endParaRPr>
          </a:p>
        </p:txBody>
      </p:sp>
      <p:sp>
        <p:nvSpPr>
          <p:cNvPr id="146436" name="Rectangle 26"/>
          <p:cNvSpPr>
            <a:spLocks noChangeArrowheads="1"/>
          </p:cNvSpPr>
          <p:nvPr/>
        </p:nvSpPr>
        <p:spPr bwMode="auto">
          <a:xfrm>
            <a:off x="1357313" y="3370263"/>
            <a:ext cx="4137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Aft>
                <a:spcPct val="30000"/>
              </a:spcAft>
            </a:pPr>
            <a:r>
              <a:rPr lang="en-GB" sz="1600" dirty="0">
                <a:latin typeface="Verdana" charset="0"/>
              </a:rPr>
              <a:t>... accepting loss of phase information </a:t>
            </a:r>
            <a:br>
              <a:rPr lang="en-GB" sz="1600" dirty="0">
                <a:latin typeface="Verdana" charset="0"/>
              </a:rPr>
            </a:br>
            <a:r>
              <a:rPr lang="en-GB" sz="1600" dirty="0">
                <a:latin typeface="Verdana" charset="0"/>
              </a:rPr>
              <a:t>     &amp; explicit temporal information</a:t>
            </a:r>
            <a:endParaRPr lang="en-US" sz="1600" dirty="0">
              <a:latin typeface="Verdana" charset="0"/>
            </a:endParaRPr>
          </a:p>
        </p:txBody>
      </p:sp>
      <p:sp>
        <p:nvSpPr>
          <p:cNvPr id="146437" name="Rectangle 27"/>
          <p:cNvSpPr>
            <a:spLocks noChangeArrowheads="1"/>
          </p:cNvSpPr>
          <p:nvPr/>
        </p:nvSpPr>
        <p:spPr bwMode="auto">
          <a:xfrm>
            <a:off x="1285875" y="4017963"/>
            <a:ext cx="44386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1600">
                <a:latin typeface="Verdana" charset="0"/>
              </a:rPr>
              <a:t>... gaining potential for determining </a:t>
            </a:r>
            <a:br>
              <a:rPr lang="en-GB" sz="1600">
                <a:latin typeface="Verdana" charset="0"/>
              </a:rPr>
            </a:br>
            <a:r>
              <a:rPr lang="en-GB" sz="1600">
                <a:latin typeface="Verdana" charset="0"/>
              </a:rPr>
              <a:t>     information on even shorter structure</a:t>
            </a:r>
            <a:endParaRPr lang="en-US" sz="1600">
              <a:latin typeface="Verdana" charset="0"/>
            </a:endParaRPr>
          </a:p>
        </p:txBody>
      </p:sp>
      <p:sp>
        <p:nvSpPr>
          <p:cNvPr id="146438" name="Rectangle 28"/>
          <p:cNvSpPr>
            <a:spLocks noChangeArrowheads="1"/>
          </p:cNvSpPr>
          <p:nvPr/>
        </p:nvSpPr>
        <p:spPr bwMode="auto">
          <a:xfrm>
            <a:off x="1285875" y="4595813"/>
            <a:ext cx="37687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1600">
                <a:latin typeface="Verdana" charset="0"/>
              </a:rPr>
              <a:t>... gaining measurement simplicity</a:t>
            </a:r>
            <a:endParaRPr lang="en-US" sz="1600">
              <a:latin typeface="Verdana" charset="0"/>
            </a:endParaRPr>
          </a:p>
        </p:txBody>
      </p:sp>
      <p:sp>
        <p:nvSpPr>
          <p:cNvPr id="23561" name="Text Box 19"/>
          <p:cNvSpPr txBox="1">
            <a:spLocks noChangeArrowheads="1"/>
          </p:cNvSpPr>
          <p:nvPr/>
        </p:nvSpPr>
        <p:spPr bwMode="auto">
          <a:xfrm>
            <a:off x="658813" y="1038225"/>
            <a:ext cx="4641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b="1" i="1" dirty="0"/>
              <a:t>use long pulse, narrow band, probe laser</a:t>
            </a:r>
            <a:endParaRPr lang="en-US" sz="1800" b="1" i="1" dirty="0"/>
          </a:p>
        </p:txBody>
      </p:sp>
      <p:sp>
        <p:nvSpPr>
          <p:cNvPr id="23562" name="Text Box 20"/>
          <p:cNvSpPr txBox="1">
            <a:spLocks noChangeArrowheads="1"/>
          </p:cNvSpPr>
          <p:nvPr/>
        </p:nvSpPr>
        <p:spPr bwMode="auto">
          <a:xfrm>
            <a:off x="1214438" y="4929188"/>
            <a:ext cx="69557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buFontTx/>
              <a:buChar char="•"/>
            </a:pPr>
            <a:r>
              <a:rPr lang="en-GB" sz="1800" b="1" i="1" dirty="0"/>
              <a:t>  laser complexity reduced, reliability increased</a:t>
            </a:r>
          </a:p>
          <a:p>
            <a:pPr algn="l">
              <a:buFontTx/>
              <a:buChar char="•"/>
            </a:pPr>
            <a:r>
              <a:rPr lang="en-GB" sz="1800" b="1" i="1" dirty="0"/>
              <a:t>  laser transport becomes trivial (fibre)</a:t>
            </a:r>
          </a:p>
          <a:p>
            <a:pPr algn="l">
              <a:buFontTx/>
              <a:buChar char="•"/>
            </a:pPr>
            <a:r>
              <a:rPr lang="en-GB" sz="1800" b="1" i="1" dirty="0"/>
              <a:t>  problematic </a:t>
            </a:r>
            <a:r>
              <a:rPr lang="en-GB" sz="1800" b="1" i="1" dirty="0">
                <a:solidFill>
                  <a:srgbClr val="FF0000"/>
                </a:solidFill>
              </a:rPr>
              <a:t>artefacts</a:t>
            </a:r>
            <a:r>
              <a:rPr lang="en-GB" sz="1800" b="1" i="1" dirty="0"/>
              <a:t> of spectral decoding become </a:t>
            </a:r>
            <a:r>
              <a:rPr lang="en-GB" sz="1800" b="1" i="1" dirty="0">
                <a:solidFill>
                  <a:srgbClr val="FF0000"/>
                </a:solidFill>
              </a:rPr>
              <a:t>solution</a:t>
            </a:r>
            <a:endParaRPr lang="en-US" sz="1800" b="1" i="1" dirty="0">
              <a:solidFill>
                <a:srgbClr val="FF0000"/>
              </a:solidFill>
            </a:endParaRPr>
          </a:p>
        </p:txBody>
      </p:sp>
      <p:sp>
        <p:nvSpPr>
          <p:cNvPr id="23566" name="Text Box 25"/>
          <p:cNvSpPr txBox="1">
            <a:spLocks noChangeArrowheads="1"/>
          </p:cNvSpPr>
          <p:nvPr/>
        </p:nvSpPr>
        <p:spPr bwMode="auto">
          <a:xfrm>
            <a:off x="1109663" y="5929313"/>
            <a:ext cx="69627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b="1" i="1">
                <a:solidFill>
                  <a:srgbClr val="000099"/>
                </a:solidFill>
                <a:latin typeface="Verdana" charset="0"/>
              </a:rPr>
              <a:t>NOTE: the long probe is converted to optical replica</a:t>
            </a:r>
            <a:endParaRPr lang="en-US" sz="1800" b="1" i="1">
              <a:solidFill>
                <a:srgbClr val="000099"/>
              </a:solidFill>
              <a:latin typeface="Verdana" charset="0"/>
            </a:endParaRP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7096125" y="3055938"/>
            <a:ext cx="1746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GB" sz="1600"/>
              <a:t>same physics </a:t>
            </a:r>
            <a:br>
              <a:rPr lang="en-GB" sz="1600"/>
            </a:br>
            <a:r>
              <a:rPr lang="en-GB" sz="1600"/>
              <a:t>as “standard” EO</a:t>
            </a:r>
            <a:endParaRPr lang="en-US" sz="1600"/>
          </a:p>
        </p:txBody>
      </p:sp>
      <p:sp>
        <p:nvSpPr>
          <p:cNvPr id="20" name="TextBox 19"/>
          <p:cNvSpPr txBox="1"/>
          <p:nvPr/>
        </p:nvSpPr>
        <p:spPr>
          <a:xfrm>
            <a:off x="4191000" y="6248400"/>
            <a:ext cx="2361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Courtesy, S. Jamison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30366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" y="3494088"/>
            <a:ext cx="3887788" cy="305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59" name="Rectangle 3"/>
          <p:cNvSpPr>
            <a:spLocks noChangeArrowheads="1"/>
          </p:cNvSpPr>
          <p:nvPr/>
        </p:nvSpPr>
        <p:spPr bwMode="auto">
          <a:xfrm>
            <a:off x="250825" y="1803400"/>
            <a:ext cx="5327650" cy="4679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474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677" b="-23264"/>
          <a:stretch>
            <a:fillRect/>
          </a:stretch>
        </p:blipFill>
        <p:spPr bwMode="auto">
          <a:xfrm>
            <a:off x="3203575" y="2622550"/>
            <a:ext cx="107950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61" name="Text Box 22"/>
          <p:cNvSpPr txBox="1">
            <a:spLocks noChangeArrowheads="1"/>
          </p:cNvSpPr>
          <p:nvPr/>
        </p:nvSpPr>
        <p:spPr bwMode="auto">
          <a:xfrm>
            <a:off x="2830513" y="1981200"/>
            <a:ext cx="1911350" cy="641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GB" sz="1800">
                <a:solidFill>
                  <a:srgbClr val="FF0000"/>
                </a:solidFill>
              </a:rPr>
              <a:t>difference </a:t>
            </a:r>
            <a:br>
              <a:rPr lang="en-GB" sz="1800">
                <a:solidFill>
                  <a:srgbClr val="FF0000"/>
                </a:solidFill>
              </a:rPr>
            </a:br>
            <a:r>
              <a:rPr lang="en-GB" sz="1800">
                <a:solidFill>
                  <a:srgbClr val="FF0000"/>
                </a:solidFill>
              </a:rPr>
              <a:t>frequency mixing</a:t>
            </a:r>
            <a:endParaRPr lang="en-US" sz="1800">
              <a:solidFill>
                <a:srgbClr val="FF0000"/>
              </a:solidFill>
            </a:endParaRPr>
          </a:p>
        </p:txBody>
      </p:sp>
      <p:sp>
        <p:nvSpPr>
          <p:cNvPr id="147462" name="Text Box 23"/>
          <p:cNvSpPr txBox="1">
            <a:spLocks noChangeArrowheads="1"/>
          </p:cNvSpPr>
          <p:nvPr/>
        </p:nvSpPr>
        <p:spPr bwMode="auto">
          <a:xfrm>
            <a:off x="466725" y="1981200"/>
            <a:ext cx="1911350" cy="641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GB" sz="1800">
                <a:solidFill>
                  <a:srgbClr val="FF0000"/>
                </a:solidFill>
              </a:rPr>
              <a:t>sum </a:t>
            </a:r>
            <a:br>
              <a:rPr lang="en-GB" sz="1800">
                <a:solidFill>
                  <a:srgbClr val="FF0000"/>
                </a:solidFill>
              </a:rPr>
            </a:br>
            <a:r>
              <a:rPr lang="en-GB" sz="1800">
                <a:solidFill>
                  <a:srgbClr val="FF0000"/>
                </a:solidFill>
              </a:rPr>
              <a:t>frequency mixing</a:t>
            </a:r>
            <a:endParaRPr lang="en-US" sz="1800">
              <a:solidFill>
                <a:srgbClr val="FF0000"/>
              </a:solidFill>
            </a:endParaRPr>
          </a:p>
        </p:txBody>
      </p:sp>
      <p:pic>
        <p:nvPicPr>
          <p:cNvPr id="14746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98"/>
          <a:stretch>
            <a:fillRect/>
          </a:stretch>
        </p:blipFill>
        <p:spPr bwMode="auto">
          <a:xfrm>
            <a:off x="322263" y="2917825"/>
            <a:ext cx="208915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6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23" t="10129" b="-9668"/>
          <a:stretch>
            <a:fillRect/>
          </a:stretch>
        </p:blipFill>
        <p:spPr bwMode="auto">
          <a:xfrm>
            <a:off x="2770188" y="2917825"/>
            <a:ext cx="2592387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6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8" t="3319" r="48141"/>
          <a:stretch>
            <a:fillRect/>
          </a:stretch>
        </p:blipFill>
        <p:spPr bwMode="auto">
          <a:xfrm>
            <a:off x="5705475" y="1198563"/>
            <a:ext cx="1644650" cy="1800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46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438" b="-16911"/>
          <a:stretch>
            <a:fillRect/>
          </a:stretch>
        </p:blipFill>
        <p:spPr bwMode="auto">
          <a:xfrm>
            <a:off x="827088" y="2628900"/>
            <a:ext cx="115252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642938"/>
          </a:xfrm>
        </p:spPr>
        <p:txBody>
          <a:bodyPr/>
          <a:lstStyle/>
          <a:p>
            <a:r>
              <a:rPr lang="en-GB" sz="36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Spectral </a:t>
            </a:r>
            <a:r>
              <a:rPr lang="en-GB" sz="3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upconversion</a:t>
            </a:r>
            <a:r>
              <a:rPr lang="en-GB" sz="36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 diagnostic</a:t>
            </a:r>
          </a:p>
        </p:txBody>
      </p:sp>
      <p:sp>
        <p:nvSpPr>
          <p:cNvPr id="147468" name="Text Box 24"/>
          <p:cNvSpPr txBox="1">
            <a:spLocks noChangeArrowheads="1"/>
          </p:cNvSpPr>
          <p:nvPr/>
        </p:nvSpPr>
        <p:spPr bwMode="auto">
          <a:xfrm>
            <a:off x="179388" y="973138"/>
            <a:ext cx="4908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/>
              <a:t>Results from experiments at FELIX (Feb 2009)</a:t>
            </a:r>
            <a:endParaRPr lang="en-US" sz="1800"/>
          </a:p>
        </p:txBody>
      </p:sp>
      <p:sp>
        <p:nvSpPr>
          <p:cNvPr id="147469" name="AutoShape 13"/>
          <p:cNvSpPr>
            <a:spLocks/>
          </p:cNvSpPr>
          <p:nvPr/>
        </p:nvSpPr>
        <p:spPr bwMode="auto">
          <a:xfrm rot="5400000">
            <a:off x="3167063" y="2954338"/>
            <a:ext cx="431800" cy="1079500"/>
          </a:xfrm>
          <a:prstGeom prst="leftBrace">
            <a:avLst>
              <a:gd name="adj1" fmla="val 20833"/>
              <a:gd name="adj2" fmla="val 16667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7470" name="AutoShape 14"/>
          <p:cNvSpPr>
            <a:spLocks/>
          </p:cNvSpPr>
          <p:nvPr/>
        </p:nvSpPr>
        <p:spPr bwMode="auto">
          <a:xfrm rot="5400000">
            <a:off x="2014538" y="2954338"/>
            <a:ext cx="431800" cy="1079500"/>
          </a:xfrm>
          <a:prstGeom prst="leftBrace">
            <a:avLst>
              <a:gd name="adj1" fmla="val 20833"/>
              <a:gd name="adj2" fmla="val 78231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7471" name="Text Box 15"/>
          <p:cNvSpPr txBox="1">
            <a:spLocks noChangeArrowheads="1"/>
          </p:cNvSpPr>
          <p:nvPr/>
        </p:nvSpPr>
        <p:spPr bwMode="auto">
          <a:xfrm>
            <a:off x="152400" y="1306513"/>
            <a:ext cx="31099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/>
              <a:t>in FEL’09; </a:t>
            </a:r>
            <a:r>
              <a:rPr lang="en-GB" sz="1800" dirty="0" smtClean="0"/>
              <a:t>(Appl</a:t>
            </a:r>
            <a:r>
              <a:rPr lang="en-GB" sz="1800" dirty="0"/>
              <a:t>. Phys. </a:t>
            </a:r>
            <a:r>
              <a:rPr lang="en-GB" sz="1800" dirty="0" err="1"/>
              <a:t>Lett</a:t>
            </a:r>
            <a:r>
              <a:rPr lang="en-GB" sz="1800" dirty="0"/>
              <a:t>.)</a:t>
            </a:r>
            <a:endParaRPr lang="en-US" sz="1800" dirty="0"/>
          </a:p>
        </p:txBody>
      </p:sp>
      <p:sp>
        <p:nvSpPr>
          <p:cNvPr id="147472" name="Text Box 16"/>
          <p:cNvSpPr txBox="1">
            <a:spLocks noChangeArrowheads="1"/>
          </p:cNvSpPr>
          <p:nvPr/>
        </p:nvSpPr>
        <p:spPr bwMode="auto">
          <a:xfrm>
            <a:off x="5991225" y="1076325"/>
            <a:ext cx="3054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b="1" dirty="0">
                <a:solidFill>
                  <a:srgbClr val="000099"/>
                </a:solidFill>
              </a:rPr>
              <a:t>Theory / Expt. comparison</a:t>
            </a:r>
            <a:endParaRPr lang="en-US" sz="1800" b="1" dirty="0">
              <a:solidFill>
                <a:srgbClr val="000099"/>
              </a:solidFill>
            </a:endParaRPr>
          </a:p>
        </p:txBody>
      </p:sp>
      <p:pic>
        <p:nvPicPr>
          <p:cNvPr id="147473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20"/>
          <a:stretch>
            <a:fillRect/>
          </a:stretch>
        </p:blipFill>
        <p:spPr bwMode="auto">
          <a:xfrm>
            <a:off x="7380288" y="1917700"/>
            <a:ext cx="1527175" cy="1728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7474" name="Text Box 18"/>
          <p:cNvSpPr txBox="1">
            <a:spLocks noChangeArrowheads="1"/>
          </p:cNvSpPr>
          <p:nvPr/>
        </p:nvSpPr>
        <p:spPr bwMode="auto">
          <a:xfrm>
            <a:off x="6503988" y="1341438"/>
            <a:ext cx="941387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GB" sz="1400" b="1"/>
              <a:t>FELIX </a:t>
            </a:r>
            <a:br>
              <a:rPr lang="en-GB" sz="1400" b="1"/>
            </a:br>
            <a:r>
              <a:rPr lang="en-GB" sz="1400" b="1"/>
              <a:t>temporal </a:t>
            </a:r>
            <a:br>
              <a:rPr lang="en-GB" sz="1400" b="1"/>
            </a:br>
            <a:r>
              <a:rPr lang="en-GB" sz="1400" b="1"/>
              <a:t>profile</a:t>
            </a:r>
            <a:endParaRPr lang="en-US" sz="1400" b="1"/>
          </a:p>
        </p:txBody>
      </p:sp>
      <p:sp>
        <p:nvSpPr>
          <p:cNvPr id="147475" name="Text Box 19"/>
          <p:cNvSpPr txBox="1">
            <a:spLocks noChangeArrowheads="1"/>
          </p:cNvSpPr>
          <p:nvPr/>
        </p:nvSpPr>
        <p:spPr bwMode="auto">
          <a:xfrm>
            <a:off x="7937500" y="2206625"/>
            <a:ext cx="9937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GB" sz="1400" b="1"/>
              <a:t>inferred</a:t>
            </a:r>
            <a:br>
              <a:rPr lang="en-GB" sz="1400" b="1"/>
            </a:br>
            <a:r>
              <a:rPr lang="en-GB" sz="1400" b="1"/>
              <a:t>FELIX</a:t>
            </a:r>
            <a:br>
              <a:rPr lang="en-GB" sz="1400" b="1"/>
            </a:br>
            <a:r>
              <a:rPr lang="en-GB" sz="1400" b="1"/>
              <a:t>spectrum</a:t>
            </a:r>
            <a:endParaRPr lang="en-US" sz="1400" b="1"/>
          </a:p>
        </p:txBody>
      </p:sp>
      <p:pic>
        <p:nvPicPr>
          <p:cNvPr id="147476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717925"/>
            <a:ext cx="3271838" cy="24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77" name="AutoShape 21"/>
          <p:cNvSpPr>
            <a:spLocks noChangeArrowheads="1"/>
          </p:cNvSpPr>
          <p:nvPr/>
        </p:nvSpPr>
        <p:spPr bwMode="auto">
          <a:xfrm rot="465002">
            <a:off x="6156325" y="2998788"/>
            <a:ext cx="1249363" cy="1436687"/>
          </a:xfrm>
          <a:prstGeom prst="curvedRightArrow">
            <a:avLst>
              <a:gd name="adj1" fmla="val 22999"/>
              <a:gd name="adj2" fmla="val 4599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7478" name="AutoShape 22"/>
          <p:cNvSpPr>
            <a:spLocks noChangeArrowheads="1"/>
          </p:cNvSpPr>
          <p:nvPr/>
        </p:nvSpPr>
        <p:spPr bwMode="auto">
          <a:xfrm rot="-4921479">
            <a:off x="5233194" y="2516982"/>
            <a:ext cx="400050" cy="2881312"/>
          </a:xfrm>
          <a:prstGeom prst="downArrow">
            <a:avLst>
              <a:gd name="adj1" fmla="val 50000"/>
              <a:gd name="adj2" fmla="val 18005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7479" name="AutoShape 23"/>
          <p:cNvSpPr>
            <a:spLocks noChangeArrowheads="1"/>
          </p:cNvSpPr>
          <p:nvPr/>
        </p:nvSpPr>
        <p:spPr bwMode="auto">
          <a:xfrm rot="1779199">
            <a:off x="7380288" y="1630363"/>
            <a:ext cx="649287" cy="215900"/>
          </a:xfrm>
          <a:prstGeom prst="rightArrow">
            <a:avLst>
              <a:gd name="adj1" fmla="val 50000"/>
              <a:gd name="adj2" fmla="val 751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487684" y="6096000"/>
            <a:ext cx="565631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S.P</a:t>
            </a:r>
            <a:r>
              <a:rPr lang="en-US" sz="1400" dirty="0"/>
              <a:t>. Jamison, G. </a:t>
            </a:r>
            <a:r>
              <a:rPr lang="en-US" sz="1400" dirty="0" err="1"/>
              <a:t>Berden</a:t>
            </a:r>
            <a:r>
              <a:rPr lang="en-US" sz="1400" dirty="0"/>
              <a:t>, P. J. Phillips, W.A. Gillespie, A.M. MacLeod</a:t>
            </a:r>
          </a:p>
          <a:p>
            <a:r>
              <a:rPr lang="en-US" sz="1400" dirty="0" smtClean="0"/>
              <a:t>APL 2010</a:t>
            </a:r>
            <a:r>
              <a:rPr lang="en-US" sz="1400" dirty="0"/>
              <a:t>: 96(23): 231114- 231114-3 </a:t>
            </a:r>
          </a:p>
        </p:txBody>
      </p:sp>
    </p:spTree>
    <p:extLst>
      <p:ext uri="{BB962C8B-B14F-4D97-AF65-F5344CB8AC3E}">
        <p14:creationId xmlns:p14="http://schemas.microsoft.com/office/powerpoint/2010/main" val="1562081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27100" y="268288"/>
            <a:ext cx="5372100" cy="5334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Group-velocity mismatch</a:t>
            </a:r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685800" y="1112838"/>
            <a:ext cx="8458200" cy="176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en-US" dirty="0"/>
              <a:t>Inside the crystal the two different wavelengths have different group velocities.</a:t>
            </a:r>
            <a:br>
              <a:rPr lang="en-US" dirty="0"/>
            </a:br>
            <a:endParaRPr lang="en-US" dirty="0"/>
          </a:p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en-US" dirty="0"/>
              <a:t>Define the Group-Velocity </a:t>
            </a:r>
            <a:br>
              <a:rPr lang="en-US" dirty="0"/>
            </a:br>
            <a:r>
              <a:rPr lang="en-US" dirty="0"/>
              <a:t>Mismatch (GVM):</a:t>
            </a:r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6699122"/>
              </p:ext>
            </p:extLst>
          </p:nvPr>
        </p:nvGraphicFramePr>
        <p:xfrm>
          <a:off x="4799012" y="2011363"/>
          <a:ext cx="3659188" cy="877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Equation" r:id="rId3" imgW="2019300" imgH="482600" progId="Equation.DSMT4">
                  <p:embed/>
                </p:oleObj>
              </mc:Choice>
              <mc:Fallback>
                <p:oleObj name="Equation" r:id="rId3" imgW="2019300" imgH="482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9012" y="2011363"/>
                        <a:ext cx="3659188" cy="8778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581" name="Group 29"/>
          <p:cNvGrpSpPr>
            <a:grpSpLocks/>
          </p:cNvGrpSpPr>
          <p:nvPr/>
        </p:nvGrpSpPr>
        <p:grpSpPr bwMode="auto">
          <a:xfrm>
            <a:off x="1111250" y="3324225"/>
            <a:ext cx="7091363" cy="3200400"/>
            <a:chOff x="700" y="2094"/>
            <a:chExt cx="4467" cy="2016"/>
          </a:xfrm>
        </p:grpSpPr>
        <p:sp>
          <p:nvSpPr>
            <p:cNvPr id="24582" name="Rectangle 6"/>
            <p:cNvSpPr>
              <a:spLocks noChangeArrowheads="1"/>
            </p:cNvSpPr>
            <p:nvPr/>
          </p:nvSpPr>
          <p:spPr bwMode="auto">
            <a:xfrm>
              <a:off x="2385" y="2094"/>
              <a:ext cx="409" cy="888"/>
            </a:xfrm>
            <a:prstGeom prst="rect">
              <a:avLst/>
            </a:prstGeom>
            <a:solidFill>
              <a:srgbClr val="E6E658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3" name="Text Box 7"/>
            <p:cNvSpPr txBox="1">
              <a:spLocks noChangeArrowheads="1"/>
            </p:cNvSpPr>
            <p:nvPr/>
          </p:nvSpPr>
          <p:spPr bwMode="auto">
            <a:xfrm>
              <a:off x="2309" y="2982"/>
              <a:ext cx="56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Helvetica" charset="0"/>
                </a:rPr>
                <a:t>Crystal</a:t>
              </a:r>
            </a:p>
          </p:txBody>
        </p:sp>
        <p:sp>
          <p:nvSpPr>
            <p:cNvPr id="24584" name="Line 8"/>
            <p:cNvSpPr>
              <a:spLocks noChangeShapeType="1"/>
            </p:cNvSpPr>
            <p:nvPr/>
          </p:nvSpPr>
          <p:spPr bwMode="auto">
            <a:xfrm>
              <a:off x="1748" y="2795"/>
              <a:ext cx="546" cy="0"/>
            </a:xfrm>
            <a:prstGeom prst="line">
              <a:avLst/>
            </a:prstGeom>
            <a:noFill/>
            <a:ln w="57150">
              <a:solidFill>
                <a:srgbClr val="FF071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4585" name="Group 9"/>
            <p:cNvGrpSpPr>
              <a:grpSpLocks/>
            </p:cNvGrpSpPr>
            <p:nvPr/>
          </p:nvGrpSpPr>
          <p:grpSpPr bwMode="auto">
            <a:xfrm>
              <a:off x="2294" y="2608"/>
              <a:ext cx="273" cy="327"/>
              <a:chOff x="1104" y="2496"/>
              <a:chExt cx="288" cy="336"/>
            </a:xfrm>
          </p:grpSpPr>
          <p:sp>
            <p:nvSpPr>
              <p:cNvPr id="24603" name="Arc 10"/>
              <p:cNvSpPr>
                <a:spLocks/>
              </p:cNvSpPr>
              <p:nvPr/>
            </p:nvSpPr>
            <p:spPr bwMode="auto">
              <a:xfrm rot="10800000" flipH="1">
                <a:off x="1104" y="2496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FF071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4" name="Arc 11"/>
              <p:cNvSpPr>
                <a:spLocks/>
              </p:cNvSpPr>
              <p:nvPr/>
            </p:nvSpPr>
            <p:spPr bwMode="auto">
              <a:xfrm rot="10800000">
                <a:off x="1248" y="2496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FF071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4586" name="Group 12"/>
            <p:cNvGrpSpPr>
              <a:grpSpLocks/>
            </p:cNvGrpSpPr>
            <p:nvPr/>
          </p:nvGrpSpPr>
          <p:grpSpPr bwMode="auto">
            <a:xfrm>
              <a:off x="2294" y="2187"/>
              <a:ext cx="273" cy="328"/>
              <a:chOff x="1104" y="2496"/>
              <a:chExt cx="288" cy="336"/>
            </a:xfrm>
          </p:grpSpPr>
          <p:sp>
            <p:nvSpPr>
              <p:cNvPr id="24601" name="Arc 13"/>
              <p:cNvSpPr>
                <a:spLocks/>
              </p:cNvSpPr>
              <p:nvPr/>
            </p:nvSpPr>
            <p:spPr bwMode="auto">
              <a:xfrm rot="10800000" flipH="1">
                <a:off x="1104" y="2496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6C18B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2" name="Arc 14"/>
              <p:cNvSpPr>
                <a:spLocks/>
              </p:cNvSpPr>
              <p:nvPr/>
            </p:nvSpPr>
            <p:spPr bwMode="auto">
              <a:xfrm rot="10800000">
                <a:off x="1248" y="2496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6C18B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4587" name="Rectangle 15"/>
            <p:cNvSpPr>
              <a:spLocks noChangeArrowheads="1"/>
            </p:cNvSpPr>
            <p:nvPr/>
          </p:nvSpPr>
          <p:spPr bwMode="auto">
            <a:xfrm>
              <a:off x="2385" y="3222"/>
              <a:ext cx="409" cy="888"/>
            </a:xfrm>
            <a:prstGeom prst="rect">
              <a:avLst/>
            </a:prstGeom>
            <a:solidFill>
              <a:srgbClr val="E6E658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8" name="Line 16"/>
            <p:cNvSpPr>
              <a:spLocks noChangeShapeType="1"/>
            </p:cNvSpPr>
            <p:nvPr/>
          </p:nvSpPr>
          <p:spPr bwMode="auto">
            <a:xfrm>
              <a:off x="2885" y="3899"/>
              <a:ext cx="545" cy="0"/>
            </a:xfrm>
            <a:prstGeom prst="line">
              <a:avLst/>
            </a:prstGeom>
            <a:noFill/>
            <a:ln w="57150">
              <a:solidFill>
                <a:srgbClr val="FF071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4589" name="Group 17"/>
            <p:cNvGrpSpPr>
              <a:grpSpLocks/>
            </p:cNvGrpSpPr>
            <p:nvPr/>
          </p:nvGrpSpPr>
          <p:grpSpPr bwMode="auto">
            <a:xfrm>
              <a:off x="2612" y="3712"/>
              <a:ext cx="273" cy="327"/>
              <a:chOff x="1104" y="2496"/>
              <a:chExt cx="288" cy="336"/>
            </a:xfrm>
          </p:grpSpPr>
          <p:sp>
            <p:nvSpPr>
              <p:cNvPr id="24599" name="Arc 18"/>
              <p:cNvSpPr>
                <a:spLocks/>
              </p:cNvSpPr>
              <p:nvPr/>
            </p:nvSpPr>
            <p:spPr bwMode="auto">
              <a:xfrm rot="10800000" flipH="1">
                <a:off x="1104" y="2496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FF071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0" name="Arc 19"/>
              <p:cNvSpPr>
                <a:spLocks/>
              </p:cNvSpPr>
              <p:nvPr/>
            </p:nvSpPr>
            <p:spPr bwMode="auto">
              <a:xfrm rot="10800000">
                <a:off x="1248" y="2496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FF071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4590" name="Group 20"/>
            <p:cNvGrpSpPr>
              <a:grpSpLocks/>
            </p:cNvGrpSpPr>
            <p:nvPr/>
          </p:nvGrpSpPr>
          <p:grpSpPr bwMode="auto">
            <a:xfrm>
              <a:off x="2521" y="3291"/>
              <a:ext cx="273" cy="327"/>
              <a:chOff x="1104" y="2496"/>
              <a:chExt cx="288" cy="336"/>
            </a:xfrm>
          </p:grpSpPr>
          <p:sp>
            <p:nvSpPr>
              <p:cNvPr id="24597" name="Arc 21"/>
              <p:cNvSpPr>
                <a:spLocks/>
              </p:cNvSpPr>
              <p:nvPr/>
            </p:nvSpPr>
            <p:spPr bwMode="auto">
              <a:xfrm rot="10800000" flipH="1">
                <a:off x="1104" y="2496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6C18B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98" name="Arc 22"/>
              <p:cNvSpPr>
                <a:spLocks/>
              </p:cNvSpPr>
              <p:nvPr/>
            </p:nvSpPr>
            <p:spPr bwMode="auto">
              <a:xfrm rot="10800000">
                <a:off x="1248" y="2496"/>
                <a:ext cx="144" cy="3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6C18B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4591" name="Text Box 23"/>
            <p:cNvSpPr txBox="1">
              <a:spLocks noChangeArrowheads="1"/>
            </p:cNvSpPr>
            <p:nvPr/>
          </p:nvSpPr>
          <p:spPr bwMode="auto">
            <a:xfrm>
              <a:off x="700" y="2178"/>
              <a:ext cx="137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Helvetica" charset="0"/>
                </a:rPr>
                <a:t>As the pulse </a:t>
              </a:r>
            </a:p>
            <a:p>
              <a:r>
                <a:rPr lang="en-US">
                  <a:latin typeface="Helvetica" charset="0"/>
                </a:rPr>
                <a:t>enters the crystal:</a:t>
              </a:r>
            </a:p>
          </p:txBody>
        </p:sp>
        <p:sp>
          <p:nvSpPr>
            <p:cNvPr id="24592" name="Text Box 24"/>
            <p:cNvSpPr txBox="1">
              <a:spLocks noChangeArrowheads="1"/>
            </p:cNvSpPr>
            <p:nvPr/>
          </p:nvSpPr>
          <p:spPr bwMode="auto">
            <a:xfrm>
              <a:off x="700" y="3346"/>
              <a:ext cx="1395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Helvetica" charset="0"/>
                </a:rPr>
                <a:t>As the pulse</a:t>
              </a:r>
            </a:p>
            <a:p>
              <a:r>
                <a:rPr lang="en-US">
                  <a:latin typeface="Helvetica" charset="0"/>
                </a:rPr>
                <a:t>leaves the crystal:</a:t>
              </a:r>
            </a:p>
          </p:txBody>
        </p:sp>
        <p:sp>
          <p:nvSpPr>
            <p:cNvPr id="24593" name="Line 25"/>
            <p:cNvSpPr>
              <a:spLocks noChangeShapeType="1"/>
            </p:cNvSpPr>
            <p:nvPr/>
          </p:nvSpPr>
          <p:spPr bwMode="auto">
            <a:xfrm>
              <a:off x="2476" y="2281"/>
              <a:ext cx="81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4" name="Text Box 26"/>
            <p:cNvSpPr txBox="1">
              <a:spLocks noChangeArrowheads="1"/>
            </p:cNvSpPr>
            <p:nvPr/>
          </p:nvSpPr>
          <p:spPr bwMode="auto">
            <a:xfrm>
              <a:off x="3294" y="2094"/>
              <a:ext cx="1625" cy="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>
                  <a:latin typeface="Helvetica" charset="0"/>
                </a:rPr>
                <a:t>Second harmonic created</a:t>
              </a:r>
            </a:p>
            <a:p>
              <a:r>
                <a:rPr lang="en-US" sz="1600">
                  <a:latin typeface="Helvetica" charset="0"/>
                </a:rPr>
                <a:t>just as pulse enters crystal</a:t>
              </a:r>
            </a:p>
            <a:p>
              <a:r>
                <a:rPr lang="en-US" sz="1600">
                  <a:latin typeface="Helvetica" charset="0"/>
                </a:rPr>
                <a:t>(overlaps the input pulse)</a:t>
              </a:r>
            </a:p>
          </p:txBody>
        </p:sp>
        <p:sp>
          <p:nvSpPr>
            <p:cNvPr id="24595" name="Line 27"/>
            <p:cNvSpPr>
              <a:spLocks noChangeShapeType="1"/>
            </p:cNvSpPr>
            <p:nvPr/>
          </p:nvSpPr>
          <p:spPr bwMode="auto">
            <a:xfrm>
              <a:off x="2689" y="3356"/>
              <a:ext cx="59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6" name="Text Box 28"/>
            <p:cNvSpPr txBox="1">
              <a:spLocks noChangeArrowheads="1"/>
            </p:cNvSpPr>
            <p:nvPr/>
          </p:nvSpPr>
          <p:spPr bwMode="auto">
            <a:xfrm>
              <a:off x="3294" y="3169"/>
              <a:ext cx="1873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>
                  <a:latin typeface="Helvetica" charset="0"/>
                </a:rPr>
                <a:t>Second harmonic pulse lags</a:t>
              </a:r>
            </a:p>
            <a:p>
              <a:r>
                <a:rPr lang="en-US" sz="1600">
                  <a:latin typeface="Helvetica" charset="0"/>
                </a:rPr>
                <a:t>behind input pulse due to GVM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6543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55000" cy="862013"/>
          </a:xfrm>
        </p:spPr>
        <p:txBody>
          <a:bodyPr/>
          <a:lstStyle/>
          <a:p>
            <a:pPr>
              <a:defRPr/>
            </a:pPr>
            <a:r>
              <a:rPr lang="en-US" sz="2800" dirty="0">
                <a:solidFill>
                  <a:srgbClr val="000000"/>
                </a:solidFill>
              </a:rPr>
              <a:t>Alternative method for phase-matching: </a:t>
            </a:r>
            <a:r>
              <a:rPr lang="en-US" sz="2800" dirty="0" smtClean="0">
                <a:solidFill>
                  <a:srgbClr val="000000"/>
                </a:solidFill>
              </a:rPr>
              <a:t/>
            </a:r>
            <a:br>
              <a:rPr lang="en-US" sz="2800" dirty="0" smtClean="0">
                <a:solidFill>
                  <a:srgbClr val="000000"/>
                </a:solidFill>
              </a:rPr>
            </a:br>
            <a:r>
              <a:rPr lang="en-US" sz="2800" dirty="0" smtClean="0">
                <a:solidFill>
                  <a:srgbClr val="000000"/>
                </a:solidFill>
              </a:rPr>
              <a:t>periodic </a:t>
            </a:r>
            <a:r>
              <a:rPr lang="en-US" sz="2800" dirty="0">
                <a:solidFill>
                  <a:srgbClr val="000000"/>
                </a:solidFill>
              </a:rPr>
              <a:t>poling</a:t>
            </a:r>
          </a:p>
        </p:txBody>
      </p:sp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79"/>
          <a:stretch>
            <a:fillRect/>
          </a:stretch>
        </p:blipFill>
        <p:spPr bwMode="auto">
          <a:xfrm>
            <a:off x="1781175" y="4418013"/>
            <a:ext cx="52101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749300" y="1600200"/>
            <a:ext cx="76581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dirty="0"/>
              <a:t>Recall that the second-harmonic phase alternates every coherence length when phase-matching is not achieved, which is always the case for the same polarizations—whose nonlinearity is much higher.</a:t>
            </a:r>
          </a:p>
          <a:p>
            <a:pPr algn="l">
              <a:spcBef>
                <a:spcPct val="50000"/>
              </a:spcBef>
            </a:pPr>
            <a:r>
              <a:rPr lang="en-US" dirty="0">
                <a:solidFill>
                  <a:srgbClr val="99FFCC"/>
                </a:solidFill>
              </a:rPr>
              <a:t>Periodic poling</a:t>
            </a:r>
            <a:r>
              <a:rPr lang="en-US" dirty="0"/>
              <a:t> solves this problem.  But such complex crystals are hard to grow and have only recently become available.</a:t>
            </a:r>
          </a:p>
        </p:txBody>
      </p:sp>
    </p:spTree>
    <p:extLst>
      <p:ext uri="{BB962C8B-B14F-4D97-AF65-F5344CB8AC3E}">
        <p14:creationId xmlns:p14="http://schemas.microsoft.com/office/powerpoint/2010/main" val="2374384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Example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roduct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8153400" cy="838200"/>
          </a:xfrm>
        </p:spPr>
        <p:txBody>
          <a:bodyPr/>
          <a:lstStyle/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Covesion MgO:PPLN for Second Harmonic Generation</a:t>
            </a:r>
          </a:p>
          <a:p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072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43"/>
          <a:stretch>
            <a:fillRect/>
          </a:stretch>
        </p:blipFill>
        <p:spPr bwMode="auto">
          <a:xfrm>
            <a:off x="76200" y="1524000"/>
            <a:ext cx="4064000" cy="30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0" y="1828800"/>
            <a:ext cx="5080000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100" y="3886200"/>
            <a:ext cx="496570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152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Accelerator development has a long history of adopting and adapting new technologies to make bigger, better, and cheaper machines. </a:t>
            </a:r>
          </a:p>
          <a:p>
            <a:r>
              <a:rPr lang="en-US" sz="2800" dirty="0" smtClean="0"/>
              <a:t>Revolutions in two fields are being applied towards accelerators:</a:t>
            </a:r>
          </a:p>
          <a:p>
            <a:pPr lvl="1"/>
            <a:r>
              <a:rPr lang="en-US" sz="2400" dirty="0" err="1" smtClean="0"/>
              <a:t>Ultrastable</a:t>
            </a:r>
            <a:r>
              <a:rPr lang="en-US" sz="2400" dirty="0" smtClean="0"/>
              <a:t> mode-locked lasers</a:t>
            </a:r>
          </a:p>
          <a:p>
            <a:pPr lvl="1"/>
            <a:r>
              <a:rPr lang="en-US" sz="2400" dirty="0" smtClean="0"/>
              <a:t>Optical fiber networking technology</a:t>
            </a:r>
          </a:p>
          <a:p>
            <a:r>
              <a:rPr lang="en-US" sz="2800" dirty="0" smtClean="0"/>
              <a:t>Optical technology is approaching a similar level as RF and microwave technology to controlling accelerators.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21477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-114300"/>
            <a:ext cx="7772400" cy="1143000"/>
          </a:xfrm>
        </p:spPr>
        <p:txBody>
          <a:bodyPr/>
          <a:lstStyle/>
          <a:p>
            <a:r>
              <a:rPr lang="en-US" sz="2800" dirty="0" smtClean="0"/>
              <a:t>Example: Beam Arrival Time Monitor</a:t>
            </a:r>
            <a:br>
              <a:rPr lang="en-US" sz="2800" dirty="0" smtClean="0"/>
            </a:br>
            <a:r>
              <a:rPr lang="en-US" sz="2800" dirty="0" smtClean="0"/>
              <a:t>using MLL pulses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6172200"/>
            <a:ext cx="7772400" cy="457200"/>
          </a:xfrm>
        </p:spPr>
        <p:txBody>
          <a:bodyPr/>
          <a:lstStyle/>
          <a:p>
            <a:r>
              <a:rPr lang="en-US" sz="2000" dirty="0" smtClean="0"/>
              <a:t>Florian </a:t>
            </a:r>
            <a:r>
              <a:rPr lang="en-US" sz="2000" dirty="0" err="1" smtClean="0"/>
              <a:t>Loehl</a:t>
            </a:r>
            <a:r>
              <a:rPr lang="en-US" sz="2000" dirty="0"/>
              <a:t>, et al., PRL 104, 144801 (2010)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0264"/>
            <a:ext cx="9144000" cy="513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128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Sub-fsec arrival monitor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4953000" y="1168400"/>
            <a:ext cx="3949700" cy="5029200"/>
          </a:xfrm>
        </p:spPr>
        <p:txBody>
          <a:bodyPr/>
          <a:lstStyle/>
          <a:p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Sensitivity of e-beam arrival monitors proportional to reference frequency.</a:t>
            </a:r>
          </a:p>
          <a:p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Use THz beat wave as a reference frequency. </a:t>
            </a:r>
          </a:p>
          <a:p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Electro-optically modulate beat wave with e-beam electric field. </a:t>
            </a:r>
          </a:p>
        </p:txBody>
      </p:sp>
      <p:grpSp>
        <p:nvGrpSpPr>
          <p:cNvPr id="38915" name="Group 3"/>
          <p:cNvGrpSpPr>
            <a:grpSpLocks/>
          </p:cNvGrpSpPr>
          <p:nvPr/>
        </p:nvGrpSpPr>
        <p:grpSpPr bwMode="auto">
          <a:xfrm>
            <a:off x="1155700" y="3149600"/>
            <a:ext cx="2933700" cy="3365500"/>
            <a:chOff x="1143000" y="2400300"/>
            <a:chExt cx="2489200" cy="2717799"/>
          </a:xfrm>
        </p:grpSpPr>
        <p:grpSp>
          <p:nvGrpSpPr>
            <p:cNvPr id="38922" name="Group 81"/>
            <p:cNvGrpSpPr>
              <a:grpSpLocks/>
            </p:cNvGrpSpPr>
            <p:nvPr/>
          </p:nvGrpSpPr>
          <p:grpSpPr bwMode="auto">
            <a:xfrm>
              <a:off x="1309688" y="3975100"/>
              <a:ext cx="2322512" cy="1142999"/>
              <a:chOff x="15070" y="9215"/>
              <a:chExt cx="2517" cy="640"/>
            </a:xfrm>
          </p:grpSpPr>
          <p:sp>
            <p:nvSpPr>
              <p:cNvPr id="38931" name="Line 82"/>
              <p:cNvSpPr>
                <a:spLocks noChangeShapeType="1"/>
              </p:cNvSpPr>
              <p:nvPr/>
            </p:nvSpPr>
            <p:spPr bwMode="auto">
              <a:xfrm flipH="1">
                <a:off x="15069" y="9854"/>
                <a:ext cx="2520" cy="1"/>
              </a:xfrm>
              <a:prstGeom prst="line">
                <a:avLst/>
              </a:prstGeom>
              <a:noFill/>
              <a:ln w="381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32" name="Line 83"/>
              <p:cNvSpPr>
                <a:spLocks noChangeShapeType="1"/>
              </p:cNvSpPr>
              <p:nvPr/>
            </p:nvSpPr>
            <p:spPr bwMode="auto">
              <a:xfrm flipV="1">
                <a:off x="17447" y="9710"/>
                <a:ext cx="1" cy="147"/>
              </a:xfrm>
              <a:prstGeom prst="line">
                <a:avLst/>
              </a:prstGeom>
              <a:noFill/>
              <a:ln w="38160">
                <a:solidFill>
                  <a:srgbClr val="99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33" name="Line 84"/>
              <p:cNvSpPr>
                <a:spLocks noChangeShapeType="1"/>
              </p:cNvSpPr>
              <p:nvPr/>
            </p:nvSpPr>
            <p:spPr bwMode="auto">
              <a:xfrm flipV="1">
                <a:off x="17168" y="9496"/>
                <a:ext cx="1" cy="361"/>
              </a:xfrm>
              <a:prstGeom prst="line">
                <a:avLst/>
              </a:prstGeom>
              <a:noFill/>
              <a:ln w="38160">
                <a:solidFill>
                  <a:srgbClr val="0099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34" name="Line 85"/>
              <p:cNvSpPr>
                <a:spLocks noChangeShapeType="1"/>
              </p:cNvSpPr>
              <p:nvPr/>
            </p:nvSpPr>
            <p:spPr bwMode="auto">
              <a:xfrm flipV="1">
                <a:off x="16888" y="9284"/>
                <a:ext cx="1" cy="572"/>
              </a:xfrm>
              <a:prstGeom prst="line">
                <a:avLst/>
              </a:prstGeom>
              <a:noFill/>
              <a:ln w="38160">
                <a:solidFill>
                  <a:srgbClr val="00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35" name="Line 86"/>
              <p:cNvSpPr>
                <a:spLocks noChangeShapeType="1"/>
              </p:cNvSpPr>
              <p:nvPr/>
            </p:nvSpPr>
            <p:spPr bwMode="auto">
              <a:xfrm flipV="1">
                <a:off x="16609" y="9214"/>
                <a:ext cx="1" cy="643"/>
              </a:xfrm>
              <a:prstGeom prst="line">
                <a:avLst/>
              </a:prstGeom>
              <a:noFill/>
              <a:ln w="38160">
                <a:solidFill>
                  <a:srgbClr val="00FF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36" name="Line 87"/>
              <p:cNvSpPr>
                <a:spLocks noChangeShapeType="1"/>
              </p:cNvSpPr>
              <p:nvPr/>
            </p:nvSpPr>
            <p:spPr bwMode="auto">
              <a:xfrm flipV="1">
                <a:off x="16329" y="9214"/>
                <a:ext cx="1" cy="643"/>
              </a:xfrm>
              <a:prstGeom prst="line">
                <a:avLst/>
              </a:prstGeom>
              <a:noFill/>
              <a:ln w="38160">
                <a:solidFill>
                  <a:srgbClr val="99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37" name="Line 88"/>
              <p:cNvSpPr>
                <a:spLocks noChangeShapeType="1"/>
              </p:cNvSpPr>
              <p:nvPr/>
            </p:nvSpPr>
            <p:spPr bwMode="auto">
              <a:xfrm flipV="1">
                <a:off x="16050" y="9214"/>
                <a:ext cx="1" cy="643"/>
              </a:xfrm>
              <a:prstGeom prst="line">
                <a:avLst/>
              </a:prstGeom>
              <a:noFill/>
              <a:ln w="3816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38" name="Line 89"/>
              <p:cNvSpPr>
                <a:spLocks noChangeShapeType="1"/>
              </p:cNvSpPr>
              <p:nvPr/>
            </p:nvSpPr>
            <p:spPr bwMode="auto">
              <a:xfrm flipV="1">
                <a:off x="15771" y="9284"/>
                <a:ext cx="1" cy="572"/>
              </a:xfrm>
              <a:prstGeom prst="line">
                <a:avLst/>
              </a:prstGeom>
              <a:noFill/>
              <a:ln w="38160">
                <a:solidFill>
                  <a:srgbClr val="FF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39" name="Line 90"/>
              <p:cNvSpPr>
                <a:spLocks noChangeShapeType="1"/>
              </p:cNvSpPr>
              <p:nvPr/>
            </p:nvSpPr>
            <p:spPr bwMode="auto">
              <a:xfrm flipV="1">
                <a:off x="15491" y="9496"/>
                <a:ext cx="1" cy="361"/>
              </a:xfrm>
              <a:prstGeom prst="line">
                <a:avLst/>
              </a:prstGeom>
              <a:noFill/>
              <a:ln w="3816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40" name="Line 91"/>
              <p:cNvSpPr>
                <a:spLocks noChangeShapeType="1"/>
              </p:cNvSpPr>
              <p:nvPr/>
            </p:nvSpPr>
            <p:spPr bwMode="auto">
              <a:xfrm flipV="1">
                <a:off x="15211" y="9710"/>
                <a:ext cx="1" cy="147"/>
              </a:xfrm>
              <a:prstGeom prst="line">
                <a:avLst/>
              </a:prstGeom>
              <a:noFill/>
              <a:ln w="3816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38923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2400300"/>
              <a:ext cx="2451100" cy="93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8924" name="Elbow Connector 6"/>
            <p:cNvCxnSpPr>
              <a:cxnSpLocks noChangeShapeType="1"/>
            </p:cNvCxnSpPr>
            <p:nvPr/>
          </p:nvCxnSpPr>
          <p:spPr bwMode="auto">
            <a:xfrm flipV="1">
              <a:off x="1676400" y="3695700"/>
              <a:ext cx="762000" cy="711200"/>
            </a:xfrm>
            <a:prstGeom prst="bentConnector3">
              <a:avLst>
                <a:gd name="adj1" fmla="val 6667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38925" name="Elbow Connector 7"/>
            <p:cNvCxnSpPr>
              <a:cxnSpLocks noChangeShapeType="1"/>
            </p:cNvCxnSpPr>
            <p:nvPr/>
          </p:nvCxnSpPr>
          <p:spPr bwMode="auto">
            <a:xfrm rot="16200000" flipV="1">
              <a:off x="2622550" y="3765550"/>
              <a:ext cx="723900" cy="584200"/>
            </a:xfrm>
            <a:prstGeom prst="bentConnector3">
              <a:avLst>
                <a:gd name="adj1" fmla="val 99125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grpSp>
          <p:nvGrpSpPr>
            <p:cNvPr id="38926" name="Group 149"/>
            <p:cNvGrpSpPr>
              <a:grpSpLocks/>
            </p:cNvGrpSpPr>
            <p:nvPr/>
          </p:nvGrpSpPr>
          <p:grpSpPr bwMode="auto">
            <a:xfrm>
              <a:off x="2362200" y="3530600"/>
              <a:ext cx="381000" cy="342900"/>
              <a:chOff x="1944" y="1544"/>
              <a:chExt cx="288" cy="280"/>
            </a:xfrm>
          </p:grpSpPr>
          <p:sp>
            <p:nvSpPr>
              <p:cNvPr id="38928" name="Oval 146"/>
              <p:cNvSpPr>
                <a:spLocks noChangeArrowheads="1"/>
              </p:cNvSpPr>
              <p:nvPr/>
            </p:nvSpPr>
            <p:spPr bwMode="auto">
              <a:xfrm>
                <a:off x="1944" y="1544"/>
                <a:ext cx="288" cy="28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29" name="Line 147"/>
              <p:cNvSpPr>
                <a:spLocks noChangeShapeType="1"/>
              </p:cNvSpPr>
              <p:nvPr/>
            </p:nvSpPr>
            <p:spPr bwMode="auto">
              <a:xfrm>
                <a:off x="1992" y="1584"/>
                <a:ext cx="192" cy="2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30" name="Line 148"/>
              <p:cNvSpPr>
                <a:spLocks noChangeShapeType="1"/>
              </p:cNvSpPr>
              <p:nvPr/>
            </p:nvSpPr>
            <p:spPr bwMode="auto">
              <a:xfrm flipH="1">
                <a:off x="1992" y="1584"/>
                <a:ext cx="192" cy="2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38927" name="Straight Arrow Connector 9"/>
            <p:cNvCxnSpPr>
              <a:cxnSpLocks noChangeShapeType="1"/>
              <a:stCxn id="38928" idx="0"/>
            </p:cNvCxnSpPr>
            <p:nvPr/>
          </p:nvCxnSpPr>
          <p:spPr bwMode="auto">
            <a:xfrm flipV="1">
              <a:off x="2552700" y="3136900"/>
              <a:ext cx="0" cy="39370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38916" name="Group 26"/>
          <p:cNvGrpSpPr>
            <a:grpSpLocks/>
          </p:cNvGrpSpPr>
          <p:nvPr/>
        </p:nvGrpSpPr>
        <p:grpSpPr bwMode="auto">
          <a:xfrm>
            <a:off x="2540000" y="1092200"/>
            <a:ext cx="457200" cy="2260600"/>
            <a:chOff x="4343400" y="1422400"/>
            <a:chExt cx="457200" cy="2260600"/>
          </a:xfrm>
        </p:grpSpPr>
        <p:sp>
          <p:nvSpPr>
            <p:cNvPr id="25" name="Trapezoid 24"/>
            <p:cNvSpPr/>
            <p:nvPr/>
          </p:nvSpPr>
          <p:spPr bwMode="auto">
            <a:xfrm>
              <a:off x="4343400" y="2578100"/>
              <a:ext cx="457200" cy="1104900"/>
            </a:xfrm>
            <a:prstGeom prst="trapezoid">
              <a:avLst/>
            </a:prstGeom>
            <a:solidFill>
              <a:srgbClr val="FF0000">
                <a:alpha val="19000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omic Sans MS" pitchFamily="-65" charset="0"/>
              </a:endParaRPr>
            </a:p>
          </p:txBody>
        </p:sp>
        <p:sp>
          <p:nvSpPr>
            <p:cNvPr id="26" name="Trapezoid 25"/>
            <p:cNvSpPr/>
            <p:nvPr/>
          </p:nvSpPr>
          <p:spPr bwMode="auto">
            <a:xfrm flipV="1">
              <a:off x="4343400" y="1422400"/>
              <a:ext cx="457200" cy="1104900"/>
            </a:xfrm>
            <a:prstGeom prst="trapezoid">
              <a:avLst/>
            </a:prstGeom>
            <a:solidFill>
              <a:srgbClr val="FF0000">
                <a:alpha val="19000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omic Sans MS" pitchFamily="-65" charset="0"/>
              </a:endParaRPr>
            </a:p>
          </p:txBody>
        </p:sp>
        <p:sp>
          <p:nvSpPr>
            <p:cNvPr id="38921" name="Oval 23"/>
            <p:cNvSpPr>
              <a:spLocks noChangeArrowheads="1"/>
            </p:cNvSpPr>
            <p:nvPr/>
          </p:nvSpPr>
          <p:spPr bwMode="auto">
            <a:xfrm>
              <a:off x="4394200" y="2489200"/>
              <a:ext cx="355600" cy="1143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8917" name="Right Arrow 27"/>
          <p:cNvSpPr>
            <a:spLocks noChangeArrowheads="1"/>
          </p:cNvSpPr>
          <p:nvPr/>
        </p:nvSpPr>
        <p:spPr bwMode="auto">
          <a:xfrm>
            <a:off x="3225800" y="2146300"/>
            <a:ext cx="7620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8" name="Rectangle 28"/>
          <p:cNvSpPr>
            <a:spLocks noChangeArrowheads="1"/>
          </p:cNvSpPr>
          <p:nvPr/>
        </p:nvSpPr>
        <p:spPr bwMode="auto">
          <a:xfrm>
            <a:off x="3168650" y="1751013"/>
            <a:ext cx="1358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latin typeface="Arial" charset="0"/>
                <a:cs typeface="Arial" charset="0"/>
              </a:rPr>
              <a:t>fsec e-bunch</a:t>
            </a:r>
          </a:p>
        </p:txBody>
      </p:sp>
    </p:spTree>
    <p:extLst>
      <p:ext uri="{BB962C8B-B14F-4D97-AF65-F5344CB8AC3E}">
        <p14:creationId xmlns:p14="http://schemas.microsoft.com/office/powerpoint/2010/main" val="2222446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85725" y="241300"/>
            <a:ext cx="8763000" cy="482600"/>
          </a:xfrm>
        </p:spPr>
        <p:txBody>
          <a:bodyPr/>
          <a:lstStyle/>
          <a:p>
            <a:pPr>
              <a:defRPr/>
            </a:pPr>
            <a:r>
              <a:rPr lang="en-US" sz="2800" dirty="0">
                <a:solidFill>
                  <a:schemeClr val="tx1"/>
                </a:solidFill>
              </a:rPr>
              <a:t>Frequency-Resolved Optical Gating (FROG)</a:t>
            </a:r>
          </a:p>
        </p:txBody>
      </p:sp>
      <p:sp>
        <p:nvSpPr>
          <p:cNvPr id="22532" name="Text Box 69"/>
          <p:cNvSpPr txBox="1">
            <a:spLocks noChangeArrowheads="1"/>
          </p:cNvSpPr>
          <p:nvPr/>
        </p:nvSpPr>
        <p:spPr bwMode="auto">
          <a:xfrm>
            <a:off x="525463" y="954088"/>
            <a:ext cx="76501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/>
              <a:t>FROG involves gating the pulse with a variably delayed replica of itself in an instantaneous nonlinear-optical medium and then spectrally resolving the gated pulse vs. delay.</a:t>
            </a:r>
          </a:p>
        </p:txBody>
      </p:sp>
      <p:sp>
        <p:nvSpPr>
          <p:cNvPr id="22533" name="Text Box 72"/>
          <p:cNvSpPr txBox="1">
            <a:spLocks noChangeArrowheads="1"/>
          </p:cNvSpPr>
          <p:nvPr/>
        </p:nvSpPr>
        <p:spPr bwMode="auto">
          <a:xfrm>
            <a:off x="525463" y="6205538"/>
            <a:ext cx="75771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/>
              <a:t>Use any ultrafast nonlinearity: Second-harmonic generation, etc.</a:t>
            </a:r>
          </a:p>
        </p:txBody>
      </p:sp>
      <p:sp>
        <p:nvSpPr>
          <p:cNvPr id="22534" name="Line 10"/>
          <p:cNvSpPr>
            <a:spLocks noChangeShapeType="1"/>
          </p:cNvSpPr>
          <p:nvPr/>
        </p:nvSpPr>
        <p:spPr bwMode="auto">
          <a:xfrm>
            <a:off x="4584700" y="4859338"/>
            <a:ext cx="2209800" cy="0"/>
          </a:xfrm>
          <a:prstGeom prst="line">
            <a:avLst/>
          </a:prstGeom>
          <a:noFill/>
          <a:ln w="31750">
            <a:solidFill>
              <a:schemeClr val="hlink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Rectangle 11"/>
          <p:cNvSpPr>
            <a:spLocks noChangeArrowheads="1"/>
          </p:cNvSpPr>
          <p:nvPr/>
        </p:nvSpPr>
        <p:spPr bwMode="auto">
          <a:xfrm>
            <a:off x="655638" y="3590925"/>
            <a:ext cx="676275" cy="1412875"/>
          </a:xfrm>
          <a:prstGeom prst="rect">
            <a:avLst/>
          </a:prstGeom>
          <a:solidFill>
            <a:schemeClr val="folHlink">
              <a:alpha val="50195"/>
            </a:schemeClr>
          </a:solidFill>
          <a:ln w="317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6" name="Line 12"/>
          <p:cNvSpPr>
            <a:spLocks noChangeShapeType="1"/>
          </p:cNvSpPr>
          <p:nvPr/>
        </p:nvSpPr>
        <p:spPr bwMode="auto">
          <a:xfrm>
            <a:off x="996950" y="3990975"/>
            <a:ext cx="744538" cy="1588"/>
          </a:xfrm>
          <a:prstGeom prst="line">
            <a:avLst/>
          </a:prstGeom>
          <a:noFill/>
          <a:ln w="49213">
            <a:solidFill>
              <a:srgbClr val="DD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7" name="Line 13"/>
          <p:cNvSpPr>
            <a:spLocks noChangeShapeType="1"/>
          </p:cNvSpPr>
          <p:nvPr/>
        </p:nvSpPr>
        <p:spPr bwMode="auto">
          <a:xfrm flipV="1">
            <a:off x="1776413" y="4095750"/>
            <a:ext cx="1587" cy="1042988"/>
          </a:xfrm>
          <a:prstGeom prst="line">
            <a:avLst/>
          </a:prstGeom>
          <a:noFill/>
          <a:ln w="49213">
            <a:solidFill>
              <a:srgbClr val="DD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8" name="Line 14"/>
          <p:cNvSpPr>
            <a:spLocks noChangeShapeType="1"/>
          </p:cNvSpPr>
          <p:nvPr/>
        </p:nvSpPr>
        <p:spPr bwMode="auto">
          <a:xfrm>
            <a:off x="1028700" y="4605338"/>
            <a:ext cx="2166938" cy="0"/>
          </a:xfrm>
          <a:prstGeom prst="line">
            <a:avLst/>
          </a:prstGeom>
          <a:noFill/>
          <a:ln w="49213">
            <a:solidFill>
              <a:srgbClr val="DD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9" name="Line 15"/>
          <p:cNvSpPr>
            <a:spLocks noChangeShapeType="1"/>
          </p:cNvSpPr>
          <p:nvPr/>
        </p:nvSpPr>
        <p:spPr bwMode="auto">
          <a:xfrm>
            <a:off x="1751013" y="5129213"/>
            <a:ext cx="1435100" cy="3175"/>
          </a:xfrm>
          <a:prstGeom prst="line">
            <a:avLst/>
          </a:prstGeom>
          <a:noFill/>
          <a:ln w="49213">
            <a:solidFill>
              <a:srgbClr val="DD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40" name="Line 16"/>
          <p:cNvSpPr>
            <a:spLocks noChangeShapeType="1"/>
          </p:cNvSpPr>
          <p:nvPr/>
        </p:nvSpPr>
        <p:spPr bwMode="auto">
          <a:xfrm>
            <a:off x="3252788" y="4611688"/>
            <a:ext cx="2271712" cy="427037"/>
          </a:xfrm>
          <a:prstGeom prst="line">
            <a:avLst/>
          </a:prstGeom>
          <a:noFill/>
          <a:ln w="49213">
            <a:solidFill>
              <a:srgbClr val="DD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41" name="Line 17"/>
          <p:cNvSpPr>
            <a:spLocks noChangeShapeType="1"/>
          </p:cNvSpPr>
          <p:nvPr/>
        </p:nvSpPr>
        <p:spPr bwMode="auto">
          <a:xfrm flipV="1">
            <a:off x="3265488" y="4668838"/>
            <a:ext cx="2284412" cy="434975"/>
          </a:xfrm>
          <a:prstGeom prst="line">
            <a:avLst/>
          </a:prstGeom>
          <a:noFill/>
          <a:ln w="49213">
            <a:solidFill>
              <a:srgbClr val="DD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42" name="Rectangle 18"/>
          <p:cNvSpPr>
            <a:spLocks noChangeArrowheads="1"/>
          </p:cNvSpPr>
          <p:nvPr/>
        </p:nvSpPr>
        <p:spPr bwMode="auto">
          <a:xfrm>
            <a:off x="4489450" y="4605338"/>
            <a:ext cx="73025" cy="517525"/>
          </a:xfrm>
          <a:prstGeom prst="rect">
            <a:avLst/>
          </a:prstGeom>
          <a:solidFill>
            <a:srgbClr val="AAAAAA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3" name="Rectangle 19"/>
          <p:cNvSpPr>
            <a:spLocks noChangeArrowheads="1"/>
          </p:cNvSpPr>
          <p:nvPr/>
        </p:nvSpPr>
        <p:spPr bwMode="auto">
          <a:xfrm>
            <a:off x="4210050" y="4129088"/>
            <a:ext cx="6604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800">
                <a:solidFill>
                  <a:srgbClr val="000000"/>
                </a:solidFill>
              </a:rPr>
              <a:t>SHG</a:t>
            </a:r>
          </a:p>
          <a:p>
            <a:pPr algn="ctr">
              <a:lnSpc>
                <a:spcPct val="80000"/>
              </a:lnSpc>
            </a:pPr>
            <a:r>
              <a:rPr lang="en-US" sz="1800">
                <a:solidFill>
                  <a:srgbClr val="000000"/>
                </a:solidFill>
              </a:rPr>
              <a:t>crystal</a:t>
            </a:r>
          </a:p>
        </p:txBody>
      </p:sp>
      <p:grpSp>
        <p:nvGrpSpPr>
          <p:cNvPr id="22544" name="Group 20"/>
          <p:cNvGrpSpPr>
            <a:grpSpLocks/>
          </p:cNvGrpSpPr>
          <p:nvPr/>
        </p:nvGrpSpPr>
        <p:grpSpPr bwMode="auto">
          <a:xfrm>
            <a:off x="1335088" y="3201988"/>
            <a:ext cx="98425" cy="293687"/>
            <a:chOff x="713" y="2148"/>
            <a:chExt cx="62" cy="185"/>
          </a:xfrm>
        </p:grpSpPr>
        <p:sp>
          <p:nvSpPr>
            <p:cNvPr id="22591" name="Freeform 21"/>
            <p:cNvSpPr>
              <a:spLocks/>
            </p:cNvSpPr>
            <p:nvPr/>
          </p:nvSpPr>
          <p:spPr bwMode="auto">
            <a:xfrm>
              <a:off x="713" y="2225"/>
              <a:ext cx="62" cy="108"/>
            </a:xfrm>
            <a:custGeom>
              <a:avLst/>
              <a:gdLst>
                <a:gd name="T0" fmla="*/ 31 w 62"/>
                <a:gd name="T1" fmla="*/ 108 h 108"/>
                <a:gd name="T2" fmla="*/ 0 w 62"/>
                <a:gd name="T3" fmla="*/ 0 h 108"/>
                <a:gd name="T4" fmla="*/ 31 w 62"/>
                <a:gd name="T5" fmla="*/ 0 h 108"/>
                <a:gd name="T6" fmla="*/ 62 w 62"/>
                <a:gd name="T7" fmla="*/ 0 h 108"/>
                <a:gd name="T8" fmla="*/ 31 w 62"/>
                <a:gd name="T9" fmla="*/ 108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108"/>
                <a:gd name="T17" fmla="*/ 62 w 62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108">
                  <a:moveTo>
                    <a:pt x="31" y="108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62" y="0"/>
                  </a:lnTo>
                  <a:lnTo>
                    <a:pt x="31" y="108"/>
                  </a:lnTo>
                  <a:close/>
                </a:path>
              </a:pathLst>
            </a:custGeom>
            <a:solidFill>
              <a:srgbClr val="DD0000"/>
            </a:solidFill>
            <a:ln w="12700">
              <a:solidFill>
                <a:srgbClr val="DD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92" name="Line 22"/>
            <p:cNvSpPr>
              <a:spLocks noChangeShapeType="1"/>
            </p:cNvSpPr>
            <p:nvPr/>
          </p:nvSpPr>
          <p:spPr bwMode="auto">
            <a:xfrm flipV="1">
              <a:off x="744" y="2148"/>
              <a:ext cx="1" cy="77"/>
            </a:xfrm>
            <a:prstGeom prst="line">
              <a:avLst/>
            </a:prstGeom>
            <a:noFill/>
            <a:ln w="12700">
              <a:solidFill>
                <a:srgbClr val="DD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545" name="Rectangle 23"/>
          <p:cNvSpPr>
            <a:spLocks noChangeArrowheads="1"/>
          </p:cNvSpPr>
          <p:nvPr/>
        </p:nvSpPr>
        <p:spPr bwMode="auto">
          <a:xfrm>
            <a:off x="561975" y="2438400"/>
            <a:ext cx="12065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800">
                <a:solidFill>
                  <a:srgbClr val="000000"/>
                </a:solidFill>
              </a:rPr>
              <a:t>Pulse to be measured</a:t>
            </a:r>
          </a:p>
        </p:txBody>
      </p:sp>
      <p:sp>
        <p:nvSpPr>
          <p:cNvPr id="22546" name="Rectangle 24"/>
          <p:cNvSpPr>
            <a:spLocks noChangeArrowheads="1"/>
          </p:cNvSpPr>
          <p:nvPr/>
        </p:nvSpPr>
        <p:spPr bwMode="auto">
          <a:xfrm>
            <a:off x="533400" y="5270500"/>
            <a:ext cx="9525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800">
                <a:solidFill>
                  <a:srgbClr val="000000"/>
                </a:solidFill>
              </a:rPr>
              <a:t>Variable  delay, </a:t>
            </a:r>
            <a:r>
              <a:rPr lang="en-US" sz="1800" i="1">
                <a:solidFill>
                  <a:srgbClr val="000000"/>
                </a:solidFill>
                <a:latin typeface="Symbol" charset="0"/>
              </a:rPr>
              <a:t>t</a:t>
            </a:r>
          </a:p>
        </p:txBody>
      </p:sp>
      <p:sp>
        <p:nvSpPr>
          <p:cNvPr id="22547" name="Line 25"/>
          <p:cNvSpPr>
            <a:spLocks noChangeShapeType="1"/>
          </p:cNvSpPr>
          <p:nvPr/>
        </p:nvSpPr>
        <p:spPr bwMode="auto">
          <a:xfrm flipV="1">
            <a:off x="1012825" y="4010025"/>
            <a:ext cx="1588" cy="639763"/>
          </a:xfrm>
          <a:prstGeom prst="line">
            <a:avLst/>
          </a:prstGeom>
          <a:noFill/>
          <a:ln w="49213">
            <a:solidFill>
              <a:srgbClr val="DD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48" name="Freeform 26"/>
          <p:cNvSpPr>
            <a:spLocks/>
          </p:cNvSpPr>
          <p:nvPr/>
        </p:nvSpPr>
        <p:spPr bwMode="auto">
          <a:xfrm>
            <a:off x="754063" y="4425950"/>
            <a:ext cx="466725" cy="468313"/>
          </a:xfrm>
          <a:custGeom>
            <a:avLst/>
            <a:gdLst>
              <a:gd name="T0" fmla="*/ 85725 w 294"/>
              <a:gd name="T1" fmla="*/ 0 h 295"/>
              <a:gd name="T2" fmla="*/ 466725 w 294"/>
              <a:gd name="T3" fmla="*/ 381000 h 295"/>
              <a:gd name="T4" fmla="*/ 381000 w 294"/>
              <a:gd name="T5" fmla="*/ 468313 h 295"/>
              <a:gd name="T6" fmla="*/ 0 w 294"/>
              <a:gd name="T7" fmla="*/ 85725 h 295"/>
              <a:gd name="T8" fmla="*/ 85725 w 294"/>
              <a:gd name="T9" fmla="*/ 0 h 2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4"/>
              <a:gd name="T16" fmla="*/ 0 h 295"/>
              <a:gd name="T17" fmla="*/ 294 w 294"/>
              <a:gd name="T18" fmla="*/ 295 h 29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4" h="295">
                <a:moveTo>
                  <a:pt x="54" y="0"/>
                </a:moveTo>
                <a:lnTo>
                  <a:pt x="294" y="240"/>
                </a:lnTo>
                <a:lnTo>
                  <a:pt x="240" y="295"/>
                </a:lnTo>
                <a:lnTo>
                  <a:pt x="0" y="54"/>
                </a:lnTo>
                <a:lnTo>
                  <a:pt x="54" y="0"/>
                </a:lnTo>
                <a:close/>
              </a:path>
            </a:pathLst>
          </a:custGeom>
          <a:solidFill>
            <a:schemeClr val="bg2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9" name="Freeform 27"/>
          <p:cNvSpPr>
            <a:spLocks/>
          </p:cNvSpPr>
          <p:nvPr/>
        </p:nvSpPr>
        <p:spPr bwMode="auto">
          <a:xfrm>
            <a:off x="766763" y="3714750"/>
            <a:ext cx="466725" cy="466725"/>
          </a:xfrm>
          <a:custGeom>
            <a:avLst/>
            <a:gdLst>
              <a:gd name="T0" fmla="*/ 381000 w 294"/>
              <a:gd name="T1" fmla="*/ 0 h 294"/>
              <a:gd name="T2" fmla="*/ 466725 w 294"/>
              <a:gd name="T3" fmla="*/ 85725 h 294"/>
              <a:gd name="T4" fmla="*/ 85725 w 294"/>
              <a:gd name="T5" fmla="*/ 466725 h 294"/>
              <a:gd name="T6" fmla="*/ 0 w 294"/>
              <a:gd name="T7" fmla="*/ 381000 h 294"/>
              <a:gd name="T8" fmla="*/ 381000 w 294"/>
              <a:gd name="T9" fmla="*/ 0 h 2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4"/>
              <a:gd name="T16" fmla="*/ 0 h 294"/>
              <a:gd name="T17" fmla="*/ 294 w 294"/>
              <a:gd name="T18" fmla="*/ 294 h 29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4" h="294">
                <a:moveTo>
                  <a:pt x="240" y="0"/>
                </a:moveTo>
                <a:lnTo>
                  <a:pt x="294" y="54"/>
                </a:lnTo>
                <a:lnTo>
                  <a:pt x="54" y="294"/>
                </a:lnTo>
                <a:lnTo>
                  <a:pt x="0" y="240"/>
                </a:lnTo>
                <a:lnTo>
                  <a:pt x="240" y="0"/>
                </a:lnTo>
                <a:close/>
              </a:path>
            </a:pathLst>
          </a:custGeom>
          <a:solidFill>
            <a:schemeClr val="bg2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2550" name="Group 28"/>
          <p:cNvGrpSpPr>
            <a:grpSpLocks/>
          </p:cNvGrpSpPr>
          <p:nvPr/>
        </p:nvGrpSpPr>
        <p:grpSpPr bwMode="auto">
          <a:xfrm>
            <a:off x="666750" y="5078413"/>
            <a:ext cx="639763" cy="98425"/>
            <a:chOff x="356" y="3418"/>
            <a:chExt cx="403" cy="62"/>
          </a:xfrm>
        </p:grpSpPr>
        <p:sp>
          <p:nvSpPr>
            <p:cNvPr id="22588" name="Freeform 29"/>
            <p:cNvSpPr>
              <a:spLocks/>
            </p:cNvSpPr>
            <p:nvPr/>
          </p:nvSpPr>
          <p:spPr bwMode="auto">
            <a:xfrm>
              <a:off x="356" y="3418"/>
              <a:ext cx="109" cy="62"/>
            </a:xfrm>
            <a:custGeom>
              <a:avLst/>
              <a:gdLst>
                <a:gd name="T0" fmla="*/ 0 w 109"/>
                <a:gd name="T1" fmla="*/ 31 h 62"/>
                <a:gd name="T2" fmla="*/ 109 w 109"/>
                <a:gd name="T3" fmla="*/ 0 h 62"/>
                <a:gd name="T4" fmla="*/ 109 w 109"/>
                <a:gd name="T5" fmla="*/ 31 h 62"/>
                <a:gd name="T6" fmla="*/ 109 w 109"/>
                <a:gd name="T7" fmla="*/ 62 h 62"/>
                <a:gd name="T8" fmla="*/ 0 w 109"/>
                <a:gd name="T9" fmla="*/ 31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62"/>
                <a:gd name="T17" fmla="*/ 109 w 109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62">
                  <a:moveTo>
                    <a:pt x="0" y="31"/>
                  </a:moveTo>
                  <a:lnTo>
                    <a:pt x="109" y="0"/>
                  </a:lnTo>
                  <a:lnTo>
                    <a:pt x="109" y="31"/>
                  </a:lnTo>
                  <a:lnTo>
                    <a:pt x="109" y="62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89" name="Freeform 30"/>
            <p:cNvSpPr>
              <a:spLocks/>
            </p:cNvSpPr>
            <p:nvPr/>
          </p:nvSpPr>
          <p:spPr bwMode="auto">
            <a:xfrm>
              <a:off x="651" y="3418"/>
              <a:ext cx="108" cy="62"/>
            </a:xfrm>
            <a:custGeom>
              <a:avLst/>
              <a:gdLst>
                <a:gd name="T0" fmla="*/ 108 w 108"/>
                <a:gd name="T1" fmla="*/ 31 h 62"/>
                <a:gd name="T2" fmla="*/ 0 w 108"/>
                <a:gd name="T3" fmla="*/ 62 h 62"/>
                <a:gd name="T4" fmla="*/ 0 w 108"/>
                <a:gd name="T5" fmla="*/ 31 h 62"/>
                <a:gd name="T6" fmla="*/ 0 w 108"/>
                <a:gd name="T7" fmla="*/ 0 h 62"/>
                <a:gd name="T8" fmla="*/ 108 w 108"/>
                <a:gd name="T9" fmla="*/ 31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62"/>
                <a:gd name="T17" fmla="*/ 108 w 108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62">
                  <a:moveTo>
                    <a:pt x="108" y="31"/>
                  </a:moveTo>
                  <a:lnTo>
                    <a:pt x="0" y="62"/>
                  </a:lnTo>
                  <a:lnTo>
                    <a:pt x="0" y="31"/>
                  </a:lnTo>
                  <a:lnTo>
                    <a:pt x="0" y="0"/>
                  </a:lnTo>
                  <a:lnTo>
                    <a:pt x="108" y="31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90" name="Line 31"/>
            <p:cNvSpPr>
              <a:spLocks noChangeShapeType="1"/>
            </p:cNvSpPr>
            <p:nvPr/>
          </p:nvSpPr>
          <p:spPr bwMode="auto">
            <a:xfrm>
              <a:off x="465" y="3449"/>
              <a:ext cx="18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2551" name="Group 32"/>
          <p:cNvGrpSpPr>
            <a:grpSpLocks/>
          </p:cNvGrpSpPr>
          <p:nvPr/>
        </p:nvGrpSpPr>
        <p:grpSpPr bwMode="auto">
          <a:xfrm>
            <a:off x="6080125" y="4624388"/>
            <a:ext cx="306388" cy="98425"/>
            <a:chOff x="3982" y="3124"/>
            <a:chExt cx="193" cy="62"/>
          </a:xfrm>
        </p:grpSpPr>
        <p:sp>
          <p:nvSpPr>
            <p:cNvPr id="22586" name="Freeform 33"/>
            <p:cNvSpPr>
              <a:spLocks/>
            </p:cNvSpPr>
            <p:nvPr/>
          </p:nvSpPr>
          <p:spPr bwMode="auto">
            <a:xfrm>
              <a:off x="4067" y="3124"/>
              <a:ext cx="108" cy="62"/>
            </a:xfrm>
            <a:custGeom>
              <a:avLst/>
              <a:gdLst>
                <a:gd name="T0" fmla="*/ 108 w 108"/>
                <a:gd name="T1" fmla="*/ 31 h 62"/>
                <a:gd name="T2" fmla="*/ 0 w 108"/>
                <a:gd name="T3" fmla="*/ 62 h 62"/>
                <a:gd name="T4" fmla="*/ 0 w 108"/>
                <a:gd name="T5" fmla="*/ 31 h 62"/>
                <a:gd name="T6" fmla="*/ 0 w 108"/>
                <a:gd name="T7" fmla="*/ 0 h 62"/>
                <a:gd name="T8" fmla="*/ 108 w 108"/>
                <a:gd name="T9" fmla="*/ 31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62"/>
                <a:gd name="T17" fmla="*/ 108 w 108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62">
                  <a:moveTo>
                    <a:pt x="108" y="31"/>
                  </a:moveTo>
                  <a:lnTo>
                    <a:pt x="0" y="62"/>
                  </a:lnTo>
                  <a:lnTo>
                    <a:pt x="0" y="31"/>
                  </a:lnTo>
                  <a:lnTo>
                    <a:pt x="0" y="0"/>
                  </a:lnTo>
                  <a:lnTo>
                    <a:pt x="108" y="31"/>
                  </a:lnTo>
                  <a:close/>
                </a:path>
              </a:pathLst>
            </a:custGeom>
            <a:solidFill>
              <a:schemeClr val="hlink"/>
            </a:solidFill>
            <a:ln w="127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87" name="Line 34"/>
            <p:cNvSpPr>
              <a:spLocks noChangeShapeType="1"/>
            </p:cNvSpPr>
            <p:nvPr/>
          </p:nvSpPr>
          <p:spPr bwMode="auto">
            <a:xfrm>
              <a:off x="3982" y="3155"/>
              <a:ext cx="85" cy="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552" name="Rectangle 35"/>
          <p:cNvSpPr>
            <a:spLocks noChangeArrowheads="1"/>
          </p:cNvSpPr>
          <p:nvPr/>
        </p:nvSpPr>
        <p:spPr bwMode="auto">
          <a:xfrm>
            <a:off x="6573838" y="4206875"/>
            <a:ext cx="209550" cy="442913"/>
          </a:xfrm>
          <a:prstGeom prst="rect">
            <a:avLst/>
          </a:prstGeom>
          <a:solidFill>
            <a:srgbClr val="E6E658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3" name="Rectangle 36"/>
          <p:cNvSpPr>
            <a:spLocks noChangeArrowheads="1"/>
          </p:cNvSpPr>
          <p:nvPr/>
        </p:nvSpPr>
        <p:spPr bwMode="auto">
          <a:xfrm>
            <a:off x="6426200" y="4329113"/>
            <a:ext cx="173038" cy="196850"/>
          </a:xfrm>
          <a:prstGeom prst="rect">
            <a:avLst/>
          </a:prstGeom>
          <a:solidFill>
            <a:srgbClr val="E6E658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4" name="Rectangle 37"/>
          <p:cNvSpPr>
            <a:spLocks noChangeArrowheads="1"/>
          </p:cNvSpPr>
          <p:nvPr/>
        </p:nvSpPr>
        <p:spPr bwMode="auto">
          <a:xfrm>
            <a:off x="5881688" y="3902075"/>
            <a:ext cx="812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000000"/>
                </a:solidFill>
              </a:rPr>
              <a:t>Camera</a:t>
            </a:r>
            <a:endParaRPr lang="en-US"/>
          </a:p>
        </p:txBody>
      </p:sp>
      <p:sp>
        <p:nvSpPr>
          <p:cNvPr id="22555" name="Rectangle 38"/>
          <p:cNvSpPr>
            <a:spLocks noChangeArrowheads="1"/>
          </p:cNvSpPr>
          <p:nvPr/>
        </p:nvSpPr>
        <p:spPr bwMode="auto">
          <a:xfrm>
            <a:off x="6796088" y="4135438"/>
            <a:ext cx="1125537" cy="838200"/>
          </a:xfrm>
          <a:prstGeom prst="rect">
            <a:avLst/>
          </a:prstGeom>
          <a:solidFill>
            <a:srgbClr val="FFBF56">
              <a:alpha val="50195"/>
            </a:srgbClr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6" name="Rectangle 39"/>
          <p:cNvSpPr>
            <a:spLocks noChangeArrowheads="1"/>
          </p:cNvSpPr>
          <p:nvPr/>
        </p:nvSpPr>
        <p:spPr bwMode="auto">
          <a:xfrm>
            <a:off x="6913563" y="4257675"/>
            <a:ext cx="8509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800">
                <a:solidFill>
                  <a:srgbClr val="000000"/>
                </a:solidFill>
              </a:rPr>
              <a:t>Spec-</a:t>
            </a:r>
          </a:p>
          <a:p>
            <a:pPr algn="ctr"/>
            <a:r>
              <a:rPr lang="en-US" sz="1800">
                <a:solidFill>
                  <a:srgbClr val="000000"/>
                </a:solidFill>
              </a:rPr>
              <a:t>trometer</a:t>
            </a:r>
            <a:endParaRPr lang="en-US"/>
          </a:p>
        </p:txBody>
      </p:sp>
      <p:sp>
        <p:nvSpPr>
          <p:cNvPr id="22557" name="Oval 40"/>
          <p:cNvSpPr>
            <a:spLocks noChangeArrowheads="1"/>
          </p:cNvSpPr>
          <p:nvPr/>
        </p:nvSpPr>
        <p:spPr bwMode="auto">
          <a:xfrm>
            <a:off x="3151188" y="4418013"/>
            <a:ext cx="133350" cy="874712"/>
          </a:xfrm>
          <a:prstGeom prst="ellipse">
            <a:avLst/>
          </a:prstGeom>
          <a:solidFill>
            <a:srgbClr val="AAAAAA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8" name="Freeform 41"/>
          <p:cNvSpPr>
            <a:spLocks/>
          </p:cNvSpPr>
          <p:nvPr/>
        </p:nvSpPr>
        <p:spPr bwMode="auto">
          <a:xfrm>
            <a:off x="1511300" y="4938713"/>
            <a:ext cx="466725" cy="468312"/>
          </a:xfrm>
          <a:custGeom>
            <a:avLst/>
            <a:gdLst>
              <a:gd name="T0" fmla="*/ 85725 w 294"/>
              <a:gd name="T1" fmla="*/ 0 h 295"/>
              <a:gd name="T2" fmla="*/ 466725 w 294"/>
              <a:gd name="T3" fmla="*/ 381000 h 295"/>
              <a:gd name="T4" fmla="*/ 381000 w 294"/>
              <a:gd name="T5" fmla="*/ 468312 h 295"/>
              <a:gd name="T6" fmla="*/ 0 w 294"/>
              <a:gd name="T7" fmla="*/ 85725 h 295"/>
              <a:gd name="T8" fmla="*/ 85725 w 294"/>
              <a:gd name="T9" fmla="*/ 0 h 2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4"/>
              <a:gd name="T16" fmla="*/ 0 h 295"/>
              <a:gd name="T17" fmla="*/ 294 w 294"/>
              <a:gd name="T18" fmla="*/ 295 h 29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4" h="295">
                <a:moveTo>
                  <a:pt x="54" y="0"/>
                </a:moveTo>
                <a:lnTo>
                  <a:pt x="294" y="240"/>
                </a:lnTo>
                <a:lnTo>
                  <a:pt x="240" y="295"/>
                </a:lnTo>
                <a:lnTo>
                  <a:pt x="0" y="54"/>
                </a:lnTo>
                <a:lnTo>
                  <a:pt x="54" y="0"/>
                </a:lnTo>
                <a:close/>
              </a:path>
            </a:pathLst>
          </a:custGeom>
          <a:solidFill>
            <a:schemeClr val="bg2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9" name="Line 42"/>
          <p:cNvSpPr>
            <a:spLocks noChangeShapeType="1"/>
          </p:cNvSpPr>
          <p:nvPr/>
        </p:nvSpPr>
        <p:spPr bwMode="auto">
          <a:xfrm flipV="1">
            <a:off x="1758950" y="2466975"/>
            <a:ext cx="1588" cy="1552575"/>
          </a:xfrm>
          <a:prstGeom prst="line">
            <a:avLst/>
          </a:prstGeom>
          <a:noFill/>
          <a:ln w="49213">
            <a:solidFill>
              <a:srgbClr val="DD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60" name="Freeform 43"/>
          <p:cNvSpPr>
            <a:spLocks/>
          </p:cNvSpPr>
          <p:nvPr/>
        </p:nvSpPr>
        <p:spPr bwMode="auto">
          <a:xfrm>
            <a:off x="1543050" y="3800475"/>
            <a:ext cx="466725" cy="479425"/>
          </a:xfrm>
          <a:custGeom>
            <a:avLst/>
            <a:gdLst>
              <a:gd name="T0" fmla="*/ 381000 w 294"/>
              <a:gd name="T1" fmla="*/ 0 h 302"/>
              <a:gd name="T2" fmla="*/ 466725 w 294"/>
              <a:gd name="T3" fmla="*/ 98425 h 302"/>
              <a:gd name="T4" fmla="*/ 85725 w 294"/>
              <a:gd name="T5" fmla="*/ 479425 h 302"/>
              <a:gd name="T6" fmla="*/ 0 w 294"/>
              <a:gd name="T7" fmla="*/ 381000 h 302"/>
              <a:gd name="T8" fmla="*/ 381000 w 294"/>
              <a:gd name="T9" fmla="*/ 0 h 3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4"/>
              <a:gd name="T16" fmla="*/ 0 h 302"/>
              <a:gd name="T17" fmla="*/ 294 w 294"/>
              <a:gd name="T18" fmla="*/ 302 h 3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4" h="302">
                <a:moveTo>
                  <a:pt x="240" y="0"/>
                </a:moveTo>
                <a:lnTo>
                  <a:pt x="294" y="62"/>
                </a:lnTo>
                <a:lnTo>
                  <a:pt x="54" y="302"/>
                </a:lnTo>
                <a:lnTo>
                  <a:pt x="0" y="240"/>
                </a:lnTo>
                <a:lnTo>
                  <a:pt x="240" y="0"/>
                </a:lnTo>
                <a:close/>
              </a:path>
            </a:pathLst>
          </a:custGeom>
          <a:solidFill>
            <a:srgbClr val="AAAAAA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61" name="Rectangle 44"/>
          <p:cNvSpPr>
            <a:spLocks noChangeArrowheads="1"/>
          </p:cNvSpPr>
          <p:nvPr/>
        </p:nvSpPr>
        <p:spPr bwMode="auto">
          <a:xfrm>
            <a:off x="1908175" y="3265488"/>
            <a:ext cx="6731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800">
                <a:solidFill>
                  <a:srgbClr val="000000"/>
                </a:solidFill>
              </a:rPr>
              <a:t>Beam</a:t>
            </a:r>
          </a:p>
          <a:p>
            <a:pPr algn="ctr">
              <a:lnSpc>
                <a:spcPct val="80000"/>
              </a:lnSpc>
            </a:pPr>
            <a:r>
              <a:rPr lang="en-US" sz="1800">
                <a:solidFill>
                  <a:srgbClr val="000000"/>
                </a:solidFill>
              </a:rPr>
              <a:t>splitter</a:t>
            </a:r>
          </a:p>
        </p:txBody>
      </p:sp>
      <p:grpSp>
        <p:nvGrpSpPr>
          <p:cNvPr id="22562" name="Group 45"/>
          <p:cNvGrpSpPr>
            <a:grpSpLocks/>
          </p:cNvGrpSpPr>
          <p:nvPr/>
        </p:nvGrpSpPr>
        <p:grpSpPr bwMode="auto">
          <a:xfrm>
            <a:off x="2112963" y="4221163"/>
            <a:ext cx="325437" cy="301625"/>
            <a:chOff x="875" y="385"/>
            <a:chExt cx="2570" cy="3398"/>
          </a:xfrm>
        </p:grpSpPr>
        <p:sp>
          <p:nvSpPr>
            <p:cNvPr id="22584" name="Freeform 46"/>
            <p:cNvSpPr>
              <a:spLocks/>
            </p:cNvSpPr>
            <p:nvPr/>
          </p:nvSpPr>
          <p:spPr bwMode="auto">
            <a:xfrm>
              <a:off x="875" y="385"/>
              <a:ext cx="1286" cy="3398"/>
            </a:xfrm>
            <a:custGeom>
              <a:avLst/>
              <a:gdLst>
                <a:gd name="T0" fmla="*/ 0 w 1286"/>
                <a:gd name="T1" fmla="*/ 3398 h 3398"/>
                <a:gd name="T2" fmla="*/ 305 w 1286"/>
                <a:gd name="T3" fmla="*/ 3315 h 3398"/>
                <a:gd name="T4" fmla="*/ 528 w 1286"/>
                <a:gd name="T5" fmla="*/ 3085 h 3398"/>
                <a:gd name="T6" fmla="*/ 759 w 1286"/>
                <a:gd name="T7" fmla="*/ 2606 h 3398"/>
                <a:gd name="T8" fmla="*/ 891 w 1286"/>
                <a:gd name="T9" fmla="*/ 2161 h 3398"/>
                <a:gd name="T10" fmla="*/ 973 w 1286"/>
                <a:gd name="T11" fmla="*/ 1666 h 3398"/>
                <a:gd name="T12" fmla="*/ 1056 w 1286"/>
                <a:gd name="T13" fmla="*/ 1154 h 3398"/>
                <a:gd name="T14" fmla="*/ 1105 w 1286"/>
                <a:gd name="T15" fmla="*/ 717 h 3398"/>
                <a:gd name="T16" fmla="*/ 1138 w 1286"/>
                <a:gd name="T17" fmla="*/ 462 h 3398"/>
                <a:gd name="T18" fmla="*/ 1171 w 1286"/>
                <a:gd name="T19" fmla="*/ 206 h 3398"/>
                <a:gd name="T20" fmla="*/ 1220 w 1286"/>
                <a:gd name="T21" fmla="*/ 49 h 3398"/>
                <a:gd name="T22" fmla="*/ 1286 w 1286"/>
                <a:gd name="T23" fmla="*/ 0 h 339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6"/>
                <a:gd name="T37" fmla="*/ 0 h 3398"/>
                <a:gd name="T38" fmla="*/ 1286 w 1286"/>
                <a:gd name="T39" fmla="*/ 3398 h 339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6" h="3398">
                  <a:moveTo>
                    <a:pt x="0" y="3398"/>
                  </a:moveTo>
                  <a:cubicBezTo>
                    <a:pt x="108" y="3382"/>
                    <a:pt x="217" y="3367"/>
                    <a:pt x="305" y="3315"/>
                  </a:cubicBezTo>
                  <a:cubicBezTo>
                    <a:pt x="393" y="3263"/>
                    <a:pt x="452" y="3203"/>
                    <a:pt x="528" y="3085"/>
                  </a:cubicBezTo>
                  <a:cubicBezTo>
                    <a:pt x="604" y="2967"/>
                    <a:pt x="699" y="2760"/>
                    <a:pt x="759" y="2606"/>
                  </a:cubicBezTo>
                  <a:cubicBezTo>
                    <a:pt x="819" y="2452"/>
                    <a:pt x="855" y="2318"/>
                    <a:pt x="891" y="2161"/>
                  </a:cubicBezTo>
                  <a:cubicBezTo>
                    <a:pt x="927" y="2004"/>
                    <a:pt x="946" y="1834"/>
                    <a:pt x="973" y="1666"/>
                  </a:cubicBezTo>
                  <a:cubicBezTo>
                    <a:pt x="1000" y="1498"/>
                    <a:pt x="1034" y="1312"/>
                    <a:pt x="1056" y="1154"/>
                  </a:cubicBezTo>
                  <a:cubicBezTo>
                    <a:pt x="1078" y="996"/>
                    <a:pt x="1091" y="832"/>
                    <a:pt x="1105" y="717"/>
                  </a:cubicBezTo>
                  <a:cubicBezTo>
                    <a:pt x="1119" y="602"/>
                    <a:pt x="1127" y="547"/>
                    <a:pt x="1138" y="462"/>
                  </a:cubicBezTo>
                  <a:cubicBezTo>
                    <a:pt x="1149" y="377"/>
                    <a:pt x="1157" y="275"/>
                    <a:pt x="1171" y="206"/>
                  </a:cubicBezTo>
                  <a:cubicBezTo>
                    <a:pt x="1185" y="137"/>
                    <a:pt x="1201" y="83"/>
                    <a:pt x="1220" y="49"/>
                  </a:cubicBezTo>
                  <a:cubicBezTo>
                    <a:pt x="1239" y="15"/>
                    <a:pt x="1262" y="7"/>
                    <a:pt x="1286" y="0"/>
                  </a:cubicBezTo>
                </a:path>
              </a:pathLst>
            </a:custGeom>
            <a:noFill/>
            <a:ln w="34925">
              <a:solidFill>
                <a:srgbClr val="ED181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5" name="Freeform 47"/>
            <p:cNvSpPr>
              <a:spLocks/>
            </p:cNvSpPr>
            <p:nvPr/>
          </p:nvSpPr>
          <p:spPr bwMode="auto">
            <a:xfrm flipH="1">
              <a:off x="2159" y="385"/>
              <a:ext cx="1286" cy="3398"/>
            </a:xfrm>
            <a:custGeom>
              <a:avLst/>
              <a:gdLst>
                <a:gd name="T0" fmla="*/ 0 w 1286"/>
                <a:gd name="T1" fmla="*/ 3398 h 3398"/>
                <a:gd name="T2" fmla="*/ 305 w 1286"/>
                <a:gd name="T3" fmla="*/ 3315 h 3398"/>
                <a:gd name="T4" fmla="*/ 528 w 1286"/>
                <a:gd name="T5" fmla="*/ 3085 h 3398"/>
                <a:gd name="T6" fmla="*/ 759 w 1286"/>
                <a:gd name="T7" fmla="*/ 2606 h 3398"/>
                <a:gd name="T8" fmla="*/ 891 w 1286"/>
                <a:gd name="T9" fmla="*/ 2161 h 3398"/>
                <a:gd name="T10" fmla="*/ 973 w 1286"/>
                <a:gd name="T11" fmla="*/ 1666 h 3398"/>
                <a:gd name="T12" fmla="*/ 1056 w 1286"/>
                <a:gd name="T13" fmla="*/ 1154 h 3398"/>
                <a:gd name="T14" fmla="*/ 1105 w 1286"/>
                <a:gd name="T15" fmla="*/ 717 h 3398"/>
                <a:gd name="T16" fmla="*/ 1138 w 1286"/>
                <a:gd name="T17" fmla="*/ 462 h 3398"/>
                <a:gd name="T18" fmla="*/ 1171 w 1286"/>
                <a:gd name="T19" fmla="*/ 206 h 3398"/>
                <a:gd name="T20" fmla="*/ 1220 w 1286"/>
                <a:gd name="T21" fmla="*/ 49 h 3398"/>
                <a:gd name="T22" fmla="*/ 1286 w 1286"/>
                <a:gd name="T23" fmla="*/ 0 h 339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6"/>
                <a:gd name="T37" fmla="*/ 0 h 3398"/>
                <a:gd name="T38" fmla="*/ 1286 w 1286"/>
                <a:gd name="T39" fmla="*/ 3398 h 339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6" h="3398">
                  <a:moveTo>
                    <a:pt x="0" y="3398"/>
                  </a:moveTo>
                  <a:cubicBezTo>
                    <a:pt x="108" y="3382"/>
                    <a:pt x="217" y="3367"/>
                    <a:pt x="305" y="3315"/>
                  </a:cubicBezTo>
                  <a:cubicBezTo>
                    <a:pt x="393" y="3263"/>
                    <a:pt x="452" y="3203"/>
                    <a:pt x="528" y="3085"/>
                  </a:cubicBezTo>
                  <a:cubicBezTo>
                    <a:pt x="604" y="2967"/>
                    <a:pt x="699" y="2760"/>
                    <a:pt x="759" y="2606"/>
                  </a:cubicBezTo>
                  <a:cubicBezTo>
                    <a:pt x="819" y="2452"/>
                    <a:pt x="855" y="2318"/>
                    <a:pt x="891" y="2161"/>
                  </a:cubicBezTo>
                  <a:cubicBezTo>
                    <a:pt x="927" y="2004"/>
                    <a:pt x="946" y="1834"/>
                    <a:pt x="973" y="1666"/>
                  </a:cubicBezTo>
                  <a:cubicBezTo>
                    <a:pt x="1000" y="1498"/>
                    <a:pt x="1034" y="1312"/>
                    <a:pt x="1056" y="1154"/>
                  </a:cubicBezTo>
                  <a:cubicBezTo>
                    <a:pt x="1078" y="996"/>
                    <a:pt x="1091" y="832"/>
                    <a:pt x="1105" y="717"/>
                  </a:cubicBezTo>
                  <a:cubicBezTo>
                    <a:pt x="1119" y="602"/>
                    <a:pt x="1127" y="547"/>
                    <a:pt x="1138" y="462"/>
                  </a:cubicBezTo>
                  <a:cubicBezTo>
                    <a:pt x="1149" y="377"/>
                    <a:pt x="1157" y="275"/>
                    <a:pt x="1171" y="206"/>
                  </a:cubicBezTo>
                  <a:cubicBezTo>
                    <a:pt x="1185" y="137"/>
                    <a:pt x="1201" y="83"/>
                    <a:pt x="1220" y="49"/>
                  </a:cubicBezTo>
                  <a:cubicBezTo>
                    <a:pt x="1239" y="15"/>
                    <a:pt x="1262" y="7"/>
                    <a:pt x="1286" y="0"/>
                  </a:cubicBezTo>
                </a:path>
              </a:pathLst>
            </a:custGeom>
            <a:noFill/>
            <a:ln w="34925">
              <a:solidFill>
                <a:srgbClr val="ED181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563" name="Group 48"/>
          <p:cNvGrpSpPr>
            <a:grpSpLocks/>
          </p:cNvGrpSpPr>
          <p:nvPr/>
        </p:nvGrpSpPr>
        <p:grpSpPr bwMode="auto">
          <a:xfrm rot="-5400000">
            <a:off x="1164431" y="2731295"/>
            <a:ext cx="415925" cy="614362"/>
            <a:chOff x="875" y="385"/>
            <a:chExt cx="2570" cy="3398"/>
          </a:xfrm>
        </p:grpSpPr>
        <p:sp>
          <p:nvSpPr>
            <p:cNvPr id="22582" name="Freeform 49"/>
            <p:cNvSpPr>
              <a:spLocks/>
            </p:cNvSpPr>
            <p:nvPr/>
          </p:nvSpPr>
          <p:spPr bwMode="auto">
            <a:xfrm>
              <a:off x="875" y="385"/>
              <a:ext cx="1286" cy="3398"/>
            </a:xfrm>
            <a:custGeom>
              <a:avLst/>
              <a:gdLst>
                <a:gd name="T0" fmla="*/ 0 w 1286"/>
                <a:gd name="T1" fmla="*/ 3398 h 3398"/>
                <a:gd name="T2" fmla="*/ 305 w 1286"/>
                <a:gd name="T3" fmla="*/ 3315 h 3398"/>
                <a:gd name="T4" fmla="*/ 528 w 1286"/>
                <a:gd name="T5" fmla="*/ 3085 h 3398"/>
                <a:gd name="T6" fmla="*/ 759 w 1286"/>
                <a:gd name="T7" fmla="*/ 2606 h 3398"/>
                <a:gd name="T8" fmla="*/ 891 w 1286"/>
                <a:gd name="T9" fmla="*/ 2161 h 3398"/>
                <a:gd name="T10" fmla="*/ 973 w 1286"/>
                <a:gd name="T11" fmla="*/ 1666 h 3398"/>
                <a:gd name="T12" fmla="*/ 1056 w 1286"/>
                <a:gd name="T13" fmla="*/ 1154 h 3398"/>
                <a:gd name="T14" fmla="*/ 1105 w 1286"/>
                <a:gd name="T15" fmla="*/ 717 h 3398"/>
                <a:gd name="T16" fmla="*/ 1138 w 1286"/>
                <a:gd name="T17" fmla="*/ 462 h 3398"/>
                <a:gd name="T18" fmla="*/ 1171 w 1286"/>
                <a:gd name="T19" fmla="*/ 206 h 3398"/>
                <a:gd name="T20" fmla="*/ 1220 w 1286"/>
                <a:gd name="T21" fmla="*/ 49 h 3398"/>
                <a:gd name="T22" fmla="*/ 1286 w 1286"/>
                <a:gd name="T23" fmla="*/ 0 h 339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6"/>
                <a:gd name="T37" fmla="*/ 0 h 3398"/>
                <a:gd name="T38" fmla="*/ 1286 w 1286"/>
                <a:gd name="T39" fmla="*/ 3398 h 339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6" h="3398">
                  <a:moveTo>
                    <a:pt x="0" y="3398"/>
                  </a:moveTo>
                  <a:cubicBezTo>
                    <a:pt x="108" y="3382"/>
                    <a:pt x="217" y="3367"/>
                    <a:pt x="305" y="3315"/>
                  </a:cubicBezTo>
                  <a:cubicBezTo>
                    <a:pt x="393" y="3263"/>
                    <a:pt x="452" y="3203"/>
                    <a:pt x="528" y="3085"/>
                  </a:cubicBezTo>
                  <a:cubicBezTo>
                    <a:pt x="604" y="2967"/>
                    <a:pt x="699" y="2760"/>
                    <a:pt x="759" y="2606"/>
                  </a:cubicBezTo>
                  <a:cubicBezTo>
                    <a:pt x="819" y="2452"/>
                    <a:pt x="855" y="2318"/>
                    <a:pt x="891" y="2161"/>
                  </a:cubicBezTo>
                  <a:cubicBezTo>
                    <a:pt x="927" y="2004"/>
                    <a:pt x="946" y="1834"/>
                    <a:pt x="973" y="1666"/>
                  </a:cubicBezTo>
                  <a:cubicBezTo>
                    <a:pt x="1000" y="1498"/>
                    <a:pt x="1034" y="1312"/>
                    <a:pt x="1056" y="1154"/>
                  </a:cubicBezTo>
                  <a:cubicBezTo>
                    <a:pt x="1078" y="996"/>
                    <a:pt x="1091" y="832"/>
                    <a:pt x="1105" y="717"/>
                  </a:cubicBezTo>
                  <a:cubicBezTo>
                    <a:pt x="1119" y="602"/>
                    <a:pt x="1127" y="547"/>
                    <a:pt x="1138" y="462"/>
                  </a:cubicBezTo>
                  <a:cubicBezTo>
                    <a:pt x="1149" y="377"/>
                    <a:pt x="1157" y="275"/>
                    <a:pt x="1171" y="206"/>
                  </a:cubicBezTo>
                  <a:cubicBezTo>
                    <a:pt x="1185" y="137"/>
                    <a:pt x="1201" y="83"/>
                    <a:pt x="1220" y="49"/>
                  </a:cubicBezTo>
                  <a:cubicBezTo>
                    <a:pt x="1239" y="15"/>
                    <a:pt x="1262" y="7"/>
                    <a:pt x="1286" y="0"/>
                  </a:cubicBezTo>
                </a:path>
              </a:pathLst>
            </a:custGeom>
            <a:noFill/>
            <a:ln w="34925">
              <a:solidFill>
                <a:srgbClr val="ED181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3" name="Freeform 50"/>
            <p:cNvSpPr>
              <a:spLocks/>
            </p:cNvSpPr>
            <p:nvPr/>
          </p:nvSpPr>
          <p:spPr bwMode="auto">
            <a:xfrm flipH="1">
              <a:off x="2159" y="385"/>
              <a:ext cx="1286" cy="3398"/>
            </a:xfrm>
            <a:custGeom>
              <a:avLst/>
              <a:gdLst>
                <a:gd name="T0" fmla="*/ 0 w 1286"/>
                <a:gd name="T1" fmla="*/ 3398 h 3398"/>
                <a:gd name="T2" fmla="*/ 305 w 1286"/>
                <a:gd name="T3" fmla="*/ 3315 h 3398"/>
                <a:gd name="T4" fmla="*/ 528 w 1286"/>
                <a:gd name="T5" fmla="*/ 3085 h 3398"/>
                <a:gd name="T6" fmla="*/ 759 w 1286"/>
                <a:gd name="T7" fmla="*/ 2606 h 3398"/>
                <a:gd name="T8" fmla="*/ 891 w 1286"/>
                <a:gd name="T9" fmla="*/ 2161 h 3398"/>
                <a:gd name="T10" fmla="*/ 973 w 1286"/>
                <a:gd name="T11" fmla="*/ 1666 h 3398"/>
                <a:gd name="T12" fmla="*/ 1056 w 1286"/>
                <a:gd name="T13" fmla="*/ 1154 h 3398"/>
                <a:gd name="T14" fmla="*/ 1105 w 1286"/>
                <a:gd name="T15" fmla="*/ 717 h 3398"/>
                <a:gd name="T16" fmla="*/ 1138 w 1286"/>
                <a:gd name="T17" fmla="*/ 462 h 3398"/>
                <a:gd name="T18" fmla="*/ 1171 w 1286"/>
                <a:gd name="T19" fmla="*/ 206 h 3398"/>
                <a:gd name="T20" fmla="*/ 1220 w 1286"/>
                <a:gd name="T21" fmla="*/ 49 h 3398"/>
                <a:gd name="T22" fmla="*/ 1286 w 1286"/>
                <a:gd name="T23" fmla="*/ 0 h 339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6"/>
                <a:gd name="T37" fmla="*/ 0 h 3398"/>
                <a:gd name="T38" fmla="*/ 1286 w 1286"/>
                <a:gd name="T39" fmla="*/ 3398 h 339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6" h="3398">
                  <a:moveTo>
                    <a:pt x="0" y="3398"/>
                  </a:moveTo>
                  <a:cubicBezTo>
                    <a:pt x="108" y="3382"/>
                    <a:pt x="217" y="3367"/>
                    <a:pt x="305" y="3315"/>
                  </a:cubicBezTo>
                  <a:cubicBezTo>
                    <a:pt x="393" y="3263"/>
                    <a:pt x="452" y="3203"/>
                    <a:pt x="528" y="3085"/>
                  </a:cubicBezTo>
                  <a:cubicBezTo>
                    <a:pt x="604" y="2967"/>
                    <a:pt x="699" y="2760"/>
                    <a:pt x="759" y="2606"/>
                  </a:cubicBezTo>
                  <a:cubicBezTo>
                    <a:pt x="819" y="2452"/>
                    <a:pt x="855" y="2318"/>
                    <a:pt x="891" y="2161"/>
                  </a:cubicBezTo>
                  <a:cubicBezTo>
                    <a:pt x="927" y="2004"/>
                    <a:pt x="946" y="1834"/>
                    <a:pt x="973" y="1666"/>
                  </a:cubicBezTo>
                  <a:cubicBezTo>
                    <a:pt x="1000" y="1498"/>
                    <a:pt x="1034" y="1312"/>
                    <a:pt x="1056" y="1154"/>
                  </a:cubicBezTo>
                  <a:cubicBezTo>
                    <a:pt x="1078" y="996"/>
                    <a:pt x="1091" y="832"/>
                    <a:pt x="1105" y="717"/>
                  </a:cubicBezTo>
                  <a:cubicBezTo>
                    <a:pt x="1119" y="602"/>
                    <a:pt x="1127" y="547"/>
                    <a:pt x="1138" y="462"/>
                  </a:cubicBezTo>
                  <a:cubicBezTo>
                    <a:pt x="1149" y="377"/>
                    <a:pt x="1157" y="275"/>
                    <a:pt x="1171" y="206"/>
                  </a:cubicBezTo>
                  <a:cubicBezTo>
                    <a:pt x="1185" y="137"/>
                    <a:pt x="1201" y="83"/>
                    <a:pt x="1220" y="49"/>
                  </a:cubicBezTo>
                  <a:cubicBezTo>
                    <a:pt x="1239" y="15"/>
                    <a:pt x="1262" y="7"/>
                    <a:pt x="1286" y="0"/>
                  </a:cubicBezTo>
                </a:path>
              </a:pathLst>
            </a:custGeom>
            <a:noFill/>
            <a:ln w="34925">
              <a:solidFill>
                <a:srgbClr val="ED181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564" name="Group 51"/>
          <p:cNvGrpSpPr>
            <a:grpSpLocks/>
          </p:cNvGrpSpPr>
          <p:nvPr/>
        </p:nvGrpSpPr>
        <p:grpSpPr bwMode="auto">
          <a:xfrm>
            <a:off x="2449513" y="4752975"/>
            <a:ext cx="325437" cy="301625"/>
            <a:chOff x="875" y="385"/>
            <a:chExt cx="2570" cy="3398"/>
          </a:xfrm>
        </p:grpSpPr>
        <p:sp>
          <p:nvSpPr>
            <p:cNvPr id="22580" name="Freeform 52"/>
            <p:cNvSpPr>
              <a:spLocks/>
            </p:cNvSpPr>
            <p:nvPr/>
          </p:nvSpPr>
          <p:spPr bwMode="auto">
            <a:xfrm>
              <a:off x="875" y="385"/>
              <a:ext cx="1286" cy="3398"/>
            </a:xfrm>
            <a:custGeom>
              <a:avLst/>
              <a:gdLst>
                <a:gd name="T0" fmla="*/ 0 w 1286"/>
                <a:gd name="T1" fmla="*/ 3398 h 3398"/>
                <a:gd name="T2" fmla="*/ 305 w 1286"/>
                <a:gd name="T3" fmla="*/ 3315 h 3398"/>
                <a:gd name="T4" fmla="*/ 528 w 1286"/>
                <a:gd name="T5" fmla="*/ 3085 h 3398"/>
                <a:gd name="T6" fmla="*/ 759 w 1286"/>
                <a:gd name="T7" fmla="*/ 2606 h 3398"/>
                <a:gd name="T8" fmla="*/ 891 w 1286"/>
                <a:gd name="T9" fmla="*/ 2161 h 3398"/>
                <a:gd name="T10" fmla="*/ 973 w 1286"/>
                <a:gd name="T11" fmla="*/ 1666 h 3398"/>
                <a:gd name="T12" fmla="*/ 1056 w 1286"/>
                <a:gd name="T13" fmla="*/ 1154 h 3398"/>
                <a:gd name="T14" fmla="*/ 1105 w 1286"/>
                <a:gd name="T15" fmla="*/ 717 h 3398"/>
                <a:gd name="T16" fmla="*/ 1138 w 1286"/>
                <a:gd name="T17" fmla="*/ 462 h 3398"/>
                <a:gd name="T18" fmla="*/ 1171 w 1286"/>
                <a:gd name="T19" fmla="*/ 206 h 3398"/>
                <a:gd name="T20" fmla="*/ 1220 w 1286"/>
                <a:gd name="T21" fmla="*/ 49 h 3398"/>
                <a:gd name="T22" fmla="*/ 1286 w 1286"/>
                <a:gd name="T23" fmla="*/ 0 h 339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6"/>
                <a:gd name="T37" fmla="*/ 0 h 3398"/>
                <a:gd name="T38" fmla="*/ 1286 w 1286"/>
                <a:gd name="T39" fmla="*/ 3398 h 339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6" h="3398">
                  <a:moveTo>
                    <a:pt x="0" y="3398"/>
                  </a:moveTo>
                  <a:cubicBezTo>
                    <a:pt x="108" y="3382"/>
                    <a:pt x="217" y="3367"/>
                    <a:pt x="305" y="3315"/>
                  </a:cubicBezTo>
                  <a:cubicBezTo>
                    <a:pt x="393" y="3263"/>
                    <a:pt x="452" y="3203"/>
                    <a:pt x="528" y="3085"/>
                  </a:cubicBezTo>
                  <a:cubicBezTo>
                    <a:pt x="604" y="2967"/>
                    <a:pt x="699" y="2760"/>
                    <a:pt x="759" y="2606"/>
                  </a:cubicBezTo>
                  <a:cubicBezTo>
                    <a:pt x="819" y="2452"/>
                    <a:pt x="855" y="2318"/>
                    <a:pt x="891" y="2161"/>
                  </a:cubicBezTo>
                  <a:cubicBezTo>
                    <a:pt x="927" y="2004"/>
                    <a:pt x="946" y="1834"/>
                    <a:pt x="973" y="1666"/>
                  </a:cubicBezTo>
                  <a:cubicBezTo>
                    <a:pt x="1000" y="1498"/>
                    <a:pt x="1034" y="1312"/>
                    <a:pt x="1056" y="1154"/>
                  </a:cubicBezTo>
                  <a:cubicBezTo>
                    <a:pt x="1078" y="996"/>
                    <a:pt x="1091" y="832"/>
                    <a:pt x="1105" y="717"/>
                  </a:cubicBezTo>
                  <a:cubicBezTo>
                    <a:pt x="1119" y="602"/>
                    <a:pt x="1127" y="547"/>
                    <a:pt x="1138" y="462"/>
                  </a:cubicBezTo>
                  <a:cubicBezTo>
                    <a:pt x="1149" y="377"/>
                    <a:pt x="1157" y="275"/>
                    <a:pt x="1171" y="206"/>
                  </a:cubicBezTo>
                  <a:cubicBezTo>
                    <a:pt x="1185" y="137"/>
                    <a:pt x="1201" y="83"/>
                    <a:pt x="1220" y="49"/>
                  </a:cubicBezTo>
                  <a:cubicBezTo>
                    <a:pt x="1239" y="15"/>
                    <a:pt x="1262" y="7"/>
                    <a:pt x="1286" y="0"/>
                  </a:cubicBezTo>
                </a:path>
              </a:pathLst>
            </a:custGeom>
            <a:noFill/>
            <a:ln w="34925">
              <a:solidFill>
                <a:srgbClr val="ED181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1" name="Freeform 53"/>
            <p:cNvSpPr>
              <a:spLocks/>
            </p:cNvSpPr>
            <p:nvPr/>
          </p:nvSpPr>
          <p:spPr bwMode="auto">
            <a:xfrm flipH="1">
              <a:off x="2159" y="385"/>
              <a:ext cx="1286" cy="3398"/>
            </a:xfrm>
            <a:custGeom>
              <a:avLst/>
              <a:gdLst>
                <a:gd name="T0" fmla="*/ 0 w 1286"/>
                <a:gd name="T1" fmla="*/ 3398 h 3398"/>
                <a:gd name="T2" fmla="*/ 305 w 1286"/>
                <a:gd name="T3" fmla="*/ 3315 h 3398"/>
                <a:gd name="T4" fmla="*/ 528 w 1286"/>
                <a:gd name="T5" fmla="*/ 3085 h 3398"/>
                <a:gd name="T6" fmla="*/ 759 w 1286"/>
                <a:gd name="T7" fmla="*/ 2606 h 3398"/>
                <a:gd name="T8" fmla="*/ 891 w 1286"/>
                <a:gd name="T9" fmla="*/ 2161 h 3398"/>
                <a:gd name="T10" fmla="*/ 973 w 1286"/>
                <a:gd name="T11" fmla="*/ 1666 h 3398"/>
                <a:gd name="T12" fmla="*/ 1056 w 1286"/>
                <a:gd name="T13" fmla="*/ 1154 h 3398"/>
                <a:gd name="T14" fmla="*/ 1105 w 1286"/>
                <a:gd name="T15" fmla="*/ 717 h 3398"/>
                <a:gd name="T16" fmla="*/ 1138 w 1286"/>
                <a:gd name="T17" fmla="*/ 462 h 3398"/>
                <a:gd name="T18" fmla="*/ 1171 w 1286"/>
                <a:gd name="T19" fmla="*/ 206 h 3398"/>
                <a:gd name="T20" fmla="*/ 1220 w 1286"/>
                <a:gd name="T21" fmla="*/ 49 h 3398"/>
                <a:gd name="T22" fmla="*/ 1286 w 1286"/>
                <a:gd name="T23" fmla="*/ 0 h 339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6"/>
                <a:gd name="T37" fmla="*/ 0 h 3398"/>
                <a:gd name="T38" fmla="*/ 1286 w 1286"/>
                <a:gd name="T39" fmla="*/ 3398 h 339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6" h="3398">
                  <a:moveTo>
                    <a:pt x="0" y="3398"/>
                  </a:moveTo>
                  <a:cubicBezTo>
                    <a:pt x="108" y="3382"/>
                    <a:pt x="217" y="3367"/>
                    <a:pt x="305" y="3315"/>
                  </a:cubicBezTo>
                  <a:cubicBezTo>
                    <a:pt x="393" y="3263"/>
                    <a:pt x="452" y="3203"/>
                    <a:pt x="528" y="3085"/>
                  </a:cubicBezTo>
                  <a:cubicBezTo>
                    <a:pt x="604" y="2967"/>
                    <a:pt x="699" y="2760"/>
                    <a:pt x="759" y="2606"/>
                  </a:cubicBezTo>
                  <a:cubicBezTo>
                    <a:pt x="819" y="2452"/>
                    <a:pt x="855" y="2318"/>
                    <a:pt x="891" y="2161"/>
                  </a:cubicBezTo>
                  <a:cubicBezTo>
                    <a:pt x="927" y="2004"/>
                    <a:pt x="946" y="1834"/>
                    <a:pt x="973" y="1666"/>
                  </a:cubicBezTo>
                  <a:cubicBezTo>
                    <a:pt x="1000" y="1498"/>
                    <a:pt x="1034" y="1312"/>
                    <a:pt x="1056" y="1154"/>
                  </a:cubicBezTo>
                  <a:cubicBezTo>
                    <a:pt x="1078" y="996"/>
                    <a:pt x="1091" y="832"/>
                    <a:pt x="1105" y="717"/>
                  </a:cubicBezTo>
                  <a:cubicBezTo>
                    <a:pt x="1119" y="602"/>
                    <a:pt x="1127" y="547"/>
                    <a:pt x="1138" y="462"/>
                  </a:cubicBezTo>
                  <a:cubicBezTo>
                    <a:pt x="1149" y="377"/>
                    <a:pt x="1157" y="275"/>
                    <a:pt x="1171" y="206"/>
                  </a:cubicBezTo>
                  <a:cubicBezTo>
                    <a:pt x="1185" y="137"/>
                    <a:pt x="1201" y="83"/>
                    <a:pt x="1220" y="49"/>
                  </a:cubicBezTo>
                  <a:cubicBezTo>
                    <a:pt x="1239" y="15"/>
                    <a:pt x="1262" y="7"/>
                    <a:pt x="1286" y="0"/>
                  </a:cubicBezTo>
                </a:path>
              </a:pathLst>
            </a:custGeom>
            <a:noFill/>
            <a:ln w="34925">
              <a:solidFill>
                <a:srgbClr val="ED181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565" name="Group 54"/>
          <p:cNvGrpSpPr>
            <a:grpSpLocks/>
          </p:cNvGrpSpPr>
          <p:nvPr/>
        </p:nvGrpSpPr>
        <p:grpSpPr bwMode="auto">
          <a:xfrm>
            <a:off x="5821363" y="4538663"/>
            <a:ext cx="246062" cy="236537"/>
            <a:chOff x="875" y="385"/>
            <a:chExt cx="2570" cy="3398"/>
          </a:xfrm>
        </p:grpSpPr>
        <p:sp>
          <p:nvSpPr>
            <p:cNvPr id="22578" name="Freeform 55"/>
            <p:cNvSpPr>
              <a:spLocks/>
            </p:cNvSpPr>
            <p:nvPr/>
          </p:nvSpPr>
          <p:spPr bwMode="auto">
            <a:xfrm>
              <a:off x="875" y="385"/>
              <a:ext cx="1286" cy="3398"/>
            </a:xfrm>
            <a:custGeom>
              <a:avLst/>
              <a:gdLst>
                <a:gd name="T0" fmla="*/ 0 w 1286"/>
                <a:gd name="T1" fmla="*/ 3398 h 3398"/>
                <a:gd name="T2" fmla="*/ 305 w 1286"/>
                <a:gd name="T3" fmla="*/ 3315 h 3398"/>
                <a:gd name="T4" fmla="*/ 528 w 1286"/>
                <a:gd name="T5" fmla="*/ 3085 h 3398"/>
                <a:gd name="T6" fmla="*/ 759 w 1286"/>
                <a:gd name="T7" fmla="*/ 2606 h 3398"/>
                <a:gd name="T8" fmla="*/ 891 w 1286"/>
                <a:gd name="T9" fmla="*/ 2161 h 3398"/>
                <a:gd name="T10" fmla="*/ 973 w 1286"/>
                <a:gd name="T11" fmla="*/ 1666 h 3398"/>
                <a:gd name="T12" fmla="*/ 1056 w 1286"/>
                <a:gd name="T13" fmla="*/ 1154 h 3398"/>
                <a:gd name="T14" fmla="*/ 1105 w 1286"/>
                <a:gd name="T15" fmla="*/ 717 h 3398"/>
                <a:gd name="T16" fmla="*/ 1138 w 1286"/>
                <a:gd name="T17" fmla="*/ 462 h 3398"/>
                <a:gd name="T18" fmla="*/ 1171 w 1286"/>
                <a:gd name="T19" fmla="*/ 206 h 3398"/>
                <a:gd name="T20" fmla="*/ 1220 w 1286"/>
                <a:gd name="T21" fmla="*/ 49 h 3398"/>
                <a:gd name="T22" fmla="*/ 1286 w 1286"/>
                <a:gd name="T23" fmla="*/ 0 h 339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6"/>
                <a:gd name="T37" fmla="*/ 0 h 3398"/>
                <a:gd name="T38" fmla="*/ 1286 w 1286"/>
                <a:gd name="T39" fmla="*/ 3398 h 339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6" h="3398">
                  <a:moveTo>
                    <a:pt x="0" y="3398"/>
                  </a:moveTo>
                  <a:cubicBezTo>
                    <a:pt x="108" y="3382"/>
                    <a:pt x="217" y="3367"/>
                    <a:pt x="305" y="3315"/>
                  </a:cubicBezTo>
                  <a:cubicBezTo>
                    <a:pt x="393" y="3263"/>
                    <a:pt x="452" y="3203"/>
                    <a:pt x="528" y="3085"/>
                  </a:cubicBezTo>
                  <a:cubicBezTo>
                    <a:pt x="604" y="2967"/>
                    <a:pt x="699" y="2760"/>
                    <a:pt x="759" y="2606"/>
                  </a:cubicBezTo>
                  <a:cubicBezTo>
                    <a:pt x="819" y="2452"/>
                    <a:pt x="855" y="2318"/>
                    <a:pt x="891" y="2161"/>
                  </a:cubicBezTo>
                  <a:cubicBezTo>
                    <a:pt x="927" y="2004"/>
                    <a:pt x="946" y="1834"/>
                    <a:pt x="973" y="1666"/>
                  </a:cubicBezTo>
                  <a:cubicBezTo>
                    <a:pt x="1000" y="1498"/>
                    <a:pt x="1034" y="1312"/>
                    <a:pt x="1056" y="1154"/>
                  </a:cubicBezTo>
                  <a:cubicBezTo>
                    <a:pt x="1078" y="996"/>
                    <a:pt x="1091" y="832"/>
                    <a:pt x="1105" y="717"/>
                  </a:cubicBezTo>
                  <a:cubicBezTo>
                    <a:pt x="1119" y="602"/>
                    <a:pt x="1127" y="547"/>
                    <a:pt x="1138" y="462"/>
                  </a:cubicBezTo>
                  <a:cubicBezTo>
                    <a:pt x="1149" y="377"/>
                    <a:pt x="1157" y="275"/>
                    <a:pt x="1171" y="206"/>
                  </a:cubicBezTo>
                  <a:cubicBezTo>
                    <a:pt x="1185" y="137"/>
                    <a:pt x="1201" y="83"/>
                    <a:pt x="1220" y="49"/>
                  </a:cubicBezTo>
                  <a:cubicBezTo>
                    <a:pt x="1239" y="15"/>
                    <a:pt x="1262" y="7"/>
                    <a:pt x="1286" y="0"/>
                  </a:cubicBezTo>
                </a:path>
              </a:pathLst>
            </a:custGeom>
            <a:noFill/>
            <a:ln w="34925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9" name="Freeform 56"/>
            <p:cNvSpPr>
              <a:spLocks/>
            </p:cNvSpPr>
            <p:nvPr/>
          </p:nvSpPr>
          <p:spPr bwMode="auto">
            <a:xfrm flipH="1">
              <a:off x="2159" y="385"/>
              <a:ext cx="1286" cy="3398"/>
            </a:xfrm>
            <a:custGeom>
              <a:avLst/>
              <a:gdLst>
                <a:gd name="T0" fmla="*/ 0 w 1286"/>
                <a:gd name="T1" fmla="*/ 3398 h 3398"/>
                <a:gd name="T2" fmla="*/ 305 w 1286"/>
                <a:gd name="T3" fmla="*/ 3315 h 3398"/>
                <a:gd name="T4" fmla="*/ 528 w 1286"/>
                <a:gd name="T5" fmla="*/ 3085 h 3398"/>
                <a:gd name="T6" fmla="*/ 759 w 1286"/>
                <a:gd name="T7" fmla="*/ 2606 h 3398"/>
                <a:gd name="T8" fmla="*/ 891 w 1286"/>
                <a:gd name="T9" fmla="*/ 2161 h 3398"/>
                <a:gd name="T10" fmla="*/ 973 w 1286"/>
                <a:gd name="T11" fmla="*/ 1666 h 3398"/>
                <a:gd name="T12" fmla="*/ 1056 w 1286"/>
                <a:gd name="T13" fmla="*/ 1154 h 3398"/>
                <a:gd name="T14" fmla="*/ 1105 w 1286"/>
                <a:gd name="T15" fmla="*/ 717 h 3398"/>
                <a:gd name="T16" fmla="*/ 1138 w 1286"/>
                <a:gd name="T17" fmla="*/ 462 h 3398"/>
                <a:gd name="T18" fmla="*/ 1171 w 1286"/>
                <a:gd name="T19" fmla="*/ 206 h 3398"/>
                <a:gd name="T20" fmla="*/ 1220 w 1286"/>
                <a:gd name="T21" fmla="*/ 49 h 3398"/>
                <a:gd name="T22" fmla="*/ 1286 w 1286"/>
                <a:gd name="T23" fmla="*/ 0 h 339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6"/>
                <a:gd name="T37" fmla="*/ 0 h 3398"/>
                <a:gd name="T38" fmla="*/ 1286 w 1286"/>
                <a:gd name="T39" fmla="*/ 3398 h 339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6" h="3398">
                  <a:moveTo>
                    <a:pt x="0" y="3398"/>
                  </a:moveTo>
                  <a:cubicBezTo>
                    <a:pt x="108" y="3382"/>
                    <a:pt x="217" y="3367"/>
                    <a:pt x="305" y="3315"/>
                  </a:cubicBezTo>
                  <a:cubicBezTo>
                    <a:pt x="393" y="3263"/>
                    <a:pt x="452" y="3203"/>
                    <a:pt x="528" y="3085"/>
                  </a:cubicBezTo>
                  <a:cubicBezTo>
                    <a:pt x="604" y="2967"/>
                    <a:pt x="699" y="2760"/>
                    <a:pt x="759" y="2606"/>
                  </a:cubicBezTo>
                  <a:cubicBezTo>
                    <a:pt x="819" y="2452"/>
                    <a:pt x="855" y="2318"/>
                    <a:pt x="891" y="2161"/>
                  </a:cubicBezTo>
                  <a:cubicBezTo>
                    <a:pt x="927" y="2004"/>
                    <a:pt x="946" y="1834"/>
                    <a:pt x="973" y="1666"/>
                  </a:cubicBezTo>
                  <a:cubicBezTo>
                    <a:pt x="1000" y="1498"/>
                    <a:pt x="1034" y="1312"/>
                    <a:pt x="1056" y="1154"/>
                  </a:cubicBezTo>
                  <a:cubicBezTo>
                    <a:pt x="1078" y="996"/>
                    <a:pt x="1091" y="832"/>
                    <a:pt x="1105" y="717"/>
                  </a:cubicBezTo>
                  <a:cubicBezTo>
                    <a:pt x="1119" y="602"/>
                    <a:pt x="1127" y="547"/>
                    <a:pt x="1138" y="462"/>
                  </a:cubicBezTo>
                  <a:cubicBezTo>
                    <a:pt x="1149" y="377"/>
                    <a:pt x="1157" y="275"/>
                    <a:pt x="1171" y="206"/>
                  </a:cubicBezTo>
                  <a:cubicBezTo>
                    <a:pt x="1185" y="137"/>
                    <a:pt x="1201" y="83"/>
                    <a:pt x="1220" y="49"/>
                  </a:cubicBezTo>
                  <a:cubicBezTo>
                    <a:pt x="1239" y="15"/>
                    <a:pt x="1262" y="7"/>
                    <a:pt x="1286" y="0"/>
                  </a:cubicBezTo>
                </a:path>
              </a:pathLst>
            </a:custGeom>
            <a:noFill/>
            <a:ln w="34925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566" name="Group 57"/>
          <p:cNvGrpSpPr>
            <a:grpSpLocks/>
          </p:cNvGrpSpPr>
          <p:nvPr/>
        </p:nvGrpSpPr>
        <p:grpSpPr bwMode="auto">
          <a:xfrm rot="-5400000">
            <a:off x="2507456" y="4223544"/>
            <a:ext cx="98425" cy="293688"/>
            <a:chOff x="713" y="2148"/>
            <a:chExt cx="62" cy="185"/>
          </a:xfrm>
        </p:grpSpPr>
        <p:sp>
          <p:nvSpPr>
            <p:cNvPr id="22576" name="Freeform 58"/>
            <p:cNvSpPr>
              <a:spLocks/>
            </p:cNvSpPr>
            <p:nvPr/>
          </p:nvSpPr>
          <p:spPr bwMode="auto">
            <a:xfrm>
              <a:off x="713" y="2225"/>
              <a:ext cx="62" cy="108"/>
            </a:xfrm>
            <a:custGeom>
              <a:avLst/>
              <a:gdLst>
                <a:gd name="T0" fmla="*/ 31 w 62"/>
                <a:gd name="T1" fmla="*/ 108 h 108"/>
                <a:gd name="T2" fmla="*/ 0 w 62"/>
                <a:gd name="T3" fmla="*/ 0 h 108"/>
                <a:gd name="T4" fmla="*/ 31 w 62"/>
                <a:gd name="T5" fmla="*/ 0 h 108"/>
                <a:gd name="T6" fmla="*/ 62 w 62"/>
                <a:gd name="T7" fmla="*/ 0 h 108"/>
                <a:gd name="T8" fmla="*/ 31 w 62"/>
                <a:gd name="T9" fmla="*/ 108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108"/>
                <a:gd name="T17" fmla="*/ 62 w 62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108">
                  <a:moveTo>
                    <a:pt x="31" y="108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62" y="0"/>
                  </a:lnTo>
                  <a:lnTo>
                    <a:pt x="31" y="108"/>
                  </a:lnTo>
                  <a:close/>
                </a:path>
              </a:pathLst>
            </a:custGeom>
            <a:solidFill>
              <a:srgbClr val="DD0000"/>
            </a:solidFill>
            <a:ln w="12700">
              <a:solidFill>
                <a:srgbClr val="DD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7" name="Line 59"/>
            <p:cNvSpPr>
              <a:spLocks noChangeShapeType="1"/>
            </p:cNvSpPr>
            <p:nvPr/>
          </p:nvSpPr>
          <p:spPr bwMode="auto">
            <a:xfrm flipV="1">
              <a:off x="744" y="2148"/>
              <a:ext cx="1" cy="77"/>
            </a:xfrm>
            <a:prstGeom prst="line">
              <a:avLst/>
            </a:prstGeom>
            <a:noFill/>
            <a:ln w="12700">
              <a:solidFill>
                <a:srgbClr val="DD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2567" name="Group 60"/>
          <p:cNvGrpSpPr>
            <a:grpSpLocks/>
          </p:cNvGrpSpPr>
          <p:nvPr/>
        </p:nvGrpSpPr>
        <p:grpSpPr bwMode="auto">
          <a:xfrm rot="-5400000">
            <a:off x="2842419" y="4755357"/>
            <a:ext cx="98425" cy="293687"/>
            <a:chOff x="713" y="2148"/>
            <a:chExt cx="62" cy="185"/>
          </a:xfrm>
        </p:grpSpPr>
        <p:sp>
          <p:nvSpPr>
            <p:cNvPr id="22574" name="Freeform 61"/>
            <p:cNvSpPr>
              <a:spLocks/>
            </p:cNvSpPr>
            <p:nvPr/>
          </p:nvSpPr>
          <p:spPr bwMode="auto">
            <a:xfrm>
              <a:off x="713" y="2225"/>
              <a:ext cx="62" cy="108"/>
            </a:xfrm>
            <a:custGeom>
              <a:avLst/>
              <a:gdLst>
                <a:gd name="T0" fmla="*/ 31 w 62"/>
                <a:gd name="T1" fmla="*/ 108 h 108"/>
                <a:gd name="T2" fmla="*/ 0 w 62"/>
                <a:gd name="T3" fmla="*/ 0 h 108"/>
                <a:gd name="T4" fmla="*/ 31 w 62"/>
                <a:gd name="T5" fmla="*/ 0 h 108"/>
                <a:gd name="T6" fmla="*/ 62 w 62"/>
                <a:gd name="T7" fmla="*/ 0 h 108"/>
                <a:gd name="T8" fmla="*/ 31 w 62"/>
                <a:gd name="T9" fmla="*/ 108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108"/>
                <a:gd name="T17" fmla="*/ 62 w 62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108">
                  <a:moveTo>
                    <a:pt x="31" y="108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62" y="0"/>
                  </a:lnTo>
                  <a:lnTo>
                    <a:pt x="31" y="108"/>
                  </a:lnTo>
                  <a:close/>
                </a:path>
              </a:pathLst>
            </a:custGeom>
            <a:solidFill>
              <a:srgbClr val="DD0000"/>
            </a:solidFill>
            <a:ln w="12700">
              <a:solidFill>
                <a:srgbClr val="DD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5" name="Line 62"/>
            <p:cNvSpPr>
              <a:spLocks noChangeShapeType="1"/>
            </p:cNvSpPr>
            <p:nvPr/>
          </p:nvSpPr>
          <p:spPr bwMode="auto">
            <a:xfrm flipV="1">
              <a:off x="744" y="2148"/>
              <a:ext cx="1" cy="77"/>
            </a:xfrm>
            <a:prstGeom prst="line">
              <a:avLst/>
            </a:prstGeom>
            <a:noFill/>
            <a:ln w="12700">
              <a:solidFill>
                <a:srgbClr val="DD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568" name="Text Box 63"/>
          <p:cNvSpPr txBox="1">
            <a:spLocks noChangeArrowheads="1"/>
          </p:cNvSpPr>
          <p:nvPr/>
        </p:nvSpPr>
        <p:spPr bwMode="auto">
          <a:xfrm>
            <a:off x="2374900" y="5118100"/>
            <a:ext cx="539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i="1">
                <a:latin typeface="Times New Roman" charset="0"/>
                <a:cs typeface="Times New Roman" charset="0"/>
              </a:rPr>
              <a:t>E</a:t>
            </a:r>
            <a:r>
              <a:rPr lang="en-US" sz="1800">
                <a:latin typeface="Times New Roman" charset="0"/>
                <a:cs typeface="Times New Roman" charset="0"/>
              </a:rPr>
              <a:t>(</a:t>
            </a:r>
            <a:r>
              <a:rPr lang="en-US" sz="1800" i="1">
                <a:latin typeface="Times New Roman" charset="0"/>
                <a:cs typeface="Times New Roman" charset="0"/>
              </a:rPr>
              <a:t>t</a:t>
            </a:r>
            <a:r>
              <a:rPr lang="en-US" sz="1800">
                <a:latin typeface="Times New Roman" charset="0"/>
                <a:cs typeface="Times New Roman" charset="0"/>
              </a:rPr>
              <a:t>)</a:t>
            </a:r>
          </a:p>
        </p:txBody>
      </p:sp>
      <p:sp>
        <p:nvSpPr>
          <p:cNvPr id="22569" name="Text Box 64"/>
          <p:cNvSpPr txBox="1">
            <a:spLocks noChangeArrowheads="1"/>
          </p:cNvSpPr>
          <p:nvPr/>
        </p:nvSpPr>
        <p:spPr bwMode="auto">
          <a:xfrm>
            <a:off x="2278063" y="3957638"/>
            <a:ext cx="7540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i="1">
                <a:latin typeface="Times New Roman" charset="0"/>
                <a:cs typeface="Times New Roman" charset="0"/>
              </a:rPr>
              <a:t>E</a:t>
            </a:r>
            <a:r>
              <a:rPr lang="en-US" sz="1800">
                <a:latin typeface="Times New Roman" charset="0"/>
                <a:cs typeface="Times New Roman" charset="0"/>
              </a:rPr>
              <a:t>(</a:t>
            </a:r>
            <a:r>
              <a:rPr lang="en-US" sz="1800" i="1">
                <a:latin typeface="Times New Roman" charset="0"/>
                <a:cs typeface="Times New Roman" charset="0"/>
              </a:rPr>
              <a:t>t–</a:t>
            </a:r>
            <a:r>
              <a:rPr lang="en-US" sz="1800" i="1">
                <a:latin typeface="Symbol" charset="0"/>
                <a:cs typeface="Times New Roman" charset="0"/>
              </a:rPr>
              <a:t>t</a:t>
            </a:r>
            <a:r>
              <a:rPr lang="en-US" sz="1800">
                <a:latin typeface="Times New Roman" charset="0"/>
                <a:cs typeface="Times New Roman" charset="0"/>
              </a:rPr>
              <a:t>)</a:t>
            </a:r>
          </a:p>
        </p:txBody>
      </p:sp>
      <p:sp>
        <p:nvSpPr>
          <p:cNvPr id="22570" name="Oval 65"/>
          <p:cNvSpPr>
            <a:spLocks noChangeArrowheads="1"/>
          </p:cNvSpPr>
          <p:nvPr/>
        </p:nvSpPr>
        <p:spPr bwMode="auto">
          <a:xfrm>
            <a:off x="5580063" y="4646613"/>
            <a:ext cx="120650" cy="442912"/>
          </a:xfrm>
          <a:prstGeom prst="ellipse">
            <a:avLst/>
          </a:prstGeom>
          <a:solidFill>
            <a:srgbClr val="AAAAAA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71" name="Text Box 66"/>
          <p:cNvSpPr txBox="1">
            <a:spLocks noChangeArrowheads="1"/>
          </p:cNvSpPr>
          <p:nvPr/>
        </p:nvSpPr>
        <p:spPr bwMode="auto">
          <a:xfrm>
            <a:off x="5900738" y="5138738"/>
            <a:ext cx="2219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i="1">
                <a:latin typeface="Times New Roman" charset="0"/>
                <a:cs typeface="Times New Roman" charset="0"/>
              </a:rPr>
              <a:t>E</a:t>
            </a:r>
            <a:r>
              <a:rPr lang="en-US" sz="2000" i="1" baseline="-25000">
                <a:latin typeface="Times New Roman" charset="0"/>
                <a:cs typeface="Times New Roman" charset="0"/>
              </a:rPr>
              <a:t>sig</a:t>
            </a:r>
            <a:r>
              <a:rPr lang="en-US" sz="2000">
                <a:latin typeface="Times New Roman" charset="0"/>
                <a:cs typeface="Times New Roman" charset="0"/>
              </a:rPr>
              <a:t>(</a:t>
            </a:r>
            <a:r>
              <a:rPr lang="en-US" sz="2000" i="1">
                <a:latin typeface="Times New Roman" charset="0"/>
                <a:cs typeface="Times New Roman" charset="0"/>
              </a:rPr>
              <a:t>t,</a:t>
            </a:r>
            <a:r>
              <a:rPr lang="en-US" sz="2000" i="1">
                <a:latin typeface="Symbol" charset="0"/>
                <a:cs typeface="Times New Roman" charset="0"/>
              </a:rPr>
              <a:t>t</a:t>
            </a:r>
            <a:r>
              <a:rPr lang="en-US" sz="2000">
                <a:latin typeface="Times New Roman" charset="0"/>
                <a:cs typeface="Times New Roman" charset="0"/>
              </a:rPr>
              <a:t>)</a:t>
            </a:r>
            <a:r>
              <a:rPr lang="en-US" sz="2000" i="1">
                <a:latin typeface="Times New Roman" charset="0"/>
                <a:cs typeface="Times New Roman" charset="0"/>
              </a:rPr>
              <a:t>= E</a:t>
            </a:r>
            <a:r>
              <a:rPr lang="en-US" sz="2000">
                <a:latin typeface="Times New Roman" charset="0"/>
                <a:cs typeface="Times New Roman" charset="0"/>
              </a:rPr>
              <a:t>(</a:t>
            </a:r>
            <a:r>
              <a:rPr lang="en-US" sz="2000" i="1">
                <a:latin typeface="Times New Roman" charset="0"/>
                <a:cs typeface="Times New Roman" charset="0"/>
              </a:rPr>
              <a:t>t</a:t>
            </a:r>
            <a:r>
              <a:rPr lang="en-US" sz="2000">
                <a:latin typeface="Times New Roman" charset="0"/>
                <a:cs typeface="Times New Roman" charset="0"/>
              </a:rPr>
              <a:t>)</a:t>
            </a:r>
            <a:r>
              <a:rPr lang="en-US" sz="2000" i="1">
                <a:latin typeface="Times New Roman" charset="0"/>
                <a:cs typeface="Times New Roman" charset="0"/>
              </a:rPr>
              <a:t>E</a:t>
            </a:r>
            <a:r>
              <a:rPr lang="en-US" sz="2000">
                <a:latin typeface="Times New Roman" charset="0"/>
                <a:cs typeface="Times New Roman" charset="0"/>
              </a:rPr>
              <a:t>(</a:t>
            </a:r>
            <a:r>
              <a:rPr lang="en-US" sz="2000" i="1">
                <a:latin typeface="Times New Roman" charset="0"/>
                <a:cs typeface="Times New Roman" charset="0"/>
              </a:rPr>
              <a:t>t-</a:t>
            </a:r>
            <a:r>
              <a:rPr lang="en-US" sz="2000" i="1">
                <a:latin typeface="Symbol" charset="0"/>
              </a:rPr>
              <a:t>t</a:t>
            </a:r>
            <a:r>
              <a:rPr lang="en-US" sz="2000">
                <a:latin typeface="Times New Roman" charset="0"/>
                <a:cs typeface="Times New Roman" charset="0"/>
              </a:rPr>
              <a:t>)</a:t>
            </a: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3451225" y="2133600"/>
          <a:ext cx="4941888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Equation" r:id="rId4" imgW="2514600" imgH="482400" progId="Equation.DSMT4">
                  <p:embed/>
                </p:oleObj>
              </mc:Choice>
              <mc:Fallback>
                <p:oleObj name="Equation" r:id="rId4" imgW="251460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1225" y="2133600"/>
                        <a:ext cx="4941888" cy="947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72" name="Line 68"/>
          <p:cNvSpPr>
            <a:spLocks noChangeShapeType="1"/>
          </p:cNvSpPr>
          <p:nvPr/>
        </p:nvSpPr>
        <p:spPr bwMode="auto">
          <a:xfrm flipH="1" flipV="1">
            <a:off x="6076950" y="4938713"/>
            <a:ext cx="214313" cy="300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73" name="Text Box 70"/>
          <p:cNvSpPr txBox="1">
            <a:spLocks noChangeArrowheads="1"/>
          </p:cNvSpPr>
          <p:nvPr/>
        </p:nvSpPr>
        <p:spPr bwMode="auto">
          <a:xfrm>
            <a:off x="3276600" y="3048000"/>
            <a:ext cx="50006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/>
              <a:t>SHG FROG is simply a spectrally resolved autocorrelation.</a:t>
            </a:r>
          </a:p>
        </p:txBody>
      </p:sp>
    </p:spTree>
    <p:extLst>
      <p:ext uri="{BB962C8B-B14F-4D97-AF65-F5344CB8AC3E}">
        <p14:creationId xmlns:p14="http://schemas.microsoft.com/office/powerpoint/2010/main" val="3217740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8"/>
          <p:cNvSpPr>
            <a:spLocks noChangeArrowheads="1"/>
          </p:cNvSpPr>
          <p:nvPr/>
        </p:nvSpPr>
        <p:spPr bwMode="auto">
          <a:xfrm>
            <a:off x="885825" y="855663"/>
            <a:ext cx="7416800" cy="52990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5" t="10785" r="2777" b="5255"/>
          <a:stretch>
            <a:fillRect/>
          </a:stretch>
        </p:blipFill>
        <p:spPr bwMode="auto">
          <a:xfrm>
            <a:off x="1008063" y="990600"/>
            <a:ext cx="7097712" cy="511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190500"/>
            <a:ext cx="8435975" cy="381000"/>
          </a:xfrm>
        </p:spPr>
        <p:txBody>
          <a:bodyPr/>
          <a:lstStyle/>
          <a:p>
            <a:pPr>
              <a:defRPr/>
            </a:pPr>
            <a:r>
              <a:rPr lang="en-US" sz="2600" dirty="0">
                <a:solidFill>
                  <a:schemeClr val="tx1"/>
                </a:solidFill>
              </a:rPr>
              <a:t>SHG FROG Measurements of a Free-Electron Laser </a:t>
            </a:r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457200" y="6248400"/>
            <a:ext cx="82772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/>
              <a:t>SHG FROG works very well, even in the mid-IR and for difficult sources.</a:t>
            </a:r>
          </a:p>
        </p:txBody>
      </p:sp>
      <p:sp>
        <p:nvSpPr>
          <p:cNvPr id="26630" name="Text Box 7"/>
          <p:cNvSpPr txBox="1">
            <a:spLocks noChangeArrowheads="1"/>
          </p:cNvSpPr>
          <p:nvPr/>
        </p:nvSpPr>
        <p:spPr bwMode="auto">
          <a:xfrm>
            <a:off x="7129463" y="1536700"/>
            <a:ext cx="9779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/>
              <a:t>Richman, et al., Opt. Lett., 22, 721 (1997).</a:t>
            </a:r>
          </a:p>
        </p:txBody>
      </p:sp>
      <p:sp>
        <p:nvSpPr>
          <p:cNvPr id="26631" name="Text Box 8"/>
          <p:cNvSpPr txBox="1">
            <a:spLocks noChangeArrowheads="1"/>
          </p:cNvSpPr>
          <p:nvPr/>
        </p:nvSpPr>
        <p:spPr bwMode="auto">
          <a:xfrm>
            <a:off x="2289175" y="5768975"/>
            <a:ext cx="936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/>
              <a:t>Time (ps)</a:t>
            </a:r>
          </a:p>
        </p:txBody>
      </p:sp>
      <p:sp>
        <p:nvSpPr>
          <p:cNvPr id="26632" name="Text Box 9"/>
          <p:cNvSpPr txBox="1">
            <a:spLocks noChangeArrowheads="1"/>
          </p:cNvSpPr>
          <p:nvPr/>
        </p:nvSpPr>
        <p:spPr bwMode="auto">
          <a:xfrm>
            <a:off x="5619750" y="5791200"/>
            <a:ext cx="1544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/>
              <a:t>Wavelength (nm)</a:t>
            </a:r>
          </a:p>
        </p:txBody>
      </p:sp>
      <p:sp>
        <p:nvSpPr>
          <p:cNvPr id="26633" name="Text Box 10"/>
          <p:cNvSpPr txBox="1">
            <a:spLocks noChangeArrowheads="1"/>
          </p:cNvSpPr>
          <p:nvPr/>
        </p:nvSpPr>
        <p:spPr bwMode="auto">
          <a:xfrm>
            <a:off x="5000625" y="5567363"/>
            <a:ext cx="23669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/>
              <a:t>5076          5112          5148</a:t>
            </a:r>
          </a:p>
        </p:txBody>
      </p:sp>
      <p:sp>
        <p:nvSpPr>
          <p:cNvPr id="26634" name="Text Box 11"/>
          <p:cNvSpPr txBox="1">
            <a:spLocks noChangeArrowheads="1"/>
          </p:cNvSpPr>
          <p:nvPr/>
        </p:nvSpPr>
        <p:spPr bwMode="auto">
          <a:xfrm>
            <a:off x="1506538" y="5559425"/>
            <a:ext cx="2549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/>
              <a:t>-4         -2         0        2         4</a:t>
            </a:r>
          </a:p>
        </p:txBody>
      </p:sp>
      <p:sp>
        <p:nvSpPr>
          <p:cNvPr id="26635" name="Text Box 12"/>
          <p:cNvSpPr txBox="1">
            <a:spLocks noChangeArrowheads="1"/>
          </p:cNvSpPr>
          <p:nvPr/>
        </p:nvSpPr>
        <p:spPr bwMode="auto">
          <a:xfrm rot="-5400000">
            <a:off x="822325" y="4405313"/>
            <a:ext cx="8651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/>
              <a:t>Intensity</a:t>
            </a:r>
          </a:p>
        </p:txBody>
      </p:sp>
      <p:sp>
        <p:nvSpPr>
          <p:cNvPr id="26636" name="Text Box 13"/>
          <p:cNvSpPr txBox="1">
            <a:spLocks noChangeArrowheads="1"/>
          </p:cNvSpPr>
          <p:nvPr/>
        </p:nvSpPr>
        <p:spPr bwMode="auto">
          <a:xfrm rot="-5400000">
            <a:off x="4082257" y="4453731"/>
            <a:ext cx="15684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/>
              <a:t>Spectral Intensity</a:t>
            </a:r>
          </a:p>
        </p:txBody>
      </p:sp>
      <p:sp>
        <p:nvSpPr>
          <p:cNvPr id="26637" name="Text Box 14"/>
          <p:cNvSpPr txBox="1">
            <a:spLocks noChangeArrowheads="1"/>
          </p:cNvSpPr>
          <p:nvPr/>
        </p:nvSpPr>
        <p:spPr bwMode="auto">
          <a:xfrm rot="-5400000">
            <a:off x="3655219" y="4460081"/>
            <a:ext cx="112395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/>
              <a:t>Phase (rad)</a:t>
            </a:r>
          </a:p>
        </p:txBody>
      </p:sp>
      <p:sp>
        <p:nvSpPr>
          <p:cNvPr id="26638" name="Text Box 15"/>
          <p:cNvSpPr txBox="1">
            <a:spLocks noChangeArrowheads="1"/>
          </p:cNvSpPr>
          <p:nvPr/>
        </p:nvSpPr>
        <p:spPr bwMode="auto">
          <a:xfrm rot="-5400000">
            <a:off x="6954838" y="4400550"/>
            <a:ext cx="183038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/>
              <a:t>Spectral Phase (rad)</a:t>
            </a:r>
          </a:p>
        </p:txBody>
      </p:sp>
      <p:grpSp>
        <p:nvGrpSpPr>
          <p:cNvPr id="26639" name="Group 29"/>
          <p:cNvGrpSpPr>
            <a:grpSpLocks/>
          </p:cNvGrpSpPr>
          <p:nvPr/>
        </p:nvGrpSpPr>
        <p:grpSpPr bwMode="auto">
          <a:xfrm>
            <a:off x="3919538" y="3502025"/>
            <a:ext cx="284162" cy="2266950"/>
            <a:chOff x="2397" y="2151"/>
            <a:chExt cx="179" cy="1484"/>
          </a:xfrm>
        </p:grpSpPr>
        <p:sp>
          <p:nvSpPr>
            <p:cNvPr id="26647" name="Text Box 16"/>
            <p:cNvSpPr txBox="1">
              <a:spLocks noChangeArrowheads="1"/>
            </p:cNvSpPr>
            <p:nvPr/>
          </p:nvSpPr>
          <p:spPr bwMode="auto">
            <a:xfrm>
              <a:off x="2397" y="3434"/>
              <a:ext cx="179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/>
                <a:t>0</a:t>
              </a:r>
            </a:p>
          </p:txBody>
        </p:sp>
        <p:sp>
          <p:nvSpPr>
            <p:cNvPr id="26648" name="Text Box 17"/>
            <p:cNvSpPr txBox="1">
              <a:spLocks noChangeArrowheads="1"/>
            </p:cNvSpPr>
            <p:nvPr/>
          </p:nvSpPr>
          <p:spPr bwMode="auto">
            <a:xfrm>
              <a:off x="2397" y="2396"/>
              <a:ext cx="179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/>
                <a:t>4</a:t>
              </a:r>
            </a:p>
          </p:txBody>
        </p:sp>
        <p:sp>
          <p:nvSpPr>
            <p:cNvPr id="26649" name="Text Box 18"/>
            <p:cNvSpPr txBox="1">
              <a:spLocks noChangeArrowheads="1"/>
            </p:cNvSpPr>
            <p:nvPr/>
          </p:nvSpPr>
          <p:spPr bwMode="auto">
            <a:xfrm>
              <a:off x="2397" y="2657"/>
              <a:ext cx="179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/>
                <a:t>3</a:t>
              </a:r>
            </a:p>
          </p:txBody>
        </p:sp>
        <p:sp>
          <p:nvSpPr>
            <p:cNvPr id="26650" name="Text Box 19"/>
            <p:cNvSpPr txBox="1">
              <a:spLocks noChangeArrowheads="1"/>
            </p:cNvSpPr>
            <p:nvPr/>
          </p:nvSpPr>
          <p:spPr bwMode="auto">
            <a:xfrm>
              <a:off x="2397" y="2917"/>
              <a:ext cx="179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/>
                <a:t>2</a:t>
              </a:r>
            </a:p>
          </p:txBody>
        </p:sp>
        <p:sp>
          <p:nvSpPr>
            <p:cNvPr id="26651" name="Text Box 20"/>
            <p:cNvSpPr txBox="1">
              <a:spLocks noChangeArrowheads="1"/>
            </p:cNvSpPr>
            <p:nvPr/>
          </p:nvSpPr>
          <p:spPr bwMode="auto">
            <a:xfrm>
              <a:off x="2397" y="3178"/>
              <a:ext cx="179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/>
                <a:t>1</a:t>
              </a:r>
            </a:p>
          </p:txBody>
        </p:sp>
        <p:sp>
          <p:nvSpPr>
            <p:cNvPr id="26652" name="Text Box 21"/>
            <p:cNvSpPr txBox="1">
              <a:spLocks noChangeArrowheads="1"/>
            </p:cNvSpPr>
            <p:nvPr/>
          </p:nvSpPr>
          <p:spPr bwMode="auto">
            <a:xfrm>
              <a:off x="2397" y="2151"/>
              <a:ext cx="179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/>
                <a:t>5</a:t>
              </a:r>
            </a:p>
          </p:txBody>
        </p:sp>
      </p:grpSp>
      <p:grpSp>
        <p:nvGrpSpPr>
          <p:cNvPr id="26640" name="Group 30"/>
          <p:cNvGrpSpPr>
            <a:grpSpLocks/>
          </p:cNvGrpSpPr>
          <p:nvPr/>
        </p:nvGrpSpPr>
        <p:grpSpPr bwMode="auto">
          <a:xfrm>
            <a:off x="7454900" y="3514725"/>
            <a:ext cx="284163" cy="2270125"/>
            <a:chOff x="4678" y="2142"/>
            <a:chExt cx="179" cy="1485"/>
          </a:xfrm>
        </p:grpSpPr>
        <p:sp>
          <p:nvSpPr>
            <p:cNvPr id="26641" name="Text Box 22"/>
            <p:cNvSpPr txBox="1">
              <a:spLocks noChangeArrowheads="1"/>
            </p:cNvSpPr>
            <p:nvPr/>
          </p:nvSpPr>
          <p:spPr bwMode="auto">
            <a:xfrm>
              <a:off x="4678" y="3426"/>
              <a:ext cx="179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/>
                <a:t>0</a:t>
              </a:r>
            </a:p>
          </p:txBody>
        </p:sp>
        <p:sp>
          <p:nvSpPr>
            <p:cNvPr id="26642" name="Text Box 23"/>
            <p:cNvSpPr txBox="1">
              <a:spLocks noChangeArrowheads="1"/>
            </p:cNvSpPr>
            <p:nvPr/>
          </p:nvSpPr>
          <p:spPr bwMode="auto">
            <a:xfrm>
              <a:off x="4678" y="2387"/>
              <a:ext cx="179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/>
                <a:t>4</a:t>
              </a:r>
            </a:p>
          </p:txBody>
        </p:sp>
        <p:sp>
          <p:nvSpPr>
            <p:cNvPr id="26643" name="Text Box 24"/>
            <p:cNvSpPr txBox="1">
              <a:spLocks noChangeArrowheads="1"/>
            </p:cNvSpPr>
            <p:nvPr/>
          </p:nvSpPr>
          <p:spPr bwMode="auto">
            <a:xfrm>
              <a:off x="4678" y="2648"/>
              <a:ext cx="179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/>
                <a:t>3</a:t>
              </a:r>
            </a:p>
          </p:txBody>
        </p:sp>
        <p:sp>
          <p:nvSpPr>
            <p:cNvPr id="26644" name="Text Box 25"/>
            <p:cNvSpPr txBox="1">
              <a:spLocks noChangeArrowheads="1"/>
            </p:cNvSpPr>
            <p:nvPr/>
          </p:nvSpPr>
          <p:spPr bwMode="auto">
            <a:xfrm>
              <a:off x="4678" y="2908"/>
              <a:ext cx="179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/>
                <a:t>2</a:t>
              </a:r>
            </a:p>
          </p:txBody>
        </p:sp>
        <p:sp>
          <p:nvSpPr>
            <p:cNvPr id="26645" name="Text Box 26"/>
            <p:cNvSpPr txBox="1">
              <a:spLocks noChangeArrowheads="1"/>
            </p:cNvSpPr>
            <p:nvPr/>
          </p:nvSpPr>
          <p:spPr bwMode="auto">
            <a:xfrm>
              <a:off x="4678" y="3169"/>
              <a:ext cx="179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/>
                <a:t>1</a:t>
              </a:r>
            </a:p>
          </p:txBody>
        </p:sp>
        <p:sp>
          <p:nvSpPr>
            <p:cNvPr id="26646" name="Text Box 27"/>
            <p:cNvSpPr txBox="1">
              <a:spLocks noChangeArrowheads="1"/>
            </p:cNvSpPr>
            <p:nvPr/>
          </p:nvSpPr>
          <p:spPr bwMode="auto">
            <a:xfrm>
              <a:off x="4678" y="2142"/>
              <a:ext cx="179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9545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Arial" charset="0"/>
                <a:ea typeface="ＭＳ Ｐゴシック" charset="0"/>
                <a:cs typeface="ＭＳ Ｐゴシック" charset="0"/>
              </a:rPr>
              <a:t>Simulated FROG results for LCLS</a:t>
            </a:r>
          </a:p>
        </p:txBody>
      </p:sp>
      <p:pic>
        <p:nvPicPr>
          <p:cNvPr id="10854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" y="1244600"/>
            <a:ext cx="8470900" cy="523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38842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4991100" y="5334000"/>
            <a:ext cx="4051300" cy="1219200"/>
          </a:xfrm>
          <a:prstGeom prst="rect">
            <a:avLst/>
          </a:prstGeom>
          <a:solidFill>
            <a:srgbClr val="FF0000">
              <a:alpha val="50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Comic Sans MS" pitchFamily="-65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88900" y="1143000"/>
            <a:ext cx="4686300" cy="5194300"/>
          </a:xfrm>
          <a:prstGeom prst="rect">
            <a:avLst/>
          </a:prstGeom>
          <a:solidFill>
            <a:schemeClr val="accent1">
              <a:alpha val="46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Comic Sans MS" pitchFamily="-65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14300"/>
            <a:ext cx="7772400" cy="1143000"/>
          </a:xfrm>
        </p:spPr>
        <p:txBody>
          <a:bodyPr>
            <a:noAutofit/>
          </a:bodyPr>
          <a:lstStyle/>
          <a:p>
            <a:pPr algn="dist"/>
            <a:r>
              <a:rPr lang="en-US" sz="3200" dirty="0" smtClean="0"/>
              <a:t>Laser-(assisted) Stripping of high </a:t>
            </a:r>
            <a:br>
              <a:rPr lang="en-US" sz="3200" dirty="0" smtClean="0"/>
            </a:br>
            <a:r>
              <a:rPr lang="en-US" sz="3200" dirty="0" smtClean="0"/>
              <a:t>intensity H- beams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17600"/>
            <a:ext cx="4622800" cy="5118100"/>
          </a:xfrm>
        </p:spPr>
        <p:txBody>
          <a:bodyPr/>
          <a:lstStyle/>
          <a:p>
            <a:r>
              <a:rPr lang="en-US" sz="2000" dirty="0" smtClean="0"/>
              <a:t>Charge exchange injection is used for high intensity accumulation in proton synchrotrons</a:t>
            </a:r>
          </a:p>
          <a:p>
            <a:pPr lvl="1"/>
            <a:r>
              <a:rPr lang="en-US" sz="1800" dirty="0" smtClean="0"/>
              <a:t>Accelerate H- beams</a:t>
            </a:r>
          </a:p>
          <a:p>
            <a:pPr lvl="1"/>
            <a:r>
              <a:rPr lang="en-US" sz="1800" dirty="0" smtClean="0"/>
              <a:t>Remove first electron via Lorentz stripping (magnetic field) </a:t>
            </a:r>
          </a:p>
          <a:p>
            <a:pPr lvl="1"/>
            <a:r>
              <a:rPr lang="en-US" sz="1800" dirty="0" smtClean="0"/>
              <a:t>Remove second electron with carbon foil</a:t>
            </a:r>
            <a:endParaRPr lang="en-US" sz="18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927600" y="1104900"/>
            <a:ext cx="4114800" cy="511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68" charset="-128"/>
                <a:cs typeface="ＭＳ Ｐゴシック" pitchFamily="68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8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en-US" sz="2400" dirty="0" smtClean="0"/>
              <a:t>Issues</a:t>
            </a:r>
          </a:p>
          <a:p>
            <a:pPr lvl="1"/>
            <a:r>
              <a:rPr lang="en-US" sz="1800" dirty="0" smtClean="0"/>
              <a:t>Foil generates losses in the ring</a:t>
            </a:r>
          </a:p>
          <a:p>
            <a:pPr lvl="1"/>
            <a:r>
              <a:rPr lang="en-US" sz="1800" dirty="0" smtClean="0"/>
              <a:t>Losses activate accelerator components</a:t>
            </a:r>
          </a:p>
          <a:p>
            <a:pPr lvl="1"/>
            <a:r>
              <a:rPr lang="en-US" sz="1800" dirty="0" smtClean="0"/>
              <a:t>Carbon foils cannot survive multi-MW beams</a:t>
            </a:r>
          </a:p>
          <a:p>
            <a:pPr lvl="1"/>
            <a:r>
              <a:rPr lang="en-US" sz="1800" dirty="0" smtClean="0"/>
              <a:t>Machine impedance</a:t>
            </a:r>
          </a:p>
          <a:p>
            <a:r>
              <a:rPr lang="en-US" sz="2200" dirty="0" smtClean="0"/>
              <a:t>Possible Solution: Laser stripping of hydrogen</a:t>
            </a:r>
          </a:p>
          <a:p>
            <a:pPr lvl="1"/>
            <a:r>
              <a:rPr lang="en-US" sz="1800" dirty="0" smtClean="0"/>
              <a:t>Use optical field to promote electron to higher energy level and Lorentz strip</a:t>
            </a:r>
          </a:p>
          <a:p>
            <a:r>
              <a:rPr lang="en-US" sz="2200" b="1" dirty="0" smtClean="0"/>
              <a:t>Challenges:</a:t>
            </a:r>
          </a:p>
          <a:p>
            <a:pPr lvl="1"/>
            <a:r>
              <a:rPr lang="en-US" sz="1800" b="1" dirty="0" smtClean="0"/>
              <a:t>Laser systems with sufficient average power and quality to </a:t>
            </a:r>
            <a:r>
              <a:rPr lang="en-US" sz="1800" b="1" dirty="0" smtClean="0"/>
              <a:t>achieve 100% stripping. </a:t>
            </a:r>
            <a:endParaRPr lang="en-US" sz="1800" b="1" dirty="0" smtClean="0"/>
          </a:p>
          <a:p>
            <a:pPr lvl="1"/>
            <a:endParaRPr lang="en-US" sz="18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609600" y="3871268"/>
            <a:ext cx="3390900" cy="2203510"/>
            <a:chOff x="457200" y="3871268"/>
            <a:chExt cx="3390900" cy="2203510"/>
          </a:xfrm>
        </p:grpSpPr>
        <p:grpSp>
          <p:nvGrpSpPr>
            <p:cNvPr id="18" name="Group 17"/>
            <p:cNvGrpSpPr/>
            <p:nvPr/>
          </p:nvGrpSpPr>
          <p:grpSpPr>
            <a:xfrm>
              <a:off x="2781300" y="3896668"/>
              <a:ext cx="1066800" cy="522932"/>
              <a:chOff x="1473200" y="3883968"/>
              <a:chExt cx="1066800" cy="522932"/>
            </a:xfrm>
          </p:grpSpPr>
          <p:cxnSp>
            <p:nvCxnSpPr>
              <p:cNvPr id="10" name="Straight Arrow Connector 9"/>
              <p:cNvCxnSpPr/>
              <p:nvPr/>
            </p:nvCxnSpPr>
            <p:spPr bwMode="auto">
              <a:xfrm flipV="1">
                <a:off x="1473200" y="4165600"/>
                <a:ext cx="1066800" cy="2413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80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17" name="Rectangle 16"/>
              <p:cNvSpPr/>
              <p:nvPr/>
            </p:nvSpPr>
            <p:spPr>
              <a:xfrm>
                <a:off x="2046144" y="3883968"/>
                <a:ext cx="32730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 smtClean="0">
                    <a:latin typeface="Arial"/>
                    <a:cs typeface="Arial"/>
                  </a:rPr>
                  <a:t>e</a:t>
                </a:r>
                <a:endParaRPr lang="en-US" sz="2000" baseline="30000" dirty="0">
                  <a:latin typeface="Arial"/>
                  <a:cs typeface="Arial"/>
                </a:endParaRPr>
              </a:p>
            </p:txBody>
          </p:sp>
        </p:grpSp>
        <p:sp>
          <p:nvSpPr>
            <p:cNvPr id="9" name="Oval 8"/>
            <p:cNvSpPr/>
            <p:nvPr/>
          </p:nvSpPr>
          <p:spPr bwMode="auto">
            <a:xfrm>
              <a:off x="1930400" y="4457700"/>
              <a:ext cx="1663700" cy="1587500"/>
            </a:xfrm>
            <a:prstGeom prst="ellipse">
              <a:avLst/>
            </a:prstGeom>
            <a:noFill/>
            <a:ln w="762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2"/>
                </a:solidFill>
                <a:effectLst/>
                <a:latin typeface="Comic Sans MS" pitchFamily="-65" charset="0"/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 bwMode="auto">
            <a:xfrm flipV="1">
              <a:off x="457200" y="4432300"/>
              <a:ext cx="1066800" cy="241300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" name="Straight Arrow Connector 6"/>
            <p:cNvCxnSpPr/>
            <p:nvPr/>
          </p:nvCxnSpPr>
          <p:spPr bwMode="auto">
            <a:xfrm flipV="1">
              <a:off x="1524000" y="4419600"/>
              <a:ext cx="1104900" cy="25400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2" name="Rectangle 11"/>
            <p:cNvSpPr/>
            <p:nvPr/>
          </p:nvSpPr>
          <p:spPr>
            <a:xfrm>
              <a:off x="661350" y="4658668"/>
              <a:ext cx="45529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latin typeface="Arial"/>
                  <a:cs typeface="Arial"/>
                </a:rPr>
                <a:t>H-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697907" y="4480868"/>
              <a:ext cx="46498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Arial"/>
                  <a:cs typeface="Arial"/>
                </a:rPr>
                <a:t>H</a:t>
              </a:r>
              <a:r>
                <a:rPr lang="en-US" sz="2000" baseline="30000" dirty="0" smtClean="0">
                  <a:latin typeface="Arial"/>
                  <a:cs typeface="Arial"/>
                </a:rPr>
                <a:t>0</a:t>
              </a:r>
              <a:endParaRPr lang="en-US" sz="2000" baseline="30000" dirty="0">
                <a:latin typeface="Arial"/>
                <a:cs typeface="Arial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2730500" y="4216400"/>
              <a:ext cx="12700" cy="50800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Rectangle 15"/>
            <p:cNvSpPr/>
            <p:nvPr/>
          </p:nvSpPr>
          <p:spPr>
            <a:xfrm>
              <a:off x="3176444" y="4976168"/>
              <a:ext cx="32730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Arial"/>
                  <a:cs typeface="Arial"/>
                </a:rPr>
                <a:t>p</a:t>
              </a:r>
              <a:endParaRPr lang="en-US" sz="2000" baseline="30000" dirty="0">
                <a:latin typeface="Arial"/>
                <a:cs typeface="Arial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 flipH="1">
              <a:off x="927100" y="6057900"/>
              <a:ext cx="1739900" cy="0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pSp>
          <p:nvGrpSpPr>
            <p:cNvPr id="21" name="Group 20"/>
            <p:cNvGrpSpPr/>
            <p:nvPr/>
          </p:nvGrpSpPr>
          <p:grpSpPr>
            <a:xfrm>
              <a:off x="1524000" y="3871268"/>
              <a:ext cx="1066800" cy="522932"/>
              <a:chOff x="1473200" y="3883968"/>
              <a:chExt cx="1066800" cy="522932"/>
            </a:xfrm>
          </p:grpSpPr>
          <p:cxnSp>
            <p:nvCxnSpPr>
              <p:cNvPr id="22" name="Straight Arrow Connector 21"/>
              <p:cNvCxnSpPr/>
              <p:nvPr/>
            </p:nvCxnSpPr>
            <p:spPr bwMode="auto">
              <a:xfrm flipV="1">
                <a:off x="1473200" y="4165600"/>
                <a:ext cx="1066800" cy="2413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80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23" name="Rectangle 22"/>
              <p:cNvSpPr/>
              <p:nvPr/>
            </p:nvSpPr>
            <p:spPr>
              <a:xfrm>
                <a:off x="2046144" y="3883968"/>
                <a:ext cx="32730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 smtClean="0">
                    <a:latin typeface="Arial"/>
                    <a:cs typeface="Arial"/>
                  </a:rPr>
                  <a:t>e</a:t>
                </a:r>
                <a:endParaRPr lang="en-US" sz="2000" baseline="30000" dirty="0">
                  <a:latin typeface="Arial"/>
                  <a:cs typeface="Arial"/>
                </a:endParaRPr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1334944" y="5674668"/>
              <a:ext cx="32730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Arial"/>
                  <a:cs typeface="Arial"/>
                </a:rPr>
                <a:t>p</a:t>
              </a:r>
              <a:endParaRPr lang="en-US" sz="2000" baseline="300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78499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Line 2"/>
          <p:cNvSpPr>
            <a:spLocks noChangeShapeType="1"/>
          </p:cNvSpPr>
          <p:nvPr/>
        </p:nvSpPr>
        <p:spPr bwMode="auto">
          <a:xfrm>
            <a:off x="6096000" y="2032000"/>
            <a:ext cx="0" cy="1524000"/>
          </a:xfrm>
          <a:prstGeom prst="line">
            <a:avLst/>
          </a:prstGeom>
          <a:noFill/>
          <a:ln w="76200">
            <a:solidFill>
              <a:srgbClr val="58D1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579" name="Line 3"/>
          <p:cNvSpPr>
            <a:spLocks noChangeShapeType="1"/>
          </p:cNvSpPr>
          <p:nvPr/>
        </p:nvSpPr>
        <p:spPr bwMode="auto">
          <a:xfrm>
            <a:off x="3200400" y="4927600"/>
            <a:ext cx="2743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580" name="Line 4"/>
          <p:cNvSpPr>
            <a:spLocks noChangeShapeType="1"/>
          </p:cNvSpPr>
          <p:nvPr/>
        </p:nvSpPr>
        <p:spPr bwMode="auto">
          <a:xfrm flipH="1" flipV="1">
            <a:off x="3810000" y="2794000"/>
            <a:ext cx="2819400" cy="1066800"/>
          </a:xfrm>
          <a:prstGeom prst="line">
            <a:avLst/>
          </a:prstGeom>
          <a:noFill/>
          <a:ln w="28575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581" name="Line 5"/>
          <p:cNvSpPr>
            <a:spLocks noChangeShapeType="1"/>
          </p:cNvSpPr>
          <p:nvPr/>
        </p:nvSpPr>
        <p:spPr bwMode="auto">
          <a:xfrm>
            <a:off x="3581400" y="3860800"/>
            <a:ext cx="152400" cy="38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582" name="Line 6"/>
          <p:cNvSpPr>
            <a:spLocks noChangeShapeType="1"/>
          </p:cNvSpPr>
          <p:nvPr/>
        </p:nvSpPr>
        <p:spPr bwMode="auto">
          <a:xfrm flipH="1">
            <a:off x="6477000" y="3860800"/>
            <a:ext cx="152400" cy="38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583" name="Arc 7"/>
          <p:cNvSpPr>
            <a:spLocks/>
          </p:cNvSpPr>
          <p:nvPr/>
        </p:nvSpPr>
        <p:spPr bwMode="auto">
          <a:xfrm rot="-7202482">
            <a:off x="3581400" y="2870200"/>
            <a:ext cx="3048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584" name="Arc 8"/>
          <p:cNvSpPr>
            <a:spLocks/>
          </p:cNvSpPr>
          <p:nvPr/>
        </p:nvSpPr>
        <p:spPr bwMode="auto">
          <a:xfrm rot="7202482" flipH="1">
            <a:off x="6324600" y="2870200"/>
            <a:ext cx="3048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585" name="Freeform 9"/>
          <p:cNvSpPr>
            <a:spLocks/>
          </p:cNvSpPr>
          <p:nvPr/>
        </p:nvSpPr>
        <p:spPr bwMode="auto">
          <a:xfrm>
            <a:off x="3657600" y="3022600"/>
            <a:ext cx="2895600" cy="228600"/>
          </a:xfrm>
          <a:custGeom>
            <a:avLst/>
            <a:gdLst>
              <a:gd name="T0" fmla="*/ 0 w 1824"/>
              <a:gd name="T1" fmla="*/ 144 h 144"/>
              <a:gd name="T2" fmla="*/ 912 w 1824"/>
              <a:gd name="T3" fmla="*/ 0 h 144"/>
              <a:gd name="T4" fmla="*/ 1824 w 1824"/>
              <a:gd name="T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24" h="144">
                <a:moveTo>
                  <a:pt x="0" y="144"/>
                </a:moveTo>
                <a:cubicBezTo>
                  <a:pt x="304" y="72"/>
                  <a:pt x="608" y="0"/>
                  <a:pt x="912" y="0"/>
                </a:cubicBezTo>
                <a:cubicBezTo>
                  <a:pt x="1216" y="0"/>
                  <a:pt x="1520" y="72"/>
                  <a:pt x="1824" y="144"/>
                </a:cubicBezTo>
              </a:path>
            </a:pathLst>
          </a:custGeom>
          <a:noFill/>
          <a:ln w="28575" cmpd="sng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586" name="Freeform 10"/>
          <p:cNvSpPr>
            <a:spLocks/>
          </p:cNvSpPr>
          <p:nvPr/>
        </p:nvSpPr>
        <p:spPr bwMode="auto">
          <a:xfrm flipV="1">
            <a:off x="3810000" y="2794000"/>
            <a:ext cx="2590800" cy="228600"/>
          </a:xfrm>
          <a:custGeom>
            <a:avLst/>
            <a:gdLst>
              <a:gd name="T0" fmla="*/ 0 w 1824"/>
              <a:gd name="T1" fmla="*/ 144 h 144"/>
              <a:gd name="T2" fmla="*/ 912 w 1824"/>
              <a:gd name="T3" fmla="*/ 0 h 144"/>
              <a:gd name="T4" fmla="*/ 1824 w 1824"/>
              <a:gd name="T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24" h="144">
                <a:moveTo>
                  <a:pt x="0" y="144"/>
                </a:moveTo>
                <a:cubicBezTo>
                  <a:pt x="304" y="72"/>
                  <a:pt x="608" y="0"/>
                  <a:pt x="912" y="0"/>
                </a:cubicBezTo>
                <a:cubicBezTo>
                  <a:pt x="1216" y="0"/>
                  <a:pt x="1520" y="72"/>
                  <a:pt x="1824" y="144"/>
                </a:cubicBezTo>
              </a:path>
            </a:pathLst>
          </a:custGeom>
          <a:noFill/>
          <a:ln w="28575" cmpd="sng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587" name="Line 11"/>
          <p:cNvSpPr>
            <a:spLocks noChangeShapeType="1"/>
          </p:cNvSpPr>
          <p:nvPr/>
        </p:nvSpPr>
        <p:spPr bwMode="auto">
          <a:xfrm flipH="1" flipV="1">
            <a:off x="3657600" y="3251200"/>
            <a:ext cx="2819400" cy="990600"/>
          </a:xfrm>
          <a:prstGeom prst="line">
            <a:avLst/>
          </a:prstGeom>
          <a:noFill/>
          <a:ln w="28575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588" name="Line 12"/>
          <p:cNvSpPr>
            <a:spLocks noChangeShapeType="1"/>
          </p:cNvSpPr>
          <p:nvPr/>
        </p:nvSpPr>
        <p:spPr bwMode="auto">
          <a:xfrm flipV="1">
            <a:off x="3581400" y="2794000"/>
            <a:ext cx="2819400" cy="1066800"/>
          </a:xfrm>
          <a:prstGeom prst="line">
            <a:avLst/>
          </a:prstGeom>
          <a:noFill/>
          <a:ln w="28575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589" name="Line 13"/>
          <p:cNvSpPr>
            <a:spLocks noChangeShapeType="1"/>
          </p:cNvSpPr>
          <p:nvPr/>
        </p:nvSpPr>
        <p:spPr bwMode="auto">
          <a:xfrm flipV="1">
            <a:off x="3733800" y="3251200"/>
            <a:ext cx="2819400" cy="990600"/>
          </a:xfrm>
          <a:prstGeom prst="line">
            <a:avLst/>
          </a:prstGeom>
          <a:noFill/>
          <a:ln w="28575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590" name="Line 14"/>
          <p:cNvSpPr>
            <a:spLocks noChangeShapeType="1"/>
          </p:cNvSpPr>
          <p:nvPr/>
        </p:nvSpPr>
        <p:spPr bwMode="auto">
          <a:xfrm>
            <a:off x="3581400" y="3860800"/>
            <a:ext cx="3048000" cy="0"/>
          </a:xfrm>
          <a:prstGeom prst="line">
            <a:avLst/>
          </a:prstGeom>
          <a:noFill/>
          <a:ln w="28575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591" name="Line 15"/>
          <p:cNvSpPr>
            <a:spLocks noChangeShapeType="1"/>
          </p:cNvSpPr>
          <p:nvPr/>
        </p:nvSpPr>
        <p:spPr bwMode="auto">
          <a:xfrm>
            <a:off x="3733800" y="4241800"/>
            <a:ext cx="2743200" cy="0"/>
          </a:xfrm>
          <a:prstGeom prst="line">
            <a:avLst/>
          </a:prstGeom>
          <a:noFill/>
          <a:ln w="28575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592" name="Line 16"/>
          <p:cNvSpPr>
            <a:spLocks noChangeShapeType="1"/>
          </p:cNvSpPr>
          <p:nvPr/>
        </p:nvSpPr>
        <p:spPr bwMode="auto">
          <a:xfrm flipH="1">
            <a:off x="2743200" y="4241800"/>
            <a:ext cx="990600" cy="0"/>
          </a:xfrm>
          <a:prstGeom prst="line">
            <a:avLst/>
          </a:prstGeom>
          <a:noFill/>
          <a:ln w="19050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593" name="Line 17"/>
          <p:cNvSpPr>
            <a:spLocks noChangeShapeType="1"/>
          </p:cNvSpPr>
          <p:nvPr/>
        </p:nvSpPr>
        <p:spPr bwMode="auto">
          <a:xfrm flipH="1">
            <a:off x="2362200" y="3860800"/>
            <a:ext cx="1219200" cy="0"/>
          </a:xfrm>
          <a:prstGeom prst="line">
            <a:avLst/>
          </a:prstGeom>
          <a:noFill/>
          <a:ln w="19050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594" name="Line 18"/>
          <p:cNvSpPr>
            <a:spLocks noChangeShapeType="1"/>
          </p:cNvSpPr>
          <p:nvPr/>
        </p:nvSpPr>
        <p:spPr bwMode="auto">
          <a:xfrm flipH="1">
            <a:off x="2743200" y="3860800"/>
            <a:ext cx="838200" cy="685800"/>
          </a:xfrm>
          <a:prstGeom prst="line">
            <a:avLst/>
          </a:prstGeom>
          <a:noFill/>
          <a:ln w="19050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595" name="Line 19"/>
          <p:cNvSpPr>
            <a:spLocks noChangeShapeType="1"/>
          </p:cNvSpPr>
          <p:nvPr/>
        </p:nvSpPr>
        <p:spPr bwMode="auto">
          <a:xfrm flipH="1">
            <a:off x="2971800" y="4241800"/>
            <a:ext cx="762000" cy="609600"/>
          </a:xfrm>
          <a:prstGeom prst="line">
            <a:avLst/>
          </a:prstGeom>
          <a:noFill/>
          <a:ln w="19050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596" name="Line 20"/>
          <p:cNvSpPr>
            <a:spLocks noChangeShapeType="1"/>
          </p:cNvSpPr>
          <p:nvPr/>
        </p:nvSpPr>
        <p:spPr bwMode="auto">
          <a:xfrm>
            <a:off x="6477000" y="4241800"/>
            <a:ext cx="838200" cy="0"/>
          </a:xfrm>
          <a:prstGeom prst="line">
            <a:avLst/>
          </a:prstGeom>
          <a:noFill/>
          <a:ln w="19050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597" name="Line 21"/>
          <p:cNvSpPr>
            <a:spLocks noChangeShapeType="1"/>
          </p:cNvSpPr>
          <p:nvPr/>
        </p:nvSpPr>
        <p:spPr bwMode="auto">
          <a:xfrm>
            <a:off x="6629400" y="3860800"/>
            <a:ext cx="685800" cy="0"/>
          </a:xfrm>
          <a:prstGeom prst="line">
            <a:avLst/>
          </a:prstGeom>
          <a:noFill/>
          <a:ln w="19050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598" name="Text Box 22"/>
          <p:cNvSpPr txBox="1">
            <a:spLocks noChangeArrowheads="1"/>
          </p:cNvSpPr>
          <p:nvPr/>
        </p:nvSpPr>
        <p:spPr bwMode="auto">
          <a:xfrm>
            <a:off x="2231300" y="4546600"/>
            <a:ext cx="1142861" cy="107721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latin typeface="+mn-lt"/>
              </a:rPr>
              <a:t>reflected</a:t>
            </a:r>
          </a:p>
          <a:p>
            <a:r>
              <a:rPr lang="en-US" sz="1600">
                <a:latin typeface="+mn-lt"/>
              </a:rPr>
              <a:t>power and</a:t>
            </a:r>
          </a:p>
          <a:p>
            <a:r>
              <a:rPr lang="en-US" sz="1600">
                <a:latin typeface="+mn-lt"/>
              </a:rPr>
              <a:t>alignment</a:t>
            </a:r>
          </a:p>
          <a:p>
            <a:r>
              <a:rPr lang="en-US" sz="1600">
                <a:latin typeface="+mn-lt"/>
              </a:rPr>
              <a:t>sensor</a:t>
            </a:r>
          </a:p>
        </p:txBody>
      </p:sp>
      <p:sp>
        <p:nvSpPr>
          <p:cNvPr id="152599" name="Text Box 23"/>
          <p:cNvSpPr txBox="1">
            <a:spLocks noChangeArrowheads="1"/>
          </p:cNvSpPr>
          <p:nvPr/>
        </p:nvSpPr>
        <p:spPr bwMode="auto">
          <a:xfrm>
            <a:off x="6917823" y="3784600"/>
            <a:ext cx="1199567" cy="5847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latin typeface="+mn-lt"/>
              </a:rPr>
              <a:t>transmitted</a:t>
            </a:r>
          </a:p>
          <a:p>
            <a:r>
              <a:rPr lang="en-US" sz="1600">
                <a:latin typeface="+mn-lt"/>
              </a:rPr>
              <a:t>power</a:t>
            </a:r>
          </a:p>
        </p:txBody>
      </p:sp>
      <p:sp>
        <p:nvSpPr>
          <p:cNvPr id="152600" name="Text Box 24"/>
          <p:cNvSpPr txBox="1">
            <a:spLocks noChangeArrowheads="1"/>
          </p:cNvSpPr>
          <p:nvPr/>
        </p:nvSpPr>
        <p:spPr bwMode="auto">
          <a:xfrm>
            <a:off x="2121390" y="1193800"/>
            <a:ext cx="994383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latin typeface="+mn-lt"/>
              </a:rPr>
              <a:t>transport </a:t>
            </a:r>
          </a:p>
          <a:p>
            <a:r>
              <a:rPr lang="en-US" sz="1600">
                <a:latin typeface="+mn-lt"/>
              </a:rPr>
              <a:t>optics</a:t>
            </a:r>
          </a:p>
        </p:txBody>
      </p:sp>
      <p:sp>
        <p:nvSpPr>
          <p:cNvPr id="152601" name="Text Box 25"/>
          <p:cNvSpPr txBox="1">
            <a:spLocks noChangeArrowheads="1"/>
          </p:cNvSpPr>
          <p:nvPr/>
        </p:nvSpPr>
        <p:spPr bwMode="auto">
          <a:xfrm>
            <a:off x="4456166" y="2413000"/>
            <a:ext cx="127941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latin typeface="+mn-lt"/>
              </a:rPr>
              <a:t>waist, 40um</a:t>
            </a:r>
          </a:p>
        </p:txBody>
      </p:sp>
      <p:sp>
        <p:nvSpPr>
          <p:cNvPr id="152602" name="Oval 26"/>
          <p:cNvSpPr>
            <a:spLocks noChangeArrowheads="1"/>
          </p:cNvSpPr>
          <p:nvPr/>
        </p:nvSpPr>
        <p:spPr bwMode="auto">
          <a:xfrm>
            <a:off x="2057400" y="1879600"/>
            <a:ext cx="762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03" name="Line 27"/>
          <p:cNvSpPr>
            <a:spLocks noChangeShapeType="1"/>
          </p:cNvSpPr>
          <p:nvPr/>
        </p:nvSpPr>
        <p:spPr bwMode="auto">
          <a:xfrm flipH="1" flipV="1">
            <a:off x="1143000" y="2108200"/>
            <a:ext cx="914400" cy="228600"/>
          </a:xfrm>
          <a:prstGeom prst="line">
            <a:avLst/>
          </a:prstGeom>
          <a:noFill/>
          <a:ln w="19050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04" name="Line 28"/>
          <p:cNvSpPr>
            <a:spLocks noChangeShapeType="1"/>
          </p:cNvSpPr>
          <p:nvPr/>
        </p:nvSpPr>
        <p:spPr bwMode="auto">
          <a:xfrm flipH="1">
            <a:off x="1143000" y="1955800"/>
            <a:ext cx="914400" cy="304800"/>
          </a:xfrm>
          <a:prstGeom prst="line">
            <a:avLst/>
          </a:prstGeom>
          <a:noFill/>
          <a:ln w="19050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05" name="Oval 29"/>
          <p:cNvSpPr>
            <a:spLocks noChangeArrowheads="1"/>
          </p:cNvSpPr>
          <p:nvPr/>
        </p:nvSpPr>
        <p:spPr bwMode="auto">
          <a:xfrm>
            <a:off x="1066800" y="2032000"/>
            <a:ext cx="762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06" name="Line 30"/>
          <p:cNvSpPr>
            <a:spLocks noChangeShapeType="1"/>
          </p:cNvSpPr>
          <p:nvPr/>
        </p:nvSpPr>
        <p:spPr bwMode="auto">
          <a:xfrm flipH="1">
            <a:off x="762000" y="2184400"/>
            <a:ext cx="304800" cy="0"/>
          </a:xfrm>
          <a:prstGeom prst="line">
            <a:avLst/>
          </a:prstGeom>
          <a:noFill/>
          <a:ln w="19050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07" name="Line 31"/>
          <p:cNvSpPr>
            <a:spLocks noChangeShapeType="1"/>
          </p:cNvSpPr>
          <p:nvPr/>
        </p:nvSpPr>
        <p:spPr bwMode="auto">
          <a:xfrm>
            <a:off x="2133600" y="1955800"/>
            <a:ext cx="228600" cy="0"/>
          </a:xfrm>
          <a:prstGeom prst="line">
            <a:avLst/>
          </a:prstGeom>
          <a:noFill/>
          <a:ln w="19050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08" name="Line 32"/>
          <p:cNvSpPr>
            <a:spLocks noChangeShapeType="1"/>
          </p:cNvSpPr>
          <p:nvPr/>
        </p:nvSpPr>
        <p:spPr bwMode="auto">
          <a:xfrm>
            <a:off x="2133600" y="2336800"/>
            <a:ext cx="609600" cy="0"/>
          </a:xfrm>
          <a:prstGeom prst="line">
            <a:avLst/>
          </a:prstGeom>
          <a:noFill/>
          <a:ln w="19050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09" name="Line 33"/>
          <p:cNvSpPr>
            <a:spLocks noChangeShapeType="1"/>
          </p:cNvSpPr>
          <p:nvPr/>
        </p:nvSpPr>
        <p:spPr bwMode="auto">
          <a:xfrm>
            <a:off x="2286000" y="1879600"/>
            <a:ext cx="5334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10" name="Line 34"/>
          <p:cNvSpPr>
            <a:spLocks noChangeShapeType="1"/>
          </p:cNvSpPr>
          <p:nvPr/>
        </p:nvSpPr>
        <p:spPr bwMode="auto">
          <a:xfrm>
            <a:off x="2362200" y="1955800"/>
            <a:ext cx="0" cy="1905000"/>
          </a:xfrm>
          <a:prstGeom prst="line">
            <a:avLst/>
          </a:prstGeom>
          <a:noFill/>
          <a:ln w="19050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11" name="Line 35"/>
          <p:cNvSpPr>
            <a:spLocks noChangeShapeType="1"/>
          </p:cNvSpPr>
          <p:nvPr/>
        </p:nvSpPr>
        <p:spPr bwMode="auto">
          <a:xfrm>
            <a:off x="2743200" y="2336800"/>
            <a:ext cx="0" cy="1905000"/>
          </a:xfrm>
          <a:prstGeom prst="line">
            <a:avLst/>
          </a:prstGeom>
          <a:noFill/>
          <a:ln w="19050">
            <a:solidFill>
              <a:srgbClr val="AD022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12" name="Line 36"/>
          <p:cNvSpPr>
            <a:spLocks noChangeShapeType="1"/>
          </p:cNvSpPr>
          <p:nvPr/>
        </p:nvSpPr>
        <p:spPr bwMode="auto">
          <a:xfrm>
            <a:off x="2286000" y="3784600"/>
            <a:ext cx="5334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13" name="Line 37"/>
          <p:cNvSpPr>
            <a:spLocks noChangeShapeType="1"/>
          </p:cNvSpPr>
          <p:nvPr/>
        </p:nvSpPr>
        <p:spPr bwMode="auto">
          <a:xfrm>
            <a:off x="6477000" y="4241800"/>
            <a:ext cx="0" cy="457200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14" name="Rectangle 38"/>
          <p:cNvSpPr>
            <a:spLocks noChangeArrowheads="1"/>
          </p:cNvSpPr>
          <p:nvPr/>
        </p:nvSpPr>
        <p:spPr bwMode="auto">
          <a:xfrm>
            <a:off x="2209800" y="1803400"/>
            <a:ext cx="685800" cy="25908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15" name="Text Box 39"/>
          <p:cNvSpPr txBox="1">
            <a:spLocks noChangeArrowheads="1"/>
          </p:cNvSpPr>
          <p:nvPr/>
        </p:nvSpPr>
        <p:spPr bwMode="auto">
          <a:xfrm>
            <a:off x="1105073" y="2808288"/>
            <a:ext cx="1131540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latin typeface="+mn-lt"/>
              </a:rPr>
              <a:t>evacuated</a:t>
            </a:r>
          </a:p>
          <a:p>
            <a:r>
              <a:rPr lang="en-US" sz="1600">
                <a:latin typeface="+mn-lt"/>
              </a:rPr>
              <a:t>tube</a:t>
            </a:r>
          </a:p>
        </p:txBody>
      </p:sp>
      <p:sp>
        <p:nvSpPr>
          <p:cNvPr id="152616" name="Text Box 40"/>
          <p:cNvSpPr txBox="1">
            <a:spLocks noChangeArrowheads="1"/>
          </p:cNvSpPr>
          <p:nvPr/>
        </p:nvSpPr>
        <p:spPr bwMode="auto">
          <a:xfrm>
            <a:off x="5898669" y="4622800"/>
            <a:ext cx="1256674" cy="5847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latin typeface="+mn-lt"/>
              </a:rPr>
              <a:t>motor/piezo</a:t>
            </a:r>
          </a:p>
          <a:p>
            <a:r>
              <a:rPr lang="en-US" sz="1600">
                <a:latin typeface="+mn-lt"/>
              </a:rPr>
              <a:t>controller</a:t>
            </a:r>
          </a:p>
        </p:txBody>
      </p:sp>
      <p:sp>
        <p:nvSpPr>
          <p:cNvPr id="152617" name="Line 41"/>
          <p:cNvSpPr>
            <a:spLocks noChangeShapeType="1"/>
          </p:cNvSpPr>
          <p:nvPr/>
        </p:nvSpPr>
        <p:spPr bwMode="auto">
          <a:xfrm flipH="1">
            <a:off x="7086600" y="4927600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18" name="Text Box 42"/>
          <p:cNvSpPr txBox="1">
            <a:spLocks noChangeArrowheads="1"/>
          </p:cNvSpPr>
          <p:nvPr/>
        </p:nvSpPr>
        <p:spPr bwMode="auto">
          <a:xfrm>
            <a:off x="425869" y="1589088"/>
            <a:ext cx="629399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latin typeface="+mn-lt"/>
              </a:rPr>
              <a:t>from</a:t>
            </a:r>
          </a:p>
          <a:p>
            <a:r>
              <a:rPr lang="en-US" sz="1600">
                <a:latin typeface="+mn-lt"/>
              </a:rPr>
              <a:t>laser</a:t>
            </a:r>
          </a:p>
        </p:txBody>
      </p:sp>
      <p:sp>
        <p:nvSpPr>
          <p:cNvPr id="152619" name="Line 43"/>
          <p:cNvSpPr>
            <a:spLocks noChangeShapeType="1"/>
          </p:cNvSpPr>
          <p:nvPr/>
        </p:nvSpPr>
        <p:spPr bwMode="auto">
          <a:xfrm>
            <a:off x="6248400" y="44704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20" name="Text Box 44"/>
          <p:cNvSpPr txBox="1">
            <a:spLocks noChangeArrowheads="1"/>
          </p:cNvSpPr>
          <p:nvPr/>
        </p:nvSpPr>
        <p:spPr bwMode="auto">
          <a:xfrm>
            <a:off x="734067" y="5562600"/>
            <a:ext cx="734407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600" dirty="0">
                <a:latin typeface="+mn-lt"/>
              </a:rPr>
              <a:t>Four-mirror cavity:</a:t>
            </a:r>
          </a:p>
          <a:p>
            <a:pPr algn="l"/>
            <a:r>
              <a:rPr lang="en-US" sz="1600" dirty="0">
                <a:latin typeface="+mn-lt"/>
              </a:rPr>
              <a:t>Round-trip time relatively independent of focal spot size</a:t>
            </a:r>
          </a:p>
          <a:p>
            <a:pPr algn="l"/>
            <a:r>
              <a:rPr lang="en-US" sz="1600" dirty="0">
                <a:latin typeface="+mn-lt"/>
              </a:rPr>
              <a:t>Cavity length is actively tuned to stay on optical resonance</a:t>
            </a:r>
          </a:p>
          <a:p>
            <a:pPr algn="l"/>
            <a:r>
              <a:rPr lang="en-US" sz="1600" dirty="0">
                <a:latin typeface="+mn-lt"/>
              </a:rPr>
              <a:t>Pulse length is long enough to not require stabilization of laser offset frequency</a:t>
            </a:r>
          </a:p>
        </p:txBody>
      </p:sp>
      <p:sp>
        <p:nvSpPr>
          <p:cNvPr id="152621" name="Oval 45"/>
          <p:cNvSpPr>
            <a:spLocks noChangeArrowheads="1"/>
          </p:cNvSpPr>
          <p:nvPr/>
        </p:nvSpPr>
        <p:spPr bwMode="auto">
          <a:xfrm>
            <a:off x="6019800" y="2946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22" name="Line 46"/>
          <p:cNvSpPr>
            <a:spLocks noChangeShapeType="1"/>
          </p:cNvSpPr>
          <p:nvPr/>
        </p:nvSpPr>
        <p:spPr bwMode="auto">
          <a:xfrm>
            <a:off x="4953000" y="2717800"/>
            <a:ext cx="1524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23" name="Text Box 47"/>
          <p:cNvSpPr txBox="1">
            <a:spLocks noChangeArrowheads="1"/>
          </p:cNvSpPr>
          <p:nvPr/>
        </p:nvSpPr>
        <p:spPr bwMode="auto">
          <a:xfrm>
            <a:off x="6105580" y="1970088"/>
            <a:ext cx="97144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latin typeface="+mn-lt"/>
              </a:rPr>
              <a:t>H- beam</a:t>
            </a:r>
          </a:p>
        </p:txBody>
      </p:sp>
      <p:sp>
        <p:nvSpPr>
          <p:cNvPr id="152624" name="Oval 48"/>
          <p:cNvSpPr>
            <a:spLocks noChangeArrowheads="1"/>
          </p:cNvSpPr>
          <p:nvPr/>
        </p:nvSpPr>
        <p:spPr bwMode="auto">
          <a:xfrm>
            <a:off x="2438400" y="1803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25" name="Oval 49"/>
          <p:cNvSpPr>
            <a:spLocks noChangeArrowheads="1"/>
          </p:cNvSpPr>
          <p:nvPr/>
        </p:nvSpPr>
        <p:spPr bwMode="auto">
          <a:xfrm>
            <a:off x="2743200" y="2108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26" name="Oval 50"/>
          <p:cNvSpPr>
            <a:spLocks noChangeArrowheads="1"/>
          </p:cNvSpPr>
          <p:nvPr/>
        </p:nvSpPr>
        <p:spPr bwMode="auto">
          <a:xfrm>
            <a:off x="2209800" y="3937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27" name="Oval 51"/>
          <p:cNvSpPr>
            <a:spLocks noChangeArrowheads="1"/>
          </p:cNvSpPr>
          <p:nvPr/>
        </p:nvSpPr>
        <p:spPr bwMode="auto">
          <a:xfrm>
            <a:off x="2514600" y="4241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28" name="Text Box 52"/>
          <p:cNvSpPr txBox="1">
            <a:spLocks noChangeArrowheads="1"/>
          </p:cNvSpPr>
          <p:nvPr/>
        </p:nvSpPr>
        <p:spPr bwMode="auto">
          <a:xfrm>
            <a:off x="1189858" y="3798888"/>
            <a:ext cx="720670" cy="5847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latin typeface="+mn-lt"/>
              </a:rPr>
              <a:t>active</a:t>
            </a:r>
          </a:p>
          <a:p>
            <a:r>
              <a:rPr lang="en-US" sz="1600">
                <a:latin typeface="+mn-lt"/>
              </a:rPr>
              <a:t>align</a:t>
            </a:r>
          </a:p>
        </p:txBody>
      </p:sp>
      <p:sp>
        <p:nvSpPr>
          <p:cNvPr id="152629" name="Line 53"/>
          <p:cNvSpPr>
            <a:spLocks noChangeShapeType="1"/>
          </p:cNvSpPr>
          <p:nvPr/>
        </p:nvSpPr>
        <p:spPr bwMode="auto">
          <a:xfrm>
            <a:off x="1905000" y="40132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30" name="Line 54"/>
          <p:cNvSpPr>
            <a:spLocks noChangeShapeType="1"/>
          </p:cNvSpPr>
          <p:nvPr/>
        </p:nvSpPr>
        <p:spPr bwMode="auto">
          <a:xfrm>
            <a:off x="1905000" y="4318000"/>
            <a:ext cx="609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31" name="Text Box 55"/>
          <p:cNvSpPr txBox="1">
            <a:spLocks noChangeArrowheads="1"/>
          </p:cNvSpPr>
          <p:nvPr/>
        </p:nvSpPr>
        <p:spPr bwMode="auto">
          <a:xfrm>
            <a:off x="4599891" y="2130425"/>
            <a:ext cx="80623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latin typeface="+mn-lt"/>
              </a:rPr>
              <a:t>~20cm</a:t>
            </a:r>
          </a:p>
        </p:txBody>
      </p:sp>
      <p:sp>
        <p:nvSpPr>
          <p:cNvPr id="152632" name="Line 56"/>
          <p:cNvSpPr>
            <a:spLocks noChangeShapeType="1"/>
          </p:cNvSpPr>
          <p:nvPr/>
        </p:nvSpPr>
        <p:spPr bwMode="auto">
          <a:xfrm>
            <a:off x="3733800" y="2438400"/>
            <a:ext cx="27432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34" name="Line 58"/>
          <p:cNvSpPr>
            <a:spLocks noChangeShapeType="1"/>
          </p:cNvSpPr>
          <p:nvPr/>
        </p:nvSpPr>
        <p:spPr bwMode="auto">
          <a:xfrm flipH="1">
            <a:off x="7696200" y="4318000"/>
            <a:ext cx="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35" name="Text Box 59"/>
          <p:cNvSpPr txBox="1">
            <a:spLocks noChangeArrowheads="1"/>
          </p:cNvSpPr>
          <p:nvPr/>
        </p:nvSpPr>
        <p:spPr bwMode="auto">
          <a:xfrm>
            <a:off x="7731708" y="4394200"/>
            <a:ext cx="80052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latin typeface="+mn-lt"/>
              </a:rPr>
              <a:t>coarse </a:t>
            </a:r>
          </a:p>
          <a:p>
            <a:r>
              <a:rPr lang="en-US" sz="1600">
                <a:latin typeface="+mn-lt"/>
              </a:rPr>
              <a:t>tune</a:t>
            </a:r>
          </a:p>
          <a:p>
            <a:r>
              <a:rPr lang="en-US" sz="1600">
                <a:latin typeface="+mn-lt"/>
              </a:rPr>
              <a:t>info</a:t>
            </a:r>
          </a:p>
        </p:txBody>
      </p:sp>
      <p:sp>
        <p:nvSpPr>
          <p:cNvPr id="152636" name="Text Box 60"/>
          <p:cNvSpPr txBox="1">
            <a:spLocks noChangeArrowheads="1"/>
          </p:cNvSpPr>
          <p:nvPr/>
        </p:nvSpPr>
        <p:spPr bwMode="auto">
          <a:xfrm>
            <a:off x="3793867" y="4914900"/>
            <a:ext cx="18466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1050">
              <a:latin typeface="+mn-lt"/>
            </a:endParaRPr>
          </a:p>
        </p:txBody>
      </p:sp>
      <p:sp>
        <p:nvSpPr>
          <p:cNvPr id="152637" name="Text Box 61"/>
          <p:cNvSpPr txBox="1">
            <a:spLocks noChangeArrowheads="1"/>
          </p:cNvSpPr>
          <p:nvPr/>
        </p:nvSpPr>
        <p:spPr bwMode="auto">
          <a:xfrm>
            <a:off x="288667" y="1257300"/>
            <a:ext cx="18466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1050">
              <a:latin typeface="+mn-lt"/>
            </a:endParaRPr>
          </a:p>
        </p:txBody>
      </p:sp>
      <p:sp>
        <p:nvSpPr>
          <p:cNvPr id="152639" name="Text Box 63"/>
          <p:cNvSpPr txBox="1">
            <a:spLocks noChangeArrowheads="1"/>
          </p:cNvSpPr>
          <p:nvPr/>
        </p:nvSpPr>
        <p:spPr bwMode="auto">
          <a:xfrm>
            <a:off x="4077903" y="4924425"/>
            <a:ext cx="135966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latin typeface="+mn-lt"/>
              </a:rPr>
              <a:t>fine tune info</a:t>
            </a:r>
          </a:p>
        </p:txBody>
      </p:sp>
      <p:sp>
        <p:nvSpPr>
          <p:cNvPr id="152643" name="Rectangle 67"/>
          <p:cNvSpPr>
            <a:spLocks noChangeArrowheads="1"/>
          </p:cNvSpPr>
          <p:nvPr/>
        </p:nvSpPr>
        <p:spPr bwMode="auto">
          <a:xfrm>
            <a:off x="533400" y="63500"/>
            <a:ext cx="6858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US" sz="2800" dirty="0" smtClean="0">
                <a:solidFill>
                  <a:schemeClr val="tx2"/>
                </a:solidFill>
                <a:latin typeface="+mn-lt"/>
              </a:rPr>
              <a:t>Laser Stripping: transport </a:t>
            </a:r>
            <a:r>
              <a:rPr lang="en-US" sz="2800" dirty="0">
                <a:solidFill>
                  <a:schemeClr val="tx2"/>
                </a:solidFill>
                <a:latin typeface="+mn-lt"/>
              </a:rPr>
              <a:t>and cavity system</a:t>
            </a:r>
          </a:p>
        </p:txBody>
      </p:sp>
      <p:sp>
        <p:nvSpPr>
          <p:cNvPr id="152644" name="Text Box 68"/>
          <p:cNvSpPr txBox="1">
            <a:spLocks noChangeArrowheads="1"/>
          </p:cNvSpPr>
          <p:nvPr/>
        </p:nvSpPr>
        <p:spPr bwMode="auto">
          <a:xfrm>
            <a:off x="3018658" y="1752600"/>
            <a:ext cx="720670" cy="5847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latin typeface="+mn-lt"/>
              </a:rPr>
              <a:t>active</a:t>
            </a:r>
          </a:p>
          <a:p>
            <a:r>
              <a:rPr lang="en-US" sz="1600">
                <a:latin typeface="+mn-lt"/>
              </a:rPr>
              <a:t>align</a:t>
            </a:r>
          </a:p>
        </p:txBody>
      </p:sp>
      <p:sp>
        <p:nvSpPr>
          <p:cNvPr id="152645" name="Line 69"/>
          <p:cNvSpPr>
            <a:spLocks noChangeShapeType="1"/>
          </p:cNvSpPr>
          <p:nvPr/>
        </p:nvSpPr>
        <p:spPr bwMode="auto">
          <a:xfrm flipH="1" flipV="1">
            <a:off x="2895600" y="22098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46" name="Line 70"/>
          <p:cNvSpPr>
            <a:spLocks noChangeShapeType="1"/>
          </p:cNvSpPr>
          <p:nvPr/>
        </p:nvSpPr>
        <p:spPr bwMode="auto">
          <a:xfrm flipH="1">
            <a:off x="2590800" y="19050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47" name="Line 71"/>
          <p:cNvSpPr>
            <a:spLocks noChangeShapeType="1"/>
          </p:cNvSpPr>
          <p:nvPr/>
        </p:nvSpPr>
        <p:spPr bwMode="auto">
          <a:xfrm flipV="1">
            <a:off x="1524000" y="43434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  <p:sp>
        <p:nvSpPr>
          <p:cNvPr id="152648" name="Line 72"/>
          <p:cNvSpPr>
            <a:spLocks noChangeShapeType="1"/>
          </p:cNvSpPr>
          <p:nvPr/>
        </p:nvSpPr>
        <p:spPr bwMode="auto">
          <a:xfrm>
            <a:off x="1524000" y="50292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20013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04800" y="4356100"/>
            <a:ext cx="3606800" cy="25019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Comic Sans MS" pitchFamily="-65" charset="0"/>
            </a:endParaRPr>
          </a:p>
        </p:txBody>
      </p:sp>
      <p:sp>
        <p:nvSpPr>
          <p:cNvPr id="1945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86600" y="62484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2pPr>
            <a:lvl3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3pPr>
            <a:lvl4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4pPr>
            <a:lvl5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9pPr>
          </a:lstStyle>
          <a:p>
            <a:endParaRPr lang="en-US" sz="1200">
              <a:latin typeface="Geneva" charset="0"/>
              <a:cs typeface="Geneva" charset="0"/>
            </a:endParaRPr>
          </a:p>
          <a:p>
            <a:fld id="{024E79F4-B90B-E645-BABB-F07D7BA654D9}" type="slidenum">
              <a:rPr lang="en-US" sz="1200">
                <a:latin typeface="Geneva" charset="0"/>
                <a:cs typeface="Geneva" charset="0"/>
              </a:rPr>
              <a:pPr/>
              <a:t>27</a:t>
            </a:fld>
            <a:endParaRPr lang="en-US" sz="1200">
              <a:latin typeface="Geneva" charset="0"/>
              <a:cs typeface="Geneva" charset="0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1028700" y="0"/>
            <a:ext cx="7086600" cy="1068388"/>
          </a:xfrm>
        </p:spPr>
        <p:txBody>
          <a:bodyPr/>
          <a:lstStyle/>
          <a:p>
            <a:pPr eaLnBrk="1" hangingPunct="1"/>
            <a:r>
              <a:rPr lang="en-US">
                <a:latin typeface="Geneva" charset="0"/>
                <a:ea typeface="ＭＳ Ｐゴシック" charset="0"/>
                <a:cs typeface="Geneva" charset="0"/>
              </a:rPr>
              <a:t>Laser Neutralization of H</a:t>
            </a:r>
            <a:r>
              <a:rPr lang="en-US" baseline="30000">
                <a:latin typeface="Geneva" charset="0"/>
                <a:ea typeface="ＭＳ Ｐゴシック" charset="0"/>
                <a:cs typeface="Geneva" charset="0"/>
              </a:rPr>
              <a:t>-</a:t>
            </a:r>
            <a:endParaRPr lang="en-US" b="1" i="1">
              <a:latin typeface="Geneva" charset="0"/>
              <a:ea typeface="ＭＳ Ｐゴシック" charset="0"/>
              <a:cs typeface="Geneva" charset="0"/>
            </a:endParaRPr>
          </a:p>
        </p:txBody>
      </p:sp>
      <p:pic>
        <p:nvPicPr>
          <p:cNvPr id="19461" name="Picture 3" descr="Fig3_022608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838200"/>
            <a:ext cx="3556000" cy="3537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Line 4"/>
          <p:cNvSpPr>
            <a:spLocks noChangeShapeType="1"/>
          </p:cNvSpPr>
          <p:nvPr/>
        </p:nvSpPr>
        <p:spPr bwMode="auto">
          <a:xfrm flipV="1">
            <a:off x="2921000" y="1854200"/>
            <a:ext cx="914400" cy="55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3" name="Text Box 5"/>
          <p:cNvSpPr txBox="1">
            <a:spLocks noChangeArrowheads="1"/>
          </p:cNvSpPr>
          <p:nvPr/>
        </p:nvSpPr>
        <p:spPr bwMode="auto">
          <a:xfrm>
            <a:off x="3489325" y="1344613"/>
            <a:ext cx="13589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2pPr>
            <a:lvl3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3pPr>
            <a:lvl4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4pPr>
            <a:lvl5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Radius ~ 4</a:t>
            </a:r>
            <a:r>
              <a:rPr lang="ja-JP" altLang="en-US">
                <a:solidFill>
                  <a:srgbClr val="000000"/>
                </a:solidFill>
              </a:rPr>
              <a:t>”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9464" name="Line 14"/>
          <p:cNvSpPr>
            <a:spLocks noChangeShapeType="1"/>
          </p:cNvSpPr>
          <p:nvPr/>
        </p:nvSpPr>
        <p:spPr bwMode="auto">
          <a:xfrm>
            <a:off x="2514600" y="2133600"/>
            <a:ext cx="381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5" name="Text Box 15"/>
          <p:cNvSpPr txBox="1">
            <a:spLocks noChangeArrowheads="1"/>
          </p:cNvSpPr>
          <p:nvPr/>
        </p:nvSpPr>
        <p:spPr bwMode="auto">
          <a:xfrm>
            <a:off x="3378200" y="3060700"/>
            <a:ext cx="679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2pPr>
            <a:lvl3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3pPr>
            <a:lvl4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4pPr>
            <a:lvl5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000000"/>
                </a:solidFill>
              </a:rPr>
              <a:t>laser</a:t>
            </a:r>
          </a:p>
        </p:txBody>
      </p:sp>
      <p:sp>
        <p:nvSpPr>
          <p:cNvPr id="19466" name="Left Arrow 13"/>
          <p:cNvSpPr>
            <a:spLocks noChangeArrowheads="1"/>
          </p:cNvSpPr>
          <p:nvPr/>
        </p:nvSpPr>
        <p:spPr bwMode="auto">
          <a:xfrm>
            <a:off x="3619500" y="2463800"/>
            <a:ext cx="1193800" cy="292100"/>
          </a:xfrm>
          <a:prstGeom prst="leftArrow">
            <a:avLst>
              <a:gd name="adj1" fmla="val 50000"/>
              <a:gd name="adj2" fmla="val 4999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7" name="Text Box 16"/>
          <p:cNvSpPr txBox="1">
            <a:spLocks noChangeArrowheads="1"/>
          </p:cNvSpPr>
          <p:nvPr/>
        </p:nvSpPr>
        <p:spPr bwMode="auto">
          <a:xfrm>
            <a:off x="2762250" y="798513"/>
            <a:ext cx="9286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2pPr>
            <a:lvl3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3pPr>
            <a:lvl4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4pPr>
            <a:lvl5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detector</a:t>
            </a:r>
          </a:p>
        </p:txBody>
      </p:sp>
      <p:sp>
        <p:nvSpPr>
          <p:cNvPr id="19468" name="Line 17"/>
          <p:cNvSpPr>
            <a:spLocks noChangeShapeType="1"/>
          </p:cNvSpPr>
          <p:nvPr/>
        </p:nvSpPr>
        <p:spPr bwMode="auto">
          <a:xfrm flipH="1">
            <a:off x="2743200" y="1143000"/>
            <a:ext cx="533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9" name="Line 12"/>
          <p:cNvSpPr>
            <a:spLocks noChangeShapeType="1"/>
          </p:cNvSpPr>
          <p:nvPr/>
        </p:nvSpPr>
        <p:spPr bwMode="auto">
          <a:xfrm flipV="1">
            <a:off x="3886200" y="2362200"/>
            <a:ext cx="406400" cy="1143000"/>
          </a:xfrm>
          <a:prstGeom prst="line">
            <a:avLst/>
          </a:prstGeom>
          <a:noFill/>
          <a:ln w="730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0" name="Text Box 16"/>
          <p:cNvSpPr txBox="1">
            <a:spLocks noChangeArrowheads="1"/>
          </p:cNvSpPr>
          <p:nvPr/>
        </p:nvSpPr>
        <p:spPr bwMode="auto">
          <a:xfrm>
            <a:off x="4254500" y="2717800"/>
            <a:ext cx="403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2pPr>
            <a:lvl3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3pPr>
            <a:lvl4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4pPr>
            <a:lvl5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000000"/>
                </a:solidFill>
              </a:rPr>
              <a:t>H-</a:t>
            </a:r>
          </a:p>
        </p:txBody>
      </p:sp>
      <p:sp>
        <p:nvSpPr>
          <p:cNvPr id="19471" name="Text Box 3"/>
          <p:cNvSpPr txBox="1">
            <a:spLocks noChangeArrowheads="1"/>
          </p:cNvSpPr>
          <p:nvPr/>
        </p:nvSpPr>
        <p:spPr bwMode="auto">
          <a:xfrm>
            <a:off x="5092700" y="1295400"/>
            <a:ext cx="38100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2pPr>
            <a:lvl3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3pPr>
            <a:lvl4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4pPr>
            <a:lvl5pPr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3B71"/>
                </a:solidFill>
                <a:latin typeface="Microsoft Sans Serif" charset="0"/>
                <a:ea typeface="ＭＳ Ｐゴシック" charset="0"/>
              </a:defRPr>
            </a:lvl9pPr>
          </a:lstStyle>
          <a:p>
            <a:pPr algn="l">
              <a:buFont typeface="Arial" charset="0"/>
              <a:buChar char="•"/>
            </a:pPr>
            <a:r>
              <a:rPr lang="en-US" b="0" dirty="0" err="1" smtClean="0">
                <a:solidFill>
                  <a:schemeClr val="tx1"/>
                </a:solidFill>
                <a:latin typeface="Arial"/>
                <a:cs typeface="Arial"/>
              </a:rPr>
              <a:t>Photodissociation</a:t>
            </a:r>
            <a:r>
              <a:rPr lang="en-US" b="0" dirty="0" smtClean="0">
                <a:solidFill>
                  <a:schemeClr val="tx1"/>
                </a:solidFill>
                <a:latin typeface="Arial"/>
                <a:cs typeface="Arial"/>
              </a:rPr>
              <a:t> for </a:t>
            </a:r>
            <a:r>
              <a:rPr lang="en-US" b="0" dirty="0">
                <a:solidFill>
                  <a:schemeClr val="tx1"/>
                </a:solidFill>
                <a:latin typeface="Arial"/>
                <a:cs typeface="Arial"/>
              </a:rPr>
              <a:t>H</a:t>
            </a:r>
            <a:r>
              <a:rPr lang="en-US" b="0" baseline="30000" dirty="0">
                <a:solidFill>
                  <a:schemeClr val="tx1"/>
                </a:solidFill>
                <a:latin typeface="Arial"/>
                <a:cs typeface="Arial"/>
              </a:rPr>
              <a:t>-</a:t>
            </a:r>
            <a:r>
              <a:rPr lang="en-US" b="0" dirty="0">
                <a:solidFill>
                  <a:schemeClr val="tx1"/>
                </a:solidFill>
                <a:latin typeface="Arial"/>
                <a:cs typeface="Arial"/>
              </a:rPr>
              <a:t> ions is 0.75eV</a:t>
            </a:r>
          </a:p>
          <a:p>
            <a:pPr algn="l">
              <a:buFont typeface="Arial" charset="0"/>
              <a:buChar char="•"/>
            </a:pPr>
            <a:r>
              <a:rPr lang="en-US" b="0" dirty="0">
                <a:solidFill>
                  <a:schemeClr val="tx1"/>
                </a:solidFill>
                <a:latin typeface="Arial"/>
                <a:cs typeface="Arial"/>
              </a:rPr>
              <a:t>Photons with </a:t>
            </a:r>
            <a:r>
              <a:rPr lang="en-US" b="0" dirty="0" err="1">
                <a:solidFill>
                  <a:schemeClr val="tx1"/>
                </a:solidFill>
                <a:latin typeface="Arial"/>
                <a:cs typeface="Arial"/>
              </a:rPr>
              <a:t>λ</a:t>
            </a:r>
            <a:r>
              <a:rPr lang="en-US" b="0" dirty="0">
                <a:solidFill>
                  <a:schemeClr val="tx1"/>
                </a:solidFill>
                <a:latin typeface="Arial"/>
                <a:cs typeface="Arial"/>
              </a:rPr>
              <a:t>&lt;1500 nm can separate H</a:t>
            </a:r>
            <a:r>
              <a:rPr lang="en-US" b="0" baseline="30000" dirty="0">
                <a:solidFill>
                  <a:schemeClr val="tx1"/>
                </a:solidFill>
                <a:latin typeface="Arial"/>
                <a:cs typeface="Arial"/>
              </a:rPr>
              <a:t>-</a:t>
            </a:r>
            <a:r>
              <a:rPr lang="en-US" b="0" dirty="0">
                <a:solidFill>
                  <a:schemeClr val="tx1"/>
                </a:solidFill>
                <a:latin typeface="Arial"/>
                <a:cs typeface="Arial"/>
              </a:rPr>
              <a:t> ion into free electron and neutral H</a:t>
            </a:r>
          </a:p>
          <a:p>
            <a:pPr algn="l">
              <a:buFont typeface="Arial" charset="0"/>
              <a:buChar char="•"/>
            </a:pPr>
            <a:r>
              <a:rPr lang="en-US" b="0" dirty="0">
                <a:solidFill>
                  <a:schemeClr val="tx1"/>
                </a:solidFill>
                <a:latin typeface="Arial"/>
                <a:cs typeface="Arial"/>
              </a:rPr>
              <a:t>Deflect and detect low energy electrons</a:t>
            </a:r>
          </a:p>
          <a:p>
            <a:pPr algn="l">
              <a:buFont typeface="Arial" charset="0"/>
              <a:buChar char="•"/>
            </a:pPr>
            <a:endParaRPr lang="en-US" b="0" dirty="0">
              <a:solidFill>
                <a:schemeClr val="tx1"/>
              </a:solidFill>
              <a:latin typeface="Tahoma" charset="0"/>
            </a:endParaRPr>
          </a:p>
        </p:txBody>
      </p:sp>
      <p:sp>
        <p:nvSpPr>
          <p:cNvPr id="19472" name="Rectangle 16"/>
          <p:cNvSpPr>
            <a:spLocks noChangeArrowheads="1"/>
          </p:cNvSpPr>
          <p:nvPr/>
        </p:nvSpPr>
        <p:spPr bwMode="auto">
          <a:xfrm>
            <a:off x="4419600" y="3354725"/>
            <a:ext cx="4597400" cy="347787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dirty="0">
                <a:latin typeface="Geneva" charset="0"/>
                <a:cs typeface="Geneva" charset="0"/>
              </a:rPr>
              <a:t>U</a:t>
            </a:r>
            <a:r>
              <a:rPr lang="en-US" sz="2000" b="0" dirty="0" smtClean="0">
                <a:latin typeface="Geneva" charset="0"/>
                <a:cs typeface="Geneva" charset="0"/>
              </a:rPr>
              <a:t>sed </a:t>
            </a:r>
            <a:r>
              <a:rPr lang="en-US" sz="2000" b="0" dirty="0">
                <a:latin typeface="Geneva" charset="0"/>
                <a:cs typeface="Geneva" charset="0"/>
              </a:rPr>
              <a:t>at Los Alamos for transverse and longitudinal </a:t>
            </a:r>
            <a:r>
              <a:rPr lang="en-US" sz="2000" b="0" dirty="0" err="1">
                <a:latin typeface="Geneva" charset="0"/>
                <a:cs typeface="Geneva" charset="0"/>
              </a:rPr>
              <a:t>emittance</a:t>
            </a:r>
            <a:r>
              <a:rPr lang="en-US" sz="2000" b="0" dirty="0">
                <a:latin typeface="Geneva" charset="0"/>
                <a:cs typeface="Geneva" charset="0"/>
              </a:rPr>
              <a:t> </a:t>
            </a:r>
            <a:r>
              <a:rPr lang="en-US" sz="2000" b="0" dirty="0" smtClean="0">
                <a:latin typeface="Geneva" charset="0"/>
                <a:cs typeface="Geneva" charset="0"/>
              </a:rPr>
              <a:t>measurements</a:t>
            </a:r>
            <a:endParaRPr lang="en-US" sz="2000" b="0" dirty="0">
              <a:latin typeface="Geneva" charset="0"/>
              <a:cs typeface="Geneva" charset="0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b="0" dirty="0">
                <a:latin typeface="Geneva" charset="0"/>
                <a:cs typeface="Geneva" charset="0"/>
              </a:rPr>
              <a:t>Routinely used in SNS for measurement of transverse beam </a:t>
            </a:r>
            <a:r>
              <a:rPr lang="en-US" sz="2000" b="0" dirty="0" smtClean="0">
                <a:latin typeface="Geneva" charset="0"/>
                <a:cs typeface="Geneva" charset="0"/>
              </a:rPr>
              <a:t>profiles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Geneva" charset="0"/>
                <a:cs typeface="Geneva" charset="0"/>
              </a:rPr>
              <a:t>Challenge: reproduce this setup at multiple stations along the </a:t>
            </a:r>
            <a:r>
              <a:rPr lang="en-US" sz="2000" dirty="0" err="1" smtClean="0">
                <a:solidFill>
                  <a:srgbClr val="FF0000"/>
                </a:solidFill>
                <a:latin typeface="Geneva" charset="0"/>
                <a:cs typeface="Geneva" charset="0"/>
              </a:rPr>
              <a:t>linac</a:t>
            </a:r>
            <a:r>
              <a:rPr lang="en-US" sz="2000" dirty="0" smtClean="0">
                <a:solidFill>
                  <a:srgbClr val="FF0000"/>
                </a:solidFill>
                <a:latin typeface="Geneva" charset="0"/>
                <a:cs typeface="Geneva" charset="0"/>
              </a:rPr>
              <a:t>. 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b="0" dirty="0" smtClean="0">
                <a:solidFill>
                  <a:srgbClr val="FF0000"/>
                </a:solidFill>
                <a:latin typeface="Geneva" charset="0"/>
                <a:cs typeface="Geneva" charset="0"/>
              </a:rPr>
              <a:t>Solution: fiber distribution of laser signal. </a:t>
            </a:r>
            <a:endParaRPr lang="en-US" sz="2000" b="0" dirty="0">
              <a:solidFill>
                <a:srgbClr val="FF0000"/>
              </a:solidFill>
              <a:latin typeface="Geneva" charset="0"/>
              <a:cs typeface="Geneva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4441825"/>
            <a:ext cx="308292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836188" y="4468168"/>
            <a:ext cx="2671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>
                <a:solidFill>
                  <a:schemeClr val="tx1"/>
                </a:solidFill>
                <a:latin typeface="Arial"/>
                <a:cs typeface="Arial"/>
              </a:rPr>
              <a:t>Photodissociation</a:t>
            </a:r>
            <a:r>
              <a:rPr lang="en-US" sz="1600" dirty="0" smtClean="0">
                <a:solidFill>
                  <a:schemeClr val="tx1"/>
                </a:solidFill>
                <a:latin typeface="Arial"/>
                <a:cs typeface="Arial"/>
              </a:rPr>
              <a:t> x-section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30338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266700" y="406400"/>
            <a:ext cx="5283200" cy="63246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Comic Sans MS" pitchFamily="-65" charset="0"/>
            </a:endParaRPr>
          </a:p>
        </p:txBody>
      </p:sp>
      <p:sp>
        <p:nvSpPr>
          <p:cNvPr id="192616" name="Rectangle 104"/>
          <p:cNvSpPr>
            <a:spLocks noChangeArrowheads="1"/>
          </p:cNvSpPr>
          <p:nvPr/>
        </p:nvSpPr>
        <p:spPr bwMode="auto">
          <a:xfrm>
            <a:off x="3657600" y="2971800"/>
            <a:ext cx="152400" cy="914400"/>
          </a:xfrm>
          <a:prstGeom prst="rect">
            <a:avLst/>
          </a:prstGeom>
          <a:gradFill rotWithShape="0">
            <a:gsLst>
              <a:gs pos="0">
                <a:schemeClr val="bg2">
                  <a:gamma/>
                  <a:shade val="46275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97" name="Line 85"/>
          <p:cNvSpPr>
            <a:spLocks noChangeShapeType="1"/>
          </p:cNvSpPr>
          <p:nvPr/>
        </p:nvSpPr>
        <p:spPr bwMode="auto">
          <a:xfrm flipH="1">
            <a:off x="2057400" y="42672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96" name="AutoShape 84"/>
          <p:cNvSpPr>
            <a:spLocks noChangeArrowheads="1"/>
          </p:cNvSpPr>
          <p:nvPr/>
        </p:nvSpPr>
        <p:spPr bwMode="auto">
          <a:xfrm>
            <a:off x="3581400" y="4343400"/>
            <a:ext cx="304800" cy="1600200"/>
          </a:xfrm>
          <a:prstGeom prst="downArrow">
            <a:avLst>
              <a:gd name="adj1" fmla="val 50000"/>
              <a:gd name="adj2" fmla="val 13125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74" name="Line 62"/>
          <p:cNvSpPr>
            <a:spLocks noChangeShapeType="1"/>
          </p:cNvSpPr>
          <p:nvPr/>
        </p:nvSpPr>
        <p:spPr bwMode="auto">
          <a:xfrm>
            <a:off x="1828800" y="3886200"/>
            <a:ext cx="0" cy="762000"/>
          </a:xfrm>
          <a:prstGeom prst="line">
            <a:avLst/>
          </a:prstGeom>
          <a:noFill/>
          <a:ln w="28575">
            <a:solidFill>
              <a:srgbClr val="7409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49" name="Oval 37"/>
          <p:cNvSpPr>
            <a:spLocks noChangeArrowheads="1"/>
          </p:cNvSpPr>
          <p:nvPr/>
        </p:nvSpPr>
        <p:spPr bwMode="auto">
          <a:xfrm>
            <a:off x="1600200" y="685800"/>
            <a:ext cx="304800" cy="3048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47" name="Oval 35"/>
          <p:cNvSpPr>
            <a:spLocks noChangeArrowheads="1"/>
          </p:cNvSpPr>
          <p:nvPr/>
        </p:nvSpPr>
        <p:spPr bwMode="auto">
          <a:xfrm>
            <a:off x="1676400" y="2438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>
          <a:xfrm>
            <a:off x="5245100" y="317500"/>
            <a:ext cx="3721100" cy="457200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Overall layout</a:t>
            </a:r>
          </a:p>
        </p:txBody>
      </p:sp>
      <p:sp>
        <p:nvSpPr>
          <p:cNvPr id="192516" name="Rectangle 4"/>
          <p:cNvSpPr>
            <a:spLocks noChangeArrowheads="1"/>
          </p:cNvSpPr>
          <p:nvPr/>
        </p:nvSpPr>
        <p:spPr bwMode="auto">
          <a:xfrm>
            <a:off x="3581400" y="2057400"/>
            <a:ext cx="304800" cy="304800"/>
          </a:xfrm>
          <a:prstGeom prst="rect">
            <a:avLst/>
          </a:prstGeom>
          <a:gradFill rotWithShape="0">
            <a:gsLst>
              <a:gs pos="0">
                <a:srgbClr val="FF8B10">
                  <a:gamma/>
                  <a:shade val="46275"/>
                  <a:invGamma/>
                </a:srgbClr>
              </a:gs>
              <a:gs pos="50000">
                <a:srgbClr val="FF8B10"/>
              </a:gs>
              <a:gs pos="100000">
                <a:srgbClr val="FF8B1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29" name="AutoShape 17"/>
          <p:cNvSpPr>
            <a:spLocks noChangeArrowheads="1"/>
          </p:cNvSpPr>
          <p:nvPr/>
        </p:nvSpPr>
        <p:spPr bwMode="auto">
          <a:xfrm flipV="1">
            <a:off x="3505200" y="4038600"/>
            <a:ext cx="457200" cy="4572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31" name="Text Box 19"/>
          <p:cNvSpPr txBox="1">
            <a:spLocks noChangeArrowheads="1"/>
          </p:cNvSpPr>
          <p:nvPr/>
        </p:nvSpPr>
        <p:spPr bwMode="auto">
          <a:xfrm>
            <a:off x="1482098" y="4635500"/>
            <a:ext cx="625141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MLL</a:t>
            </a:r>
          </a:p>
        </p:txBody>
      </p:sp>
      <p:sp>
        <p:nvSpPr>
          <p:cNvPr id="192532" name="Text Box 20"/>
          <p:cNvSpPr txBox="1">
            <a:spLocks noChangeArrowheads="1"/>
          </p:cNvSpPr>
          <p:nvPr/>
        </p:nvSpPr>
        <p:spPr bwMode="auto">
          <a:xfrm>
            <a:off x="1501057" y="5181600"/>
            <a:ext cx="595160" cy="64633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lock</a:t>
            </a:r>
          </a:p>
          <a:p>
            <a:r>
              <a:rPr lang="en-US" sz="1800">
                <a:latin typeface="Arial"/>
                <a:cs typeface="Arial"/>
              </a:rPr>
              <a:t>box</a:t>
            </a:r>
          </a:p>
        </p:txBody>
      </p:sp>
      <p:sp>
        <p:nvSpPr>
          <p:cNvPr id="192533" name="Oval 21"/>
          <p:cNvSpPr>
            <a:spLocks noChangeArrowheads="1"/>
          </p:cNvSpPr>
          <p:nvPr/>
        </p:nvSpPr>
        <p:spPr bwMode="auto">
          <a:xfrm>
            <a:off x="1447800" y="1371600"/>
            <a:ext cx="609600" cy="609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34" name="Oval 22"/>
          <p:cNvSpPr>
            <a:spLocks noChangeArrowheads="1"/>
          </p:cNvSpPr>
          <p:nvPr/>
        </p:nvSpPr>
        <p:spPr bwMode="auto">
          <a:xfrm>
            <a:off x="1600200" y="2133600"/>
            <a:ext cx="3048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35" name="Oval 23"/>
          <p:cNvSpPr>
            <a:spLocks noChangeArrowheads="1"/>
          </p:cNvSpPr>
          <p:nvPr/>
        </p:nvSpPr>
        <p:spPr bwMode="auto">
          <a:xfrm>
            <a:off x="1600200" y="1143000"/>
            <a:ext cx="3048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36" name="Line 24"/>
          <p:cNvSpPr>
            <a:spLocks noChangeShapeType="1"/>
          </p:cNvSpPr>
          <p:nvPr/>
        </p:nvSpPr>
        <p:spPr bwMode="auto">
          <a:xfrm>
            <a:off x="1752600" y="1219200"/>
            <a:ext cx="0" cy="914400"/>
          </a:xfrm>
          <a:prstGeom prst="line">
            <a:avLst/>
          </a:prstGeom>
          <a:noFill/>
          <a:ln w="28575">
            <a:solidFill>
              <a:srgbClr val="7409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37" name="Line 25"/>
          <p:cNvSpPr>
            <a:spLocks noChangeShapeType="1"/>
          </p:cNvSpPr>
          <p:nvPr/>
        </p:nvSpPr>
        <p:spPr bwMode="auto">
          <a:xfrm>
            <a:off x="1828800" y="1219200"/>
            <a:ext cx="0" cy="914400"/>
          </a:xfrm>
          <a:prstGeom prst="line">
            <a:avLst/>
          </a:prstGeom>
          <a:noFill/>
          <a:ln w="28575">
            <a:solidFill>
              <a:srgbClr val="7409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38" name="Line 26"/>
          <p:cNvSpPr>
            <a:spLocks noChangeShapeType="1"/>
          </p:cNvSpPr>
          <p:nvPr/>
        </p:nvSpPr>
        <p:spPr bwMode="auto">
          <a:xfrm>
            <a:off x="1676400" y="1219200"/>
            <a:ext cx="0" cy="914400"/>
          </a:xfrm>
          <a:prstGeom prst="line">
            <a:avLst/>
          </a:prstGeom>
          <a:noFill/>
          <a:ln w="28575">
            <a:solidFill>
              <a:srgbClr val="7409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39" name="Line 27"/>
          <p:cNvSpPr>
            <a:spLocks noChangeShapeType="1"/>
          </p:cNvSpPr>
          <p:nvPr/>
        </p:nvSpPr>
        <p:spPr bwMode="auto">
          <a:xfrm flipV="1">
            <a:off x="1676400" y="914400"/>
            <a:ext cx="76200" cy="228600"/>
          </a:xfrm>
          <a:prstGeom prst="line">
            <a:avLst/>
          </a:prstGeom>
          <a:noFill/>
          <a:ln w="28575">
            <a:solidFill>
              <a:srgbClr val="7409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41" name="Line 29"/>
          <p:cNvSpPr>
            <a:spLocks noChangeShapeType="1"/>
          </p:cNvSpPr>
          <p:nvPr/>
        </p:nvSpPr>
        <p:spPr bwMode="auto">
          <a:xfrm flipH="1" flipV="1">
            <a:off x="1752600" y="914400"/>
            <a:ext cx="76200" cy="228600"/>
          </a:xfrm>
          <a:prstGeom prst="line">
            <a:avLst/>
          </a:prstGeom>
          <a:noFill/>
          <a:ln w="28575">
            <a:solidFill>
              <a:srgbClr val="7409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42" name="Line 30"/>
          <p:cNvSpPr>
            <a:spLocks noChangeShapeType="1"/>
          </p:cNvSpPr>
          <p:nvPr/>
        </p:nvSpPr>
        <p:spPr bwMode="auto">
          <a:xfrm flipV="1">
            <a:off x="1752600" y="914400"/>
            <a:ext cx="0" cy="228600"/>
          </a:xfrm>
          <a:prstGeom prst="line">
            <a:avLst/>
          </a:prstGeom>
          <a:noFill/>
          <a:ln w="28575">
            <a:solidFill>
              <a:srgbClr val="7409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43" name="Line 31"/>
          <p:cNvSpPr>
            <a:spLocks noChangeShapeType="1"/>
          </p:cNvSpPr>
          <p:nvPr/>
        </p:nvSpPr>
        <p:spPr bwMode="auto">
          <a:xfrm>
            <a:off x="1676400" y="2209800"/>
            <a:ext cx="76200" cy="304800"/>
          </a:xfrm>
          <a:prstGeom prst="line">
            <a:avLst/>
          </a:prstGeom>
          <a:noFill/>
          <a:ln w="28575">
            <a:solidFill>
              <a:srgbClr val="7409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44" name="Line 32"/>
          <p:cNvSpPr>
            <a:spLocks noChangeShapeType="1"/>
          </p:cNvSpPr>
          <p:nvPr/>
        </p:nvSpPr>
        <p:spPr bwMode="auto">
          <a:xfrm flipH="1">
            <a:off x="1752600" y="2209800"/>
            <a:ext cx="76200" cy="304800"/>
          </a:xfrm>
          <a:prstGeom prst="line">
            <a:avLst/>
          </a:prstGeom>
          <a:noFill/>
          <a:ln w="28575">
            <a:solidFill>
              <a:srgbClr val="7409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45" name="Line 33"/>
          <p:cNvSpPr>
            <a:spLocks noChangeShapeType="1"/>
          </p:cNvSpPr>
          <p:nvPr/>
        </p:nvSpPr>
        <p:spPr bwMode="auto">
          <a:xfrm>
            <a:off x="1752600" y="2209800"/>
            <a:ext cx="0" cy="304800"/>
          </a:xfrm>
          <a:prstGeom prst="line">
            <a:avLst/>
          </a:prstGeom>
          <a:noFill/>
          <a:ln w="28575">
            <a:solidFill>
              <a:srgbClr val="7409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46" name="Line 34"/>
          <p:cNvSpPr>
            <a:spLocks noChangeShapeType="1"/>
          </p:cNvSpPr>
          <p:nvPr/>
        </p:nvSpPr>
        <p:spPr bwMode="auto">
          <a:xfrm>
            <a:off x="1600200" y="2362200"/>
            <a:ext cx="3048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50" name="AutoShape 38"/>
          <p:cNvSpPr>
            <a:spLocks noChangeArrowheads="1"/>
          </p:cNvSpPr>
          <p:nvPr/>
        </p:nvSpPr>
        <p:spPr bwMode="auto">
          <a:xfrm flipV="1">
            <a:off x="1981200" y="762000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51" name="Line 39"/>
          <p:cNvSpPr>
            <a:spLocks noChangeShapeType="1"/>
          </p:cNvSpPr>
          <p:nvPr/>
        </p:nvSpPr>
        <p:spPr bwMode="auto">
          <a:xfrm>
            <a:off x="1981200" y="91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52" name="Line 40"/>
          <p:cNvSpPr>
            <a:spLocks noChangeShapeType="1"/>
          </p:cNvSpPr>
          <p:nvPr/>
        </p:nvSpPr>
        <p:spPr bwMode="auto">
          <a:xfrm flipV="1">
            <a:off x="2057400" y="609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53" name="Line 41"/>
          <p:cNvSpPr>
            <a:spLocks noChangeShapeType="1"/>
          </p:cNvSpPr>
          <p:nvPr/>
        </p:nvSpPr>
        <p:spPr bwMode="auto">
          <a:xfrm flipV="1">
            <a:off x="2057400" y="914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54" name="Line 42"/>
          <p:cNvSpPr>
            <a:spLocks noChangeShapeType="1"/>
          </p:cNvSpPr>
          <p:nvPr/>
        </p:nvSpPr>
        <p:spPr bwMode="auto">
          <a:xfrm>
            <a:off x="1905000" y="8382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55" name="Line 43"/>
          <p:cNvSpPr>
            <a:spLocks noChangeShapeType="1"/>
          </p:cNvSpPr>
          <p:nvPr/>
        </p:nvSpPr>
        <p:spPr bwMode="auto">
          <a:xfrm>
            <a:off x="2057400" y="609600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56" name="AutoShape 44"/>
          <p:cNvSpPr>
            <a:spLocks noChangeArrowheads="1"/>
          </p:cNvSpPr>
          <p:nvPr/>
        </p:nvSpPr>
        <p:spPr bwMode="auto">
          <a:xfrm rot="-5400000" flipH="1" flipV="1">
            <a:off x="2400300" y="495300"/>
            <a:ext cx="304800" cy="2286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58" name="Text Box 46"/>
          <p:cNvSpPr txBox="1">
            <a:spLocks noChangeArrowheads="1"/>
          </p:cNvSpPr>
          <p:nvPr/>
        </p:nvSpPr>
        <p:spPr bwMode="auto">
          <a:xfrm>
            <a:off x="1481784" y="4102100"/>
            <a:ext cx="633707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mod</a:t>
            </a:r>
          </a:p>
        </p:txBody>
      </p:sp>
      <p:sp>
        <p:nvSpPr>
          <p:cNvPr id="192561" name="Rectangle 49"/>
          <p:cNvSpPr>
            <a:spLocks noChangeArrowheads="1"/>
          </p:cNvSpPr>
          <p:nvPr/>
        </p:nvSpPr>
        <p:spPr bwMode="auto">
          <a:xfrm>
            <a:off x="914400" y="5943600"/>
            <a:ext cx="37338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>
                <a:latin typeface="Arial"/>
                <a:cs typeface="Arial"/>
              </a:rPr>
              <a:t>control, analysis</a:t>
            </a:r>
          </a:p>
        </p:txBody>
      </p:sp>
      <p:sp>
        <p:nvSpPr>
          <p:cNvPr id="192563" name="Line 51"/>
          <p:cNvSpPr>
            <a:spLocks noChangeShapeType="1"/>
          </p:cNvSpPr>
          <p:nvPr/>
        </p:nvSpPr>
        <p:spPr bwMode="auto">
          <a:xfrm>
            <a:off x="838200" y="1676400"/>
            <a:ext cx="4114800" cy="0"/>
          </a:xfrm>
          <a:prstGeom prst="line">
            <a:avLst/>
          </a:prstGeom>
          <a:noFill/>
          <a:ln w="76200">
            <a:solidFill>
              <a:srgbClr val="72A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64" name="Arc 52"/>
          <p:cNvSpPr>
            <a:spLocks/>
          </p:cNvSpPr>
          <p:nvPr/>
        </p:nvSpPr>
        <p:spPr bwMode="auto">
          <a:xfrm>
            <a:off x="3276600" y="1676400"/>
            <a:ext cx="457200" cy="381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rgbClr val="B00A5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65" name="Oval 53"/>
          <p:cNvSpPr>
            <a:spLocks noChangeArrowheads="1"/>
          </p:cNvSpPr>
          <p:nvPr/>
        </p:nvSpPr>
        <p:spPr bwMode="auto">
          <a:xfrm>
            <a:off x="1676400" y="3810000"/>
            <a:ext cx="3048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66" name="Line 54"/>
          <p:cNvSpPr>
            <a:spLocks noChangeShapeType="1"/>
          </p:cNvSpPr>
          <p:nvPr/>
        </p:nvSpPr>
        <p:spPr bwMode="auto">
          <a:xfrm flipV="1">
            <a:off x="1752600" y="36576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67" name="Line 55"/>
          <p:cNvSpPr>
            <a:spLocks noChangeShapeType="1"/>
          </p:cNvSpPr>
          <p:nvPr/>
        </p:nvSpPr>
        <p:spPr bwMode="auto">
          <a:xfrm>
            <a:off x="1828800" y="36576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69" name="Oval 57"/>
          <p:cNvSpPr>
            <a:spLocks noChangeArrowheads="1"/>
          </p:cNvSpPr>
          <p:nvPr/>
        </p:nvSpPr>
        <p:spPr bwMode="auto">
          <a:xfrm rot="16200000" flipV="1">
            <a:off x="2095500" y="2476500"/>
            <a:ext cx="342900" cy="1143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70" name="Line 58"/>
          <p:cNvSpPr>
            <a:spLocks noChangeShapeType="1"/>
          </p:cNvSpPr>
          <p:nvPr/>
        </p:nvSpPr>
        <p:spPr bwMode="auto">
          <a:xfrm rot="-5400000">
            <a:off x="2324100" y="24765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71" name="Line 59"/>
          <p:cNvSpPr>
            <a:spLocks noChangeShapeType="1"/>
          </p:cNvSpPr>
          <p:nvPr/>
        </p:nvSpPr>
        <p:spPr bwMode="auto">
          <a:xfrm rot="16200000" flipV="1">
            <a:off x="2324100" y="24003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72" name="Line 60"/>
          <p:cNvSpPr>
            <a:spLocks noChangeShapeType="1"/>
          </p:cNvSpPr>
          <p:nvPr/>
        </p:nvSpPr>
        <p:spPr bwMode="auto">
          <a:xfrm>
            <a:off x="1752600" y="2514600"/>
            <a:ext cx="457200" cy="0"/>
          </a:xfrm>
          <a:prstGeom prst="line">
            <a:avLst/>
          </a:prstGeom>
          <a:noFill/>
          <a:ln w="28575">
            <a:solidFill>
              <a:srgbClr val="7409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73" name="Freeform 61"/>
          <p:cNvSpPr>
            <a:spLocks/>
          </p:cNvSpPr>
          <p:nvPr/>
        </p:nvSpPr>
        <p:spPr bwMode="auto">
          <a:xfrm>
            <a:off x="1816100" y="2501900"/>
            <a:ext cx="1041400" cy="1155700"/>
          </a:xfrm>
          <a:custGeom>
            <a:avLst/>
            <a:gdLst>
              <a:gd name="T0" fmla="*/ 8 w 656"/>
              <a:gd name="T1" fmla="*/ 728 h 728"/>
              <a:gd name="T2" fmla="*/ 8 w 656"/>
              <a:gd name="T3" fmla="*/ 584 h 728"/>
              <a:gd name="T4" fmla="*/ 8 w 656"/>
              <a:gd name="T5" fmla="*/ 536 h 728"/>
              <a:gd name="T6" fmla="*/ 56 w 656"/>
              <a:gd name="T7" fmla="*/ 344 h 728"/>
              <a:gd name="T8" fmla="*/ 200 w 656"/>
              <a:gd name="T9" fmla="*/ 296 h 728"/>
              <a:gd name="T10" fmla="*/ 488 w 656"/>
              <a:gd name="T11" fmla="*/ 296 h 728"/>
              <a:gd name="T12" fmla="*/ 632 w 656"/>
              <a:gd name="T13" fmla="*/ 152 h 728"/>
              <a:gd name="T14" fmla="*/ 632 w 656"/>
              <a:gd name="T15" fmla="*/ 56 h 728"/>
              <a:gd name="T16" fmla="*/ 536 w 656"/>
              <a:gd name="T17" fmla="*/ 8 h 728"/>
              <a:gd name="T18" fmla="*/ 392 w 656"/>
              <a:gd name="T19" fmla="*/ 8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6" h="728">
                <a:moveTo>
                  <a:pt x="8" y="728"/>
                </a:moveTo>
                <a:cubicBezTo>
                  <a:pt x="8" y="672"/>
                  <a:pt x="8" y="616"/>
                  <a:pt x="8" y="584"/>
                </a:cubicBezTo>
                <a:cubicBezTo>
                  <a:pt x="8" y="552"/>
                  <a:pt x="0" y="576"/>
                  <a:pt x="8" y="536"/>
                </a:cubicBezTo>
                <a:cubicBezTo>
                  <a:pt x="16" y="496"/>
                  <a:pt x="24" y="384"/>
                  <a:pt x="56" y="344"/>
                </a:cubicBezTo>
                <a:cubicBezTo>
                  <a:pt x="88" y="304"/>
                  <a:pt x="128" y="304"/>
                  <a:pt x="200" y="296"/>
                </a:cubicBezTo>
                <a:cubicBezTo>
                  <a:pt x="272" y="288"/>
                  <a:pt x="416" y="320"/>
                  <a:pt x="488" y="296"/>
                </a:cubicBezTo>
                <a:cubicBezTo>
                  <a:pt x="560" y="272"/>
                  <a:pt x="608" y="192"/>
                  <a:pt x="632" y="152"/>
                </a:cubicBezTo>
                <a:cubicBezTo>
                  <a:pt x="656" y="112"/>
                  <a:pt x="648" y="80"/>
                  <a:pt x="632" y="56"/>
                </a:cubicBezTo>
                <a:cubicBezTo>
                  <a:pt x="616" y="32"/>
                  <a:pt x="576" y="16"/>
                  <a:pt x="536" y="8"/>
                </a:cubicBezTo>
                <a:cubicBezTo>
                  <a:pt x="496" y="0"/>
                  <a:pt x="444" y="4"/>
                  <a:pt x="392" y="8"/>
                </a:cubicBezTo>
              </a:path>
            </a:pathLst>
          </a:custGeom>
          <a:noFill/>
          <a:ln w="28575" cmpd="sng">
            <a:solidFill>
              <a:srgbClr val="6B966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75" name="Line 63"/>
          <p:cNvSpPr>
            <a:spLocks noChangeShapeType="1"/>
          </p:cNvSpPr>
          <p:nvPr/>
        </p:nvSpPr>
        <p:spPr bwMode="auto">
          <a:xfrm flipH="1">
            <a:off x="1143000" y="25146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76" name="Line 64"/>
          <p:cNvSpPr>
            <a:spLocks noChangeShapeType="1"/>
          </p:cNvSpPr>
          <p:nvPr/>
        </p:nvSpPr>
        <p:spPr bwMode="auto">
          <a:xfrm>
            <a:off x="1143000" y="2514600"/>
            <a:ext cx="0" cy="3429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48" name="AutoShape 36"/>
          <p:cNvSpPr>
            <a:spLocks noChangeArrowheads="1"/>
          </p:cNvSpPr>
          <p:nvPr/>
        </p:nvSpPr>
        <p:spPr bwMode="auto">
          <a:xfrm rot="-5400000" flipH="1" flipV="1">
            <a:off x="1257300" y="2400300"/>
            <a:ext cx="304800" cy="2286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77" name="Line 65"/>
          <p:cNvSpPr>
            <a:spLocks noChangeShapeType="1"/>
          </p:cNvSpPr>
          <p:nvPr/>
        </p:nvSpPr>
        <p:spPr bwMode="auto">
          <a:xfrm>
            <a:off x="1981200" y="49530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78" name="Line 66"/>
          <p:cNvSpPr>
            <a:spLocks noChangeShapeType="1"/>
          </p:cNvSpPr>
          <p:nvPr/>
        </p:nvSpPr>
        <p:spPr bwMode="auto">
          <a:xfrm flipV="1">
            <a:off x="1600200" y="49530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80" name="AutoShape 68"/>
          <p:cNvSpPr>
            <a:spLocks noChangeArrowheads="1"/>
          </p:cNvSpPr>
          <p:nvPr/>
        </p:nvSpPr>
        <p:spPr bwMode="auto">
          <a:xfrm>
            <a:off x="1676400" y="5715000"/>
            <a:ext cx="228600" cy="2286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grpSp>
        <p:nvGrpSpPr>
          <p:cNvPr id="192588" name="Group 76"/>
          <p:cNvGrpSpPr>
            <a:grpSpLocks/>
          </p:cNvGrpSpPr>
          <p:nvPr/>
        </p:nvGrpSpPr>
        <p:grpSpPr bwMode="auto">
          <a:xfrm>
            <a:off x="2819400" y="4038600"/>
            <a:ext cx="457200" cy="457200"/>
            <a:chOff x="4128" y="672"/>
            <a:chExt cx="576" cy="576"/>
          </a:xfrm>
        </p:grpSpPr>
        <p:sp>
          <p:nvSpPr>
            <p:cNvPr id="192587" name="Oval 75"/>
            <p:cNvSpPr>
              <a:spLocks noChangeArrowheads="1"/>
            </p:cNvSpPr>
            <p:nvPr/>
          </p:nvSpPr>
          <p:spPr bwMode="auto">
            <a:xfrm>
              <a:off x="4128" y="672"/>
              <a:ext cx="576" cy="57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latin typeface="Arial"/>
                <a:cs typeface="Arial"/>
              </a:endParaRPr>
            </a:p>
          </p:txBody>
        </p:sp>
        <p:sp>
          <p:nvSpPr>
            <p:cNvPr id="192582" name="Arc 70"/>
            <p:cNvSpPr>
              <a:spLocks/>
            </p:cNvSpPr>
            <p:nvPr/>
          </p:nvSpPr>
          <p:spPr bwMode="auto">
            <a:xfrm>
              <a:off x="4320" y="816"/>
              <a:ext cx="96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latin typeface="Arial"/>
                <a:cs typeface="Arial"/>
              </a:endParaRPr>
            </a:p>
          </p:txBody>
        </p:sp>
        <p:sp>
          <p:nvSpPr>
            <p:cNvPr id="192583" name="Arc 71"/>
            <p:cNvSpPr>
              <a:spLocks/>
            </p:cNvSpPr>
            <p:nvPr/>
          </p:nvSpPr>
          <p:spPr bwMode="auto">
            <a:xfrm flipH="1">
              <a:off x="4224" y="816"/>
              <a:ext cx="96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latin typeface="Arial"/>
                <a:cs typeface="Arial"/>
              </a:endParaRPr>
            </a:p>
          </p:txBody>
        </p:sp>
        <p:sp>
          <p:nvSpPr>
            <p:cNvPr id="192584" name="Arc 72"/>
            <p:cNvSpPr>
              <a:spLocks/>
            </p:cNvSpPr>
            <p:nvPr/>
          </p:nvSpPr>
          <p:spPr bwMode="auto">
            <a:xfrm flipH="1" flipV="1">
              <a:off x="4416" y="960"/>
              <a:ext cx="96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latin typeface="Arial"/>
                <a:cs typeface="Arial"/>
              </a:endParaRPr>
            </a:p>
          </p:txBody>
        </p:sp>
        <p:sp>
          <p:nvSpPr>
            <p:cNvPr id="192585" name="Arc 73"/>
            <p:cNvSpPr>
              <a:spLocks/>
            </p:cNvSpPr>
            <p:nvPr/>
          </p:nvSpPr>
          <p:spPr bwMode="auto">
            <a:xfrm flipV="1">
              <a:off x="4512" y="960"/>
              <a:ext cx="96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latin typeface="Arial"/>
                <a:cs typeface="Arial"/>
              </a:endParaRPr>
            </a:p>
          </p:txBody>
        </p:sp>
      </p:grpSp>
      <p:sp>
        <p:nvSpPr>
          <p:cNvPr id="192589" name="Oval 77"/>
          <p:cNvSpPr>
            <a:spLocks noChangeArrowheads="1"/>
          </p:cNvSpPr>
          <p:nvPr/>
        </p:nvSpPr>
        <p:spPr bwMode="auto">
          <a:xfrm>
            <a:off x="3657600" y="2895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90" name="Line 78"/>
          <p:cNvSpPr>
            <a:spLocks noChangeShapeType="1"/>
          </p:cNvSpPr>
          <p:nvPr/>
        </p:nvSpPr>
        <p:spPr bwMode="auto">
          <a:xfrm flipV="1">
            <a:off x="3733800" y="2362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92" name="Line 80"/>
          <p:cNvSpPr>
            <a:spLocks noChangeShapeType="1"/>
          </p:cNvSpPr>
          <p:nvPr/>
        </p:nvSpPr>
        <p:spPr bwMode="auto">
          <a:xfrm>
            <a:off x="3657600" y="2971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93" name="Line 81"/>
          <p:cNvSpPr>
            <a:spLocks noChangeShapeType="1"/>
          </p:cNvSpPr>
          <p:nvPr/>
        </p:nvSpPr>
        <p:spPr bwMode="auto">
          <a:xfrm>
            <a:off x="3810000" y="2971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94" name="Oval 82"/>
          <p:cNvSpPr>
            <a:spLocks noChangeArrowheads="1"/>
          </p:cNvSpPr>
          <p:nvPr/>
        </p:nvSpPr>
        <p:spPr bwMode="auto">
          <a:xfrm>
            <a:off x="3657600" y="3810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28" name="AutoShape 16"/>
          <p:cNvSpPr>
            <a:spLocks noChangeArrowheads="1"/>
          </p:cNvSpPr>
          <p:nvPr/>
        </p:nvSpPr>
        <p:spPr bwMode="auto">
          <a:xfrm flipV="1">
            <a:off x="3581400" y="25146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95" name="Line 83"/>
          <p:cNvSpPr>
            <a:spLocks noChangeShapeType="1"/>
          </p:cNvSpPr>
          <p:nvPr/>
        </p:nvSpPr>
        <p:spPr bwMode="auto">
          <a:xfrm>
            <a:off x="3733800" y="38862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98" name="Line 86"/>
          <p:cNvSpPr>
            <a:spLocks noChangeShapeType="1"/>
          </p:cNvSpPr>
          <p:nvPr/>
        </p:nvSpPr>
        <p:spPr bwMode="auto">
          <a:xfrm>
            <a:off x="3276600" y="4267200"/>
            <a:ext cx="381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30" name="AutoShape 18"/>
          <p:cNvSpPr>
            <a:spLocks noChangeArrowheads="1"/>
          </p:cNvSpPr>
          <p:nvPr/>
        </p:nvSpPr>
        <p:spPr bwMode="auto">
          <a:xfrm rot="5400000" flipV="1">
            <a:off x="2286000" y="4114800"/>
            <a:ext cx="304800" cy="3048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599" name="Line 87"/>
          <p:cNvSpPr>
            <a:spLocks noChangeShapeType="1"/>
          </p:cNvSpPr>
          <p:nvPr/>
        </p:nvSpPr>
        <p:spPr bwMode="auto">
          <a:xfrm>
            <a:off x="2667000" y="609600"/>
            <a:ext cx="1828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600" name="Line 88"/>
          <p:cNvSpPr>
            <a:spLocks noChangeShapeType="1"/>
          </p:cNvSpPr>
          <p:nvPr/>
        </p:nvSpPr>
        <p:spPr bwMode="auto">
          <a:xfrm>
            <a:off x="4495800" y="609600"/>
            <a:ext cx="0" cy="533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601" name="Line 89"/>
          <p:cNvSpPr>
            <a:spLocks noChangeShapeType="1"/>
          </p:cNvSpPr>
          <p:nvPr/>
        </p:nvSpPr>
        <p:spPr bwMode="auto">
          <a:xfrm>
            <a:off x="533400" y="3429000"/>
            <a:ext cx="4648200" cy="0"/>
          </a:xfrm>
          <a:prstGeom prst="line">
            <a:avLst/>
          </a:prstGeom>
          <a:noFill/>
          <a:ln w="57150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2602" name="Text Box 90"/>
          <p:cNvSpPr txBox="1">
            <a:spLocks noChangeArrowheads="1"/>
          </p:cNvSpPr>
          <p:nvPr/>
        </p:nvSpPr>
        <p:spPr bwMode="auto">
          <a:xfrm>
            <a:off x="2670152" y="4433888"/>
            <a:ext cx="78744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1MHz</a:t>
            </a:r>
          </a:p>
        </p:txBody>
      </p:sp>
      <p:sp>
        <p:nvSpPr>
          <p:cNvPr id="192603" name="Text Box 91"/>
          <p:cNvSpPr txBox="1">
            <a:spLocks noChangeArrowheads="1"/>
          </p:cNvSpPr>
          <p:nvPr/>
        </p:nvSpPr>
        <p:spPr bwMode="auto">
          <a:xfrm>
            <a:off x="3838514" y="4052888"/>
            <a:ext cx="77482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lockin</a:t>
            </a:r>
          </a:p>
          <a:p>
            <a:r>
              <a:rPr lang="en-US" sz="1800">
                <a:latin typeface="Arial"/>
                <a:cs typeface="Arial"/>
              </a:rPr>
              <a:t>amp</a:t>
            </a:r>
          </a:p>
        </p:txBody>
      </p:sp>
      <p:sp>
        <p:nvSpPr>
          <p:cNvPr id="192604" name="Text Box 92"/>
          <p:cNvSpPr txBox="1">
            <a:spLocks noChangeArrowheads="1"/>
          </p:cNvSpPr>
          <p:nvPr/>
        </p:nvSpPr>
        <p:spPr bwMode="auto">
          <a:xfrm>
            <a:off x="3738622" y="2452688"/>
            <a:ext cx="1827093" cy="64633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transimpedance</a:t>
            </a:r>
          </a:p>
          <a:p>
            <a:r>
              <a:rPr lang="en-US" sz="1800">
                <a:latin typeface="Arial"/>
                <a:cs typeface="Arial"/>
              </a:rPr>
              <a:t>preamp</a:t>
            </a:r>
          </a:p>
        </p:txBody>
      </p:sp>
      <p:sp>
        <p:nvSpPr>
          <p:cNvPr id="192605" name="Text Box 93"/>
          <p:cNvSpPr txBox="1">
            <a:spLocks noChangeArrowheads="1"/>
          </p:cNvSpPr>
          <p:nvPr/>
        </p:nvSpPr>
        <p:spPr bwMode="auto">
          <a:xfrm>
            <a:off x="3766677" y="2054225"/>
            <a:ext cx="1467770" cy="36933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Faraday cup</a:t>
            </a:r>
          </a:p>
        </p:txBody>
      </p:sp>
      <p:sp>
        <p:nvSpPr>
          <p:cNvPr id="192606" name="Text Box 94"/>
          <p:cNvSpPr txBox="1">
            <a:spLocks noChangeArrowheads="1"/>
          </p:cNvSpPr>
          <p:nvPr/>
        </p:nvSpPr>
        <p:spPr bwMode="auto">
          <a:xfrm>
            <a:off x="2770382" y="1368425"/>
            <a:ext cx="42823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H-</a:t>
            </a:r>
          </a:p>
        </p:txBody>
      </p:sp>
      <p:sp>
        <p:nvSpPr>
          <p:cNvPr id="192607" name="Text Box 95"/>
          <p:cNvSpPr txBox="1">
            <a:spLocks noChangeArrowheads="1"/>
          </p:cNvSpPr>
          <p:nvPr/>
        </p:nvSpPr>
        <p:spPr bwMode="auto">
          <a:xfrm>
            <a:off x="3691243" y="1673225"/>
            <a:ext cx="3899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e-</a:t>
            </a:r>
          </a:p>
        </p:txBody>
      </p:sp>
      <p:sp>
        <p:nvSpPr>
          <p:cNvPr id="192608" name="Text Box 96"/>
          <p:cNvSpPr txBox="1">
            <a:spLocks noChangeArrowheads="1"/>
          </p:cNvSpPr>
          <p:nvPr/>
        </p:nvSpPr>
        <p:spPr bwMode="auto">
          <a:xfrm>
            <a:off x="799813" y="381000"/>
            <a:ext cx="126263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integrating</a:t>
            </a:r>
          </a:p>
          <a:p>
            <a:r>
              <a:rPr lang="en-US" sz="1800">
                <a:latin typeface="Arial"/>
                <a:cs typeface="Arial"/>
              </a:rPr>
              <a:t>sphere</a:t>
            </a:r>
          </a:p>
        </p:txBody>
      </p:sp>
      <p:sp>
        <p:nvSpPr>
          <p:cNvPr id="192609" name="Text Box 97"/>
          <p:cNvSpPr txBox="1">
            <a:spLocks noChangeArrowheads="1"/>
          </p:cNvSpPr>
          <p:nvPr/>
        </p:nvSpPr>
        <p:spPr bwMode="auto">
          <a:xfrm>
            <a:off x="1992622" y="776288"/>
            <a:ext cx="16472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power monitor</a:t>
            </a:r>
          </a:p>
        </p:txBody>
      </p:sp>
      <p:sp>
        <p:nvSpPr>
          <p:cNvPr id="192610" name="Text Box 98"/>
          <p:cNvSpPr txBox="1">
            <a:spLocks noChangeArrowheads="1"/>
          </p:cNvSpPr>
          <p:nvPr/>
        </p:nvSpPr>
        <p:spPr bwMode="auto">
          <a:xfrm>
            <a:off x="1380381" y="2605088"/>
            <a:ext cx="7365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galvo</a:t>
            </a:r>
          </a:p>
        </p:txBody>
      </p:sp>
      <p:sp>
        <p:nvSpPr>
          <p:cNvPr id="192611" name="Text Box 99"/>
          <p:cNvSpPr txBox="1">
            <a:spLocks noChangeArrowheads="1"/>
          </p:cNvSpPr>
          <p:nvPr/>
        </p:nvSpPr>
        <p:spPr bwMode="auto">
          <a:xfrm>
            <a:off x="1854847" y="2986088"/>
            <a:ext cx="63370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fiber</a:t>
            </a:r>
          </a:p>
        </p:txBody>
      </p:sp>
      <p:sp>
        <p:nvSpPr>
          <p:cNvPr id="192612" name="Text Box 100"/>
          <p:cNvSpPr txBox="1">
            <a:spLocks noChangeArrowheads="1"/>
          </p:cNvSpPr>
          <p:nvPr/>
        </p:nvSpPr>
        <p:spPr bwMode="auto">
          <a:xfrm>
            <a:off x="3753273" y="3595688"/>
            <a:ext cx="67225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coax</a:t>
            </a:r>
          </a:p>
        </p:txBody>
      </p:sp>
      <p:sp>
        <p:nvSpPr>
          <p:cNvPr id="192613" name="Text Box 101"/>
          <p:cNvSpPr txBox="1">
            <a:spLocks noChangeArrowheads="1"/>
          </p:cNvSpPr>
          <p:nvPr/>
        </p:nvSpPr>
        <p:spPr bwMode="auto">
          <a:xfrm>
            <a:off x="367575" y="3962400"/>
            <a:ext cx="1211126" cy="64633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amplitude</a:t>
            </a:r>
          </a:p>
          <a:p>
            <a:r>
              <a:rPr lang="en-US" sz="1800">
                <a:latin typeface="Arial"/>
                <a:cs typeface="Arial"/>
              </a:rPr>
              <a:t>modulator</a:t>
            </a:r>
          </a:p>
        </p:txBody>
      </p:sp>
      <p:sp>
        <p:nvSpPr>
          <p:cNvPr id="192614" name="Text Box 102"/>
          <p:cNvSpPr txBox="1">
            <a:spLocks noChangeArrowheads="1"/>
          </p:cNvSpPr>
          <p:nvPr/>
        </p:nvSpPr>
        <p:spPr bwMode="auto">
          <a:xfrm>
            <a:off x="2014942" y="4648200"/>
            <a:ext cx="6849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laser</a:t>
            </a:r>
          </a:p>
        </p:txBody>
      </p:sp>
      <p:sp>
        <p:nvSpPr>
          <p:cNvPr id="192615" name="Text Box 103"/>
          <p:cNvSpPr txBox="1">
            <a:spLocks noChangeArrowheads="1"/>
          </p:cNvSpPr>
          <p:nvPr/>
        </p:nvSpPr>
        <p:spPr bwMode="auto">
          <a:xfrm>
            <a:off x="1991712" y="5119688"/>
            <a:ext cx="87750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timing</a:t>
            </a:r>
          </a:p>
          <a:p>
            <a:r>
              <a:rPr lang="en-US" sz="1800">
                <a:latin typeface="Arial"/>
                <a:cs typeface="Arial"/>
              </a:rPr>
              <a:t>control</a:t>
            </a:r>
          </a:p>
        </p:txBody>
      </p:sp>
      <p:sp>
        <p:nvSpPr>
          <p:cNvPr id="192617" name="Rectangle 105"/>
          <p:cNvSpPr>
            <a:spLocks noGrp="1" noChangeArrowheads="1"/>
          </p:cNvSpPr>
          <p:nvPr>
            <p:ph type="body" idx="1"/>
          </p:nvPr>
        </p:nvSpPr>
        <p:spPr>
          <a:xfrm>
            <a:off x="5486400" y="1676400"/>
            <a:ext cx="3276600" cy="4495800"/>
          </a:xfrm>
          <a:noFill/>
          <a:ln/>
        </p:spPr>
        <p:txBody>
          <a:bodyPr/>
          <a:lstStyle/>
          <a:p>
            <a:r>
              <a:rPr lang="en-US" sz="2000" dirty="0"/>
              <a:t>Narrow band </a:t>
            </a:r>
            <a:r>
              <a:rPr lang="en-US" sz="2000" dirty="0" err="1"/>
              <a:t>lockin</a:t>
            </a:r>
            <a:r>
              <a:rPr lang="en-US" sz="2000" dirty="0"/>
              <a:t> amp detects 1MHz modulated signal </a:t>
            </a:r>
          </a:p>
          <a:p>
            <a:r>
              <a:rPr lang="en-US" sz="2000" dirty="0"/>
              <a:t>Laser </a:t>
            </a:r>
            <a:r>
              <a:rPr lang="en-US" sz="2000" dirty="0" err="1"/>
              <a:t>reprate</a:t>
            </a:r>
            <a:r>
              <a:rPr lang="en-US" sz="2000" dirty="0"/>
              <a:t> is locked to 325MHz from machine</a:t>
            </a:r>
          </a:p>
          <a:p>
            <a:r>
              <a:rPr lang="en-US" sz="2000" dirty="0" err="1"/>
              <a:t>Galvo</a:t>
            </a:r>
            <a:r>
              <a:rPr lang="en-US" sz="2000" dirty="0"/>
              <a:t> scan is triggered by </a:t>
            </a:r>
            <a:r>
              <a:rPr lang="en-US" sz="2000" dirty="0" err="1"/>
              <a:t>macropulse</a:t>
            </a:r>
            <a:r>
              <a:rPr lang="en-US" sz="2000" dirty="0"/>
              <a:t> event signal</a:t>
            </a:r>
          </a:p>
          <a:p>
            <a:r>
              <a:rPr lang="en-US" sz="2000" dirty="0"/>
              <a:t>Upper components are in tunnel, lower are in a laser hutch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82096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Commercial 10ps, 10W, 325MHz laser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31900"/>
            <a:ext cx="3657600" cy="3810000"/>
          </a:xfrm>
        </p:spPr>
        <p:txBody>
          <a:bodyPr/>
          <a:lstStyle/>
          <a:p>
            <a:r>
              <a:rPr lang="en-US" sz="2400" dirty="0" err="1"/>
              <a:t>Modelocked</a:t>
            </a:r>
            <a:r>
              <a:rPr lang="en-US" sz="2400" dirty="0"/>
              <a:t> laser with internal amplifier</a:t>
            </a:r>
          </a:p>
          <a:p>
            <a:r>
              <a:rPr lang="en-US" sz="2400" dirty="0"/>
              <a:t>Sealed laser head, turn key</a:t>
            </a:r>
          </a:p>
          <a:p>
            <a:r>
              <a:rPr lang="en-US" sz="2400" dirty="0"/>
              <a:t>Pulse widths can be longer than 10ps, fixed at factory</a:t>
            </a:r>
          </a:p>
          <a:p>
            <a:r>
              <a:rPr lang="en-US" sz="2400" dirty="0"/>
              <a:t>Sync to RF option</a:t>
            </a:r>
          </a:p>
          <a:p>
            <a:r>
              <a:rPr lang="en-US" sz="2400" dirty="0"/>
              <a:t>Our laser is basically the same, without amplifier</a:t>
            </a:r>
          </a:p>
        </p:txBody>
      </p:sp>
      <p:pic>
        <p:nvPicPr>
          <p:cNvPr id="195588" name="Picture 4" descr="10ps10WTBWP.tiff                                               00049E3CMacintosh HD                   BA575C72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219200"/>
            <a:ext cx="45720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964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4300"/>
            <a:ext cx="7772400" cy="1143000"/>
          </a:xfrm>
        </p:spPr>
        <p:txBody>
          <a:bodyPr/>
          <a:lstStyle/>
          <a:p>
            <a:pPr algn="l"/>
            <a:r>
              <a:rPr lang="en-US" sz="2800" dirty="0" smtClean="0"/>
              <a:t>Selected topics in optical </a:t>
            </a:r>
            <a:br>
              <a:rPr lang="en-US" sz="2800" dirty="0" smtClean="0"/>
            </a:br>
            <a:r>
              <a:rPr lang="en-US" sz="2800" dirty="0" smtClean="0"/>
              <a:t>accelerator instrumentation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</a:t>
            </a:r>
          </a:p>
          <a:p>
            <a:pPr lvl="1"/>
            <a:r>
              <a:rPr lang="en-US" dirty="0" smtClean="0"/>
              <a:t>Femtosecond timing distribution for accelerators using stabilized optical fiber links (LC, LPA, XFELs)</a:t>
            </a:r>
          </a:p>
          <a:p>
            <a:pPr lvl="1"/>
            <a:r>
              <a:rPr lang="en-US" dirty="0" smtClean="0"/>
              <a:t>Optical techniques for measuring ultrafast electron bunches (LC, LPA, XFELs)</a:t>
            </a:r>
          </a:p>
          <a:p>
            <a:r>
              <a:rPr lang="en-US" dirty="0" smtClean="0"/>
              <a:t>Intensity</a:t>
            </a:r>
          </a:p>
          <a:p>
            <a:pPr lvl="1"/>
            <a:r>
              <a:rPr lang="en-US" dirty="0" smtClean="0"/>
              <a:t>Laser stripping of high intensity H- beams (PX, ADS)</a:t>
            </a:r>
          </a:p>
          <a:p>
            <a:pPr lvl="1"/>
            <a:r>
              <a:rPr lang="en-US" dirty="0" smtClean="0"/>
              <a:t>Laser diagnostics of H- beams (PX, ADS)</a:t>
            </a:r>
          </a:p>
        </p:txBody>
      </p:sp>
    </p:spTree>
    <p:extLst>
      <p:ext uri="{BB962C8B-B14F-4D97-AF65-F5344CB8AC3E}">
        <p14:creationId xmlns:p14="http://schemas.microsoft.com/office/powerpoint/2010/main" val="2226793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6" name="Line 36"/>
          <p:cNvSpPr>
            <a:spLocks noChangeShapeType="1"/>
          </p:cNvSpPr>
          <p:nvPr/>
        </p:nvSpPr>
        <p:spPr bwMode="auto">
          <a:xfrm flipH="1">
            <a:off x="1219200" y="5003800"/>
            <a:ext cx="3276600" cy="0"/>
          </a:xfrm>
          <a:prstGeom prst="line">
            <a:avLst/>
          </a:prstGeom>
          <a:noFill/>
          <a:ln w="28575">
            <a:solidFill>
              <a:srgbClr val="7409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597" name="Line 37"/>
          <p:cNvSpPr>
            <a:spLocks noChangeShapeType="1"/>
          </p:cNvSpPr>
          <p:nvPr/>
        </p:nvSpPr>
        <p:spPr bwMode="auto">
          <a:xfrm>
            <a:off x="4495800" y="5029200"/>
            <a:ext cx="0" cy="1066800"/>
          </a:xfrm>
          <a:prstGeom prst="line">
            <a:avLst/>
          </a:prstGeom>
          <a:noFill/>
          <a:ln w="28575">
            <a:solidFill>
              <a:srgbClr val="7409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598" name="Line 38"/>
          <p:cNvSpPr>
            <a:spLocks noChangeShapeType="1"/>
          </p:cNvSpPr>
          <p:nvPr/>
        </p:nvSpPr>
        <p:spPr bwMode="auto">
          <a:xfrm flipV="1">
            <a:off x="4495800" y="4114800"/>
            <a:ext cx="0" cy="914400"/>
          </a:xfrm>
          <a:prstGeom prst="line">
            <a:avLst/>
          </a:prstGeom>
          <a:noFill/>
          <a:ln w="28575">
            <a:solidFill>
              <a:srgbClr val="7409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599" name="Line 39"/>
          <p:cNvSpPr>
            <a:spLocks noChangeShapeType="1"/>
          </p:cNvSpPr>
          <p:nvPr/>
        </p:nvSpPr>
        <p:spPr bwMode="auto">
          <a:xfrm flipH="1">
            <a:off x="4114800" y="5029200"/>
            <a:ext cx="381000" cy="990600"/>
          </a:xfrm>
          <a:prstGeom prst="line">
            <a:avLst/>
          </a:prstGeom>
          <a:noFill/>
          <a:ln w="28575">
            <a:solidFill>
              <a:srgbClr val="7409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600" name="Line 40"/>
          <p:cNvSpPr>
            <a:spLocks noChangeShapeType="1"/>
          </p:cNvSpPr>
          <p:nvPr/>
        </p:nvSpPr>
        <p:spPr bwMode="auto">
          <a:xfrm flipH="1">
            <a:off x="3429000" y="5029200"/>
            <a:ext cx="1066800" cy="457200"/>
          </a:xfrm>
          <a:prstGeom prst="line">
            <a:avLst/>
          </a:prstGeom>
          <a:noFill/>
          <a:ln w="28575">
            <a:solidFill>
              <a:srgbClr val="7409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601" name="Line 41"/>
          <p:cNvSpPr>
            <a:spLocks noChangeShapeType="1"/>
          </p:cNvSpPr>
          <p:nvPr/>
        </p:nvSpPr>
        <p:spPr bwMode="auto">
          <a:xfrm flipH="1" flipV="1">
            <a:off x="3429000" y="4572000"/>
            <a:ext cx="1066800" cy="457200"/>
          </a:xfrm>
          <a:prstGeom prst="line">
            <a:avLst/>
          </a:prstGeom>
          <a:noFill/>
          <a:ln w="28575">
            <a:solidFill>
              <a:srgbClr val="7409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602" name="Line 42"/>
          <p:cNvSpPr>
            <a:spLocks noChangeShapeType="1"/>
          </p:cNvSpPr>
          <p:nvPr/>
        </p:nvSpPr>
        <p:spPr bwMode="auto">
          <a:xfrm flipH="1" flipV="1">
            <a:off x="4114800" y="4114800"/>
            <a:ext cx="381000" cy="914400"/>
          </a:xfrm>
          <a:prstGeom prst="line">
            <a:avLst/>
          </a:prstGeom>
          <a:noFill/>
          <a:ln w="28575">
            <a:solidFill>
              <a:srgbClr val="7409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603" name="Line 43"/>
          <p:cNvSpPr>
            <a:spLocks noChangeShapeType="1"/>
          </p:cNvSpPr>
          <p:nvPr/>
        </p:nvSpPr>
        <p:spPr bwMode="auto">
          <a:xfrm flipH="1" flipV="1">
            <a:off x="3810000" y="4343400"/>
            <a:ext cx="685800" cy="685800"/>
          </a:xfrm>
          <a:prstGeom prst="line">
            <a:avLst/>
          </a:prstGeom>
          <a:noFill/>
          <a:ln w="28575">
            <a:solidFill>
              <a:srgbClr val="7409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604" name="Line 44"/>
          <p:cNvSpPr>
            <a:spLocks noChangeShapeType="1"/>
          </p:cNvSpPr>
          <p:nvPr/>
        </p:nvSpPr>
        <p:spPr bwMode="auto">
          <a:xfrm flipH="1">
            <a:off x="3733800" y="5029200"/>
            <a:ext cx="762000" cy="762000"/>
          </a:xfrm>
          <a:prstGeom prst="line">
            <a:avLst/>
          </a:prstGeom>
          <a:noFill/>
          <a:ln w="28575">
            <a:solidFill>
              <a:srgbClr val="7409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215900"/>
            <a:ext cx="7772400" cy="533400"/>
          </a:xfrm>
        </p:spPr>
        <p:txBody>
          <a:bodyPr/>
          <a:lstStyle/>
          <a:p>
            <a:r>
              <a:rPr lang="en-US" sz="3600" dirty="0">
                <a:latin typeface="Arial"/>
                <a:cs typeface="Arial"/>
              </a:rPr>
              <a:t>Distribution to multiple stations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81600" y="3200400"/>
            <a:ext cx="3352800" cy="1524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Arial"/>
                <a:cs typeface="Arial"/>
              </a:rPr>
              <a:t>Loss will be 10dB or less through 100m fibers</a:t>
            </a:r>
          </a:p>
          <a:p>
            <a:r>
              <a:rPr lang="en-US" sz="1400">
                <a:latin typeface="Arial"/>
                <a:cs typeface="Arial"/>
              </a:rPr>
              <a:t>Alternative is more lasers of lower power, but it</a:t>
            </a:r>
            <a:r>
              <a:rPr lang="ja-JP" altLang="en-US" sz="1400">
                <a:latin typeface="Arial"/>
                <a:cs typeface="Arial"/>
              </a:rPr>
              <a:t>’</a:t>
            </a:r>
            <a:r>
              <a:rPr lang="en-US" sz="1400">
                <a:latin typeface="Arial"/>
                <a:cs typeface="Arial"/>
              </a:rPr>
              <a:t>s $99k for 10W, $84k for 0.8W</a:t>
            </a:r>
          </a:p>
          <a:p>
            <a:r>
              <a:rPr lang="en-US" sz="1400">
                <a:latin typeface="Arial"/>
                <a:cs typeface="Arial"/>
              </a:rPr>
              <a:t>No problem with solid fiber, &lt;1dB</a:t>
            </a:r>
          </a:p>
        </p:txBody>
      </p:sp>
      <p:sp>
        <p:nvSpPr>
          <p:cNvPr id="194564" name="Line 4"/>
          <p:cNvSpPr>
            <a:spLocks noChangeShapeType="1"/>
          </p:cNvSpPr>
          <p:nvPr/>
        </p:nvSpPr>
        <p:spPr bwMode="auto">
          <a:xfrm>
            <a:off x="1219200" y="1219200"/>
            <a:ext cx="6400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4565" name="Line 5"/>
          <p:cNvSpPr>
            <a:spLocks noChangeShapeType="1"/>
          </p:cNvSpPr>
          <p:nvPr/>
        </p:nvSpPr>
        <p:spPr bwMode="auto">
          <a:xfrm>
            <a:off x="1219200" y="1524000"/>
            <a:ext cx="160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4566" name="Line 6"/>
          <p:cNvSpPr>
            <a:spLocks noChangeShapeType="1"/>
          </p:cNvSpPr>
          <p:nvPr/>
        </p:nvSpPr>
        <p:spPr bwMode="auto">
          <a:xfrm>
            <a:off x="2819400" y="1524000"/>
            <a:ext cx="160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4567" name="Line 7"/>
          <p:cNvSpPr>
            <a:spLocks noChangeShapeType="1"/>
          </p:cNvSpPr>
          <p:nvPr/>
        </p:nvSpPr>
        <p:spPr bwMode="auto">
          <a:xfrm>
            <a:off x="4419600" y="1524000"/>
            <a:ext cx="160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4568" name="Line 8"/>
          <p:cNvSpPr>
            <a:spLocks noChangeShapeType="1"/>
          </p:cNvSpPr>
          <p:nvPr/>
        </p:nvSpPr>
        <p:spPr bwMode="auto">
          <a:xfrm>
            <a:off x="6019800" y="1524000"/>
            <a:ext cx="160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4570" name="Text Box 10"/>
          <p:cNvSpPr txBox="1">
            <a:spLocks noChangeArrowheads="1"/>
          </p:cNvSpPr>
          <p:nvPr/>
        </p:nvSpPr>
        <p:spPr bwMode="auto">
          <a:xfrm>
            <a:off x="2712655" y="838200"/>
            <a:ext cx="368693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dirty="0">
                <a:latin typeface="Arial"/>
                <a:cs typeface="Arial"/>
              </a:rPr>
              <a:t>400m (approximate size of facility)</a:t>
            </a:r>
          </a:p>
        </p:txBody>
      </p:sp>
      <p:sp>
        <p:nvSpPr>
          <p:cNvPr id="194571" name="Text Box 11"/>
          <p:cNvSpPr txBox="1">
            <a:spLocks noChangeArrowheads="1"/>
          </p:cNvSpPr>
          <p:nvPr/>
        </p:nvSpPr>
        <p:spPr bwMode="auto">
          <a:xfrm>
            <a:off x="1539832" y="1600200"/>
            <a:ext cx="76208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100m</a:t>
            </a:r>
          </a:p>
        </p:txBody>
      </p:sp>
      <p:sp>
        <p:nvSpPr>
          <p:cNvPr id="194574" name="Line 14"/>
          <p:cNvSpPr>
            <a:spLocks noChangeShapeType="1"/>
          </p:cNvSpPr>
          <p:nvPr/>
        </p:nvSpPr>
        <p:spPr bwMode="auto">
          <a:xfrm flipH="1">
            <a:off x="1295400" y="19812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4575" name="Line 15"/>
          <p:cNvSpPr>
            <a:spLocks noChangeShapeType="1"/>
          </p:cNvSpPr>
          <p:nvPr/>
        </p:nvSpPr>
        <p:spPr bwMode="auto">
          <a:xfrm>
            <a:off x="3124200" y="19812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4576" name="Line 16"/>
          <p:cNvSpPr>
            <a:spLocks noChangeShapeType="1"/>
          </p:cNvSpPr>
          <p:nvPr/>
        </p:nvSpPr>
        <p:spPr bwMode="auto">
          <a:xfrm>
            <a:off x="3048000" y="1981200"/>
            <a:ext cx="1219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4577" name="Line 17"/>
          <p:cNvSpPr>
            <a:spLocks noChangeShapeType="1"/>
          </p:cNvSpPr>
          <p:nvPr/>
        </p:nvSpPr>
        <p:spPr bwMode="auto">
          <a:xfrm>
            <a:off x="2971800" y="1981200"/>
            <a:ext cx="914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578" name="Line 18"/>
          <p:cNvSpPr>
            <a:spLocks noChangeShapeType="1"/>
          </p:cNvSpPr>
          <p:nvPr/>
        </p:nvSpPr>
        <p:spPr bwMode="auto">
          <a:xfrm>
            <a:off x="2895600" y="1981200"/>
            <a:ext cx="4572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583" name="Line 23"/>
          <p:cNvSpPr>
            <a:spLocks noChangeShapeType="1"/>
          </p:cNvSpPr>
          <p:nvPr/>
        </p:nvSpPr>
        <p:spPr bwMode="auto">
          <a:xfrm flipH="1">
            <a:off x="1524000" y="1981200"/>
            <a:ext cx="1066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4584" name="Line 24"/>
          <p:cNvSpPr>
            <a:spLocks noChangeShapeType="1"/>
          </p:cNvSpPr>
          <p:nvPr/>
        </p:nvSpPr>
        <p:spPr bwMode="auto">
          <a:xfrm flipH="1">
            <a:off x="1828800" y="1981200"/>
            <a:ext cx="838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585" name="Line 25"/>
          <p:cNvSpPr>
            <a:spLocks noChangeShapeType="1"/>
          </p:cNvSpPr>
          <p:nvPr/>
        </p:nvSpPr>
        <p:spPr bwMode="auto">
          <a:xfrm flipH="1">
            <a:off x="2362200" y="1981200"/>
            <a:ext cx="3810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572" name="Text Box 12"/>
          <p:cNvSpPr txBox="1">
            <a:spLocks noChangeArrowheads="1"/>
          </p:cNvSpPr>
          <p:nvPr/>
        </p:nvSpPr>
        <p:spPr bwMode="auto">
          <a:xfrm>
            <a:off x="2476904" y="1690688"/>
            <a:ext cx="684991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laser</a:t>
            </a:r>
          </a:p>
        </p:txBody>
      </p:sp>
      <p:sp>
        <p:nvSpPr>
          <p:cNvPr id="194586" name="Line 26"/>
          <p:cNvSpPr>
            <a:spLocks noChangeShapeType="1"/>
          </p:cNvSpPr>
          <p:nvPr/>
        </p:nvSpPr>
        <p:spPr bwMode="auto">
          <a:xfrm flipH="1">
            <a:off x="4495800" y="19812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4587" name="Line 27"/>
          <p:cNvSpPr>
            <a:spLocks noChangeShapeType="1"/>
          </p:cNvSpPr>
          <p:nvPr/>
        </p:nvSpPr>
        <p:spPr bwMode="auto">
          <a:xfrm>
            <a:off x="6324600" y="19812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4588" name="Line 28"/>
          <p:cNvSpPr>
            <a:spLocks noChangeShapeType="1"/>
          </p:cNvSpPr>
          <p:nvPr/>
        </p:nvSpPr>
        <p:spPr bwMode="auto">
          <a:xfrm>
            <a:off x="6248400" y="1981200"/>
            <a:ext cx="1219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4589" name="Line 29"/>
          <p:cNvSpPr>
            <a:spLocks noChangeShapeType="1"/>
          </p:cNvSpPr>
          <p:nvPr/>
        </p:nvSpPr>
        <p:spPr bwMode="auto">
          <a:xfrm>
            <a:off x="6172200" y="1981200"/>
            <a:ext cx="914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590" name="Line 30"/>
          <p:cNvSpPr>
            <a:spLocks noChangeShapeType="1"/>
          </p:cNvSpPr>
          <p:nvPr/>
        </p:nvSpPr>
        <p:spPr bwMode="auto">
          <a:xfrm>
            <a:off x="6096000" y="1981200"/>
            <a:ext cx="4572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591" name="Line 31"/>
          <p:cNvSpPr>
            <a:spLocks noChangeShapeType="1"/>
          </p:cNvSpPr>
          <p:nvPr/>
        </p:nvSpPr>
        <p:spPr bwMode="auto">
          <a:xfrm flipH="1">
            <a:off x="4724400" y="1981200"/>
            <a:ext cx="1066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>
              <a:latin typeface="Arial"/>
              <a:cs typeface="Arial"/>
            </a:endParaRPr>
          </a:p>
        </p:txBody>
      </p:sp>
      <p:sp>
        <p:nvSpPr>
          <p:cNvPr id="194592" name="Line 32"/>
          <p:cNvSpPr>
            <a:spLocks noChangeShapeType="1"/>
          </p:cNvSpPr>
          <p:nvPr/>
        </p:nvSpPr>
        <p:spPr bwMode="auto">
          <a:xfrm flipH="1">
            <a:off x="5029200" y="1981200"/>
            <a:ext cx="838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593" name="Line 33"/>
          <p:cNvSpPr>
            <a:spLocks noChangeShapeType="1"/>
          </p:cNvSpPr>
          <p:nvPr/>
        </p:nvSpPr>
        <p:spPr bwMode="auto">
          <a:xfrm flipH="1">
            <a:off x="5562600" y="1981200"/>
            <a:ext cx="3810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573" name="Text Box 13"/>
          <p:cNvSpPr txBox="1">
            <a:spLocks noChangeArrowheads="1"/>
          </p:cNvSpPr>
          <p:nvPr/>
        </p:nvSpPr>
        <p:spPr bwMode="auto">
          <a:xfrm>
            <a:off x="5677304" y="1676400"/>
            <a:ext cx="684991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laser</a:t>
            </a:r>
          </a:p>
        </p:txBody>
      </p:sp>
      <p:sp>
        <p:nvSpPr>
          <p:cNvPr id="194594" name="Oval 34"/>
          <p:cNvSpPr>
            <a:spLocks noChangeArrowheads="1"/>
          </p:cNvSpPr>
          <p:nvPr/>
        </p:nvSpPr>
        <p:spPr bwMode="auto">
          <a:xfrm>
            <a:off x="4267200" y="4800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595" name="Line 35"/>
          <p:cNvSpPr>
            <a:spLocks noChangeShapeType="1"/>
          </p:cNvSpPr>
          <p:nvPr/>
        </p:nvSpPr>
        <p:spPr bwMode="auto">
          <a:xfrm>
            <a:off x="4191000" y="4724400"/>
            <a:ext cx="609600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grpSp>
        <p:nvGrpSpPr>
          <p:cNvPr id="194610" name="Group 50"/>
          <p:cNvGrpSpPr>
            <a:grpSpLocks/>
          </p:cNvGrpSpPr>
          <p:nvPr/>
        </p:nvGrpSpPr>
        <p:grpSpPr bwMode="auto">
          <a:xfrm rot="1391138">
            <a:off x="3244850" y="4410075"/>
            <a:ext cx="381000" cy="304800"/>
            <a:chOff x="1632" y="2736"/>
            <a:chExt cx="240" cy="192"/>
          </a:xfrm>
        </p:grpSpPr>
        <p:sp>
          <p:nvSpPr>
            <p:cNvPr id="194606" name="Oval 46"/>
            <p:cNvSpPr>
              <a:spLocks noChangeArrowheads="1"/>
            </p:cNvSpPr>
            <p:nvPr/>
          </p:nvSpPr>
          <p:spPr bwMode="auto">
            <a:xfrm>
              <a:off x="1824" y="2736"/>
              <a:ext cx="48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194607" name="Rectangle 47"/>
            <p:cNvSpPr>
              <a:spLocks noChangeArrowheads="1"/>
            </p:cNvSpPr>
            <p:nvPr/>
          </p:nvSpPr>
          <p:spPr bwMode="auto">
            <a:xfrm>
              <a:off x="1632" y="2736"/>
              <a:ext cx="192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194608" name="Line 48"/>
            <p:cNvSpPr>
              <a:spLocks noChangeShapeType="1"/>
            </p:cNvSpPr>
            <p:nvPr/>
          </p:nvSpPr>
          <p:spPr bwMode="auto">
            <a:xfrm flipV="1">
              <a:off x="1632" y="2736"/>
              <a:ext cx="19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194609" name="Line 49"/>
            <p:cNvSpPr>
              <a:spLocks noChangeShapeType="1"/>
            </p:cNvSpPr>
            <p:nvPr/>
          </p:nvSpPr>
          <p:spPr bwMode="auto">
            <a:xfrm flipH="1" flipV="1">
              <a:off x="1632" y="2832"/>
              <a:ext cx="19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/>
                <a:cs typeface="Arial"/>
              </a:endParaRPr>
            </a:p>
          </p:txBody>
        </p:sp>
      </p:grpSp>
      <p:grpSp>
        <p:nvGrpSpPr>
          <p:cNvPr id="194611" name="Group 51"/>
          <p:cNvGrpSpPr>
            <a:grpSpLocks/>
          </p:cNvGrpSpPr>
          <p:nvPr/>
        </p:nvGrpSpPr>
        <p:grpSpPr bwMode="auto">
          <a:xfrm rot="2937914">
            <a:off x="3522663" y="4081463"/>
            <a:ext cx="381000" cy="304800"/>
            <a:chOff x="1632" y="2736"/>
            <a:chExt cx="240" cy="192"/>
          </a:xfrm>
        </p:grpSpPr>
        <p:sp>
          <p:nvSpPr>
            <p:cNvPr id="194612" name="Oval 52"/>
            <p:cNvSpPr>
              <a:spLocks noChangeArrowheads="1"/>
            </p:cNvSpPr>
            <p:nvPr/>
          </p:nvSpPr>
          <p:spPr bwMode="auto">
            <a:xfrm>
              <a:off x="1824" y="2736"/>
              <a:ext cx="48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194613" name="Rectangle 53"/>
            <p:cNvSpPr>
              <a:spLocks noChangeArrowheads="1"/>
            </p:cNvSpPr>
            <p:nvPr/>
          </p:nvSpPr>
          <p:spPr bwMode="auto">
            <a:xfrm>
              <a:off x="1632" y="2736"/>
              <a:ext cx="192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194614" name="Line 54"/>
            <p:cNvSpPr>
              <a:spLocks noChangeShapeType="1"/>
            </p:cNvSpPr>
            <p:nvPr/>
          </p:nvSpPr>
          <p:spPr bwMode="auto">
            <a:xfrm flipV="1">
              <a:off x="1632" y="2736"/>
              <a:ext cx="19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194615" name="Line 55"/>
            <p:cNvSpPr>
              <a:spLocks noChangeShapeType="1"/>
            </p:cNvSpPr>
            <p:nvPr/>
          </p:nvSpPr>
          <p:spPr bwMode="auto">
            <a:xfrm flipH="1" flipV="1">
              <a:off x="1632" y="2832"/>
              <a:ext cx="19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/>
                <a:cs typeface="Arial"/>
              </a:endParaRPr>
            </a:p>
          </p:txBody>
        </p:sp>
      </p:grpSp>
      <p:grpSp>
        <p:nvGrpSpPr>
          <p:cNvPr id="194616" name="Group 56"/>
          <p:cNvGrpSpPr>
            <a:grpSpLocks/>
          </p:cNvGrpSpPr>
          <p:nvPr/>
        </p:nvGrpSpPr>
        <p:grpSpPr bwMode="auto">
          <a:xfrm rot="4066472">
            <a:off x="3873500" y="3824288"/>
            <a:ext cx="381000" cy="304800"/>
            <a:chOff x="1632" y="2736"/>
            <a:chExt cx="240" cy="192"/>
          </a:xfrm>
        </p:grpSpPr>
        <p:sp>
          <p:nvSpPr>
            <p:cNvPr id="194617" name="Oval 57"/>
            <p:cNvSpPr>
              <a:spLocks noChangeArrowheads="1"/>
            </p:cNvSpPr>
            <p:nvPr/>
          </p:nvSpPr>
          <p:spPr bwMode="auto">
            <a:xfrm>
              <a:off x="1824" y="2736"/>
              <a:ext cx="48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194618" name="Rectangle 58"/>
            <p:cNvSpPr>
              <a:spLocks noChangeArrowheads="1"/>
            </p:cNvSpPr>
            <p:nvPr/>
          </p:nvSpPr>
          <p:spPr bwMode="auto">
            <a:xfrm>
              <a:off x="1632" y="2736"/>
              <a:ext cx="192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194619" name="Line 59"/>
            <p:cNvSpPr>
              <a:spLocks noChangeShapeType="1"/>
            </p:cNvSpPr>
            <p:nvPr/>
          </p:nvSpPr>
          <p:spPr bwMode="auto">
            <a:xfrm flipV="1">
              <a:off x="1632" y="2736"/>
              <a:ext cx="19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194620" name="Line 60"/>
            <p:cNvSpPr>
              <a:spLocks noChangeShapeType="1"/>
            </p:cNvSpPr>
            <p:nvPr/>
          </p:nvSpPr>
          <p:spPr bwMode="auto">
            <a:xfrm flipH="1" flipV="1">
              <a:off x="1632" y="2832"/>
              <a:ext cx="19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/>
                <a:cs typeface="Arial"/>
              </a:endParaRPr>
            </a:p>
          </p:txBody>
        </p:sp>
      </p:grpSp>
      <p:grpSp>
        <p:nvGrpSpPr>
          <p:cNvPr id="194621" name="Group 61"/>
          <p:cNvGrpSpPr>
            <a:grpSpLocks/>
          </p:cNvGrpSpPr>
          <p:nvPr/>
        </p:nvGrpSpPr>
        <p:grpSpPr bwMode="auto">
          <a:xfrm rot="5308293">
            <a:off x="4329113" y="3749675"/>
            <a:ext cx="381000" cy="304800"/>
            <a:chOff x="1632" y="2736"/>
            <a:chExt cx="240" cy="192"/>
          </a:xfrm>
        </p:grpSpPr>
        <p:sp>
          <p:nvSpPr>
            <p:cNvPr id="194622" name="Oval 62"/>
            <p:cNvSpPr>
              <a:spLocks noChangeArrowheads="1"/>
            </p:cNvSpPr>
            <p:nvPr/>
          </p:nvSpPr>
          <p:spPr bwMode="auto">
            <a:xfrm>
              <a:off x="1824" y="2736"/>
              <a:ext cx="48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194623" name="Rectangle 63"/>
            <p:cNvSpPr>
              <a:spLocks noChangeArrowheads="1"/>
            </p:cNvSpPr>
            <p:nvPr/>
          </p:nvSpPr>
          <p:spPr bwMode="auto">
            <a:xfrm>
              <a:off x="1632" y="2736"/>
              <a:ext cx="192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194624" name="Line 64"/>
            <p:cNvSpPr>
              <a:spLocks noChangeShapeType="1"/>
            </p:cNvSpPr>
            <p:nvPr/>
          </p:nvSpPr>
          <p:spPr bwMode="auto">
            <a:xfrm flipV="1">
              <a:off x="1632" y="2736"/>
              <a:ext cx="19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194625" name="Line 65"/>
            <p:cNvSpPr>
              <a:spLocks noChangeShapeType="1"/>
            </p:cNvSpPr>
            <p:nvPr/>
          </p:nvSpPr>
          <p:spPr bwMode="auto">
            <a:xfrm flipH="1" flipV="1">
              <a:off x="1632" y="2832"/>
              <a:ext cx="19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/>
                <a:cs typeface="Arial"/>
              </a:endParaRPr>
            </a:p>
          </p:txBody>
        </p:sp>
      </p:grpSp>
      <p:grpSp>
        <p:nvGrpSpPr>
          <p:cNvPr id="194646" name="Group 86"/>
          <p:cNvGrpSpPr>
            <a:grpSpLocks/>
          </p:cNvGrpSpPr>
          <p:nvPr/>
        </p:nvGrpSpPr>
        <p:grpSpPr bwMode="auto">
          <a:xfrm flipV="1">
            <a:off x="3238500" y="5362575"/>
            <a:ext cx="1427163" cy="1003300"/>
            <a:chOff x="2365" y="2434"/>
            <a:chExt cx="899" cy="632"/>
          </a:xfrm>
        </p:grpSpPr>
        <p:grpSp>
          <p:nvGrpSpPr>
            <p:cNvPr id="194626" name="Group 66"/>
            <p:cNvGrpSpPr>
              <a:grpSpLocks/>
            </p:cNvGrpSpPr>
            <p:nvPr/>
          </p:nvGrpSpPr>
          <p:grpSpPr bwMode="auto">
            <a:xfrm rot="1391138">
              <a:off x="2365" y="2874"/>
              <a:ext cx="240" cy="192"/>
              <a:chOff x="1632" y="2736"/>
              <a:chExt cx="240" cy="192"/>
            </a:xfrm>
          </p:grpSpPr>
          <p:sp>
            <p:nvSpPr>
              <p:cNvPr id="194627" name="Oval 67"/>
              <p:cNvSpPr>
                <a:spLocks noChangeArrowheads="1"/>
              </p:cNvSpPr>
              <p:nvPr/>
            </p:nvSpPr>
            <p:spPr bwMode="auto">
              <a:xfrm>
                <a:off x="1824" y="2736"/>
                <a:ext cx="48" cy="192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194628" name="Rectangle 68"/>
              <p:cNvSpPr>
                <a:spLocks noChangeArrowheads="1"/>
              </p:cNvSpPr>
              <p:nvPr/>
            </p:nvSpPr>
            <p:spPr bwMode="auto">
              <a:xfrm>
                <a:off x="1632" y="2736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194629" name="Line 69"/>
              <p:cNvSpPr>
                <a:spLocks noChangeShapeType="1"/>
              </p:cNvSpPr>
              <p:nvPr/>
            </p:nvSpPr>
            <p:spPr bwMode="auto">
              <a:xfrm flipV="1">
                <a:off x="1632" y="2736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194630" name="Line 70"/>
              <p:cNvSpPr>
                <a:spLocks noChangeShapeType="1"/>
              </p:cNvSpPr>
              <p:nvPr/>
            </p:nvSpPr>
            <p:spPr bwMode="auto">
              <a:xfrm flipH="1" flipV="1">
                <a:off x="1632" y="283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</p:grpSp>
        <p:grpSp>
          <p:nvGrpSpPr>
            <p:cNvPr id="194631" name="Group 71"/>
            <p:cNvGrpSpPr>
              <a:grpSpLocks/>
            </p:cNvGrpSpPr>
            <p:nvPr/>
          </p:nvGrpSpPr>
          <p:grpSpPr bwMode="auto">
            <a:xfrm rot="2937914">
              <a:off x="2540" y="2667"/>
              <a:ext cx="240" cy="192"/>
              <a:chOff x="1632" y="2736"/>
              <a:chExt cx="240" cy="192"/>
            </a:xfrm>
          </p:grpSpPr>
          <p:sp>
            <p:nvSpPr>
              <p:cNvPr id="194632" name="Oval 72"/>
              <p:cNvSpPr>
                <a:spLocks noChangeArrowheads="1"/>
              </p:cNvSpPr>
              <p:nvPr/>
            </p:nvSpPr>
            <p:spPr bwMode="auto">
              <a:xfrm>
                <a:off x="1824" y="2736"/>
                <a:ext cx="48" cy="192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194633" name="Rectangle 73"/>
              <p:cNvSpPr>
                <a:spLocks noChangeArrowheads="1"/>
              </p:cNvSpPr>
              <p:nvPr/>
            </p:nvSpPr>
            <p:spPr bwMode="auto">
              <a:xfrm>
                <a:off x="1632" y="2736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194634" name="Line 74"/>
              <p:cNvSpPr>
                <a:spLocks noChangeShapeType="1"/>
              </p:cNvSpPr>
              <p:nvPr/>
            </p:nvSpPr>
            <p:spPr bwMode="auto">
              <a:xfrm flipV="1">
                <a:off x="1632" y="2736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194635" name="Line 75"/>
              <p:cNvSpPr>
                <a:spLocks noChangeShapeType="1"/>
              </p:cNvSpPr>
              <p:nvPr/>
            </p:nvSpPr>
            <p:spPr bwMode="auto">
              <a:xfrm flipH="1" flipV="1">
                <a:off x="1632" y="283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</p:grpSp>
        <p:grpSp>
          <p:nvGrpSpPr>
            <p:cNvPr id="194636" name="Group 76"/>
            <p:cNvGrpSpPr>
              <a:grpSpLocks/>
            </p:cNvGrpSpPr>
            <p:nvPr/>
          </p:nvGrpSpPr>
          <p:grpSpPr bwMode="auto">
            <a:xfrm rot="4066472">
              <a:off x="2761" y="2505"/>
              <a:ext cx="240" cy="192"/>
              <a:chOff x="1632" y="2736"/>
              <a:chExt cx="240" cy="192"/>
            </a:xfrm>
          </p:grpSpPr>
          <p:sp>
            <p:nvSpPr>
              <p:cNvPr id="194637" name="Oval 77"/>
              <p:cNvSpPr>
                <a:spLocks noChangeArrowheads="1"/>
              </p:cNvSpPr>
              <p:nvPr/>
            </p:nvSpPr>
            <p:spPr bwMode="auto">
              <a:xfrm>
                <a:off x="1824" y="2736"/>
                <a:ext cx="48" cy="192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194638" name="Rectangle 78"/>
              <p:cNvSpPr>
                <a:spLocks noChangeArrowheads="1"/>
              </p:cNvSpPr>
              <p:nvPr/>
            </p:nvSpPr>
            <p:spPr bwMode="auto">
              <a:xfrm>
                <a:off x="1632" y="2736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194639" name="Line 79"/>
              <p:cNvSpPr>
                <a:spLocks noChangeShapeType="1"/>
              </p:cNvSpPr>
              <p:nvPr/>
            </p:nvSpPr>
            <p:spPr bwMode="auto">
              <a:xfrm flipV="1">
                <a:off x="1632" y="2736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194640" name="Line 80"/>
              <p:cNvSpPr>
                <a:spLocks noChangeShapeType="1"/>
              </p:cNvSpPr>
              <p:nvPr/>
            </p:nvSpPr>
            <p:spPr bwMode="auto">
              <a:xfrm flipH="1" flipV="1">
                <a:off x="1632" y="283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</p:grpSp>
        <p:grpSp>
          <p:nvGrpSpPr>
            <p:cNvPr id="194641" name="Group 81"/>
            <p:cNvGrpSpPr>
              <a:grpSpLocks/>
            </p:cNvGrpSpPr>
            <p:nvPr/>
          </p:nvGrpSpPr>
          <p:grpSpPr bwMode="auto">
            <a:xfrm rot="5308293">
              <a:off x="3048" y="2458"/>
              <a:ext cx="240" cy="192"/>
              <a:chOff x="1632" y="2736"/>
              <a:chExt cx="240" cy="192"/>
            </a:xfrm>
          </p:grpSpPr>
          <p:sp>
            <p:nvSpPr>
              <p:cNvPr id="194642" name="Oval 82"/>
              <p:cNvSpPr>
                <a:spLocks noChangeArrowheads="1"/>
              </p:cNvSpPr>
              <p:nvPr/>
            </p:nvSpPr>
            <p:spPr bwMode="auto">
              <a:xfrm>
                <a:off x="1824" y="2736"/>
                <a:ext cx="48" cy="192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194643" name="Rectangle 83"/>
              <p:cNvSpPr>
                <a:spLocks noChangeArrowheads="1"/>
              </p:cNvSpPr>
              <p:nvPr/>
            </p:nvSpPr>
            <p:spPr bwMode="auto">
              <a:xfrm>
                <a:off x="1632" y="2736"/>
                <a:ext cx="192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194644" name="Line 84"/>
              <p:cNvSpPr>
                <a:spLocks noChangeShapeType="1"/>
              </p:cNvSpPr>
              <p:nvPr/>
            </p:nvSpPr>
            <p:spPr bwMode="auto">
              <a:xfrm flipV="1">
                <a:off x="1632" y="2736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194645" name="Line 85"/>
              <p:cNvSpPr>
                <a:spLocks noChangeShapeType="1"/>
              </p:cNvSpPr>
              <p:nvPr/>
            </p:nvSpPr>
            <p:spPr bwMode="auto">
              <a:xfrm flipH="1" flipV="1">
                <a:off x="1632" y="283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</p:grpSp>
      </p:grpSp>
      <p:sp>
        <p:nvSpPr>
          <p:cNvPr id="194647" name="Rectangle 87"/>
          <p:cNvSpPr>
            <a:spLocks noChangeArrowheads="1"/>
          </p:cNvSpPr>
          <p:nvPr/>
        </p:nvSpPr>
        <p:spPr bwMode="auto">
          <a:xfrm>
            <a:off x="1066800" y="4800600"/>
            <a:ext cx="14478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latin typeface="Arial"/>
                <a:cs typeface="Arial"/>
              </a:rPr>
              <a:t>laser</a:t>
            </a:r>
          </a:p>
        </p:txBody>
      </p:sp>
      <p:sp>
        <p:nvSpPr>
          <p:cNvPr id="194649" name="Freeform 89"/>
          <p:cNvSpPr>
            <a:spLocks/>
          </p:cNvSpPr>
          <p:nvPr/>
        </p:nvSpPr>
        <p:spPr bwMode="auto">
          <a:xfrm>
            <a:off x="2133600" y="4318000"/>
            <a:ext cx="1143000" cy="177800"/>
          </a:xfrm>
          <a:custGeom>
            <a:avLst/>
            <a:gdLst>
              <a:gd name="T0" fmla="*/ 720 w 720"/>
              <a:gd name="T1" fmla="*/ 112 h 112"/>
              <a:gd name="T2" fmla="*/ 480 w 720"/>
              <a:gd name="T3" fmla="*/ 16 h 112"/>
              <a:gd name="T4" fmla="*/ 288 w 720"/>
              <a:gd name="T5" fmla="*/ 16 h 112"/>
              <a:gd name="T6" fmla="*/ 0 w 720"/>
              <a:gd name="T7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0" h="112">
                <a:moveTo>
                  <a:pt x="720" y="112"/>
                </a:moveTo>
                <a:cubicBezTo>
                  <a:pt x="636" y="72"/>
                  <a:pt x="552" y="32"/>
                  <a:pt x="480" y="16"/>
                </a:cubicBezTo>
                <a:cubicBezTo>
                  <a:pt x="408" y="0"/>
                  <a:pt x="368" y="8"/>
                  <a:pt x="288" y="16"/>
                </a:cubicBezTo>
                <a:cubicBezTo>
                  <a:pt x="208" y="24"/>
                  <a:pt x="104" y="44"/>
                  <a:pt x="0" y="64"/>
                </a:cubicBezTo>
              </a:path>
            </a:pathLst>
          </a:custGeom>
          <a:noFill/>
          <a:ln w="28575" cmpd="sng">
            <a:solidFill>
              <a:srgbClr val="FFCC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650" name="Freeform 90"/>
          <p:cNvSpPr>
            <a:spLocks/>
          </p:cNvSpPr>
          <p:nvPr/>
        </p:nvSpPr>
        <p:spPr bwMode="auto">
          <a:xfrm>
            <a:off x="2133600" y="3962400"/>
            <a:ext cx="1447800" cy="241300"/>
          </a:xfrm>
          <a:custGeom>
            <a:avLst/>
            <a:gdLst>
              <a:gd name="T0" fmla="*/ 912 w 912"/>
              <a:gd name="T1" fmla="*/ 96 h 152"/>
              <a:gd name="T2" fmla="*/ 864 w 912"/>
              <a:gd name="T3" fmla="*/ 48 h 152"/>
              <a:gd name="T4" fmla="*/ 672 w 912"/>
              <a:gd name="T5" fmla="*/ 0 h 152"/>
              <a:gd name="T6" fmla="*/ 432 w 912"/>
              <a:gd name="T7" fmla="*/ 48 h 152"/>
              <a:gd name="T8" fmla="*/ 336 w 912"/>
              <a:gd name="T9" fmla="*/ 96 h 152"/>
              <a:gd name="T10" fmla="*/ 144 w 912"/>
              <a:gd name="T11" fmla="*/ 144 h 152"/>
              <a:gd name="T12" fmla="*/ 0 w 912"/>
              <a:gd name="T13" fmla="*/ 4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2" h="152">
                <a:moveTo>
                  <a:pt x="912" y="96"/>
                </a:moveTo>
                <a:cubicBezTo>
                  <a:pt x="908" y="80"/>
                  <a:pt x="904" y="64"/>
                  <a:pt x="864" y="48"/>
                </a:cubicBezTo>
                <a:cubicBezTo>
                  <a:pt x="824" y="32"/>
                  <a:pt x="744" y="0"/>
                  <a:pt x="672" y="0"/>
                </a:cubicBezTo>
                <a:cubicBezTo>
                  <a:pt x="600" y="0"/>
                  <a:pt x="488" y="32"/>
                  <a:pt x="432" y="48"/>
                </a:cubicBezTo>
                <a:cubicBezTo>
                  <a:pt x="376" y="64"/>
                  <a:pt x="384" y="80"/>
                  <a:pt x="336" y="96"/>
                </a:cubicBezTo>
                <a:cubicBezTo>
                  <a:pt x="288" y="112"/>
                  <a:pt x="200" y="152"/>
                  <a:pt x="144" y="144"/>
                </a:cubicBezTo>
                <a:cubicBezTo>
                  <a:pt x="88" y="136"/>
                  <a:pt x="44" y="92"/>
                  <a:pt x="0" y="48"/>
                </a:cubicBezTo>
              </a:path>
            </a:pathLst>
          </a:custGeom>
          <a:noFill/>
          <a:ln w="28575" cmpd="sng">
            <a:solidFill>
              <a:srgbClr val="FFCC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651" name="Freeform 91"/>
          <p:cNvSpPr>
            <a:spLocks/>
          </p:cNvSpPr>
          <p:nvPr/>
        </p:nvSpPr>
        <p:spPr bwMode="auto">
          <a:xfrm>
            <a:off x="1981200" y="5562600"/>
            <a:ext cx="1295400" cy="228600"/>
          </a:xfrm>
          <a:custGeom>
            <a:avLst/>
            <a:gdLst>
              <a:gd name="T0" fmla="*/ 816 w 816"/>
              <a:gd name="T1" fmla="*/ 0 h 144"/>
              <a:gd name="T2" fmla="*/ 624 w 816"/>
              <a:gd name="T3" fmla="*/ 96 h 144"/>
              <a:gd name="T4" fmla="*/ 432 w 816"/>
              <a:gd name="T5" fmla="*/ 144 h 144"/>
              <a:gd name="T6" fmla="*/ 0 w 816"/>
              <a:gd name="T7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6" h="144">
                <a:moveTo>
                  <a:pt x="816" y="0"/>
                </a:moveTo>
                <a:cubicBezTo>
                  <a:pt x="752" y="36"/>
                  <a:pt x="688" y="72"/>
                  <a:pt x="624" y="96"/>
                </a:cubicBezTo>
                <a:cubicBezTo>
                  <a:pt x="560" y="120"/>
                  <a:pt x="536" y="144"/>
                  <a:pt x="432" y="144"/>
                </a:cubicBezTo>
                <a:cubicBezTo>
                  <a:pt x="328" y="144"/>
                  <a:pt x="164" y="120"/>
                  <a:pt x="0" y="96"/>
                </a:cubicBezTo>
              </a:path>
            </a:pathLst>
          </a:custGeom>
          <a:noFill/>
          <a:ln w="28575" cmpd="sng">
            <a:solidFill>
              <a:srgbClr val="FFCC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652" name="Freeform 92"/>
          <p:cNvSpPr>
            <a:spLocks/>
          </p:cNvSpPr>
          <p:nvPr/>
        </p:nvSpPr>
        <p:spPr bwMode="auto">
          <a:xfrm>
            <a:off x="2057400" y="6019800"/>
            <a:ext cx="1524000" cy="177800"/>
          </a:xfrm>
          <a:custGeom>
            <a:avLst/>
            <a:gdLst>
              <a:gd name="T0" fmla="*/ 960 w 960"/>
              <a:gd name="T1" fmla="*/ 0 h 112"/>
              <a:gd name="T2" fmla="*/ 720 w 960"/>
              <a:gd name="T3" fmla="*/ 96 h 112"/>
              <a:gd name="T4" fmla="*/ 528 w 960"/>
              <a:gd name="T5" fmla="*/ 96 h 112"/>
              <a:gd name="T6" fmla="*/ 192 w 960"/>
              <a:gd name="T7" fmla="*/ 48 h 112"/>
              <a:gd name="T8" fmla="*/ 0 w 960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0" h="112">
                <a:moveTo>
                  <a:pt x="960" y="0"/>
                </a:moveTo>
                <a:cubicBezTo>
                  <a:pt x="876" y="40"/>
                  <a:pt x="792" y="80"/>
                  <a:pt x="720" y="96"/>
                </a:cubicBezTo>
                <a:cubicBezTo>
                  <a:pt x="648" y="112"/>
                  <a:pt x="616" y="104"/>
                  <a:pt x="528" y="96"/>
                </a:cubicBezTo>
                <a:cubicBezTo>
                  <a:pt x="440" y="88"/>
                  <a:pt x="280" y="48"/>
                  <a:pt x="192" y="48"/>
                </a:cubicBezTo>
                <a:cubicBezTo>
                  <a:pt x="104" y="48"/>
                  <a:pt x="52" y="72"/>
                  <a:pt x="0" y="96"/>
                </a:cubicBezTo>
              </a:path>
            </a:pathLst>
          </a:custGeom>
          <a:noFill/>
          <a:ln w="28575" cmpd="sng">
            <a:solidFill>
              <a:srgbClr val="FFCC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653" name="Freeform 93"/>
          <p:cNvSpPr>
            <a:spLocks/>
          </p:cNvSpPr>
          <p:nvPr/>
        </p:nvSpPr>
        <p:spPr bwMode="auto">
          <a:xfrm>
            <a:off x="2286000" y="6248400"/>
            <a:ext cx="1676400" cy="304800"/>
          </a:xfrm>
          <a:custGeom>
            <a:avLst/>
            <a:gdLst>
              <a:gd name="T0" fmla="*/ 1056 w 1056"/>
              <a:gd name="T1" fmla="*/ 0 h 192"/>
              <a:gd name="T2" fmla="*/ 1008 w 1056"/>
              <a:gd name="T3" fmla="*/ 96 h 192"/>
              <a:gd name="T4" fmla="*/ 816 w 1056"/>
              <a:gd name="T5" fmla="*/ 144 h 192"/>
              <a:gd name="T6" fmla="*/ 672 w 1056"/>
              <a:gd name="T7" fmla="*/ 144 h 192"/>
              <a:gd name="T8" fmla="*/ 288 w 1056"/>
              <a:gd name="T9" fmla="*/ 144 h 192"/>
              <a:gd name="T10" fmla="*/ 0 w 1056"/>
              <a:gd name="T11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56" h="192">
                <a:moveTo>
                  <a:pt x="1056" y="0"/>
                </a:moveTo>
                <a:cubicBezTo>
                  <a:pt x="1052" y="36"/>
                  <a:pt x="1048" y="72"/>
                  <a:pt x="1008" y="96"/>
                </a:cubicBezTo>
                <a:cubicBezTo>
                  <a:pt x="968" y="120"/>
                  <a:pt x="872" y="136"/>
                  <a:pt x="816" y="144"/>
                </a:cubicBezTo>
                <a:cubicBezTo>
                  <a:pt x="760" y="152"/>
                  <a:pt x="760" y="144"/>
                  <a:pt x="672" y="144"/>
                </a:cubicBezTo>
                <a:cubicBezTo>
                  <a:pt x="584" y="144"/>
                  <a:pt x="400" y="136"/>
                  <a:pt x="288" y="144"/>
                </a:cubicBezTo>
                <a:cubicBezTo>
                  <a:pt x="176" y="152"/>
                  <a:pt x="48" y="184"/>
                  <a:pt x="0" y="192"/>
                </a:cubicBezTo>
              </a:path>
            </a:pathLst>
          </a:custGeom>
          <a:noFill/>
          <a:ln w="28575" cmpd="sng">
            <a:solidFill>
              <a:srgbClr val="FFCC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654" name="Text Box 94"/>
          <p:cNvSpPr txBox="1">
            <a:spLocks noChangeArrowheads="1"/>
          </p:cNvSpPr>
          <p:nvPr/>
        </p:nvSpPr>
        <p:spPr bwMode="auto">
          <a:xfrm>
            <a:off x="4860925" y="4814888"/>
            <a:ext cx="37496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precision rotation stage directs beam to any of 8 outputs by </a:t>
            </a:r>
            <a:r>
              <a:rPr lang="ja-JP" altLang="en-US" sz="1400" dirty="0">
                <a:latin typeface="Arial"/>
                <a:cs typeface="Arial"/>
              </a:rPr>
              <a:t>“</a:t>
            </a:r>
            <a:r>
              <a:rPr lang="en-US" sz="1400" dirty="0">
                <a:latin typeface="Arial"/>
                <a:cs typeface="Arial"/>
              </a:rPr>
              <a:t>go to position</a:t>
            </a:r>
            <a:r>
              <a:rPr lang="ja-JP" altLang="en-US" sz="1400" dirty="0">
                <a:latin typeface="Arial"/>
                <a:cs typeface="Arial"/>
              </a:rPr>
              <a:t>”</a:t>
            </a:r>
            <a:r>
              <a:rPr lang="en-US" sz="1400" dirty="0">
                <a:latin typeface="Arial"/>
                <a:cs typeface="Arial"/>
              </a:rPr>
              <a:t> command</a:t>
            </a:r>
          </a:p>
        </p:txBody>
      </p:sp>
      <p:sp>
        <p:nvSpPr>
          <p:cNvPr id="194655" name="Text Box 95"/>
          <p:cNvSpPr txBox="1">
            <a:spLocks noChangeArrowheads="1"/>
          </p:cNvSpPr>
          <p:nvPr/>
        </p:nvSpPr>
        <p:spPr bwMode="auto">
          <a:xfrm>
            <a:off x="4815338" y="6034088"/>
            <a:ext cx="374400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pre-aligned collimators on X-Y and tilt stages</a:t>
            </a:r>
          </a:p>
        </p:txBody>
      </p:sp>
      <p:sp>
        <p:nvSpPr>
          <p:cNvPr id="194656" name="Freeform 96"/>
          <p:cNvSpPr>
            <a:spLocks/>
          </p:cNvSpPr>
          <p:nvPr/>
        </p:nvSpPr>
        <p:spPr bwMode="auto">
          <a:xfrm>
            <a:off x="381000" y="3683000"/>
            <a:ext cx="1752600" cy="584200"/>
          </a:xfrm>
          <a:custGeom>
            <a:avLst/>
            <a:gdLst>
              <a:gd name="T0" fmla="*/ 1104 w 1104"/>
              <a:gd name="T1" fmla="*/ 224 h 368"/>
              <a:gd name="T2" fmla="*/ 912 w 1104"/>
              <a:gd name="T3" fmla="*/ 80 h 368"/>
              <a:gd name="T4" fmla="*/ 624 w 1104"/>
              <a:gd name="T5" fmla="*/ 32 h 368"/>
              <a:gd name="T6" fmla="*/ 432 w 1104"/>
              <a:gd name="T7" fmla="*/ 272 h 368"/>
              <a:gd name="T8" fmla="*/ 0 w 1104"/>
              <a:gd name="T9" fmla="*/ 368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4" h="368">
                <a:moveTo>
                  <a:pt x="1104" y="224"/>
                </a:moveTo>
                <a:cubicBezTo>
                  <a:pt x="1048" y="168"/>
                  <a:pt x="992" y="112"/>
                  <a:pt x="912" y="80"/>
                </a:cubicBezTo>
                <a:cubicBezTo>
                  <a:pt x="832" y="48"/>
                  <a:pt x="704" y="0"/>
                  <a:pt x="624" y="32"/>
                </a:cubicBezTo>
                <a:cubicBezTo>
                  <a:pt x="544" y="64"/>
                  <a:pt x="536" y="216"/>
                  <a:pt x="432" y="272"/>
                </a:cubicBezTo>
                <a:cubicBezTo>
                  <a:pt x="328" y="328"/>
                  <a:pt x="164" y="348"/>
                  <a:pt x="0" y="368"/>
                </a:cubicBezTo>
              </a:path>
            </a:pathLst>
          </a:custGeom>
          <a:noFill/>
          <a:ln w="28575" cmpd="sng">
            <a:solidFill>
              <a:srgbClr val="6B966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657" name="Freeform 97"/>
          <p:cNvSpPr>
            <a:spLocks/>
          </p:cNvSpPr>
          <p:nvPr/>
        </p:nvSpPr>
        <p:spPr bwMode="auto">
          <a:xfrm>
            <a:off x="304800" y="4330700"/>
            <a:ext cx="1828800" cy="241300"/>
          </a:xfrm>
          <a:custGeom>
            <a:avLst/>
            <a:gdLst>
              <a:gd name="T0" fmla="*/ 1152 w 1152"/>
              <a:gd name="T1" fmla="*/ 56 h 152"/>
              <a:gd name="T2" fmla="*/ 1008 w 1152"/>
              <a:gd name="T3" fmla="*/ 104 h 152"/>
              <a:gd name="T4" fmla="*/ 672 w 1152"/>
              <a:gd name="T5" fmla="*/ 104 h 152"/>
              <a:gd name="T6" fmla="*/ 288 w 1152"/>
              <a:gd name="T7" fmla="*/ 8 h 152"/>
              <a:gd name="T8" fmla="*/ 0 w 1152"/>
              <a:gd name="T9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152">
                <a:moveTo>
                  <a:pt x="1152" y="56"/>
                </a:moveTo>
                <a:cubicBezTo>
                  <a:pt x="1120" y="76"/>
                  <a:pt x="1088" y="96"/>
                  <a:pt x="1008" y="104"/>
                </a:cubicBezTo>
                <a:cubicBezTo>
                  <a:pt x="928" y="112"/>
                  <a:pt x="792" y="120"/>
                  <a:pt x="672" y="104"/>
                </a:cubicBezTo>
                <a:cubicBezTo>
                  <a:pt x="552" y="88"/>
                  <a:pt x="400" y="0"/>
                  <a:pt x="288" y="8"/>
                </a:cubicBezTo>
                <a:cubicBezTo>
                  <a:pt x="176" y="16"/>
                  <a:pt x="88" y="84"/>
                  <a:pt x="0" y="152"/>
                </a:cubicBezTo>
              </a:path>
            </a:pathLst>
          </a:custGeom>
          <a:noFill/>
          <a:ln w="28575" cmpd="sng">
            <a:solidFill>
              <a:srgbClr val="6B966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658" name="Freeform 98"/>
          <p:cNvSpPr>
            <a:spLocks/>
          </p:cNvSpPr>
          <p:nvPr/>
        </p:nvSpPr>
        <p:spPr bwMode="auto">
          <a:xfrm>
            <a:off x="304800" y="5638800"/>
            <a:ext cx="1676400" cy="241300"/>
          </a:xfrm>
          <a:custGeom>
            <a:avLst/>
            <a:gdLst>
              <a:gd name="T0" fmla="*/ 1056 w 1056"/>
              <a:gd name="T1" fmla="*/ 48 h 152"/>
              <a:gd name="T2" fmla="*/ 816 w 1056"/>
              <a:gd name="T3" fmla="*/ 0 h 152"/>
              <a:gd name="T4" fmla="*/ 576 w 1056"/>
              <a:gd name="T5" fmla="*/ 48 h 152"/>
              <a:gd name="T6" fmla="*/ 432 w 1056"/>
              <a:gd name="T7" fmla="*/ 144 h 152"/>
              <a:gd name="T8" fmla="*/ 0 w 1056"/>
              <a:gd name="T9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6" h="152">
                <a:moveTo>
                  <a:pt x="1056" y="48"/>
                </a:moveTo>
                <a:cubicBezTo>
                  <a:pt x="976" y="24"/>
                  <a:pt x="896" y="0"/>
                  <a:pt x="816" y="0"/>
                </a:cubicBezTo>
                <a:cubicBezTo>
                  <a:pt x="736" y="0"/>
                  <a:pt x="640" y="24"/>
                  <a:pt x="576" y="48"/>
                </a:cubicBezTo>
                <a:cubicBezTo>
                  <a:pt x="512" y="72"/>
                  <a:pt x="528" y="152"/>
                  <a:pt x="432" y="144"/>
                </a:cubicBezTo>
                <a:cubicBezTo>
                  <a:pt x="336" y="136"/>
                  <a:pt x="168" y="68"/>
                  <a:pt x="0" y="0"/>
                </a:cubicBezTo>
              </a:path>
            </a:pathLst>
          </a:custGeom>
          <a:noFill/>
          <a:ln w="28575" cmpd="sng">
            <a:solidFill>
              <a:srgbClr val="6B966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659" name="Freeform 99"/>
          <p:cNvSpPr>
            <a:spLocks/>
          </p:cNvSpPr>
          <p:nvPr/>
        </p:nvSpPr>
        <p:spPr bwMode="auto">
          <a:xfrm>
            <a:off x="304800" y="6172200"/>
            <a:ext cx="1752600" cy="88900"/>
          </a:xfrm>
          <a:custGeom>
            <a:avLst/>
            <a:gdLst>
              <a:gd name="T0" fmla="*/ 1104 w 1104"/>
              <a:gd name="T1" fmla="*/ 0 h 56"/>
              <a:gd name="T2" fmla="*/ 960 w 1104"/>
              <a:gd name="T3" fmla="*/ 48 h 56"/>
              <a:gd name="T4" fmla="*/ 624 w 1104"/>
              <a:gd name="T5" fmla="*/ 0 h 56"/>
              <a:gd name="T6" fmla="*/ 192 w 1104"/>
              <a:gd name="T7" fmla="*/ 48 h 56"/>
              <a:gd name="T8" fmla="*/ 0 w 1104"/>
              <a:gd name="T9" fmla="*/ 4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4" h="56">
                <a:moveTo>
                  <a:pt x="1104" y="0"/>
                </a:moveTo>
                <a:cubicBezTo>
                  <a:pt x="1072" y="24"/>
                  <a:pt x="1040" y="48"/>
                  <a:pt x="960" y="48"/>
                </a:cubicBezTo>
                <a:cubicBezTo>
                  <a:pt x="880" y="48"/>
                  <a:pt x="752" y="0"/>
                  <a:pt x="624" y="0"/>
                </a:cubicBezTo>
                <a:cubicBezTo>
                  <a:pt x="496" y="0"/>
                  <a:pt x="296" y="40"/>
                  <a:pt x="192" y="48"/>
                </a:cubicBezTo>
                <a:cubicBezTo>
                  <a:pt x="88" y="56"/>
                  <a:pt x="44" y="52"/>
                  <a:pt x="0" y="48"/>
                </a:cubicBezTo>
              </a:path>
            </a:pathLst>
          </a:custGeom>
          <a:noFill/>
          <a:ln w="28575" cmpd="sng">
            <a:solidFill>
              <a:srgbClr val="6B966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660" name="Freeform 100"/>
          <p:cNvSpPr>
            <a:spLocks/>
          </p:cNvSpPr>
          <p:nvPr/>
        </p:nvSpPr>
        <p:spPr bwMode="auto">
          <a:xfrm>
            <a:off x="381000" y="6553200"/>
            <a:ext cx="1905000" cy="165100"/>
          </a:xfrm>
          <a:custGeom>
            <a:avLst/>
            <a:gdLst>
              <a:gd name="T0" fmla="*/ 1200 w 1200"/>
              <a:gd name="T1" fmla="*/ 0 h 104"/>
              <a:gd name="T2" fmla="*/ 1008 w 1200"/>
              <a:gd name="T3" fmla="*/ 48 h 104"/>
              <a:gd name="T4" fmla="*/ 720 w 1200"/>
              <a:gd name="T5" fmla="*/ 96 h 104"/>
              <a:gd name="T6" fmla="*/ 0 w 1200"/>
              <a:gd name="T7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00" h="104">
                <a:moveTo>
                  <a:pt x="1200" y="0"/>
                </a:moveTo>
                <a:cubicBezTo>
                  <a:pt x="1144" y="16"/>
                  <a:pt x="1088" y="32"/>
                  <a:pt x="1008" y="48"/>
                </a:cubicBezTo>
                <a:cubicBezTo>
                  <a:pt x="928" y="64"/>
                  <a:pt x="888" y="104"/>
                  <a:pt x="720" y="96"/>
                </a:cubicBezTo>
                <a:cubicBezTo>
                  <a:pt x="552" y="88"/>
                  <a:pt x="276" y="44"/>
                  <a:pt x="0" y="0"/>
                </a:cubicBezTo>
              </a:path>
            </a:pathLst>
          </a:custGeom>
          <a:noFill/>
          <a:ln w="28575" cmpd="sng">
            <a:solidFill>
              <a:srgbClr val="6B966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/>
              <a:cs typeface="Arial"/>
            </a:endParaRPr>
          </a:p>
        </p:txBody>
      </p:sp>
      <p:sp>
        <p:nvSpPr>
          <p:cNvPr id="194661" name="Text Box 101"/>
          <p:cNvSpPr txBox="1">
            <a:spLocks noChangeArrowheads="1"/>
          </p:cNvSpPr>
          <p:nvPr/>
        </p:nvSpPr>
        <p:spPr bwMode="auto">
          <a:xfrm>
            <a:off x="0" y="5257800"/>
            <a:ext cx="174143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hollow fiber</a:t>
            </a:r>
          </a:p>
        </p:txBody>
      </p:sp>
      <p:sp>
        <p:nvSpPr>
          <p:cNvPr id="194662" name="Text Box 102"/>
          <p:cNvSpPr txBox="1">
            <a:spLocks noChangeArrowheads="1"/>
          </p:cNvSpPr>
          <p:nvPr/>
        </p:nvSpPr>
        <p:spPr bwMode="auto">
          <a:xfrm>
            <a:off x="1735637" y="5257800"/>
            <a:ext cx="150554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solid fiber</a:t>
            </a:r>
          </a:p>
        </p:txBody>
      </p:sp>
      <p:sp>
        <p:nvSpPr>
          <p:cNvPr id="194663" name="Text Box 103"/>
          <p:cNvSpPr txBox="1">
            <a:spLocks noChangeArrowheads="1"/>
          </p:cNvSpPr>
          <p:nvPr/>
        </p:nvSpPr>
        <p:spPr bwMode="auto">
          <a:xfrm>
            <a:off x="3336882" y="1600200"/>
            <a:ext cx="76208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100m</a:t>
            </a:r>
          </a:p>
        </p:txBody>
      </p:sp>
      <p:sp>
        <p:nvSpPr>
          <p:cNvPr id="194664" name="Text Box 104"/>
          <p:cNvSpPr txBox="1">
            <a:spLocks noChangeArrowheads="1"/>
          </p:cNvSpPr>
          <p:nvPr/>
        </p:nvSpPr>
        <p:spPr bwMode="auto">
          <a:xfrm>
            <a:off x="4860882" y="1600200"/>
            <a:ext cx="76208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100m</a:t>
            </a:r>
          </a:p>
        </p:txBody>
      </p:sp>
      <p:sp>
        <p:nvSpPr>
          <p:cNvPr id="194665" name="Text Box 105"/>
          <p:cNvSpPr txBox="1">
            <a:spLocks noChangeArrowheads="1"/>
          </p:cNvSpPr>
          <p:nvPr/>
        </p:nvSpPr>
        <p:spPr bwMode="auto">
          <a:xfrm>
            <a:off x="6537282" y="1600200"/>
            <a:ext cx="76208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/>
                <a:cs typeface="Arial"/>
              </a:rPr>
              <a:t>100m</a:t>
            </a:r>
          </a:p>
        </p:txBody>
      </p:sp>
    </p:spTree>
    <p:extLst>
      <p:ext uri="{BB962C8B-B14F-4D97-AF65-F5344CB8AC3E}">
        <p14:creationId xmlns:p14="http://schemas.microsoft.com/office/powerpoint/2010/main" val="39012984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85800" y="876300"/>
            <a:ext cx="7823200" cy="5118100"/>
          </a:xfrm>
        </p:spPr>
        <p:txBody>
          <a:bodyPr/>
          <a:lstStyle/>
          <a:p>
            <a:r>
              <a:rPr lang="en-US" sz="2400" dirty="0" smtClean="0"/>
              <a:t>Time</a:t>
            </a:r>
          </a:p>
          <a:p>
            <a:pPr lvl="1"/>
            <a:r>
              <a:rPr lang="en-US" sz="2000" dirty="0" err="1" smtClean="0"/>
              <a:t>Present:Femtosecond</a:t>
            </a:r>
            <a:r>
              <a:rPr lang="en-US" sz="2000" dirty="0" smtClean="0"/>
              <a:t> timing distribution has demonstrated &lt;10 </a:t>
            </a:r>
            <a:r>
              <a:rPr lang="en-US" sz="2000" dirty="0" err="1" smtClean="0"/>
              <a:t>fsec</a:t>
            </a:r>
            <a:r>
              <a:rPr lang="en-US" sz="2000" dirty="0" smtClean="0"/>
              <a:t> over few km. Future: Demonstrate &lt;1 </a:t>
            </a:r>
            <a:r>
              <a:rPr lang="en-US" sz="2000" dirty="0" err="1" smtClean="0"/>
              <a:t>fsec</a:t>
            </a:r>
            <a:r>
              <a:rPr lang="en-US" sz="2000" dirty="0" smtClean="0"/>
              <a:t> and 20 km. </a:t>
            </a:r>
          </a:p>
          <a:p>
            <a:pPr lvl="1"/>
            <a:r>
              <a:rPr lang="en-US" sz="2000" dirty="0" smtClean="0"/>
              <a:t>Present: EO sampling techniques can measure electron </a:t>
            </a:r>
            <a:r>
              <a:rPr lang="en-US" sz="2000" dirty="0" smtClean="0"/>
              <a:t>signals with 10 THz bandwidths. </a:t>
            </a:r>
            <a:r>
              <a:rPr lang="en-US" sz="2000" dirty="0"/>
              <a:t>A</a:t>
            </a:r>
            <a:r>
              <a:rPr lang="en-US" sz="2000" dirty="0" smtClean="0"/>
              <a:t>rrival </a:t>
            </a:r>
            <a:r>
              <a:rPr lang="en-US" sz="2000" dirty="0" smtClean="0"/>
              <a:t>times </a:t>
            </a:r>
            <a:r>
              <a:rPr lang="en-US" sz="2000" dirty="0" err="1" smtClean="0"/>
              <a:t>w.r.t</a:t>
            </a:r>
            <a:r>
              <a:rPr lang="en-US" sz="2000" dirty="0" smtClean="0"/>
              <a:t> clock at &lt;10 </a:t>
            </a:r>
            <a:r>
              <a:rPr lang="en-US" sz="2000" dirty="0" err="1" smtClean="0"/>
              <a:t>fsec</a:t>
            </a:r>
            <a:r>
              <a:rPr lang="en-US" sz="2000" dirty="0" smtClean="0"/>
              <a:t>. Internet communication technology quite relevant. </a:t>
            </a:r>
            <a:endParaRPr lang="en-US" sz="2000" dirty="0" smtClean="0"/>
          </a:p>
          <a:p>
            <a:pPr lvl="1"/>
            <a:r>
              <a:rPr lang="en-US" sz="2000" dirty="0" smtClean="0"/>
              <a:t>Future: Demonstrate &lt;1 </a:t>
            </a:r>
            <a:r>
              <a:rPr lang="en-US" sz="2000" dirty="0" err="1" smtClean="0"/>
              <a:t>fsec</a:t>
            </a:r>
            <a:r>
              <a:rPr lang="en-US" sz="2000" dirty="0" smtClean="0"/>
              <a:t>. </a:t>
            </a:r>
          </a:p>
          <a:p>
            <a:r>
              <a:rPr lang="en-US" sz="2400" dirty="0" smtClean="0"/>
              <a:t>Intensity</a:t>
            </a:r>
          </a:p>
          <a:p>
            <a:pPr lvl="1"/>
            <a:r>
              <a:rPr lang="en-US" sz="2000" dirty="0" smtClean="0"/>
              <a:t>Present: Laser stripping principle demonstrated. IR laser systems capable of ~100% stripping to be demonstrated in the next year.</a:t>
            </a:r>
          </a:p>
          <a:p>
            <a:pPr lvl="1"/>
            <a:r>
              <a:rPr lang="en-US" sz="2000" dirty="0" smtClean="0"/>
              <a:t>Future: UV laser systems under development</a:t>
            </a:r>
          </a:p>
          <a:p>
            <a:pPr lvl="1"/>
            <a:r>
              <a:rPr lang="en-US" sz="2000" dirty="0" smtClean="0"/>
              <a:t>Present: Concepts for fiber delivery of laser wires are developed.</a:t>
            </a:r>
          </a:p>
          <a:p>
            <a:pPr lvl="1"/>
            <a:r>
              <a:rPr lang="en-US" sz="2000" dirty="0" smtClean="0"/>
              <a:t>Future:  </a:t>
            </a:r>
            <a:r>
              <a:rPr lang="en-US" sz="2000" dirty="0" smtClean="0"/>
              <a:t>Demonstrate concept on prototype H- beam. </a:t>
            </a:r>
            <a:endParaRPr lang="en-US" sz="2000" dirty="0" smtClean="0"/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49675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 noChangeArrowheads="1"/>
          </p:cNvPicPr>
          <p:nvPr/>
        </p:nvPicPr>
        <p:blipFill rotWithShape="1">
          <a:blip r:embed="rId2"/>
          <a:srcRect l="57207" r="3924"/>
          <a:stretch/>
        </p:blipFill>
        <p:spPr bwMode="auto">
          <a:xfrm rot="16200000">
            <a:off x="3269055" y="1606099"/>
            <a:ext cx="2194891" cy="620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High precision timing and synchronization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800" y="1219200"/>
            <a:ext cx="8813800" cy="17525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Next generation </a:t>
            </a:r>
            <a:r>
              <a:rPr lang="en-US" dirty="0" err="1" smtClean="0"/>
              <a:t>linacs</a:t>
            </a:r>
            <a:r>
              <a:rPr lang="en-US" dirty="0" smtClean="0"/>
              <a:t> require unprecedented level of synchronization to achieve high beam quality: Linear colliders, FELs, and LPAs (staging)</a:t>
            </a:r>
          </a:p>
          <a:p>
            <a:pPr lvl="1"/>
            <a:r>
              <a:rPr lang="en-US" dirty="0" smtClean="0"/>
              <a:t>LC needs &lt;50 </a:t>
            </a:r>
            <a:r>
              <a:rPr lang="en-US" dirty="0" err="1" smtClean="0"/>
              <a:t>fsec</a:t>
            </a:r>
            <a:r>
              <a:rPr lang="en-US" dirty="0" smtClean="0"/>
              <a:t> relative stability in </a:t>
            </a:r>
            <a:r>
              <a:rPr lang="en-US" dirty="0" err="1" smtClean="0"/>
              <a:t>linac</a:t>
            </a:r>
            <a:r>
              <a:rPr lang="en-US" dirty="0" smtClean="0"/>
              <a:t> systems</a:t>
            </a:r>
          </a:p>
          <a:p>
            <a:pPr lvl="1"/>
            <a:r>
              <a:rPr lang="en-US" dirty="0" smtClean="0"/>
              <a:t>CLIC needs &lt;15 </a:t>
            </a:r>
            <a:r>
              <a:rPr lang="en-US" dirty="0" err="1" smtClean="0"/>
              <a:t>fsec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Oval 14" descr="images"/>
          <p:cNvSpPr>
            <a:spLocks noChangeArrowheads="1"/>
          </p:cNvSpPr>
          <p:nvPr/>
        </p:nvSpPr>
        <p:spPr bwMode="auto">
          <a:xfrm>
            <a:off x="3889085" y="2971799"/>
            <a:ext cx="939800" cy="876300"/>
          </a:xfrm>
          <a:prstGeom prst="ellipse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12700">
            <a:noFill/>
            <a:round/>
            <a:headEnd/>
            <a:tailEnd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sz="1600" dirty="0"/>
              <a:t>Master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887962" y="2869168"/>
            <a:ext cx="31601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1 </a:t>
            </a:r>
            <a:r>
              <a:rPr lang="en-US" sz="2000" dirty="0" err="1" smtClean="0"/>
              <a:t>psec</a:t>
            </a:r>
            <a:r>
              <a:rPr lang="en-US" sz="2000" dirty="0" smtClean="0"/>
              <a:t>=0.5 deg @1.3 GHz</a:t>
            </a:r>
            <a:endParaRPr lang="en-US" sz="20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1690688" y="3701485"/>
            <a:ext cx="5455391" cy="1159035"/>
            <a:chOff x="1690688" y="3701485"/>
            <a:chExt cx="5455391" cy="1159035"/>
          </a:xfrm>
        </p:grpSpPr>
        <p:sp>
          <p:nvSpPr>
            <p:cNvPr id="9" name="AutoShape 17"/>
            <p:cNvSpPr>
              <a:spLocks noChangeArrowheads="1"/>
            </p:cNvSpPr>
            <p:nvPr/>
          </p:nvSpPr>
          <p:spPr bwMode="auto">
            <a:xfrm rot="20399756">
              <a:off x="1690688" y="4046538"/>
              <a:ext cx="2476500" cy="125413"/>
            </a:xfrm>
            <a:prstGeom prst="leftRightArrow">
              <a:avLst>
                <a:gd name="adj1" fmla="val 50000"/>
                <a:gd name="adj2" fmla="val 198929"/>
              </a:avLst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600" dirty="0"/>
                <a:t>Stabilized link</a:t>
              </a:r>
            </a:p>
          </p:txBody>
        </p:sp>
        <p:sp>
          <p:nvSpPr>
            <p:cNvPr id="21" name="AutoShape 17"/>
            <p:cNvSpPr>
              <a:spLocks noChangeArrowheads="1"/>
            </p:cNvSpPr>
            <p:nvPr/>
          </p:nvSpPr>
          <p:spPr bwMode="auto">
            <a:xfrm rot="17546979">
              <a:off x="3422855" y="4247645"/>
              <a:ext cx="1137713" cy="88037"/>
            </a:xfrm>
            <a:prstGeom prst="leftRightArrow">
              <a:avLst>
                <a:gd name="adj1" fmla="val 50000"/>
                <a:gd name="adj2" fmla="val 198929"/>
              </a:avLst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600" dirty="0"/>
                <a:t>Stabilized link</a:t>
              </a:r>
            </a:p>
          </p:txBody>
        </p:sp>
        <p:sp>
          <p:nvSpPr>
            <p:cNvPr id="23" name="AutoShape 17"/>
            <p:cNvSpPr>
              <a:spLocks noChangeArrowheads="1"/>
            </p:cNvSpPr>
            <p:nvPr/>
          </p:nvSpPr>
          <p:spPr bwMode="auto">
            <a:xfrm rot="1214909">
              <a:off x="4669579" y="4051406"/>
              <a:ext cx="2476500" cy="125413"/>
            </a:xfrm>
            <a:prstGeom prst="leftRightArrow">
              <a:avLst>
                <a:gd name="adj1" fmla="val 50000"/>
                <a:gd name="adj2" fmla="val 198929"/>
              </a:avLst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600" dirty="0"/>
                <a:t>Stabilized link</a:t>
              </a:r>
            </a:p>
          </p:txBody>
        </p:sp>
        <p:sp>
          <p:nvSpPr>
            <p:cNvPr id="25" name="AutoShape 17"/>
            <p:cNvSpPr>
              <a:spLocks noChangeArrowheads="1"/>
            </p:cNvSpPr>
            <p:nvPr/>
          </p:nvSpPr>
          <p:spPr bwMode="auto">
            <a:xfrm rot="14789936">
              <a:off x="4194223" y="4226323"/>
              <a:ext cx="1137713" cy="88037"/>
            </a:xfrm>
            <a:prstGeom prst="leftRightArrow">
              <a:avLst>
                <a:gd name="adj1" fmla="val 50000"/>
                <a:gd name="adj2" fmla="val 198929"/>
              </a:avLst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600" dirty="0"/>
                <a:t>Stabilized link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2934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59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36" b="12900"/>
          <a:stretch>
            <a:fillRect/>
          </a:stretch>
        </p:blipFill>
        <p:spPr bwMode="auto">
          <a:xfrm flipH="1">
            <a:off x="0" y="2324100"/>
            <a:ext cx="4224338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1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74" t="16811" b="15373"/>
          <a:stretch>
            <a:fillRect/>
          </a:stretch>
        </p:blipFill>
        <p:spPr bwMode="auto">
          <a:xfrm rot="10800000">
            <a:off x="7145338" y="2119313"/>
            <a:ext cx="1709737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X-ray/optical Pump-probe</a:t>
            </a: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161925" y="4843463"/>
            <a:ext cx="8982075" cy="16319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>
              <a:buFont typeface="Times" charset="0"/>
              <a:buChar char="•"/>
            </a:pPr>
            <a:r>
              <a:rPr lang="en-US" sz="2000">
                <a:solidFill>
                  <a:schemeClr val="tx1"/>
                </a:solidFill>
                <a:latin typeface="Arial" charset="0"/>
              </a:rPr>
              <a:t>Ultrafast laser pulse </a:t>
            </a:r>
            <a:r>
              <a:rPr lang="ja-JP" altLang="en-US" sz="2000">
                <a:solidFill>
                  <a:schemeClr val="tx1"/>
                </a:solidFill>
                <a:latin typeface="Arial" charset="0"/>
              </a:rPr>
              <a:t>“</a:t>
            </a:r>
            <a:r>
              <a:rPr lang="en-US" altLang="ja-JP" sz="2000">
                <a:solidFill>
                  <a:schemeClr val="tx1"/>
                </a:solidFill>
                <a:latin typeface="Arial" charset="0"/>
              </a:rPr>
              <a:t>pumps</a:t>
            </a:r>
            <a:r>
              <a:rPr lang="ja-JP" altLang="en-US" sz="2000">
                <a:solidFill>
                  <a:schemeClr val="tx1"/>
                </a:solidFill>
                <a:latin typeface="Arial" charset="0"/>
              </a:rPr>
              <a:t>”</a:t>
            </a:r>
            <a:r>
              <a:rPr lang="en-US" altLang="ja-JP" sz="2000">
                <a:solidFill>
                  <a:schemeClr val="tx1"/>
                </a:solidFill>
                <a:latin typeface="Arial" charset="0"/>
              </a:rPr>
              <a:t> a process in the sample</a:t>
            </a:r>
          </a:p>
          <a:p>
            <a:pPr algn="l">
              <a:buFont typeface="Times" charset="0"/>
              <a:buChar char="•"/>
            </a:pPr>
            <a:r>
              <a:rPr lang="en-US" sz="2000">
                <a:solidFill>
                  <a:schemeClr val="tx1"/>
                </a:solidFill>
                <a:latin typeface="Arial" charset="0"/>
              </a:rPr>
              <a:t>Ultrafast x-ray pulse </a:t>
            </a:r>
            <a:r>
              <a:rPr lang="ja-JP" altLang="en-US" sz="2000">
                <a:solidFill>
                  <a:schemeClr val="tx1"/>
                </a:solidFill>
                <a:latin typeface="Arial" charset="0"/>
              </a:rPr>
              <a:t>“</a:t>
            </a:r>
            <a:r>
              <a:rPr lang="en-US" altLang="ja-JP" sz="2000">
                <a:solidFill>
                  <a:schemeClr val="tx1"/>
                </a:solidFill>
                <a:latin typeface="Arial" charset="0"/>
              </a:rPr>
              <a:t>probes</a:t>
            </a:r>
            <a:r>
              <a:rPr lang="ja-JP" altLang="en-US" sz="2000">
                <a:solidFill>
                  <a:schemeClr val="tx1"/>
                </a:solidFill>
                <a:latin typeface="Arial" charset="0"/>
              </a:rPr>
              <a:t>”</a:t>
            </a:r>
            <a:r>
              <a:rPr lang="en-US" altLang="ja-JP" sz="2000">
                <a:solidFill>
                  <a:schemeClr val="tx1"/>
                </a:solidFill>
                <a:latin typeface="Arial" charset="0"/>
              </a:rPr>
              <a:t> the sample after time ∆t </a:t>
            </a:r>
          </a:p>
          <a:p>
            <a:pPr algn="l">
              <a:buFont typeface="Times" charset="0"/>
              <a:buChar char="•"/>
            </a:pPr>
            <a:r>
              <a:rPr lang="en-US" sz="2000">
                <a:solidFill>
                  <a:schemeClr val="tx1"/>
                </a:solidFill>
                <a:latin typeface="Arial" charset="0"/>
              </a:rPr>
              <a:t>By varying the time ∆t, one can make a </a:t>
            </a:r>
            <a:r>
              <a:rPr lang="ja-JP" altLang="en-US" sz="2000">
                <a:solidFill>
                  <a:schemeClr val="tx1"/>
                </a:solidFill>
                <a:latin typeface="Arial" charset="0"/>
              </a:rPr>
              <a:t>“</a:t>
            </a:r>
            <a:r>
              <a:rPr lang="en-US" altLang="ja-JP" sz="2000">
                <a:solidFill>
                  <a:schemeClr val="tx1"/>
                </a:solidFill>
                <a:latin typeface="Arial" charset="0"/>
              </a:rPr>
              <a:t>movie</a:t>
            </a:r>
            <a:r>
              <a:rPr lang="ja-JP" altLang="en-US" sz="2000">
                <a:solidFill>
                  <a:schemeClr val="tx1"/>
                </a:solidFill>
                <a:latin typeface="Arial" charset="0"/>
              </a:rPr>
              <a:t>”</a:t>
            </a:r>
            <a:r>
              <a:rPr lang="en-US" altLang="ja-JP" sz="2000">
                <a:solidFill>
                  <a:schemeClr val="tx1"/>
                </a:solidFill>
                <a:latin typeface="Arial" charset="0"/>
              </a:rPr>
              <a:t> of the dynamics in a sample.</a:t>
            </a:r>
          </a:p>
          <a:p>
            <a:pPr algn="l">
              <a:buFont typeface="Times" charset="0"/>
              <a:buChar char="•"/>
            </a:pPr>
            <a:r>
              <a:rPr lang="en-US" sz="2000">
                <a:solidFill>
                  <a:schemeClr val="tx1"/>
                </a:solidFill>
                <a:latin typeface="Arial" charset="0"/>
              </a:rPr>
              <a:t>Synchronism is achieved by locking the x-rays and laser to a common clock. </a:t>
            </a:r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3962400" y="1006475"/>
            <a:ext cx="77216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endParaRPr lang="en-US" sz="4800">
              <a:latin typeface="Arial" charset="0"/>
            </a:endParaRPr>
          </a:p>
        </p:txBody>
      </p:sp>
      <p:sp>
        <p:nvSpPr>
          <p:cNvPr id="9222" name="Text Box 15"/>
          <p:cNvSpPr txBox="1">
            <a:spLocks noChangeArrowheads="1"/>
          </p:cNvSpPr>
          <p:nvPr/>
        </p:nvSpPr>
        <p:spPr bwMode="auto">
          <a:xfrm>
            <a:off x="3556000" y="1460500"/>
            <a:ext cx="2984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2000" b="1">
                <a:solidFill>
                  <a:schemeClr val="tx1"/>
                </a:solidFill>
                <a:latin typeface="Arial" charset="0"/>
              </a:rPr>
              <a:t>Laser pump pulse</a:t>
            </a:r>
          </a:p>
        </p:txBody>
      </p:sp>
      <p:sp>
        <p:nvSpPr>
          <p:cNvPr id="9223" name="Text Box 16"/>
          <p:cNvSpPr txBox="1">
            <a:spLocks noChangeArrowheads="1"/>
          </p:cNvSpPr>
          <p:nvPr/>
        </p:nvSpPr>
        <p:spPr bwMode="auto">
          <a:xfrm>
            <a:off x="7396163" y="3651250"/>
            <a:ext cx="174783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chemeClr val="tx1"/>
                </a:solidFill>
                <a:latin typeface="Arial" charset="0"/>
              </a:rPr>
              <a:t>Electron linac/undulator</a:t>
            </a:r>
          </a:p>
        </p:txBody>
      </p:sp>
      <p:sp>
        <p:nvSpPr>
          <p:cNvPr id="9224" name="Text Box 21"/>
          <p:cNvSpPr txBox="1">
            <a:spLocks noChangeArrowheads="1"/>
          </p:cNvSpPr>
          <p:nvPr/>
        </p:nvSpPr>
        <p:spPr bwMode="auto">
          <a:xfrm>
            <a:off x="6399213" y="2247900"/>
            <a:ext cx="7445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2000" b="1">
                <a:solidFill>
                  <a:schemeClr val="tx1"/>
                </a:solidFill>
                <a:latin typeface="Arial" charset="0"/>
              </a:rPr>
              <a:t> ∆t</a:t>
            </a:r>
          </a:p>
        </p:txBody>
      </p:sp>
      <p:sp>
        <p:nvSpPr>
          <p:cNvPr id="9225" name="Line 22"/>
          <p:cNvSpPr>
            <a:spLocks noChangeShapeType="1"/>
          </p:cNvSpPr>
          <p:nvPr/>
        </p:nvSpPr>
        <p:spPr bwMode="auto">
          <a:xfrm>
            <a:off x="5305425" y="2662238"/>
            <a:ext cx="2395538" cy="4762"/>
          </a:xfrm>
          <a:prstGeom prst="line">
            <a:avLst/>
          </a:prstGeom>
          <a:noFill/>
          <a:ln w="79375">
            <a:solidFill>
              <a:schemeClr val="bg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6" name="Line 28"/>
          <p:cNvSpPr>
            <a:spLocks noChangeShapeType="1"/>
          </p:cNvSpPr>
          <p:nvPr/>
        </p:nvSpPr>
        <p:spPr bwMode="auto">
          <a:xfrm>
            <a:off x="5118100" y="1935163"/>
            <a:ext cx="177800" cy="7445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Rounded Rectangle 57"/>
          <p:cNvSpPr/>
          <p:nvPr/>
        </p:nvSpPr>
        <p:spPr bwMode="auto">
          <a:xfrm>
            <a:off x="7331075" y="1108075"/>
            <a:ext cx="1628775" cy="485775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1600" dirty="0">
                <a:latin typeface="+mj-lt"/>
                <a:ea typeface="+mn-ea"/>
                <a:cs typeface="+mn-cs"/>
              </a:rPr>
              <a:t>Pump laser</a:t>
            </a:r>
          </a:p>
        </p:txBody>
      </p:sp>
      <p:cxnSp>
        <p:nvCxnSpPr>
          <p:cNvPr id="9228" name="Elbow Connector 59"/>
          <p:cNvCxnSpPr>
            <a:cxnSpLocks noChangeShapeType="1"/>
            <a:stCxn id="58" idx="1"/>
          </p:cNvCxnSpPr>
          <p:nvPr/>
        </p:nvCxnSpPr>
        <p:spPr bwMode="auto">
          <a:xfrm rot="10800000" flipV="1">
            <a:off x="2216150" y="1350963"/>
            <a:ext cx="5114925" cy="1685925"/>
          </a:xfrm>
          <a:prstGeom prst="bentConnector3">
            <a:avLst>
              <a:gd name="adj1" fmla="val 18398"/>
            </a:avLst>
          </a:prstGeom>
          <a:noFill/>
          <a:ln w="50800">
            <a:solidFill>
              <a:srgbClr val="FF0000"/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9229" name="Picture 6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725" y="2713038"/>
            <a:ext cx="1258888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0" name="AutoShape 118"/>
          <p:cNvSpPr>
            <a:spLocks noChangeArrowheads="1"/>
          </p:cNvSpPr>
          <p:nvPr/>
        </p:nvSpPr>
        <p:spPr bwMode="auto">
          <a:xfrm rot="-2919780">
            <a:off x="6027738" y="3105150"/>
            <a:ext cx="749300" cy="139700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1" name="AutoShape 118"/>
          <p:cNvSpPr>
            <a:spLocks noChangeArrowheads="1"/>
          </p:cNvSpPr>
          <p:nvPr/>
        </p:nvSpPr>
        <p:spPr bwMode="auto">
          <a:xfrm rot="-2919780">
            <a:off x="5903913" y="1271588"/>
            <a:ext cx="749300" cy="139700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9232" name="Straight Arrow Connector 73"/>
          <p:cNvCxnSpPr>
            <a:cxnSpLocks noChangeShapeType="1"/>
          </p:cNvCxnSpPr>
          <p:nvPr/>
        </p:nvCxnSpPr>
        <p:spPr bwMode="auto">
          <a:xfrm rot="10800000" flipV="1">
            <a:off x="2320925" y="2794000"/>
            <a:ext cx="4999038" cy="150813"/>
          </a:xfrm>
          <a:prstGeom prst="straightConnector1">
            <a:avLst/>
          </a:prstGeom>
          <a:noFill/>
          <a:ln w="38100">
            <a:solidFill>
              <a:srgbClr val="CE0909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Group 81"/>
          <p:cNvGrpSpPr>
            <a:grpSpLocks/>
          </p:cNvGrpSpPr>
          <p:nvPr/>
        </p:nvGrpSpPr>
        <p:grpSpPr bwMode="auto">
          <a:xfrm>
            <a:off x="6146800" y="1558925"/>
            <a:ext cx="1392238" cy="3286125"/>
            <a:chOff x="6146945" y="1558637"/>
            <a:chExt cx="1392237" cy="3286990"/>
          </a:xfrm>
        </p:grpSpPr>
        <p:sp>
          <p:nvSpPr>
            <p:cNvPr id="75" name="Oval 14" descr="images"/>
            <p:cNvSpPr>
              <a:spLocks noChangeArrowheads="1"/>
            </p:cNvSpPr>
            <p:nvPr/>
          </p:nvSpPr>
          <p:spPr bwMode="auto">
            <a:xfrm>
              <a:off x="6146945" y="3969096"/>
              <a:ext cx="939799" cy="876531"/>
            </a:xfrm>
            <a:prstGeom prst="ellipse">
              <a:avLst/>
            </a:prstGeom>
            <a:blipFill dpi="0" rotWithShape="0">
              <a:blip r:embed="rId6"/>
              <a:srcRect/>
              <a:stretch>
                <a:fillRect/>
              </a:stretch>
            </a:blipFill>
            <a:ln w="12700">
              <a:noFill/>
              <a:round/>
              <a:headEnd/>
              <a:tailEnd/>
            </a:ln>
            <a:effectLst>
              <a:outerShdw blurRad="63500" dist="107763" dir="189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r>
                <a:rPr lang="en-US" sz="1600" dirty="0">
                  <a:latin typeface="+mn-lt"/>
                  <a:ea typeface="+mn-ea"/>
                  <a:cs typeface="+mn-cs"/>
                </a:rPr>
                <a:t>Master</a:t>
              </a:r>
            </a:p>
          </p:txBody>
        </p:sp>
        <p:cxnSp>
          <p:nvCxnSpPr>
            <p:cNvPr id="9235" name="Straight Arrow Connector 76"/>
            <p:cNvCxnSpPr>
              <a:cxnSpLocks noChangeShapeType="1"/>
              <a:stCxn id="75" idx="7"/>
            </p:cNvCxnSpPr>
            <p:nvPr/>
          </p:nvCxnSpPr>
          <p:spPr bwMode="auto">
            <a:xfrm rot="5400000" flipH="1" flipV="1">
              <a:off x="6800137" y="3358613"/>
              <a:ext cx="888022" cy="590068"/>
            </a:xfrm>
            <a:prstGeom prst="straightConnector1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6" name="Straight Arrow Connector 77"/>
            <p:cNvCxnSpPr>
              <a:cxnSpLocks noChangeShapeType="1"/>
              <a:stCxn id="75" idx="0"/>
            </p:cNvCxnSpPr>
            <p:nvPr/>
          </p:nvCxnSpPr>
          <p:spPr bwMode="auto">
            <a:xfrm rot="5400000" flipH="1" flipV="1">
              <a:off x="5872668" y="2302814"/>
              <a:ext cx="2410690" cy="922336"/>
            </a:xfrm>
            <a:prstGeom prst="straightConnector1">
              <a:avLst/>
            </a:prstGeom>
            <a:noFill/>
            <a:ln w="50800">
              <a:solidFill>
                <a:schemeClr val="bg2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55"/>
          <p:cNvSpPr>
            <a:spLocks noChangeArrowheads="1"/>
          </p:cNvSpPr>
          <p:nvPr/>
        </p:nvSpPr>
        <p:spPr bwMode="auto">
          <a:xfrm>
            <a:off x="368300" y="2133600"/>
            <a:ext cx="8382000" cy="1968500"/>
          </a:xfrm>
          <a:prstGeom prst="rect">
            <a:avLst/>
          </a:prstGeom>
          <a:solidFill>
            <a:schemeClr val="accent1">
              <a:alpha val="27058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Rectangle 56"/>
          <p:cNvSpPr/>
          <p:nvPr/>
        </p:nvSpPr>
        <p:spPr bwMode="auto">
          <a:xfrm>
            <a:off x="355600" y="4305300"/>
            <a:ext cx="8420100" cy="2108200"/>
          </a:xfrm>
          <a:prstGeom prst="rect">
            <a:avLst/>
          </a:prstGeom>
          <a:solidFill>
            <a:schemeClr val="accent6">
              <a:lumMod val="20000"/>
              <a:lumOff val="80000"/>
              <a:alpha val="27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omic Sans MS" pitchFamily="-65" charset="0"/>
              <a:ea typeface="+mn-ea"/>
              <a:cs typeface="+mn-cs"/>
            </a:endParaRPr>
          </a:p>
        </p:txBody>
      </p:sp>
      <p:sp>
        <p:nvSpPr>
          <p:cNvPr id="20483" name="Title 1"/>
          <p:cNvSpPr>
            <a:spLocks noGrp="1"/>
          </p:cNvSpPr>
          <p:nvPr>
            <p:ph type="title"/>
          </p:nvPr>
        </p:nvSpPr>
        <p:spPr>
          <a:xfrm>
            <a:off x="609600" y="-93663"/>
            <a:ext cx="7772400" cy="1076326"/>
          </a:xfrm>
        </p:spPr>
        <p:txBody>
          <a:bodyPr wrap="square">
            <a:spAutoFit/>
          </a:bodyPr>
          <a:lstStyle/>
          <a:p>
            <a:r>
              <a:rPr lang="en-US" sz="3200">
                <a:latin typeface="Arial" charset="0"/>
                <a:ea typeface="ＭＳ Ｐゴシック" charset="0"/>
                <a:cs typeface="ＭＳ Ｐゴシック" charset="0"/>
              </a:rPr>
              <a:t>Time and Frequency Domain </a:t>
            </a:r>
            <a:br>
              <a:rPr lang="en-US" sz="320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3200">
                <a:latin typeface="Arial" charset="0"/>
                <a:ea typeface="ＭＳ Ｐゴシック" charset="0"/>
                <a:cs typeface="ＭＳ Ｐゴシック" charset="0"/>
              </a:rPr>
              <a:t>Stabilized Links</a:t>
            </a:r>
          </a:p>
        </p:txBody>
      </p:sp>
      <p:sp>
        <p:nvSpPr>
          <p:cNvPr id="20484" name="Content Placeholder 2"/>
          <p:cNvSpPr>
            <a:spLocks noGrp="1"/>
          </p:cNvSpPr>
          <p:nvPr>
            <p:ph idx="1"/>
          </p:nvPr>
        </p:nvSpPr>
        <p:spPr>
          <a:xfrm>
            <a:off x="0" y="889000"/>
            <a:ext cx="9144000" cy="1295400"/>
          </a:xfrm>
        </p:spPr>
        <p:txBody>
          <a:bodyPr/>
          <a:lstStyle/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Fiber links can be stabilized based on the revolution in metrology time and wavelength standards over the past decade. </a:t>
            </a:r>
          </a:p>
        </p:txBody>
      </p:sp>
      <p:grpSp>
        <p:nvGrpSpPr>
          <p:cNvPr id="20485" name="Group 24"/>
          <p:cNvGrpSpPr>
            <a:grpSpLocks/>
          </p:cNvGrpSpPr>
          <p:nvPr/>
        </p:nvGrpSpPr>
        <p:grpSpPr bwMode="auto">
          <a:xfrm>
            <a:off x="508000" y="2159000"/>
            <a:ext cx="8382000" cy="1879600"/>
            <a:chOff x="304800" y="1371600"/>
            <a:chExt cx="8382000" cy="1880176"/>
          </a:xfrm>
        </p:grpSpPr>
        <p:grpSp>
          <p:nvGrpSpPr>
            <p:cNvPr id="20507" name="Group 5"/>
            <p:cNvGrpSpPr>
              <a:grpSpLocks/>
            </p:cNvGrpSpPr>
            <p:nvPr/>
          </p:nvGrpSpPr>
          <p:grpSpPr bwMode="auto">
            <a:xfrm>
              <a:off x="304800" y="1371600"/>
              <a:ext cx="8382000" cy="1752600"/>
              <a:chOff x="0" y="1056"/>
              <a:chExt cx="5280" cy="1104"/>
            </a:xfrm>
          </p:grpSpPr>
          <p:grpSp>
            <p:nvGrpSpPr>
              <p:cNvPr id="20509" name="Group 6"/>
              <p:cNvGrpSpPr>
                <a:grpSpLocks/>
              </p:cNvGrpSpPr>
              <p:nvPr/>
            </p:nvGrpSpPr>
            <p:grpSpPr bwMode="auto">
              <a:xfrm>
                <a:off x="624" y="1056"/>
                <a:ext cx="3888" cy="720"/>
                <a:chOff x="528" y="1488"/>
                <a:chExt cx="3888" cy="720"/>
              </a:xfrm>
            </p:grpSpPr>
            <p:pic>
              <p:nvPicPr>
                <p:cNvPr id="20519" name="Picture 7"/>
                <p:cNvPicPr>
                  <a:picLocks noChangeAspect="1" noChangeArrowheads="1"/>
                </p:cNvPicPr>
                <p:nvPr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" y="1632"/>
                  <a:ext cx="3846" cy="5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0520" name="Picture 8"/>
                <p:cNvPicPr>
                  <a:picLocks noChangeAspect="1"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" y="1632"/>
                  <a:ext cx="3846" cy="5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0521" name="Line 9"/>
                <p:cNvSpPr>
                  <a:spLocks noChangeShapeType="1"/>
                </p:cNvSpPr>
                <p:nvPr/>
              </p:nvSpPr>
              <p:spPr bwMode="auto">
                <a:xfrm>
                  <a:off x="720" y="1680"/>
                  <a:ext cx="3552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22" name="Line 10"/>
                <p:cNvSpPr>
                  <a:spLocks noChangeShapeType="1"/>
                </p:cNvSpPr>
                <p:nvPr/>
              </p:nvSpPr>
              <p:spPr bwMode="auto">
                <a:xfrm>
                  <a:off x="720" y="2016"/>
                  <a:ext cx="3552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23" name="Rectangle 11" descr="Wide upward diagonal"/>
                <p:cNvSpPr>
                  <a:spLocks noChangeArrowheads="1"/>
                </p:cNvSpPr>
                <p:nvPr/>
              </p:nvSpPr>
              <p:spPr bwMode="auto">
                <a:xfrm>
                  <a:off x="4272" y="1488"/>
                  <a:ext cx="144" cy="720"/>
                </a:xfrm>
                <a:prstGeom prst="rect">
                  <a:avLst/>
                </a:prstGeom>
                <a:pattFill prst="wdUpDiag">
                  <a:fgClr>
                    <a:schemeClr val="accent1"/>
                  </a:fgClr>
                  <a:bgClr>
                    <a:schemeClr val="bg1"/>
                  </a:bgClr>
                </a:patt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24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2304" y="1584"/>
                  <a:ext cx="528" cy="0"/>
                </a:xfrm>
                <a:prstGeom prst="line">
                  <a:avLst/>
                </a:prstGeom>
                <a:noFill/>
                <a:ln w="38100">
                  <a:solidFill>
                    <a:srgbClr val="063DE8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25" name="Line 13"/>
                <p:cNvSpPr>
                  <a:spLocks noChangeShapeType="1"/>
                </p:cNvSpPr>
                <p:nvPr/>
              </p:nvSpPr>
              <p:spPr bwMode="auto">
                <a:xfrm>
                  <a:off x="2352" y="2160"/>
                  <a:ext cx="528" cy="0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0510" name="Text Box 14"/>
              <p:cNvSpPr txBox="1">
                <a:spLocks noChangeArrowheads="1"/>
              </p:cNvSpPr>
              <p:nvPr/>
            </p:nvSpPr>
            <p:spPr bwMode="auto">
              <a:xfrm>
                <a:off x="3408" y="1632"/>
                <a:ext cx="628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sz="1200">
                    <a:solidFill>
                      <a:schemeClr val="tx1"/>
                    </a:solidFill>
                    <a:latin typeface="Arial" charset="0"/>
                  </a:rPr>
                  <a:t>Optical fiber</a:t>
                </a:r>
              </a:p>
            </p:txBody>
          </p:sp>
          <p:sp>
            <p:nvSpPr>
              <p:cNvPr id="20511" name="Text Box 15"/>
              <p:cNvSpPr txBox="1">
                <a:spLocks noChangeArrowheads="1"/>
              </p:cNvSpPr>
              <p:nvPr/>
            </p:nvSpPr>
            <p:spPr bwMode="auto">
              <a:xfrm>
                <a:off x="336" y="1757"/>
                <a:ext cx="864" cy="403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200">
                    <a:solidFill>
                      <a:schemeClr val="tx1"/>
                    </a:solidFill>
                    <a:latin typeface="Arial" charset="0"/>
                  </a:rPr>
                  <a:t>Measure relative forward/reverse phase</a:t>
                </a:r>
              </a:p>
            </p:txBody>
          </p:sp>
          <p:sp>
            <p:nvSpPr>
              <p:cNvPr id="20512" name="Text Box 16"/>
              <p:cNvSpPr txBox="1">
                <a:spLocks noChangeArrowheads="1"/>
              </p:cNvSpPr>
              <p:nvPr/>
            </p:nvSpPr>
            <p:spPr bwMode="auto">
              <a:xfrm>
                <a:off x="0" y="1296"/>
                <a:ext cx="596" cy="28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200">
                    <a:solidFill>
                      <a:schemeClr val="tx1"/>
                    </a:solidFill>
                    <a:latin typeface="Arial" charset="0"/>
                  </a:rPr>
                  <a:t>CW Signal </a:t>
                </a:r>
              </a:p>
              <a:p>
                <a:r>
                  <a:rPr lang="en-US" sz="1200">
                    <a:solidFill>
                      <a:schemeClr val="tx1"/>
                    </a:solidFill>
                    <a:latin typeface="Arial" charset="0"/>
                  </a:rPr>
                  <a:t>Source</a:t>
                </a:r>
              </a:p>
            </p:txBody>
          </p:sp>
          <p:sp>
            <p:nvSpPr>
              <p:cNvPr id="20513" name="Text Box 17"/>
              <p:cNvSpPr txBox="1">
                <a:spLocks noChangeArrowheads="1"/>
              </p:cNvSpPr>
              <p:nvPr/>
            </p:nvSpPr>
            <p:spPr bwMode="auto">
              <a:xfrm>
                <a:off x="1344" y="1824"/>
                <a:ext cx="864" cy="28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200">
                    <a:solidFill>
                      <a:schemeClr val="tx1"/>
                    </a:solidFill>
                    <a:latin typeface="Arial" charset="0"/>
                  </a:rPr>
                  <a:t>Compensate fiber length</a:t>
                </a:r>
              </a:p>
            </p:txBody>
          </p:sp>
          <p:sp>
            <p:nvSpPr>
              <p:cNvPr id="20514" name="Text Box 18"/>
              <p:cNvSpPr txBox="1">
                <a:spLocks noChangeArrowheads="1"/>
              </p:cNvSpPr>
              <p:nvPr/>
            </p:nvSpPr>
            <p:spPr bwMode="auto">
              <a:xfrm>
                <a:off x="4464" y="1104"/>
                <a:ext cx="81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000">
                    <a:solidFill>
                      <a:schemeClr val="tx1"/>
                    </a:solidFill>
                    <a:latin typeface="Arial" charset="0"/>
                  </a:rPr>
                  <a:t>50% reflective mirror</a:t>
                </a:r>
              </a:p>
            </p:txBody>
          </p:sp>
          <p:sp>
            <p:nvSpPr>
              <p:cNvPr id="20515" name="AutoShape 19"/>
              <p:cNvSpPr>
                <a:spLocks noChangeArrowheads="1"/>
              </p:cNvSpPr>
              <p:nvPr/>
            </p:nvSpPr>
            <p:spPr bwMode="auto">
              <a:xfrm>
                <a:off x="624" y="1344"/>
                <a:ext cx="192" cy="144"/>
              </a:xfrm>
              <a:prstGeom prst="rightArrow">
                <a:avLst>
                  <a:gd name="adj1" fmla="val 50000"/>
                  <a:gd name="adj2" fmla="val 33333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6" name="AutoShape 20"/>
              <p:cNvSpPr>
                <a:spLocks noChangeArrowheads="1"/>
              </p:cNvSpPr>
              <p:nvPr/>
            </p:nvSpPr>
            <p:spPr bwMode="auto">
              <a:xfrm rot="5400301">
                <a:off x="696" y="1656"/>
                <a:ext cx="192" cy="144"/>
              </a:xfrm>
              <a:prstGeom prst="rightArrow">
                <a:avLst>
                  <a:gd name="adj1" fmla="val 50000"/>
                  <a:gd name="adj2" fmla="val 33333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7" name="AutoShape 21"/>
              <p:cNvSpPr>
                <a:spLocks noChangeArrowheads="1"/>
              </p:cNvSpPr>
              <p:nvPr/>
            </p:nvSpPr>
            <p:spPr bwMode="auto">
              <a:xfrm>
                <a:off x="1200" y="1872"/>
                <a:ext cx="192" cy="144"/>
              </a:xfrm>
              <a:prstGeom prst="rightArrow">
                <a:avLst>
                  <a:gd name="adj1" fmla="val 50000"/>
                  <a:gd name="adj2" fmla="val 33333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8" name="AutoShape 22"/>
              <p:cNvSpPr>
                <a:spLocks noChangeArrowheads="1"/>
              </p:cNvSpPr>
              <p:nvPr/>
            </p:nvSpPr>
            <p:spPr bwMode="auto">
              <a:xfrm rot="16199699" flipV="1">
                <a:off x="1704" y="1656"/>
                <a:ext cx="192" cy="144"/>
              </a:xfrm>
              <a:prstGeom prst="rightArrow">
                <a:avLst>
                  <a:gd name="adj1" fmla="val 50000"/>
                  <a:gd name="adj2" fmla="val 33333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508" name="Text Box 24"/>
            <p:cNvSpPr txBox="1">
              <a:spLocks noChangeArrowheads="1"/>
            </p:cNvSpPr>
            <p:nvPr/>
          </p:nvSpPr>
          <p:spPr bwMode="auto">
            <a:xfrm>
              <a:off x="4038601" y="2667000"/>
              <a:ext cx="4038599" cy="58477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tx1"/>
                  </a:solidFill>
                  <a:latin typeface="Arial" charset="0"/>
                </a:rPr>
                <a:t>Maintain constant number of optical wavelengths</a:t>
              </a:r>
            </a:p>
          </p:txBody>
        </p:sp>
      </p:grpSp>
      <p:grpSp>
        <p:nvGrpSpPr>
          <p:cNvPr id="20486" name="Group 54"/>
          <p:cNvGrpSpPr>
            <a:grpSpLocks/>
          </p:cNvGrpSpPr>
          <p:nvPr/>
        </p:nvGrpSpPr>
        <p:grpSpPr bwMode="auto">
          <a:xfrm>
            <a:off x="392113" y="4381500"/>
            <a:ext cx="8472487" cy="1955800"/>
            <a:chOff x="469012" y="4610103"/>
            <a:chExt cx="8471788" cy="1956788"/>
          </a:xfrm>
        </p:grpSpPr>
        <p:sp>
          <p:nvSpPr>
            <p:cNvPr id="20488" name="Line 9"/>
            <p:cNvSpPr>
              <a:spLocks noChangeShapeType="1"/>
            </p:cNvSpPr>
            <p:nvPr/>
          </p:nvSpPr>
          <p:spPr bwMode="auto">
            <a:xfrm>
              <a:off x="1854200" y="4914903"/>
              <a:ext cx="56388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89" name="Line 10"/>
            <p:cNvSpPr>
              <a:spLocks noChangeShapeType="1"/>
            </p:cNvSpPr>
            <p:nvPr/>
          </p:nvSpPr>
          <p:spPr bwMode="auto">
            <a:xfrm>
              <a:off x="1854200" y="5448304"/>
              <a:ext cx="56388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0" name="Rectangle 11" descr="Wide upward diagonal"/>
            <p:cNvSpPr>
              <a:spLocks noChangeArrowheads="1"/>
            </p:cNvSpPr>
            <p:nvPr/>
          </p:nvSpPr>
          <p:spPr bwMode="auto">
            <a:xfrm>
              <a:off x="7493000" y="4610103"/>
              <a:ext cx="228600" cy="1143001"/>
            </a:xfrm>
            <a:prstGeom prst="rect">
              <a:avLst/>
            </a:prstGeom>
            <a:pattFill prst="wdUpDiag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1" name="Line 12"/>
            <p:cNvSpPr>
              <a:spLocks noChangeShapeType="1"/>
            </p:cNvSpPr>
            <p:nvPr/>
          </p:nvSpPr>
          <p:spPr bwMode="auto">
            <a:xfrm flipH="1">
              <a:off x="4368800" y="4762503"/>
              <a:ext cx="838200" cy="0"/>
            </a:xfrm>
            <a:prstGeom prst="line">
              <a:avLst/>
            </a:prstGeom>
            <a:noFill/>
            <a:ln w="38100">
              <a:solidFill>
                <a:srgbClr val="063DE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2" name="Line 13"/>
            <p:cNvSpPr>
              <a:spLocks noChangeShapeType="1"/>
            </p:cNvSpPr>
            <p:nvPr/>
          </p:nvSpPr>
          <p:spPr bwMode="auto">
            <a:xfrm>
              <a:off x="4445000" y="5676904"/>
              <a:ext cx="838200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3" name="Text Box 14"/>
            <p:cNvSpPr txBox="1">
              <a:spLocks noChangeArrowheads="1"/>
            </p:cNvSpPr>
            <p:nvPr/>
          </p:nvSpPr>
          <p:spPr bwMode="auto">
            <a:xfrm>
              <a:off x="5969000" y="5537204"/>
              <a:ext cx="99695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200">
                  <a:solidFill>
                    <a:schemeClr val="tx1"/>
                  </a:solidFill>
                  <a:latin typeface="Arial" charset="0"/>
                </a:rPr>
                <a:t>Optical fiber</a:t>
              </a:r>
            </a:p>
          </p:txBody>
        </p:sp>
        <p:sp>
          <p:nvSpPr>
            <p:cNvPr id="20494" name="Text Box 15"/>
            <p:cNvSpPr txBox="1">
              <a:spLocks noChangeArrowheads="1"/>
            </p:cNvSpPr>
            <p:nvPr/>
          </p:nvSpPr>
          <p:spPr bwMode="auto">
            <a:xfrm>
              <a:off x="1092200" y="5735642"/>
              <a:ext cx="1371600" cy="83124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200">
                  <a:solidFill>
                    <a:schemeClr val="tx1"/>
                  </a:solidFill>
                  <a:latin typeface="Arial" charset="0"/>
                </a:rPr>
                <a:t>Measure repetition rate compared to source</a:t>
              </a:r>
            </a:p>
          </p:txBody>
        </p:sp>
        <p:sp>
          <p:nvSpPr>
            <p:cNvPr id="20495" name="Text Box 16"/>
            <p:cNvSpPr txBox="1">
              <a:spLocks noChangeArrowheads="1"/>
            </p:cNvSpPr>
            <p:nvPr/>
          </p:nvSpPr>
          <p:spPr bwMode="auto">
            <a:xfrm>
              <a:off x="469012" y="5003803"/>
              <a:ext cx="1125729" cy="461665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200">
                  <a:solidFill>
                    <a:schemeClr val="tx1"/>
                  </a:solidFill>
                  <a:latin typeface="Arial" charset="0"/>
                </a:rPr>
                <a:t>Pulsed Signal </a:t>
              </a:r>
            </a:p>
            <a:p>
              <a:r>
                <a:rPr lang="en-US" sz="1200">
                  <a:solidFill>
                    <a:schemeClr val="tx1"/>
                  </a:solidFill>
                  <a:latin typeface="Arial" charset="0"/>
                </a:rPr>
                <a:t>Source</a:t>
              </a:r>
            </a:p>
          </p:txBody>
        </p:sp>
        <p:sp>
          <p:nvSpPr>
            <p:cNvPr id="20496" name="Text Box 17"/>
            <p:cNvSpPr txBox="1">
              <a:spLocks noChangeArrowheads="1"/>
            </p:cNvSpPr>
            <p:nvPr/>
          </p:nvSpPr>
          <p:spPr bwMode="auto">
            <a:xfrm>
              <a:off x="2692400" y="5842004"/>
              <a:ext cx="1371600" cy="457201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200">
                  <a:solidFill>
                    <a:schemeClr val="tx1"/>
                  </a:solidFill>
                  <a:latin typeface="Arial" charset="0"/>
                </a:rPr>
                <a:t>Compensate fiber length</a:t>
              </a:r>
            </a:p>
          </p:txBody>
        </p:sp>
        <p:sp>
          <p:nvSpPr>
            <p:cNvPr id="20497" name="Text Box 18"/>
            <p:cNvSpPr txBox="1">
              <a:spLocks noChangeArrowheads="1"/>
            </p:cNvSpPr>
            <p:nvPr/>
          </p:nvSpPr>
          <p:spPr bwMode="auto">
            <a:xfrm>
              <a:off x="7645400" y="4699003"/>
              <a:ext cx="12954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50% reflective mirror</a:t>
              </a:r>
            </a:p>
          </p:txBody>
        </p:sp>
        <p:sp>
          <p:nvSpPr>
            <p:cNvPr id="20498" name="AutoShape 19"/>
            <p:cNvSpPr>
              <a:spLocks noChangeArrowheads="1"/>
            </p:cNvSpPr>
            <p:nvPr/>
          </p:nvSpPr>
          <p:spPr bwMode="auto">
            <a:xfrm>
              <a:off x="1549400" y="5080004"/>
              <a:ext cx="304800" cy="228600"/>
            </a:xfrm>
            <a:prstGeom prst="rightArrow">
              <a:avLst>
                <a:gd name="adj1" fmla="val 50000"/>
                <a:gd name="adj2" fmla="val 33333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9" name="AutoShape 20"/>
            <p:cNvSpPr>
              <a:spLocks noChangeArrowheads="1"/>
            </p:cNvSpPr>
            <p:nvPr/>
          </p:nvSpPr>
          <p:spPr bwMode="auto">
            <a:xfrm rot="5400301">
              <a:off x="1663700" y="5575304"/>
              <a:ext cx="304800" cy="228600"/>
            </a:xfrm>
            <a:prstGeom prst="rightArrow">
              <a:avLst>
                <a:gd name="adj1" fmla="val 50000"/>
                <a:gd name="adj2" fmla="val 33333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0" name="AutoShape 21"/>
            <p:cNvSpPr>
              <a:spLocks noChangeArrowheads="1"/>
            </p:cNvSpPr>
            <p:nvPr/>
          </p:nvSpPr>
          <p:spPr bwMode="auto">
            <a:xfrm>
              <a:off x="2463800" y="5918204"/>
              <a:ext cx="304800" cy="228600"/>
            </a:xfrm>
            <a:prstGeom prst="rightArrow">
              <a:avLst>
                <a:gd name="adj1" fmla="val 50000"/>
                <a:gd name="adj2" fmla="val 33333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1" name="AutoShape 22"/>
            <p:cNvSpPr>
              <a:spLocks noChangeArrowheads="1"/>
            </p:cNvSpPr>
            <p:nvPr/>
          </p:nvSpPr>
          <p:spPr bwMode="auto">
            <a:xfrm rot="16199699" flipV="1">
              <a:off x="3263900" y="5575304"/>
              <a:ext cx="304800" cy="228600"/>
            </a:xfrm>
            <a:prstGeom prst="rightArrow">
              <a:avLst>
                <a:gd name="adj1" fmla="val 50000"/>
                <a:gd name="adj2" fmla="val 33333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2" name="Text Box 24"/>
            <p:cNvSpPr txBox="1">
              <a:spLocks noChangeArrowheads="1"/>
            </p:cNvSpPr>
            <p:nvPr/>
          </p:nvSpPr>
          <p:spPr bwMode="auto">
            <a:xfrm>
              <a:off x="4292600" y="5918200"/>
              <a:ext cx="4483100" cy="58477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tx1"/>
                  </a:solidFill>
                  <a:latin typeface="Arial" charset="0"/>
                </a:rPr>
                <a:t>Maintain constant repetition rate of forward/reflected pulses</a:t>
              </a:r>
            </a:p>
          </p:txBody>
        </p:sp>
        <p:sp>
          <p:nvSpPr>
            <p:cNvPr id="20503" name="Freeform 50"/>
            <p:cNvSpPr>
              <a:spLocks noChangeArrowheads="1"/>
            </p:cNvSpPr>
            <p:nvPr/>
          </p:nvSpPr>
          <p:spPr bwMode="auto">
            <a:xfrm>
              <a:off x="2806700" y="4889501"/>
              <a:ext cx="419100" cy="520700"/>
            </a:xfrm>
            <a:custGeom>
              <a:avLst/>
              <a:gdLst>
                <a:gd name="T0" fmla="*/ 0 w 419100"/>
                <a:gd name="T1" fmla="*/ 1262247 h 334433"/>
                <a:gd name="T2" fmla="*/ 215900 w 419100"/>
                <a:gd name="T3" fmla="*/ 15978 h 334433"/>
                <a:gd name="T4" fmla="*/ 419100 w 419100"/>
                <a:gd name="T5" fmla="*/ 1166381 h 334433"/>
                <a:gd name="T6" fmla="*/ 0 60000 65536"/>
                <a:gd name="T7" fmla="*/ 0 60000 65536"/>
                <a:gd name="T8" fmla="*/ 0 60000 65536"/>
                <a:gd name="T9" fmla="*/ 0 w 419100"/>
                <a:gd name="T10" fmla="*/ 0 h 334433"/>
                <a:gd name="T11" fmla="*/ 419100 w 419100"/>
                <a:gd name="T12" fmla="*/ 334433 h 3344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9100" h="334433">
                  <a:moveTo>
                    <a:pt x="0" y="334433"/>
                  </a:moveTo>
                  <a:cubicBezTo>
                    <a:pt x="73025" y="171449"/>
                    <a:pt x="146050" y="8466"/>
                    <a:pt x="215900" y="4233"/>
                  </a:cubicBezTo>
                  <a:cubicBezTo>
                    <a:pt x="285750" y="0"/>
                    <a:pt x="419100" y="309033"/>
                    <a:pt x="419100" y="309033"/>
                  </a:cubicBezTo>
                </a:path>
              </a:pathLst>
            </a:custGeom>
            <a:noFill/>
            <a:ln w="38100">
              <a:solidFill>
                <a:srgbClr val="29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4" name="Freeform 51"/>
            <p:cNvSpPr>
              <a:spLocks noChangeArrowheads="1"/>
            </p:cNvSpPr>
            <p:nvPr/>
          </p:nvSpPr>
          <p:spPr bwMode="auto">
            <a:xfrm>
              <a:off x="5829300" y="4914901"/>
              <a:ext cx="419100" cy="520700"/>
            </a:xfrm>
            <a:custGeom>
              <a:avLst/>
              <a:gdLst>
                <a:gd name="T0" fmla="*/ 0 w 419100"/>
                <a:gd name="T1" fmla="*/ 1262247 h 334433"/>
                <a:gd name="T2" fmla="*/ 215900 w 419100"/>
                <a:gd name="T3" fmla="*/ 15978 h 334433"/>
                <a:gd name="T4" fmla="*/ 419100 w 419100"/>
                <a:gd name="T5" fmla="*/ 1166381 h 334433"/>
                <a:gd name="T6" fmla="*/ 0 60000 65536"/>
                <a:gd name="T7" fmla="*/ 0 60000 65536"/>
                <a:gd name="T8" fmla="*/ 0 60000 65536"/>
                <a:gd name="T9" fmla="*/ 0 w 419100"/>
                <a:gd name="T10" fmla="*/ 0 h 334433"/>
                <a:gd name="T11" fmla="*/ 419100 w 419100"/>
                <a:gd name="T12" fmla="*/ 334433 h 3344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9100" h="334433">
                  <a:moveTo>
                    <a:pt x="0" y="334433"/>
                  </a:moveTo>
                  <a:cubicBezTo>
                    <a:pt x="73025" y="171449"/>
                    <a:pt x="146050" y="8466"/>
                    <a:pt x="215900" y="4233"/>
                  </a:cubicBezTo>
                  <a:cubicBezTo>
                    <a:pt x="285750" y="0"/>
                    <a:pt x="419100" y="309033"/>
                    <a:pt x="419100" y="309033"/>
                  </a:cubicBezTo>
                </a:path>
              </a:pathLst>
            </a:custGeom>
            <a:noFill/>
            <a:ln w="38100">
              <a:solidFill>
                <a:srgbClr val="29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5" name="Freeform 52"/>
            <p:cNvSpPr>
              <a:spLocks noChangeArrowheads="1"/>
            </p:cNvSpPr>
            <p:nvPr/>
          </p:nvSpPr>
          <p:spPr bwMode="auto">
            <a:xfrm>
              <a:off x="6565900" y="4927601"/>
              <a:ext cx="419100" cy="520700"/>
            </a:xfrm>
            <a:custGeom>
              <a:avLst/>
              <a:gdLst>
                <a:gd name="T0" fmla="*/ 0 w 419100"/>
                <a:gd name="T1" fmla="*/ 1262247 h 334433"/>
                <a:gd name="T2" fmla="*/ 215900 w 419100"/>
                <a:gd name="T3" fmla="*/ 15978 h 334433"/>
                <a:gd name="T4" fmla="*/ 419100 w 419100"/>
                <a:gd name="T5" fmla="*/ 1166381 h 334433"/>
                <a:gd name="T6" fmla="*/ 0 60000 65536"/>
                <a:gd name="T7" fmla="*/ 0 60000 65536"/>
                <a:gd name="T8" fmla="*/ 0 60000 65536"/>
                <a:gd name="T9" fmla="*/ 0 w 419100"/>
                <a:gd name="T10" fmla="*/ 0 h 334433"/>
                <a:gd name="T11" fmla="*/ 419100 w 419100"/>
                <a:gd name="T12" fmla="*/ 334433 h 3344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9100" h="334433">
                  <a:moveTo>
                    <a:pt x="0" y="334433"/>
                  </a:moveTo>
                  <a:cubicBezTo>
                    <a:pt x="73025" y="171449"/>
                    <a:pt x="146050" y="8466"/>
                    <a:pt x="215900" y="4233"/>
                  </a:cubicBezTo>
                  <a:cubicBezTo>
                    <a:pt x="285750" y="0"/>
                    <a:pt x="419100" y="309033"/>
                    <a:pt x="419100" y="309033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6" name="Freeform 53"/>
            <p:cNvSpPr>
              <a:spLocks noChangeArrowheads="1"/>
            </p:cNvSpPr>
            <p:nvPr/>
          </p:nvSpPr>
          <p:spPr bwMode="auto">
            <a:xfrm>
              <a:off x="3543300" y="4927601"/>
              <a:ext cx="419100" cy="520700"/>
            </a:xfrm>
            <a:custGeom>
              <a:avLst/>
              <a:gdLst>
                <a:gd name="T0" fmla="*/ 0 w 419100"/>
                <a:gd name="T1" fmla="*/ 1262247 h 334433"/>
                <a:gd name="T2" fmla="*/ 215900 w 419100"/>
                <a:gd name="T3" fmla="*/ 15978 h 334433"/>
                <a:gd name="T4" fmla="*/ 419100 w 419100"/>
                <a:gd name="T5" fmla="*/ 1166381 h 334433"/>
                <a:gd name="T6" fmla="*/ 0 60000 65536"/>
                <a:gd name="T7" fmla="*/ 0 60000 65536"/>
                <a:gd name="T8" fmla="*/ 0 60000 65536"/>
                <a:gd name="T9" fmla="*/ 0 w 419100"/>
                <a:gd name="T10" fmla="*/ 0 h 334433"/>
                <a:gd name="T11" fmla="*/ 419100 w 419100"/>
                <a:gd name="T12" fmla="*/ 334433 h 3344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9100" h="334433">
                  <a:moveTo>
                    <a:pt x="0" y="334433"/>
                  </a:moveTo>
                  <a:cubicBezTo>
                    <a:pt x="73025" y="171449"/>
                    <a:pt x="146050" y="8466"/>
                    <a:pt x="215900" y="4233"/>
                  </a:cubicBezTo>
                  <a:cubicBezTo>
                    <a:pt x="285750" y="0"/>
                    <a:pt x="419100" y="309033"/>
                    <a:pt x="419100" y="309033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87" name="TextBox 57"/>
          <p:cNvSpPr txBox="1">
            <a:spLocks noChangeArrowheads="1"/>
          </p:cNvSpPr>
          <p:nvPr/>
        </p:nvSpPr>
        <p:spPr bwMode="auto">
          <a:xfrm>
            <a:off x="0" y="6434138"/>
            <a:ext cx="91440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>
                <a:latin typeface="Arial" charset="0"/>
                <a:cs typeface="Arial" charset="0"/>
              </a:rPr>
              <a:t>Correction BW limited to R/T travel time on fiber (e.g. 1 km fiber gives 100 kHz)</a:t>
            </a:r>
          </a:p>
        </p:txBody>
      </p:sp>
    </p:spTree>
    <p:extLst>
      <p:ext uri="{BB962C8B-B14F-4D97-AF65-F5344CB8AC3E}">
        <p14:creationId xmlns:p14="http://schemas.microsoft.com/office/powerpoint/2010/main" val="1571037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Three Challenges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7500" y="1036638"/>
            <a:ext cx="8826500" cy="51181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Provide long-term stable clock over entire accelerator complex: injector, linac, diagnostics, and lasers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Arial" charset="0"/>
                <a:ea typeface="ＭＳ Ｐゴシック" charset="0"/>
              </a:rPr>
              <a:t>Use stabilized links to maintain stable relative phase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Arial" charset="0"/>
                <a:ea typeface="ＭＳ Ｐゴシック" charset="0"/>
              </a:rPr>
              <a:t>Laser-laser stability should be &lt;10 fsec (maybe better).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Arial" charset="0"/>
                <a:ea typeface="ＭＳ Ｐゴシック" charset="0"/>
              </a:rPr>
              <a:t>RF cavity stability should be &lt;50-100 fsec.</a:t>
            </a:r>
          </a:p>
          <a:p>
            <a:pPr lvl="1">
              <a:lnSpc>
                <a:spcPct val="90000"/>
              </a:lnSpc>
            </a:pPr>
            <a:endParaRPr lang="en-US" sz="2000">
              <a:latin typeface="Arial" charset="0"/>
              <a:ea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Lock remote clients to stable clock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Arial" charset="0"/>
                <a:ea typeface="ＭＳ Ｐゴシック" charset="0"/>
              </a:rPr>
              <a:t>Advanced digital controllers (RF and mode-locked laser oscillators)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Arial" charset="0"/>
                <a:ea typeface="ＭＳ Ｐゴシック" charset="0"/>
              </a:rPr>
              <a:t>Direct seeding of remote lasers</a:t>
            </a:r>
          </a:p>
          <a:p>
            <a:pPr lvl="1">
              <a:lnSpc>
                <a:spcPct val="90000"/>
              </a:lnSpc>
            </a:pPr>
            <a:endParaRPr lang="en-US" sz="2000">
              <a:latin typeface="Arial" charset="0"/>
              <a:ea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Measure resulting electron and photon timing stability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Arial" charset="0"/>
                <a:ea typeface="ＭＳ Ｐゴシック" charset="0"/>
              </a:rPr>
              <a:t>Femtosecond electron arrival time and bunch length and energy spread monitors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Arial" charset="0"/>
                <a:ea typeface="ＭＳ Ｐゴシック" charset="0"/>
              </a:rPr>
              <a:t>Femtosecond x-ray arrival time, pulse length, spectrometer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190500" y="990600"/>
            <a:ext cx="8801100" cy="1854200"/>
          </a:xfrm>
          <a:prstGeom prst="roundRect">
            <a:avLst/>
          </a:prstGeom>
          <a:solidFill>
            <a:schemeClr val="accent2">
              <a:lumMod val="60000"/>
              <a:lumOff val="40000"/>
              <a:alpha val="2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omic Sans MS" pitchFamily="-65" charset="0"/>
              <a:ea typeface="+mn-ea"/>
              <a:cs typeface="+mn-cs"/>
            </a:endParaRPr>
          </a:p>
        </p:txBody>
      </p:sp>
      <p:sp>
        <p:nvSpPr>
          <p:cNvPr id="5" name="Rounded Rectangle 4"/>
          <p:cNvSpPr>
            <a:spLocks noChangeArrowheads="1"/>
          </p:cNvSpPr>
          <p:nvPr/>
        </p:nvSpPr>
        <p:spPr bwMode="auto">
          <a:xfrm>
            <a:off x="177800" y="3048000"/>
            <a:ext cx="8801100" cy="1231900"/>
          </a:xfrm>
          <a:prstGeom prst="roundRect">
            <a:avLst>
              <a:gd name="adj" fmla="val 16667"/>
            </a:avLst>
          </a:prstGeom>
          <a:solidFill>
            <a:srgbClr val="FFFF00">
              <a:alpha val="25098"/>
            </a:srgb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ounded Rectangle 5"/>
          <p:cNvSpPr>
            <a:spLocks noChangeArrowheads="1"/>
          </p:cNvSpPr>
          <p:nvPr/>
        </p:nvSpPr>
        <p:spPr bwMode="auto">
          <a:xfrm>
            <a:off x="190500" y="4483100"/>
            <a:ext cx="8801100" cy="1549400"/>
          </a:xfrm>
          <a:prstGeom prst="roundRect">
            <a:avLst>
              <a:gd name="adj" fmla="val 16667"/>
            </a:avLst>
          </a:prstGeom>
          <a:solidFill>
            <a:srgbClr val="FF0000">
              <a:alpha val="25098"/>
            </a:srgb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Single Channel Link</a:t>
            </a:r>
          </a:p>
        </p:txBody>
      </p:sp>
      <p:grpSp>
        <p:nvGrpSpPr>
          <p:cNvPr id="20482" name="Group 72"/>
          <p:cNvGrpSpPr>
            <a:grpSpLocks/>
          </p:cNvGrpSpPr>
          <p:nvPr/>
        </p:nvGrpSpPr>
        <p:grpSpPr bwMode="auto">
          <a:xfrm>
            <a:off x="152400" y="1231900"/>
            <a:ext cx="8470900" cy="2420938"/>
            <a:chOff x="152400" y="1536699"/>
            <a:chExt cx="8470900" cy="2420938"/>
          </a:xfrm>
        </p:grpSpPr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2525713" y="2206624"/>
              <a:ext cx="1295400" cy="113982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16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 flipV="1">
              <a:off x="935038" y="2363787"/>
              <a:ext cx="1349375" cy="1587"/>
            </a:xfrm>
            <a:prstGeom prst="line">
              <a:avLst/>
            </a:prstGeom>
            <a:noFill/>
            <a:ln w="28575">
              <a:solidFill>
                <a:srgbClr val="0066CC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6" name="Line 8"/>
            <p:cNvSpPr>
              <a:spLocks noChangeShapeType="1"/>
            </p:cNvSpPr>
            <p:nvPr/>
          </p:nvSpPr>
          <p:spPr bwMode="auto">
            <a:xfrm>
              <a:off x="5707063" y="2762249"/>
              <a:ext cx="958850" cy="0"/>
            </a:xfrm>
            <a:prstGeom prst="line">
              <a:avLst/>
            </a:prstGeom>
            <a:noFill/>
            <a:ln w="28575">
              <a:solidFill>
                <a:srgbClr val="0066CC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7" name="Line 11"/>
            <p:cNvSpPr>
              <a:spLocks noChangeShapeType="1"/>
            </p:cNvSpPr>
            <p:nvPr/>
          </p:nvSpPr>
          <p:spPr bwMode="auto">
            <a:xfrm>
              <a:off x="2287588" y="2365374"/>
              <a:ext cx="4276725" cy="0"/>
            </a:xfrm>
            <a:prstGeom prst="line">
              <a:avLst/>
            </a:prstGeom>
            <a:noFill/>
            <a:ln w="28575">
              <a:solidFill>
                <a:srgbClr val="0066CC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>
              <a:off x="298450" y="3008312"/>
              <a:ext cx="666750" cy="58578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en-US" sz="1600">
                  <a:latin typeface="+mj-lt"/>
                  <a:ea typeface="+mn-ea"/>
                  <a:cs typeface="+mn-cs"/>
                </a:rPr>
                <a:t>Rb</a:t>
              </a:r>
            </a:p>
            <a:p>
              <a:pPr eaLnBrk="1" hangingPunct="1">
                <a:defRPr/>
              </a:pPr>
              <a:r>
                <a:rPr lang="en-US" sz="1600">
                  <a:latin typeface="+mj-lt"/>
                  <a:ea typeface="+mn-ea"/>
                  <a:cs typeface="+mn-cs"/>
                </a:rPr>
                <a:t>lock</a:t>
              </a:r>
            </a:p>
          </p:txBody>
        </p:sp>
        <p:sp>
          <p:nvSpPr>
            <p:cNvPr id="9" name="Line 13"/>
            <p:cNvSpPr>
              <a:spLocks noChangeShapeType="1"/>
            </p:cNvSpPr>
            <p:nvPr/>
          </p:nvSpPr>
          <p:spPr bwMode="auto">
            <a:xfrm flipH="1">
              <a:off x="617538" y="2435224"/>
              <a:ext cx="0" cy="5715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0" name="Text Box 21"/>
            <p:cNvSpPr txBox="1">
              <a:spLocks noChangeArrowheads="1"/>
            </p:cNvSpPr>
            <p:nvPr/>
          </p:nvSpPr>
          <p:spPr bwMode="auto">
            <a:xfrm>
              <a:off x="5106988" y="2879724"/>
              <a:ext cx="747712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en-US" sz="1600" dirty="0">
                  <a:latin typeface="+mj-lt"/>
                  <a:ea typeface="+mn-ea"/>
                  <a:cs typeface="+mn-cs"/>
                </a:rPr>
                <a:t>0.01C</a:t>
              </a:r>
            </a:p>
          </p:txBody>
        </p:sp>
        <p:grpSp>
          <p:nvGrpSpPr>
            <p:cNvPr id="20496" name="Group 32"/>
            <p:cNvGrpSpPr>
              <a:grpSpLocks/>
            </p:cNvGrpSpPr>
            <p:nvPr/>
          </p:nvGrpSpPr>
          <p:grpSpPr bwMode="auto">
            <a:xfrm>
              <a:off x="2830680" y="2401681"/>
              <a:ext cx="341351" cy="278999"/>
              <a:chOff x="816" y="3264"/>
              <a:chExt cx="576" cy="288"/>
            </a:xfrm>
          </p:grpSpPr>
          <p:sp>
            <p:nvSpPr>
              <p:cNvPr id="71" name="Arc 33"/>
              <p:cNvSpPr>
                <a:spLocks/>
              </p:cNvSpPr>
              <p:nvPr/>
            </p:nvSpPr>
            <p:spPr bwMode="auto">
              <a:xfrm>
                <a:off x="1105" y="3264"/>
                <a:ext cx="287" cy="288"/>
              </a:xfrm>
              <a:custGeom>
                <a:avLst/>
                <a:gdLst>
                  <a:gd name="T0" fmla="*/ 0 w 21600"/>
                  <a:gd name="T1" fmla="*/ 0 h 21600"/>
                  <a:gd name="T2" fmla="*/ 288 w 21600"/>
                  <a:gd name="T3" fmla="*/ 288 h 21600"/>
                  <a:gd name="T4" fmla="*/ 0 w 21600"/>
                  <a:gd name="T5" fmla="*/ 288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66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600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72" name="Arc 34"/>
              <p:cNvSpPr>
                <a:spLocks/>
              </p:cNvSpPr>
              <p:nvPr/>
            </p:nvSpPr>
            <p:spPr bwMode="auto">
              <a:xfrm flipH="1">
                <a:off x="816" y="3264"/>
                <a:ext cx="289" cy="288"/>
              </a:xfrm>
              <a:custGeom>
                <a:avLst/>
                <a:gdLst>
                  <a:gd name="T0" fmla="*/ 0 w 21600"/>
                  <a:gd name="T1" fmla="*/ 0 h 21600"/>
                  <a:gd name="T2" fmla="*/ 288 w 21600"/>
                  <a:gd name="T3" fmla="*/ 288 h 21600"/>
                  <a:gd name="T4" fmla="*/ 0 w 21600"/>
                  <a:gd name="T5" fmla="*/ 288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66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600">
                  <a:latin typeface="+mj-lt"/>
                  <a:ea typeface="+mn-ea"/>
                  <a:cs typeface="+mn-cs"/>
                </a:endParaRPr>
              </a:p>
            </p:txBody>
          </p:sp>
        </p:grpSp>
        <p:sp>
          <p:nvSpPr>
            <p:cNvPr id="12" name="Line 35"/>
            <p:cNvSpPr>
              <a:spLocks noChangeShapeType="1"/>
            </p:cNvSpPr>
            <p:nvPr/>
          </p:nvSpPr>
          <p:spPr bwMode="auto">
            <a:xfrm>
              <a:off x="2828925" y="2666999"/>
              <a:ext cx="12700" cy="795338"/>
            </a:xfrm>
            <a:prstGeom prst="line">
              <a:avLst/>
            </a:prstGeom>
            <a:noFill/>
            <a:ln w="28575">
              <a:solidFill>
                <a:srgbClr val="0066CC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3" name="Oval 36"/>
            <p:cNvSpPr>
              <a:spLocks noChangeArrowheads="1"/>
            </p:cNvSpPr>
            <p:nvPr/>
          </p:nvSpPr>
          <p:spPr bwMode="auto">
            <a:xfrm>
              <a:off x="2914650" y="2305049"/>
              <a:ext cx="180975" cy="16033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1600">
                <a:latin typeface="+mj-lt"/>
                <a:ea typeface="+mn-ea"/>
                <a:cs typeface="+mn-cs"/>
              </a:endParaRPr>
            </a:p>
          </p:txBody>
        </p:sp>
        <p:grpSp>
          <p:nvGrpSpPr>
            <p:cNvPr id="20499" name="Group 37"/>
            <p:cNvGrpSpPr>
              <a:grpSpLocks/>
            </p:cNvGrpSpPr>
            <p:nvPr/>
          </p:nvGrpSpPr>
          <p:grpSpPr bwMode="auto">
            <a:xfrm rot="10800000" flipH="1">
              <a:off x="6579074" y="2206143"/>
              <a:ext cx="171968" cy="318345"/>
              <a:chOff x="3024" y="2448"/>
              <a:chExt cx="192" cy="432"/>
            </a:xfrm>
          </p:grpSpPr>
          <p:sp>
            <p:nvSpPr>
              <p:cNvPr id="67" name="AutoShape 38"/>
              <p:cNvSpPr>
                <a:spLocks noChangeArrowheads="1"/>
              </p:cNvSpPr>
              <p:nvPr/>
            </p:nvSpPr>
            <p:spPr bwMode="auto">
              <a:xfrm>
                <a:off x="3022" y="2593"/>
                <a:ext cx="200" cy="142"/>
              </a:xfrm>
              <a:prstGeom prst="triangle">
                <a:avLst>
                  <a:gd name="adj" fmla="val 50000"/>
                </a:avLst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>
                  <a:defRPr/>
                </a:pPr>
                <a:endParaRPr lang="en-US" sz="1600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68" name="Line 39"/>
              <p:cNvSpPr>
                <a:spLocks noChangeShapeType="1"/>
              </p:cNvSpPr>
              <p:nvPr/>
            </p:nvSpPr>
            <p:spPr bwMode="auto">
              <a:xfrm>
                <a:off x="3009" y="2593"/>
                <a:ext cx="2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69" name="Line 40"/>
              <p:cNvSpPr>
                <a:spLocks noChangeShapeType="1"/>
              </p:cNvSpPr>
              <p:nvPr/>
            </p:nvSpPr>
            <p:spPr bwMode="auto">
              <a:xfrm>
                <a:off x="3135" y="2763"/>
                <a:ext cx="0" cy="1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70" name="Line 41"/>
              <p:cNvSpPr>
                <a:spLocks noChangeShapeType="1"/>
              </p:cNvSpPr>
              <p:nvPr/>
            </p:nvSpPr>
            <p:spPr bwMode="auto">
              <a:xfrm flipV="1">
                <a:off x="3119" y="2468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j-lt"/>
                  <a:ea typeface="+mn-ea"/>
                  <a:cs typeface="+mn-cs"/>
                </a:endParaRPr>
              </a:p>
            </p:txBody>
          </p:sp>
        </p:grpSp>
        <p:sp>
          <p:nvSpPr>
            <p:cNvPr id="15" name="AutoShape 42"/>
            <p:cNvSpPr>
              <a:spLocks noChangeArrowheads="1"/>
            </p:cNvSpPr>
            <p:nvPr/>
          </p:nvSpPr>
          <p:spPr bwMode="auto">
            <a:xfrm rot="5400000">
              <a:off x="2020094" y="2150268"/>
              <a:ext cx="477838" cy="43180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>
                <a:defRPr/>
              </a:pPr>
              <a:endParaRPr lang="en-US" sz="16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6" name="Line 43"/>
            <p:cNvSpPr>
              <a:spLocks noChangeShapeType="1"/>
            </p:cNvSpPr>
            <p:nvPr/>
          </p:nvSpPr>
          <p:spPr bwMode="auto">
            <a:xfrm flipV="1">
              <a:off x="865188" y="2492374"/>
              <a:ext cx="0" cy="503238"/>
            </a:xfrm>
            <a:prstGeom prst="line">
              <a:avLst/>
            </a:prstGeom>
            <a:noFill/>
            <a:ln w="28575">
              <a:solidFill>
                <a:srgbClr val="0066CC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7" name="Text Box 44"/>
            <p:cNvSpPr txBox="1">
              <a:spLocks noChangeArrowheads="1"/>
            </p:cNvSpPr>
            <p:nvPr/>
          </p:nvSpPr>
          <p:spPr bwMode="auto">
            <a:xfrm>
              <a:off x="1363663" y="2178049"/>
              <a:ext cx="528637" cy="3381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en-US" sz="1600">
                  <a:latin typeface="+mj-lt"/>
                  <a:ea typeface="+mn-ea"/>
                  <a:cs typeface="+mn-cs"/>
                </a:rPr>
                <a:t>AM</a:t>
              </a:r>
            </a:p>
          </p:txBody>
        </p:sp>
        <p:sp>
          <p:nvSpPr>
            <p:cNvPr id="18" name="Line 45"/>
            <p:cNvSpPr>
              <a:spLocks noChangeShapeType="1"/>
            </p:cNvSpPr>
            <p:nvPr/>
          </p:nvSpPr>
          <p:spPr bwMode="auto">
            <a:xfrm>
              <a:off x="1609725" y="2492374"/>
              <a:ext cx="0" cy="630238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9" name="Line 51"/>
            <p:cNvSpPr>
              <a:spLocks noChangeShapeType="1"/>
            </p:cNvSpPr>
            <p:nvPr/>
          </p:nvSpPr>
          <p:spPr bwMode="auto">
            <a:xfrm>
              <a:off x="6665913" y="2206624"/>
              <a:ext cx="900112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0" name="Text Box 55"/>
            <p:cNvSpPr txBox="1">
              <a:spLocks noChangeArrowheads="1"/>
            </p:cNvSpPr>
            <p:nvPr/>
          </p:nvSpPr>
          <p:spPr bwMode="auto">
            <a:xfrm>
              <a:off x="152400" y="2017712"/>
              <a:ext cx="995363" cy="5842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en-US" sz="1600">
                  <a:latin typeface="+mj-lt"/>
                  <a:ea typeface="+mn-ea"/>
                  <a:cs typeface="+mn-cs"/>
                </a:rPr>
                <a:t>CW</a:t>
              </a:r>
            </a:p>
            <a:p>
              <a:pPr eaLnBrk="1" hangingPunct="1">
                <a:defRPr/>
              </a:pPr>
              <a:r>
                <a:rPr lang="en-US" sz="1600">
                  <a:latin typeface="+mj-lt"/>
                  <a:ea typeface="+mn-ea"/>
                  <a:cs typeface="+mn-cs"/>
                </a:rPr>
                <a:t>laser</a:t>
              </a:r>
            </a:p>
          </p:txBody>
        </p:sp>
        <p:sp>
          <p:nvSpPr>
            <p:cNvPr id="21" name="Text Box 56"/>
            <p:cNvSpPr txBox="1">
              <a:spLocks noChangeArrowheads="1"/>
            </p:cNvSpPr>
            <p:nvPr/>
          </p:nvSpPr>
          <p:spPr bwMode="auto">
            <a:xfrm>
              <a:off x="2911475" y="3028949"/>
              <a:ext cx="758825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en-US" sz="1600" dirty="0">
                  <a:latin typeface="+mj-lt"/>
                  <a:ea typeface="+mn-ea"/>
                  <a:cs typeface="+mn-cs"/>
                </a:rPr>
                <a:t>0.01C</a:t>
              </a:r>
            </a:p>
          </p:txBody>
        </p:sp>
        <p:grpSp>
          <p:nvGrpSpPr>
            <p:cNvPr id="20507" name="Group 57"/>
            <p:cNvGrpSpPr>
              <a:grpSpLocks/>
            </p:cNvGrpSpPr>
            <p:nvPr/>
          </p:nvGrpSpPr>
          <p:grpSpPr bwMode="auto">
            <a:xfrm>
              <a:off x="5203327" y="2401681"/>
              <a:ext cx="341351" cy="216999"/>
              <a:chOff x="816" y="3264"/>
              <a:chExt cx="576" cy="288"/>
            </a:xfrm>
          </p:grpSpPr>
          <p:sp>
            <p:nvSpPr>
              <p:cNvPr id="65" name="Arc 58"/>
              <p:cNvSpPr>
                <a:spLocks/>
              </p:cNvSpPr>
              <p:nvPr/>
            </p:nvSpPr>
            <p:spPr bwMode="auto">
              <a:xfrm>
                <a:off x="1106" y="3264"/>
                <a:ext cx="287" cy="289"/>
              </a:xfrm>
              <a:custGeom>
                <a:avLst/>
                <a:gdLst>
                  <a:gd name="T0" fmla="*/ 0 w 21600"/>
                  <a:gd name="T1" fmla="*/ 0 h 21600"/>
                  <a:gd name="T2" fmla="*/ 288 w 21600"/>
                  <a:gd name="T3" fmla="*/ 288 h 21600"/>
                  <a:gd name="T4" fmla="*/ 0 w 21600"/>
                  <a:gd name="T5" fmla="*/ 288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66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600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66" name="Arc 59"/>
              <p:cNvSpPr>
                <a:spLocks/>
              </p:cNvSpPr>
              <p:nvPr/>
            </p:nvSpPr>
            <p:spPr bwMode="auto">
              <a:xfrm flipH="1">
                <a:off x="817" y="3264"/>
                <a:ext cx="289" cy="289"/>
              </a:xfrm>
              <a:custGeom>
                <a:avLst/>
                <a:gdLst>
                  <a:gd name="T0" fmla="*/ 0 w 21600"/>
                  <a:gd name="T1" fmla="*/ 0 h 21600"/>
                  <a:gd name="T2" fmla="*/ 288 w 21600"/>
                  <a:gd name="T3" fmla="*/ 288 h 21600"/>
                  <a:gd name="T4" fmla="*/ 0 w 21600"/>
                  <a:gd name="T5" fmla="*/ 288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66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600">
                  <a:latin typeface="+mj-lt"/>
                  <a:ea typeface="+mn-ea"/>
                  <a:cs typeface="+mn-cs"/>
                </a:endParaRPr>
              </a:p>
            </p:txBody>
          </p:sp>
        </p:grpSp>
        <p:sp>
          <p:nvSpPr>
            <p:cNvPr id="23" name="Oval 60"/>
            <p:cNvSpPr>
              <a:spLocks noChangeArrowheads="1"/>
            </p:cNvSpPr>
            <p:nvPr/>
          </p:nvSpPr>
          <p:spPr bwMode="auto">
            <a:xfrm>
              <a:off x="5286375" y="2305049"/>
              <a:ext cx="182563" cy="16033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16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4" name="Text Box 61"/>
            <p:cNvSpPr txBox="1">
              <a:spLocks noChangeArrowheads="1"/>
            </p:cNvSpPr>
            <p:nvPr/>
          </p:nvSpPr>
          <p:spPr bwMode="auto">
            <a:xfrm>
              <a:off x="5689600" y="2560637"/>
              <a:ext cx="447675" cy="3381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en-US" sz="1600">
                  <a:latin typeface="+mj-lt"/>
                  <a:ea typeface="+mn-ea"/>
                  <a:cs typeface="+mn-cs"/>
                </a:rPr>
                <a:t>FS</a:t>
              </a:r>
            </a:p>
          </p:txBody>
        </p:sp>
        <p:grpSp>
          <p:nvGrpSpPr>
            <p:cNvPr id="20510" name="Group 62"/>
            <p:cNvGrpSpPr>
              <a:grpSpLocks/>
            </p:cNvGrpSpPr>
            <p:nvPr/>
          </p:nvGrpSpPr>
          <p:grpSpPr bwMode="auto">
            <a:xfrm>
              <a:off x="1381232" y="2869064"/>
              <a:ext cx="518491" cy="478114"/>
              <a:chOff x="3024" y="3216"/>
              <a:chExt cx="240" cy="240"/>
            </a:xfrm>
          </p:grpSpPr>
          <p:sp>
            <p:nvSpPr>
              <p:cNvPr id="59" name="Oval 63"/>
              <p:cNvSpPr>
                <a:spLocks noChangeArrowheads="1"/>
              </p:cNvSpPr>
              <p:nvPr/>
            </p:nvSpPr>
            <p:spPr bwMode="auto">
              <a:xfrm>
                <a:off x="3024" y="3216"/>
                <a:ext cx="240" cy="24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600">
                  <a:latin typeface="+mj-lt"/>
                  <a:ea typeface="+mn-ea"/>
                  <a:cs typeface="+mn-cs"/>
                </a:endParaRPr>
              </a:p>
            </p:txBody>
          </p:sp>
          <p:grpSp>
            <p:nvGrpSpPr>
              <p:cNvPr id="20545" name="Group 64"/>
              <p:cNvGrpSpPr>
                <a:grpSpLocks/>
              </p:cNvGrpSpPr>
              <p:nvPr/>
            </p:nvGrpSpPr>
            <p:grpSpPr bwMode="auto">
              <a:xfrm>
                <a:off x="3104" y="3291"/>
                <a:ext cx="80" cy="90"/>
                <a:chOff x="384" y="2544"/>
                <a:chExt cx="1152" cy="1104"/>
              </a:xfrm>
            </p:grpSpPr>
            <p:sp>
              <p:nvSpPr>
                <p:cNvPr id="63" name="Arc 65"/>
                <p:cNvSpPr>
                  <a:spLocks/>
                </p:cNvSpPr>
                <p:nvPr/>
              </p:nvSpPr>
              <p:spPr bwMode="auto">
                <a:xfrm>
                  <a:off x="385" y="2540"/>
                  <a:ext cx="582" cy="577"/>
                </a:xfrm>
                <a:custGeom>
                  <a:avLst/>
                  <a:gdLst>
                    <a:gd name="T0" fmla="*/ 0 w 21600"/>
                    <a:gd name="T1" fmla="*/ 0 h 21600"/>
                    <a:gd name="T2" fmla="*/ 576 w 21600"/>
                    <a:gd name="T3" fmla="*/ 576 h 21600"/>
                    <a:gd name="T4" fmla="*/ 0 w 21600"/>
                    <a:gd name="T5" fmla="*/ 576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600">
                    <a:latin typeface="+mj-lt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Arc 66"/>
                <p:cNvSpPr>
                  <a:spLocks/>
                </p:cNvSpPr>
                <p:nvPr/>
              </p:nvSpPr>
              <p:spPr bwMode="auto">
                <a:xfrm flipH="1" flipV="1">
                  <a:off x="967" y="3068"/>
                  <a:ext cx="571" cy="577"/>
                </a:xfrm>
                <a:custGeom>
                  <a:avLst/>
                  <a:gdLst>
                    <a:gd name="T0" fmla="*/ 0 w 21600"/>
                    <a:gd name="T1" fmla="*/ 0 h 21600"/>
                    <a:gd name="T2" fmla="*/ 576 w 21600"/>
                    <a:gd name="T3" fmla="*/ 576 h 21600"/>
                    <a:gd name="T4" fmla="*/ 0 w 21600"/>
                    <a:gd name="T5" fmla="*/ 576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ot="10800000" wrap="none" anchor="ctr"/>
                <a:lstStyle/>
                <a:p>
                  <a:pPr>
                    <a:defRPr/>
                  </a:pPr>
                  <a:endParaRPr lang="en-US" sz="1600">
                    <a:latin typeface="+mj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61" name="Arc 67"/>
              <p:cNvSpPr>
                <a:spLocks/>
              </p:cNvSpPr>
              <p:nvPr/>
            </p:nvSpPr>
            <p:spPr bwMode="auto">
              <a:xfrm flipV="1">
                <a:off x="3184" y="3334"/>
                <a:ext cx="40" cy="47"/>
              </a:xfrm>
              <a:custGeom>
                <a:avLst/>
                <a:gdLst>
                  <a:gd name="T0" fmla="*/ 0 w 21600"/>
                  <a:gd name="T1" fmla="*/ 0 h 21600"/>
                  <a:gd name="T2" fmla="*/ 40 w 21600"/>
                  <a:gd name="T3" fmla="*/ 47 h 21600"/>
                  <a:gd name="T4" fmla="*/ 0 w 21600"/>
                  <a:gd name="T5" fmla="*/ 47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pPr>
                  <a:defRPr/>
                </a:pPr>
                <a:endParaRPr lang="en-US" sz="1600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62" name="Arc 68"/>
              <p:cNvSpPr>
                <a:spLocks/>
              </p:cNvSpPr>
              <p:nvPr/>
            </p:nvSpPr>
            <p:spPr bwMode="auto">
              <a:xfrm flipH="1">
                <a:off x="3064" y="3291"/>
                <a:ext cx="40" cy="47"/>
              </a:xfrm>
              <a:custGeom>
                <a:avLst/>
                <a:gdLst>
                  <a:gd name="T0" fmla="*/ 0 w 21600"/>
                  <a:gd name="T1" fmla="*/ 0 h 21600"/>
                  <a:gd name="T2" fmla="*/ 40 w 21600"/>
                  <a:gd name="T3" fmla="*/ 47 h 21600"/>
                  <a:gd name="T4" fmla="*/ 0 w 21600"/>
                  <a:gd name="T5" fmla="*/ 47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600">
                  <a:latin typeface="+mj-lt"/>
                  <a:ea typeface="+mn-ea"/>
                  <a:cs typeface="+mn-cs"/>
                </a:endParaRPr>
              </a:p>
            </p:txBody>
          </p:sp>
        </p:grpSp>
        <p:sp>
          <p:nvSpPr>
            <p:cNvPr id="26" name="Arc 69"/>
            <p:cNvSpPr>
              <a:spLocks/>
            </p:cNvSpPr>
            <p:nvPr/>
          </p:nvSpPr>
          <p:spPr bwMode="auto">
            <a:xfrm flipH="1" flipV="1">
              <a:off x="5541963" y="2605087"/>
              <a:ext cx="173037" cy="157162"/>
            </a:xfrm>
            <a:custGeom>
              <a:avLst/>
              <a:gdLst>
                <a:gd name="T0" fmla="*/ 0 w 21600"/>
                <a:gd name="T1" fmla="*/ 0 h 21600"/>
                <a:gd name="T2" fmla="*/ 152400 w 21600"/>
                <a:gd name="T3" fmla="*/ 152400 h 21600"/>
                <a:gd name="T4" fmla="*/ 0 w 21600"/>
                <a:gd name="T5" fmla="*/ 15240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66CC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>
                <a:defRPr/>
              </a:pPr>
              <a:endParaRPr lang="en-US" sz="16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7" name="Rectangle 70"/>
            <p:cNvSpPr>
              <a:spLocks noChangeArrowheads="1"/>
            </p:cNvSpPr>
            <p:nvPr/>
          </p:nvSpPr>
          <p:spPr bwMode="auto">
            <a:xfrm>
              <a:off x="7558088" y="1728787"/>
              <a:ext cx="1065212" cy="10334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en-US" sz="1600" dirty="0">
                  <a:latin typeface="+mj-lt"/>
                  <a:ea typeface="+mn-ea"/>
                  <a:cs typeface="+mn-cs"/>
                </a:rPr>
                <a:t>RF phase</a:t>
              </a:r>
            </a:p>
            <a:p>
              <a:pPr>
                <a:defRPr/>
              </a:pPr>
              <a:r>
                <a:rPr lang="en-US" sz="1600" dirty="0">
                  <a:latin typeface="+mj-lt"/>
                  <a:ea typeface="+mn-ea"/>
                  <a:cs typeface="+mn-cs"/>
                </a:rPr>
                <a:t>detect</a:t>
              </a:r>
            </a:p>
            <a:p>
              <a:pPr>
                <a:defRPr/>
              </a:pPr>
              <a:r>
                <a:rPr lang="en-US" sz="1600" dirty="0">
                  <a:latin typeface="+mj-lt"/>
                  <a:ea typeface="+mn-ea"/>
                  <a:cs typeface="+mn-cs"/>
                </a:rPr>
                <a:t>and</a:t>
              </a:r>
            </a:p>
            <a:p>
              <a:pPr>
                <a:defRPr/>
              </a:pPr>
              <a:r>
                <a:rPr lang="en-US" sz="1600" dirty="0">
                  <a:latin typeface="+mj-lt"/>
                  <a:ea typeface="+mn-ea"/>
                  <a:cs typeface="+mn-cs"/>
                </a:rPr>
                <a:t>correct</a:t>
              </a:r>
            </a:p>
          </p:txBody>
        </p:sp>
        <p:sp>
          <p:nvSpPr>
            <p:cNvPr id="28" name="Arc 109"/>
            <p:cNvSpPr>
              <a:spLocks/>
            </p:cNvSpPr>
            <p:nvPr/>
          </p:nvSpPr>
          <p:spPr bwMode="auto">
            <a:xfrm flipH="1" flipV="1">
              <a:off x="2846388" y="3446462"/>
              <a:ext cx="173037" cy="201612"/>
            </a:xfrm>
            <a:custGeom>
              <a:avLst/>
              <a:gdLst>
                <a:gd name="T0" fmla="*/ 0 w 21600"/>
                <a:gd name="T1" fmla="*/ 0 h 21600"/>
                <a:gd name="T2" fmla="*/ 152400 w 21600"/>
                <a:gd name="T3" fmla="*/ 192088 h 21600"/>
                <a:gd name="T4" fmla="*/ 0 w 21600"/>
                <a:gd name="T5" fmla="*/ 192088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66CC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>
                <a:defRPr/>
              </a:pPr>
              <a:endParaRPr lang="en-US" sz="16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9" name="Line 111"/>
            <p:cNvSpPr>
              <a:spLocks noChangeShapeType="1"/>
            </p:cNvSpPr>
            <p:nvPr/>
          </p:nvSpPr>
          <p:spPr bwMode="auto">
            <a:xfrm>
              <a:off x="3011488" y="3644899"/>
              <a:ext cx="3686175" cy="0"/>
            </a:xfrm>
            <a:prstGeom prst="line">
              <a:avLst/>
            </a:prstGeom>
            <a:noFill/>
            <a:ln w="28575">
              <a:solidFill>
                <a:srgbClr val="0066CC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0" name="Line 112"/>
            <p:cNvSpPr>
              <a:spLocks noChangeShapeType="1"/>
            </p:cNvSpPr>
            <p:nvPr/>
          </p:nvSpPr>
          <p:spPr bwMode="auto">
            <a:xfrm flipV="1">
              <a:off x="6010275" y="2835274"/>
              <a:ext cx="6350" cy="458788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1" name="Line 113"/>
            <p:cNvSpPr>
              <a:spLocks noChangeShapeType="1"/>
            </p:cNvSpPr>
            <p:nvPr/>
          </p:nvSpPr>
          <p:spPr bwMode="auto">
            <a:xfrm>
              <a:off x="6005513" y="3287712"/>
              <a:ext cx="1839912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2" name="AutoShape 115"/>
            <p:cNvSpPr>
              <a:spLocks noChangeArrowheads="1"/>
            </p:cNvSpPr>
            <p:nvPr/>
          </p:nvSpPr>
          <p:spPr bwMode="auto">
            <a:xfrm>
              <a:off x="7723188" y="2776537"/>
              <a:ext cx="238125" cy="663575"/>
            </a:xfrm>
            <a:prstGeom prst="upArrow">
              <a:avLst>
                <a:gd name="adj1" fmla="val 50000"/>
                <a:gd name="adj2" fmla="val 75679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1600">
                <a:latin typeface="+mj-lt"/>
                <a:ea typeface="+mn-ea"/>
                <a:cs typeface="+mn-cs"/>
              </a:endParaRPr>
            </a:p>
          </p:txBody>
        </p:sp>
        <p:grpSp>
          <p:nvGrpSpPr>
            <p:cNvPr id="20518" name="Group 127"/>
            <p:cNvGrpSpPr>
              <a:grpSpLocks/>
            </p:cNvGrpSpPr>
            <p:nvPr/>
          </p:nvGrpSpPr>
          <p:grpSpPr bwMode="auto">
            <a:xfrm rot="10800000" flipH="1">
              <a:off x="6722597" y="3486677"/>
              <a:ext cx="173261" cy="318345"/>
              <a:chOff x="3024" y="2448"/>
              <a:chExt cx="192" cy="432"/>
            </a:xfrm>
          </p:grpSpPr>
          <p:sp>
            <p:nvSpPr>
              <p:cNvPr id="55" name="AutoShape 128"/>
              <p:cNvSpPr>
                <a:spLocks noChangeArrowheads="1"/>
              </p:cNvSpPr>
              <p:nvPr/>
            </p:nvSpPr>
            <p:spPr bwMode="auto">
              <a:xfrm>
                <a:off x="3026" y="2592"/>
                <a:ext cx="192" cy="144"/>
              </a:xfrm>
              <a:prstGeom prst="triangle">
                <a:avLst>
                  <a:gd name="adj" fmla="val 50000"/>
                </a:avLst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>
                  <a:defRPr/>
                </a:pPr>
                <a:endParaRPr lang="en-US" sz="1600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56" name="Line 129"/>
              <p:cNvSpPr>
                <a:spLocks noChangeShapeType="1"/>
              </p:cNvSpPr>
              <p:nvPr/>
            </p:nvSpPr>
            <p:spPr bwMode="auto">
              <a:xfrm>
                <a:off x="3009" y="2573"/>
                <a:ext cx="1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57" name="Line 130"/>
              <p:cNvSpPr>
                <a:spLocks noChangeShapeType="1"/>
              </p:cNvSpPr>
              <p:nvPr/>
            </p:nvSpPr>
            <p:spPr bwMode="auto">
              <a:xfrm>
                <a:off x="3135" y="2756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58" name="Line 131"/>
              <p:cNvSpPr>
                <a:spLocks noChangeShapeType="1"/>
              </p:cNvSpPr>
              <p:nvPr/>
            </p:nvSpPr>
            <p:spPr bwMode="auto">
              <a:xfrm flipV="1">
                <a:off x="3120" y="2448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j-lt"/>
                  <a:ea typeface="+mn-ea"/>
                  <a:cs typeface="+mn-cs"/>
                </a:endParaRPr>
              </a:p>
            </p:txBody>
          </p:sp>
        </p:grpSp>
        <p:sp>
          <p:nvSpPr>
            <p:cNvPr id="34" name="Line 132"/>
            <p:cNvSpPr>
              <a:spLocks noChangeShapeType="1"/>
            </p:cNvSpPr>
            <p:nvPr/>
          </p:nvSpPr>
          <p:spPr bwMode="auto">
            <a:xfrm>
              <a:off x="6808788" y="3486149"/>
              <a:ext cx="863600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5" name="Rectangle 133"/>
            <p:cNvSpPr>
              <a:spLocks noChangeArrowheads="1"/>
            </p:cNvSpPr>
            <p:nvPr/>
          </p:nvSpPr>
          <p:spPr bwMode="auto">
            <a:xfrm>
              <a:off x="7637463" y="3041649"/>
              <a:ext cx="949325" cy="9032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en-US" sz="1600">
                  <a:latin typeface="+mj-lt"/>
                  <a:ea typeface="+mn-ea"/>
                  <a:cs typeface="+mn-cs"/>
                </a:rPr>
                <a:t>optical</a:t>
              </a:r>
            </a:p>
            <a:p>
              <a:pPr>
                <a:defRPr/>
              </a:pPr>
              <a:r>
                <a:rPr lang="en-US" sz="1600">
                  <a:latin typeface="+mj-lt"/>
                  <a:ea typeface="+mn-ea"/>
                  <a:cs typeface="+mn-cs"/>
                </a:rPr>
                <a:t>delay</a:t>
              </a:r>
            </a:p>
            <a:p>
              <a:pPr>
                <a:defRPr/>
              </a:pPr>
              <a:r>
                <a:rPr lang="en-US" sz="1600">
                  <a:latin typeface="+mj-lt"/>
                  <a:ea typeface="+mn-ea"/>
                  <a:cs typeface="+mn-cs"/>
                </a:rPr>
                <a:t>sensing</a:t>
              </a:r>
            </a:p>
          </p:txBody>
        </p:sp>
        <p:sp>
          <p:nvSpPr>
            <p:cNvPr id="36" name="Text Box 138"/>
            <p:cNvSpPr txBox="1">
              <a:spLocks noChangeArrowheads="1"/>
            </p:cNvSpPr>
            <p:nvPr/>
          </p:nvSpPr>
          <p:spPr bwMode="auto">
            <a:xfrm>
              <a:off x="6475413" y="2568574"/>
              <a:ext cx="623887" cy="3381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en-US" sz="1600">
                  <a:latin typeface="+mj-lt"/>
                  <a:ea typeface="+mn-ea"/>
                  <a:cs typeface="+mn-cs"/>
                </a:rPr>
                <a:t>FRM</a:t>
              </a:r>
            </a:p>
          </p:txBody>
        </p:sp>
        <p:sp>
          <p:nvSpPr>
            <p:cNvPr id="37" name="Text Box 140"/>
            <p:cNvSpPr txBox="1">
              <a:spLocks noChangeArrowheads="1"/>
            </p:cNvSpPr>
            <p:nvPr/>
          </p:nvSpPr>
          <p:spPr bwMode="auto">
            <a:xfrm>
              <a:off x="2994025" y="2614612"/>
              <a:ext cx="663575" cy="3381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en-US" sz="1600">
                  <a:latin typeface="+mj-lt"/>
                  <a:ea typeface="+mn-ea"/>
                  <a:cs typeface="+mn-cs"/>
                </a:rPr>
                <a:t>FRM</a:t>
              </a:r>
            </a:p>
          </p:txBody>
        </p:sp>
        <p:sp>
          <p:nvSpPr>
            <p:cNvPr id="38" name="Rectangle 145"/>
            <p:cNvSpPr>
              <a:spLocks noChangeArrowheads="1"/>
            </p:cNvSpPr>
            <p:nvPr/>
          </p:nvSpPr>
          <p:spPr bwMode="auto">
            <a:xfrm>
              <a:off x="5102225" y="2073274"/>
              <a:ext cx="2232025" cy="109537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16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9" name="Text Box 153"/>
            <p:cNvSpPr txBox="1">
              <a:spLocks noChangeArrowheads="1"/>
            </p:cNvSpPr>
            <p:nvPr/>
          </p:nvSpPr>
          <p:spPr bwMode="auto">
            <a:xfrm>
              <a:off x="3975100" y="1727199"/>
              <a:ext cx="1016000" cy="585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en-US" sz="1600" dirty="0">
                  <a:latin typeface="+mj-lt"/>
                  <a:ea typeface="+mn-ea"/>
                  <a:cs typeface="+mn-cs"/>
                </a:rPr>
                <a:t>Signal fiber</a:t>
              </a:r>
            </a:p>
          </p:txBody>
        </p:sp>
        <p:sp>
          <p:nvSpPr>
            <p:cNvPr id="40" name="Text Box 154"/>
            <p:cNvSpPr txBox="1">
              <a:spLocks noChangeArrowheads="1"/>
            </p:cNvSpPr>
            <p:nvPr/>
          </p:nvSpPr>
          <p:spPr bwMode="auto">
            <a:xfrm>
              <a:off x="3937000" y="3009899"/>
              <a:ext cx="1041400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en-US" sz="1600" dirty="0">
                  <a:latin typeface="+mj-lt"/>
                  <a:ea typeface="+mn-ea"/>
                  <a:cs typeface="+mn-cs"/>
                </a:rPr>
                <a:t>Beat fiber</a:t>
              </a:r>
            </a:p>
          </p:txBody>
        </p:sp>
        <p:sp>
          <p:nvSpPr>
            <p:cNvPr id="20526" name="Text Box 157"/>
            <p:cNvSpPr txBox="1">
              <a:spLocks noChangeArrowheads="1"/>
            </p:cNvSpPr>
            <p:nvPr/>
          </p:nvSpPr>
          <p:spPr bwMode="auto">
            <a:xfrm>
              <a:off x="6911975" y="3475037"/>
              <a:ext cx="441325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>
                  <a:latin typeface="Arial" charset="0"/>
                </a:rPr>
                <a:t>d</a:t>
              </a:r>
              <a:r>
                <a:rPr lang="en-US" sz="1600" baseline="-25000">
                  <a:latin typeface="Arial" charset="0"/>
                </a:rPr>
                <a:t>1</a:t>
              </a:r>
              <a:endParaRPr lang="en-US" sz="1600">
                <a:latin typeface="Arial" charset="0"/>
              </a:endParaRPr>
            </a:p>
          </p:txBody>
        </p:sp>
        <p:sp>
          <p:nvSpPr>
            <p:cNvPr id="20527" name="Text Box 158"/>
            <p:cNvSpPr txBox="1">
              <a:spLocks noChangeArrowheads="1"/>
            </p:cNvSpPr>
            <p:nvPr/>
          </p:nvSpPr>
          <p:spPr bwMode="auto">
            <a:xfrm>
              <a:off x="6745288" y="2201862"/>
              <a:ext cx="442912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>
                  <a:latin typeface="Arial" charset="0"/>
                </a:rPr>
                <a:t>d</a:t>
              </a:r>
              <a:r>
                <a:rPr lang="en-US" sz="1600" baseline="-25000">
                  <a:latin typeface="Arial" charset="0"/>
                </a:rPr>
                <a:t>2</a:t>
              </a:r>
              <a:endParaRPr lang="en-US" sz="1600">
                <a:latin typeface="Arial" charset="0"/>
              </a:endParaRPr>
            </a:p>
          </p:txBody>
        </p:sp>
        <p:sp>
          <p:nvSpPr>
            <p:cNvPr id="20528" name="Text Box 159"/>
            <p:cNvSpPr txBox="1">
              <a:spLocks noChangeArrowheads="1"/>
            </p:cNvSpPr>
            <p:nvPr/>
          </p:nvSpPr>
          <p:spPr bwMode="auto">
            <a:xfrm>
              <a:off x="5640388" y="3179762"/>
              <a:ext cx="62071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>
                  <a:latin typeface="Arial" charset="0"/>
                </a:rPr>
                <a:t>f</a:t>
              </a:r>
              <a:r>
                <a:rPr lang="en-US" sz="1800" baseline="-25000">
                  <a:latin typeface="Arial" charset="0"/>
                </a:rPr>
                <a:t>FS</a:t>
              </a:r>
              <a:endParaRPr lang="en-US" sz="1800">
                <a:latin typeface="Arial" charset="0"/>
              </a:endParaRPr>
            </a:p>
          </p:txBody>
        </p:sp>
        <p:sp>
          <p:nvSpPr>
            <p:cNvPr id="20529" name="Text Box 164"/>
            <p:cNvSpPr txBox="1">
              <a:spLocks noChangeArrowheads="1"/>
            </p:cNvSpPr>
            <p:nvPr/>
          </p:nvSpPr>
          <p:spPr bwMode="auto">
            <a:xfrm>
              <a:off x="1317625" y="3389312"/>
              <a:ext cx="561975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>
                  <a:latin typeface="Arial" charset="0"/>
                  <a:cs typeface="Arial" charset="0"/>
                </a:rPr>
                <a:t>f</a:t>
              </a:r>
              <a:r>
                <a:rPr lang="en-US" sz="1600" baseline="-25000">
                  <a:latin typeface="Arial" charset="0"/>
                  <a:cs typeface="Arial" charset="0"/>
                </a:rPr>
                <a:t>RF</a:t>
              </a:r>
              <a:endParaRPr lang="en-US" sz="1600">
                <a:latin typeface="Arial" charset="0"/>
                <a:cs typeface="Arial" charset="0"/>
              </a:endParaRPr>
            </a:p>
          </p:txBody>
        </p:sp>
        <p:sp>
          <p:nvSpPr>
            <p:cNvPr id="45" name="Oval 168"/>
            <p:cNvSpPr>
              <a:spLocks noChangeArrowheads="1"/>
            </p:cNvSpPr>
            <p:nvPr/>
          </p:nvSpPr>
          <p:spPr bwMode="auto">
            <a:xfrm>
              <a:off x="4362450" y="2371724"/>
              <a:ext cx="260350" cy="238125"/>
            </a:xfrm>
            <a:prstGeom prst="ellipse">
              <a:avLst/>
            </a:prstGeom>
            <a:noFill/>
            <a:ln w="28575">
              <a:solidFill>
                <a:srgbClr val="0066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16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46" name="Oval 169"/>
            <p:cNvSpPr>
              <a:spLocks noChangeArrowheads="1"/>
            </p:cNvSpPr>
            <p:nvPr/>
          </p:nvSpPr>
          <p:spPr bwMode="auto">
            <a:xfrm>
              <a:off x="4464050" y="2371724"/>
              <a:ext cx="260350" cy="238125"/>
            </a:xfrm>
            <a:prstGeom prst="ellipse">
              <a:avLst/>
            </a:prstGeom>
            <a:noFill/>
            <a:ln w="28575">
              <a:solidFill>
                <a:srgbClr val="0066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16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47" name="Oval 170"/>
            <p:cNvSpPr>
              <a:spLocks noChangeArrowheads="1"/>
            </p:cNvSpPr>
            <p:nvPr/>
          </p:nvSpPr>
          <p:spPr bwMode="auto">
            <a:xfrm>
              <a:off x="4564063" y="2371724"/>
              <a:ext cx="260350" cy="238125"/>
            </a:xfrm>
            <a:prstGeom prst="ellipse">
              <a:avLst/>
            </a:prstGeom>
            <a:noFill/>
            <a:ln w="28575">
              <a:solidFill>
                <a:srgbClr val="0066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16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48" name="Oval 171"/>
            <p:cNvSpPr>
              <a:spLocks noChangeArrowheads="1"/>
            </p:cNvSpPr>
            <p:nvPr/>
          </p:nvSpPr>
          <p:spPr bwMode="auto">
            <a:xfrm>
              <a:off x="4362450" y="3652837"/>
              <a:ext cx="260350" cy="238125"/>
            </a:xfrm>
            <a:prstGeom prst="ellipse">
              <a:avLst/>
            </a:prstGeom>
            <a:noFill/>
            <a:ln w="28575">
              <a:solidFill>
                <a:srgbClr val="0066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16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49" name="Oval 172"/>
            <p:cNvSpPr>
              <a:spLocks noChangeArrowheads="1"/>
            </p:cNvSpPr>
            <p:nvPr/>
          </p:nvSpPr>
          <p:spPr bwMode="auto">
            <a:xfrm>
              <a:off x="4464050" y="3652837"/>
              <a:ext cx="260350" cy="238125"/>
            </a:xfrm>
            <a:prstGeom prst="ellipse">
              <a:avLst/>
            </a:prstGeom>
            <a:noFill/>
            <a:ln w="28575">
              <a:solidFill>
                <a:srgbClr val="0066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16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50" name="Oval 173"/>
            <p:cNvSpPr>
              <a:spLocks noChangeArrowheads="1"/>
            </p:cNvSpPr>
            <p:nvPr/>
          </p:nvSpPr>
          <p:spPr bwMode="auto">
            <a:xfrm>
              <a:off x="4564063" y="3652837"/>
              <a:ext cx="260350" cy="238125"/>
            </a:xfrm>
            <a:prstGeom prst="ellipse">
              <a:avLst/>
            </a:prstGeom>
            <a:noFill/>
            <a:ln w="28575">
              <a:solidFill>
                <a:srgbClr val="0066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16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0536" name="Text Box 145"/>
            <p:cNvSpPr txBox="1">
              <a:spLocks noChangeArrowheads="1"/>
            </p:cNvSpPr>
            <p:nvPr/>
          </p:nvSpPr>
          <p:spPr bwMode="auto">
            <a:xfrm>
              <a:off x="1514475" y="1581149"/>
              <a:ext cx="1457325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>
                  <a:latin typeface="Arial" charset="0"/>
                </a:rPr>
                <a:t>Transmitter</a:t>
              </a:r>
            </a:p>
          </p:txBody>
        </p:sp>
        <p:sp>
          <p:nvSpPr>
            <p:cNvPr id="20537" name="Text Box 146"/>
            <p:cNvSpPr txBox="1">
              <a:spLocks noChangeArrowheads="1"/>
            </p:cNvSpPr>
            <p:nvPr/>
          </p:nvSpPr>
          <p:spPr bwMode="auto">
            <a:xfrm>
              <a:off x="5599113" y="1536699"/>
              <a:ext cx="1258887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>
                  <a:latin typeface="Arial" charset="0"/>
                </a:rPr>
                <a:t>Receiver</a:t>
              </a:r>
            </a:p>
          </p:txBody>
        </p:sp>
        <p:sp>
          <p:nvSpPr>
            <p:cNvPr id="53" name="Line 147"/>
            <p:cNvSpPr>
              <a:spLocks noChangeShapeType="1"/>
            </p:cNvSpPr>
            <p:nvPr/>
          </p:nvSpPr>
          <p:spPr bwMode="auto">
            <a:xfrm flipV="1">
              <a:off x="3971925" y="1808162"/>
              <a:ext cx="0" cy="2149475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54" name="Line 148"/>
            <p:cNvSpPr>
              <a:spLocks noChangeShapeType="1"/>
            </p:cNvSpPr>
            <p:nvPr/>
          </p:nvSpPr>
          <p:spPr bwMode="auto">
            <a:xfrm flipV="1">
              <a:off x="4945063" y="1795462"/>
              <a:ext cx="0" cy="2149475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20484" name="Rectangle 3"/>
          <p:cNvSpPr txBox="1">
            <a:spLocks noChangeArrowheads="1"/>
          </p:cNvSpPr>
          <p:nvPr/>
        </p:nvSpPr>
        <p:spPr bwMode="auto">
          <a:xfrm>
            <a:off x="584200" y="3886200"/>
            <a:ext cx="77724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20000"/>
              </a:spcBef>
              <a:buFontTx/>
              <a:buChar char="•"/>
            </a:pPr>
            <a:r>
              <a:rPr lang="en-US" sz="1800">
                <a:solidFill>
                  <a:schemeClr val="tx1"/>
                </a:solidFill>
                <a:latin typeface="Arial" charset="0"/>
              </a:rPr>
              <a:t>FRM is Faraday rotator mirror (ends of the Michelson interferometer)</a:t>
            </a:r>
          </a:p>
          <a:p>
            <a:pPr algn="l" eaLnBrk="1" hangingPunct="1">
              <a:spcBef>
                <a:spcPct val="20000"/>
              </a:spcBef>
              <a:buFontTx/>
              <a:buChar char="•"/>
            </a:pPr>
            <a:r>
              <a:rPr lang="en-US" sz="1800">
                <a:solidFill>
                  <a:schemeClr val="tx1"/>
                </a:solidFill>
                <a:latin typeface="Arial" charset="0"/>
              </a:rPr>
              <a:t>FS is optical frequency shifter</a:t>
            </a:r>
          </a:p>
          <a:p>
            <a:pPr algn="l" eaLnBrk="1" hangingPunct="1">
              <a:spcBef>
                <a:spcPct val="20000"/>
              </a:spcBef>
              <a:buFontTx/>
              <a:buChar char="•"/>
            </a:pPr>
            <a:r>
              <a:rPr lang="en-US" sz="1800">
                <a:solidFill>
                  <a:schemeClr val="tx1"/>
                </a:solidFill>
                <a:latin typeface="Arial" charset="0"/>
              </a:rPr>
              <a:t>CW laser is absolutely stabilized</a:t>
            </a:r>
          </a:p>
          <a:p>
            <a:pPr algn="l" eaLnBrk="1" hangingPunct="1">
              <a:spcBef>
                <a:spcPct val="20000"/>
              </a:spcBef>
              <a:buFontTx/>
              <a:buChar char="•"/>
            </a:pPr>
            <a:r>
              <a:rPr lang="en-US" sz="1800">
                <a:solidFill>
                  <a:schemeClr val="tx1"/>
                </a:solidFill>
                <a:latin typeface="Arial" charset="0"/>
              </a:rPr>
              <a:t>Transmitted RF frequency is 2856 MHz</a:t>
            </a:r>
          </a:p>
          <a:p>
            <a:pPr algn="l" eaLnBrk="1" hangingPunct="1">
              <a:spcBef>
                <a:spcPct val="20000"/>
              </a:spcBef>
              <a:buFontTx/>
              <a:buChar char="•"/>
            </a:pPr>
            <a:r>
              <a:rPr lang="en-US" sz="1800">
                <a:solidFill>
                  <a:schemeClr val="tx1"/>
                </a:solidFill>
                <a:latin typeface="Arial" charset="0"/>
              </a:rPr>
              <a:t>Detection of fringes is at receiver</a:t>
            </a:r>
          </a:p>
          <a:p>
            <a:pPr algn="l" eaLnBrk="1" hangingPunct="1">
              <a:spcBef>
                <a:spcPct val="20000"/>
              </a:spcBef>
              <a:buFontTx/>
              <a:buChar char="•"/>
            </a:pPr>
            <a:r>
              <a:rPr lang="en-US" sz="1800">
                <a:solidFill>
                  <a:schemeClr val="tx1"/>
                </a:solidFill>
                <a:latin typeface="Arial" charset="0"/>
              </a:rPr>
              <a:t>Signal paths not actively stabilized are temperature controlled</a:t>
            </a:r>
          </a:p>
          <a:p>
            <a:pPr algn="l" eaLnBrk="1" hangingPunct="1">
              <a:spcBef>
                <a:spcPct val="20000"/>
              </a:spcBef>
              <a:buFontTx/>
              <a:buChar char="•"/>
            </a:pPr>
            <a:endParaRPr lang="en-US" sz="180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51" name="Group 83"/>
          <p:cNvGrpSpPr>
            <a:grpSpLocks/>
          </p:cNvGrpSpPr>
          <p:nvPr/>
        </p:nvGrpSpPr>
        <p:grpSpPr bwMode="auto">
          <a:xfrm>
            <a:off x="2984500" y="1993900"/>
            <a:ext cx="3543300" cy="477838"/>
            <a:chOff x="2984500" y="1993900"/>
            <a:chExt cx="3543300" cy="477953"/>
          </a:xfrm>
        </p:grpSpPr>
        <p:sp>
          <p:nvSpPr>
            <p:cNvPr id="20487" name="Freeform 80"/>
            <p:cNvSpPr>
              <a:spLocks noChangeArrowheads="1"/>
            </p:cNvSpPr>
            <p:nvPr/>
          </p:nvSpPr>
          <p:spPr bwMode="auto">
            <a:xfrm>
              <a:off x="2984500" y="1993900"/>
              <a:ext cx="3543300" cy="477953"/>
            </a:xfrm>
            <a:custGeom>
              <a:avLst/>
              <a:gdLst>
                <a:gd name="T0" fmla="*/ 0 w 3543300"/>
                <a:gd name="T1" fmla="*/ 76200 h 477953"/>
                <a:gd name="T2" fmla="*/ 63500 w 3543300"/>
                <a:gd name="T3" fmla="*/ 63500 h 477953"/>
                <a:gd name="T4" fmla="*/ 101600 w 3543300"/>
                <a:gd name="T5" fmla="*/ 50800 h 477953"/>
                <a:gd name="T6" fmla="*/ 406400 w 3543300"/>
                <a:gd name="T7" fmla="*/ 38100 h 477953"/>
                <a:gd name="T8" fmla="*/ 698500 w 3543300"/>
                <a:gd name="T9" fmla="*/ 12700 h 477953"/>
                <a:gd name="T10" fmla="*/ 863600 w 3543300"/>
                <a:gd name="T11" fmla="*/ 0 h 477953"/>
                <a:gd name="T12" fmla="*/ 1244600 w 3543300"/>
                <a:gd name="T13" fmla="*/ 25400 h 477953"/>
                <a:gd name="T14" fmla="*/ 1333500 w 3543300"/>
                <a:gd name="T15" fmla="*/ 38100 h 477953"/>
                <a:gd name="T16" fmla="*/ 1435100 w 3543300"/>
                <a:gd name="T17" fmla="*/ 63500 h 477953"/>
                <a:gd name="T18" fmla="*/ 1727200 w 3543300"/>
                <a:gd name="T19" fmla="*/ 50800 h 477953"/>
                <a:gd name="T20" fmla="*/ 1955800 w 3543300"/>
                <a:gd name="T21" fmla="*/ 38100 h 477953"/>
                <a:gd name="T22" fmla="*/ 2451100 w 3543300"/>
                <a:gd name="T23" fmla="*/ 50800 h 477953"/>
                <a:gd name="T24" fmla="*/ 2463800 w 3543300"/>
                <a:gd name="T25" fmla="*/ 114300 h 477953"/>
                <a:gd name="T26" fmla="*/ 2552700 w 3543300"/>
                <a:gd name="T27" fmla="*/ 215900 h 477953"/>
                <a:gd name="T28" fmla="*/ 2603500 w 3543300"/>
                <a:gd name="T29" fmla="*/ 292100 h 477953"/>
                <a:gd name="T30" fmla="*/ 2641600 w 3543300"/>
                <a:gd name="T31" fmla="*/ 368300 h 477953"/>
                <a:gd name="T32" fmla="*/ 2679700 w 3543300"/>
                <a:gd name="T33" fmla="*/ 393700 h 477953"/>
                <a:gd name="T34" fmla="*/ 2717800 w 3543300"/>
                <a:gd name="T35" fmla="*/ 431800 h 477953"/>
                <a:gd name="T36" fmla="*/ 2755900 w 3543300"/>
                <a:gd name="T37" fmla="*/ 444500 h 477953"/>
                <a:gd name="T38" fmla="*/ 2794000 w 3543300"/>
                <a:gd name="T39" fmla="*/ 469900 h 477953"/>
                <a:gd name="T40" fmla="*/ 3543300 w 3543300"/>
                <a:gd name="T41" fmla="*/ 469900 h 47795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543300"/>
                <a:gd name="T64" fmla="*/ 0 h 477953"/>
                <a:gd name="T65" fmla="*/ 3543300 w 3543300"/>
                <a:gd name="T66" fmla="*/ 477953 h 47795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543300" h="477953">
                  <a:moveTo>
                    <a:pt x="0" y="76200"/>
                  </a:moveTo>
                  <a:cubicBezTo>
                    <a:pt x="21167" y="71967"/>
                    <a:pt x="42559" y="68735"/>
                    <a:pt x="63500" y="63500"/>
                  </a:cubicBezTo>
                  <a:cubicBezTo>
                    <a:pt x="76487" y="60253"/>
                    <a:pt x="88250" y="51789"/>
                    <a:pt x="101600" y="50800"/>
                  </a:cubicBezTo>
                  <a:cubicBezTo>
                    <a:pt x="203010" y="43288"/>
                    <a:pt x="304860" y="43589"/>
                    <a:pt x="406400" y="38100"/>
                  </a:cubicBezTo>
                  <a:cubicBezTo>
                    <a:pt x="563247" y="29622"/>
                    <a:pt x="555636" y="25123"/>
                    <a:pt x="698500" y="12700"/>
                  </a:cubicBezTo>
                  <a:cubicBezTo>
                    <a:pt x="753488" y="7918"/>
                    <a:pt x="808567" y="4233"/>
                    <a:pt x="863600" y="0"/>
                  </a:cubicBezTo>
                  <a:lnTo>
                    <a:pt x="1244600" y="25400"/>
                  </a:lnTo>
                  <a:cubicBezTo>
                    <a:pt x="1274436" y="27819"/>
                    <a:pt x="1304147" y="32229"/>
                    <a:pt x="1333500" y="38100"/>
                  </a:cubicBezTo>
                  <a:cubicBezTo>
                    <a:pt x="1367731" y="44946"/>
                    <a:pt x="1435100" y="63500"/>
                    <a:pt x="1435100" y="63500"/>
                  </a:cubicBezTo>
                  <a:lnTo>
                    <a:pt x="1727200" y="50800"/>
                  </a:lnTo>
                  <a:cubicBezTo>
                    <a:pt x="1803427" y="47082"/>
                    <a:pt x="1879482" y="38100"/>
                    <a:pt x="1955800" y="38100"/>
                  </a:cubicBezTo>
                  <a:cubicBezTo>
                    <a:pt x="2120954" y="38100"/>
                    <a:pt x="2286000" y="46567"/>
                    <a:pt x="2451100" y="50800"/>
                  </a:cubicBezTo>
                  <a:cubicBezTo>
                    <a:pt x="2455333" y="71967"/>
                    <a:pt x="2454868" y="94649"/>
                    <a:pt x="2463800" y="114300"/>
                  </a:cubicBezTo>
                  <a:cubicBezTo>
                    <a:pt x="2496010" y="185162"/>
                    <a:pt x="2502728" y="182586"/>
                    <a:pt x="2552700" y="215900"/>
                  </a:cubicBezTo>
                  <a:cubicBezTo>
                    <a:pt x="2569633" y="241300"/>
                    <a:pt x="2593847" y="263140"/>
                    <a:pt x="2603500" y="292100"/>
                  </a:cubicBezTo>
                  <a:cubicBezTo>
                    <a:pt x="2613829" y="323088"/>
                    <a:pt x="2616981" y="343681"/>
                    <a:pt x="2641600" y="368300"/>
                  </a:cubicBezTo>
                  <a:cubicBezTo>
                    <a:pt x="2652393" y="379093"/>
                    <a:pt x="2667974" y="383929"/>
                    <a:pt x="2679700" y="393700"/>
                  </a:cubicBezTo>
                  <a:cubicBezTo>
                    <a:pt x="2693498" y="405198"/>
                    <a:pt x="2702856" y="421837"/>
                    <a:pt x="2717800" y="431800"/>
                  </a:cubicBezTo>
                  <a:cubicBezTo>
                    <a:pt x="2728939" y="439226"/>
                    <a:pt x="2743926" y="438513"/>
                    <a:pt x="2755900" y="444500"/>
                  </a:cubicBezTo>
                  <a:cubicBezTo>
                    <a:pt x="2769552" y="451326"/>
                    <a:pt x="2778744" y="469408"/>
                    <a:pt x="2794000" y="469900"/>
                  </a:cubicBezTo>
                  <a:cubicBezTo>
                    <a:pt x="3043637" y="477953"/>
                    <a:pt x="3293533" y="469900"/>
                    <a:pt x="3543300" y="469900"/>
                  </a:cubicBezTo>
                </a:path>
              </a:pathLst>
            </a:custGeom>
            <a:noFill/>
            <a:ln w="127000">
              <a:solidFill>
                <a:srgbClr val="FF0000">
                  <a:alpha val="39999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88" name="Freeform 82"/>
            <p:cNvSpPr>
              <a:spLocks noChangeArrowheads="1"/>
            </p:cNvSpPr>
            <p:nvPr/>
          </p:nvSpPr>
          <p:spPr bwMode="auto">
            <a:xfrm>
              <a:off x="2984500" y="2095500"/>
              <a:ext cx="261432" cy="279400"/>
            </a:xfrm>
            <a:custGeom>
              <a:avLst/>
              <a:gdLst>
                <a:gd name="T0" fmla="*/ 0 w 261432"/>
                <a:gd name="T1" fmla="*/ 0 h 279400"/>
                <a:gd name="T2" fmla="*/ 101600 w 261432"/>
                <a:gd name="T3" fmla="*/ 38100 h 279400"/>
                <a:gd name="T4" fmla="*/ 190500 w 261432"/>
                <a:gd name="T5" fmla="*/ 139700 h 279400"/>
                <a:gd name="T6" fmla="*/ 215900 w 261432"/>
                <a:gd name="T7" fmla="*/ 177800 h 279400"/>
                <a:gd name="T8" fmla="*/ 254000 w 261432"/>
                <a:gd name="T9" fmla="*/ 215900 h 279400"/>
                <a:gd name="T10" fmla="*/ 254000 w 261432"/>
                <a:gd name="T11" fmla="*/ 279400 h 2794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1432"/>
                <a:gd name="T19" fmla="*/ 0 h 279400"/>
                <a:gd name="T20" fmla="*/ 261432 w 261432"/>
                <a:gd name="T21" fmla="*/ 279400 h 2794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1432" h="279400">
                  <a:moveTo>
                    <a:pt x="0" y="0"/>
                  </a:moveTo>
                  <a:cubicBezTo>
                    <a:pt x="38426" y="7685"/>
                    <a:pt x="73853" y="6389"/>
                    <a:pt x="101600" y="38100"/>
                  </a:cubicBezTo>
                  <a:cubicBezTo>
                    <a:pt x="205317" y="156633"/>
                    <a:pt x="104775" y="82550"/>
                    <a:pt x="190500" y="139700"/>
                  </a:cubicBezTo>
                  <a:cubicBezTo>
                    <a:pt x="198967" y="152400"/>
                    <a:pt x="206129" y="166074"/>
                    <a:pt x="215900" y="177800"/>
                  </a:cubicBezTo>
                  <a:cubicBezTo>
                    <a:pt x="227398" y="191598"/>
                    <a:pt x="247694" y="199083"/>
                    <a:pt x="254000" y="215900"/>
                  </a:cubicBezTo>
                  <a:cubicBezTo>
                    <a:pt x="261432" y="235719"/>
                    <a:pt x="254000" y="258233"/>
                    <a:pt x="254000" y="279400"/>
                  </a:cubicBezTo>
                </a:path>
              </a:pathLst>
            </a:custGeom>
            <a:solidFill>
              <a:schemeClr val="accent1"/>
            </a:solidFill>
            <a:ln w="127000">
              <a:solidFill>
                <a:srgbClr val="FF0000">
                  <a:alpha val="39999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5" name="Freeform 84"/>
          <p:cNvSpPr/>
          <p:nvPr/>
        </p:nvSpPr>
        <p:spPr bwMode="auto">
          <a:xfrm>
            <a:off x="2755900" y="2146300"/>
            <a:ext cx="4013200" cy="1244600"/>
          </a:xfrm>
          <a:custGeom>
            <a:avLst/>
            <a:gdLst>
              <a:gd name="connsiteX0" fmla="*/ 190500 w 4013200"/>
              <a:gd name="connsiteY0" fmla="*/ 0 h 1244600"/>
              <a:gd name="connsiteX1" fmla="*/ 101600 w 4013200"/>
              <a:gd name="connsiteY1" fmla="*/ 25400 h 1244600"/>
              <a:gd name="connsiteX2" fmla="*/ 88900 w 4013200"/>
              <a:gd name="connsiteY2" fmla="*/ 63500 h 1244600"/>
              <a:gd name="connsiteX3" fmla="*/ 38100 w 4013200"/>
              <a:gd name="connsiteY3" fmla="*/ 139700 h 1244600"/>
              <a:gd name="connsiteX4" fmla="*/ 0 w 4013200"/>
              <a:gd name="connsiteY4" fmla="*/ 279400 h 1244600"/>
              <a:gd name="connsiteX5" fmla="*/ 38100 w 4013200"/>
              <a:gd name="connsiteY5" fmla="*/ 393700 h 1244600"/>
              <a:gd name="connsiteX6" fmla="*/ 63500 w 4013200"/>
              <a:gd name="connsiteY6" fmla="*/ 469900 h 1244600"/>
              <a:gd name="connsiteX7" fmla="*/ 76200 w 4013200"/>
              <a:gd name="connsiteY7" fmla="*/ 622300 h 1244600"/>
              <a:gd name="connsiteX8" fmla="*/ 88900 w 4013200"/>
              <a:gd name="connsiteY8" fmla="*/ 660400 h 1244600"/>
              <a:gd name="connsiteX9" fmla="*/ 101600 w 4013200"/>
              <a:gd name="connsiteY9" fmla="*/ 749300 h 1244600"/>
              <a:gd name="connsiteX10" fmla="*/ 114300 w 4013200"/>
              <a:gd name="connsiteY10" fmla="*/ 825500 h 1244600"/>
              <a:gd name="connsiteX11" fmla="*/ 127000 w 4013200"/>
              <a:gd name="connsiteY11" fmla="*/ 1054100 h 1244600"/>
              <a:gd name="connsiteX12" fmla="*/ 139700 w 4013200"/>
              <a:gd name="connsiteY12" fmla="*/ 1104900 h 1244600"/>
              <a:gd name="connsiteX13" fmla="*/ 241300 w 4013200"/>
              <a:gd name="connsiteY13" fmla="*/ 1168400 h 1244600"/>
              <a:gd name="connsiteX14" fmla="*/ 520700 w 4013200"/>
              <a:gd name="connsiteY14" fmla="*/ 1206500 h 1244600"/>
              <a:gd name="connsiteX15" fmla="*/ 762000 w 4013200"/>
              <a:gd name="connsiteY15" fmla="*/ 1231900 h 1244600"/>
              <a:gd name="connsiteX16" fmla="*/ 1016000 w 4013200"/>
              <a:gd name="connsiteY16" fmla="*/ 1219200 h 1244600"/>
              <a:gd name="connsiteX17" fmla="*/ 1054100 w 4013200"/>
              <a:gd name="connsiteY17" fmla="*/ 1193800 h 1244600"/>
              <a:gd name="connsiteX18" fmla="*/ 1168400 w 4013200"/>
              <a:gd name="connsiteY18" fmla="*/ 1168400 h 1244600"/>
              <a:gd name="connsiteX19" fmla="*/ 1905000 w 4013200"/>
              <a:gd name="connsiteY19" fmla="*/ 1181100 h 1244600"/>
              <a:gd name="connsiteX20" fmla="*/ 2527300 w 4013200"/>
              <a:gd name="connsiteY20" fmla="*/ 1155700 h 1244600"/>
              <a:gd name="connsiteX21" fmla="*/ 2578100 w 4013200"/>
              <a:gd name="connsiteY21" fmla="*/ 1130300 h 1244600"/>
              <a:gd name="connsiteX22" fmla="*/ 2755900 w 4013200"/>
              <a:gd name="connsiteY22" fmla="*/ 1104900 h 1244600"/>
              <a:gd name="connsiteX23" fmla="*/ 2832100 w 4013200"/>
              <a:gd name="connsiteY23" fmla="*/ 1092200 h 1244600"/>
              <a:gd name="connsiteX24" fmla="*/ 2971800 w 4013200"/>
              <a:gd name="connsiteY24" fmla="*/ 1117600 h 1244600"/>
              <a:gd name="connsiteX25" fmla="*/ 3022600 w 4013200"/>
              <a:gd name="connsiteY25" fmla="*/ 1143000 h 1244600"/>
              <a:gd name="connsiteX26" fmla="*/ 3060700 w 4013200"/>
              <a:gd name="connsiteY26" fmla="*/ 1155700 h 1244600"/>
              <a:gd name="connsiteX27" fmla="*/ 3098800 w 4013200"/>
              <a:gd name="connsiteY27" fmla="*/ 1181100 h 1244600"/>
              <a:gd name="connsiteX28" fmla="*/ 3276600 w 4013200"/>
              <a:gd name="connsiteY28" fmla="*/ 1206500 h 1244600"/>
              <a:gd name="connsiteX29" fmla="*/ 3543300 w 4013200"/>
              <a:gd name="connsiteY29" fmla="*/ 1193800 h 1244600"/>
              <a:gd name="connsiteX30" fmla="*/ 3556000 w 4013200"/>
              <a:gd name="connsiteY30" fmla="*/ 1155700 h 1244600"/>
              <a:gd name="connsiteX31" fmla="*/ 3429000 w 4013200"/>
              <a:gd name="connsiteY31" fmla="*/ 1066800 h 1244600"/>
              <a:gd name="connsiteX32" fmla="*/ 3467100 w 4013200"/>
              <a:gd name="connsiteY32" fmla="*/ 1155700 h 1244600"/>
              <a:gd name="connsiteX33" fmla="*/ 3530600 w 4013200"/>
              <a:gd name="connsiteY33" fmla="*/ 1181100 h 1244600"/>
              <a:gd name="connsiteX34" fmla="*/ 3619500 w 4013200"/>
              <a:gd name="connsiteY34" fmla="*/ 1231900 h 1244600"/>
              <a:gd name="connsiteX35" fmla="*/ 3670300 w 4013200"/>
              <a:gd name="connsiteY35" fmla="*/ 1244600 h 1244600"/>
              <a:gd name="connsiteX36" fmla="*/ 3695700 w 4013200"/>
              <a:gd name="connsiteY36" fmla="*/ 1168400 h 1244600"/>
              <a:gd name="connsiteX37" fmla="*/ 3771900 w 4013200"/>
              <a:gd name="connsiteY37" fmla="*/ 1143000 h 1244600"/>
              <a:gd name="connsiteX38" fmla="*/ 3848100 w 4013200"/>
              <a:gd name="connsiteY38" fmla="*/ 1155700 h 1244600"/>
              <a:gd name="connsiteX39" fmla="*/ 3924300 w 4013200"/>
              <a:gd name="connsiteY39" fmla="*/ 1193800 h 1244600"/>
              <a:gd name="connsiteX40" fmla="*/ 4013200 w 4013200"/>
              <a:gd name="connsiteY40" fmla="*/ 119380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013200" h="1244600">
                <a:moveTo>
                  <a:pt x="190500" y="0"/>
                </a:moveTo>
                <a:cubicBezTo>
                  <a:pt x="190061" y="110"/>
                  <a:pt x="107673" y="19327"/>
                  <a:pt x="101600" y="25400"/>
                </a:cubicBezTo>
                <a:cubicBezTo>
                  <a:pt x="92134" y="34866"/>
                  <a:pt x="95401" y="51798"/>
                  <a:pt x="88900" y="63500"/>
                </a:cubicBezTo>
                <a:cubicBezTo>
                  <a:pt x="74075" y="90185"/>
                  <a:pt x="38100" y="139700"/>
                  <a:pt x="38100" y="139700"/>
                </a:cubicBezTo>
                <a:cubicBezTo>
                  <a:pt x="9453" y="254287"/>
                  <a:pt x="23739" y="208182"/>
                  <a:pt x="0" y="279400"/>
                </a:cubicBezTo>
                <a:cubicBezTo>
                  <a:pt x="50930" y="406724"/>
                  <a:pt x="5288" y="284325"/>
                  <a:pt x="38100" y="393700"/>
                </a:cubicBezTo>
                <a:cubicBezTo>
                  <a:pt x="45793" y="419345"/>
                  <a:pt x="63500" y="469900"/>
                  <a:pt x="63500" y="469900"/>
                </a:cubicBezTo>
                <a:cubicBezTo>
                  <a:pt x="67733" y="520700"/>
                  <a:pt x="69463" y="571771"/>
                  <a:pt x="76200" y="622300"/>
                </a:cubicBezTo>
                <a:cubicBezTo>
                  <a:pt x="77969" y="635570"/>
                  <a:pt x="86275" y="647273"/>
                  <a:pt x="88900" y="660400"/>
                </a:cubicBezTo>
                <a:cubicBezTo>
                  <a:pt x="94771" y="689753"/>
                  <a:pt x="97048" y="719714"/>
                  <a:pt x="101600" y="749300"/>
                </a:cubicBezTo>
                <a:cubicBezTo>
                  <a:pt x="105516" y="774751"/>
                  <a:pt x="110067" y="800100"/>
                  <a:pt x="114300" y="825500"/>
                </a:cubicBezTo>
                <a:cubicBezTo>
                  <a:pt x="118533" y="901700"/>
                  <a:pt x="120091" y="978096"/>
                  <a:pt x="127000" y="1054100"/>
                </a:cubicBezTo>
                <a:cubicBezTo>
                  <a:pt x="128580" y="1071483"/>
                  <a:pt x="132824" y="1088857"/>
                  <a:pt x="139700" y="1104900"/>
                </a:cubicBezTo>
                <a:cubicBezTo>
                  <a:pt x="166355" y="1167095"/>
                  <a:pt x="174470" y="1134985"/>
                  <a:pt x="241300" y="1168400"/>
                </a:cubicBezTo>
                <a:cubicBezTo>
                  <a:pt x="362634" y="1229067"/>
                  <a:pt x="264030" y="1188166"/>
                  <a:pt x="520700" y="1206500"/>
                </a:cubicBezTo>
                <a:cubicBezTo>
                  <a:pt x="566940" y="1209803"/>
                  <a:pt x="712553" y="1226406"/>
                  <a:pt x="762000" y="1231900"/>
                </a:cubicBezTo>
                <a:cubicBezTo>
                  <a:pt x="846667" y="1227667"/>
                  <a:pt x="931940" y="1230164"/>
                  <a:pt x="1016000" y="1219200"/>
                </a:cubicBezTo>
                <a:cubicBezTo>
                  <a:pt x="1031135" y="1217226"/>
                  <a:pt x="1039620" y="1198627"/>
                  <a:pt x="1054100" y="1193800"/>
                </a:cubicBezTo>
                <a:cubicBezTo>
                  <a:pt x="1091127" y="1181458"/>
                  <a:pt x="1130300" y="1176867"/>
                  <a:pt x="1168400" y="1168400"/>
                </a:cubicBezTo>
                <a:lnTo>
                  <a:pt x="1905000" y="1181100"/>
                </a:lnTo>
                <a:cubicBezTo>
                  <a:pt x="2351563" y="1181100"/>
                  <a:pt x="2274704" y="1187275"/>
                  <a:pt x="2527300" y="1155700"/>
                </a:cubicBezTo>
                <a:cubicBezTo>
                  <a:pt x="2544233" y="1147233"/>
                  <a:pt x="2559619" y="1134407"/>
                  <a:pt x="2578100" y="1130300"/>
                </a:cubicBezTo>
                <a:cubicBezTo>
                  <a:pt x="2636543" y="1117313"/>
                  <a:pt x="2696846" y="1114742"/>
                  <a:pt x="2755900" y="1104900"/>
                </a:cubicBezTo>
                <a:lnTo>
                  <a:pt x="2832100" y="1092200"/>
                </a:lnTo>
                <a:cubicBezTo>
                  <a:pt x="2890611" y="1099514"/>
                  <a:pt x="2923432" y="1096871"/>
                  <a:pt x="2971800" y="1117600"/>
                </a:cubicBezTo>
                <a:cubicBezTo>
                  <a:pt x="2989201" y="1125058"/>
                  <a:pt x="3005199" y="1135542"/>
                  <a:pt x="3022600" y="1143000"/>
                </a:cubicBezTo>
                <a:cubicBezTo>
                  <a:pt x="3034905" y="1148273"/>
                  <a:pt x="3048726" y="1149713"/>
                  <a:pt x="3060700" y="1155700"/>
                </a:cubicBezTo>
                <a:cubicBezTo>
                  <a:pt x="3074352" y="1162526"/>
                  <a:pt x="3084508" y="1175741"/>
                  <a:pt x="3098800" y="1181100"/>
                </a:cubicBezTo>
                <a:cubicBezTo>
                  <a:pt x="3132851" y="1193869"/>
                  <a:pt x="3259901" y="1204645"/>
                  <a:pt x="3276600" y="1206500"/>
                </a:cubicBezTo>
                <a:cubicBezTo>
                  <a:pt x="3365500" y="1202267"/>
                  <a:pt x="3455735" y="1209721"/>
                  <a:pt x="3543300" y="1193800"/>
                </a:cubicBezTo>
                <a:cubicBezTo>
                  <a:pt x="3556471" y="1191405"/>
                  <a:pt x="3564955" y="1165650"/>
                  <a:pt x="3556000" y="1155700"/>
                </a:cubicBezTo>
                <a:cubicBezTo>
                  <a:pt x="3521432" y="1117291"/>
                  <a:pt x="3429000" y="1066800"/>
                  <a:pt x="3429000" y="1066800"/>
                </a:cubicBezTo>
                <a:cubicBezTo>
                  <a:pt x="3435809" y="1094034"/>
                  <a:pt x="3440407" y="1136634"/>
                  <a:pt x="3467100" y="1155700"/>
                </a:cubicBezTo>
                <a:cubicBezTo>
                  <a:pt x="3485651" y="1168951"/>
                  <a:pt x="3510210" y="1170905"/>
                  <a:pt x="3530600" y="1181100"/>
                </a:cubicBezTo>
                <a:cubicBezTo>
                  <a:pt x="3604293" y="1217946"/>
                  <a:pt x="3530439" y="1198502"/>
                  <a:pt x="3619500" y="1231900"/>
                </a:cubicBezTo>
                <a:cubicBezTo>
                  <a:pt x="3635843" y="1238029"/>
                  <a:pt x="3653367" y="1240367"/>
                  <a:pt x="3670300" y="1244600"/>
                </a:cubicBezTo>
                <a:cubicBezTo>
                  <a:pt x="3678767" y="1219200"/>
                  <a:pt x="3670300" y="1176867"/>
                  <a:pt x="3695700" y="1168400"/>
                </a:cubicBezTo>
                <a:lnTo>
                  <a:pt x="3771900" y="1143000"/>
                </a:lnTo>
                <a:cubicBezTo>
                  <a:pt x="3797300" y="1147233"/>
                  <a:pt x="3823671" y="1147557"/>
                  <a:pt x="3848100" y="1155700"/>
                </a:cubicBezTo>
                <a:cubicBezTo>
                  <a:pt x="3907729" y="1175576"/>
                  <a:pt x="3862607" y="1187631"/>
                  <a:pt x="3924300" y="1193800"/>
                </a:cubicBezTo>
                <a:cubicBezTo>
                  <a:pt x="3953786" y="1196749"/>
                  <a:pt x="3983567" y="1193800"/>
                  <a:pt x="4013200" y="1193800"/>
                </a:cubicBezTo>
              </a:path>
            </a:pathLst>
          </a:custGeom>
          <a:noFill/>
          <a:ln w="127000" cap="flat" cmpd="sng" algn="ctr">
            <a:solidFill>
              <a:schemeClr val="accent6">
                <a:lumMod val="60000"/>
                <a:lumOff val="40000"/>
                <a:alpha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omic Sans MS" pitchFamily="-65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RF Transmission tests</a:t>
            </a:r>
          </a:p>
        </p:txBody>
      </p:sp>
      <p:grpSp>
        <p:nvGrpSpPr>
          <p:cNvPr id="23554" name="Group 132"/>
          <p:cNvGrpSpPr>
            <a:grpSpLocks/>
          </p:cNvGrpSpPr>
          <p:nvPr/>
        </p:nvGrpSpPr>
        <p:grpSpPr bwMode="auto">
          <a:xfrm>
            <a:off x="617538" y="1381125"/>
            <a:ext cx="7988300" cy="2605088"/>
            <a:chOff x="660400" y="2271713"/>
            <a:chExt cx="7989032" cy="2605087"/>
          </a:xfrm>
        </p:grpSpPr>
        <p:sp>
          <p:nvSpPr>
            <p:cNvPr id="23556" name="Rectangle 8"/>
            <p:cNvSpPr>
              <a:spLocks noChangeArrowheads="1"/>
            </p:cNvSpPr>
            <p:nvPr/>
          </p:nvSpPr>
          <p:spPr bwMode="auto">
            <a:xfrm>
              <a:off x="2641782" y="2438401"/>
              <a:ext cx="1219312" cy="838200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400">
                <a:latin typeface="Arial" charset="0"/>
              </a:endParaRPr>
            </a:p>
          </p:txBody>
        </p:sp>
        <p:sp>
          <p:nvSpPr>
            <p:cNvPr id="23557" name="Rectangle 235"/>
            <p:cNvSpPr>
              <a:spLocks noChangeArrowheads="1"/>
            </p:cNvSpPr>
            <p:nvPr/>
          </p:nvSpPr>
          <p:spPr bwMode="auto">
            <a:xfrm>
              <a:off x="2641782" y="3124201"/>
              <a:ext cx="1600347" cy="1066800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400">
                <a:latin typeface="Arial" charset="0"/>
              </a:endParaRPr>
            </a:p>
          </p:txBody>
        </p:sp>
        <p:sp>
          <p:nvSpPr>
            <p:cNvPr id="5" name="Line 229"/>
            <p:cNvSpPr>
              <a:spLocks noChangeShapeType="1"/>
            </p:cNvSpPr>
            <p:nvPr/>
          </p:nvSpPr>
          <p:spPr bwMode="auto">
            <a:xfrm>
              <a:off x="1193849" y="3200401"/>
              <a:ext cx="1676554" cy="0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3559" name="Rectangle 4"/>
            <p:cNvSpPr>
              <a:spLocks noChangeArrowheads="1"/>
            </p:cNvSpPr>
            <p:nvPr/>
          </p:nvSpPr>
          <p:spPr bwMode="auto">
            <a:xfrm>
              <a:off x="4470749" y="2362201"/>
              <a:ext cx="2362416" cy="175259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400">
                <a:latin typeface="Arial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5004198" y="3124201"/>
              <a:ext cx="1066898" cy="0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4851784" y="2743201"/>
              <a:ext cx="1143105" cy="0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3562" name="Text Box 9"/>
            <p:cNvSpPr txBox="1">
              <a:spLocks noChangeArrowheads="1"/>
            </p:cNvSpPr>
            <p:nvPr/>
          </p:nvSpPr>
          <p:spPr bwMode="auto">
            <a:xfrm>
              <a:off x="660400" y="2667001"/>
              <a:ext cx="83351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>
                  <a:latin typeface="Arial" charset="0"/>
                </a:rPr>
                <a:t>1560nm</a:t>
              </a: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>
              <a:off x="3251437" y="2743201"/>
              <a:ext cx="1676554" cy="0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3564" name="Text Box 12"/>
            <p:cNvSpPr txBox="1">
              <a:spLocks noChangeArrowheads="1"/>
            </p:cNvSpPr>
            <p:nvPr/>
          </p:nvSpPr>
          <p:spPr bwMode="auto">
            <a:xfrm>
              <a:off x="704854" y="3846512"/>
              <a:ext cx="671574" cy="7381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>
                  <a:latin typeface="Arial" charset="0"/>
                </a:rPr>
                <a:t>Rb</a:t>
              </a:r>
              <a:endParaRPr lang="en-US" sz="1400" baseline="-25000">
                <a:latin typeface="Arial" charset="0"/>
              </a:endParaRPr>
            </a:p>
            <a:p>
              <a:pPr eaLnBrk="1" hangingPunct="1"/>
              <a:r>
                <a:rPr lang="en-US" sz="1400">
                  <a:latin typeface="Arial" charset="0"/>
                </a:rPr>
                <a:t>freq.</a:t>
              </a:r>
            </a:p>
            <a:p>
              <a:pPr eaLnBrk="1" hangingPunct="1"/>
              <a:r>
                <a:rPr lang="en-US" sz="1400">
                  <a:latin typeface="Arial" charset="0"/>
                </a:rPr>
                <a:t>locker</a:t>
              </a:r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>
              <a:off x="889021" y="3565526"/>
              <a:ext cx="0" cy="2857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grpSp>
          <p:nvGrpSpPr>
            <p:cNvPr id="23566" name="Group 14"/>
            <p:cNvGrpSpPr>
              <a:grpSpLocks/>
            </p:cNvGrpSpPr>
            <p:nvPr/>
          </p:nvGrpSpPr>
          <p:grpSpPr bwMode="auto">
            <a:xfrm>
              <a:off x="5918200" y="2971800"/>
              <a:ext cx="304800" cy="304800"/>
              <a:chOff x="4512" y="2400"/>
              <a:chExt cx="192" cy="192"/>
            </a:xfrm>
          </p:grpSpPr>
          <p:sp>
            <p:nvSpPr>
              <p:cNvPr id="23680" name="Oval 15"/>
              <p:cNvSpPr>
                <a:spLocks noChangeArrowheads="1"/>
              </p:cNvSpPr>
              <p:nvPr/>
            </p:nvSpPr>
            <p:spPr bwMode="auto">
              <a:xfrm>
                <a:off x="4512" y="2400"/>
                <a:ext cx="192" cy="19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400">
                  <a:latin typeface="Arial" charset="0"/>
                </a:endParaRPr>
              </a:p>
            </p:txBody>
          </p:sp>
          <p:sp>
            <p:nvSpPr>
              <p:cNvPr id="23681" name="Oval 16"/>
              <p:cNvSpPr>
                <a:spLocks noChangeArrowheads="1"/>
              </p:cNvSpPr>
              <p:nvPr/>
            </p:nvSpPr>
            <p:spPr bwMode="auto">
              <a:xfrm>
                <a:off x="4542" y="2430"/>
                <a:ext cx="132" cy="132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400">
                  <a:latin typeface="Arial" charset="0"/>
                </a:endParaRPr>
              </a:p>
            </p:txBody>
          </p:sp>
          <p:sp>
            <p:nvSpPr>
              <p:cNvPr id="23682" name="Rectangle 17"/>
              <p:cNvSpPr>
                <a:spLocks noChangeArrowheads="1"/>
              </p:cNvSpPr>
              <p:nvPr/>
            </p:nvSpPr>
            <p:spPr bwMode="auto">
              <a:xfrm>
                <a:off x="4601" y="2503"/>
                <a:ext cx="73" cy="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400">
                  <a:latin typeface="Arial" charset="0"/>
                </a:endParaRPr>
              </a:p>
            </p:txBody>
          </p:sp>
          <p:sp>
            <p:nvSpPr>
              <p:cNvPr id="23683" name="Oval 18"/>
              <p:cNvSpPr>
                <a:spLocks noChangeArrowheads="1"/>
              </p:cNvSpPr>
              <p:nvPr/>
            </p:nvSpPr>
            <p:spPr bwMode="auto">
              <a:xfrm>
                <a:off x="4512" y="2400"/>
                <a:ext cx="192" cy="192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400">
                  <a:latin typeface="Arial" charset="0"/>
                </a:endParaRPr>
              </a:p>
            </p:txBody>
          </p:sp>
          <p:sp>
            <p:nvSpPr>
              <p:cNvPr id="18" name="Line 19"/>
              <p:cNvSpPr>
                <a:spLocks noChangeShapeType="1"/>
              </p:cNvSpPr>
              <p:nvPr/>
            </p:nvSpPr>
            <p:spPr bwMode="auto">
              <a:xfrm>
                <a:off x="4674" y="2518"/>
                <a:ext cx="0" cy="1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400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9" name="Line 20"/>
              <p:cNvSpPr>
                <a:spLocks noChangeShapeType="1"/>
              </p:cNvSpPr>
              <p:nvPr/>
            </p:nvSpPr>
            <p:spPr bwMode="auto">
              <a:xfrm>
                <a:off x="4704" y="240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400">
                  <a:latin typeface="+mj-lt"/>
                  <a:ea typeface="+mn-ea"/>
                  <a:cs typeface="+mn-cs"/>
                </a:endParaRPr>
              </a:p>
            </p:txBody>
          </p:sp>
        </p:grpSp>
        <p:sp>
          <p:nvSpPr>
            <p:cNvPr id="23567" name="Text Box 22"/>
            <p:cNvSpPr txBox="1">
              <a:spLocks noChangeArrowheads="1"/>
            </p:cNvSpPr>
            <p:nvPr/>
          </p:nvSpPr>
          <p:spPr bwMode="auto">
            <a:xfrm>
              <a:off x="4851784" y="2438401"/>
              <a:ext cx="663636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>
                  <a:latin typeface="Arial" charset="0"/>
                </a:rPr>
                <a:t>0.01C</a:t>
              </a:r>
            </a:p>
          </p:txBody>
        </p:sp>
        <p:sp>
          <p:nvSpPr>
            <p:cNvPr id="23568" name="Text Box 23"/>
            <p:cNvSpPr txBox="1">
              <a:spLocks noChangeArrowheads="1"/>
            </p:cNvSpPr>
            <p:nvPr/>
          </p:nvSpPr>
          <p:spPr bwMode="auto">
            <a:xfrm>
              <a:off x="3445130" y="2743201"/>
              <a:ext cx="493757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>
                  <a:latin typeface="Arial" charset="0"/>
                </a:rPr>
                <a:t>ref.</a:t>
              </a:r>
            </a:p>
            <a:p>
              <a:pPr eaLnBrk="1" hangingPunct="1"/>
              <a:r>
                <a:rPr lang="en-US" sz="1400">
                  <a:latin typeface="Arial" charset="0"/>
                </a:rPr>
                <a:t>arm</a:t>
              </a:r>
            </a:p>
          </p:txBody>
        </p:sp>
        <p:grpSp>
          <p:nvGrpSpPr>
            <p:cNvPr id="23569" name="Group 24"/>
            <p:cNvGrpSpPr>
              <a:grpSpLocks/>
            </p:cNvGrpSpPr>
            <p:nvPr/>
          </p:nvGrpSpPr>
          <p:grpSpPr bwMode="auto">
            <a:xfrm>
              <a:off x="3292475" y="3032125"/>
              <a:ext cx="304800" cy="412750"/>
              <a:chOff x="2155" y="1862"/>
              <a:chExt cx="192" cy="260"/>
            </a:xfrm>
          </p:grpSpPr>
          <p:sp>
            <p:nvSpPr>
              <p:cNvPr id="23" name="Line 25"/>
              <p:cNvSpPr>
                <a:spLocks noChangeShapeType="1"/>
              </p:cNvSpPr>
              <p:nvPr/>
            </p:nvSpPr>
            <p:spPr bwMode="auto">
              <a:xfrm>
                <a:off x="2259" y="1862"/>
                <a:ext cx="0" cy="52"/>
              </a:xfrm>
              <a:prstGeom prst="line">
                <a:avLst/>
              </a:prstGeom>
              <a:noFill/>
              <a:ln w="19050">
                <a:solidFill>
                  <a:srgbClr val="0066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400">
                  <a:latin typeface="+mj-lt"/>
                  <a:ea typeface="+mn-ea"/>
                  <a:cs typeface="+mn-cs"/>
                </a:endParaRPr>
              </a:p>
            </p:txBody>
          </p:sp>
          <p:grpSp>
            <p:nvGrpSpPr>
              <p:cNvPr id="23673" name="Group 26"/>
              <p:cNvGrpSpPr>
                <a:grpSpLocks/>
              </p:cNvGrpSpPr>
              <p:nvPr/>
            </p:nvGrpSpPr>
            <p:grpSpPr bwMode="auto">
              <a:xfrm>
                <a:off x="2155" y="1920"/>
                <a:ext cx="192" cy="202"/>
                <a:chOff x="1974" y="2999"/>
                <a:chExt cx="192" cy="202"/>
              </a:xfrm>
            </p:grpSpPr>
            <p:sp>
              <p:nvSpPr>
                <p:cNvPr id="23674" name="Oval 27"/>
                <p:cNvSpPr>
                  <a:spLocks noChangeArrowheads="1"/>
                </p:cNvSpPr>
                <p:nvPr/>
              </p:nvSpPr>
              <p:spPr bwMode="auto">
                <a:xfrm>
                  <a:off x="1974" y="3000"/>
                  <a:ext cx="192" cy="19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>
                    <a:latin typeface="Arial" charset="0"/>
                  </a:endParaRPr>
                </a:p>
              </p:txBody>
            </p:sp>
            <p:sp>
              <p:nvSpPr>
                <p:cNvPr id="23675" name="Oval 28"/>
                <p:cNvSpPr>
                  <a:spLocks noChangeArrowheads="1"/>
                </p:cNvSpPr>
                <p:nvPr/>
              </p:nvSpPr>
              <p:spPr bwMode="auto">
                <a:xfrm>
                  <a:off x="2004" y="3029"/>
                  <a:ext cx="132" cy="132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400">
                    <a:latin typeface="Arial" charset="0"/>
                  </a:endParaRPr>
                </a:p>
              </p:txBody>
            </p:sp>
            <p:sp>
              <p:nvSpPr>
                <p:cNvPr id="23676" name="Rectangle 29"/>
                <p:cNvSpPr>
                  <a:spLocks noChangeArrowheads="1"/>
                </p:cNvSpPr>
                <p:nvPr/>
              </p:nvSpPr>
              <p:spPr bwMode="auto">
                <a:xfrm>
                  <a:off x="2063" y="3102"/>
                  <a:ext cx="73" cy="7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400">
                    <a:latin typeface="Arial" charset="0"/>
                  </a:endParaRPr>
                </a:p>
              </p:txBody>
            </p:sp>
            <p:sp>
              <p:nvSpPr>
                <p:cNvPr id="23677" name="Oval 30"/>
                <p:cNvSpPr>
                  <a:spLocks noChangeArrowheads="1"/>
                </p:cNvSpPr>
                <p:nvPr/>
              </p:nvSpPr>
              <p:spPr bwMode="auto">
                <a:xfrm>
                  <a:off x="1974" y="2999"/>
                  <a:ext cx="192" cy="192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400">
                    <a:latin typeface="Arial" charset="0"/>
                  </a:endParaRPr>
                </a:p>
              </p:txBody>
            </p:sp>
            <p:sp>
              <p:nvSpPr>
                <p:cNvPr id="29" name="Line 31"/>
                <p:cNvSpPr>
                  <a:spLocks noChangeShapeType="1"/>
                </p:cNvSpPr>
                <p:nvPr/>
              </p:nvSpPr>
              <p:spPr bwMode="auto">
                <a:xfrm>
                  <a:off x="2136" y="3117"/>
                  <a:ext cx="0" cy="1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>
                    <a:latin typeface="+mj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Line 32"/>
                <p:cNvSpPr>
                  <a:spLocks noChangeShapeType="1"/>
                </p:cNvSpPr>
                <p:nvPr/>
              </p:nvSpPr>
              <p:spPr bwMode="auto">
                <a:xfrm flipH="1">
                  <a:off x="1987" y="3201"/>
                  <a:ext cx="17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>
                    <a:latin typeface="+mj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3570" name="Group 34"/>
            <p:cNvGrpSpPr>
              <a:grpSpLocks/>
            </p:cNvGrpSpPr>
            <p:nvPr/>
          </p:nvGrpSpPr>
          <p:grpSpPr bwMode="auto">
            <a:xfrm>
              <a:off x="3144838" y="2771775"/>
              <a:ext cx="307975" cy="266700"/>
              <a:chOff x="816" y="3264"/>
              <a:chExt cx="576" cy="288"/>
            </a:xfrm>
          </p:grpSpPr>
          <p:sp>
            <p:nvSpPr>
              <p:cNvPr id="23670" name="Arc 35"/>
              <p:cNvSpPr>
                <a:spLocks/>
              </p:cNvSpPr>
              <p:nvPr/>
            </p:nvSpPr>
            <p:spPr bwMode="auto">
              <a:xfrm>
                <a:off x="1104" y="3264"/>
                <a:ext cx="288" cy="28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19050">
                <a:solidFill>
                  <a:srgbClr val="0066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71" name="Arc 36"/>
              <p:cNvSpPr>
                <a:spLocks/>
              </p:cNvSpPr>
              <p:nvPr/>
            </p:nvSpPr>
            <p:spPr bwMode="auto">
              <a:xfrm flipH="1">
                <a:off x="816" y="3264"/>
                <a:ext cx="288" cy="28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19050">
                <a:solidFill>
                  <a:srgbClr val="0066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4" name="Line 37"/>
            <p:cNvSpPr>
              <a:spLocks noChangeShapeType="1"/>
            </p:cNvSpPr>
            <p:nvPr/>
          </p:nvSpPr>
          <p:spPr bwMode="auto">
            <a:xfrm>
              <a:off x="3145065" y="3032126"/>
              <a:ext cx="30166" cy="1463674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3572" name="Oval 38"/>
            <p:cNvSpPr>
              <a:spLocks noChangeArrowheads="1"/>
            </p:cNvSpPr>
            <p:nvPr/>
          </p:nvSpPr>
          <p:spPr bwMode="auto">
            <a:xfrm>
              <a:off x="3219684" y="2679701"/>
              <a:ext cx="160352" cy="152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400">
                <a:latin typeface="Arial" charset="0"/>
              </a:endParaRPr>
            </a:p>
          </p:txBody>
        </p:sp>
        <p:grpSp>
          <p:nvGrpSpPr>
            <p:cNvPr id="23573" name="Group 40"/>
            <p:cNvGrpSpPr>
              <a:grpSpLocks/>
            </p:cNvGrpSpPr>
            <p:nvPr/>
          </p:nvGrpSpPr>
          <p:grpSpPr bwMode="auto">
            <a:xfrm rot="10800000" flipH="1">
              <a:off x="5994400" y="2590800"/>
              <a:ext cx="152400" cy="304800"/>
              <a:chOff x="3024" y="2448"/>
              <a:chExt cx="192" cy="432"/>
            </a:xfrm>
          </p:grpSpPr>
          <p:sp>
            <p:nvSpPr>
              <p:cNvPr id="23666" name="AutoShape 41"/>
              <p:cNvSpPr>
                <a:spLocks noChangeArrowheads="1"/>
              </p:cNvSpPr>
              <p:nvPr/>
            </p:nvSpPr>
            <p:spPr bwMode="auto">
              <a:xfrm>
                <a:off x="3025" y="2592"/>
                <a:ext cx="192" cy="144"/>
              </a:xfrm>
              <a:prstGeom prst="triangle">
                <a:avLst>
                  <a:gd name="adj" fmla="val 50000"/>
                </a:avLst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400">
                  <a:latin typeface="Arial" charset="0"/>
                </a:endParaRPr>
              </a:p>
            </p:txBody>
          </p:sp>
          <p:sp>
            <p:nvSpPr>
              <p:cNvPr id="38" name="Line 42"/>
              <p:cNvSpPr>
                <a:spLocks noChangeShapeType="1"/>
              </p:cNvSpPr>
              <p:nvPr/>
            </p:nvSpPr>
            <p:spPr bwMode="auto">
              <a:xfrm>
                <a:off x="2997" y="2592"/>
                <a:ext cx="1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400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39" name="Line 43"/>
              <p:cNvSpPr>
                <a:spLocks noChangeShapeType="1"/>
              </p:cNvSpPr>
              <p:nvPr/>
            </p:nvSpPr>
            <p:spPr bwMode="auto">
              <a:xfrm>
                <a:off x="3121" y="2767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400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40" name="Line 44"/>
              <p:cNvSpPr>
                <a:spLocks noChangeShapeType="1"/>
              </p:cNvSpPr>
              <p:nvPr/>
            </p:nvSpPr>
            <p:spPr bwMode="auto">
              <a:xfrm flipV="1">
                <a:off x="3093" y="2448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400">
                  <a:latin typeface="+mj-lt"/>
                  <a:ea typeface="+mn-ea"/>
                  <a:cs typeface="+mn-cs"/>
                </a:endParaRPr>
              </a:p>
            </p:txBody>
          </p:sp>
        </p:grpSp>
        <p:sp>
          <p:nvSpPr>
            <p:cNvPr id="23574" name="AutoShape 46"/>
            <p:cNvSpPr>
              <a:spLocks noChangeArrowheads="1"/>
            </p:cNvSpPr>
            <p:nvPr/>
          </p:nvSpPr>
          <p:spPr bwMode="auto">
            <a:xfrm rot="5400000">
              <a:off x="2222664" y="3009883"/>
              <a:ext cx="457200" cy="38103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>
                <a:latin typeface="Arial" charset="0"/>
              </a:endParaRPr>
            </a:p>
          </p:txBody>
        </p:sp>
        <p:sp>
          <p:nvSpPr>
            <p:cNvPr id="42" name="Line 47"/>
            <p:cNvSpPr>
              <a:spLocks noChangeShapeType="1"/>
            </p:cNvSpPr>
            <p:nvPr/>
          </p:nvSpPr>
          <p:spPr bwMode="auto">
            <a:xfrm flipV="1">
              <a:off x="1212901" y="3581400"/>
              <a:ext cx="0" cy="285750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3576" name="Text Box 48"/>
            <p:cNvSpPr txBox="1">
              <a:spLocks noChangeArrowheads="1"/>
            </p:cNvSpPr>
            <p:nvPr/>
          </p:nvSpPr>
          <p:spPr bwMode="auto">
            <a:xfrm>
              <a:off x="1574884" y="3048001"/>
              <a:ext cx="454067" cy="3079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>
                  <a:latin typeface="Arial" charset="0"/>
                </a:rPr>
                <a:t>AM</a:t>
              </a:r>
            </a:p>
          </p:txBody>
        </p:sp>
        <p:sp>
          <p:nvSpPr>
            <p:cNvPr id="44" name="Line 53"/>
            <p:cNvSpPr>
              <a:spLocks noChangeShapeType="1"/>
            </p:cNvSpPr>
            <p:nvPr/>
          </p:nvSpPr>
          <p:spPr bwMode="auto">
            <a:xfrm flipV="1">
              <a:off x="1803505" y="2743201"/>
              <a:ext cx="0" cy="338137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grpSp>
          <p:nvGrpSpPr>
            <p:cNvPr id="23578" name="Group 54"/>
            <p:cNvGrpSpPr>
              <a:grpSpLocks/>
            </p:cNvGrpSpPr>
            <p:nvPr/>
          </p:nvGrpSpPr>
          <p:grpSpPr bwMode="auto">
            <a:xfrm rot="10800000" flipH="1">
              <a:off x="6146800" y="4343400"/>
              <a:ext cx="152400" cy="304800"/>
              <a:chOff x="3024" y="2448"/>
              <a:chExt cx="192" cy="432"/>
            </a:xfrm>
          </p:grpSpPr>
          <p:sp>
            <p:nvSpPr>
              <p:cNvPr id="23662" name="AutoShape 55"/>
              <p:cNvSpPr>
                <a:spLocks noChangeArrowheads="1"/>
              </p:cNvSpPr>
              <p:nvPr/>
            </p:nvSpPr>
            <p:spPr bwMode="auto">
              <a:xfrm>
                <a:off x="3025" y="2592"/>
                <a:ext cx="192" cy="144"/>
              </a:xfrm>
              <a:prstGeom prst="triangle">
                <a:avLst>
                  <a:gd name="adj" fmla="val 50000"/>
                </a:avLst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400">
                  <a:latin typeface="Arial" charset="0"/>
                </a:endParaRPr>
              </a:p>
            </p:txBody>
          </p:sp>
          <p:sp>
            <p:nvSpPr>
              <p:cNvPr id="47" name="Line 56"/>
              <p:cNvSpPr>
                <a:spLocks noChangeShapeType="1"/>
              </p:cNvSpPr>
              <p:nvPr/>
            </p:nvSpPr>
            <p:spPr bwMode="auto">
              <a:xfrm>
                <a:off x="2997" y="2592"/>
                <a:ext cx="1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400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48" name="Line 57"/>
              <p:cNvSpPr>
                <a:spLocks noChangeShapeType="1"/>
              </p:cNvSpPr>
              <p:nvPr/>
            </p:nvSpPr>
            <p:spPr bwMode="auto">
              <a:xfrm>
                <a:off x="3121" y="2767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400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49" name="Line 58"/>
              <p:cNvSpPr>
                <a:spLocks noChangeShapeType="1"/>
              </p:cNvSpPr>
              <p:nvPr/>
            </p:nvSpPr>
            <p:spPr bwMode="auto">
              <a:xfrm flipV="1">
                <a:off x="3093" y="2448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400">
                  <a:latin typeface="+mj-lt"/>
                  <a:ea typeface="+mn-ea"/>
                  <a:cs typeface="+mn-cs"/>
                </a:endParaRPr>
              </a:p>
            </p:txBody>
          </p:sp>
        </p:grpSp>
        <p:sp>
          <p:nvSpPr>
            <p:cNvPr id="50" name="Line 59"/>
            <p:cNvSpPr>
              <a:spLocks noChangeShapeType="1"/>
            </p:cNvSpPr>
            <p:nvPr/>
          </p:nvSpPr>
          <p:spPr bwMode="auto">
            <a:xfrm>
              <a:off x="6071096" y="2590801"/>
              <a:ext cx="1066898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3580" name="Text Box 60"/>
            <p:cNvSpPr txBox="1">
              <a:spLocks noChangeArrowheads="1"/>
            </p:cNvSpPr>
            <p:nvPr/>
          </p:nvSpPr>
          <p:spPr bwMode="auto">
            <a:xfrm>
              <a:off x="6604545" y="2667001"/>
              <a:ext cx="612831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400">
                  <a:latin typeface="Arial" charset="0"/>
                </a:rPr>
                <a:t>RF in</a:t>
              </a:r>
            </a:p>
          </p:txBody>
        </p:sp>
        <p:sp>
          <p:nvSpPr>
            <p:cNvPr id="52" name="Line 61"/>
            <p:cNvSpPr>
              <a:spLocks noChangeShapeType="1"/>
            </p:cNvSpPr>
            <p:nvPr/>
          </p:nvSpPr>
          <p:spPr bwMode="auto">
            <a:xfrm>
              <a:off x="6223510" y="4343400"/>
              <a:ext cx="914484" cy="0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3582" name="Text Box 64"/>
            <p:cNvSpPr txBox="1">
              <a:spLocks noChangeArrowheads="1"/>
            </p:cNvSpPr>
            <p:nvPr/>
          </p:nvSpPr>
          <p:spPr bwMode="auto">
            <a:xfrm>
              <a:off x="1803505" y="2819401"/>
              <a:ext cx="612831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>
                  <a:latin typeface="Arial" charset="0"/>
                </a:rPr>
                <a:t>RF in</a:t>
              </a:r>
            </a:p>
          </p:txBody>
        </p:sp>
        <p:sp>
          <p:nvSpPr>
            <p:cNvPr id="23583" name="Text Box 67"/>
            <p:cNvSpPr txBox="1">
              <a:spLocks noChangeArrowheads="1"/>
            </p:cNvSpPr>
            <p:nvPr/>
          </p:nvSpPr>
          <p:spPr bwMode="auto">
            <a:xfrm>
              <a:off x="749308" y="2924176"/>
              <a:ext cx="582665" cy="73818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>
                  <a:latin typeface="Arial" charset="0"/>
                </a:rPr>
                <a:t>CW</a:t>
              </a:r>
            </a:p>
            <a:p>
              <a:pPr eaLnBrk="1" hangingPunct="1"/>
              <a:r>
                <a:rPr lang="en-US" sz="1400">
                  <a:latin typeface="Arial" charset="0"/>
                </a:rPr>
                <a:t>fiber</a:t>
              </a:r>
            </a:p>
            <a:p>
              <a:pPr eaLnBrk="1" hangingPunct="1"/>
              <a:r>
                <a:rPr lang="en-US" sz="1400">
                  <a:latin typeface="Arial" charset="0"/>
                </a:rPr>
                <a:t>laser</a:t>
              </a:r>
            </a:p>
          </p:txBody>
        </p:sp>
        <p:sp>
          <p:nvSpPr>
            <p:cNvPr id="23584" name="Text Box 71"/>
            <p:cNvSpPr txBox="1">
              <a:spLocks noChangeArrowheads="1"/>
            </p:cNvSpPr>
            <p:nvPr/>
          </p:nvSpPr>
          <p:spPr bwMode="auto">
            <a:xfrm>
              <a:off x="2749741" y="2471738"/>
              <a:ext cx="663636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>
                  <a:latin typeface="Arial" charset="0"/>
                </a:rPr>
                <a:t>0.01C</a:t>
              </a:r>
            </a:p>
          </p:txBody>
        </p:sp>
        <p:sp>
          <p:nvSpPr>
            <p:cNvPr id="23585" name="Arc 74"/>
            <p:cNvSpPr>
              <a:spLocks/>
            </p:cNvSpPr>
            <p:nvPr/>
          </p:nvSpPr>
          <p:spPr bwMode="auto">
            <a:xfrm>
              <a:off x="4697782" y="2759076"/>
              <a:ext cx="149239" cy="182562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6" name="Arc 75"/>
            <p:cNvSpPr>
              <a:spLocks/>
            </p:cNvSpPr>
            <p:nvPr/>
          </p:nvSpPr>
          <p:spPr bwMode="auto">
            <a:xfrm flipH="1">
              <a:off x="4546956" y="2759076"/>
              <a:ext cx="150826" cy="2667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87" name="Oval 76"/>
            <p:cNvSpPr>
              <a:spLocks noChangeArrowheads="1"/>
            </p:cNvSpPr>
            <p:nvPr/>
          </p:nvSpPr>
          <p:spPr bwMode="auto">
            <a:xfrm>
              <a:off x="4621575" y="2667001"/>
              <a:ext cx="160353" cy="152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400">
                <a:latin typeface="Arial" charset="0"/>
              </a:endParaRPr>
            </a:p>
          </p:txBody>
        </p:sp>
        <p:sp>
          <p:nvSpPr>
            <p:cNvPr id="23588" name="Text Box 77"/>
            <p:cNvSpPr txBox="1">
              <a:spLocks noChangeArrowheads="1"/>
            </p:cNvSpPr>
            <p:nvPr/>
          </p:nvSpPr>
          <p:spPr bwMode="auto">
            <a:xfrm>
              <a:off x="5004198" y="2986088"/>
              <a:ext cx="857329" cy="3079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>
                  <a:latin typeface="Arial" charset="0"/>
                </a:rPr>
                <a:t>+50MHz</a:t>
              </a:r>
            </a:p>
          </p:txBody>
        </p:sp>
        <p:grpSp>
          <p:nvGrpSpPr>
            <p:cNvPr id="23589" name="Group 78"/>
            <p:cNvGrpSpPr>
              <a:grpSpLocks/>
            </p:cNvGrpSpPr>
            <p:nvPr/>
          </p:nvGrpSpPr>
          <p:grpSpPr bwMode="auto">
            <a:xfrm>
              <a:off x="1574800" y="2286000"/>
              <a:ext cx="457200" cy="457200"/>
              <a:chOff x="3024" y="3216"/>
              <a:chExt cx="240" cy="240"/>
            </a:xfrm>
          </p:grpSpPr>
          <p:sp>
            <p:nvSpPr>
              <p:cNvPr id="23656" name="Oval 79"/>
              <p:cNvSpPr>
                <a:spLocks noChangeArrowheads="1"/>
              </p:cNvSpPr>
              <p:nvPr/>
            </p:nvSpPr>
            <p:spPr bwMode="auto">
              <a:xfrm>
                <a:off x="3024" y="3216"/>
                <a:ext cx="240" cy="24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400">
                  <a:latin typeface="Arial" charset="0"/>
                </a:endParaRPr>
              </a:p>
            </p:txBody>
          </p:sp>
          <p:grpSp>
            <p:nvGrpSpPr>
              <p:cNvPr id="23657" name="Group 80"/>
              <p:cNvGrpSpPr>
                <a:grpSpLocks/>
              </p:cNvGrpSpPr>
              <p:nvPr/>
            </p:nvGrpSpPr>
            <p:grpSpPr bwMode="auto">
              <a:xfrm>
                <a:off x="3104" y="3291"/>
                <a:ext cx="80" cy="90"/>
                <a:chOff x="384" y="2544"/>
                <a:chExt cx="1152" cy="1104"/>
              </a:xfrm>
            </p:grpSpPr>
            <p:sp>
              <p:nvSpPr>
                <p:cNvPr id="23660" name="Arc 81"/>
                <p:cNvSpPr>
                  <a:spLocks/>
                </p:cNvSpPr>
                <p:nvPr/>
              </p:nvSpPr>
              <p:spPr bwMode="auto">
                <a:xfrm>
                  <a:off x="385" y="2544"/>
                  <a:ext cx="576" cy="57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61" name="Arc 82"/>
                <p:cNvSpPr>
                  <a:spLocks/>
                </p:cNvSpPr>
                <p:nvPr/>
              </p:nvSpPr>
              <p:spPr bwMode="auto">
                <a:xfrm flipH="1" flipV="1">
                  <a:off x="961" y="3076"/>
                  <a:ext cx="576" cy="57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3658" name="Arc 83"/>
              <p:cNvSpPr>
                <a:spLocks/>
              </p:cNvSpPr>
              <p:nvPr/>
            </p:nvSpPr>
            <p:spPr bwMode="auto">
              <a:xfrm flipV="1">
                <a:off x="3184" y="3334"/>
                <a:ext cx="40" cy="4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59" name="Arc 84"/>
              <p:cNvSpPr>
                <a:spLocks/>
              </p:cNvSpPr>
              <p:nvPr/>
            </p:nvSpPr>
            <p:spPr bwMode="auto">
              <a:xfrm flipH="1">
                <a:off x="3064" y="3291"/>
                <a:ext cx="40" cy="4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3590" name="Arc 85"/>
            <p:cNvSpPr>
              <a:spLocks/>
            </p:cNvSpPr>
            <p:nvPr/>
          </p:nvSpPr>
          <p:spPr bwMode="auto">
            <a:xfrm flipH="1" flipV="1">
              <a:off x="4851784" y="2933701"/>
              <a:ext cx="152414" cy="1905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1" name="Rectangle 86"/>
            <p:cNvSpPr>
              <a:spLocks noChangeArrowheads="1"/>
            </p:cNvSpPr>
            <p:nvPr/>
          </p:nvSpPr>
          <p:spPr bwMode="auto">
            <a:xfrm>
              <a:off x="7137994" y="2514601"/>
              <a:ext cx="838277" cy="9906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>
                  <a:latin typeface="Arial" charset="0"/>
                </a:rPr>
                <a:t>RF phase</a:t>
              </a:r>
            </a:p>
            <a:p>
              <a:r>
                <a:rPr lang="en-US" sz="1400">
                  <a:latin typeface="Arial" charset="0"/>
                </a:rPr>
                <a:t>detection</a:t>
              </a:r>
            </a:p>
            <a:p>
              <a:r>
                <a:rPr lang="en-US" sz="1400">
                  <a:latin typeface="Arial" charset="0"/>
                </a:rPr>
                <a:t>and</a:t>
              </a:r>
            </a:p>
            <a:p>
              <a:r>
                <a:rPr lang="en-US" sz="1400">
                  <a:latin typeface="Arial" charset="0"/>
                </a:rPr>
                <a:t>correction</a:t>
              </a:r>
            </a:p>
          </p:txBody>
        </p:sp>
        <p:sp>
          <p:nvSpPr>
            <p:cNvPr id="69" name="Line 92"/>
            <p:cNvSpPr>
              <a:spLocks noChangeShapeType="1"/>
            </p:cNvSpPr>
            <p:nvPr/>
          </p:nvSpPr>
          <p:spPr bwMode="auto">
            <a:xfrm flipV="1">
              <a:off x="5918682" y="4038600"/>
              <a:ext cx="0" cy="152400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70" name="Line 147"/>
            <p:cNvSpPr>
              <a:spLocks noChangeShapeType="1"/>
            </p:cNvSpPr>
            <p:nvPr/>
          </p:nvSpPr>
          <p:spPr bwMode="auto">
            <a:xfrm>
              <a:off x="5918682" y="4191000"/>
              <a:ext cx="1828968" cy="0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71" name="Line 174"/>
            <p:cNvSpPr>
              <a:spLocks noChangeShapeType="1"/>
            </p:cNvSpPr>
            <p:nvPr/>
          </p:nvSpPr>
          <p:spPr bwMode="auto">
            <a:xfrm>
              <a:off x="5309026" y="3886200"/>
              <a:ext cx="1295519" cy="0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72" name="Line 175"/>
            <p:cNvSpPr>
              <a:spLocks noChangeShapeType="1"/>
            </p:cNvSpPr>
            <p:nvPr/>
          </p:nvSpPr>
          <p:spPr bwMode="auto">
            <a:xfrm>
              <a:off x="3251437" y="3505201"/>
              <a:ext cx="3276900" cy="0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grpSp>
          <p:nvGrpSpPr>
            <p:cNvPr id="23596" name="Group 177"/>
            <p:cNvGrpSpPr>
              <a:grpSpLocks/>
            </p:cNvGrpSpPr>
            <p:nvPr/>
          </p:nvGrpSpPr>
          <p:grpSpPr bwMode="auto">
            <a:xfrm>
              <a:off x="6451600" y="3733800"/>
              <a:ext cx="304800" cy="304800"/>
              <a:chOff x="4512" y="2400"/>
              <a:chExt cx="192" cy="192"/>
            </a:xfrm>
          </p:grpSpPr>
          <p:sp>
            <p:nvSpPr>
              <p:cNvPr id="23650" name="Oval 178"/>
              <p:cNvSpPr>
                <a:spLocks noChangeArrowheads="1"/>
              </p:cNvSpPr>
              <p:nvPr/>
            </p:nvSpPr>
            <p:spPr bwMode="auto">
              <a:xfrm>
                <a:off x="4512" y="2400"/>
                <a:ext cx="192" cy="19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400">
                  <a:latin typeface="Arial" charset="0"/>
                </a:endParaRPr>
              </a:p>
            </p:txBody>
          </p:sp>
          <p:sp>
            <p:nvSpPr>
              <p:cNvPr id="23651" name="Oval 179"/>
              <p:cNvSpPr>
                <a:spLocks noChangeArrowheads="1"/>
              </p:cNvSpPr>
              <p:nvPr/>
            </p:nvSpPr>
            <p:spPr bwMode="auto">
              <a:xfrm>
                <a:off x="4542" y="2430"/>
                <a:ext cx="132" cy="132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400">
                  <a:latin typeface="Arial" charset="0"/>
                </a:endParaRPr>
              </a:p>
            </p:txBody>
          </p:sp>
          <p:sp>
            <p:nvSpPr>
              <p:cNvPr id="23652" name="Rectangle 180"/>
              <p:cNvSpPr>
                <a:spLocks noChangeArrowheads="1"/>
              </p:cNvSpPr>
              <p:nvPr/>
            </p:nvSpPr>
            <p:spPr bwMode="auto">
              <a:xfrm>
                <a:off x="4601" y="2503"/>
                <a:ext cx="73" cy="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sz="1400">
                  <a:latin typeface="Arial" charset="0"/>
                </a:endParaRPr>
              </a:p>
            </p:txBody>
          </p:sp>
          <p:sp>
            <p:nvSpPr>
              <p:cNvPr id="23653" name="Oval 181"/>
              <p:cNvSpPr>
                <a:spLocks noChangeArrowheads="1"/>
              </p:cNvSpPr>
              <p:nvPr/>
            </p:nvSpPr>
            <p:spPr bwMode="auto">
              <a:xfrm>
                <a:off x="4512" y="2400"/>
                <a:ext cx="192" cy="192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400">
                  <a:latin typeface="Arial" charset="0"/>
                </a:endParaRPr>
              </a:p>
            </p:txBody>
          </p:sp>
          <p:sp>
            <p:nvSpPr>
              <p:cNvPr id="78" name="Line 182"/>
              <p:cNvSpPr>
                <a:spLocks noChangeShapeType="1"/>
              </p:cNvSpPr>
              <p:nvPr/>
            </p:nvSpPr>
            <p:spPr bwMode="auto">
              <a:xfrm>
                <a:off x="4674" y="2518"/>
                <a:ext cx="0" cy="1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400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79" name="Line 183"/>
              <p:cNvSpPr>
                <a:spLocks noChangeShapeType="1"/>
              </p:cNvSpPr>
              <p:nvPr/>
            </p:nvSpPr>
            <p:spPr bwMode="auto">
              <a:xfrm>
                <a:off x="4704" y="240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400">
                  <a:latin typeface="+mj-lt"/>
                  <a:ea typeface="+mn-ea"/>
                  <a:cs typeface="+mn-cs"/>
                </a:endParaRPr>
              </a:p>
            </p:txBody>
          </p:sp>
        </p:grpSp>
        <p:sp>
          <p:nvSpPr>
            <p:cNvPr id="23597" name="Text Box 184"/>
            <p:cNvSpPr txBox="1">
              <a:spLocks noChangeArrowheads="1"/>
            </p:cNvSpPr>
            <p:nvPr/>
          </p:nvSpPr>
          <p:spPr bwMode="auto">
            <a:xfrm>
              <a:off x="4064312" y="3673475"/>
              <a:ext cx="493757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>
                  <a:latin typeface="Arial" charset="0"/>
                </a:rPr>
                <a:t>ref.</a:t>
              </a:r>
            </a:p>
            <a:p>
              <a:pPr eaLnBrk="1" hangingPunct="1"/>
              <a:r>
                <a:rPr lang="en-US" sz="1400">
                  <a:latin typeface="Arial" charset="0"/>
                </a:rPr>
                <a:t>arm</a:t>
              </a:r>
            </a:p>
          </p:txBody>
        </p:sp>
        <p:grpSp>
          <p:nvGrpSpPr>
            <p:cNvPr id="23598" name="Group 185"/>
            <p:cNvGrpSpPr>
              <a:grpSpLocks/>
            </p:cNvGrpSpPr>
            <p:nvPr/>
          </p:nvGrpSpPr>
          <p:grpSpPr bwMode="auto">
            <a:xfrm>
              <a:off x="3860800" y="3705225"/>
              <a:ext cx="304800" cy="412750"/>
              <a:chOff x="2155" y="1862"/>
              <a:chExt cx="192" cy="260"/>
            </a:xfrm>
          </p:grpSpPr>
          <p:sp>
            <p:nvSpPr>
              <p:cNvPr id="82" name="Line 186"/>
              <p:cNvSpPr>
                <a:spLocks noChangeShapeType="1"/>
              </p:cNvSpPr>
              <p:nvPr/>
            </p:nvSpPr>
            <p:spPr bwMode="auto">
              <a:xfrm>
                <a:off x="2259" y="1862"/>
                <a:ext cx="0" cy="52"/>
              </a:xfrm>
              <a:prstGeom prst="line">
                <a:avLst/>
              </a:prstGeom>
              <a:noFill/>
              <a:ln w="19050">
                <a:solidFill>
                  <a:srgbClr val="0066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400">
                  <a:latin typeface="+mj-lt"/>
                  <a:ea typeface="+mn-ea"/>
                  <a:cs typeface="+mn-cs"/>
                </a:endParaRPr>
              </a:p>
            </p:txBody>
          </p:sp>
          <p:grpSp>
            <p:nvGrpSpPr>
              <p:cNvPr id="23643" name="Group 187"/>
              <p:cNvGrpSpPr>
                <a:grpSpLocks/>
              </p:cNvGrpSpPr>
              <p:nvPr/>
            </p:nvGrpSpPr>
            <p:grpSpPr bwMode="auto">
              <a:xfrm>
                <a:off x="2155" y="1920"/>
                <a:ext cx="192" cy="202"/>
                <a:chOff x="1974" y="2999"/>
                <a:chExt cx="192" cy="202"/>
              </a:xfrm>
            </p:grpSpPr>
            <p:sp>
              <p:nvSpPr>
                <p:cNvPr id="23644" name="Oval 188"/>
                <p:cNvSpPr>
                  <a:spLocks noChangeArrowheads="1"/>
                </p:cNvSpPr>
                <p:nvPr/>
              </p:nvSpPr>
              <p:spPr bwMode="auto">
                <a:xfrm>
                  <a:off x="1974" y="3000"/>
                  <a:ext cx="192" cy="19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>
                    <a:latin typeface="Arial" charset="0"/>
                  </a:endParaRPr>
                </a:p>
              </p:txBody>
            </p:sp>
            <p:sp>
              <p:nvSpPr>
                <p:cNvPr id="23645" name="Oval 189"/>
                <p:cNvSpPr>
                  <a:spLocks noChangeArrowheads="1"/>
                </p:cNvSpPr>
                <p:nvPr/>
              </p:nvSpPr>
              <p:spPr bwMode="auto">
                <a:xfrm>
                  <a:off x="2004" y="3029"/>
                  <a:ext cx="132" cy="132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400">
                    <a:latin typeface="Arial" charset="0"/>
                  </a:endParaRPr>
                </a:p>
              </p:txBody>
            </p:sp>
            <p:sp>
              <p:nvSpPr>
                <p:cNvPr id="23646" name="Rectangle 190"/>
                <p:cNvSpPr>
                  <a:spLocks noChangeArrowheads="1"/>
                </p:cNvSpPr>
                <p:nvPr/>
              </p:nvSpPr>
              <p:spPr bwMode="auto">
                <a:xfrm>
                  <a:off x="2063" y="3102"/>
                  <a:ext cx="73" cy="7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sz="1400">
                    <a:latin typeface="Arial" charset="0"/>
                  </a:endParaRPr>
                </a:p>
              </p:txBody>
            </p:sp>
            <p:sp>
              <p:nvSpPr>
                <p:cNvPr id="23647" name="Oval 191"/>
                <p:cNvSpPr>
                  <a:spLocks noChangeArrowheads="1"/>
                </p:cNvSpPr>
                <p:nvPr/>
              </p:nvSpPr>
              <p:spPr bwMode="auto">
                <a:xfrm>
                  <a:off x="1974" y="2999"/>
                  <a:ext cx="192" cy="192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400">
                    <a:latin typeface="Arial" charset="0"/>
                  </a:endParaRPr>
                </a:p>
              </p:txBody>
            </p:sp>
            <p:sp>
              <p:nvSpPr>
                <p:cNvPr id="88" name="Line 192"/>
                <p:cNvSpPr>
                  <a:spLocks noChangeShapeType="1"/>
                </p:cNvSpPr>
                <p:nvPr/>
              </p:nvSpPr>
              <p:spPr bwMode="auto">
                <a:xfrm>
                  <a:off x="2136" y="3117"/>
                  <a:ext cx="0" cy="1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>
                    <a:latin typeface="+mj-lt"/>
                    <a:ea typeface="+mn-ea"/>
                    <a:cs typeface="+mn-cs"/>
                  </a:endParaRPr>
                </a:p>
              </p:txBody>
            </p:sp>
            <p:sp>
              <p:nvSpPr>
                <p:cNvPr id="89" name="Line 193"/>
                <p:cNvSpPr>
                  <a:spLocks noChangeShapeType="1"/>
                </p:cNvSpPr>
                <p:nvPr/>
              </p:nvSpPr>
              <p:spPr bwMode="auto">
                <a:xfrm flipH="1">
                  <a:off x="1987" y="3201"/>
                  <a:ext cx="17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400">
                    <a:latin typeface="+mj-lt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23599" name="Arc 195"/>
            <p:cNvSpPr>
              <a:spLocks/>
            </p:cNvSpPr>
            <p:nvPr/>
          </p:nvSpPr>
          <p:spPr bwMode="auto">
            <a:xfrm>
              <a:off x="3864269" y="3521076"/>
              <a:ext cx="161940" cy="193675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0" name="Arc 196"/>
            <p:cNvSpPr>
              <a:spLocks/>
            </p:cNvSpPr>
            <p:nvPr/>
          </p:nvSpPr>
          <p:spPr bwMode="auto">
            <a:xfrm flipH="1">
              <a:off x="3713442" y="3521076"/>
              <a:ext cx="150827" cy="2667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Line 197"/>
            <p:cNvSpPr>
              <a:spLocks noChangeShapeType="1"/>
            </p:cNvSpPr>
            <p:nvPr/>
          </p:nvSpPr>
          <p:spPr bwMode="auto">
            <a:xfrm>
              <a:off x="3713442" y="3756025"/>
              <a:ext cx="25402" cy="557212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3602" name="Oval 198"/>
            <p:cNvSpPr>
              <a:spLocks noChangeArrowheads="1"/>
            </p:cNvSpPr>
            <p:nvPr/>
          </p:nvSpPr>
          <p:spPr bwMode="auto">
            <a:xfrm>
              <a:off x="3788062" y="3429001"/>
              <a:ext cx="160352" cy="152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400">
                <a:latin typeface="Arial" charset="0"/>
              </a:endParaRPr>
            </a:p>
          </p:txBody>
        </p:sp>
        <p:grpSp>
          <p:nvGrpSpPr>
            <p:cNvPr id="23603" name="Group 199"/>
            <p:cNvGrpSpPr>
              <a:grpSpLocks/>
            </p:cNvGrpSpPr>
            <p:nvPr/>
          </p:nvGrpSpPr>
          <p:grpSpPr bwMode="auto">
            <a:xfrm rot="10800000" flipH="1">
              <a:off x="6527800" y="3352800"/>
              <a:ext cx="152400" cy="304800"/>
              <a:chOff x="3024" y="2448"/>
              <a:chExt cx="192" cy="432"/>
            </a:xfrm>
          </p:grpSpPr>
          <p:sp>
            <p:nvSpPr>
              <p:cNvPr id="23638" name="AutoShape 200"/>
              <p:cNvSpPr>
                <a:spLocks noChangeArrowheads="1"/>
              </p:cNvSpPr>
              <p:nvPr/>
            </p:nvSpPr>
            <p:spPr bwMode="auto">
              <a:xfrm>
                <a:off x="3025" y="2592"/>
                <a:ext cx="192" cy="144"/>
              </a:xfrm>
              <a:prstGeom prst="triangle">
                <a:avLst>
                  <a:gd name="adj" fmla="val 50000"/>
                </a:avLst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400">
                  <a:latin typeface="Arial" charset="0"/>
                </a:endParaRPr>
              </a:p>
            </p:txBody>
          </p:sp>
          <p:sp>
            <p:nvSpPr>
              <p:cNvPr id="96" name="Line 201"/>
              <p:cNvSpPr>
                <a:spLocks noChangeShapeType="1"/>
              </p:cNvSpPr>
              <p:nvPr/>
            </p:nvSpPr>
            <p:spPr bwMode="auto">
              <a:xfrm>
                <a:off x="2997" y="2592"/>
                <a:ext cx="1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400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97" name="Line 202"/>
              <p:cNvSpPr>
                <a:spLocks noChangeShapeType="1"/>
              </p:cNvSpPr>
              <p:nvPr/>
            </p:nvSpPr>
            <p:spPr bwMode="auto">
              <a:xfrm>
                <a:off x="3121" y="2767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400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98" name="Line 203"/>
              <p:cNvSpPr>
                <a:spLocks noChangeShapeType="1"/>
              </p:cNvSpPr>
              <p:nvPr/>
            </p:nvSpPr>
            <p:spPr bwMode="auto">
              <a:xfrm flipV="1">
                <a:off x="3093" y="2448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400">
                  <a:latin typeface="+mj-lt"/>
                  <a:ea typeface="+mn-ea"/>
                  <a:cs typeface="+mn-cs"/>
                </a:endParaRPr>
              </a:p>
            </p:txBody>
          </p:sp>
        </p:grpSp>
        <p:sp>
          <p:nvSpPr>
            <p:cNvPr id="99" name="Line 206"/>
            <p:cNvSpPr>
              <a:spLocks noChangeShapeType="1"/>
            </p:cNvSpPr>
            <p:nvPr/>
          </p:nvSpPr>
          <p:spPr bwMode="auto">
            <a:xfrm flipV="1">
              <a:off x="6604545" y="3352801"/>
              <a:ext cx="533449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3605" name="Arc 209"/>
            <p:cNvSpPr>
              <a:spLocks/>
            </p:cNvSpPr>
            <p:nvPr/>
          </p:nvSpPr>
          <p:spPr bwMode="auto">
            <a:xfrm>
              <a:off x="5002610" y="3522663"/>
              <a:ext cx="155589" cy="266700"/>
            </a:xfrm>
            <a:custGeom>
              <a:avLst/>
              <a:gdLst>
                <a:gd name="T0" fmla="*/ 0 w 20599"/>
                <a:gd name="T1" fmla="*/ 0 h 21600"/>
                <a:gd name="T2" fmla="*/ 2147483647 w 20599"/>
                <a:gd name="T3" fmla="*/ 2147483647 h 21600"/>
                <a:gd name="T4" fmla="*/ 0 w 20599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0599"/>
                <a:gd name="T10" fmla="*/ 0 h 21600"/>
                <a:gd name="T11" fmla="*/ 20599 w 20599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599" h="21600" fill="none" extrusionOk="0">
                  <a:moveTo>
                    <a:pt x="0" y="-1"/>
                  </a:moveTo>
                  <a:cubicBezTo>
                    <a:pt x="9426" y="-1"/>
                    <a:pt x="17763" y="6112"/>
                    <a:pt x="20599" y="15101"/>
                  </a:cubicBezTo>
                </a:path>
                <a:path w="20599" h="21600" stroke="0" extrusionOk="0">
                  <a:moveTo>
                    <a:pt x="0" y="-1"/>
                  </a:moveTo>
                  <a:cubicBezTo>
                    <a:pt x="9426" y="-1"/>
                    <a:pt x="17763" y="6112"/>
                    <a:pt x="20599" y="15101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6" name="Arc 210"/>
            <p:cNvSpPr>
              <a:spLocks/>
            </p:cNvSpPr>
            <p:nvPr/>
          </p:nvSpPr>
          <p:spPr bwMode="auto">
            <a:xfrm flipH="1">
              <a:off x="4851784" y="3521076"/>
              <a:ext cx="150826" cy="2667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7" name="Oval 211"/>
            <p:cNvSpPr>
              <a:spLocks noChangeArrowheads="1"/>
            </p:cNvSpPr>
            <p:nvPr/>
          </p:nvSpPr>
          <p:spPr bwMode="auto">
            <a:xfrm>
              <a:off x="4926403" y="3429001"/>
              <a:ext cx="160353" cy="152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400">
                <a:latin typeface="Arial" charset="0"/>
              </a:endParaRPr>
            </a:p>
          </p:txBody>
        </p:sp>
        <p:sp>
          <p:nvSpPr>
            <p:cNvPr id="23608" name="Arc 213"/>
            <p:cNvSpPr>
              <a:spLocks/>
            </p:cNvSpPr>
            <p:nvPr/>
          </p:nvSpPr>
          <p:spPr bwMode="auto">
            <a:xfrm flipH="1" flipV="1">
              <a:off x="5156612" y="3695700"/>
              <a:ext cx="152414" cy="1905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9" name="Arc 214"/>
            <p:cNvSpPr>
              <a:spLocks/>
            </p:cNvSpPr>
            <p:nvPr/>
          </p:nvSpPr>
          <p:spPr bwMode="auto">
            <a:xfrm flipH="1" flipV="1">
              <a:off x="3738844" y="4305300"/>
              <a:ext cx="195281" cy="1905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0" name="Arc 215"/>
            <p:cNvSpPr>
              <a:spLocks/>
            </p:cNvSpPr>
            <p:nvPr/>
          </p:nvSpPr>
          <p:spPr bwMode="auto">
            <a:xfrm flipH="1" flipV="1">
              <a:off x="3175230" y="4489450"/>
              <a:ext cx="177816" cy="230187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06" name="Line 216"/>
            <p:cNvSpPr>
              <a:spLocks noChangeShapeType="1"/>
            </p:cNvSpPr>
            <p:nvPr/>
          </p:nvSpPr>
          <p:spPr bwMode="auto">
            <a:xfrm>
              <a:off x="3937300" y="4495800"/>
              <a:ext cx="2133796" cy="0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07" name="Line 217"/>
            <p:cNvSpPr>
              <a:spLocks noChangeShapeType="1"/>
            </p:cNvSpPr>
            <p:nvPr/>
          </p:nvSpPr>
          <p:spPr bwMode="auto">
            <a:xfrm>
              <a:off x="3345108" y="4719637"/>
              <a:ext cx="2878402" cy="4763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08" name="Line 218"/>
            <p:cNvSpPr>
              <a:spLocks noChangeShapeType="1"/>
            </p:cNvSpPr>
            <p:nvPr/>
          </p:nvSpPr>
          <p:spPr bwMode="auto">
            <a:xfrm flipV="1">
              <a:off x="5461440" y="3276601"/>
              <a:ext cx="0" cy="990600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09" name="Line 219"/>
            <p:cNvSpPr>
              <a:spLocks noChangeShapeType="1"/>
            </p:cNvSpPr>
            <p:nvPr/>
          </p:nvSpPr>
          <p:spPr bwMode="auto">
            <a:xfrm>
              <a:off x="5461440" y="4267200"/>
              <a:ext cx="1828968" cy="0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3615" name="Text Box 220"/>
            <p:cNvSpPr txBox="1">
              <a:spLocks noChangeArrowheads="1"/>
            </p:cNvSpPr>
            <p:nvPr/>
          </p:nvSpPr>
          <p:spPr bwMode="auto">
            <a:xfrm>
              <a:off x="6604545" y="3124201"/>
              <a:ext cx="612831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400">
                  <a:latin typeface="Arial" charset="0"/>
                </a:rPr>
                <a:t>RF in</a:t>
              </a:r>
            </a:p>
          </p:txBody>
        </p:sp>
        <p:sp>
          <p:nvSpPr>
            <p:cNvPr id="23616" name="AutoShape 221"/>
            <p:cNvSpPr>
              <a:spLocks noChangeArrowheads="1"/>
            </p:cNvSpPr>
            <p:nvPr/>
          </p:nvSpPr>
          <p:spPr bwMode="auto">
            <a:xfrm>
              <a:off x="7442821" y="3505201"/>
              <a:ext cx="152414" cy="838200"/>
            </a:xfrm>
            <a:prstGeom prst="upArrow">
              <a:avLst>
                <a:gd name="adj1" fmla="val 50000"/>
                <a:gd name="adj2" fmla="val 13748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>
                <a:latin typeface="Arial" charset="0"/>
              </a:endParaRPr>
            </a:p>
          </p:txBody>
        </p:sp>
        <p:sp>
          <p:nvSpPr>
            <p:cNvPr id="23617" name="Arc 223"/>
            <p:cNvSpPr>
              <a:spLocks/>
            </p:cNvSpPr>
            <p:nvPr/>
          </p:nvSpPr>
          <p:spPr bwMode="auto">
            <a:xfrm>
              <a:off x="2794196" y="3235326"/>
              <a:ext cx="185754" cy="15875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8" name="Arc 224"/>
            <p:cNvSpPr>
              <a:spLocks/>
            </p:cNvSpPr>
            <p:nvPr/>
          </p:nvSpPr>
          <p:spPr bwMode="auto">
            <a:xfrm flipH="1">
              <a:off x="2679885" y="3235326"/>
              <a:ext cx="150826" cy="2667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9" name="Oval 225"/>
            <p:cNvSpPr>
              <a:spLocks noChangeArrowheads="1"/>
            </p:cNvSpPr>
            <p:nvPr/>
          </p:nvSpPr>
          <p:spPr bwMode="auto">
            <a:xfrm>
              <a:off x="2754504" y="3143251"/>
              <a:ext cx="160353" cy="152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400">
                <a:latin typeface="Arial" charset="0"/>
              </a:endParaRPr>
            </a:p>
          </p:txBody>
        </p:sp>
        <p:sp>
          <p:nvSpPr>
            <p:cNvPr id="23620" name="Arc 226"/>
            <p:cNvSpPr>
              <a:spLocks/>
            </p:cNvSpPr>
            <p:nvPr/>
          </p:nvSpPr>
          <p:spPr bwMode="auto">
            <a:xfrm flipV="1">
              <a:off x="2867227" y="2892426"/>
              <a:ext cx="114310" cy="3048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21" name="Arc 227"/>
            <p:cNvSpPr>
              <a:spLocks/>
            </p:cNvSpPr>
            <p:nvPr/>
          </p:nvSpPr>
          <p:spPr bwMode="auto">
            <a:xfrm rot="5400000" flipH="1" flipV="1">
              <a:off x="3043462" y="2684452"/>
              <a:ext cx="149225" cy="26672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22" name="Arc 228"/>
            <p:cNvSpPr>
              <a:spLocks/>
            </p:cNvSpPr>
            <p:nvPr/>
          </p:nvSpPr>
          <p:spPr bwMode="auto">
            <a:xfrm rot="16200000" flipH="1">
              <a:off x="3066481" y="3317069"/>
              <a:ext cx="103188" cy="26672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23" name="Text Box 230"/>
            <p:cNvSpPr txBox="1">
              <a:spLocks noChangeArrowheads="1"/>
            </p:cNvSpPr>
            <p:nvPr/>
          </p:nvSpPr>
          <p:spPr bwMode="auto">
            <a:xfrm>
              <a:off x="3937300" y="2271713"/>
              <a:ext cx="52392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400">
                  <a:latin typeface="Arial" charset="0"/>
                </a:rPr>
                <a:t>2km</a:t>
              </a:r>
            </a:p>
          </p:txBody>
        </p:sp>
        <p:sp>
          <p:nvSpPr>
            <p:cNvPr id="23624" name="Oval 231"/>
            <p:cNvSpPr>
              <a:spLocks noChangeArrowheads="1"/>
            </p:cNvSpPr>
            <p:nvPr/>
          </p:nvSpPr>
          <p:spPr bwMode="auto">
            <a:xfrm>
              <a:off x="4013507" y="2514601"/>
              <a:ext cx="228621" cy="228600"/>
            </a:xfrm>
            <a:prstGeom prst="ellips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400">
                <a:latin typeface="Arial" charset="0"/>
              </a:endParaRPr>
            </a:p>
          </p:txBody>
        </p:sp>
        <p:sp>
          <p:nvSpPr>
            <p:cNvPr id="23625" name="Oval 232"/>
            <p:cNvSpPr>
              <a:spLocks noChangeArrowheads="1"/>
            </p:cNvSpPr>
            <p:nvPr/>
          </p:nvSpPr>
          <p:spPr bwMode="auto">
            <a:xfrm>
              <a:off x="4089714" y="2514601"/>
              <a:ext cx="228621" cy="228600"/>
            </a:xfrm>
            <a:prstGeom prst="ellips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400">
                <a:latin typeface="Arial" charset="0"/>
              </a:endParaRPr>
            </a:p>
          </p:txBody>
        </p:sp>
        <p:sp>
          <p:nvSpPr>
            <p:cNvPr id="23626" name="Oval 233"/>
            <p:cNvSpPr>
              <a:spLocks noChangeArrowheads="1"/>
            </p:cNvSpPr>
            <p:nvPr/>
          </p:nvSpPr>
          <p:spPr bwMode="auto">
            <a:xfrm>
              <a:off x="4165921" y="2514601"/>
              <a:ext cx="228621" cy="228600"/>
            </a:xfrm>
            <a:prstGeom prst="ellips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400">
                <a:latin typeface="Arial" charset="0"/>
              </a:endParaRPr>
            </a:p>
          </p:txBody>
        </p:sp>
        <p:sp>
          <p:nvSpPr>
            <p:cNvPr id="23627" name="Text Box 234"/>
            <p:cNvSpPr txBox="1">
              <a:spLocks noChangeArrowheads="1"/>
            </p:cNvSpPr>
            <p:nvPr/>
          </p:nvSpPr>
          <p:spPr bwMode="auto">
            <a:xfrm>
              <a:off x="5547173" y="3748087"/>
              <a:ext cx="857329" cy="3079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>
                  <a:latin typeface="Arial" charset="0"/>
                </a:rPr>
                <a:t>+50MHz</a:t>
              </a:r>
            </a:p>
          </p:txBody>
        </p:sp>
        <p:grpSp>
          <p:nvGrpSpPr>
            <p:cNvPr id="23628" name="Group 236"/>
            <p:cNvGrpSpPr>
              <a:grpSpLocks/>
            </p:cNvGrpSpPr>
            <p:nvPr/>
          </p:nvGrpSpPr>
          <p:grpSpPr bwMode="auto">
            <a:xfrm rot="10800000" flipH="1">
              <a:off x="6299200" y="4572000"/>
              <a:ext cx="152400" cy="304800"/>
              <a:chOff x="3024" y="2448"/>
              <a:chExt cx="192" cy="432"/>
            </a:xfrm>
          </p:grpSpPr>
          <p:sp>
            <p:nvSpPr>
              <p:cNvPr id="23634" name="AutoShape 237"/>
              <p:cNvSpPr>
                <a:spLocks noChangeArrowheads="1"/>
              </p:cNvSpPr>
              <p:nvPr/>
            </p:nvSpPr>
            <p:spPr bwMode="auto">
              <a:xfrm>
                <a:off x="3025" y="2592"/>
                <a:ext cx="192" cy="144"/>
              </a:xfrm>
              <a:prstGeom prst="triangle">
                <a:avLst>
                  <a:gd name="adj" fmla="val 50000"/>
                </a:avLst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400">
                  <a:latin typeface="Arial" charset="0"/>
                </a:endParaRPr>
              </a:p>
            </p:txBody>
          </p:sp>
          <p:sp>
            <p:nvSpPr>
              <p:cNvPr id="125" name="Line 238"/>
              <p:cNvSpPr>
                <a:spLocks noChangeShapeType="1"/>
              </p:cNvSpPr>
              <p:nvPr/>
            </p:nvSpPr>
            <p:spPr bwMode="auto">
              <a:xfrm>
                <a:off x="2997" y="2592"/>
                <a:ext cx="1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400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26" name="Line 239"/>
              <p:cNvSpPr>
                <a:spLocks noChangeShapeType="1"/>
              </p:cNvSpPr>
              <p:nvPr/>
            </p:nvSpPr>
            <p:spPr bwMode="auto">
              <a:xfrm>
                <a:off x="3121" y="2767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400"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27" name="Line 240"/>
              <p:cNvSpPr>
                <a:spLocks noChangeShapeType="1"/>
              </p:cNvSpPr>
              <p:nvPr/>
            </p:nvSpPr>
            <p:spPr bwMode="auto">
              <a:xfrm flipV="1">
                <a:off x="3093" y="2448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400">
                  <a:latin typeface="+mj-lt"/>
                  <a:ea typeface="+mn-ea"/>
                  <a:cs typeface="+mn-cs"/>
                </a:endParaRPr>
              </a:p>
            </p:txBody>
          </p:sp>
        </p:grpSp>
        <p:sp>
          <p:nvSpPr>
            <p:cNvPr id="128" name="Line 241"/>
            <p:cNvSpPr>
              <a:spLocks noChangeShapeType="1"/>
            </p:cNvSpPr>
            <p:nvPr/>
          </p:nvSpPr>
          <p:spPr bwMode="auto">
            <a:xfrm>
              <a:off x="6375924" y="4572000"/>
              <a:ext cx="762070" cy="0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3630" name="Rectangle 87"/>
            <p:cNvSpPr>
              <a:spLocks noChangeArrowheads="1"/>
            </p:cNvSpPr>
            <p:nvPr/>
          </p:nvSpPr>
          <p:spPr bwMode="auto">
            <a:xfrm>
              <a:off x="7137994" y="4114800"/>
              <a:ext cx="838277" cy="6858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>
                  <a:latin typeface="Arial" charset="0"/>
                </a:rPr>
                <a:t>optical</a:t>
              </a:r>
            </a:p>
            <a:p>
              <a:r>
                <a:rPr lang="en-US" sz="1400">
                  <a:latin typeface="Arial" charset="0"/>
                </a:rPr>
                <a:t>delay</a:t>
              </a:r>
            </a:p>
            <a:p>
              <a:r>
                <a:rPr lang="en-US" sz="1400">
                  <a:latin typeface="Arial" charset="0"/>
                </a:rPr>
                <a:t>sensing</a:t>
              </a:r>
            </a:p>
          </p:txBody>
        </p:sp>
        <p:sp>
          <p:nvSpPr>
            <p:cNvPr id="23631" name="Text Box 242"/>
            <p:cNvSpPr txBox="1">
              <a:spLocks noChangeArrowheads="1"/>
            </p:cNvSpPr>
            <p:nvPr/>
          </p:nvSpPr>
          <p:spPr bwMode="auto">
            <a:xfrm>
              <a:off x="7595235" y="3657600"/>
              <a:ext cx="620769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400">
                  <a:latin typeface="Arial" charset="0"/>
                </a:rPr>
                <a:t>delay</a:t>
              </a:r>
            </a:p>
            <a:p>
              <a:r>
                <a:rPr lang="en-US" sz="1400">
                  <a:latin typeface="Arial" charset="0"/>
                </a:rPr>
                <a:t>data</a:t>
              </a:r>
            </a:p>
          </p:txBody>
        </p:sp>
        <p:sp>
          <p:nvSpPr>
            <p:cNvPr id="23632" name="AutoShape 243"/>
            <p:cNvSpPr>
              <a:spLocks noChangeArrowheads="1"/>
            </p:cNvSpPr>
            <p:nvPr/>
          </p:nvSpPr>
          <p:spPr bwMode="auto">
            <a:xfrm>
              <a:off x="7976270" y="2971801"/>
              <a:ext cx="228621" cy="228600"/>
            </a:xfrm>
            <a:prstGeom prst="rightArrow">
              <a:avLst>
                <a:gd name="adj1" fmla="val 50000"/>
                <a:gd name="adj2" fmla="val 25002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>
                <a:latin typeface="Arial" charset="0"/>
              </a:endParaRPr>
            </a:p>
          </p:txBody>
        </p:sp>
        <p:sp>
          <p:nvSpPr>
            <p:cNvPr id="23633" name="Text Box 244"/>
            <p:cNvSpPr txBox="1">
              <a:spLocks noChangeArrowheads="1"/>
            </p:cNvSpPr>
            <p:nvPr/>
          </p:nvSpPr>
          <p:spPr bwMode="auto">
            <a:xfrm>
              <a:off x="7976270" y="2590801"/>
              <a:ext cx="673162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400">
                  <a:latin typeface="Arial" charset="0"/>
                </a:rPr>
                <a:t>phase</a:t>
              </a:r>
            </a:p>
            <a:p>
              <a:r>
                <a:rPr lang="en-US" sz="1400">
                  <a:latin typeface="Arial" charset="0"/>
                </a:rPr>
                <a:t>data</a:t>
              </a:r>
            </a:p>
          </p:txBody>
        </p:sp>
      </p:grpSp>
      <p:sp>
        <p:nvSpPr>
          <p:cNvPr id="23555" name="TextBox 133"/>
          <p:cNvSpPr txBox="1">
            <a:spLocks noChangeArrowheads="1"/>
          </p:cNvSpPr>
          <p:nvPr/>
        </p:nvSpPr>
        <p:spPr bwMode="auto">
          <a:xfrm>
            <a:off x="725488" y="4189413"/>
            <a:ext cx="708818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dirty="0">
                <a:latin typeface="Arial" charset="0"/>
                <a:cs typeface="Arial" charset="0"/>
              </a:rPr>
              <a:t>Compare relative phase of 2856 MHz transmitted long and short stabilized links.</a:t>
            </a:r>
          </a:p>
          <a:p>
            <a:pPr algn="l">
              <a:buFont typeface="Arial" charset="0"/>
              <a:buChar char="•"/>
            </a:pPr>
            <a:r>
              <a:rPr lang="en-US" dirty="0">
                <a:latin typeface="Arial" charset="0"/>
                <a:cs typeface="Arial" charset="0"/>
              </a:rPr>
              <a:t>Shift RF phase to compensate for link variation</a:t>
            </a:r>
          </a:p>
          <a:p>
            <a:pPr algn="l">
              <a:buFont typeface="Arial" charset="0"/>
              <a:buChar char="•"/>
            </a:pPr>
            <a:r>
              <a:rPr lang="en-US" dirty="0">
                <a:latin typeface="Arial" charset="0"/>
                <a:cs typeface="Arial" charset="0"/>
              </a:rPr>
              <a:t>Compensate for GVD correction</a:t>
            </a:r>
          </a:p>
          <a:p>
            <a:pPr algn="l">
              <a:buFont typeface="Arial" charset="0"/>
              <a:buChar char="•"/>
            </a:pPr>
            <a:r>
              <a:rPr lang="en-US" dirty="0">
                <a:latin typeface="Arial" charset="0"/>
                <a:cs typeface="Arial" charset="0"/>
              </a:rPr>
              <a:t>Actively calibrate RF phase detection front end (mixers, splitters, etc.)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untitled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untitled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2"/>
            </a:solidFill>
            <a:effectLst/>
            <a:latin typeface="Comic Sans M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2"/>
            </a:solidFill>
            <a:effectLst/>
            <a:latin typeface="Comic Sans MS" pitchFamily="-65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JByrd HD:Applications ƒ:Microsoft PowerPoint 4:Templates:Color Overheads:The Template</Template>
  <TotalTime>147294</TotalTime>
  <Pages>30</Pages>
  <Words>1949</Words>
  <Application>Microsoft Macintosh PowerPoint</Application>
  <PresentationFormat>On-screen Show (4:3)</PresentationFormat>
  <Paragraphs>396</Paragraphs>
  <Slides>31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untitled 1</vt:lpstr>
      <vt:lpstr>Equation</vt:lpstr>
      <vt:lpstr>Applications of optical technology in accelerator instrumentation and diagnostics </vt:lpstr>
      <vt:lpstr>Introduction</vt:lpstr>
      <vt:lpstr>Selected topics in optical  accelerator instrumentation</vt:lpstr>
      <vt:lpstr>High precision timing and synchronization </vt:lpstr>
      <vt:lpstr>X-ray/optical Pump-probe</vt:lpstr>
      <vt:lpstr>Time and Frequency Domain  Stabilized Links</vt:lpstr>
      <vt:lpstr>Three Challenges</vt:lpstr>
      <vt:lpstr>Single Channel Link</vt:lpstr>
      <vt:lpstr>RF Transmission tests</vt:lpstr>
      <vt:lpstr>RF Transmission results</vt:lpstr>
      <vt:lpstr>Detailed results</vt:lpstr>
      <vt:lpstr>All-optical lock schemes</vt:lpstr>
      <vt:lpstr>PowerPoint Presentation</vt:lpstr>
      <vt:lpstr>EO Sampling: spectral encoding</vt:lpstr>
      <vt:lpstr>Spectral upconversion diagnostic</vt:lpstr>
      <vt:lpstr>Spectral upconversion diagnostic</vt:lpstr>
      <vt:lpstr>Group-velocity mismatch</vt:lpstr>
      <vt:lpstr>Alternative method for phase-matching:  periodic poling</vt:lpstr>
      <vt:lpstr>Example product</vt:lpstr>
      <vt:lpstr>Example: Beam Arrival Time Monitor using MLL pulses</vt:lpstr>
      <vt:lpstr>Sub-fsec arrival monitor</vt:lpstr>
      <vt:lpstr>Frequency-Resolved Optical Gating (FROG)</vt:lpstr>
      <vt:lpstr>SHG FROG Measurements of a Free-Electron Laser </vt:lpstr>
      <vt:lpstr>Simulated FROG results for LCLS</vt:lpstr>
      <vt:lpstr>Laser-(assisted) Stripping of high  intensity H- beams</vt:lpstr>
      <vt:lpstr>PowerPoint Presentation</vt:lpstr>
      <vt:lpstr>Laser Neutralization of H-</vt:lpstr>
      <vt:lpstr>Overall layout</vt:lpstr>
      <vt:lpstr>Commercial 10ps, 10W, 325MHz laser</vt:lpstr>
      <vt:lpstr>Distribution to multiple stations</vt:lpstr>
      <vt:lpstr>Summary</vt:lpstr>
    </vt:vector>
  </TitlesOfParts>
  <Manager/>
  <Company>LBNL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LCLS High Precision Timing</dc:title>
  <dc:subject/>
  <dc:creator>John Byrd</dc:creator>
  <cp:keywords/>
  <dc:description/>
  <cp:lastModifiedBy>John Byrd</cp:lastModifiedBy>
  <cp:revision>702</cp:revision>
  <cp:lastPrinted>2005-11-05T05:12:19Z</cp:lastPrinted>
  <dcterms:created xsi:type="dcterms:W3CDTF">2010-08-20T18:09:35Z</dcterms:created>
  <dcterms:modified xsi:type="dcterms:W3CDTF">2011-08-09T15:53:02Z</dcterms:modified>
  <cp:category/>
</cp:coreProperties>
</file>