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117" d="100"/>
          <a:sy n="117" d="100"/>
        </p:scale>
        <p:origin x="-27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EEDEC-5D02-42BA-9D09-6CC498C69636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35D33-553E-424B-9B56-018DE745D7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7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 Kashif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DPF11, August 10,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E1C20-4606-4582-9F44-C4CCEA613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8001000" cy="8382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CC"/>
                </a:solidFill>
                <a:latin typeface="Times New Roman" pitchFamily="18" charset="0"/>
              </a:rPr>
              <a:t>Search for the Higgs boson in </a:t>
            </a:r>
            <a:r>
              <a:rPr lang="en-US" sz="3600" i="1" dirty="0" smtClean="0">
                <a:solidFill>
                  <a:srgbClr val="0000CC"/>
                </a:solidFill>
                <a:latin typeface="Times New Roman" pitchFamily="18" charset="0"/>
              </a:rPr>
              <a:t>WH </a:t>
            </a:r>
            <a:r>
              <a:rPr lang="en-US" sz="3600" dirty="0" smtClean="0">
                <a:solidFill>
                  <a:srgbClr val="0000CC"/>
                </a:solidFill>
                <a:latin typeface="Symbol" pitchFamily="18" charset="2"/>
              </a:rPr>
              <a:t>-&gt;</a:t>
            </a:r>
            <a:r>
              <a:rPr lang="en-US" sz="36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36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3600" i="1" dirty="0" err="1" smtClean="0">
                <a:solidFill>
                  <a:srgbClr val="0000CC"/>
                </a:solidFill>
                <a:latin typeface="Times New Roman" pitchFamily="18" charset="0"/>
              </a:rPr>
              <a:t>bb</a:t>
            </a:r>
            <a:r>
              <a:rPr lang="en-US" sz="3600" dirty="0" smtClean="0">
                <a:solidFill>
                  <a:srgbClr val="0000CC"/>
                </a:solidFill>
                <a:latin typeface="Times New Roman" pitchFamily="18" charset="0"/>
              </a:rPr>
              <a:t> and </a:t>
            </a:r>
            <a:r>
              <a:rPr lang="en-US" sz="3600" i="1" dirty="0" smtClean="0">
                <a:solidFill>
                  <a:srgbClr val="0000CC"/>
                </a:solidFill>
                <a:latin typeface="Times New Roman" pitchFamily="18" charset="0"/>
              </a:rPr>
              <a:t>WW</a:t>
            </a:r>
            <a:r>
              <a:rPr lang="en-US" sz="3600" baseline="30000" dirty="0" smtClean="0">
                <a:solidFill>
                  <a:srgbClr val="0000CC"/>
                </a:solidFill>
                <a:latin typeface="Times New Roman" pitchFamily="18" charset="0"/>
              </a:rPr>
              <a:t>(*)</a:t>
            </a:r>
            <a:r>
              <a:rPr lang="en-US" sz="3600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3600" dirty="0" smtClean="0">
                <a:solidFill>
                  <a:srgbClr val="0000CC"/>
                </a:solidFill>
                <a:latin typeface="Symbol" pitchFamily="18" charset="2"/>
              </a:rPr>
              <a:t>-&gt;</a:t>
            </a:r>
            <a:r>
              <a:rPr lang="en-US" sz="3600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36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36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36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36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3600" dirty="0" smtClean="0">
                <a:solidFill>
                  <a:srgbClr val="0000CC"/>
                </a:solidFill>
                <a:latin typeface="Times New Roman" pitchFamily="18" charset="0"/>
              </a:rPr>
              <a:t> decay modes on ATLAS</a:t>
            </a:r>
            <a:endParaRPr lang="en-US" sz="2800" dirty="0">
              <a:solidFill>
                <a:srgbClr val="0033CC"/>
              </a:solidFill>
            </a:endParaRPr>
          </a:p>
        </p:txBody>
      </p:sp>
      <p:pic>
        <p:nvPicPr>
          <p:cNvPr id="2" name="Picture 2" descr="C:\Users\LK\Documents\ATLAS_docs\mTDR\AtlasLog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76400"/>
            <a:ext cx="1536032" cy="1828800"/>
          </a:xfrm>
          <a:prstGeom prst="rect">
            <a:avLst/>
          </a:prstGeom>
          <a:noFill/>
        </p:spPr>
      </p:pic>
      <p:pic>
        <p:nvPicPr>
          <p:cNvPr id="1027" name="Picture 3" descr="C:\Users\LK\Documents\UW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4158" y="1676400"/>
            <a:ext cx="1207699" cy="1828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66800" y="3733800"/>
            <a:ext cx="6934200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8000"/>
                </a:solidFill>
                <a:latin typeface="Times New Roman" pitchFamily="18" charset="0"/>
              </a:rPr>
              <a:t>German D Carrillo Montoya</a:t>
            </a:r>
            <a:r>
              <a:rPr lang="en-US" sz="2800" dirty="0" smtClean="0">
                <a:solidFill>
                  <a:srgbClr val="008000"/>
                </a:solidFill>
                <a:latin typeface="Times New Roman" pitchFamily="18" charset="0"/>
              </a:rPr>
              <a:t>, </a:t>
            </a:r>
            <a:r>
              <a:rPr lang="en-US" sz="2800" dirty="0" err="1" smtClean="0">
                <a:solidFill>
                  <a:srgbClr val="008000"/>
                </a:solidFill>
                <a:latin typeface="Times New Roman" pitchFamily="18" charset="0"/>
              </a:rPr>
              <a:t>Lashkar</a:t>
            </a:r>
            <a:r>
              <a:rPr lang="en-US" sz="2800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8000"/>
                </a:solidFill>
                <a:latin typeface="Times New Roman" pitchFamily="18" charset="0"/>
              </a:rPr>
              <a:t>Kashif</a:t>
            </a:r>
          </a:p>
          <a:p>
            <a:pPr algn="ctr"/>
            <a:r>
              <a:rPr lang="en-US" sz="2800" dirty="0" smtClean="0">
                <a:solidFill>
                  <a:srgbClr val="008000"/>
                </a:solidFill>
                <a:latin typeface="Times New Roman" pitchFamily="18" charset="0"/>
              </a:rPr>
              <a:t>University of Wisconsin-Madison</a:t>
            </a:r>
            <a:br>
              <a:rPr lang="en-US" sz="2800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en-US" sz="2800" i="1" dirty="0" smtClean="0">
                <a:solidFill>
                  <a:srgbClr val="008000"/>
                </a:solidFill>
                <a:latin typeface="Times New Roman" pitchFamily="18" charset="0"/>
              </a:rPr>
              <a:t>On behalf of the ATLAS Collaboration</a:t>
            </a:r>
            <a:r>
              <a:rPr lang="en-US" sz="2800" dirty="0" smtClean="0">
                <a:solidFill>
                  <a:srgbClr val="0033CC"/>
                </a:solidFill>
                <a:latin typeface="Times New Roman" pitchFamily="18" charset="0"/>
              </a:rPr>
              <a:t/>
            </a:r>
            <a:br>
              <a:rPr lang="en-US" sz="2800" dirty="0" smtClean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en-US" sz="105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33CC"/>
                </a:solidFill>
                <a:latin typeface="Times New Roman" pitchFamily="18" charset="0"/>
              </a:rPr>
              <a:t/>
            </a:r>
            <a:br>
              <a:rPr lang="en-US" sz="2800" dirty="0" smtClean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/>
            </a:r>
            <a:b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en-US" sz="2400" i="1" dirty="0" smtClean="0">
                <a:solidFill>
                  <a:srgbClr val="0033CC"/>
                </a:solidFill>
                <a:latin typeface="Times New Roman" pitchFamily="18" charset="0"/>
              </a:rPr>
              <a:t>DPF 2011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, Brown University, Rhode Island</a:t>
            </a:r>
          </a:p>
          <a:p>
            <a:pPr algn="ctr"/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August 10,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</a:rPr>
              <a:t>The 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</a:rPr>
              <a:t>H 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</a:rPr>
              <a:t>WW</a:t>
            </a:r>
            <a:r>
              <a:rPr lang="en-US" sz="3200" baseline="30000" dirty="0" smtClean="0">
                <a:solidFill>
                  <a:srgbClr val="0000CC"/>
                </a:solidFill>
                <a:latin typeface="Times New Roman" pitchFamily="18" charset="0"/>
              </a:rPr>
              <a:t> (*)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32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32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32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32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</a:rPr>
              <a:t>channel</a:t>
            </a:r>
            <a:endParaRPr lang="en-US" sz="320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52400" y="762000"/>
            <a:ext cx="4800600" cy="56388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sz="2100" i="1" dirty="0" smtClean="0">
                <a:latin typeface="Times New Roman" pitchFamily="18" charset="0"/>
              </a:rPr>
              <a:t>H</a:t>
            </a:r>
            <a:r>
              <a:rPr lang="en-US" sz="2100" dirty="0" smtClean="0">
                <a:latin typeface="Times New Roman" pitchFamily="18" charset="0"/>
              </a:rPr>
              <a:t> </a:t>
            </a:r>
            <a:r>
              <a:rPr lang="en-US" sz="2100" dirty="0" smtClean="0">
                <a:latin typeface="Symbol" pitchFamily="18" charset="2"/>
              </a:rPr>
              <a:t>-&gt; </a:t>
            </a:r>
            <a:r>
              <a:rPr lang="en-US" sz="2100" i="1" dirty="0" smtClean="0">
                <a:latin typeface="Times New Roman" pitchFamily="18" charset="0"/>
              </a:rPr>
              <a:t>WW </a:t>
            </a:r>
            <a:r>
              <a:rPr lang="en-US" sz="2100" dirty="0" smtClean="0">
                <a:latin typeface="Symbol" pitchFamily="18" charset="2"/>
              </a:rPr>
              <a:t>-&gt;</a:t>
            </a:r>
            <a:r>
              <a:rPr lang="en-US" sz="2100" dirty="0" smtClean="0">
                <a:latin typeface="Times New Roman" pitchFamily="18" charset="0"/>
              </a:rPr>
              <a:t> </a:t>
            </a:r>
            <a:r>
              <a:rPr lang="en-US" sz="2100" i="1" dirty="0" err="1" smtClean="0">
                <a:latin typeface="Times New Roman" pitchFamily="18" charset="0"/>
              </a:rPr>
              <a:t>l</a:t>
            </a:r>
            <a:r>
              <a:rPr lang="en-US" sz="2100" i="1" dirty="0" err="1" smtClean="0">
                <a:latin typeface="Symbol" pitchFamily="18" charset="2"/>
              </a:rPr>
              <a:t>n</a:t>
            </a:r>
            <a:r>
              <a:rPr lang="en-US" sz="2100" i="1" dirty="0" err="1" smtClean="0">
                <a:latin typeface="Times New Roman" pitchFamily="18" charset="0"/>
              </a:rPr>
              <a:t>l</a:t>
            </a:r>
            <a:r>
              <a:rPr lang="en-US" sz="2100" i="1" dirty="0" err="1" smtClean="0">
                <a:latin typeface="Symbol" pitchFamily="18" charset="2"/>
              </a:rPr>
              <a:t>n</a:t>
            </a:r>
            <a:r>
              <a:rPr lang="en-US" sz="2100" i="1" dirty="0" smtClean="0">
                <a:latin typeface="Symbol" pitchFamily="18" charset="2"/>
              </a:rPr>
              <a:t>  </a:t>
            </a:r>
            <a:r>
              <a:rPr lang="en-US" sz="2100" dirty="0" smtClean="0">
                <a:latin typeface="Times New Roman" pitchFamily="18" charset="0"/>
              </a:rPr>
              <a:t>is a very sensitive channel for M</a:t>
            </a:r>
            <a:r>
              <a:rPr lang="en-US" sz="2100" baseline="-25000" dirty="0" smtClean="0">
                <a:latin typeface="Times New Roman" pitchFamily="18" charset="0"/>
              </a:rPr>
              <a:t>H</a:t>
            </a:r>
            <a:r>
              <a:rPr lang="en-US" sz="2100" dirty="0" smtClean="0">
                <a:latin typeface="Times New Roman" pitchFamily="18" charset="0"/>
              </a:rPr>
              <a:t> ~ 2 M</a:t>
            </a:r>
            <a:r>
              <a:rPr lang="en-US" sz="2100" baseline="-25000" dirty="0" smtClean="0">
                <a:latin typeface="Times New Roman" pitchFamily="18" charset="0"/>
              </a:rPr>
              <a:t>W</a:t>
            </a:r>
          </a:p>
          <a:p>
            <a:pPr>
              <a:spcBef>
                <a:spcPct val="50000"/>
              </a:spcBef>
              <a:buNone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one of two channels that currently exclude the SM Higgs at LHC for some masses</a:t>
            </a:r>
          </a:p>
          <a:p>
            <a:pPr>
              <a:spcBef>
                <a:spcPct val="5000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- very promising discovery channel</a:t>
            </a: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Cross-section*BR ~ </a:t>
            </a:r>
            <a:r>
              <a:rPr lang="en-US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0.45 </a:t>
            </a:r>
            <a:r>
              <a:rPr lang="en-US" sz="21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100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= 150 GeV</a:t>
            </a:r>
          </a:p>
          <a:p>
            <a:pPr>
              <a:spcBef>
                <a:spcPct val="50000"/>
              </a:spcBef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6 final states: </a:t>
            </a:r>
            <a:r>
              <a:rPr lang="en-US" sz="21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e</a:t>
            </a:r>
            <a:r>
              <a:rPr lang="en-US" sz="2100" i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i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mm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channels, each accompanied by 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 or 1 jet</a:t>
            </a:r>
          </a:p>
          <a:p>
            <a:pPr>
              <a:spcBef>
                <a:spcPct val="50000"/>
              </a:spcBef>
              <a:buNone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event selection is basically selecting two leptons and large missing E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Currently, the analysis covers mass range of </a:t>
            </a:r>
            <a:r>
              <a:rPr lang="en-US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110 GeV &lt; M</a:t>
            </a:r>
            <a:r>
              <a:rPr lang="en-US" sz="2100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&lt; 240 GeV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354" y="1600200"/>
            <a:ext cx="4200646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>
            <a:off x="4648200" y="1066800"/>
            <a:ext cx="1828800" cy="685800"/>
          </a:xfrm>
          <a:prstGeom prst="straightConnector1">
            <a:avLst/>
          </a:prstGeom>
          <a:ln w="2222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vent selection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534400" cy="57912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Trigger depends on lepton channel:</a:t>
            </a:r>
          </a:p>
          <a:p>
            <a:pPr marL="457200" indent="-457200">
              <a:buNone/>
            </a:pPr>
            <a:r>
              <a:rPr lang="en-GB" sz="22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i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GB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: 20 GeV single electron trigger</a:t>
            </a:r>
          </a:p>
          <a:p>
            <a:pPr marL="457200" indent="-457200">
              <a:buNone/>
            </a:pPr>
            <a:r>
              <a:rPr lang="en-GB" sz="2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i="1" dirty="0">
                <a:solidFill>
                  <a:srgbClr val="008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2000" i="1" dirty="0" smtClean="0">
                <a:solidFill>
                  <a:srgbClr val="008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: OR of two single muon triggers</a:t>
            </a:r>
          </a:p>
          <a:p>
            <a:pPr marL="457200" indent="-457200">
              <a:buNone/>
            </a:pPr>
            <a:r>
              <a:rPr lang="en-GB" sz="2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i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000" i="1" dirty="0" smtClean="0">
                <a:solidFill>
                  <a:srgbClr val="008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: OR of above three triggers</a:t>
            </a:r>
            <a:endParaRPr lang="en-GB" sz="20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GB" sz="5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Exactly 2 leptons in event, leading lepton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25 GeV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GB" sz="2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 subleading lepton: 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0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&gt; 20 GeV, P</a:t>
            </a:r>
            <a:r>
              <a:rPr lang="en-GB" sz="20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000" i="1" dirty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&gt; 15 GeV</a:t>
            </a:r>
            <a:endParaRPr lang="en-GB" sz="2200" dirty="0" smtClean="0">
              <a:solidFill>
                <a:srgbClr val="0000FF"/>
              </a:solidFill>
              <a:latin typeface="Symbol" pitchFamily="18" charset="2"/>
              <a:cs typeface="Times New Roman" pitchFamily="18" charset="0"/>
            </a:endParaRP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i="1" dirty="0" err="1" smtClean="0"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i="1" dirty="0" smtClean="0">
                <a:latin typeface="Symbol" pitchFamily="18" charset="2"/>
                <a:cs typeface="Times New Roman" pitchFamily="18" charset="0"/>
              </a:rPr>
              <a:t>mm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channels: </a:t>
            </a:r>
          </a:p>
          <a:p>
            <a:pPr marL="457200" indent="-457200">
              <a:buNone/>
            </a:pPr>
            <a:r>
              <a:rPr lang="en-GB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2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200" i="1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15 GeV, |</a:t>
            </a:r>
            <a:r>
              <a:rPr lang="en-GB" sz="22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200" i="1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GB" sz="22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200" i="1" baseline="-250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 &gt; 15 GeV, </a:t>
            </a:r>
            <a:r>
              <a:rPr lang="en-GB" sz="2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MET</a:t>
            </a:r>
            <a:r>
              <a:rPr lang="en-GB" sz="2200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rel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40 GeV</a:t>
            </a:r>
          </a:p>
          <a:p>
            <a:pPr marL="457200" indent="-457200">
              <a:buNone/>
            </a:pPr>
            <a:endParaRPr lang="en-GB" sz="5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channel: </a:t>
            </a:r>
          </a:p>
          <a:p>
            <a:pPr marL="457200" indent="-457200">
              <a:buNone/>
            </a:pPr>
            <a:r>
              <a:rPr lang="en-GB" sz="2200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200" i="1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10 GeV, </a:t>
            </a:r>
            <a:r>
              <a:rPr lang="en-GB" sz="2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MET</a:t>
            </a:r>
            <a:r>
              <a:rPr lang="en-GB" sz="2200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rel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25 GeV</a:t>
            </a:r>
          </a:p>
          <a:p>
            <a:pPr marL="457200" indent="-457200">
              <a:buNone/>
            </a:pPr>
            <a:endParaRPr lang="en-GB" sz="5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GB" sz="2100" dirty="0" err="1" smtClean="0">
                <a:latin typeface="Times New Roman" pitchFamily="18" charset="0"/>
                <a:cs typeface="Times New Roman" pitchFamily="18" charset="0"/>
              </a:rPr>
              <a:t>MET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rel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=     </a:t>
            </a:r>
            <a:r>
              <a:rPr lang="en-GB" sz="21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100" baseline="30000" dirty="0" err="1" smtClean="0">
                <a:latin typeface="Times New Roman" pitchFamily="18" charset="0"/>
                <a:cs typeface="Times New Roman" pitchFamily="18" charset="0"/>
              </a:rPr>
              <a:t>miss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if </a:t>
            </a:r>
            <a:r>
              <a:rPr lang="en-GB" sz="2100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 &gt; p/2</a:t>
            </a:r>
            <a:endParaRPr lang="en-GB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		         </a:t>
            </a: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1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100" baseline="30000" dirty="0" err="1" smtClean="0">
                <a:latin typeface="Times New Roman" pitchFamily="18" charset="0"/>
                <a:cs typeface="Times New Roman" pitchFamily="18" charset="0"/>
              </a:rPr>
              <a:t>miss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GB" sz="2100" i="1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100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GB" sz="2100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 &lt; p/2</a:t>
            </a:r>
          </a:p>
          <a:p>
            <a:pPr marL="457200" indent="-457200">
              <a:buNone/>
            </a:pPr>
            <a:endParaRPr lang="en-GB" sz="500" dirty="0" smtClean="0">
              <a:latin typeface="Symbol" pitchFamily="18" charset="2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	where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en-GB" sz="2100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 = 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min[</a:t>
            </a:r>
            <a:r>
              <a:rPr lang="en-GB" sz="2100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(</a:t>
            </a:r>
            <a:r>
              <a:rPr lang="en-GB" sz="21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100" baseline="30000" dirty="0" err="1" smtClean="0">
                <a:latin typeface="Times New Roman" pitchFamily="18" charset="0"/>
                <a:cs typeface="Times New Roman" pitchFamily="18" charset="0"/>
              </a:rPr>
              <a:t>miss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GB" sz="21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sz="2100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(</a:t>
            </a:r>
            <a:r>
              <a:rPr lang="en-GB" sz="21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1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100" baseline="30000" dirty="0" err="1" smtClean="0">
                <a:latin typeface="Times New Roman" pitchFamily="18" charset="0"/>
                <a:cs typeface="Times New Roman" pitchFamily="18" charset="0"/>
              </a:rPr>
              <a:t>miss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GB" sz="2100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)]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1752601" y="5029200"/>
            <a:ext cx="228600" cy="838200"/>
          </a:xfrm>
          <a:prstGeom prst="lef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topological selections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4800600" cy="57912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Events are divided into </a:t>
            </a:r>
            <a:r>
              <a:rPr lang="en-GB" sz="2100" i="1" dirty="0" smtClean="0">
                <a:latin typeface="Times New Roman" pitchFamily="18" charset="0"/>
                <a:cs typeface="Times New Roman" pitchFamily="18" charset="0"/>
              </a:rPr>
              <a:t>0-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2100" i="1" dirty="0" smtClean="0">
                <a:latin typeface="Times New Roman" pitchFamily="18" charset="0"/>
                <a:cs typeface="Times New Roman" pitchFamily="18" charset="0"/>
              </a:rPr>
              <a:t>1-jet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final states</a:t>
            </a:r>
          </a:p>
          <a:p>
            <a:pPr marL="457200" indent="-457200">
              <a:buNone/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- if </a:t>
            </a:r>
            <a:r>
              <a:rPr lang="en-GB" sz="2100" i="1" dirty="0" smtClean="0">
                <a:latin typeface="Times New Roman" pitchFamily="18" charset="0"/>
                <a:cs typeface="Times New Roman" pitchFamily="18" charset="0"/>
              </a:rPr>
              <a:t>1-jet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event, apply </a:t>
            </a:r>
            <a:r>
              <a:rPr lang="en-GB" sz="2100" i="1" dirty="0" smtClean="0">
                <a:latin typeface="Times New Roman" pitchFamily="18" charset="0"/>
                <a:cs typeface="Times New Roman" pitchFamily="18" charset="0"/>
              </a:rPr>
              <a:t>b-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jet veto to reduce top background</a:t>
            </a: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Apply Higgs mass-dependent cuts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&lt; 170 GeV:</a:t>
            </a:r>
          </a:p>
          <a:p>
            <a:pPr marL="457200" indent="-457200">
              <a:buNone/>
            </a:pP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1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&lt; 50 GeV</a:t>
            </a:r>
          </a:p>
          <a:p>
            <a:pPr marL="457200" indent="-457200">
              <a:buNone/>
            </a:pPr>
            <a:r>
              <a:rPr lang="en-GB" sz="21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100" i="1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 &lt; 1.3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&gt;= 170 GeV:</a:t>
            </a:r>
          </a:p>
          <a:p>
            <a:pPr marL="457200" indent="-457200">
              <a:buNone/>
            </a:pP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1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&lt; 65 GeV</a:t>
            </a:r>
          </a:p>
          <a:p>
            <a:pPr marL="457200" indent="-457200">
              <a:buNone/>
            </a:pP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100" i="1" dirty="0" err="1" smtClean="0">
                <a:latin typeface="Symbol" pitchFamily="18" charset="2"/>
                <a:cs typeface="Times New Roman" pitchFamily="18" charset="0"/>
              </a:rPr>
              <a:t>Df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100" dirty="0" smtClean="0">
                <a:latin typeface="Symbol" pitchFamily="18" charset="2"/>
                <a:cs typeface="Times New Roman" pitchFamily="18" charset="0"/>
              </a:rPr>
              <a:t> &lt; 1.8</a:t>
            </a:r>
          </a:p>
          <a:p>
            <a:pPr marL="457200" indent="-457200">
              <a:buNone/>
            </a:pPr>
            <a:endParaRPr lang="en-GB" sz="500" dirty="0">
              <a:solidFill>
                <a:srgbClr val="006600"/>
              </a:solidFill>
              <a:latin typeface="Symbol" pitchFamily="18" charset="2"/>
              <a:cs typeface="Times New Roman" pitchFamily="18" charset="0"/>
            </a:endParaRPr>
          </a:p>
          <a:p>
            <a:pPr marL="457200" indent="-457200"/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0.75*M</a:t>
            </a:r>
            <a:r>
              <a:rPr lang="en-GB" sz="2100" baseline="-25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GB" sz="21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&lt; M</a:t>
            </a:r>
            <a:r>
              <a:rPr lang="en-GB" sz="2100" baseline="-25000" dirty="0" smtClean="0">
                <a:latin typeface="Times New Roman" pitchFamily="18" charset="0"/>
                <a:cs typeface="Times New Roman" pitchFamily="18" charset="0"/>
              </a:rPr>
              <a:t>H</a:t>
            </a:r>
          </a:p>
          <a:p>
            <a:pPr marL="457200" indent="-457200">
              <a:buNone/>
            </a:pPr>
            <a:endParaRPr lang="en-GB" sz="21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2550" y="609600"/>
            <a:ext cx="3981450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505200"/>
            <a:ext cx="3962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09600" y="5562600"/>
          <a:ext cx="417021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Equation" r:id="rId5" imgW="2184120" imgH="279360" progId="Equation.3">
                  <p:embed/>
                </p:oleObj>
              </mc:Choice>
              <mc:Fallback>
                <p:oleObj name="Equation" r:id="rId5" imgW="2184120" imgH="2793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562600"/>
                        <a:ext cx="417021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WW: 0-jet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channel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188" y="762000"/>
            <a:ext cx="896861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95600"/>
            <a:ext cx="388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95600"/>
            <a:ext cx="38671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76200" y="1981200"/>
            <a:ext cx="8991600" cy="6096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dt" sz="half" idx="10"/>
          </p:nvPr>
        </p:nvSpPr>
        <p:spPr>
          <a:xfrm>
            <a:off x="76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1-jet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channel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37" y="609600"/>
            <a:ext cx="90994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3819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048000"/>
            <a:ext cx="38957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6200" y="2286000"/>
            <a:ext cx="8991600" cy="6096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dt" sz="half" idx="10"/>
          </p:nvPr>
        </p:nvSpPr>
        <p:spPr>
          <a:xfrm>
            <a:off x="76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backgrounds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86800" cy="55626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dominant background in 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0-jet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channel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Dedicated control region in data used to derive normalization in signal region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Require </a:t>
            </a:r>
            <a:r>
              <a:rPr lang="en-GB" sz="20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000" i="1" baseline="-250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&gt; 80 GeV, remove topological cuts</a:t>
            </a:r>
          </a:p>
          <a:p>
            <a:pPr marL="457200" indent="-457200">
              <a:buFont typeface="Wingdings" pitchFamily="2" charset="2"/>
              <a:buChar char="Ø"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GB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Top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GB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dominant background in </a:t>
            </a:r>
            <a:r>
              <a:rPr lang="en-GB" sz="2200" i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-jet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channel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Normalization from control region: reverse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b-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jet veto and remove topological cuts</a:t>
            </a: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W+jets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fully data-driven,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control sample in data obtained requiring one loose lepton, while other lepton must pass tight selection</a:t>
            </a:r>
            <a:endParaRPr lang="en-GB" sz="22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Estimate a </a:t>
            </a:r>
            <a:r>
              <a:rPr lang="en-US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fake factor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dijet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data using an orthogonal trigger</a:t>
            </a:r>
          </a:p>
          <a:p>
            <a:pPr>
              <a:spcBef>
                <a:spcPct val="50000"/>
              </a:spcBef>
            </a:pPr>
            <a:r>
              <a:rPr lang="en-GB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Z + jets: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‘ABCD’ method: derive MET mismodelling factor</a:t>
            </a:r>
            <a:endParaRPr lang="en-GB" sz="22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1981200"/>
            <a:ext cx="883920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limits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953000"/>
            <a:ext cx="8686800" cy="12954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We exclude a SM Higgs with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158 GeV &lt; M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&lt; 186 GeV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at 95% CL</a:t>
            </a: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Observed limit is </a:t>
            </a:r>
            <a:r>
              <a:rPr lang="en-GB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&gt;=2</a:t>
            </a:r>
            <a:r>
              <a:rPr lang="en-GB" sz="2200" dirty="0" smtClean="0">
                <a:solidFill>
                  <a:srgbClr val="0066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GB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higher than expected in range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126 GeV &lt; M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&lt; 154 GeV 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695138"/>
            <a:ext cx="5257800" cy="40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7A138B46-514E-45DD-AEFE-09739392F618}" type="slidenum">
              <a:rPr lang="en-US"/>
              <a:pPr/>
              <a:t>17</a:t>
            </a:fld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10600" cy="57150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We have presented ATLAS Higgs search results in the </a:t>
            </a:r>
            <a:r>
              <a:rPr lang="en-US" sz="2200" i="1" dirty="0" smtClean="0">
                <a:latin typeface="Times New Roman" pitchFamily="18" charset="0"/>
              </a:rPr>
              <a:t>WH </a:t>
            </a:r>
            <a:r>
              <a:rPr lang="en-US" sz="2200" dirty="0" smtClean="0">
                <a:latin typeface="Symbol" pitchFamily="18" charset="2"/>
              </a:rPr>
              <a:t>-&gt;</a:t>
            </a:r>
            <a:r>
              <a:rPr lang="en-US" sz="2200" i="1" dirty="0" err="1" smtClean="0">
                <a:latin typeface="Times New Roman" pitchFamily="18" charset="0"/>
              </a:rPr>
              <a:t>l</a:t>
            </a:r>
            <a:r>
              <a:rPr lang="en-US" sz="2200" i="1" dirty="0" err="1" smtClean="0">
                <a:latin typeface="Symbol" pitchFamily="18" charset="2"/>
              </a:rPr>
              <a:t>n</a:t>
            </a:r>
            <a:r>
              <a:rPr lang="en-US" sz="2200" i="1" dirty="0" err="1" smtClean="0">
                <a:latin typeface="Times New Roman" pitchFamily="18" charset="0"/>
              </a:rPr>
              <a:t>bb</a:t>
            </a:r>
            <a:r>
              <a:rPr lang="en-US" sz="2200" dirty="0" smtClean="0">
                <a:latin typeface="Times New Roman" pitchFamily="18" charset="0"/>
              </a:rPr>
              <a:t> and </a:t>
            </a:r>
            <a:r>
              <a:rPr lang="en-US" sz="2200" i="1" dirty="0" smtClean="0">
                <a:latin typeface="Times New Roman" pitchFamily="18" charset="0"/>
              </a:rPr>
              <a:t>H</a:t>
            </a:r>
            <a:r>
              <a:rPr lang="en-US" sz="2200" dirty="0" smtClean="0">
                <a:latin typeface="Symbol" pitchFamily="18" charset="2"/>
              </a:rPr>
              <a:t>-&gt;</a:t>
            </a:r>
            <a:r>
              <a:rPr lang="en-US" sz="2200" i="1" dirty="0" smtClean="0">
                <a:latin typeface="Times New Roman" pitchFamily="18" charset="0"/>
              </a:rPr>
              <a:t>WW</a:t>
            </a:r>
            <a:r>
              <a:rPr lang="en-US" sz="2200" baseline="30000" dirty="0" smtClean="0">
                <a:latin typeface="Times New Roman" pitchFamily="18" charset="0"/>
              </a:rPr>
              <a:t>(*)</a:t>
            </a:r>
            <a:r>
              <a:rPr lang="en-US" sz="2200" dirty="0" smtClean="0">
                <a:latin typeface="Symbol" pitchFamily="18" charset="2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-leptonic</a:t>
            </a:r>
            <a:r>
              <a:rPr lang="en-US" sz="2200" dirty="0" smtClean="0">
                <a:latin typeface="Times New Roman" pitchFamily="18" charset="0"/>
              </a:rPr>
              <a:t> decay channels</a:t>
            </a: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200" i="1" dirty="0" smtClean="0">
                <a:latin typeface="Times New Roman" pitchFamily="18" charset="0"/>
              </a:rPr>
              <a:t>WH </a:t>
            </a:r>
            <a:r>
              <a:rPr lang="en-US" sz="2200" dirty="0" smtClean="0">
                <a:latin typeface="Symbol" pitchFamily="18" charset="2"/>
              </a:rPr>
              <a:t>-&gt;</a:t>
            </a:r>
            <a:r>
              <a:rPr lang="en-US" sz="2200" i="1" dirty="0" err="1" smtClean="0">
                <a:latin typeface="Times New Roman" pitchFamily="18" charset="0"/>
              </a:rPr>
              <a:t>l</a:t>
            </a:r>
            <a:r>
              <a:rPr lang="en-US" sz="2200" i="1" dirty="0" err="1" smtClean="0">
                <a:latin typeface="Symbol" pitchFamily="18" charset="2"/>
              </a:rPr>
              <a:t>n</a:t>
            </a:r>
            <a:r>
              <a:rPr lang="en-US" sz="2200" i="1" dirty="0" err="1" smtClean="0">
                <a:latin typeface="Times New Roman" pitchFamily="18" charset="0"/>
              </a:rPr>
              <a:t>bb</a:t>
            </a:r>
            <a:r>
              <a:rPr lang="en-US" sz="2200" i="1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</a:rPr>
              <a:t>sets limits on Higgs production cross-section </a:t>
            </a:r>
            <a:r>
              <a:rPr lang="en-GB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15-30 times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the Standard Model cross-section for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110 GeV &lt; M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&lt; 130 GeV</a:t>
            </a:r>
            <a:r>
              <a:rPr lang="en-US" sz="2200" dirty="0" smtClean="0">
                <a:latin typeface="Times New Roman" pitchFamily="18" charset="0"/>
              </a:rPr>
              <a:t> </a:t>
            </a: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200" i="1" dirty="0" smtClean="0">
                <a:latin typeface="Times New Roman" pitchFamily="18" charset="0"/>
              </a:rPr>
              <a:t>H</a:t>
            </a:r>
            <a:r>
              <a:rPr lang="en-US" sz="2200" dirty="0" smtClean="0">
                <a:latin typeface="Symbol" pitchFamily="18" charset="2"/>
              </a:rPr>
              <a:t>-&gt;</a:t>
            </a:r>
            <a:r>
              <a:rPr lang="en-US" sz="2200" i="1" dirty="0" smtClean="0">
                <a:latin typeface="Times New Roman" pitchFamily="18" charset="0"/>
              </a:rPr>
              <a:t>WW</a:t>
            </a:r>
            <a:r>
              <a:rPr lang="en-US" sz="2200" baseline="30000" dirty="0" smtClean="0">
                <a:latin typeface="Times New Roman" pitchFamily="18" charset="0"/>
              </a:rPr>
              <a:t>(*)</a:t>
            </a:r>
            <a:r>
              <a:rPr lang="en-US" sz="2200" i="1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latin typeface="Symbol" pitchFamily="18" charset="2"/>
              </a:rPr>
              <a:t>-&gt;</a:t>
            </a:r>
            <a:r>
              <a:rPr lang="en-US" sz="2200" i="1" dirty="0" smtClean="0">
                <a:latin typeface="Times New Roman" pitchFamily="18" charset="0"/>
              </a:rPr>
              <a:t> </a:t>
            </a:r>
            <a:r>
              <a:rPr lang="en-US" sz="2200" i="1" dirty="0" err="1" smtClean="0">
                <a:latin typeface="Times New Roman" pitchFamily="18" charset="0"/>
              </a:rPr>
              <a:t>l</a:t>
            </a:r>
            <a:r>
              <a:rPr lang="en-US" sz="2200" i="1" dirty="0" err="1" smtClean="0">
                <a:latin typeface="Symbol" pitchFamily="18" charset="2"/>
              </a:rPr>
              <a:t>n</a:t>
            </a:r>
            <a:r>
              <a:rPr lang="en-US" sz="2200" i="1" dirty="0" err="1" smtClean="0">
                <a:latin typeface="Times New Roman" pitchFamily="18" charset="0"/>
              </a:rPr>
              <a:t>l</a:t>
            </a:r>
            <a:r>
              <a:rPr lang="en-US" sz="2200" i="1" dirty="0" err="1" smtClean="0">
                <a:latin typeface="Symbol" pitchFamily="18" charset="2"/>
              </a:rPr>
              <a:t>n</a:t>
            </a:r>
            <a:r>
              <a:rPr lang="en-US" sz="2200" dirty="0" smtClean="0">
                <a:latin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excludes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Standard Model Higgs in mass range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158 GeV &lt; M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&lt; 186 GeV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at 95% confidence level</a:t>
            </a:r>
          </a:p>
          <a:p>
            <a:pPr>
              <a:spcBef>
                <a:spcPct val="50000"/>
              </a:spcBef>
              <a:buNone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 intriguing excess seen at lower masses</a:t>
            </a: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LHC is increasing our dataset                                                         fast </a:t>
            </a:r>
            <a:r>
              <a:rPr lang="en-US" sz="2200" dirty="0" smtClean="0"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new results expected soon</a:t>
            </a: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nalysis improvements meanwhile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multivariate analyses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educed systematics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</a:rPr>
              <a:t>Conclusion and outlook</a:t>
            </a:r>
            <a:endParaRPr lang="en-US" sz="3200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276600"/>
            <a:ext cx="386093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257800" y="62600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Signal significance in </a:t>
            </a:r>
            <a:r>
              <a:rPr lang="en-US" i="1" dirty="0" smtClean="0">
                <a:solidFill>
                  <a:srgbClr val="0000FF"/>
                </a:solidFill>
                <a:latin typeface="Times New Roman" pitchFamily="18" charset="0"/>
              </a:rPr>
              <a:t>H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-&gt;</a:t>
            </a:r>
            <a:r>
              <a:rPr lang="en-US" i="1" dirty="0" smtClean="0">
                <a:solidFill>
                  <a:srgbClr val="0000FF"/>
                </a:solidFill>
                <a:latin typeface="Times New Roman" pitchFamily="18" charset="0"/>
              </a:rPr>
              <a:t>WW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-&gt;</a:t>
            </a:r>
            <a:r>
              <a:rPr lang="en-US" i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i="1" dirty="0" err="1" smtClean="0">
                <a:solidFill>
                  <a:srgbClr val="0000FF"/>
                </a:solidFill>
                <a:latin typeface="Times New Roman" pitchFamily="18" charset="0"/>
              </a:rPr>
              <a:t>l</a:t>
            </a:r>
            <a:r>
              <a:rPr lang="en-US" i="1" dirty="0" err="1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i="1" dirty="0" err="1" smtClean="0">
                <a:solidFill>
                  <a:srgbClr val="0000FF"/>
                </a:solidFill>
                <a:latin typeface="Times New Roman" pitchFamily="18" charset="0"/>
              </a:rPr>
              <a:t>l</a:t>
            </a:r>
            <a:r>
              <a:rPr lang="en-US" i="1" dirty="0" err="1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</a:rPr>
              <a:t>Outline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Data samples</a:t>
            </a:r>
          </a:p>
          <a:p>
            <a:pPr>
              <a:buNone/>
            </a:pP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2200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-&gt; </a:t>
            </a:r>
            <a:r>
              <a:rPr lang="en-US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bb:</a:t>
            </a:r>
          </a:p>
          <a:p>
            <a:pPr>
              <a:buNone/>
            </a:pP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event selection</a:t>
            </a:r>
          </a:p>
          <a:p>
            <a:pPr>
              <a:buNone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backgrounds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- systematics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exclusion limit on Higgs cross-section</a:t>
            </a:r>
            <a:endParaRPr lang="en-US" sz="20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2200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-&gt; </a:t>
            </a:r>
            <a:r>
              <a:rPr lang="en-US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2400" baseline="300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200" baseline="30000" dirty="0" smtClean="0">
                <a:solidFill>
                  <a:srgbClr val="0000CC"/>
                </a:solidFill>
                <a:latin typeface="Times New Roman" pitchFamily="18" charset="0"/>
              </a:rPr>
              <a:t>(*)</a:t>
            </a:r>
            <a:r>
              <a:rPr lang="en-US" sz="2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-&gt; </a:t>
            </a:r>
            <a:r>
              <a:rPr lang="en-US" sz="22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22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22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22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22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event selection in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0-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1-jet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channels</a:t>
            </a:r>
          </a:p>
          <a:p>
            <a:pPr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backgrounds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- exclusion limit</a:t>
            </a:r>
          </a:p>
          <a:p>
            <a:pPr>
              <a:buNone/>
            </a:pP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Conclusion and outlook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241A-59AF-485B-8B7B-08670C6BAAB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324600"/>
            <a:ext cx="2209800" cy="365125"/>
          </a:xfrm>
        </p:spPr>
        <p:txBody>
          <a:bodyPr/>
          <a:lstStyle/>
          <a:p>
            <a:r>
              <a:rPr lang="en-US" dirty="0" smtClean="0"/>
              <a:t>DPF11, August 10, 2011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dt" sz="half" idx="10"/>
          </p:nvPr>
        </p:nvSpPr>
        <p:spPr>
          <a:xfrm>
            <a:off x="228600" y="6324600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38B46-514E-45DD-AEFE-09739392F618}" type="slidenum">
              <a:rPr lang="en-US"/>
              <a:pPr/>
              <a:t>3</a:t>
            </a:fld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495800"/>
            <a:ext cx="8610600" cy="1905000"/>
          </a:xfrm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These analyses based on </a:t>
            </a:r>
            <a:r>
              <a:rPr lang="en-US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1.04 fb</a:t>
            </a:r>
            <a:r>
              <a:rPr lang="en-US" sz="2200" baseline="30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data from March-June 2011</a:t>
            </a:r>
          </a:p>
          <a:p>
            <a:pPr>
              <a:spcBef>
                <a:spcPct val="50000"/>
              </a:spcBef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Maximum instantaneous luminosity ~</a:t>
            </a:r>
            <a:r>
              <a:rPr lang="en-US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1.26 * 10</a:t>
            </a:r>
            <a:r>
              <a:rPr lang="en-US" sz="2200" baseline="30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2200" baseline="30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sz="2200" baseline="30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Error on luminosity: 3.7%</a:t>
            </a:r>
          </a:p>
          <a:p>
            <a:pPr>
              <a:spcBef>
                <a:spcPct val="50000"/>
              </a:spcBef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Average #interactions per bunch crossing </a:t>
            </a:r>
            <a:r>
              <a:rPr lang="en-US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~6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</a:rPr>
              <a:t>Data sample</a:t>
            </a:r>
            <a:endParaRPr lang="en-US" sz="3200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10800" y="4419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0" y="656195"/>
            <a:ext cx="9144000" cy="3534805"/>
            <a:chOff x="0" y="656195"/>
            <a:chExt cx="9144000" cy="3534805"/>
          </a:xfrm>
        </p:grpSpPr>
        <p:pic>
          <p:nvPicPr>
            <p:cNvPr id="32769" name="Picture 1" descr="C:\Users\LK\Documents\ATLAS_docs\daytotal_ilum_Aug5.png"/>
            <p:cNvPicPr>
              <a:picLocks noChangeAspect="1" noChangeArrowheads="1"/>
            </p:cNvPicPr>
            <p:nvPr/>
          </p:nvPicPr>
          <p:blipFill>
            <a:blip r:embed="rId2" cstate="print"/>
            <a:srcRect t="3357" r="9648"/>
            <a:stretch>
              <a:fillRect/>
            </a:stretch>
          </p:blipFill>
          <p:spPr bwMode="auto">
            <a:xfrm>
              <a:off x="0" y="656195"/>
              <a:ext cx="4572000" cy="3534805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838200" y="2111514"/>
              <a:ext cx="1905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Dataset used in these analyses</a:t>
              </a:r>
              <a:endParaRPr lang="en-US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2514600" y="2513012"/>
              <a:ext cx="762000" cy="1588"/>
            </a:xfrm>
            <a:prstGeom prst="straightConnector1">
              <a:avLst/>
            </a:prstGeom>
            <a:ln w="2222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770" name="Picture 2" descr="C:\Users\LK\Documents\ATLAS_docs\daytotal_peak_Aug5.png"/>
            <p:cNvPicPr>
              <a:picLocks noChangeAspect="1" noChangeArrowheads="1"/>
            </p:cNvPicPr>
            <p:nvPr/>
          </p:nvPicPr>
          <p:blipFill>
            <a:blip r:embed="rId3" cstate="print"/>
            <a:srcRect t="3357" r="9648"/>
            <a:stretch>
              <a:fillRect/>
            </a:stretch>
          </p:blipFill>
          <p:spPr bwMode="auto">
            <a:xfrm>
              <a:off x="4572000" y="659164"/>
              <a:ext cx="4572000" cy="3531836"/>
            </a:xfrm>
            <a:prstGeom prst="rect">
              <a:avLst/>
            </a:prstGeom>
            <a:noFill/>
          </p:spPr>
        </p:pic>
      </p:grpSp>
      <p:sp>
        <p:nvSpPr>
          <p:cNvPr id="13" name="Footer Placeholder 5"/>
          <p:cNvSpPr>
            <a:spLocks noGrp="1"/>
          </p:cNvSpPr>
          <p:nvPr>
            <p:ph type="dt" sz="half" idx="10"/>
          </p:nvPr>
        </p:nvSpPr>
        <p:spPr>
          <a:xfrm>
            <a:off x="228600" y="63404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</a:rPr>
              <a:t>The 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</a:rPr>
              <a:t>WH 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</a:rPr>
              <a:t>-&gt;</a:t>
            </a:r>
            <a:r>
              <a:rPr lang="en-US" sz="3200" i="1" dirty="0" err="1" smtClean="0">
                <a:solidFill>
                  <a:srgbClr val="0000CC"/>
                </a:solidFill>
                <a:latin typeface="Times New Roman" pitchFamily="18" charset="0"/>
              </a:rPr>
              <a:t>l</a:t>
            </a:r>
            <a:r>
              <a:rPr lang="en-US" sz="3200" i="1" dirty="0" err="1" smtClean="0">
                <a:solidFill>
                  <a:srgbClr val="0000CC"/>
                </a:solidFill>
                <a:latin typeface="Symbol" pitchFamily="18" charset="2"/>
              </a:rPr>
              <a:t>n</a:t>
            </a:r>
            <a:r>
              <a:rPr lang="en-US" sz="3200" i="1" dirty="0" err="1" smtClean="0">
                <a:solidFill>
                  <a:srgbClr val="0000CC"/>
                </a:solidFill>
                <a:latin typeface="Times New Roman" pitchFamily="18" charset="0"/>
              </a:rPr>
              <a:t>bb</a:t>
            </a:r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</a:rPr>
              <a:t>channel</a:t>
            </a:r>
            <a:endParaRPr lang="en-US" sz="320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52400" y="762000"/>
            <a:ext cx="4724400" cy="5638800"/>
          </a:xfrm>
        </p:spPr>
        <p:txBody>
          <a:bodyPr>
            <a:normAutofit/>
          </a:bodyPr>
          <a:lstStyle/>
          <a:p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100" dirty="0" smtClean="0"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branching fraction is large at low masses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~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2/3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= 120 GeV</a:t>
            </a:r>
            <a:endParaRPr lang="en-US" sz="2200" i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5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Inclusive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100" dirty="0" smtClean="0">
                <a:latin typeface="Symbol" pitchFamily="18" charset="2"/>
                <a:cs typeface="Times New Roman" pitchFamily="18" charset="0"/>
              </a:rPr>
              <a:t>-&gt;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search difficult owing to large prompt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background</a:t>
            </a:r>
          </a:p>
          <a:p>
            <a:pPr>
              <a:buNone/>
            </a:pP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Assoc. production with leptonically decaying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makes a search feasible</a:t>
            </a: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- cross-section*BR 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~ 85 </a:t>
            </a:r>
            <a:r>
              <a:rPr lang="en-US" sz="2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fb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= 120 GeV</a:t>
            </a:r>
          </a:p>
          <a:p>
            <a:pPr>
              <a:buNone/>
            </a:pPr>
            <a:endParaRPr lang="en-US" sz="5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Simple cut-based a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nalysis:  require 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1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-tagged jets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in addition to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search criteria</a:t>
            </a:r>
          </a:p>
          <a:p>
            <a:pPr>
              <a:buNone/>
            </a:pP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Higgs signal would show up as excess in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invariant mass spectrum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354" y="1524000"/>
            <a:ext cx="4200646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4495800" y="1066800"/>
            <a:ext cx="1219200" cy="685800"/>
          </a:xfrm>
          <a:prstGeom prst="straightConnector1">
            <a:avLst/>
          </a:prstGeom>
          <a:ln w="2222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WH: </a:t>
            </a:r>
            <a:r>
              <a:rPr lang="en-US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vent selection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4724400" cy="54102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Trigger: lowest-threshold </a:t>
            </a:r>
            <a:r>
              <a:rPr lang="en-GB" sz="2200" dirty="0" err="1" smtClean="0">
                <a:latin typeface="Times New Roman" pitchFamily="18" charset="0"/>
                <a:cs typeface="Times New Roman" pitchFamily="18" charset="0"/>
              </a:rPr>
              <a:t>unprescaled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triggers</a:t>
            </a:r>
          </a:p>
          <a:p>
            <a:pPr marL="457200" indent="-457200">
              <a:buNone/>
            </a:pPr>
            <a:r>
              <a:rPr lang="en-GB" sz="22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electron: 20 GeV </a:t>
            </a:r>
          </a:p>
          <a:p>
            <a:pPr marL="457200" indent="-457200">
              <a:buNone/>
            </a:pPr>
            <a:r>
              <a:rPr lang="en-GB" sz="2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muon:     18 GeV</a:t>
            </a:r>
            <a:endParaRPr lang="en-GB" sz="20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GB" sz="5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Exactly 1 lepton in event: </a:t>
            </a:r>
          </a:p>
          <a:p>
            <a:pPr marL="457200" indent="-457200">
              <a:buNone/>
            </a:pPr>
            <a:r>
              <a:rPr lang="en-GB" sz="2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25 GeV, |</a:t>
            </a:r>
            <a:r>
              <a:rPr lang="en-GB" sz="2200" dirty="0" err="1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h</a:t>
            </a:r>
            <a:r>
              <a:rPr lang="en-GB" sz="2200" baseline="30000" dirty="0" err="1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 &lt; 2.4, |</a:t>
            </a:r>
            <a:r>
              <a:rPr lang="en-GB" sz="2200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h</a:t>
            </a:r>
            <a:r>
              <a:rPr lang="en-GB" sz="2200" baseline="30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 &lt; 2.47</a:t>
            </a: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Exactly 2 jets in event:    </a:t>
            </a:r>
          </a:p>
          <a:p>
            <a:pPr marL="457200" indent="-457200">
              <a:buNone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25 GeV, |</a:t>
            </a:r>
            <a:r>
              <a:rPr lang="en-GB" sz="2200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 &lt; 2.5</a:t>
            </a:r>
          </a:p>
          <a:p>
            <a:pPr marL="457200" indent="-457200">
              <a:buNone/>
            </a:pPr>
            <a:r>
              <a:rPr lang="en-GB" sz="2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 reconstructed using </a:t>
            </a:r>
            <a:r>
              <a:rPr lang="en-GB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anti-</a:t>
            </a:r>
            <a:r>
              <a:rPr lang="en-GB" sz="2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sz="2000" baseline="-25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algorithm</a:t>
            </a:r>
          </a:p>
          <a:p>
            <a:pPr marL="457200" indent="-457200">
              <a:buNone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 both jets must be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b-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tagged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200" baseline="30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miss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25 GeV</a:t>
            </a: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Transverse mass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&gt; 40 GeV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3076" name="Picture 4" descr="https://atlas.web.cern.ch/Atlas/GROUPS/PHYSICS/CONFNOTES/ATLAS-CONF-2011-103/fig_04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57200"/>
            <a:ext cx="4495800" cy="3124200"/>
          </a:xfrm>
          <a:prstGeom prst="rect">
            <a:avLst/>
          </a:prstGeom>
          <a:noFill/>
        </p:spPr>
      </p:pic>
      <p:pic>
        <p:nvPicPr>
          <p:cNvPr id="3078" name="Picture 6" descr="https://atlas.web.cern.ch/Atlas/GROUPS/PHYSICS/CONFNOTES/ATLAS-CONF-2011-103/fig_03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81400"/>
            <a:ext cx="4495800" cy="2895600"/>
          </a:xfrm>
          <a:prstGeom prst="rect">
            <a:avLst/>
          </a:prstGeom>
          <a:noFill/>
        </p:spPr>
      </p:pic>
      <p:sp>
        <p:nvSpPr>
          <p:cNvPr id="9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WH: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backgrounds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838200"/>
            <a:ext cx="4724400" cy="28194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1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Top</a:t>
            </a:r>
            <a:r>
              <a:rPr lang="en-GB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dominant at high </a:t>
            </a:r>
            <a:r>
              <a:rPr lang="en-GB" sz="21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Take shape from MC, but extract normalization using </a:t>
            </a:r>
            <a:r>
              <a:rPr lang="en-GB" sz="21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GB" sz="21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sidebands in data</a:t>
            </a:r>
          </a:p>
          <a:p>
            <a:pPr marL="457200" indent="-457200">
              <a:buNone/>
            </a:pP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2100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GB" sz="2100" i="1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&lt; 80 GeV, 140 &lt; </a:t>
            </a:r>
            <a:r>
              <a:rPr lang="en-GB" sz="2100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bb</a:t>
            </a:r>
            <a:r>
              <a:rPr lang="en-GB" sz="2100" i="1" baseline="-25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&lt; 250 GeV</a:t>
            </a: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Cross-check in top control region in data requiring 3 jets</a:t>
            </a:r>
          </a:p>
          <a:p>
            <a:pPr marL="457200" indent="-457200">
              <a:buNone/>
            </a:pPr>
            <a:endParaRPr lang="en-GB" sz="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19458" name="Picture 2" descr="https://atlas.web.cern.ch/Atlas/GROUPS/PHYSICS/CONFNOTES/ATLAS-CONF-2011-103/fig_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4419600" cy="3429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" y="4114800"/>
            <a:ext cx="8610600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1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W+bb</a:t>
            </a:r>
            <a:r>
              <a:rPr lang="en-GB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main contribution at low </a:t>
            </a:r>
            <a:r>
              <a:rPr lang="en-GB" sz="21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bb</a:t>
            </a:r>
            <a:endParaRPr lang="en-GB" sz="21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GB" sz="5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Take shape from </a:t>
            </a:r>
            <a:r>
              <a:rPr lang="en-GB" sz="21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100" i="1" baseline="-25000" dirty="0" err="1" smtClean="0">
                <a:latin typeface="Times New Roman" pitchFamily="18" charset="0"/>
                <a:cs typeface="Times New Roman" pitchFamily="18" charset="0"/>
              </a:rPr>
              <a:t>jj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 distribution of </a:t>
            </a: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un-</a:t>
            </a:r>
            <a:r>
              <a:rPr lang="en-GB" sz="21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1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-tagged jets 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in MC</a:t>
            </a:r>
            <a:endParaRPr lang="en-GB" sz="2100" baseline="-25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Get normalization from sidebands as for top background</a:t>
            </a:r>
          </a:p>
          <a:p>
            <a:endParaRPr lang="en-US" sz="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sz="21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QCD</a:t>
            </a:r>
            <a:r>
              <a:rPr lang="en-GB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100" dirty="0" smtClean="0">
                <a:latin typeface="Times New Roman" pitchFamily="18" charset="0"/>
                <a:cs typeface="Times New Roman" pitchFamily="18" charset="0"/>
              </a:rPr>
              <a:t>extracted from template fit, using </a:t>
            </a:r>
            <a:r>
              <a:rPr lang="en-GB" sz="2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000" baseline="-25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000" baseline="30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miss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template from data</a:t>
            </a:r>
            <a:endParaRPr lang="en-GB" sz="21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n-GB" sz="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WZ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(irreducible), </a:t>
            </a:r>
            <a:r>
              <a:rPr lang="en-US" sz="2100" i="1" dirty="0" smtClean="0"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: small, estimated from MC</a:t>
            </a:r>
            <a:endParaRPr lang="en-US" sz="2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1258669"/>
            <a:ext cx="1295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op control region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WH: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systematic uncertainties on event yield 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724400"/>
            <a:ext cx="7239000" cy="16764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By far, dominant systematic uncertainty is from 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-tagging</a:t>
            </a:r>
          </a:p>
          <a:p>
            <a:pPr marL="457200" indent="-457200">
              <a:buNone/>
            </a:pPr>
            <a:endParaRPr lang="en-GB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Uncertainties on background estimates:</a:t>
            </a:r>
          </a:p>
          <a:p>
            <a:pPr marL="457200" indent="-457200">
              <a:buNone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top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6%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W + bb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9%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QCD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50%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i="1" dirty="0" err="1" smtClean="0">
                <a:latin typeface="Times New Roman" pitchFamily="18" charset="0"/>
                <a:cs typeface="Times New Roman" pitchFamily="18" charset="0"/>
              </a:rPr>
              <a:t>diboson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11%</a:t>
            </a:r>
            <a:endParaRPr lang="en-GB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600200" y="685800"/>
            <a:ext cx="6001650" cy="3877056"/>
            <a:chOff x="533400" y="685800"/>
            <a:chExt cx="6001650" cy="3877056"/>
          </a:xfrm>
        </p:grpSpPr>
        <p:pic>
          <p:nvPicPr>
            <p:cNvPr id="2048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" y="685800"/>
              <a:ext cx="2895600" cy="383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9000" y="685800"/>
              <a:ext cx="3106050" cy="3877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Rectangle 12"/>
          <p:cNvSpPr/>
          <p:nvPr/>
        </p:nvSpPr>
        <p:spPr>
          <a:xfrm>
            <a:off x="1676400" y="2895600"/>
            <a:ext cx="5334000" cy="2286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WH: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0"/>
            <a:ext cx="8763000" cy="16764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We compare observed event count with expectation, including signal in range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110 GeV &lt; M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&lt; 130 GeV</a:t>
            </a:r>
          </a:p>
          <a:p>
            <a:pPr marL="457200" indent="-457200">
              <a:buNone/>
            </a:pPr>
            <a:endParaRPr lang="en-GB" sz="5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No significant excess over background is observed </a:t>
            </a:r>
            <a:r>
              <a:rPr lang="en-GB" sz="2200" dirty="0" smtClean="0">
                <a:latin typeface="Symbol" pitchFamily="18" charset="2"/>
                <a:cs typeface="Times New Roman" pitchFamily="18" charset="0"/>
              </a:rPr>
              <a:t>-&gt;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set limits </a:t>
            </a:r>
          </a:p>
          <a:p>
            <a:pPr marL="457200" indent="-457200"/>
            <a:endParaRPr lang="en-GB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21506" name="Picture 2" descr="https://atlas.web.cern.ch/Atlas/GROUPS/PHYSICS/CONFNOTES/ATLAS-CONF-2011-103/fig_09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838200"/>
            <a:ext cx="4267200" cy="3352800"/>
          </a:xfrm>
          <a:prstGeom prst="rect">
            <a:avLst/>
          </a:prstGeom>
          <a:noFill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764772"/>
            <a:ext cx="4800601" cy="357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WH: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limits</a:t>
            </a:r>
            <a:endParaRPr lang="en-US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648200"/>
            <a:ext cx="8763000" cy="1828800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Cross-section limits at 95% CL are </a:t>
            </a:r>
            <a:r>
              <a:rPr lang="en-GB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15-30 times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the Standard Model cross-section for 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110 GeV &lt; M</a:t>
            </a:r>
            <a:r>
              <a:rPr lang="en-GB" sz="22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&lt; 130 GeV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GB" sz="5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Combination with 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ZH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channel yields limits between </a:t>
            </a:r>
            <a:r>
              <a:rPr lang="en-GB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10 and 15 times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SM cross-section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416675"/>
            <a:ext cx="2133600" cy="365125"/>
          </a:xfrm>
        </p:spPr>
        <p:txBody>
          <a:bodyPr/>
          <a:lstStyle/>
          <a:p>
            <a:fld id="{7080F415-2BF3-466F-96A2-41EDEE34695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DPF11, August 10, 2011</a:t>
            </a:r>
            <a:endParaRPr lang="en-US" dirty="0"/>
          </a:p>
        </p:txBody>
      </p:sp>
      <p:pic>
        <p:nvPicPr>
          <p:cNvPr id="22530" name="Picture 2" descr="https://atlas.web.cern.ch/Atlas/GROUPS/PHYSICS/CONFNOTES/ATLAS-CONF-2011-103/fig_10b.png"/>
          <p:cNvPicPr>
            <a:picLocks noChangeAspect="1" noChangeArrowheads="1"/>
          </p:cNvPicPr>
          <p:nvPr/>
        </p:nvPicPr>
        <p:blipFill>
          <a:blip r:embed="rId2" cstate="print"/>
          <a:srcRect t="9621" r="9312"/>
          <a:stretch>
            <a:fillRect/>
          </a:stretch>
        </p:blipFill>
        <p:spPr bwMode="auto">
          <a:xfrm>
            <a:off x="-1" y="685800"/>
            <a:ext cx="4539139" cy="3581399"/>
          </a:xfrm>
          <a:prstGeom prst="rect">
            <a:avLst/>
          </a:prstGeom>
          <a:noFill/>
        </p:spPr>
      </p:pic>
      <p:pic>
        <p:nvPicPr>
          <p:cNvPr id="22532" name="Picture 4" descr="https://atlas.web.cern.ch/Atlas/GROUPS/PHYSICS/CONFNOTES/ATLAS-CONF-2011-103/fig_11.png"/>
          <p:cNvPicPr>
            <a:picLocks noChangeAspect="1" noChangeArrowheads="1"/>
          </p:cNvPicPr>
          <p:nvPr/>
        </p:nvPicPr>
        <p:blipFill>
          <a:blip r:embed="rId3" cstate="print"/>
          <a:srcRect t="9621" r="10159"/>
          <a:stretch>
            <a:fillRect/>
          </a:stretch>
        </p:blipFill>
        <p:spPr bwMode="auto">
          <a:xfrm>
            <a:off x="4571049" y="685798"/>
            <a:ext cx="4496752" cy="35814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257800" y="18288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Combination of </a:t>
            </a:r>
            <a:r>
              <a:rPr lang="en-US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ZH</a:t>
            </a:r>
            <a:endParaRPr lang="en-US" sz="2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dirty="0" smtClean="0"/>
              <a:t>G.D. Carrillo Montoya, L. </a:t>
            </a:r>
            <a:r>
              <a:rPr lang="en-US" dirty="0" smtClean="0"/>
              <a:t>Kashif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22656</TotalTime>
  <Words>765</Words>
  <Application>Microsoft Office PowerPoint</Application>
  <PresentationFormat>On-screen Show (4:3)</PresentationFormat>
  <Paragraphs>195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Search for the Higgs boson in WH -&gt;lnbb and WW(*) -&gt; lnln decay modes on ATLAS</vt:lpstr>
      <vt:lpstr>Outline</vt:lpstr>
      <vt:lpstr>Data sample</vt:lpstr>
      <vt:lpstr>The WH -&gt;lnbb channel</vt:lpstr>
      <vt:lpstr>WH: event selection</vt:lpstr>
      <vt:lpstr>WH: backgrounds</vt:lpstr>
      <vt:lpstr>WH: systematic uncertainties on event yield </vt:lpstr>
      <vt:lpstr>WH: results</vt:lpstr>
      <vt:lpstr>WH: limits</vt:lpstr>
      <vt:lpstr>The H -&gt;WW (*) -&gt; lnln channel</vt:lpstr>
      <vt:lpstr>H-&gt;WW: event selection</vt:lpstr>
      <vt:lpstr>H-&gt;WW: topological selections</vt:lpstr>
      <vt:lpstr>H-&gt;WW: 0-jet channel</vt:lpstr>
      <vt:lpstr>H-&gt;WW: 1-jet channel</vt:lpstr>
      <vt:lpstr>H-&gt;WW: backgrounds</vt:lpstr>
      <vt:lpstr>H-&gt;WW: limits</vt:lpstr>
      <vt:lpstr>Conclusion and outlook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the Higgs boson in WW -&gt; lnln and WH -&gt;lnbb decay modes on ATLAS</dc:title>
  <dc:creator>LK</dc:creator>
  <cp:lastModifiedBy>montoya</cp:lastModifiedBy>
  <cp:revision>34</cp:revision>
  <dcterms:created xsi:type="dcterms:W3CDTF">2011-07-15T12:45:16Z</dcterms:created>
  <dcterms:modified xsi:type="dcterms:W3CDTF">2011-08-09T04:31:07Z</dcterms:modified>
</cp:coreProperties>
</file>