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8"/>
  </p:notesMasterIdLst>
  <p:handoutMasterIdLst>
    <p:handoutMasterId r:id="rId9"/>
  </p:handoutMasterIdLst>
  <p:sldIdLst>
    <p:sldId id="276" r:id="rId2"/>
    <p:sldId id="566" r:id="rId3"/>
    <p:sldId id="569" r:id="rId4"/>
    <p:sldId id="565" r:id="rId5"/>
    <p:sldId id="567" r:id="rId6"/>
    <p:sldId id="568" r:id="rId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C00"/>
    <a:srgbClr val="007E00"/>
    <a:srgbClr val="000099"/>
    <a:srgbClr val="285C00"/>
    <a:srgbClr val="990000"/>
    <a:srgbClr val="FF0000"/>
    <a:srgbClr val="004C00"/>
    <a:srgbClr val="FF5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5974" autoAdjust="0"/>
  </p:normalViewPr>
  <p:slideViewPr>
    <p:cSldViewPr snapToGrid="0">
      <p:cViewPr varScale="1">
        <p:scale>
          <a:sx n="92" d="100"/>
          <a:sy n="92" d="100"/>
        </p:scale>
        <p:origin x="-1016" y="-112"/>
      </p:cViewPr>
      <p:guideLst>
        <p:guide orient="horz" pos="50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280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4912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183" y="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4912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4912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183" y="883158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4912" eaLnBrk="1" hangingPunct="1">
              <a:defRPr sz="1200" b="0"/>
            </a:lvl1pPr>
          </a:lstStyle>
          <a:p>
            <a:pPr>
              <a:defRPr/>
            </a:pPr>
            <a:fld id="{A893D9EB-B162-4A7E-8EDF-56E2F0D47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16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defTabSz="922868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183" y="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algn="r" defTabSz="922868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9" y="4415790"/>
            <a:ext cx="5607684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defTabSz="922868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183" y="8831580"/>
            <a:ext cx="3037628" cy="46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algn="r" defTabSz="922868" eaLnBrk="1" hangingPunct="1">
              <a:defRPr sz="1200" b="0"/>
            </a:lvl1pPr>
          </a:lstStyle>
          <a:p>
            <a:pPr>
              <a:defRPr/>
            </a:pPr>
            <a:fld id="{51D4479E-CBEF-48C8-A4BE-05BEF02A8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70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8BE0A-7002-4007-A20B-B3D59397AAA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14EFE-83F0-4166-A560-48C1E8F07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B7DCF-D74A-4E23-A04A-52930CFDE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72064-9B68-43A4-8979-5583C1253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6307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6307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B36E6-1240-4360-A88A-717D6C918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650" y="161925"/>
            <a:ext cx="5165725" cy="723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70000"/>
            <a:ext cx="4038600" cy="5199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270000"/>
            <a:ext cx="4038600" cy="51990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604EE-A4DF-4408-AC92-8AB28317A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1650" y="161925"/>
            <a:ext cx="5165725" cy="723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70000"/>
            <a:ext cx="4038600" cy="252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70000"/>
            <a:ext cx="4038600" cy="252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4938"/>
            <a:ext cx="4038600" cy="25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4938"/>
            <a:ext cx="4038600" cy="25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5DE41-D122-486E-8E81-FC1B8D52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650" y="161925"/>
            <a:ext cx="5165725" cy="723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70000"/>
            <a:ext cx="4038600" cy="5199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70000"/>
            <a:ext cx="4038600" cy="5199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801EC-E708-4261-9E97-C1498829A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650" y="161925"/>
            <a:ext cx="5165725" cy="723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0000"/>
            <a:ext cx="4038600" cy="5199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70000"/>
            <a:ext cx="4038600" cy="5199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73191-1BD1-4CF5-8063-479877CDC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207" y="197436"/>
            <a:ext cx="5165725" cy="723900"/>
          </a:xfrm>
        </p:spPr>
        <p:txBody>
          <a:bodyPr/>
          <a:lstStyle>
            <a:lvl1pPr marL="0" indent="0">
              <a:defRPr b="1">
                <a:solidFill>
                  <a:srgbClr val="285C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9853C-B391-4898-B497-60121C3DD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452" y="206314"/>
            <a:ext cx="5165725" cy="723900"/>
          </a:xfrm>
        </p:spPr>
        <p:txBody>
          <a:bodyPr/>
          <a:lstStyle>
            <a:lvl1pPr>
              <a:defRPr b="1">
                <a:solidFill>
                  <a:srgbClr val="285C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4379B-208C-4059-BD84-86ED93E55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AA53-3E0C-4DD2-9AAF-E00F26FA7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963" y="197436"/>
            <a:ext cx="5165725" cy="723900"/>
          </a:xfrm>
        </p:spPr>
        <p:txBody>
          <a:bodyPr/>
          <a:lstStyle>
            <a:lvl1pPr>
              <a:defRPr b="1">
                <a:solidFill>
                  <a:srgbClr val="285C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70000"/>
            <a:ext cx="4038600" cy="5199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70000"/>
            <a:ext cx="4038600" cy="5199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0A77C-1A80-4A37-BFB6-DD35A9CFE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5FFC2-9AB1-49DF-AAFA-616D6645C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330" y="188558"/>
            <a:ext cx="5165725" cy="723900"/>
          </a:xfrm>
        </p:spPr>
        <p:txBody>
          <a:bodyPr/>
          <a:lstStyle>
            <a:lvl1pPr>
              <a:defRPr b="1">
                <a:solidFill>
                  <a:srgbClr val="285C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BE746-73B0-4E46-B487-C8079AC00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75ADB-4252-451A-8A6F-4458443A0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6E56-3136-4D2E-B43E-6D96A46DE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1650" y="161925"/>
            <a:ext cx="51657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0000"/>
            <a:ext cx="8229600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6175" y="6619875"/>
            <a:ext cx="3778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3B701C39-1852-4F70-AFF3-7C6C28D0E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 userDrawn="1"/>
        </p:nvSpPr>
        <p:spPr bwMode="auto">
          <a:xfrm>
            <a:off x="0" y="987425"/>
            <a:ext cx="9144000" cy="42863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5558" tIns="42028" rIns="85558" bIns="42028"/>
          <a:lstStyle/>
          <a:p>
            <a:pPr algn="ctr" defTabSz="866775">
              <a:lnSpc>
                <a:spcPct val="85000"/>
              </a:lnSpc>
              <a:defRPr/>
            </a:pPr>
            <a:endParaRPr lang="en-US" sz="2200" i="1">
              <a:effectLst>
                <a:outerShdw blurRad="38100" dist="38100" dir="2700000" algn="tl">
                  <a:srgbClr val="FFFFFF"/>
                </a:outerShdw>
              </a:effectLst>
              <a:latin typeface="Book Antiqu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19150" y="1803764"/>
            <a:ext cx="7510463" cy="10771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7" tIns="45704" rIns="91407" bIns="45704" anchor="ctr">
            <a:spAutoFit/>
          </a:bodyPr>
          <a:lstStyle/>
          <a:p>
            <a:pPr algn="ctr" eaLnBrk="1" hangingPunct="1"/>
            <a:r>
              <a:rPr lang="en-US" sz="3200" dirty="0" smtClean="0">
                <a:solidFill>
                  <a:srgbClr val="005C0F"/>
                </a:solidFill>
                <a:latin typeface="Calibri" pitchFamily="34" charset="0"/>
                <a:cs typeface="Tahoma" pitchFamily="34" charset="0"/>
              </a:rPr>
              <a:t>A </a:t>
            </a:r>
            <a:r>
              <a:rPr lang="en-US" sz="3200" dirty="0">
                <a:solidFill>
                  <a:srgbClr val="005C0F"/>
                </a:solidFill>
                <a:latin typeface="Calibri" pitchFamily="34" charset="0"/>
                <a:cs typeface="Tahoma" pitchFamily="34" charset="0"/>
              </a:rPr>
              <a:t>W</a:t>
            </a:r>
            <a:r>
              <a:rPr lang="en-US" sz="3200" dirty="0" smtClean="0">
                <a:solidFill>
                  <a:srgbClr val="005C0F"/>
                </a:solidFill>
                <a:latin typeface="Calibri" pitchFamily="34" charset="0"/>
                <a:cs typeface="Tahoma" pitchFamily="34" charset="0"/>
              </a:rPr>
              <a:t>orkshop on Fundamental Physics at the Intensity Frontier</a:t>
            </a:r>
            <a:endParaRPr lang="en-US" sz="3200" dirty="0">
              <a:solidFill>
                <a:srgbClr val="005C0F"/>
              </a:solidFill>
              <a:latin typeface="Calibri" pitchFamily="34" charset="0"/>
              <a:cs typeface="Tahoma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280025"/>
            <a:ext cx="9086850" cy="820738"/>
          </a:xfrm>
          <a:noFill/>
        </p:spPr>
        <p:txBody>
          <a:bodyPr lIns="82039" tIns="41020" rIns="82039" bIns="41020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Dr. Michael Procario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Office of High Energy Physics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Office of Science, U.S. Department of Energy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23863" y="3390900"/>
            <a:ext cx="8237537" cy="9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39" tIns="41020" rIns="82039" bIns="41020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DPF Meeting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>
                <a:latin typeface="Tahoma" pitchFamily="34" charset="0"/>
                <a:cs typeface="Tahoma" pitchFamily="34" charset="0"/>
              </a:rPr>
              <a:t>August 10, 2011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5" name="Text Box 10"/>
          <p:cNvSpPr txBox="1">
            <a:spLocks noChangeArrowheads="1"/>
          </p:cNvSpPr>
          <p:nvPr/>
        </p:nvSpPr>
        <p:spPr bwMode="auto">
          <a:xfrm>
            <a:off x="6842125" y="171450"/>
            <a:ext cx="2301875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400">
                <a:solidFill>
                  <a:srgbClr val="135C00"/>
                </a:solidFill>
              </a:rPr>
              <a:t>OFFICE OF</a:t>
            </a:r>
            <a:r>
              <a:rPr lang="en-US" sz="1400" b="0">
                <a:solidFill>
                  <a:srgbClr val="135C00"/>
                </a:solidFill>
              </a:rPr>
              <a:t> </a:t>
            </a:r>
            <a:r>
              <a:rPr lang="en-US" sz="3200" b="0">
                <a:solidFill>
                  <a:srgbClr val="135C00"/>
                </a:solidFill>
                <a:latin typeface="Arial Black" pitchFamily="34" charset="0"/>
              </a:rPr>
              <a:t>SCIENCE</a:t>
            </a:r>
          </a:p>
        </p:txBody>
      </p:sp>
      <p:pic>
        <p:nvPicPr>
          <p:cNvPr id="25606" name="Picture 9" descr="New_DOE_Logo_Color_0428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209550"/>
            <a:ext cx="2563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Our goal is to develop a leadership program at the Intensity Frontier.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It should have strength and breadth. 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It should attract the best physicists from around the world to work with us. </a:t>
            </a:r>
          </a:p>
          <a:p>
            <a:r>
              <a:rPr lang="en-US" sz="2200" dirty="0" smtClean="0">
                <a:latin typeface="Calibri"/>
                <a:cs typeface="Calibri"/>
              </a:rPr>
              <a:t>P5 recommended LBNE, Mu2e, and NOvA as big initiatives for the Intensity Frontier</a:t>
            </a:r>
          </a:p>
          <a:p>
            <a:r>
              <a:rPr lang="en-US" sz="2200" dirty="0" smtClean="0">
                <a:latin typeface="Calibri"/>
                <a:cs typeface="Calibri"/>
              </a:rPr>
              <a:t>HEP held a competitive review of g-2, US contribution to BELLE-II, and a US contribution to </a:t>
            </a:r>
            <a:r>
              <a:rPr lang="en-US" sz="2200" dirty="0" err="1" smtClean="0">
                <a:latin typeface="Calibri"/>
                <a:cs typeface="Calibri"/>
              </a:rPr>
              <a:t>SuperB</a:t>
            </a:r>
            <a:r>
              <a:rPr lang="en-US" sz="2200" dirty="0" smtClean="0">
                <a:latin typeface="Calibri"/>
                <a:cs typeface="Calibri"/>
              </a:rPr>
              <a:t> in Italy last year. </a:t>
            </a:r>
          </a:p>
          <a:p>
            <a:r>
              <a:rPr lang="en-US" sz="2200" dirty="0" smtClean="0">
                <a:latin typeface="Calibri"/>
                <a:cs typeface="Calibri"/>
              </a:rPr>
              <a:t>What else should we do?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Fermilab has held a series of workshops on Project X physics.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Are there other opportunities?</a:t>
            </a:r>
          </a:p>
          <a:p>
            <a:endParaRPr lang="en-US" sz="2200" dirty="0" smtClean="0">
              <a:latin typeface="Calibri"/>
              <a:cs typeface="Calibri"/>
            </a:endParaRP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379B-208C-4059-BD84-86ED93E55D8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68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70000"/>
            <a:ext cx="4264065" cy="5199063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The Office of High Energy Physics will sponsor a workshop on Intensity Frontier Physics.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The Office of Nuclear Physics is helping to coordinate the workshop.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Experiments are being proposed for </a:t>
            </a:r>
            <a:r>
              <a:rPr lang="en-US" dirty="0" err="1" smtClean="0">
                <a:latin typeface="Calibri"/>
                <a:cs typeface="Calibri"/>
              </a:rPr>
              <a:t>Jlab</a:t>
            </a:r>
            <a:r>
              <a:rPr lang="en-US" dirty="0" smtClean="0">
                <a:latin typeface="Calibri"/>
                <a:cs typeface="Calibri"/>
              </a:rPr>
              <a:t> and they have supported research on electric dipole moment measurements.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We are discussing a possible role for NSF. </a:t>
            </a:r>
          </a:p>
          <a:p>
            <a:r>
              <a:rPr lang="en-US" dirty="0" smtClean="0">
                <a:latin typeface="Calibri"/>
                <a:cs typeface="Calibri"/>
              </a:rPr>
              <a:t>It will be held on Washington DC on November 30-December 2.</a:t>
            </a:r>
          </a:p>
          <a:p>
            <a:r>
              <a:rPr lang="en-US" dirty="0" smtClean="0">
                <a:latin typeface="Calibri"/>
                <a:cs typeface="Calibri"/>
              </a:rPr>
              <a:t>The venue should be announced shortly.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 </a:t>
            </a:r>
            <a:endParaRPr lang="en-US" sz="2000" dirty="0" smtClean="0">
              <a:latin typeface="Calibri"/>
              <a:cs typeface="Calibri"/>
            </a:endParaRPr>
          </a:p>
          <a:p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379B-208C-4059-BD84-86ED93E55D8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 descr="poster_intensitywrkshp_0809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209" y="1228710"/>
            <a:ext cx="3557980" cy="533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88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3520591"/>
          </a:xfrm>
        </p:spPr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Identify the physics opportunities at the Intensity Frontier</a:t>
            </a:r>
          </a:p>
          <a:p>
            <a:pPr lvl="0"/>
            <a:r>
              <a:rPr lang="en-US" sz="2400" dirty="0" smtClean="0">
                <a:latin typeface="Calibri"/>
                <a:cs typeface="Calibri"/>
              </a:rPr>
              <a:t>explain </a:t>
            </a:r>
            <a:r>
              <a:rPr lang="en-US" sz="2400" dirty="0">
                <a:latin typeface="Calibri"/>
                <a:cs typeface="Calibri"/>
              </a:rPr>
              <a:t>what can potentially be learned from such experiments, </a:t>
            </a:r>
          </a:p>
          <a:p>
            <a:pPr lvl="0"/>
            <a:r>
              <a:rPr lang="en-US" sz="2400" dirty="0">
                <a:latin typeface="Calibri"/>
                <a:cs typeface="Calibri"/>
              </a:rPr>
              <a:t>determine which experiments can be done with current facilities and technology,</a:t>
            </a:r>
          </a:p>
          <a:p>
            <a:pPr lvl="0"/>
            <a:r>
              <a:rPr lang="en-US" sz="2400" dirty="0">
                <a:latin typeface="Calibri"/>
                <a:cs typeface="Calibri"/>
              </a:rPr>
              <a:t>as well as determine which experiments require new facilities or new technology to reach their full potential.  </a:t>
            </a:r>
          </a:p>
          <a:p>
            <a:pPr lvl="0"/>
            <a:r>
              <a:rPr lang="en-US" sz="2400" dirty="0">
                <a:latin typeface="Calibri"/>
                <a:cs typeface="Calibri"/>
              </a:rPr>
              <a:t>produce a final document with the results of the workshop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379B-208C-4059-BD84-86ED93E55D8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6561" y="4925316"/>
            <a:ext cx="77318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The workshop </a:t>
            </a:r>
            <a:r>
              <a:rPr lang="en-US" sz="2000" dirty="0" smtClean="0">
                <a:solidFill>
                  <a:srgbClr val="FF0000"/>
                </a:solidFill>
                <a:latin typeface="Calibri"/>
                <a:cs typeface="Calibri"/>
              </a:rPr>
              <a:t>should </a:t>
            </a:r>
            <a:r>
              <a:rPr lang="en-US" sz="2000" dirty="0">
                <a:solidFill>
                  <a:srgbClr val="FF0000"/>
                </a:solidFill>
                <a:latin typeface="Calibri"/>
                <a:cs typeface="Calibri"/>
              </a:rPr>
              <a:t>be inclusive and open to as wide as possible representation from the entire field of particle physics, so that the best ideas can be identified and evaluated by a broad cross-section of the community.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1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4379B-208C-4059-BD84-86ED93E55D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163474"/>
          </a:xfrm>
        </p:spPr>
        <p:txBody>
          <a:bodyPr/>
          <a:lstStyle/>
          <a:p>
            <a:r>
              <a:rPr lang="en-US" sz="2800" dirty="0" smtClean="0">
                <a:latin typeface="Calibri"/>
                <a:cs typeface="Calibri"/>
              </a:rPr>
              <a:t>Chairs: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Harry </a:t>
            </a:r>
            <a:r>
              <a:rPr lang="en-US" sz="2400" dirty="0" err="1" smtClean="0">
                <a:latin typeface="Calibri"/>
                <a:cs typeface="Calibri"/>
              </a:rPr>
              <a:t>Weerts</a:t>
            </a:r>
            <a:r>
              <a:rPr lang="en-US" sz="2400" dirty="0" smtClean="0">
                <a:latin typeface="Calibri"/>
                <a:cs typeface="Calibri"/>
              </a:rPr>
              <a:t> from Argonne National Laboratory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Joanne Hewett from SLAC National Accelerator Laboratory</a:t>
            </a:r>
          </a:p>
          <a:p>
            <a:r>
              <a:rPr lang="en-US" sz="2400" dirty="0" smtClean="0">
                <a:latin typeface="Calibri"/>
                <a:cs typeface="Calibri"/>
              </a:rPr>
              <a:t>Working Group Conveners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An experimentalist with expertise in the area but not necessarily a proponent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A theorist with expertise in the area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A third individual from outside of the specific area to ask the questions that the rest of the community wants answered.</a:t>
            </a:r>
          </a:p>
          <a:p>
            <a:pPr lvl="1"/>
            <a:r>
              <a:rPr lang="en-US" sz="2000" dirty="0" smtClean="0">
                <a:latin typeface="Calibri"/>
                <a:cs typeface="Calibri"/>
              </a:rPr>
              <a:t>More than ½ of the conveners have been recruited. 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0725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49853C-B391-4898-B497-60121C3DD0A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09700"/>
              </p:ext>
            </p:extLst>
          </p:nvPr>
        </p:nvGraphicFramePr>
        <p:xfrm>
          <a:off x="897316" y="1265844"/>
          <a:ext cx="7350018" cy="5342658"/>
        </p:xfrm>
        <a:graphic>
          <a:graphicData uri="http://schemas.openxmlformats.org/drawingml/2006/table">
            <a:tbl>
              <a:tblPr/>
              <a:tblGrid>
                <a:gridCol w="3675009"/>
                <a:gridCol w="3675009"/>
              </a:tblGrid>
              <a:tr h="183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Topic</a:t>
                      </a:r>
                    </a:p>
                  </a:txBody>
                  <a:tcPr marL="9653" marR="9653" marT="96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Subtopic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Heavy Quarks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Rare Kaon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decays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B-factories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e+e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-)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5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Charged leptons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 -&gt; e gamma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Mu-&gt; e conversion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rare tau decays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g-2 muon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75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Neutral leptons/Neutrinos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Oscillations  Sterile neutrinos, difference neutrino-antineutrinos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8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Neutrinoless Double beta decay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Photons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Heavy/Dark Photons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Axion and other searches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8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Protons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Proton decay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8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5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Neutrons/Nuclei/Atoms/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Anti-Hydrogen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Anti-proton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Gravity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"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EDM neutron</a:t>
                      </a:r>
                    </a:p>
                  </a:txBody>
                  <a:tcPr marL="9653" marR="9653" marT="96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3680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13115</TotalTime>
  <Words>472</Words>
  <Application>Microsoft Macintosh PowerPoint</Application>
  <PresentationFormat>On-screen Show (4:3)</PresentationFormat>
  <Paragraphs>84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Motivation</vt:lpstr>
      <vt:lpstr>Workshop</vt:lpstr>
      <vt:lpstr>Charge</vt:lpstr>
      <vt:lpstr>Leadership</vt:lpstr>
      <vt:lpstr>Working Groups</vt:lpstr>
    </vt:vector>
  </TitlesOfParts>
  <Company>U.S. Department of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mormaLa</dc:creator>
  <cp:lastModifiedBy>Mike Procario</cp:lastModifiedBy>
  <cp:revision>937</cp:revision>
  <dcterms:created xsi:type="dcterms:W3CDTF">2008-09-17T19:05:33Z</dcterms:created>
  <dcterms:modified xsi:type="dcterms:W3CDTF">2011-08-10T12:30:48Z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ments0">
    <vt:lpwstr/>
  </property>
</Properties>
</file>