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338" r:id="rId3"/>
    <p:sldId id="339" r:id="rId4"/>
    <p:sldId id="343" r:id="rId5"/>
    <p:sldId id="371" r:id="rId6"/>
    <p:sldId id="379" r:id="rId7"/>
    <p:sldId id="382" r:id="rId8"/>
    <p:sldId id="342" r:id="rId9"/>
    <p:sldId id="381" r:id="rId10"/>
    <p:sldId id="372" r:id="rId11"/>
    <p:sldId id="384" r:id="rId12"/>
    <p:sldId id="344" r:id="rId13"/>
    <p:sldId id="345" r:id="rId14"/>
    <p:sldId id="370" r:id="rId15"/>
    <p:sldId id="375" r:id="rId16"/>
    <p:sldId id="376" r:id="rId17"/>
    <p:sldId id="346" r:id="rId18"/>
    <p:sldId id="380" r:id="rId19"/>
    <p:sldId id="347" r:id="rId20"/>
    <p:sldId id="348" r:id="rId21"/>
    <p:sldId id="349" r:id="rId22"/>
    <p:sldId id="357" r:id="rId23"/>
    <p:sldId id="351" r:id="rId24"/>
    <p:sldId id="352" r:id="rId25"/>
    <p:sldId id="358" r:id="rId26"/>
    <p:sldId id="354" r:id="rId27"/>
    <p:sldId id="364" r:id="rId28"/>
    <p:sldId id="355" r:id="rId29"/>
    <p:sldId id="361" r:id="rId30"/>
    <p:sldId id="363" r:id="rId31"/>
    <p:sldId id="383" r:id="rId32"/>
    <p:sldId id="366" r:id="rId33"/>
    <p:sldId id="359" r:id="rId34"/>
    <p:sldId id="37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Group" initials="Offic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C9CF2-3575-DF48-9B44-177B899CC59C}" type="datetimeFigureOut">
              <a:rPr lang="en-US" smtClean="0"/>
              <a:pPr/>
              <a:t>8/5/11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B775-9F89-6D44-8A15-3EB51F5F8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252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FAD5E-DCC3-164A-AE83-0D5A859E6839}" type="datetimeFigureOut">
              <a:rPr lang="en-US" smtClean="0"/>
              <a:pPr/>
              <a:t>8/5/11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B2914-38C1-8542-B27E-6C244FC742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82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FBF9B5-8D96-4D5A-B09D-14346D4A098A}" type="slidenum">
              <a:rPr lang="en-US"/>
              <a:pPr/>
              <a:t>14</a:t>
            </a:fld>
            <a:endParaRPr lang="en-US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squarks and gluinos ~ 1 TeV should be visible at LHC and Mu-e gamma, 2-2.5 TeV perhaps beyond LHC but effects detectable in mu-e conversion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0292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434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434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14400" y="0"/>
            <a:ext cx="7289800" cy="914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901700" y="0"/>
            <a:ext cx="728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049338"/>
            <a:ext cx="8686800" cy="535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6492875"/>
            <a:ext cx="655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6492875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Calibri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fld id="{AEA3BC00-8360-1B4C-9AD1-CDCE739F149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92875"/>
            <a:ext cx="8686800" cy="1588"/>
          </a:xfrm>
          <a:prstGeom prst="line">
            <a:avLst/>
          </a:prstGeom>
          <a:ln w="3810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04200" y="-19050"/>
            <a:ext cx="939800" cy="9334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-19050"/>
            <a:ext cx="933450" cy="9334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2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hyperlink" Target="http://xxx.lanl.gov/find/hep-ph/1/au:+Gonderinger_M/0/1/0/all/0/1" TargetMode="External"/><Relationship Id="rId7" Type="http://schemas.openxmlformats.org/officeDocument/2006/relationships/hyperlink" Target="http://xxx.lanl.gov/find/hep-ph/1/au:+Ramsey_Musolf_M/0/1/0/all/0/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45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ew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695" y="905224"/>
            <a:ext cx="9212246" cy="5952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505" y="1287969"/>
            <a:ext cx="8374635" cy="1103874"/>
          </a:xfrm>
        </p:spPr>
        <p:txBody>
          <a:bodyPr/>
          <a:lstStyle/>
          <a:p>
            <a:r>
              <a:rPr lang="en-US" dirty="0" smtClean="0"/>
              <a:t>Summary and Status of the Mu2e Experiment at Fermilab</a:t>
            </a:r>
            <a:br>
              <a:rPr lang="en-US" dirty="0" smtClean="0"/>
            </a:br>
            <a:endParaRPr lang="en-US" sz="3800" dirty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942223" y="0"/>
            <a:ext cx="7319297" cy="90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800" dirty="0" smtClean="0">
                <a:solidFill>
                  <a:schemeClr val="bg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rPr>
              <a:t>2011 DPF Meeting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88" y="5649795"/>
            <a:ext cx="354740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Craig Group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(University of Virginia and Fermilab)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2529" y="6449744"/>
            <a:ext cx="3795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…on behalf of the Mu2e collaboration.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1213" y="5472150"/>
            <a:ext cx="2291149" cy="13156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CLFV Searches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2" descr="lfv_expt_history_18_mu_k_tau_w_future_projectx_lab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14" y="914401"/>
            <a:ext cx="6627054" cy="553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7442200" y="4117975"/>
            <a:ext cx="0" cy="1168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 descr="Screen shot 2011-07-27 at 2.46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32" y="3897841"/>
            <a:ext cx="647700" cy="254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91869" y="3623732"/>
            <a:ext cx="711200" cy="2031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37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CLFV Searches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2" descr="lfv_expt_history_18_mu_k_tau_w_future_projectx_lab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14" y="914401"/>
            <a:ext cx="6627054" cy="553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7442200" y="4117975"/>
            <a:ext cx="0" cy="1168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 descr="Screen shot 2011-07-27 at 2.46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32" y="3897841"/>
            <a:ext cx="647700" cy="254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91869" y="3623732"/>
            <a:ext cx="711200" cy="2031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85048" y="3396647"/>
            <a:ext cx="3477184" cy="120032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New MEG result: 2.4x10</a:t>
            </a:r>
            <a:r>
              <a:rPr lang="en-US" sz="2400" baseline="30000" dirty="0" smtClean="0">
                <a:solidFill>
                  <a:schemeClr val="bg1"/>
                </a:solidFill>
              </a:rPr>
              <a:t>-12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rXiv:1107.5547 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July 2011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71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CLFV from SUSY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4056123" y="1503369"/>
            <a:ext cx="5222379" cy="403572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 algn="l"/>
            <a:endParaRPr lang="en-US" sz="3200" b="1" i="1" dirty="0">
              <a:solidFill>
                <a:srgbClr val="000000"/>
              </a:solidFill>
              <a:latin typeface="Helvetica" pitchFamily="-106" charset="0"/>
              <a:ea typeface="Helvetica" pitchFamily="-106" charset="0"/>
              <a:cs typeface="Helvetica" pitchFamily="-106" charset="0"/>
              <a:sym typeface="Helvetica" pitchFamily="-106" charset="0"/>
            </a:endParaRPr>
          </a:p>
          <a:p>
            <a:pPr algn="l"/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   In Mu2e, a signal </a:t>
            </a:r>
            <a:r>
              <a:rPr lang="en-US" sz="3200" b="1" i="1" dirty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of </a:t>
            </a:r>
            <a:r>
              <a:rPr lang="en-US" sz="3200" b="1" i="1" dirty="0" err="1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Terascale</a:t>
            </a:r>
            <a:r>
              <a:rPr lang="en-US" sz="3200" b="1" i="1" dirty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</a:t>
            </a:r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physics at </a:t>
            </a:r>
            <a:r>
              <a:rPr lang="en-US" sz="3200" b="1" i="1" dirty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LHC </a:t>
            </a:r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implies:</a:t>
            </a:r>
          </a:p>
          <a:p>
            <a:pPr algn="l"/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</a:t>
            </a:r>
          </a:p>
          <a:p>
            <a:pPr algn="l"/>
            <a:r>
              <a:rPr lang="en-US" sz="3200" b="1" i="1" dirty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</a:t>
            </a:r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       40 signal events</a:t>
            </a:r>
          </a:p>
          <a:p>
            <a:pPr algn="l"/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~</a:t>
            </a:r>
          </a:p>
          <a:p>
            <a:pPr algn="l"/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    </a:t>
            </a:r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0.2 </a:t>
            </a:r>
            <a:r>
              <a:rPr lang="en-US" sz="3200" b="1" i="1" dirty="0" smtClean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background events</a:t>
            </a:r>
            <a:endParaRPr lang="en-US" sz="3200" b="1" i="1" dirty="0">
              <a:solidFill>
                <a:srgbClr val="000000"/>
              </a:solidFill>
              <a:latin typeface="Helvetica" pitchFamily="-106" charset="0"/>
              <a:ea typeface="Helvetica" pitchFamily="-106" charset="0"/>
              <a:cs typeface="Helvetica" pitchFamily="-106" charset="0"/>
              <a:sym typeface="Helvetica" pitchFamily="-106" charset="0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340433" y="2319055"/>
            <a:ext cx="3527879" cy="3701735"/>
            <a:chOff x="0" y="0"/>
            <a:chExt cx="2488" cy="2544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417" cy="2544"/>
            </a:xfrm>
            <a:prstGeom prst="rect">
              <a:avLst/>
            </a:prstGeom>
            <a:noFill/>
            <a:ln w="25400" cap="flat">
              <a:noFill/>
              <a:miter lim="800000"/>
              <a:headEnd/>
              <a:tailEnd/>
            </a:ln>
          </p:spPr>
        </p:pic>
        <p:sp>
          <p:nvSpPr>
            <p:cNvPr id="12" name="Rectangle 10"/>
            <p:cNvSpPr>
              <a:spLocks/>
            </p:cNvSpPr>
            <p:nvPr/>
          </p:nvSpPr>
          <p:spPr bwMode="auto">
            <a:xfrm>
              <a:off x="1976" y="1451"/>
              <a:ext cx="512" cy="312"/>
            </a:xfrm>
            <a:prstGeom prst="rect">
              <a:avLst/>
            </a:prstGeom>
            <a:solidFill>
              <a:srgbClr val="E6E6E6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11"/>
          <p:cNvSpPr>
            <a:spLocks/>
          </p:cNvSpPr>
          <p:nvPr/>
        </p:nvSpPr>
        <p:spPr bwMode="auto">
          <a:xfrm>
            <a:off x="1589654" y="4482766"/>
            <a:ext cx="292099" cy="27646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</a:pPr>
            <a:r>
              <a:rPr lang="en-US" dirty="0">
                <a:solidFill>
                  <a:schemeClr val="tx1"/>
                </a:solidFill>
                <a:latin typeface="Helvetica Neue" pitchFamily="-106" charset="0"/>
                <a:ea typeface="Helvetica Neue" pitchFamily="-106" charset="0"/>
                <a:cs typeface="Helvetica Neue" pitchFamily="-106" charset="0"/>
                <a:sym typeface="Helvetica Neue" pitchFamily="-106" charset="0"/>
              </a:rPr>
              <a:t>~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42319" y="4387559"/>
            <a:ext cx="913804" cy="5099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750344" y="4780754"/>
            <a:ext cx="3936456" cy="0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427651" y="1210981"/>
            <a:ext cx="642094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000000"/>
                </a:solidFill>
                <a:latin typeface="Helvetica" pitchFamily="-106" charset="0"/>
                <a:ea typeface="Helvetica" pitchFamily="-106" charset="0"/>
                <a:cs typeface="Helvetica" pitchFamily="-106" charset="0"/>
                <a:sym typeface="Helvetica" pitchFamily="-106" charset="0"/>
              </a:rPr>
              <a:t>Access to SUSY through loops.</a:t>
            </a:r>
          </a:p>
        </p:txBody>
      </p:sp>
    </p:spTree>
    <p:extLst>
      <p:ext uri="{BB962C8B-B14F-4D97-AF65-F5344CB8AC3E}">
        <p14:creationId xmlns:p14="http://schemas.microsoft.com/office/powerpoint/2010/main" val="3910509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Other “new physics” also provide </a:t>
            </a:r>
            <a:br>
              <a:rPr lang="en-US" sz="3400" dirty="0" smtClean="0"/>
            </a:br>
            <a:r>
              <a:rPr lang="en-US" sz="3400" dirty="0" smtClean="0"/>
              <a:t>Mu2e  signal</a:t>
            </a:r>
            <a:endParaRPr lang="en-US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35" y="980735"/>
            <a:ext cx="8623300" cy="5113337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005844" y="2447224"/>
            <a:ext cx="491046" cy="4380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94185" y="6127938"/>
            <a:ext cx="4312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Marciano, Mori, and </a:t>
            </a:r>
            <a:r>
              <a:rPr lang="en-US" sz="1400" dirty="0" err="1" smtClean="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Roney</a:t>
            </a:r>
            <a:r>
              <a:rPr lang="en-US" sz="1400" dirty="0" smtClean="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1400" dirty="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Ann. Rev. </a:t>
            </a:r>
            <a:r>
              <a:rPr lang="en-US" sz="1400" dirty="0" err="1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Nucl</a:t>
            </a:r>
            <a:r>
              <a:rPr lang="en-US" sz="1400" dirty="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. Sci. 58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2095177" y="2127669"/>
            <a:ext cx="491046" cy="4380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0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baseline="30000"/>
          </a:p>
        </p:txBody>
      </p:sp>
      <p:pic>
        <p:nvPicPr>
          <p:cNvPr id="620546" name="Picture 2" descr="mu2e_mueg_vs_kappa_mu2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1547813"/>
            <a:ext cx="3198813" cy="477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0547" name="Rectangle 3"/>
          <p:cNvSpPr>
            <a:spLocks noChangeArrowheads="1"/>
          </p:cNvSpPr>
          <p:nvPr/>
        </p:nvSpPr>
        <p:spPr bwMode="auto">
          <a:xfrm>
            <a:off x="6281738" y="2514600"/>
            <a:ext cx="2741612" cy="3611563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algn="ctr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0548" name="Rectangle 4"/>
          <p:cNvSpPr>
            <a:spLocks noChangeArrowheads="1"/>
          </p:cNvSpPr>
          <p:nvPr/>
        </p:nvSpPr>
        <p:spPr bwMode="auto">
          <a:xfrm>
            <a:off x="87313" y="2468563"/>
            <a:ext cx="2741612" cy="3609975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 algn="ctr">
            <a:solidFill>
              <a:srgbClr val="0000FF"/>
            </a:solidFill>
            <a:miter lim="800000"/>
            <a:headEnd type="none" w="lg" len="lg"/>
            <a:tailEnd type="none" w="lg" len="lg"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0549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CLFV in </a:t>
            </a:r>
            <a:r>
              <a:rPr lang="en-US" b="1">
                <a:latin typeface="Symbol" pitchFamily="18" charset="2"/>
              </a:rPr>
              <a:t>m</a:t>
            </a:r>
            <a:r>
              <a:rPr lang="en-US" baseline="30000"/>
              <a:t>+</a:t>
            </a:r>
            <a:r>
              <a:rPr lang="en-US">
                <a:latin typeface="Century Gothic" pitchFamily="34" charset="0"/>
                <a:sym typeface="Wingdings" pitchFamily="2" charset="2"/>
              </a:rPr>
              <a:t>→</a:t>
            </a:r>
            <a:r>
              <a:rPr lang="en-US">
                <a:sym typeface="Wingdings" pitchFamily="2" charset="2"/>
              </a:rPr>
              <a:t>e</a:t>
            </a:r>
            <a:r>
              <a:rPr lang="en-US" baseline="30000">
                <a:sym typeface="Wingdings" pitchFamily="2" charset="2"/>
              </a:rPr>
              <a:t>+</a:t>
            </a:r>
            <a:r>
              <a:rPr lang="en-US" b="1">
                <a:latin typeface="Symbol" pitchFamily="18" charset="2"/>
                <a:sym typeface="Wingdings" pitchFamily="2" charset="2"/>
              </a:rPr>
              <a:t>g</a:t>
            </a:r>
            <a:r>
              <a:rPr lang="en-US">
                <a:sym typeface="Wingdings" pitchFamily="2" charset="2"/>
              </a:rPr>
              <a:t> and </a:t>
            </a:r>
            <a:r>
              <a:rPr lang="en-US" b="1">
                <a:latin typeface="Symbol" pitchFamily="18" charset="2"/>
                <a:sym typeface="Wingdings" pitchFamily="2" charset="2"/>
              </a:rPr>
              <a:t>m</a:t>
            </a:r>
            <a:r>
              <a:rPr lang="en-US" baseline="30000">
                <a:sym typeface="Wingdings" pitchFamily="2" charset="2"/>
              </a:rPr>
              <a:t>-</a:t>
            </a:r>
            <a:r>
              <a:rPr lang="en-US">
                <a:sym typeface="Wingdings" pitchFamily="2" charset="2"/>
              </a:rPr>
              <a:t>N</a:t>
            </a:r>
            <a:r>
              <a:rPr lang="en-US">
                <a:latin typeface="Century Gothic" pitchFamily="34" charset="0"/>
                <a:sym typeface="Wingdings" pitchFamily="2" charset="2"/>
              </a:rPr>
              <a:t>→</a:t>
            </a:r>
            <a:r>
              <a:rPr lang="en-US">
                <a:sym typeface="Wingdings" pitchFamily="2" charset="2"/>
              </a:rPr>
              <a:t>e</a:t>
            </a:r>
            <a:r>
              <a:rPr lang="en-US" baseline="30000">
                <a:sym typeface="Wingdings" pitchFamily="2" charset="2"/>
              </a:rPr>
              <a:t>-</a:t>
            </a:r>
            <a:r>
              <a:rPr lang="en-US">
                <a:sym typeface="Wingdings" pitchFamily="2" charset="2"/>
              </a:rPr>
              <a:t>N</a:t>
            </a:r>
            <a:endParaRPr lang="en-US"/>
          </a:p>
        </p:txBody>
      </p:sp>
      <p:pic>
        <p:nvPicPr>
          <p:cNvPr id="620550" name="Picture 6" descr="mu2e_four_ferm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78241"/>
            <a:ext cx="2376487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0551" name="Picture 7" descr="mu2e_magnetic_moment_pengu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956016"/>
            <a:ext cx="2651125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0552" name="Text Box 8"/>
          <p:cNvSpPr txBox="1">
            <a:spLocks noChangeArrowheads="1"/>
          </p:cNvSpPr>
          <p:nvPr/>
        </p:nvSpPr>
        <p:spPr bwMode="auto">
          <a:xfrm>
            <a:off x="0" y="4008152"/>
            <a:ext cx="29591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000" dirty="0">
                <a:solidFill>
                  <a:srgbClr val="000000"/>
                </a:solidFill>
                <a:latin typeface="Symbol" pitchFamily="18" charset="2"/>
              </a:rPr>
              <a:t>k </a:t>
            </a:r>
            <a:r>
              <a:rPr lang="en-US" sz="2000" dirty="0">
                <a:solidFill>
                  <a:srgbClr val="000000"/>
                </a:solidFill>
              </a:rPr>
              <a:t>&lt;&lt; 1</a:t>
            </a:r>
          </a:p>
          <a:p>
            <a:pPr algn="ctr" eaLnBrk="1" hangingPunct="1"/>
            <a:r>
              <a:rPr lang="en-US" sz="2000" dirty="0">
                <a:solidFill>
                  <a:srgbClr val="000000"/>
                </a:solidFill>
              </a:rPr>
              <a:t>magnetic moment type operator</a:t>
            </a:r>
          </a:p>
          <a:p>
            <a:pPr algn="ctr" eaLnBrk="1" hangingPunct="1"/>
            <a:endParaRPr lang="en-US" sz="2000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2000" dirty="0">
                <a:solidFill>
                  <a:srgbClr val="000000"/>
                </a:solidFill>
              </a:rPr>
              <a:t> → </a:t>
            </a:r>
            <a:r>
              <a:rPr lang="en-US" sz="2000" dirty="0" err="1">
                <a:solidFill>
                  <a:srgbClr val="000000"/>
                </a:solidFill>
              </a:rPr>
              <a:t>e</a:t>
            </a:r>
            <a:r>
              <a:rPr lang="en-US" sz="2000" dirty="0" err="1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000" dirty="0">
                <a:solidFill>
                  <a:srgbClr val="000000"/>
                </a:solidFill>
                <a:latin typeface="Century Gothic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rate ~300X </a:t>
            </a:r>
          </a:p>
          <a:p>
            <a:pPr algn="ctr" eaLnBrk="1" hangingPunct="1"/>
            <a:r>
              <a:rPr lang="en-US" sz="2000" dirty="0" err="1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2000" dirty="0" err="1">
                <a:solidFill>
                  <a:srgbClr val="000000"/>
                </a:solidFill>
              </a:rPr>
              <a:t>N</a:t>
            </a:r>
            <a:r>
              <a:rPr lang="en-US" sz="2000" dirty="0">
                <a:solidFill>
                  <a:srgbClr val="000000"/>
                </a:solidFill>
              </a:rPr>
              <a:t> → </a:t>
            </a:r>
            <a:r>
              <a:rPr lang="en-US" sz="2000" dirty="0" err="1">
                <a:solidFill>
                  <a:srgbClr val="000000"/>
                </a:solidFill>
              </a:rPr>
              <a:t>eN</a:t>
            </a:r>
            <a:r>
              <a:rPr lang="en-US" sz="2000" dirty="0">
                <a:solidFill>
                  <a:srgbClr val="000000"/>
                </a:solidFill>
              </a:rPr>
              <a:t> rate </a:t>
            </a:r>
          </a:p>
        </p:txBody>
      </p:sp>
      <p:sp>
        <p:nvSpPr>
          <p:cNvPr id="620553" name="Text Box 9"/>
          <p:cNvSpPr txBox="1">
            <a:spLocks noChangeArrowheads="1"/>
          </p:cNvSpPr>
          <p:nvPr/>
        </p:nvSpPr>
        <p:spPr bwMode="auto">
          <a:xfrm>
            <a:off x="6213475" y="3968660"/>
            <a:ext cx="284162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200" dirty="0">
                <a:solidFill>
                  <a:srgbClr val="000000"/>
                </a:solidFill>
                <a:latin typeface="Symbol" pitchFamily="18" charset="2"/>
              </a:rPr>
              <a:t>k </a:t>
            </a:r>
            <a:r>
              <a:rPr lang="en-US" sz="2200" dirty="0">
                <a:solidFill>
                  <a:srgbClr val="000000"/>
                </a:solidFill>
              </a:rPr>
              <a:t>&gt;&gt; 1</a:t>
            </a:r>
          </a:p>
          <a:p>
            <a:pPr algn="ctr" eaLnBrk="1" hangingPunct="1"/>
            <a:r>
              <a:rPr lang="en-US" sz="2200" dirty="0">
                <a:solidFill>
                  <a:srgbClr val="000000"/>
                </a:solidFill>
              </a:rPr>
              <a:t>four-fermion interaction</a:t>
            </a:r>
          </a:p>
          <a:p>
            <a:pPr algn="ctr" eaLnBrk="1" hangingPunct="1"/>
            <a:endParaRPr lang="en-US" sz="2200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n-US" sz="2200" dirty="0" err="1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2200" dirty="0" err="1">
                <a:solidFill>
                  <a:srgbClr val="000000"/>
                </a:solidFill>
              </a:rPr>
              <a:t>N</a:t>
            </a:r>
            <a:r>
              <a:rPr lang="en-US" sz="2200" dirty="0">
                <a:solidFill>
                  <a:srgbClr val="000000"/>
                </a:solidFill>
              </a:rPr>
              <a:t> → </a:t>
            </a:r>
            <a:r>
              <a:rPr lang="en-US" sz="2200" dirty="0" err="1">
                <a:solidFill>
                  <a:srgbClr val="000000"/>
                </a:solidFill>
              </a:rPr>
              <a:t>eN</a:t>
            </a:r>
            <a:r>
              <a:rPr lang="en-US" sz="2200" dirty="0">
                <a:solidFill>
                  <a:srgbClr val="000000"/>
                </a:solidFill>
              </a:rPr>
              <a:t> &gt;&gt; </a:t>
            </a:r>
            <a:r>
              <a:rPr lang="en-US" sz="2200" dirty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sz="2200" dirty="0">
                <a:solidFill>
                  <a:srgbClr val="000000"/>
                </a:solidFill>
              </a:rPr>
              <a:t> → </a:t>
            </a:r>
            <a:r>
              <a:rPr lang="en-US" sz="2200" dirty="0" err="1">
                <a:solidFill>
                  <a:srgbClr val="000000"/>
                </a:solidFill>
              </a:rPr>
              <a:t>e</a:t>
            </a:r>
            <a:r>
              <a:rPr lang="en-US" sz="2200" dirty="0" err="1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200" dirty="0">
                <a:solidFill>
                  <a:srgbClr val="000000"/>
                </a:solidFill>
              </a:rPr>
              <a:t> rate</a:t>
            </a:r>
          </a:p>
        </p:txBody>
      </p:sp>
      <p:sp>
        <p:nvSpPr>
          <p:cNvPr id="620554" name="AutoShape 10"/>
          <p:cNvSpPr>
            <a:spLocks noChangeArrowheads="1"/>
          </p:cNvSpPr>
          <p:nvPr/>
        </p:nvSpPr>
        <p:spPr bwMode="auto">
          <a:xfrm rot="2354505">
            <a:off x="1922463" y="1585913"/>
            <a:ext cx="457200" cy="882650"/>
          </a:xfrm>
          <a:prstGeom prst="downArrow">
            <a:avLst>
              <a:gd name="adj1" fmla="val 50000"/>
              <a:gd name="adj2" fmla="val 48264"/>
            </a:avLst>
          </a:prstGeom>
          <a:solidFill>
            <a:srgbClr val="FF0000"/>
          </a:solidFill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0555" name="Text Box 11"/>
          <p:cNvSpPr txBox="1">
            <a:spLocks noChangeArrowheads="1"/>
          </p:cNvSpPr>
          <p:nvPr/>
        </p:nvSpPr>
        <p:spPr bwMode="auto">
          <a:xfrm>
            <a:off x="39688" y="938499"/>
            <a:ext cx="1498600" cy="123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30000"/>
              </a:spcBef>
            </a:pPr>
            <a:r>
              <a:rPr lang="en-US" sz="1800" dirty="0"/>
              <a:t>Model independent </a:t>
            </a:r>
            <a:r>
              <a:rPr lang="en-US" sz="2000" dirty="0"/>
              <a:t>effective</a:t>
            </a:r>
            <a:r>
              <a:rPr lang="en-US" sz="1800" dirty="0"/>
              <a:t> CLFV </a:t>
            </a:r>
            <a:r>
              <a:rPr lang="en-US" sz="1800" dirty="0" err="1"/>
              <a:t>Lagrangian</a:t>
            </a:r>
            <a:endParaRPr lang="en-US" sz="1800" dirty="0"/>
          </a:p>
        </p:txBody>
      </p:sp>
      <p:graphicFrame>
        <p:nvGraphicFramePr>
          <p:cNvPr id="620556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482475"/>
              </p:ext>
            </p:extLst>
          </p:nvPr>
        </p:nvGraphicFramePr>
        <p:xfrm>
          <a:off x="2033620" y="789274"/>
          <a:ext cx="55149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7" imgW="2946400" imgH="469900" progId="Equation.3">
                  <p:embed/>
                </p:oleObj>
              </mc:Choice>
              <mc:Fallback>
                <p:oleObj name="Equation" r:id="rId7" imgW="2946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620" y="789274"/>
                        <a:ext cx="5514975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0558" name="AutoShape 14"/>
          <p:cNvSpPr>
            <a:spLocks noChangeArrowheads="1"/>
          </p:cNvSpPr>
          <p:nvPr/>
        </p:nvSpPr>
        <p:spPr bwMode="auto">
          <a:xfrm rot="19245495" flipH="1">
            <a:off x="6915150" y="1585913"/>
            <a:ext cx="457200" cy="882650"/>
          </a:xfrm>
          <a:prstGeom prst="downArrow">
            <a:avLst>
              <a:gd name="adj1" fmla="val 50000"/>
              <a:gd name="adj2" fmla="val 48264"/>
            </a:avLst>
          </a:prstGeom>
          <a:solidFill>
            <a:srgbClr val="FF0000"/>
          </a:solidFill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0560" name="Oval 16"/>
          <p:cNvSpPr>
            <a:spLocks noChangeArrowheads="1"/>
          </p:cNvSpPr>
          <p:nvPr/>
        </p:nvSpPr>
        <p:spPr bwMode="auto">
          <a:xfrm>
            <a:off x="6281738" y="817563"/>
            <a:ext cx="2741612" cy="18764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000" dirty="0"/>
              <a:t>Mass </a:t>
            </a:r>
          </a:p>
          <a:p>
            <a:pPr algn="ctr"/>
            <a:r>
              <a:rPr lang="en-US" sz="2000" dirty="0"/>
              <a:t>scales probed</a:t>
            </a:r>
          </a:p>
          <a:p>
            <a:pPr algn="ctr"/>
            <a:r>
              <a:rPr lang="en-US" sz="2000" dirty="0"/>
              <a:t>~10,000 times that</a:t>
            </a:r>
          </a:p>
          <a:p>
            <a:pPr algn="ctr"/>
            <a:r>
              <a:rPr lang="en-US" sz="2000" dirty="0"/>
              <a:t>probed directly </a:t>
            </a:r>
          </a:p>
          <a:p>
            <a:pPr algn="ctr"/>
            <a:r>
              <a:rPr lang="en-US" sz="2000" dirty="0"/>
              <a:t>by LHC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726A3-A716-4A71-9D08-FA8DCCE7D15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16987" y="2454132"/>
            <a:ext cx="92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Loops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309843" y="2508875"/>
            <a:ext cx="2722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Contact Interactions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3225464" y="5947144"/>
            <a:ext cx="92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Loops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950157" y="5929240"/>
            <a:ext cx="1156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Contact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997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0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731520" y="0"/>
            <a:ext cx="7360920" cy="971495"/>
          </a:xfrm>
          <a:ln/>
        </p:spPr>
        <p:txBody>
          <a:bodyPr/>
          <a:lstStyle/>
          <a:p>
            <a:pPr>
              <a:tabLst>
                <a:tab pos="857250" algn="l"/>
              </a:tabLst>
            </a:pPr>
            <a:r>
              <a:rPr lang="en-US" dirty="0"/>
              <a:t>Constraints on new physics</a:t>
            </a:r>
          </a:p>
        </p:txBody>
      </p: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50751" y="971495"/>
            <a:ext cx="8126905" cy="5502116"/>
            <a:chOff x="0" y="0"/>
            <a:chExt cx="5533" cy="3480"/>
          </a:xfrm>
        </p:grpSpPr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0" y="0"/>
              <a:ext cx="5432" cy="3480"/>
              <a:chOff x="0" y="0"/>
              <a:chExt cx="5432" cy="3480"/>
            </a:xfrm>
          </p:grpSpPr>
          <p:sp>
            <p:nvSpPr>
              <p:cNvPr id="33799" name="Rectangle 7"/>
              <p:cNvSpPr>
                <a:spLocks/>
              </p:cNvSpPr>
              <p:nvPr/>
            </p:nvSpPr>
            <p:spPr bwMode="auto">
              <a:xfrm>
                <a:off x="0" y="0"/>
                <a:ext cx="1792" cy="34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pic>
            <p:nvPicPr>
              <p:cNvPr id="33800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400" y="-568"/>
                <a:ext cx="3456" cy="46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>
                    <a:solidFill>
                      <a:srgbClr val="FFFFFF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 rot="10800000" flipH="1">
              <a:off x="2164" y="1816"/>
              <a:ext cx="2130" cy="7"/>
            </a:xfrm>
            <a:prstGeom prst="line">
              <a:avLst/>
            </a:prstGeom>
            <a:noFill/>
            <a:ln w="25400" cap="flat">
              <a:solidFill>
                <a:srgbClr val="0000FF"/>
              </a:solidFill>
              <a:prstDash val="solid"/>
              <a:miter lim="800000"/>
              <a:headEnd type="oval" w="med" len="med"/>
              <a:tailEnd type="oval" w="med" len="med"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802" name="Rectangle 10"/>
            <p:cNvSpPr>
              <a:spLocks/>
            </p:cNvSpPr>
            <p:nvPr/>
          </p:nvSpPr>
          <p:spPr bwMode="auto">
            <a:xfrm>
              <a:off x="4372" y="1664"/>
              <a:ext cx="404" cy="194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>
                  <a:solidFill>
                    <a:srgbClr val="0000FF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Mu2e</a:t>
              </a:r>
            </a:p>
          </p:txBody>
        </p:sp>
        <p:sp>
          <p:nvSpPr>
            <p:cNvPr id="33803" name="Rectangle 11"/>
            <p:cNvSpPr>
              <a:spLocks/>
            </p:cNvSpPr>
            <p:nvPr/>
          </p:nvSpPr>
          <p:spPr bwMode="auto">
            <a:xfrm>
              <a:off x="304" y="2872"/>
              <a:ext cx="4888" cy="504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lnSpc>
                  <a:spcPts val="1710"/>
                </a:lnSpc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 sz="2200" dirty="0" smtClean="0">
                  <a:latin typeface="Arial Italic" charset="0"/>
                  <a:ea typeface="ＭＳ Ｐゴシック" charset="0"/>
                  <a:cs typeface="Arial Italic" charset="0"/>
                  <a:sym typeface="Arial Italic" charset="0"/>
                </a:rPr>
                <a:t>Complementarity </a:t>
              </a:r>
              <a:r>
                <a:rPr lang="en-US" sz="2200" dirty="0">
                  <a:latin typeface="Arial Italic" charset="0"/>
                  <a:ea typeface="ＭＳ Ｐゴシック" charset="0"/>
                  <a:cs typeface="Arial Italic" charset="0"/>
                  <a:sym typeface="Arial Italic" charset="0"/>
                </a:rPr>
                <a:t>between Lepton Flavor Violation </a:t>
              </a:r>
            </a:p>
            <a:p>
              <a:pPr algn="ctr">
                <a:lnSpc>
                  <a:spcPts val="1710"/>
                </a:lnSpc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endParaRPr lang="en-US" sz="2200" dirty="0" smtClean="0">
                <a:latin typeface="Arial Italic" charset="0"/>
                <a:ea typeface="ＭＳ Ｐゴシック" charset="0"/>
                <a:cs typeface="Arial Italic" charset="0"/>
                <a:sym typeface="Arial Italic" charset="0"/>
              </a:endParaRPr>
            </a:p>
            <a:p>
              <a:pPr algn="ctr">
                <a:lnSpc>
                  <a:spcPts val="1710"/>
                </a:lnSpc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 sz="2200" dirty="0" smtClean="0">
                  <a:latin typeface="Arial Italic" charset="0"/>
                  <a:ea typeface="ＭＳ Ｐゴシック" charset="0"/>
                  <a:cs typeface="Arial Italic" charset="0"/>
                  <a:sym typeface="Arial Italic" charset="0"/>
                </a:rPr>
                <a:t>(</a:t>
              </a:r>
              <a:r>
                <a:rPr lang="en-US" sz="2200" dirty="0">
                  <a:latin typeface="Arial Italic" charset="0"/>
                  <a:ea typeface="ＭＳ Ｐゴシック" charset="0"/>
                  <a:cs typeface="Arial Italic" charset="0"/>
                  <a:sym typeface="Arial Italic" charset="0"/>
                </a:rPr>
                <a:t>LFV) and LHC experiments</a:t>
              </a:r>
            </a:p>
          </p:txBody>
        </p:sp>
        <p:sp>
          <p:nvSpPr>
            <p:cNvPr id="33804" name="Rectangle 12"/>
            <p:cNvSpPr>
              <a:spLocks/>
            </p:cNvSpPr>
            <p:nvPr/>
          </p:nvSpPr>
          <p:spPr bwMode="auto">
            <a:xfrm>
              <a:off x="3024" y="298"/>
              <a:ext cx="2496" cy="264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 sz="2000" dirty="0">
                  <a:solidFill>
                    <a:srgbClr val="FF0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Minimal Flavor Violation(CKM)</a:t>
              </a:r>
            </a:p>
          </p:txBody>
        </p:sp>
        <p:sp>
          <p:nvSpPr>
            <p:cNvPr id="33805" name="Rectangle 13"/>
            <p:cNvSpPr>
              <a:spLocks/>
            </p:cNvSpPr>
            <p:nvPr/>
          </p:nvSpPr>
          <p:spPr bwMode="auto">
            <a:xfrm>
              <a:off x="200" y="298"/>
              <a:ext cx="2848" cy="264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 sz="2000" dirty="0">
                  <a:solidFill>
                    <a:srgbClr val="00804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Neutrino-Matrix Like (PMNS)</a:t>
              </a:r>
            </a:p>
          </p:txBody>
        </p:sp>
        <p:pic>
          <p:nvPicPr>
            <p:cNvPr id="33806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2400"/>
              <a:ext cx="76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7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" y="808"/>
              <a:ext cx="113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8" name="Rectangle 16"/>
            <p:cNvSpPr>
              <a:spLocks/>
            </p:cNvSpPr>
            <p:nvPr/>
          </p:nvSpPr>
          <p:spPr bwMode="auto">
            <a:xfrm>
              <a:off x="32" y="1264"/>
              <a:ext cx="1696" cy="703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</a:tabLst>
              </a:pPr>
              <a:r>
                <a:rPr lang="en-US" dirty="0"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</a:t>
              </a:r>
              <a:r>
                <a:rPr lang="en-US" dirty="0" smtClean="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an </a:t>
              </a:r>
              <a:r>
                <a:rPr lang="en-US" dirty="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distinguish</a:t>
              </a:r>
            </a:p>
            <a:p>
              <a:pPr algn="ctr"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</a:tabLst>
              </a:pPr>
              <a:r>
                <a:rPr lang="en-US" dirty="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between PMNS and MFV</a:t>
              </a:r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 flipH="1">
              <a:off x="1632" y="1200"/>
              <a:ext cx="1168" cy="368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 rot="10800000">
              <a:off x="1680" y="1656"/>
              <a:ext cx="600" cy="136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811" name="Rectangle 19"/>
            <p:cNvSpPr>
              <a:spLocks/>
            </p:cNvSpPr>
            <p:nvPr/>
          </p:nvSpPr>
          <p:spPr bwMode="auto">
            <a:xfrm>
              <a:off x="4333" y="944"/>
              <a:ext cx="1200" cy="249"/>
            </a:xfrm>
            <a:prstGeom prst="rect">
              <a:avLst/>
            </a:prstGeom>
            <a:noFill/>
            <a:ln>
              <a:noFill/>
            </a:ln>
            <a:effectLst>
              <a:outerShdw blurRad="25400" dist="25399" dir="2700000" algn="ctr" rotWithShape="0">
                <a:schemeClr val="bg2">
                  <a:alpha val="7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tabLst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  <a:tab pos="251460" algn="l"/>
                  <a:tab pos="502920" algn="l"/>
                  <a:tab pos="754380" algn="l"/>
                  <a:tab pos="1005840" algn="l"/>
                  <a:tab pos="1245870" algn="l"/>
                  <a:tab pos="1497330" algn="l"/>
                  <a:tab pos="1748790" algn="l"/>
                  <a:tab pos="2000250" algn="l"/>
                  <a:tab pos="2251710" algn="l"/>
                  <a:tab pos="2503170" algn="l"/>
                  <a:tab pos="2754630" algn="l"/>
                  <a:tab pos="3006090" algn="l"/>
                </a:tabLst>
              </a:pPr>
              <a:r>
                <a:rPr lang="en-US" sz="2100" dirty="0" smtClean="0">
                  <a:solidFill>
                    <a:srgbClr val="FF8000"/>
                  </a:solidFill>
                  <a:latin typeface="Arial" charset="0"/>
                  <a:ea typeface="ＭＳ Ｐゴシック" charset="0"/>
                  <a:cs typeface="Arial" charset="0"/>
                  <a:sym typeface="Arial" charset="0"/>
                </a:rPr>
                <a:t>Current limits</a:t>
              </a:r>
              <a:endParaRPr lang="en-US" sz="2100" dirty="0">
                <a:solidFill>
                  <a:srgbClr val="FF8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endParaRPr>
            </a:p>
          </p:txBody>
        </p:sp>
      </p:grpSp>
      <p:pic>
        <p:nvPicPr>
          <p:cNvPr id="3381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378" y="2002110"/>
            <a:ext cx="1143000" cy="2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3678764" y="2660655"/>
            <a:ext cx="3154680" cy="10002"/>
          </a:xfrm>
          <a:prstGeom prst="line">
            <a:avLst/>
          </a:prstGeom>
          <a:noFill/>
          <a:ln w="25400" cap="flat">
            <a:solidFill>
              <a:srgbClr val="FF8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Rectangle 7"/>
          <p:cNvSpPr>
            <a:spLocks/>
          </p:cNvSpPr>
          <p:nvPr/>
        </p:nvSpPr>
        <p:spPr bwMode="auto">
          <a:xfrm>
            <a:off x="968693" y="1008808"/>
            <a:ext cx="6943257" cy="30777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L.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Calibbi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Faccia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Masiero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S.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Vempati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hep-ph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/0605139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on </a:t>
            </a:r>
            <a:r>
              <a:rPr lang="en-US" dirty="0"/>
              <a:t>n</a:t>
            </a:r>
            <a:r>
              <a:rPr lang="en-US" dirty="0" smtClean="0"/>
              <a:t>ew physics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Screen shot 2011-05-24 at 3.53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23494"/>
            <a:ext cx="8077200" cy="53774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2358" y="1233948"/>
            <a:ext cx="66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Goal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465756" y="4899888"/>
            <a:ext cx="66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Goal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203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Mu2e Beyond the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3793" y="1091654"/>
            <a:ext cx="7752298" cy="4960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en-US" sz="2700" dirty="0">
              <a:solidFill>
                <a:srgbClr val="0000FF"/>
              </a:solidFill>
            </a:endParaRPr>
          </a:p>
          <a:p>
            <a:pPr marL="628650" lvl="1" indent="-171450" algn="ctr">
              <a:lnSpc>
                <a:spcPct val="90000"/>
              </a:lnSpc>
            </a:pPr>
            <a:r>
              <a:rPr lang="en-US" sz="2700" dirty="0"/>
              <a:t>Provides information about flavor structure of new physics </a:t>
            </a:r>
            <a:r>
              <a:rPr lang="en-US" sz="2700" dirty="0" smtClean="0"/>
              <a:t>even if it </a:t>
            </a:r>
            <a:r>
              <a:rPr lang="en-US" sz="2700" dirty="0"/>
              <a:t>is not easily accessible at the LHC</a:t>
            </a:r>
            <a:r>
              <a:rPr lang="en-US" sz="2700" dirty="0" smtClean="0"/>
              <a:t>.</a:t>
            </a:r>
          </a:p>
          <a:p>
            <a:pPr marL="628650" lvl="1" indent="-171450" algn="ctr">
              <a:lnSpc>
                <a:spcPct val="90000"/>
              </a:lnSpc>
            </a:pPr>
            <a:endParaRPr lang="en-US" sz="2700" dirty="0"/>
          </a:p>
          <a:p>
            <a:pPr algn="ctr">
              <a:lnSpc>
                <a:spcPct val="90000"/>
              </a:lnSpc>
            </a:pPr>
            <a:r>
              <a:rPr lang="en-US" sz="2700" dirty="0">
                <a:solidFill>
                  <a:srgbClr val="0000FF"/>
                </a:solidFill>
              </a:rPr>
              <a:t>A null result at the proposed sensitivity will severely constrain new physics models</a:t>
            </a:r>
            <a:r>
              <a:rPr lang="en-US" sz="2700" dirty="0" smtClean="0">
                <a:solidFill>
                  <a:srgbClr val="0000FF"/>
                </a:solidFill>
              </a:rPr>
              <a:t>.</a:t>
            </a:r>
          </a:p>
          <a:p>
            <a:pPr algn="ctr">
              <a:lnSpc>
                <a:spcPct val="90000"/>
              </a:lnSpc>
            </a:pPr>
            <a:endParaRPr lang="en-US" sz="2700" dirty="0">
              <a:solidFill>
                <a:srgbClr val="0000FF"/>
              </a:solidFill>
            </a:endParaRPr>
          </a:p>
          <a:p>
            <a:pPr marL="628650" lvl="1" indent="-171450" algn="ctr">
              <a:lnSpc>
                <a:spcPct val="90000"/>
              </a:lnSpc>
            </a:pPr>
            <a:r>
              <a:rPr lang="en-US" sz="2700" dirty="0"/>
              <a:t>CLFV is predicted at observable </a:t>
            </a:r>
            <a:r>
              <a:rPr lang="en-US" sz="2700" dirty="0" smtClean="0"/>
              <a:t>rates for Mu2e </a:t>
            </a:r>
            <a:r>
              <a:rPr lang="en-US" sz="2700" dirty="0"/>
              <a:t>in </a:t>
            </a:r>
            <a:r>
              <a:rPr lang="en-US" sz="2700" dirty="0" smtClean="0"/>
              <a:t>many models of </a:t>
            </a:r>
            <a:r>
              <a:rPr lang="en-US" sz="2700" dirty="0"/>
              <a:t>new </a:t>
            </a:r>
            <a:r>
              <a:rPr lang="en-US" sz="2700" dirty="0" smtClean="0"/>
              <a:t>physics.</a:t>
            </a:r>
            <a:endParaRPr lang="en-US" sz="2700" dirty="0" smtClean="0">
              <a:solidFill>
                <a:schemeClr val="accent2"/>
              </a:solidFill>
            </a:endParaRPr>
          </a:p>
          <a:p>
            <a:pPr marL="628650" lvl="1" indent="-171450" algn="ctr">
              <a:lnSpc>
                <a:spcPct val="90000"/>
              </a:lnSpc>
            </a:pPr>
            <a:endParaRPr lang="en-US" sz="2700" dirty="0">
              <a:solidFill>
                <a:srgbClr val="007416"/>
              </a:solidFill>
            </a:endParaRPr>
          </a:p>
          <a:p>
            <a:pPr marL="628650" lvl="1" indent="-171450" algn="ctr">
              <a:lnSpc>
                <a:spcPct val="90000"/>
              </a:lnSpc>
            </a:pPr>
            <a:r>
              <a:rPr lang="en-US" sz="2700" dirty="0">
                <a:solidFill>
                  <a:srgbClr val="0000FF"/>
                </a:solidFill>
                <a:ea typeface="MS Mincho" charset="-128"/>
                <a:cs typeface="MS Mincho" charset="-128"/>
              </a:rPr>
              <a:t>Mu2e can probe mass scales up to 10</a:t>
            </a:r>
            <a:r>
              <a:rPr lang="en-US" sz="2700" baseline="30000" dirty="0">
                <a:solidFill>
                  <a:srgbClr val="0000FF"/>
                </a:solidFill>
                <a:ea typeface="MS Mincho" charset="-128"/>
                <a:cs typeface="MS Mincho" charset="-128"/>
              </a:rPr>
              <a:t>4</a:t>
            </a:r>
            <a:r>
              <a:rPr lang="en-US" sz="2700" dirty="0">
                <a:solidFill>
                  <a:srgbClr val="0000FF"/>
                </a:solidFill>
              </a:rPr>
              <a:t> </a:t>
            </a:r>
            <a:r>
              <a:rPr lang="en-US" sz="2700" dirty="0" err="1">
                <a:solidFill>
                  <a:srgbClr val="0000FF"/>
                </a:solidFill>
              </a:rPr>
              <a:t>TeV</a:t>
            </a:r>
            <a:r>
              <a:rPr lang="en-US" sz="2700" dirty="0">
                <a:solidFill>
                  <a:srgbClr val="0000FF"/>
                </a:solidFill>
              </a:rPr>
              <a:t>, far beyond the </a:t>
            </a:r>
            <a:r>
              <a:rPr lang="en-US" sz="2700" dirty="0" smtClean="0">
                <a:solidFill>
                  <a:srgbClr val="0000FF"/>
                </a:solidFill>
              </a:rPr>
              <a:t>direct reach </a:t>
            </a:r>
            <a:r>
              <a:rPr lang="en-US" sz="2700" dirty="0">
                <a:solidFill>
                  <a:srgbClr val="0000FF"/>
                </a:solidFill>
              </a:rPr>
              <a:t>of the LHC.</a:t>
            </a:r>
            <a:endParaRPr lang="en-US" sz="2700" kern="0" dirty="0">
              <a:solidFill>
                <a:srgbClr val="0000FF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905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Mu2e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3292" y="881410"/>
            <a:ext cx="8686800" cy="3181260"/>
            <a:chOff x="4123003" y="3500045"/>
            <a:chExt cx="4945063" cy="1403682"/>
          </a:xfrm>
        </p:grpSpPr>
        <p:pic>
          <p:nvPicPr>
            <p:cNvPr id="9" name="Picture 8" descr="Screen shot 2011-04-22 at 3.47.53 PM   Apr 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3003" y="3536967"/>
              <a:ext cx="4945063" cy="136676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730750" y="3643086"/>
              <a:ext cx="1285421" cy="508000"/>
            </a:xfrm>
            <a:prstGeom prst="line">
              <a:avLst/>
            </a:prstGeom>
            <a:ln>
              <a:solidFill>
                <a:srgbClr val="FF0000"/>
              </a:solidFill>
              <a:head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88002" y="3500045"/>
              <a:ext cx="1115969" cy="21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 smtClean="0">
                  <a:solidFill>
                    <a:srgbClr val="FF0000"/>
                  </a:solidFill>
                </a:rPr>
                <a:t>Proton Beam</a:t>
              </a:r>
              <a:endParaRPr lang="en-US" sz="2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08307" y="4397391"/>
            <a:ext cx="6930603" cy="19389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Proton beam hits production target in Production Solenoid.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Pions</a:t>
            </a:r>
            <a:r>
              <a:rPr lang="en-US" sz="2400" dirty="0" smtClean="0"/>
              <a:t> captured and accelerated towards Transport Solenoid by graded field.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Pions</a:t>
            </a:r>
            <a:r>
              <a:rPr lang="en-US" sz="2400" dirty="0" smtClean="0"/>
              <a:t> decay to muons.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121651" y="3210567"/>
            <a:ext cx="1748395" cy="832185"/>
            <a:chOff x="6015240" y="3141770"/>
            <a:chExt cx="2056157" cy="1043958"/>
          </a:xfrm>
        </p:grpSpPr>
        <p:pic>
          <p:nvPicPr>
            <p:cNvPr id="3" name="Picture 2" descr="Picture 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954" y="3141770"/>
              <a:ext cx="569331" cy="69753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015240" y="3761020"/>
              <a:ext cx="2056157" cy="424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(for sense of scale)</a:t>
              </a:r>
              <a:endParaRPr lang="en-US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9509" y="4553030"/>
            <a:ext cx="1368798" cy="1948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1)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76529" y="2889851"/>
            <a:ext cx="440459" cy="2009715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16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Mu2e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3292" y="881410"/>
            <a:ext cx="8686800" cy="3181260"/>
            <a:chOff x="4123003" y="3500045"/>
            <a:chExt cx="4945063" cy="1403682"/>
          </a:xfrm>
        </p:grpSpPr>
        <p:pic>
          <p:nvPicPr>
            <p:cNvPr id="9" name="Picture 8" descr="Screen shot 2011-04-22 at 3.47.53 PM   Apr 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3003" y="3536967"/>
              <a:ext cx="4945063" cy="136676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730750" y="3643086"/>
              <a:ext cx="1285421" cy="508000"/>
            </a:xfrm>
            <a:prstGeom prst="line">
              <a:avLst/>
            </a:prstGeom>
            <a:ln>
              <a:solidFill>
                <a:srgbClr val="FF0000"/>
              </a:solidFill>
              <a:head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88002" y="3500045"/>
              <a:ext cx="1115969" cy="21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 smtClean="0">
                  <a:solidFill>
                    <a:srgbClr val="FF0000"/>
                  </a:solidFill>
                </a:rPr>
                <a:t>Proton Beam</a:t>
              </a:r>
              <a:endParaRPr lang="en-US" sz="2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08307" y="4397391"/>
            <a:ext cx="6930603" cy="19389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Proton beam hits production target in Production Solenoid.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Pions</a:t>
            </a:r>
            <a:r>
              <a:rPr lang="en-US" sz="2400" dirty="0" smtClean="0"/>
              <a:t> captured and accelerated towards Transport Solenoid by graded field.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Pions</a:t>
            </a:r>
            <a:r>
              <a:rPr lang="en-US" sz="2400" dirty="0" smtClean="0"/>
              <a:t> decay to muons.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121651" y="3210567"/>
            <a:ext cx="1748395" cy="832185"/>
            <a:chOff x="6015240" y="3141770"/>
            <a:chExt cx="2056157" cy="1043958"/>
          </a:xfrm>
        </p:grpSpPr>
        <p:pic>
          <p:nvPicPr>
            <p:cNvPr id="3" name="Picture 2" descr="Picture 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8954" y="3141770"/>
              <a:ext cx="569331" cy="69753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015240" y="3761020"/>
              <a:ext cx="2056157" cy="424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(for sense of scale)</a:t>
              </a:r>
              <a:endParaRPr lang="en-US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9509" y="4553030"/>
            <a:ext cx="1368798" cy="1948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1)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76529" y="2889851"/>
            <a:ext cx="440459" cy="2009715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-4281019" y="1007870"/>
            <a:ext cx="11152837" cy="5517463"/>
            <a:chOff x="-4281019" y="1007870"/>
            <a:chExt cx="11152837" cy="5517463"/>
          </a:xfrm>
        </p:grpSpPr>
        <p:grpSp>
          <p:nvGrpSpPr>
            <p:cNvPr id="32" name="Group 31"/>
            <p:cNvGrpSpPr/>
            <p:nvPr/>
          </p:nvGrpSpPr>
          <p:grpSpPr>
            <a:xfrm>
              <a:off x="-4281019" y="1007870"/>
              <a:ext cx="11152837" cy="5517463"/>
              <a:chOff x="-11341444" y="736232"/>
              <a:chExt cx="11152837" cy="551746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-11341444" y="736880"/>
                <a:ext cx="8878513" cy="5516815"/>
                <a:chOff x="6015240" y="3141770"/>
                <a:chExt cx="1203045" cy="718209"/>
              </a:xfrm>
            </p:grpSpPr>
            <p:pic>
              <p:nvPicPr>
                <p:cNvPr id="17" name="Picture 16" descr="Picture 8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8954" y="3141770"/>
                  <a:ext cx="569331" cy="697534"/>
                </a:xfrm>
                <a:prstGeom prst="rect">
                  <a:avLst/>
                </a:prstGeom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6015240" y="3761020"/>
                  <a:ext cx="52147" cy="989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sz="1600" dirty="0"/>
                </a:p>
              </p:txBody>
            </p:sp>
          </p:grpSp>
          <p:cxnSp>
            <p:nvCxnSpPr>
              <p:cNvPr id="20" name="Straight Connector 19"/>
              <p:cNvCxnSpPr/>
              <p:nvPr/>
            </p:nvCxnSpPr>
            <p:spPr>
              <a:xfrm flipV="1">
                <a:off x="-2462931" y="3494639"/>
                <a:ext cx="2274324" cy="2599596"/>
              </a:xfrm>
              <a:prstGeom prst="line">
                <a:avLst/>
              </a:prstGeom>
              <a:ln w="50800">
                <a:solidFill>
                  <a:schemeClr val="tx1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-2462931" y="736232"/>
                <a:ext cx="2274324" cy="2094250"/>
              </a:xfrm>
              <a:prstGeom prst="line">
                <a:avLst/>
              </a:prstGeom>
              <a:ln w="50800">
                <a:solidFill>
                  <a:schemeClr val="tx1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/>
              <p:cNvSpPr/>
              <p:nvPr/>
            </p:nvSpPr>
            <p:spPr>
              <a:xfrm>
                <a:off x="-6664613" y="736232"/>
                <a:ext cx="4201682" cy="5358003"/>
              </a:xfrm>
              <a:prstGeom prst="rect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1446455" y="5948281"/>
              <a:ext cx="3235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Courtesy of Symmetry </a:t>
              </a:r>
              <a:r>
                <a:rPr lang="en-US" dirty="0" err="1" smtClean="0"/>
                <a:t>Magezine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94350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T</a:t>
            </a:r>
            <a:r>
              <a:rPr lang="en-US" sz="3800" dirty="0" smtClean="0"/>
              <a:t>he Frontiers of Particle Physics</a:t>
            </a:r>
            <a:endParaRPr lang="en-US" sz="3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850" y="997249"/>
            <a:ext cx="5853924" cy="54861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2222155">
            <a:off x="1414359" y="2926464"/>
            <a:ext cx="4006211" cy="328801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02101" y="3951711"/>
            <a:ext cx="14426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FF00"/>
                </a:solidFill>
              </a:rPr>
              <a:t>Mu2e</a:t>
            </a:r>
            <a:endParaRPr lang="en-US" sz="3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4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Mu2e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3292" y="881410"/>
            <a:ext cx="8686800" cy="3181260"/>
            <a:chOff x="4123003" y="3500045"/>
            <a:chExt cx="4945063" cy="1403682"/>
          </a:xfrm>
        </p:grpSpPr>
        <p:pic>
          <p:nvPicPr>
            <p:cNvPr id="9" name="Picture 8" descr="Screen shot 2011-04-22 at 3.47.53 PM   Apr 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3003" y="3536967"/>
              <a:ext cx="4945063" cy="136676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730750" y="3643086"/>
              <a:ext cx="1285421" cy="508000"/>
            </a:xfrm>
            <a:prstGeom prst="line">
              <a:avLst/>
            </a:prstGeom>
            <a:ln>
              <a:solidFill>
                <a:srgbClr val="FF0000"/>
              </a:solidFill>
              <a:head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88002" y="3500045"/>
              <a:ext cx="1115969" cy="21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 smtClean="0">
                  <a:solidFill>
                    <a:srgbClr val="FF0000"/>
                  </a:solidFill>
                </a:rPr>
                <a:t>Proton Beam</a:t>
              </a:r>
              <a:endParaRPr lang="en-US" sz="2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08307" y="4611826"/>
            <a:ext cx="6930603" cy="15696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Transport solenoid performs sign and momentum selection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Eliminates </a:t>
            </a:r>
            <a:r>
              <a:rPr lang="en-US" sz="2400" dirty="0"/>
              <a:t>high energy negative particles, positive particles and line-of-</a:t>
            </a:r>
            <a:r>
              <a:rPr lang="en-US" sz="2400" dirty="0" smtClean="0"/>
              <a:t>sight </a:t>
            </a:r>
            <a:r>
              <a:rPr lang="en-US" sz="2400" dirty="0"/>
              <a:t>neutrals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6800" y="4446455"/>
            <a:ext cx="12234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/>
              <a:t>2</a:t>
            </a:r>
            <a:r>
              <a:rPr lang="en-US" sz="10000" dirty="0" smtClean="0"/>
              <a:t>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01700" y="2738251"/>
            <a:ext cx="1803357" cy="1962964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901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Mu2e Experiment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93292" y="881410"/>
            <a:ext cx="8686800" cy="3181260"/>
            <a:chOff x="4123003" y="3500045"/>
            <a:chExt cx="4945063" cy="1403682"/>
          </a:xfrm>
        </p:grpSpPr>
        <p:pic>
          <p:nvPicPr>
            <p:cNvPr id="9" name="Picture 8" descr="Screen shot 2011-04-22 at 3.47.53 PM   Apr 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3003" y="3536967"/>
              <a:ext cx="4945063" cy="136676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4730750" y="3643086"/>
              <a:ext cx="1285421" cy="508000"/>
            </a:xfrm>
            <a:prstGeom prst="line">
              <a:avLst/>
            </a:prstGeom>
            <a:ln>
              <a:solidFill>
                <a:srgbClr val="FF0000"/>
              </a:solidFill>
              <a:head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88002" y="3500045"/>
              <a:ext cx="1115969" cy="21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 smtClean="0">
                  <a:solidFill>
                    <a:srgbClr val="FF0000"/>
                  </a:solidFill>
                </a:rPr>
                <a:t>Proton Beam</a:t>
              </a:r>
              <a:endParaRPr lang="en-US" sz="2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08307" y="4611826"/>
            <a:ext cx="6930603" cy="15696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err="1"/>
              <a:t>Muons</a:t>
            </a:r>
            <a:r>
              <a:rPr lang="en-US" sz="2400" dirty="0"/>
              <a:t> </a:t>
            </a:r>
            <a:r>
              <a:rPr lang="en-US" sz="2400" dirty="0" smtClean="0"/>
              <a:t>stop in</a:t>
            </a:r>
            <a:r>
              <a:rPr lang="en-US" sz="2400" dirty="0" smtClean="0"/>
              <a:t> target and decay.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Conversion </a:t>
            </a:r>
            <a:r>
              <a:rPr lang="en-US" sz="2400" dirty="0"/>
              <a:t>electron trajectory measured in tracker, validated in calorimeter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Cosmic </a:t>
            </a:r>
            <a:r>
              <a:rPr lang="en-US" sz="2400" dirty="0"/>
              <a:t>Ray Veto surrounds Detector Solenoid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6800" y="4446455"/>
            <a:ext cx="12234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/>
              <a:t>3)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01700" y="2853720"/>
            <a:ext cx="4528142" cy="1847496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606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Goal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176" y="3018833"/>
            <a:ext cx="7753845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X10000 improvement over current best limit!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2" name="Picture 1" descr="Picture 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4000"/>
            <a:ext cx="9144000" cy="853440"/>
          </a:xfrm>
          <a:prstGeom prst="rect">
            <a:avLst/>
          </a:prstGeom>
        </p:spPr>
      </p:pic>
      <p:pic>
        <p:nvPicPr>
          <p:cNvPr id="3" name="Picture 2" descr="Picture 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5" y="1859038"/>
            <a:ext cx="8965079" cy="10920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665" y="3537815"/>
            <a:ext cx="89050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Improved efficiency for producing and stopping </a:t>
            </a:r>
            <a:r>
              <a:rPr lang="en-US" sz="2400" dirty="0" err="1" smtClean="0"/>
              <a:t>muons</a:t>
            </a:r>
            <a:endParaRPr lang="en-US" sz="2400" dirty="0" smtClean="0"/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Production target in gradient field</a:t>
            </a:r>
            <a:r>
              <a:rPr lang="en-US" sz="2400" dirty="0" smtClean="0"/>
              <a:t>*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Mu2e will stop 50 billion </a:t>
            </a:r>
            <a:r>
              <a:rPr lang="en-US" sz="2400" dirty="0" err="1" smtClean="0"/>
              <a:t>muons</a:t>
            </a:r>
            <a:r>
              <a:rPr lang="en-US" sz="2400" dirty="0" smtClean="0"/>
              <a:t> per second!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Expect to stop 21 </a:t>
            </a:r>
            <a:r>
              <a:rPr lang="en-US" sz="2400" dirty="0" err="1" smtClean="0"/>
              <a:t>muons</a:t>
            </a:r>
            <a:r>
              <a:rPr lang="en-US" sz="2400" dirty="0" smtClean="0"/>
              <a:t> per 10,000 proton on target.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Reduced backgrounds and detector occupancy due to </a:t>
            </a:r>
            <a:r>
              <a:rPr lang="en-US" sz="2400" dirty="0" smtClean="0">
                <a:solidFill>
                  <a:srgbClr val="0000FF"/>
                </a:solidFill>
              </a:rPr>
              <a:t>pulsed beam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Single event sensitivity</a:t>
            </a:r>
            <a:r>
              <a:rPr lang="en-US" sz="2400" dirty="0" smtClean="0"/>
              <a:t>! </a:t>
            </a:r>
            <a:r>
              <a:rPr lang="en-US" sz="2400" dirty="0" smtClean="0"/>
              <a:t>&lt;0.2</a:t>
            </a:r>
            <a:r>
              <a:rPr lang="en-US" sz="2400" dirty="0" smtClean="0"/>
              <a:t> </a:t>
            </a:r>
            <a:r>
              <a:rPr lang="en-US" sz="2400" dirty="0" err="1" smtClean="0"/>
              <a:t>bkg</a:t>
            </a:r>
            <a:r>
              <a:rPr lang="en-US" sz="2400" dirty="0" smtClean="0"/>
              <a:t> events expected in 2-year run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28777" y="6078992"/>
            <a:ext cx="3060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da-DK" dirty="0" err="1" smtClean="0"/>
              <a:t>Djilkibaev</a:t>
            </a:r>
            <a:r>
              <a:rPr lang="da-DK" dirty="0" smtClean="0"/>
              <a:t>, </a:t>
            </a:r>
            <a:r>
              <a:rPr lang="da-DK" dirty="0" err="1" smtClean="0"/>
              <a:t>Lobashev</a:t>
            </a:r>
            <a:r>
              <a:rPr lang="da-DK" dirty="0" smtClean="0"/>
              <a:t> </a:t>
            </a:r>
            <a:r>
              <a:rPr lang="da-DK" i="1" dirty="0" smtClean="0"/>
              <a:t>et. al.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9226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Orders-of-Magnitude?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18" y="933873"/>
            <a:ext cx="8686800" cy="1507463"/>
          </a:xfrm>
        </p:spPr>
        <p:txBody>
          <a:bodyPr/>
          <a:lstStyle/>
          <a:p>
            <a:r>
              <a:rPr lang="en-US" dirty="0" smtClean="0"/>
              <a:t>We have the best accelerator setup in the world for this measurement! Ideal </a:t>
            </a:r>
            <a:r>
              <a:rPr lang="en-US" dirty="0"/>
              <a:t>p</a:t>
            </a:r>
            <a:r>
              <a:rPr lang="en-US" dirty="0" smtClean="0"/>
              <a:t>ulse spacing…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24" y="2012450"/>
            <a:ext cx="8508721" cy="35630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163101"/>
            <a:ext cx="91439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Bunch structure</a:t>
            </a:r>
          </a:p>
          <a:p>
            <a:pPr algn="ctr"/>
            <a:r>
              <a:rPr lang="en-US" sz="2600" dirty="0" smtClean="0">
                <a:solidFill>
                  <a:srgbClr val="0000FF"/>
                </a:solidFill>
              </a:rPr>
              <a:t>Extinction level of 10</a:t>
            </a:r>
            <a:r>
              <a:rPr lang="en-US" sz="2600" baseline="30000" dirty="0" smtClean="0">
                <a:solidFill>
                  <a:srgbClr val="0000FF"/>
                </a:solidFill>
              </a:rPr>
              <a:t>-10  </a:t>
            </a:r>
            <a:r>
              <a:rPr lang="en-US" sz="2600" dirty="0" smtClean="0">
                <a:solidFill>
                  <a:srgbClr val="0000FF"/>
                </a:solidFill>
              </a:rPr>
              <a:t>between bunches is crucial!</a:t>
            </a:r>
          </a:p>
          <a:p>
            <a:pPr algn="ctr"/>
            <a:r>
              <a:rPr lang="en-US" sz="2600" dirty="0" smtClean="0"/>
              <a:t>(Removes ‘prompt’ backgrounds!)</a:t>
            </a:r>
            <a:endParaRPr lang="en-US" sz="2600" dirty="0"/>
          </a:p>
        </p:txBody>
      </p:sp>
      <p:sp>
        <p:nvSpPr>
          <p:cNvPr id="9" name="Rectangle 8"/>
          <p:cNvSpPr/>
          <p:nvPr/>
        </p:nvSpPr>
        <p:spPr>
          <a:xfrm>
            <a:off x="1410858" y="2680280"/>
            <a:ext cx="3523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(μ </a:t>
            </a:r>
            <a:r>
              <a:rPr lang="en-US" dirty="0"/>
              <a:t>lifetime in </a:t>
            </a:r>
            <a:r>
              <a:rPr lang="en-US" dirty="0" smtClean="0"/>
              <a:t>1s </a:t>
            </a:r>
            <a:r>
              <a:rPr lang="en-US" dirty="0"/>
              <a:t>orbit of </a:t>
            </a:r>
            <a:r>
              <a:rPr lang="en-US" dirty="0" smtClean="0"/>
              <a:t>AL </a:t>
            </a:r>
            <a:r>
              <a:rPr lang="en-US" dirty="0"/>
              <a:t>~864 </a:t>
            </a:r>
            <a:r>
              <a:rPr lang="en-US" dirty="0" smtClean="0"/>
              <a:t>ns)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32931" y="3068170"/>
            <a:ext cx="3001953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8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Orders-of-Magnitude?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537195"/>
            <a:ext cx="8686800" cy="1405467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 Straw tracker designed such that no acceptance for lower-energy electrons from </a:t>
            </a:r>
            <a:r>
              <a:rPr lang="en-US" dirty="0" err="1" smtClean="0">
                <a:sym typeface="Wingdings"/>
              </a:rPr>
              <a:t>muon</a:t>
            </a:r>
            <a:r>
              <a:rPr lang="en-US" dirty="0" smtClean="0">
                <a:sym typeface="Wingdings"/>
              </a:rPr>
              <a:t> decay in orbit.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Picture 10" descr="Pic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30680"/>
            <a:ext cx="8305800" cy="473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14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Orders-of-Magnitude?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05" y="980380"/>
            <a:ext cx="7856788" cy="542001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092747" y="2406707"/>
            <a:ext cx="2125402" cy="2317569"/>
            <a:chOff x="2092747" y="2406707"/>
            <a:chExt cx="2125402" cy="2317569"/>
          </a:xfrm>
        </p:grpSpPr>
        <p:sp>
          <p:nvSpPr>
            <p:cNvPr id="3" name="TextBox 2"/>
            <p:cNvSpPr txBox="1"/>
            <p:nvPr/>
          </p:nvSpPr>
          <p:spPr>
            <a:xfrm>
              <a:off x="2092747" y="2406707"/>
              <a:ext cx="212540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Long tail due to </a:t>
              </a:r>
            </a:p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nuclear recoil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119488" y="3237704"/>
              <a:ext cx="0" cy="148657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5874742" y="4692158"/>
            <a:ext cx="270845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Conversion momentum shifted due to material interactions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923453" y="4568286"/>
            <a:ext cx="1880584" cy="0"/>
          </a:xfrm>
          <a:prstGeom prst="line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976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Mu2e Schedule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0" name="Picture 29" descr="Screen shot 2011-03-07 at 4.18.21 PM   Mar 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88" y="914400"/>
            <a:ext cx="8223546" cy="553119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3468" y="2048935"/>
            <a:ext cx="3251199" cy="3556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Phase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06952" y="2461052"/>
            <a:ext cx="2087715" cy="2286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Solenoid Design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59718" y="2889340"/>
            <a:ext cx="3543507" cy="51540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Solenoid Fabrication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3774905" y="4106580"/>
            <a:ext cx="2918124" cy="355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 Hall Construction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23464" y="4649862"/>
            <a:ext cx="2763082" cy="355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Detector Construction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43468" y="4538139"/>
            <a:ext cx="3251199" cy="6773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H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ardware R&amp;D effort </a:t>
            </a:r>
          </a:p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to finalize design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9869" y="5438928"/>
            <a:ext cx="4944532" cy="47080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Accelerator R&amp;D</a:t>
            </a:r>
          </a:p>
        </p:txBody>
      </p:sp>
    </p:spTree>
    <p:extLst>
      <p:ext uri="{BB962C8B-B14F-4D97-AF65-F5344CB8AC3E}">
        <p14:creationId xmlns:p14="http://schemas.microsoft.com/office/powerpoint/2010/main" val="340696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50" algn="l"/>
              </a:tabLst>
            </a:pPr>
            <a:r>
              <a:rPr lang="en-US" dirty="0" smtClean="0"/>
              <a:t>The Mu2e Collaboration</a:t>
            </a:r>
            <a:endParaRPr lang="en-US" dirty="0"/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7772400" y="5394960"/>
            <a:ext cx="0" cy="100027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7772400" y="5394960"/>
            <a:ext cx="0" cy="1000274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3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</p:txBody>
      </p:sp>
      <p:sp>
        <p:nvSpPr>
          <p:cNvPr id="15370" name="Rectangle 10"/>
          <p:cNvSpPr>
            <a:spLocks/>
          </p:cNvSpPr>
          <p:nvPr/>
        </p:nvSpPr>
        <p:spPr bwMode="auto">
          <a:xfrm>
            <a:off x="98525" y="1151732"/>
            <a:ext cx="3246120" cy="272034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Boston University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Brookhaven National </a:t>
            </a:r>
            <a:r>
              <a:rPr lang="en-US" sz="1400" dirty="0" smtClean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Laboratory</a:t>
            </a:r>
          </a:p>
          <a:p>
            <a:pPr>
              <a:spcBef>
                <a:spcPts val="540"/>
              </a:spcBef>
            </a:pPr>
            <a:r>
              <a:rPr lang="en-US" sz="1400" dirty="0" smtClean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Cal Tech</a:t>
            </a:r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Arial Italic" charset="0"/>
              <a:sym typeface="Arial Italic" charset="0"/>
            </a:endParaRP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California, Berkeley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California, Irvine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City University of New York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Duke University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Fermilab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Houston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Illinois, Urbana-Champaign</a:t>
            </a:r>
          </a:p>
          <a:p>
            <a:pPr>
              <a:spcBef>
                <a:spcPts val="540"/>
              </a:spcBef>
            </a:pPr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Arial Italic" charset="0"/>
              <a:sym typeface="Arial Italic" charset="0"/>
            </a:endParaRPr>
          </a:p>
        </p:txBody>
      </p:sp>
      <p:sp>
        <p:nvSpPr>
          <p:cNvPr id="15371" name="Rectangle 11"/>
          <p:cNvSpPr>
            <a:spLocks/>
          </p:cNvSpPr>
          <p:nvPr/>
        </p:nvSpPr>
        <p:spPr bwMode="auto">
          <a:xfrm>
            <a:off x="95668" y="3391742"/>
            <a:ext cx="3496152" cy="267038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540"/>
              </a:spcBef>
            </a:pPr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Lucida Grande" charset="0"/>
                <a:sym typeface="Arial Italic" charset="0"/>
              </a:rPr>
              <a:t>Institute for Nuclear Research, </a:t>
            </a:r>
            <a:r>
              <a:rPr lang="en-US" sz="1400" dirty="0" smtClean="0">
                <a:solidFill>
                  <a:srgbClr val="0000FF"/>
                </a:solidFill>
                <a:latin typeface="Arial Italic" charset="0"/>
                <a:ea typeface="ＭＳ Ｐゴシック" charset="0"/>
                <a:cs typeface="Lucida Grande" charset="0"/>
                <a:sym typeface="Arial Italic" charset="0"/>
              </a:rPr>
              <a:t>Moscow</a:t>
            </a:r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JINR, Dubna, Russia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Lawrence Berkeley National Laboratory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Los Alamos National Laboratory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Northwestern University</a:t>
            </a: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INFN Frascati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charset="0"/>
              <a:cs typeface="Lucida Grande" charset="0"/>
              <a:sym typeface="Arial" charset="0"/>
            </a:endParaRPr>
          </a:p>
          <a:p>
            <a:pPr>
              <a:spcBef>
                <a:spcPts val="540"/>
              </a:spcBef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INFN Pisa, Università di Pisa, Pisa, </a:t>
            </a:r>
            <a:r>
              <a:rPr lang="en-US" sz="1400" dirty="0" smtClean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Italy</a:t>
            </a:r>
          </a:p>
          <a:p>
            <a:pPr>
              <a:spcBef>
                <a:spcPts val="540"/>
              </a:spcBef>
            </a:pPr>
            <a:r>
              <a:rPr lang="en-US" sz="1400" dirty="0" smtClean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Massachusetts</a:t>
            </a:r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endParaRPr lang="en-US" sz="1400" dirty="0">
              <a:solidFill>
                <a:srgbClr val="0000FF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4331970" y="4246760"/>
            <a:ext cx="3794760" cy="208026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INFN Lecce, </a:t>
            </a:r>
            <a:r>
              <a:rPr lang="en-US" sz="1400" dirty="0" err="1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Università</a:t>
            </a: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 del </a:t>
            </a:r>
            <a:r>
              <a:rPr lang="en-US" sz="1400" dirty="0" err="1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Salento</a:t>
            </a: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, Italy</a:t>
            </a:r>
            <a:endParaRPr lang="en-US" sz="1400" dirty="0">
              <a:solidFill>
                <a:srgbClr val="4C4C4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Rice University</a:t>
            </a: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Syracuse University</a:t>
            </a:r>
            <a:endParaRPr lang="en-US" sz="1400" dirty="0">
              <a:solidFill>
                <a:srgbClr val="4C4C4C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Virginia</a:t>
            </a:r>
            <a:endParaRPr lang="en-US" sz="1400" dirty="0">
              <a:solidFill>
                <a:srgbClr val="4C4C4C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College of William and Mary</a:t>
            </a: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400" dirty="0">
                <a:solidFill>
                  <a:srgbClr val="0000FF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University of Washington, Seattle</a:t>
            </a:r>
            <a:endParaRPr lang="en-US" sz="1400" dirty="0">
              <a:solidFill>
                <a:srgbClr val="4C4C4C"/>
              </a:solidFill>
              <a:latin typeface="Arial Italic" charset="0"/>
              <a:ea typeface="ＭＳ Ｐゴシック" charset="0"/>
              <a:cs typeface="Lucida Grande" charset="0"/>
              <a:sym typeface="Arial Italic" charset="0"/>
            </a:endParaRPr>
          </a:p>
          <a:p>
            <a:pPr>
              <a:spcBef>
                <a:spcPts val="450"/>
              </a:spcBef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endParaRPr lang="en-US" sz="2700" dirty="0">
              <a:ea typeface="ＭＳ Ｐゴシック" charset="0"/>
              <a:cs typeface="Hoefler Text" charset="0"/>
            </a:endParaRPr>
          </a:p>
        </p:txBody>
      </p:sp>
      <p:sp>
        <p:nvSpPr>
          <p:cNvPr id="15373" name="Rectangle 13"/>
          <p:cNvSpPr>
            <a:spLocks/>
          </p:cNvSpPr>
          <p:nvPr/>
        </p:nvSpPr>
        <p:spPr bwMode="auto">
          <a:xfrm>
            <a:off x="5069323" y="6002922"/>
            <a:ext cx="3260273" cy="646331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4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~120 collaborators</a:t>
            </a:r>
          </a:p>
          <a:p>
            <a:pPr algn="r"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  </a:t>
            </a:r>
          </a:p>
        </p:txBody>
      </p:sp>
      <p:pic>
        <p:nvPicPr>
          <p:cNvPr id="2" name="Picture 1" descr="Picture 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029" y="909440"/>
            <a:ext cx="5488130" cy="3379391"/>
          </a:xfrm>
          <a:prstGeom prst="rect">
            <a:avLst/>
          </a:prstGeom>
        </p:spPr>
      </p:pic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838200" cy="365125"/>
          </a:xfrm>
        </p:spPr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492875"/>
            <a:ext cx="6553200" cy="365125"/>
          </a:xfrm>
        </p:spPr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492875"/>
            <a:ext cx="838200" cy="365125"/>
          </a:xfrm>
        </p:spPr>
        <p:txBody>
          <a:bodyPr/>
          <a:lstStyle/>
          <a:p>
            <a:fld id="{AEA3BC00-8360-1B4C-9AD1-CDCE739F149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32415">
            <a:off x="6816023" y="4486778"/>
            <a:ext cx="2381823" cy="13676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850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74261"/>
            <a:ext cx="8686800" cy="443707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The intensity frontier and flavor physics may well reveal a sign of exotic physics!</a:t>
            </a:r>
          </a:p>
          <a:p>
            <a:r>
              <a:rPr lang="en-US" dirty="0" smtClean="0"/>
              <a:t>Mu2e will improve sensitivity by 4 orders-of-magnitude relative to past CLFV searches.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Mu2e will provide complementary information relative to the LHC and is sensitive to mass scales many orders of magnitude higher than can be directly probed at colliders.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44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Content Placeholder 6" descr="View 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740" r="-8740"/>
          <a:stretch>
            <a:fillRect/>
          </a:stretch>
        </p:blipFill>
        <p:spPr>
          <a:xfrm>
            <a:off x="-870704" y="918282"/>
            <a:ext cx="10800243" cy="5939718"/>
          </a:xfrm>
        </p:spPr>
      </p:pic>
    </p:spTree>
    <p:extLst>
      <p:ext uri="{BB962C8B-B14F-4D97-AF65-F5344CB8AC3E}">
        <p14:creationId xmlns:p14="http://schemas.microsoft.com/office/powerpoint/2010/main" val="3341575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Intensity Frontier!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98" y="1311160"/>
            <a:ext cx="8686800" cy="5684236"/>
          </a:xfrm>
        </p:spPr>
        <p:txBody>
          <a:bodyPr/>
          <a:lstStyle/>
          <a:p>
            <a:r>
              <a:rPr lang="en-US" sz="3000" dirty="0" smtClean="0"/>
              <a:t>One can probe the properties of the universe by looking for extremely rare processes</a:t>
            </a:r>
          </a:p>
          <a:p>
            <a:r>
              <a:rPr lang="en-US" sz="3000" dirty="0">
                <a:solidFill>
                  <a:srgbClr val="0000FF"/>
                </a:solidFill>
              </a:rPr>
              <a:t>C</a:t>
            </a:r>
            <a:r>
              <a:rPr lang="en-US" sz="3000" dirty="0" smtClean="0">
                <a:solidFill>
                  <a:srgbClr val="0000FF"/>
                </a:solidFill>
              </a:rPr>
              <a:t>omplementary alternative to using higher energies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sz="3000" dirty="0" smtClean="0"/>
              <a:t>The medium-term future of accelerator-based particle physics on US soil is the intensity frontier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Neutrino experiments (</a:t>
            </a:r>
            <a:r>
              <a:rPr lang="en-US" dirty="0" err="1" smtClean="0"/>
              <a:t>NOvA</a:t>
            </a:r>
            <a:r>
              <a:rPr lang="en-US" dirty="0" smtClean="0"/>
              <a:t>, LBNE, MINOS, </a:t>
            </a:r>
            <a:r>
              <a:rPr lang="en-US" dirty="0" err="1" smtClean="0"/>
              <a:t>MINERvA</a:t>
            </a:r>
            <a:r>
              <a:rPr lang="en-US" dirty="0" smtClean="0"/>
              <a:t>, and others… )</a:t>
            </a:r>
          </a:p>
          <a:p>
            <a:pPr lvl="1"/>
            <a:r>
              <a:rPr lang="en-US" dirty="0" smtClean="0"/>
              <a:t>Precision measurements (g-2)</a:t>
            </a:r>
          </a:p>
          <a:p>
            <a:pPr lvl="1"/>
            <a:r>
              <a:rPr lang="en-US" dirty="0" smtClean="0"/>
              <a:t>Rare decays (</a:t>
            </a:r>
            <a:r>
              <a:rPr lang="en-US" dirty="0" smtClean="0">
                <a:solidFill>
                  <a:srgbClr val="0000FF"/>
                </a:solidFill>
              </a:rPr>
              <a:t>Mu2e, </a:t>
            </a:r>
            <a:r>
              <a:rPr lang="en-US" dirty="0" smtClean="0"/>
              <a:t>MEG, COMET, and others)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6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Screen shot 2011-03-08 at 10.46.05 AM   Mar 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411" y="965183"/>
            <a:ext cx="4243015" cy="55276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8986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Mu2e Review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5294"/>
            <a:ext cx="8686800" cy="5351462"/>
          </a:xfrm>
        </p:spPr>
        <p:txBody>
          <a:bodyPr>
            <a:normAutofit fontScale="62500" lnSpcReduction="20000"/>
          </a:bodyPr>
          <a:lstStyle/>
          <a:p>
            <a:r>
              <a:rPr lang="en-US" sz="3500" dirty="0" smtClean="0">
                <a:solidFill>
                  <a:srgbClr val="0000FF"/>
                </a:solidFill>
              </a:rPr>
              <a:t>Mu2e received mission-need approval from DOE in November 2009</a:t>
            </a:r>
            <a:r>
              <a:rPr lang="en-US" sz="3500" dirty="0" smtClean="0"/>
              <a:t>.</a:t>
            </a:r>
          </a:p>
          <a:p>
            <a:r>
              <a:rPr lang="en-US" sz="3500" dirty="0" smtClean="0"/>
              <a:t>From our Mission Need Statement:</a:t>
            </a:r>
          </a:p>
          <a:p>
            <a:pPr lvl="1"/>
            <a:r>
              <a:rPr lang="en-US" sz="3500" dirty="0" smtClean="0"/>
              <a:t>“A </a:t>
            </a:r>
            <a:r>
              <a:rPr lang="en-US" sz="3500" dirty="0" err="1" smtClean="0"/>
              <a:t>muon</a:t>
            </a:r>
            <a:r>
              <a:rPr lang="en-US" sz="3500" dirty="0" smtClean="0"/>
              <a:t>-to-electron conversion experiment at Fermilab could provide an advance in experimental sensitivity of four orders of magnitude.”</a:t>
            </a:r>
          </a:p>
          <a:p>
            <a:r>
              <a:rPr lang="en-US" sz="3500" dirty="0" smtClean="0"/>
              <a:t>We have a </a:t>
            </a:r>
            <a:r>
              <a:rPr lang="en-US" sz="3500" dirty="0" smtClean="0">
                <a:solidFill>
                  <a:srgbClr val="0000FF"/>
                </a:solidFill>
              </a:rPr>
              <a:t>complete set of requirements</a:t>
            </a:r>
            <a:r>
              <a:rPr lang="en-US" sz="3500" dirty="0"/>
              <a:t> </a:t>
            </a:r>
            <a:r>
              <a:rPr lang="en-US" sz="3500" dirty="0" smtClean="0"/>
              <a:t>designed to meet this goal:</a:t>
            </a:r>
          </a:p>
          <a:p>
            <a:pPr marL="457200" lvl="1" indent="0">
              <a:buNone/>
            </a:pPr>
            <a:r>
              <a:rPr lang="en-US" sz="3500" dirty="0" smtClean="0">
                <a:sym typeface="Wingdings"/>
              </a:rPr>
              <a:t></a:t>
            </a:r>
            <a:r>
              <a:rPr lang="en-US" sz="3500" dirty="0" smtClean="0"/>
              <a:t>Describes what each major system component must achieve</a:t>
            </a:r>
          </a:p>
          <a:p>
            <a:r>
              <a:rPr lang="en-US" sz="3500" dirty="0" smtClean="0"/>
              <a:t>We have a conceptual </a:t>
            </a:r>
            <a:r>
              <a:rPr lang="en-US" sz="3500" dirty="0"/>
              <a:t>d</a:t>
            </a:r>
            <a:r>
              <a:rPr lang="en-US" sz="3500" dirty="0" smtClean="0"/>
              <a:t>esign that we believe satisfies these requirements.</a:t>
            </a:r>
          </a:p>
          <a:p>
            <a:r>
              <a:rPr lang="en-US" sz="3500" dirty="0" smtClean="0">
                <a:solidFill>
                  <a:srgbClr val="0000FF"/>
                </a:solidFill>
              </a:rPr>
              <a:t>Mu2e had a successful Independent Design Review on May 3</a:t>
            </a:r>
            <a:r>
              <a:rPr lang="en-US" sz="3500" baseline="30000" dirty="0" smtClean="0">
                <a:solidFill>
                  <a:srgbClr val="0000FF"/>
                </a:solidFill>
              </a:rPr>
              <a:t>rd</a:t>
            </a:r>
            <a:r>
              <a:rPr lang="en-US" sz="3500" dirty="0" smtClean="0">
                <a:solidFill>
                  <a:srgbClr val="0000FF"/>
                </a:solidFill>
              </a:rPr>
              <a:t> and 4</a:t>
            </a:r>
            <a:r>
              <a:rPr lang="en-US" sz="3500" baseline="30000" dirty="0" smtClean="0">
                <a:solidFill>
                  <a:srgbClr val="0000FF"/>
                </a:solidFill>
              </a:rPr>
              <a:t>th</a:t>
            </a:r>
            <a:r>
              <a:rPr lang="en-US" sz="35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3500" dirty="0" smtClean="0"/>
              <a:t>Two more reviews later this Summer…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0000FF"/>
                </a:solidFill>
              </a:rPr>
              <a:t>Goal:   Approved conceptual design by end of 2011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see something the first year!</a:t>
            </a:r>
          </a:p>
          <a:p>
            <a:pPr lvl="1"/>
            <a:r>
              <a:rPr lang="en-US" dirty="0" smtClean="0"/>
              <a:t>Change target to better constrain the new physics rule out some backgrounds.</a:t>
            </a:r>
          </a:p>
          <a:p>
            <a:r>
              <a:rPr lang="en-US" dirty="0" smtClean="0"/>
              <a:t>See something with two years of data:</a:t>
            </a:r>
          </a:p>
          <a:p>
            <a:pPr lvl="1"/>
            <a:r>
              <a:rPr lang="en-US" dirty="0" smtClean="0"/>
              <a:t>Plan for intensity upgrade</a:t>
            </a:r>
          </a:p>
          <a:p>
            <a:pPr lvl="1"/>
            <a:r>
              <a:rPr lang="en-US" dirty="0" smtClean="0"/>
              <a:t>New targets…</a:t>
            </a:r>
          </a:p>
          <a:p>
            <a:r>
              <a:rPr lang="en-US" dirty="0" smtClean="0"/>
              <a:t>Don’t see anything:</a:t>
            </a:r>
          </a:p>
          <a:p>
            <a:pPr lvl="1"/>
            <a:r>
              <a:rPr lang="en-US" dirty="0" smtClean="0"/>
              <a:t>Intensity upgrade to Project X for sensitivity improvement of two additional orders-of-magnitude.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0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" y="34290"/>
            <a:ext cx="2767489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268" y="22860"/>
            <a:ext cx="1311593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50" algn="l"/>
              </a:tabLst>
            </a:pPr>
            <a:r>
              <a:rPr lang="en-US"/>
              <a:t>CLFV and Tau Decays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8742522" y="6511335"/>
            <a:ext cx="310038" cy="29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96" tIns="41148" rIns="82296" bIns="41148" anchor="ctr"/>
          <a:lstStyle>
            <a:lvl1pPr algn="l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1pPr>
            <a:lvl2pPr algn="l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2pPr>
            <a:lvl3pPr algn="l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3pPr>
            <a:lvl4pPr algn="l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4pPr>
            <a:lvl5pPr algn="l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  <a:defRPr sz="1200">
                <a:solidFill>
                  <a:schemeClr val="tx1"/>
                </a:solidFill>
                <a:latin typeface="Hoefler Text" charset="0"/>
                <a:ea typeface="ＭＳ Ｐゴシック" charset="0"/>
              </a:defRPr>
            </a:lvl9pPr>
          </a:lstStyle>
          <a:p>
            <a:pPr algn="ctr"/>
            <a:fld id="{F58F3E77-32C3-F344-8941-7F2C26669FD9}" type="slidenum">
              <a:rPr lang="en-US" sz="1600">
                <a:latin typeface="Arial" charset="0"/>
                <a:cs typeface="Arial" charset="0"/>
                <a:sym typeface="Arial" charset="0"/>
              </a:rPr>
              <a:pPr algn="ctr"/>
              <a:t>33</a:t>
            </a:fld>
            <a:endParaRPr lang="en-US" sz="1600" dirty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" y="1417320"/>
            <a:ext cx="32004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Rectangle 7"/>
          <p:cNvSpPr>
            <a:spLocks/>
          </p:cNvSpPr>
          <p:nvPr/>
        </p:nvSpPr>
        <p:spPr bwMode="auto">
          <a:xfrm>
            <a:off x="697230" y="891540"/>
            <a:ext cx="7852410" cy="82296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Times New Roman Italic" charset="0"/>
                <a:ea typeface="ＭＳ Ｐゴシック" charset="0"/>
                <a:cs typeface="Times New Roman Italic" charset="0"/>
                <a:sym typeface="Times New Roman Italic" charset="0"/>
              </a:rPr>
              <a:t>τ 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processes also suppressed in Standard Model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but less: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1708785" y="3326130"/>
            <a:ext cx="1965960" cy="44577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SM ~ 10</a:t>
            </a:r>
            <a:r>
              <a:rPr lang="en-US" baseline="3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-40</a:t>
            </a:r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810" y="1417320"/>
            <a:ext cx="3211830" cy="193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Rectangle 10"/>
          <p:cNvSpPr>
            <a:spLocks/>
          </p:cNvSpPr>
          <p:nvPr/>
        </p:nvSpPr>
        <p:spPr bwMode="auto">
          <a:xfrm>
            <a:off x="5966460" y="3326130"/>
            <a:ext cx="1965960" cy="44577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SM ~ 10</a:t>
            </a:r>
            <a:r>
              <a:rPr lang="en-US" baseline="3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-14</a:t>
            </a:r>
          </a:p>
        </p:txBody>
      </p:sp>
      <p:sp>
        <p:nvSpPr>
          <p:cNvPr id="31755" name="Rectangle 11"/>
          <p:cNvSpPr>
            <a:spLocks/>
          </p:cNvSpPr>
          <p:nvPr/>
        </p:nvSpPr>
        <p:spPr bwMode="auto">
          <a:xfrm rot="-5400000">
            <a:off x="-1061481" y="2451021"/>
            <a:ext cx="2981802" cy="651510"/>
          </a:xfrm>
          <a:prstGeom prst="rect">
            <a:avLst/>
          </a:prstGeom>
          <a:noFill/>
          <a:ln>
            <a:noFill/>
          </a:ln>
          <a:effectLst>
            <a:outerShdw blurRad="25400" dist="25399" dir="3480079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Lee,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Shrock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14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Phys.Rev.D16:1444,1977</a:t>
            </a:r>
          </a:p>
        </p:txBody>
      </p:sp>
      <p:sp>
        <p:nvSpPr>
          <p:cNvPr id="31756" name="Rectangle 12"/>
          <p:cNvSpPr>
            <a:spLocks/>
          </p:cNvSpPr>
          <p:nvPr/>
        </p:nvSpPr>
        <p:spPr bwMode="auto">
          <a:xfrm rot="-5400000">
            <a:off x="7338060" y="2354580"/>
            <a:ext cx="2983230" cy="445770"/>
          </a:xfrm>
          <a:prstGeom prst="rect">
            <a:avLst/>
          </a:prstGeom>
          <a:noFill/>
          <a:ln>
            <a:noFill/>
          </a:ln>
          <a:effectLst>
            <a:outerShdw blurRad="25400" dist="25399" dir="3480079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Pham, </a:t>
            </a:r>
            <a:r>
              <a:rPr lang="en-US" sz="19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hep-ph/9810484</a:t>
            </a:r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742950" y="3851910"/>
            <a:ext cx="3954780" cy="190881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u="sng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Good News: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Beyond SM rates are several orders of magnitude larger than in associated muon decays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4834890" y="3897630"/>
            <a:ext cx="4229100" cy="228600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u="sng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Bad News: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rgbClr val="4C4C4C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τ</a:t>
            </a:r>
            <a:r>
              <a:rPr lang="ja-JP" altLang="en-US">
                <a:solidFill>
                  <a:srgbClr val="4C4C4C"/>
                </a:solidFill>
                <a:latin typeface="Arial"/>
                <a:ea typeface="ＭＳ Ｐゴシック" charset="0"/>
                <a:cs typeface="Arial" charset="0"/>
                <a:sym typeface="Arial" charset="0"/>
              </a:rPr>
              <a:t>’</a:t>
            </a: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 hard to produce: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~10</a:t>
            </a:r>
            <a:r>
              <a:rPr lang="en-US" baseline="3200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10 </a:t>
            </a:r>
            <a:r>
              <a:rPr lang="en-US">
                <a:solidFill>
                  <a:srgbClr val="4C4C4C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τ</a:t>
            </a: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/</a:t>
            </a:r>
            <a:r>
              <a:rPr lang="en-US">
                <a:solidFill>
                  <a:srgbClr val="4C4C4C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yr</a:t>
            </a: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vs ~10</a:t>
            </a:r>
            <a:r>
              <a:rPr lang="en-US" baseline="32000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11 </a:t>
            </a:r>
            <a:r>
              <a:rPr lang="en-US">
                <a:solidFill>
                  <a:srgbClr val="4C4C4C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μ</a:t>
            </a: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/</a:t>
            </a:r>
            <a:r>
              <a:rPr lang="en-US">
                <a:solidFill>
                  <a:srgbClr val="4C4C4C"/>
                </a:solidFill>
                <a:latin typeface="Arial Italic" charset="0"/>
                <a:ea typeface="ＭＳ Ｐゴシック" charset="0"/>
                <a:cs typeface="Arial Italic" charset="0"/>
                <a:sym typeface="Arial Italic" charset="0"/>
              </a:rPr>
              <a:t>sec</a:t>
            </a:r>
            <a:r>
              <a:rPr lang="en-US">
                <a:solidFill>
                  <a:srgbClr val="4C4C4C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in fixed-target experiments (Mu2e/COMET)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endParaRPr lang="en-US">
              <a:solidFill>
                <a:srgbClr val="4C4C4C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sp>
        <p:nvSpPr>
          <p:cNvPr id="31759" name="Rectangle 15"/>
          <p:cNvSpPr>
            <a:spLocks/>
          </p:cNvSpPr>
          <p:nvPr/>
        </p:nvSpPr>
        <p:spPr bwMode="auto">
          <a:xfrm>
            <a:off x="4281296" y="1736060"/>
            <a:ext cx="1231808" cy="1231106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</a:tabLst>
            </a:pPr>
            <a:r>
              <a:rPr lang="en-US" sz="1600" dirty="0" err="1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Smaler</a:t>
            </a: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/>
            </a:r>
            <a:b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GIM 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</a:tabLst>
            </a:pP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Cancellations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</a:tabLst>
            </a:pP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because of 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</a:tabLst>
            </a:pP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large </a:t>
            </a:r>
            <a:r>
              <a:rPr lang="en-US" sz="1600" dirty="0" err="1">
                <a:solidFill>
                  <a:srgbClr val="FF0000"/>
                </a:solidFill>
                <a:latin typeface="Times New Roman Italic" charset="0"/>
                <a:ea typeface="ＭＳ Ｐゴシック" charset="0"/>
                <a:cs typeface="Times New Roman Italic" charset="0"/>
                <a:sym typeface="Times New Roman Italic" charset="0"/>
              </a:rPr>
              <a:t>τ</a:t>
            </a:r>
            <a:r>
              <a:rPr lang="en-US" sz="1600" dirty="0">
                <a:solidFill>
                  <a:srgbClr val="FF0000"/>
                </a:solidFill>
                <a:latin typeface="Times New Roman Italic" charset="0"/>
                <a:ea typeface="ＭＳ Ｐゴシック" charset="0"/>
                <a:cs typeface="Times New Roman Italic" charset="0"/>
                <a:sym typeface="Times New Roman Italic" charset="0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mass </a:t>
            </a:r>
          </a:p>
        </p:txBody>
      </p:sp>
      <p:sp>
        <p:nvSpPr>
          <p:cNvPr id="31760" name="Rectangle 16"/>
          <p:cNvSpPr>
            <a:spLocks/>
          </p:cNvSpPr>
          <p:nvPr/>
        </p:nvSpPr>
        <p:spPr bwMode="auto">
          <a:xfrm>
            <a:off x="2437906" y="5452943"/>
            <a:ext cx="3481146" cy="615553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also e</a:t>
            </a:r>
            <a:r>
              <a:rPr lang="en-US">
                <a:solidFill>
                  <a:schemeClr val="tx1"/>
                </a:solidFill>
                <a:latin typeface="Arial Black" charset="0"/>
                <a:ea typeface="ＭＳ Ｐゴシック" charset="0"/>
                <a:cs typeface="Arial Black" charset="0"/>
                <a:sym typeface="Arial Black" charset="0"/>
              </a:rPr>
              <a:t>→</a:t>
            </a:r>
            <a:r>
              <a:rPr lang="en-US" sz="2900">
                <a:latin typeface="Times New Roman Italic" charset="0"/>
                <a:ea typeface="ＭＳ Ｐゴシック" charset="0"/>
                <a:cs typeface="Times New Roman Italic" charset="0"/>
                <a:sym typeface="Times New Roman Italic" charset="0"/>
              </a:rPr>
              <a:t>τ </a:t>
            </a: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at electron-ion collider?</a:t>
            </a:r>
          </a:p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1100" u="sng">
                <a:solidFill>
                  <a:srgbClr val="0000F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  <a:hlinkClick r:id="rId6"/>
              </a:rPr>
              <a:t>M. Gonderinger</a:t>
            </a:r>
            <a:r>
              <a:rPr lang="en-US" sz="11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</a:t>
            </a:r>
            <a:r>
              <a:rPr lang="en-US" sz="1100" u="sng">
                <a:solidFill>
                  <a:srgbClr val="0000F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M. Ramsey-Muso</a:t>
            </a:r>
            <a:r>
              <a:rPr lang="en-US" sz="1100" u="sng">
                <a:solidFill>
                  <a:srgbClr val="0000F1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  <a:hlinkClick r:id="rId7"/>
              </a:rPr>
              <a:t>lf</a:t>
            </a:r>
            <a:r>
              <a:rPr lang="en-US" sz="1100">
                <a:latin typeface="Arial" charset="0"/>
                <a:ea typeface="ＭＳ Ｐゴシック" charset="0"/>
                <a:cs typeface="Arial" charset="0"/>
                <a:sym typeface="Arial" charset="0"/>
                <a:hlinkClick r:id="rId7"/>
              </a:rPr>
              <a:t>, arXiv:1006.5</a:t>
            </a:r>
            <a:r>
              <a:rPr lang="en-US" sz="1100">
                <a:latin typeface="Arial" charset="0"/>
                <a:ea typeface="ＭＳ Ｐゴシック" charset="0"/>
                <a:cs typeface="Arial" charset="0"/>
                <a:sym typeface="Arial" charset="0"/>
              </a:rPr>
              <a:t>063v1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78130" y="6503871"/>
            <a:ext cx="838200" cy="365125"/>
          </a:xfrm>
        </p:spPr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95400" y="6492875"/>
            <a:ext cx="6553200" cy="365125"/>
          </a:xfrm>
        </p:spPr>
        <p:txBody>
          <a:bodyPr/>
          <a:lstStyle/>
          <a:p>
            <a:r>
              <a:rPr lang="en-US" smtClean="0"/>
              <a:t>C. Group - Mu2e Summary - 2011 DPF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4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F0E7E-A655-2A40-B1AE-2B2CC1105ED9}" type="slidenum">
              <a:rPr lang="en-US"/>
              <a:pPr/>
              <a:t>34</a:t>
            </a:fld>
            <a:endParaRPr lang="en-US"/>
          </a:p>
        </p:txBody>
      </p:sp>
      <p:sp>
        <p:nvSpPr>
          <p:cNvPr id="32769" name="Rectangle 1"/>
          <p:cNvSpPr>
            <a:spLocks/>
          </p:cNvSpPr>
          <p:nvPr/>
        </p:nvSpPr>
        <p:spPr bwMode="auto">
          <a:xfrm>
            <a:off x="262890" y="6457950"/>
            <a:ext cx="8618220" cy="30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>
                    <a:alpha val="89999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4290" tIns="34290" rIns="34290" bIns="34290" anchor="ctr"/>
          <a:lstStyle/>
          <a:p>
            <a:pPr marL="205740"/>
            <a:r>
              <a:rPr lang="en-US" sz="1700">
                <a:solidFill>
                  <a:srgbClr val="2E2F3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R. Bernstein, FNAL                                                             Mu2e    Pittsburgh Feb 2011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857250" algn="l"/>
              </a:tabLst>
            </a:pPr>
            <a:r>
              <a:rPr lang="en-US"/>
              <a:t>Supersymmetry in Tau LFV 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73277" y="-78210"/>
            <a:ext cx="5587049" cy="744939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</p:pic>
      <p:sp>
        <p:nvSpPr>
          <p:cNvPr id="32774" name="Rectangle 6"/>
          <p:cNvSpPr>
            <a:spLocks/>
          </p:cNvSpPr>
          <p:nvPr/>
        </p:nvSpPr>
        <p:spPr bwMode="auto">
          <a:xfrm>
            <a:off x="1074420" y="5497830"/>
            <a:ext cx="7760970" cy="72009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ts val="1710"/>
              </a:lnSpc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200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Neutrino </a:t>
            </a:r>
            <a:r>
              <a:rPr lang="en-US" sz="22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mass via the see--saw mechanism, analysis is performed in an SO(10) framework</a:t>
            </a: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968693" y="1059607"/>
            <a:ext cx="6943257" cy="307777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L.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Calibbi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Faccia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A.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Masiero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, S.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Vempati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  <a:cs typeface="Arial" charset="0"/>
                <a:sym typeface="Arial" charset="0"/>
              </a:rPr>
              <a:t>hep-ph</a:t>
            </a:r>
            <a:r>
              <a:rPr lang="en-US" sz="2000" dirty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/0605139</a:t>
            </a:r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60" y="4709160"/>
            <a:ext cx="1097280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Rectangle 9"/>
          <p:cNvSpPr>
            <a:spLocks/>
          </p:cNvSpPr>
          <p:nvPr/>
        </p:nvSpPr>
        <p:spPr bwMode="auto">
          <a:xfrm>
            <a:off x="822960" y="1619677"/>
            <a:ext cx="4069080" cy="37719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000">
                <a:solidFill>
                  <a:srgbClr val="00804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Neutrino-Matrix Like (PMNS)</a:t>
            </a:r>
          </a:p>
        </p:txBody>
      </p:sp>
      <p:sp>
        <p:nvSpPr>
          <p:cNvPr id="32778" name="Rectangle 10"/>
          <p:cNvSpPr>
            <a:spLocks/>
          </p:cNvSpPr>
          <p:nvPr/>
        </p:nvSpPr>
        <p:spPr bwMode="auto">
          <a:xfrm>
            <a:off x="4725301" y="1585811"/>
            <a:ext cx="3566160" cy="377190"/>
          </a:xfrm>
          <a:prstGeom prst="rect">
            <a:avLst/>
          </a:prstGeom>
          <a:noFill/>
          <a:ln>
            <a:noFill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tabLst>
                <a:tab pos="251460" algn="l"/>
                <a:tab pos="502920" algn="l"/>
                <a:tab pos="754380" algn="l"/>
                <a:tab pos="1005840" algn="l"/>
                <a:tab pos="1245870" algn="l"/>
                <a:tab pos="1497330" algn="l"/>
                <a:tab pos="1748790" algn="l"/>
                <a:tab pos="2000250" algn="l"/>
                <a:tab pos="2251710" algn="l"/>
                <a:tab pos="2503170" algn="l"/>
                <a:tab pos="2754630" algn="l"/>
                <a:tab pos="3006090" algn="l"/>
              </a:tabLst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Minimal Flavor Violation(CKM)</a:t>
            </a:r>
          </a:p>
        </p:txBody>
      </p:sp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2686050"/>
            <a:ext cx="1440180" cy="20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2411730"/>
            <a:ext cx="1428750" cy="30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4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Charged Lepton Flavor Violation (CLFV)</a:t>
            </a:r>
            <a:endParaRPr lang="en-US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06385"/>
            <a:ext cx="838200" cy="365125"/>
          </a:xfrm>
        </p:spPr>
        <p:txBody>
          <a:bodyPr/>
          <a:lstStyle/>
          <a:p>
            <a:r>
              <a:rPr lang="en-US" smtClean="0"/>
              <a:t>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506385"/>
            <a:ext cx="6553200" cy="365125"/>
          </a:xfrm>
        </p:spPr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506385"/>
            <a:ext cx="838200" cy="365125"/>
          </a:xfrm>
        </p:spPr>
        <p:txBody>
          <a:bodyPr/>
          <a:lstStyle/>
          <a:p>
            <a:fld id="{AEA3BC00-8360-1B4C-9AD1-CDCE739F14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38737" y="1883961"/>
            <a:ext cx="2281164" cy="261076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700" y="5192093"/>
            <a:ext cx="6284913" cy="1071563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26" name="Rectangle 27"/>
          <p:cNvSpPr>
            <a:spLocks/>
          </p:cNvSpPr>
          <p:nvPr/>
        </p:nvSpPr>
        <p:spPr bwMode="auto">
          <a:xfrm>
            <a:off x="1905001" y="4004192"/>
            <a:ext cx="800100" cy="508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774899" y="3984737"/>
            <a:ext cx="1986605" cy="5099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0"/>
          <p:cNvSpPr txBox="1">
            <a:spLocks noChangeArrowheads="1"/>
          </p:cNvSpPr>
          <p:nvPr/>
        </p:nvSpPr>
        <p:spPr bwMode="auto">
          <a:xfrm>
            <a:off x="137584" y="686076"/>
            <a:ext cx="9205626" cy="29816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marL="3540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buFont typeface="Arial" pitchFamily="-106" charset="0"/>
              <a:buChar char="•"/>
              <a:tabLst>
                <a:tab pos="1065213" algn="l"/>
                <a:tab pos="1065213" algn="l"/>
                <a:tab pos="1065213" algn="l"/>
                <a:tab pos="1065213" algn="l"/>
              </a:tabLst>
              <a:defRPr/>
            </a:pPr>
            <a:r>
              <a:rPr lang="en-US" sz="2400" kern="0" dirty="0" smtClean="0">
                <a:sym typeface="Arial" pitchFamily="-106" charset="0"/>
              </a:rPr>
              <a:t>Neutrinos </a:t>
            </a:r>
            <a:r>
              <a:rPr lang="en-US" sz="2400" kern="0" dirty="0" smtClean="0">
                <a:sym typeface="Arial" pitchFamily="-106" charset="0"/>
              </a:rPr>
              <a:t>have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mass! </a:t>
            </a:r>
          </a:p>
          <a:p>
            <a:pPr lvl="2" defTabSz="914400" fontAlgn="base">
              <a:spcBef>
                <a:spcPts val="2700"/>
              </a:spcBef>
              <a:spcAft>
                <a:spcPct val="0"/>
              </a:spcAft>
              <a:buSzPct val="125000"/>
              <a:tabLst>
                <a:tab pos="1065213" algn="l"/>
                <a:tab pos="1065213" algn="l"/>
                <a:tab pos="1065213" algn="l"/>
                <a:tab pos="1065213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Italic" pitchFamily="-106" charset="0"/>
                <a:ea typeface="Arial Italic" pitchFamily="-106" charset="0"/>
                <a:cs typeface="Arial Italic" pitchFamily="-106" charset="0"/>
                <a:sym typeface="Arial Italic" pitchFamily="-106" charset="0"/>
              </a:rPr>
              <a:t>individual lepton numbers are not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Italic" pitchFamily="-106" charset="0"/>
                <a:ea typeface="Arial Italic" pitchFamily="-106" charset="0"/>
                <a:cs typeface="Arial Italic" pitchFamily="-106" charset="0"/>
                <a:sym typeface="Arial Italic" pitchFamily="-106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Italic" pitchFamily="-106" charset="0"/>
                <a:ea typeface="Arial Italic" pitchFamily="-106" charset="0"/>
                <a:cs typeface="Arial Italic" pitchFamily="-106" charset="0"/>
                <a:sym typeface="Arial Italic" pitchFamily="-106" charset="0"/>
              </a:rPr>
              <a:t>conserved!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itchFamily="-106" charset="0"/>
            </a:endParaRPr>
          </a:p>
          <a:p>
            <a:pPr marL="3540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buFont typeface="Arial" pitchFamily="-106" charset="0"/>
              <a:buChar char="•"/>
              <a:tabLst>
                <a:tab pos="1065213" algn="l"/>
                <a:tab pos="1065213" algn="l"/>
                <a:tab pos="1065213" algn="l"/>
                <a:tab pos="1065213" algn="l"/>
              </a:tabLst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Therefore, Lepton Flavor Violation occurs in Charged Leptons!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itchFamily="-106" charset="0"/>
            </a:endParaRPr>
          </a:p>
          <a:p>
            <a:pPr marL="3540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>
                <a:srgbClr val="43412C"/>
              </a:buClr>
              <a:buSzPct val="125000"/>
              <a:buFont typeface="Arial" pitchFamily="-106" charset="0"/>
              <a:buNone/>
              <a:tabLst>
                <a:tab pos="1065213" algn="l"/>
                <a:tab pos="1065213" algn="l"/>
                <a:tab pos="1065213" algn="l"/>
                <a:tab pos="1065213" algn="l"/>
              </a:tabLst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itchFamily="-106" charset="0"/>
            </a:endParaRPr>
          </a:p>
        </p:txBody>
      </p:sp>
      <p:sp>
        <p:nvSpPr>
          <p:cNvPr id="29" name="Rectangle 30"/>
          <p:cNvSpPr>
            <a:spLocks/>
          </p:cNvSpPr>
          <p:nvPr/>
        </p:nvSpPr>
        <p:spPr bwMode="auto">
          <a:xfrm rot="19966246">
            <a:off x="5606370" y="3065018"/>
            <a:ext cx="2997200" cy="142611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</a:pPr>
            <a:r>
              <a:rPr lang="en-US" sz="24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  <a:sym typeface="Arial" pitchFamily="-106" charset="0"/>
              </a:rPr>
              <a:t>NO </a:t>
            </a:r>
            <a:r>
              <a:rPr lang="en-US" sz="2400" dirty="0" smtClean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  <a:sym typeface="Arial" pitchFamily="-106" charset="0"/>
              </a:rPr>
              <a:t>PHYSICS </a:t>
            </a:r>
            <a:r>
              <a:rPr lang="en-US" sz="24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  <a:sym typeface="Arial" pitchFamily="-106" charset="0"/>
              </a:rPr>
              <a:t>BACKGROUND</a:t>
            </a:r>
            <a:r>
              <a:rPr lang="en-US" sz="2400" dirty="0" smtClean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  <a:sym typeface="Arial" pitchFamily="-106" charset="0"/>
              </a:rPr>
              <a:t>!</a:t>
            </a:r>
          </a:p>
          <a:p>
            <a:pPr algn="ctr">
              <a:tabLst>
                <a:tab pos="279400" algn="l"/>
                <a:tab pos="558800" algn="l"/>
                <a:tab pos="838200" algn="l"/>
                <a:tab pos="1117600" algn="l"/>
                <a:tab pos="1384300" algn="l"/>
                <a:tab pos="1663700" algn="l"/>
                <a:tab pos="1943100" algn="l"/>
                <a:tab pos="2222500" algn="l"/>
                <a:tab pos="2501900" algn="l"/>
                <a:tab pos="2781300" algn="l"/>
                <a:tab pos="3060700" algn="l"/>
                <a:tab pos="3340100" algn="l"/>
              </a:tabLst>
            </a:pPr>
            <a:r>
              <a:rPr lang="en-US" sz="2400" dirty="0" smtClean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  <a:sym typeface="Arial" pitchFamily="-106" charset="0"/>
              </a:rPr>
              <a:t>Observation is unambiguous sign of new physics!</a:t>
            </a:r>
            <a:endParaRPr lang="en-US" sz="2400" dirty="0">
              <a:solidFill>
                <a:srgbClr val="0000FF"/>
              </a:solidFill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pic>
        <p:nvPicPr>
          <p:cNvPr id="28" name="Picture 27" descr="mu_to_e_gamma_SM.p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76" y="3105174"/>
            <a:ext cx="4867250" cy="195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01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CLFV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169" y="1557865"/>
            <a:ext cx="6616796" cy="43180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5169" y="1608826"/>
            <a:ext cx="174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μ</a:t>
            </a:r>
            <a:r>
              <a:rPr lang="en-US" sz="3600" dirty="0" smtClean="0">
                <a:latin typeface="ＭＳ ゴシック"/>
                <a:ea typeface="ＭＳ ゴシック"/>
                <a:cs typeface="ＭＳ ゴシック"/>
                <a:sym typeface="Wingdings"/>
              </a:rPr>
              <a:t></a:t>
            </a:r>
            <a:r>
              <a:rPr lang="en-US" sz="3600" dirty="0" smtClean="0">
                <a:latin typeface="ＭＳ ゴシック"/>
                <a:ea typeface="ＭＳ ゴシック"/>
                <a:cs typeface="ＭＳ ゴシック"/>
              </a:rPr>
              <a:t>eγ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-67728" y="846671"/>
            <a:ext cx="82159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Can look for </a:t>
            </a:r>
            <a:r>
              <a:rPr lang="en-US" sz="2600" dirty="0" err="1" smtClean="0"/>
              <a:t>muon</a:t>
            </a:r>
            <a:r>
              <a:rPr lang="en-US" sz="2600" dirty="0" smtClean="0"/>
              <a:t> decaying into an electron plus a photon:</a:t>
            </a:r>
            <a:endParaRPr lang="en-US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355600" y="5875867"/>
            <a:ext cx="52945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Experiments</a:t>
            </a:r>
            <a:r>
              <a:rPr lang="en-US" sz="2400" dirty="0" smtClean="0"/>
              <a:t>: MEGA, MEG, and others…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0436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69" y="1767368"/>
            <a:ext cx="6616796" cy="3898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CLFV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00686" y="1677776"/>
            <a:ext cx="2111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μ+N</a:t>
            </a:r>
            <a:r>
              <a:rPr lang="en-US" sz="3600" dirty="0" err="1" smtClean="0">
                <a:latin typeface="ＭＳ ゴシック"/>
                <a:ea typeface="ＭＳ ゴシック"/>
                <a:cs typeface="ＭＳ ゴシック"/>
                <a:sym typeface="Wingdings"/>
              </a:rPr>
              <a:t></a:t>
            </a:r>
            <a:r>
              <a:rPr lang="en-US" sz="3600" dirty="0" err="1" smtClean="0">
                <a:latin typeface="ＭＳ ゴシック"/>
                <a:ea typeface="ＭＳ ゴシック"/>
                <a:cs typeface="ＭＳ ゴシック"/>
              </a:rPr>
              <a:t>e+N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-67728" y="846673"/>
            <a:ext cx="469827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In the presence of a nucleus (N):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20134" y="5620482"/>
            <a:ext cx="90394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</a:rPr>
              <a:t>T</a:t>
            </a:r>
            <a:r>
              <a:rPr lang="en-US" sz="2600" dirty="0" smtClean="0">
                <a:solidFill>
                  <a:srgbClr val="0000FF"/>
                </a:solidFill>
              </a:rPr>
              <a:t>he electron is mono-energetic in CM frame!</a:t>
            </a:r>
            <a:endParaRPr lang="en-US" sz="2600" dirty="0">
              <a:solidFill>
                <a:srgbClr val="0000FF"/>
              </a:solidFill>
            </a:endParaRPr>
          </a:p>
          <a:p>
            <a:r>
              <a:rPr lang="en-US" sz="2600" dirty="0" smtClean="0"/>
              <a:t>Experiments:Mu2e, SINDRUM II, TRIUMF, COMET, and others…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39239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Mu2e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520" y="1891868"/>
            <a:ext cx="8686800" cy="4662214"/>
          </a:xfrm>
        </p:spPr>
        <p:txBody>
          <a:bodyPr/>
          <a:lstStyle/>
          <a:p>
            <a:r>
              <a:rPr lang="en-US" dirty="0" smtClean="0"/>
              <a:t>Goal: Search for</a:t>
            </a:r>
          </a:p>
          <a:p>
            <a:pPr lvl="1"/>
            <a:r>
              <a:rPr lang="en-US" dirty="0" smtClean="0"/>
              <a:t>Measure ratio: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With sensitivity to R at 90% C.L. of  6*10</a:t>
            </a:r>
            <a:r>
              <a:rPr lang="en-US" baseline="30000" dirty="0" smtClean="0"/>
              <a:t>-17 </a:t>
            </a:r>
            <a:endParaRPr lang="en-US" dirty="0" smtClean="0"/>
          </a:p>
          <a:p>
            <a:pPr lvl="2">
              <a:buNone/>
            </a:pPr>
            <a:r>
              <a:rPr lang="en-US" dirty="0" smtClean="0">
                <a:sym typeface="Wingdings"/>
              </a:rPr>
              <a:t> 4 orders of magnitude better than current limits</a:t>
            </a:r>
          </a:p>
          <a:p>
            <a:pPr lvl="2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Need more than 10</a:t>
            </a:r>
            <a:r>
              <a:rPr lang="en-US" baseline="30000" dirty="0" smtClean="0">
                <a:sym typeface="Wingdings"/>
              </a:rPr>
              <a:t>17 </a:t>
            </a:r>
            <a:r>
              <a:rPr lang="en-US" dirty="0" smtClean="0">
                <a:sym typeface="Wingdings"/>
              </a:rPr>
              <a:t> stopped </a:t>
            </a:r>
            <a:r>
              <a:rPr lang="en-US" dirty="0" err="1" smtClean="0">
                <a:sym typeface="Wingdings"/>
              </a:rPr>
              <a:t>muons</a:t>
            </a:r>
            <a:r>
              <a:rPr lang="en-US" dirty="0" smtClean="0">
                <a:sym typeface="Wingdings"/>
              </a:rPr>
              <a:t>!</a:t>
            </a:r>
          </a:p>
          <a:p>
            <a:pPr marL="1371600" lvl="3" indent="0">
              <a:buNone/>
            </a:pPr>
            <a:r>
              <a:rPr lang="en-US" dirty="0" smtClean="0">
                <a:sym typeface="Wingdings"/>
              </a:rPr>
              <a:t>--  3.6*10</a:t>
            </a:r>
            <a:r>
              <a:rPr lang="en-US" baseline="30000" dirty="0" smtClean="0">
                <a:sym typeface="Wingdings"/>
              </a:rPr>
              <a:t>20 </a:t>
            </a:r>
            <a:r>
              <a:rPr lang="en-US" dirty="0" smtClean="0">
                <a:sym typeface="Wingdings"/>
              </a:rPr>
              <a:t>protons on target (2 year run – 2x10</a:t>
            </a:r>
            <a:r>
              <a:rPr lang="en-US" baseline="30000" dirty="0" smtClean="0">
                <a:sym typeface="Wingdings"/>
              </a:rPr>
              <a:t>7</a:t>
            </a:r>
            <a:r>
              <a:rPr lang="en-US" dirty="0" smtClean="0">
                <a:sym typeface="Wingdings"/>
              </a:rPr>
              <a:t> s)</a:t>
            </a:r>
          </a:p>
          <a:p>
            <a:pPr lvl="2">
              <a:buFont typeface="Wingdings" charset="2"/>
              <a:buChar char="à"/>
            </a:pPr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eed to kee</a:t>
            </a:r>
            <a:r>
              <a:rPr lang="en-US" dirty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 background small and well understood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9311" y="3070388"/>
            <a:ext cx="6821487" cy="852488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4122" y="2213179"/>
            <a:ext cx="3230563" cy="533400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1520" y="845320"/>
            <a:ext cx="8405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</a:t>
            </a:r>
            <a:r>
              <a:rPr lang="en-US" sz="2800" dirty="0" smtClean="0"/>
              <a:t>xperiment with preliminary approval that is proposed to begin data taking in 2018 at Fermilab.  </a:t>
            </a:r>
          </a:p>
        </p:txBody>
      </p:sp>
    </p:spTree>
    <p:extLst>
      <p:ext uri="{BB962C8B-B14F-4D97-AF65-F5344CB8AC3E}">
        <p14:creationId xmlns:p14="http://schemas.microsoft.com/office/powerpoint/2010/main" val="425577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Signature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6313" y="6518778"/>
            <a:ext cx="838200" cy="365125"/>
          </a:xfrm>
        </p:spPr>
        <p:txBody>
          <a:bodyPr/>
          <a:lstStyle/>
          <a:p>
            <a:fld id="{AEA3BC00-8360-1B4C-9AD1-CDCE739F14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-189169" y="1257052"/>
            <a:ext cx="5455435" cy="492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marL="5699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buFont typeface="Arial" pitchFamily="-106" charset="0"/>
              <a:buChar char="•"/>
              <a:tabLst>
                <a:tab pos="1065213" algn="l"/>
                <a:tab pos="1065213" algn="l"/>
                <a:tab pos="1497013" algn="l"/>
                <a:tab pos="1065213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A single </a:t>
            </a:r>
            <a:r>
              <a:rPr lang="en-US" sz="2800" kern="0" dirty="0" err="1">
                <a:sym typeface="Arial" pitchFamily="-106" charset="0"/>
              </a:rPr>
              <a:t>m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onoenergetic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 electron</a:t>
            </a:r>
          </a:p>
          <a:p>
            <a:pPr marL="5699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buFont typeface="Arial" pitchFamily="-106" charset="0"/>
              <a:buChar char="•"/>
              <a:tabLst>
                <a:tab pos="1065213" algn="l"/>
                <a:tab pos="1065213" algn="l"/>
                <a:tab pos="1497013" algn="l"/>
                <a:tab pos="1065213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If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Italic" pitchFamily="-106" charset="0"/>
                <a:ea typeface="Arial Italic" pitchFamily="-106" charset="0"/>
                <a:cs typeface="Arial Italic" pitchFamily="-106" charset="0"/>
                <a:sym typeface="Arial Italic" pitchFamily="-106" charset="0"/>
              </a:rPr>
              <a:t>N =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Al,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E</a:t>
            </a:r>
            <a:r>
              <a:rPr kumimoji="0" lang="en-US" sz="2800" b="0" i="0" u="none" strike="noStrike" kern="0" cap="none" spc="0" normalizeH="0" baseline="-6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 = 105.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MeV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itchFamily="-106" charset="0"/>
            </a:endParaRPr>
          </a:p>
          <a:p>
            <a:pPr marL="647700" marR="0" lvl="1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tabLst>
                <a:tab pos="1065213" algn="l"/>
                <a:tab pos="1065213" algn="l"/>
                <a:tab pos="1497013" algn="l"/>
                <a:tab pos="1065213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(Electron </a:t>
            </a:r>
            <a:r>
              <a:rPr lang="en-US" sz="2800" kern="0" dirty="0" smtClean="0">
                <a:sym typeface="Arial" pitchFamily="-106" charset="0"/>
              </a:rPr>
              <a:t>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 depends on Z)</a:t>
            </a:r>
          </a:p>
          <a:p>
            <a:pPr marL="569913" marR="0" lvl="0" indent="-354013" algn="l" defTabSz="914400" rtl="0" eaLnBrk="1" fontAlgn="base" latinLnBrk="0" hangingPunct="1">
              <a:lnSpc>
                <a:spcPct val="100000"/>
              </a:lnSpc>
              <a:spcBef>
                <a:spcPts val="2700"/>
              </a:spcBef>
              <a:spcAft>
                <a:spcPct val="0"/>
              </a:spcAft>
              <a:buClrTx/>
              <a:buSzPct val="125000"/>
              <a:buFont typeface="Arial" pitchFamily="-106" charset="0"/>
              <a:buChar char="•"/>
              <a:tabLst>
                <a:tab pos="1065213" algn="l"/>
                <a:tab pos="1065213" algn="l"/>
                <a:tab pos="1497013" algn="l"/>
                <a:tab pos="1065213" algn="l"/>
              </a:tabLst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itchFamily="-106" charset="0"/>
              </a:rPr>
              <a:t>Nucleus coherently recoils off outgoing electron, no breakup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itchFamily="-106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9900" y="1358897"/>
            <a:ext cx="3230563" cy="533400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 bwMode="auto">
          <a:xfrm>
            <a:off x="5899748" y="1736822"/>
            <a:ext cx="3445797" cy="35712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008" y="2728837"/>
            <a:ext cx="1218370" cy="188482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3564" y="3125643"/>
            <a:ext cx="679683" cy="793612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 bwMode="auto">
          <a:xfrm>
            <a:off x="6272267" y="2133628"/>
            <a:ext cx="2607630" cy="2777642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9137" y="3522449"/>
            <a:ext cx="186259" cy="1984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644787" y="3125643"/>
            <a:ext cx="351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19432" y="2949231"/>
            <a:ext cx="595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3D"/>
                </a:solidFill>
              </a:rPr>
              <a:t>e</a:t>
            </a:r>
            <a:r>
              <a:rPr lang="en-US" sz="2800" baseline="30000" dirty="0" smtClean="0">
                <a:solidFill>
                  <a:srgbClr val="00003D"/>
                </a:solidFill>
              </a:rPr>
              <a:t>-</a:t>
            </a:r>
            <a:endParaRPr lang="en-US" sz="2800" baseline="30000" dirty="0">
              <a:solidFill>
                <a:srgbClr val="00003D"/>
              </a:solidFill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39190" y="3456313"/>
            <a:ext cx="279389" cy="323231"/>
          </a:xfrm>
          <a:prstGeom prst="rect">
            <a:avLst/>
          </a:prstGeom>
          <a:noFill/>
          <a:ln w="25400" cap="flat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rot="10800000">
            <a:off x="5519469" y="3621649"/>
            <a:ext cx="613103" cy="8266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95839" y="2933094"/>
            <a:ext cx="673464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3D"/>
                </a:solidFill>
                <a:latin typeface="Symbol" charset="2"/>
                <a:cs typeface="Symbol" charset="2"/>
              </a:rPr>
              <a:t>m</a:t>
            </a:r>
            <a:r>
              <a:rPr lang="en-US" sz="2800" baseline="30000" dirty="0" smtClean="0">
                <a:solidFill>
                  <a:srgbClr val="00003D"/>
                </a:solidFill>
              </a:rPr>
              <a:t>-</a:t>
            </a:r>
            <a:endParaRPr lang="en-US" sz="2800" baseline="30000" dirty="0">
              <a:solidFill>
                <a:srgbClr val="0000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4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3075"/>
            <a:ext cx="8686800" cy="4792662"/>
          </a:xfrm>
        </p:spPr>
        <p:txBody>
          <a:bodyPr/>
          <a:lstStyle/>
          <a:p>
            <a:r>
              <a:rPr lang="en-US" dirty="0" smtClean="0"/>
              <a:t>Signal is a single 105 MeV e-.</a:t>
            </a:r>
          </a:p>
          <a:p>
            <a:r>
              <a:rPr lang="en-US" dirty="0" smtClean="0"/>
              <a:t>Many possible sources of background events: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decay in Coulomb orbit (DIO)</a:t>
            </a:r>
          </a:p>
          <a:p>
            <a:pPr lvl="1"/>
            <a:r>
              <a:rPr lang="en-US" dirty="0" err="1" smtClean="0"/>
              <a:t>Radiative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/pion capture</a:t>
            </a:r>
          </a:p>
          <a:p>
            <a:pPr marL="914400" lvl="2" indent="0">
              <a:buNone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Photon produced that can convert asymmetrically</a:t>
            </a:r>
          </a:p>
          <a:p>
            <a:pPr lvl="1"/>
            <a:r>
              <a:rPr lang="en-US" dirty="0" smtClean="0"/>
              <a:t>Beam electrons can scatter in target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/pion decay in flight</a:t>
            </a:r>
          </a:p>
          <a:p>
            <a:pPr lvl="1"/>
            <a:r>
              <a:rPr lang="en-US" dirty="0" smtClean="0"/>
              <a:t>Antiprotons and other late arriving particles</a:t>
            </a:r>
          </a:p>
          <a:p>
            <a:pPr lvl="1"/>
            <a:r>
              <a:rPr lang="en-US" dirty="0" smtClean="0"/>
              <a:t>Cosmic-ray induced electrons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Group - Mu2e Summary - 2011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BC00-8360-1B4C-9AD1-CDCE739F14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5400" y="5486399"/>
            <a:ext cx="62102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0000FF"/>
                </a:solidFill>
              </a:rPr>
              <a:t>These can all be controlled </a:t>
            </a:r>
          </a:p>
          <a:p>
            <a:pPr algn="ctr"/>
            <a:r>
              <a:rPr lang="en-US" sz="2600" dirty="0" smtClean="0">
                <a:solidFill>
                  <a:srgbClr val="0000FF"/>
                </a:solidFill>
              </a:rPr>
              <a:t>and none produce a sharp peak at 105 MeV!</a:t>
            </a:r>
            <a:endParaRPr lang="en-US" sz="2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44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yFermi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83854</TotalTime>
  <Words>2044</Words>
  <Application>Microsoft Macintosh PowerPoint</Application>
  <PresentationFormat>On-screen Show (4:3)</PresentationFormat>
  <Paragraphs>363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MyFermiTemplate</vt:lpstr>
      <vt:lpstr>Equation</vt:lpstr>
      <vt:lpstr>Summary and Status of the Mu2e Experiment at Fermilab </vt:lpstr>
      <vt:lpstr>The Frontiers of Particle Physics</vt:lpstr>
      <vt:lpstr>The Intensity Frontier!</vt:lpstr>
      <vt:lpstr>Charged Lepton Flavor Violation (CLFV)</vt:lpstr>
      <vt:lpstr>Searching for CLFV</vt:lpstr>
      <vt:lpstr>Searching for CLFV</vt:lpstr>
      <vt:lpstr>Mu2e</vt:lpstr>
      <vt:lpstr>Experimental Signature</vt:lpstr>
      <vt:lpstr>Background Processes</vt:lpstr>
      <vt:lpstr>History of CLFV Searches</vt:lpstr>
      <vt:lpstr>History of CLFV Searches</vt:lpstr>
      <vt:lpstr>CLFV from SUSY</vt:lpstr>
      <vt:lpstr>Other “new physics” also provide  Mu2e  signal</vt:lpstr>
      <vt:lpstr>CLFV in m+→e+g and m-N→e-N</vt:lpstr>
      <vt:lpstr>Constraints on new physics</vt:lpstr>
      <vt:lpstr>Constraints on new physics</vt:lpstr>
      <vt:lpstr>Mu2e Beyond the LHC</vt:lpstr>
      <vt:lpstr>The Mu2e Experiment</vt:lpstr>
      <vt:lpstr>The Mu2e Experiment</vt:lpstr>
      <vt:lpstr>The Mu2e Experiment</vt:lpstr>
      <vt:lpstr>The Mu2e Experiment</vt:lpstr>
      <vt:lpstr>Sensitivity Goal</vt:lpstr>
      <vt:lpstr>4 Orders-of-Magnitude?</vt:lpstr>
      <vt:lpstr>4 Orders-of-Magnitude?</vt:lpstr>
      <vt:lpstr>4 Orders-of-Magnitude?</vt:lpstr>
      <vt:lpstr>Mu2e Schedule</vt:lpstr>
      <vt:lpstr>The Mu2e Collaboration</vt:lpstr>
      <vt:lpstr>Summary</vt:lpstr>
      <vt:lpstr>Backup</vt:lpstr>
      <vt:lpstr>CDR</vt:lpstr>
      <vt:lpstr>Mu2e Review Status</vt:lpstr>
      <vt:lpstr>Possible Scenarios</vt:lpstr>
      <vt:lpstr>CLFV and Tau Decays</vt:lpstr>
      <vt:lpstr>Supersymmetry in Tau LFV </vt:lpstr>
    </vt:vector>
  </TitlesOfParts>
  <Company>Fermilab - CDF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Race for the Higgs Boson (A Tevatron Perspective)</dc:title>
  <dc:creator>Robert Group</dc:creator>
  <cp:lastModifiedBy>Craig Group</cp:lastModifiedBy>
  <cp:revision>168</cp:revision>
  <cp:lastPrinted>2011-08-09T12:00:05Z</cp:lastPrinted>
  <dcterms:created xsi:type="dcterms:W3CDTF">2011-04-07T20:12:13Z</dcterms:created>
  <dcterms:modified xsi:type="dcterms:W3CDTF">2011-08-09T12:01:02Z</dcterms:modified>
</cp:coreProperties>
</file>