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311" r:id="rId4"/>
    <p:sldId id="335" r:id="rId5"/>
    <p:sldId id="312" r:id="rId6"/>
    <p:sldId id="262" r:id="rId7"/>
    <p:sldId id="264" r:id="rId8"/>
    <p:sldId id="259" r:id="rId9"/>
    <p:sldId id="267" r:id="rId10"/>
    <p:sldId id="265" r:id="rId11"/>
    <p:sldId id="279" r:id="rId12"/>
    <p:sldId id="313" r:id="rId13"/>
    <p:sldId id="261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32" r:id="rId25"/>
    <p:sldId id="333" r:id="rId26"/>
    <p:sldId id="334" r:id="rId27"/>
    <p:sldId id="33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99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20" autoAdjust="0"/>
  </p:normalViewPr>
  <p:slideViewPr>
    <p:cSldViewPr showGuides="1">
      <p:cViewPr varScale="1">
        <p:scale>
          <a:sx n="65" d="100"/>
          <a:sy n="65" d="100"/>
        </p:scale>
        <p:origin x="-130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5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079F8-CD10-4566-AEB3-73C7A5590709}" type="datetimeFigureOut">
              <a:rPr lang="en-US" smtClean="0"/>
              <a:pPr/>
              <a:t>8/10/2011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07891-B6E0-499E-B82D-223ECDFEF37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07891-B6E0-499E-B82D-223ECDFEF37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 txBox="1">
            <a:spLocks noGrp="1" noChangeArrowheads="1"/>
          </p:cNvSpPr>
          <p:nvPr/>
        </p:nvSpPr>
        <p:spPr bwMode="auto">
          <a:xfrm>
            <a:off x="3882564" y="8685862"/>
            <a:ext cx="2973878" cy="45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13" tIns="42157" rIns="84313" bIns="42157" anchor="b"/>
          <a:lstStyle/>
          <a:p>
            <a:pPr algn="r" defTabSz="843191"/>
            <a:fld id="{94A73561-A620-47AE-AEC7-3413F9535850}" type="slidenum">
              <a:rPr kumimoji="1" lang="en-US" altLang="ja-JP" sz="1000"/>
              <a:pPr algn="r" defTabSz="843191"/>
              <a:t>8</a:t>
            </a:fld>
            <a:endParaRPr kumimoji="1" lang="en-US" altLang="ja-JP" sz="1000" dirty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713"/>
            <a:ext cx="5486400" cy="4113862"/>
          </a:xfrm>
          <a:noFill/>
          <a:ln/>
        </p:spPr>
        <p:txBody>
          <a:bodyPr lIns="84313" tIns="42157" rIns="84313" bIns="42157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209502" y="694244"/>
            <a:ext cx="4429645" cy="341961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940" tIns="44970" rIns="89940" bIns="44970" anchor="ctr"/>
          <a:lstStyle/>
          <a:p>
            <a:endParaRPr lang="en-US" dirty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/>
          </p:nvPr>
        </p:nvSpPr>
        <p:spPr>
          <a:xfrm>
            <a:off x="687360" y="4343713"/>
            <a:ext cx="5463020" cy="4095099"/>
          </a:xfrm>
          <a:noFill/>
          <a:ln/>
        </p:spPr>
        <p:txBody>
          <a:bodyPr wrap="none" anchor="ctr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07891-B6E0-499E-B82D-223ECDFEF371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066800"/>
            <a:ext cx="85344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0" y="6477000"/>
            <a:ext cx="1143000" cy="22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Jui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DPF2011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763000" y="6477000"/>
            <a:ext cx="381000" cy="228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82580-8BFE-4966-990A-CE43686611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Footer Placeholder 4"/>
          <p:cNvSpPr txBox="1">
            <a:spLocks/>
          </p:cNvSpPr>
          <p:nvPr userDrawn="1"/>
        </p:nvSpPr>
        <p:spPr>
          <a:xfrm>
            <a:off x="152400" y="6629400"/>
            <a:ext cx="1143000" cy="22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Jui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DPF2011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915400" y="6629400"/>
            <a:ext cx="381000" cy="228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82580-8BFE-4966-990A-CE43686611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639762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274638"/>
            <a:ext cx="1447800" cy="6202362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74638"/>
            <a:ext cx="7010400" cy="6202362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0" y="6477000"/>
            <a:ext cx="1143000" cy="22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Jui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DPF2011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763000" y="6477000"/>
            <a:ext cx="381000" cy="228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82580-8BFE-4966-990A-CE43686611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4864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639762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0" y="6477000"/>
            <a:ext cx="1143000" cy="22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Jui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DPF2011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763000" y="6477000"/>
            <a:ext cx="381000" cy="228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82580-8BFE-4966-990A-CE43686611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304800" y="274638"/>
            <a:ext cx="8534400" cy="639762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0" y="6477000"/>
            <a:ext cx="1143000" cy="22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Jui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DPF2011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763000" y="6477000"/>
            <a:ext cx="381000" cy="228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82580-8BFE-4966-990A-CE43686611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148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066800"/>
            <a:ext cx="41148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639762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0" y="6477000"/>
            <a:ext cx="1143000" cy="22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Jui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DPF2011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8763000" y="6477000"/>
            <a:ext cx="381000" cy="228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82580-8BFE-4966-990A-CE43686611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066800"/>
            <a:ext cx="4040188" cy="650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828800"/>
            <a:ext cx="4038600" cy="4648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066800"/>
            <a:ext cx="41148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1828800"/>
            <a:ext cx="4114800" cy="4648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639762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0" y="6477000"/>
            <a:ext cx="1143000" cy="22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Jui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DPF2011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8763000" y="6477000"/>
            <a:ext cx="381000" cy="228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82580-8BFE-4966-990A-CE43686611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639762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0" y="6477000"/>
            <a:ext cx="1143000" cy="22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Jui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DPF2011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763000" y="6477000"/>
            <a:ext cx="381000" cy="228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82580-8BFE-4966-990A-CE43686611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0" y="6477000"/>
            <a:ext cx="1143000" cy="22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Jui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DPF2011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8763000" y="6477000"/>
            <a:ext cx="381000" cy="228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82580-8BFE-4966-990A-CE43686611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8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0" y="6477000"/>
            <a:ext cx="1143000" cy="22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Jui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DPF2011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763000" y="6477000"/>
            <a:ext cx="381000" cy="228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82580-8BFE-4966-990A-CE43686611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0" y="6477000"/>
            <a:ext cx="1143000" cy="22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Jui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DPF2011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763000" y="6477000"/>
            <a:ext cx="381000" cy="228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82580-8BFE-4966-990A-CE43686611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8534400" cy="541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wmf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blogs.de/diaxs-rake/2010/03/ultrahochenergetische-kosmische-strahlung-bleibt-mysterios.php" TargetMode="External"/><Relationship Id="rId2" Type="http://schemas.openxmlformats.org/officeDocument/2006/relationships/hyperlink" Target="http://muon.wordpress.com/2010/03/03/highest-energy-cosmics-rays-are-iron-nuclei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7848600" cy="20034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Cosmic Ray in the Northern Hemisphere: Results from the </a:t>
            </a:r>
            <a:r>
              <a:rPr lang="en-US" sz="49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Telescope Array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en-US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00" y="3200400"/>
            <a:ext cx="4800600" cy="2286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>Charlie Jui</a:t>
            </a:r>
          </a:p>
          <a:p>
            <a:r>
              <a:rPr lang="en-US" b="1" i="1" dirty="0" smtClean="0">
                <a:solidFill>
                  <a:srgbClr val="C00000"/>
                </a:solidFill>
              </a:rPr>
              <a:t>University of Utah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DPF, Brown University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Aug. 11, 2011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244316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5257800"/>
            <a:ext cx="2857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754438"/>
            <a:ext cx="5599113" cy="3103562"/>
            <a:chOff x="2109" y="164"/>
            <a:chExt cx="3527" cy="1955"/>
          </a:xfrm>
        </p:grpSpPr>
        <p:pic>
          <p:nvPicPr>
            <p:cNvPr id="12301" name="Picture 7" descr="佐川ブロアResult-from-TA-SD-v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09" y="164"/>
              <a:ext cx="3527" cy="1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02" name="Line 14"/>
            <p:cNvSpPr>
              <a:spLocks noChangeShapeType="1"/>
            </p:cNvSpPr>
            <p:nvPr/>
          </p:nvSpPr>
          <p:spPr bwMode="auto">
            <a:xfrm>
              <a:off x="3627" y="260"/>
              <a:ext cx="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3" name="Text Box 15"/>
            <p:cNvSpPr txBox="1">
              <a:spLocks noChangeArrowheads="1"/>
            </p:cNvSpPr>
            <p:nvPr/>
          </p:nvSpPr>
          <p:spPr bwMode="auto">
            <a:xfrm>
              <a:off x="3334" y="1888"/>
              <a:ext cx="7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kumimoji="1" lang="en-US" altLang="ja-JP" sz="1800" i="1" dirty="0">
                  <a:ea typeface="ＭＳ Ｐゴシック" pitchFamily="50" charset="-128"/>
                </a:rPr>
                <a:t>r = 800m</a:t>
              </a:r>
            </a:p>
          </p:txBody>
        </p:sp>
      </p:grpSp>
      <p:pic>
        <p:nvPicPr>
          <p:cNvPr id="12291" name="Picture 33" descr="event_time_f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5450" y="1447800"/>
            <a:ext cx="49085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7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6858000" cy="609600"/>
          </a:xfrm>
        </p:spPr>
        <p:txBody>
          <a:bodyPr/>
          <a:lstStyle/>
          <a:p>
            <a:r>
              <a:rPr lang="en-US" sz="4000" dirty="0" smtClean="0"/>
              <a:t>Analyzing SD Event</a:t>
            </a:r>
          </a:p>
        </p:txBody>
      </p:sp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0" y="6172200"/>
            <a:ext cx="1981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 dirty="0"/>
              <a:t>Lateral Density Distribution Fit</a:t>
            </a:r>
          </a:p>
        </p:txBody>
      </p:sp>
      <p:sp>
        <p:nvSpPr>
          <p:cNvPr id="12294" name="Text Box 9"/>
          <p:cNvSpPr txBox="1">
            <a:spLocks noChangeArrowheads="1"/>
          </p:cNvSpPr>
          <p:nvPr/>
        </p:nvSpPr>
        <p:spPr bwMode="auto">
          <a:xfrm>
            <a:off x="4800600" y="1143000"/>
            <a:ext cx="3810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 dirty="0"/>
              <a:t>Geometry Fit (modified Linsley)</a:t>
            </a:r>
          </a:p>
        </p:txBody>
      </p:sp>
      <p:sp>
        <p:nvSpPr>
          <p:cNvPr id="12295" name="Text Box 11"/>
          <p:cNvSpPr txBox="1">
            <a:spLocks noChangeArrowheads="1"/>
          </p:cNvSpPr>
          <p:nvPr/>
        </p:nvSpPr>
        <p:spPr bwMode="auto">
          <a:xfrm>
            <a:off x="5562600" y="4038600"/>
            <a:ext cx="21927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en-US" altLang="ja-JP" sz="2000" dirty="0">
                <a:solidFill>
                  <a:srgbClr val="000099"/>
                </a:solidFill>
                <a:ea typeface="ＭＳ Ｐゴシック" pitchFamily="50" charset="-128"/>
              </a:rPr>
              <a:t>Fit with AGASA LDF</a:t>
            </a:r>
          </a:p>
        </p:txBody>
      </p:sp>
      <p:pic>
        <p:nvPicPr>
          <p:cNvPr id="12296" name="Picture 11" descr="image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5257800"/>
            <a:ext cx="2852738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12" descr="image0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0538" y="4495800"/>
            <a:ext cx="35734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8" name="Text Box 13"/>
          <p:cNvSpPr txBox="1">
            <a:spLocks noChangeArrowheads="1"/>
          </p:cNvSpPr>
          <p:nvPr/>
        </p:nvSpPr>
        <p:spPr bwMode="auto">
          <a:xfrm>
            <a:off x="5435600" y="5715000"/>
            <a:ext cx="36516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742950" lvl="1" indent="-285750" algn="l">
              <a:buFontTx/>
              <a:buChar char="•"/>
            </a:pPr>
            <a:r>
              <a:rPr kumimoji="1" lang="en-US" altLang="ja-JP" sz="2000" dirty="0">
                <a:ea typeface="ＭＳ Ｐゴシック" pitchFamily="50" charset="-128"/>
              </a:rPr>
              <a:t>S(800): Primary Energy </a:t>
            </a:r>
          </a:p>
          <a:p>
            <a:pPr marL="742950" lvl="1" indent="-285750" algn="l">
              <a:buFontTx/>
              <a:buChar char="•"/>
            </a:pPr>
            <a:r>
              <a:rPr kumimoji="1" lang="en-US" altLang="ja-JP" sz="2000" dirty="0">
                <a:ea typeface="ＭＳ Ｐゴシック" pitchFamily="50" charset="-128"/>
              </a:rPr>
              <a:t>Zenith attenuation by MC </a:t>
            </a:r>
          </a:p>
        </p:txBody>
      </p:sp>
      <p:pic>
        <p:nvPicPr>
          <p:cNvPr id="12299" name="Picture 14"/>
          <p:cNvPicPr>
            <a:picLocks noChangeAspect="1" noChangeArrowheads="1"/>
          </p:cNvPicPr>
          <p:nvPr/>
        </p:nvPicPr>
        <p:blipFill>
          <a:blip r:embed="rId6" cstate="print"/>
          <a:srcRect t="7355" b="1839"/>
          <a:stretch>
            <a:fillRect/>
          </a:stretch>
        </p:blipFill>
        <p:spPr bwMode="auto">
          <a:xfrm>
            <a:off x="533400" y="1208088"/>
            <a:ext cx="33909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0" name="Text Box 15"/>
          <p:cNvSpPr txBox="1">
            <a:spLocks noChangeArrowheads="1"/>
          </p:cNvSpPr>
          <p:nvPr/>
        </p:nvSpPr>
        <p:spPr bwMode="auto">
          <a:xfrm>
            <a:off x="228600" y="9144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 dirty="0"/>
              <a:t>2008/Jun/25 - 19:45:52.588670 UTC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0"/>
            <a:ext cx="1219200" cy="58477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C000"/>
                </a:solidFill>
              </a:rPr>
              <a:t>Part 2</a:t>
            </a:r>
            <a:endParaRPr lang="en-US" sz="32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17525"/>
            <a:ext cx="8220075" cy="597087"/>
          </a:xfrm>
        </p:spPr>
        <p:txBody>
          <a:bodyPr lIns="0" tIns="0" rIns="0" bIns="0">
            <a:spAutoFit/>
          </a:bodyPr>
          <a:lstStyle/>
          <a:p>
            <a:pPr defTabSz="457200">
              <a:lnSpc>
                <a:spcPct val="9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Surface </a:t>
            </a:r>
            <a:r>
              <a:rPr lang="en-GB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Array Energy </a:t>
            </a:r>
            <a:r>
              <a:rPr lang="en-GB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72200" y="1219200"/>
            <a:ext cx="2743200" cy="4949047"/>
          </a:xfrm>
          <a:noFill/>
        </p:spPr>
        <p:txBody>
          <a:bodyPr wrap="square" lIns="0" tIns="0" rIns="0" bIns="0">
            <a:spAutoFit/>
          </a:bodyPr>
          <a:lstStyle/>
          <a:p>
            <a:pPr marL="404813" indent="-300038" defTabSz="457200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 dirty="0" smtClean="0"/>
              <a:t>Energy table is constructed using the </a:t>
            </a:r>
            <a:r>
              <a:rPr lang="en-US" sz="2400" dirty="0" smtClean="0"/>
              <a:t>MC (CORSIKA)</a:t>
            </a:r>
            <a:endParaRPr lang="en-US" sz="2400" dirty="0" smtClean="0"/>
          </a:p>
          <a:p>
            <a:pPr marL="404813" indent="-300038" defTabSz="457200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 dirty="0" smtClean="0"/>
              <a:t>Determination of event energy by interpolating between S800 </a:t>
            </a:r>
            <a:r>
              <a:rPr lang="en-US" sz="2400" dirty="0" smtClean="0"/>
              <a:t>vs. </a:t>
            </a:r>
            <a:r>
              <a:rPr lang="en-US" sz="2400" dirty="0" smtClean="0"/>
              <a:t>sec(</a:t>
            </a:r>
            <a:r>
              <a:rPr lang="el-GR" sz="2400" dirty="0" smtClean="0"/>
              <a:t>θ</a:t>
            </a:r>
            <a:r>
              <a:rPr lang="en-US" sz="2400" dirty="0" smtClean="0"/>
              <a:t>) </a:t>
            </a:r>
            <a:r>
              <a:rPr lang="en-US" sz="2400" dirty="0" smtClean="0"/>
              <a:t>lines</a:t>
            </a:r>
          </a:p>
          <a:p>
            <a:pPr marL="404813" indent="-300038" defTabSz="457200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 dirty="0" smtClean="0"/>
              <a:t>Uses novel “de-thinning” of CORSIKA (paper draft in internal review)</a:t>
            </a:r>
            <a:endParaRPr lang="en-US" sz="2400" dirty="0" smtClean="0"/>
          </a:p>
        </p:txBody>
      </p:sp>
      <p:pic>
        <p:nvPicPr>
          <p:cNvPr id="26628" name="Picture 4"/>
          <p:cNvPicPr>
            <a:picLocks noChangeArrowheads="1"/>
          </p:cNvPicPr>
          <p:nvPr/>
        </p:nvPicPr>
        <p:blipFill>
          <a:blip r:embed="rId3" cstate="print"/>
          <a:srcRect t="7272" r="8168"/>
          <a:stretch>
            <a:fillRect/>
          </a:stretch>
        </p:blipFill>
        <p:spPr bwMode="auto">
          <a:xfrm>
            <a:off x="228600" y="1371600"/>
            <a:ext cx="5955962" cy="492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562600" cy="685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FD Geometrical Reconstruction</a:t>
            </a:r>
            <a:endParaRPr lang="en-US" sz="32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0" y="838200"/>
            <a:ext cx="4495800" cy="2819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trajectory of the EAS can be determined in one of two ways:</a:t>
            </a:r>
          </a:p>
          <a:p>
            <a:pPr marL="838200" marR="0" lvl="1" indent="-3810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Monocular reconstruction using the arrival time of light signal at the detector.</a:t>
            </a:r>
          </a:p>
          <a:p>
            <a:pPr marL="838200" marR="0" lvl="1" indent="-3810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By intersecting the shower-detector planes (SDP) seen from the two detector sites.</a:t>
            </a:r>
          </a:p>
        </p:txBody>
      </p:sp>
      <p:pic>
        <p:nvPicPr>
          <p:cNvPr id="8" name="Picture 4" descr="sdpla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16958"/>
            <a:ext cx="3505200" cy="392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stereo_geom2"/>
          <p:cNvPicPr>
            <a:picLocks noChangeAspect="1" noChangeArrowheads="1"/>
          </p:cNvPicPr>
          <p:nvPr/>
        </p:nvPicPr>
        <p:blipFill>
          <a:blip r:embed="rId4" cstate="print"/>
          <a:srcRect l="7990" t="20990" r="7990"/>
          <a:stretch>
            <a:fillRect/>
          </a:stretch>
        </p:blipFill>
        <p:spPr bwMode="auto">
          <a:xfrm>
            <a:off x="4876800" y="4038600"/>
            <a:ext cx="3939436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6"/>
          <p:cNvGraphicFramePr>
            <a:graphicFrameLocks noChangeAspect="1"/>
          </p:cNvGraphicFramePr>
          <p:nvPr/>
        </p:nvGraphicFramePr>
        <p:xfrm>
          <a:off x="0" y="3429000"/>
          <a:ext cx="4889371" cy="3119646"/>
        </p:xfrm>
        <a:graphic>
          <a:graphicData uri="http://schemas.openxmlformats.org/presentationml/2006/ole">
            <p:oleObj spid="_x0000_s25603" name="Clip" r:id="rId5" imgW="3365079" imgH="2146032" progId="">
              <p:embed/>
            </p:oleObj>
          </a:graphicData>
        </a:graphic>
      </p:graphicFrame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5334000" y="3810000"/>
            <a:ext cx="60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 u="sng" dirty="0">
                <a:latin typeface="Times New Roman" pitchFamily="18" charset="0"/>
              </a:rPr>
              <a:t>2</a:t>
            </a:r>
            <a:r>
              <a:rPr lang="en-US" sz="2400" b="1" u="sng" dirty="0" smtClean="0">
                <a:latin typeface="Times New Roman" pitchFamily="18" charset="0"/>
              </a:rPr>
              <a:t>.</a:t>
            </a:r>
            <a:endParaRPr lang="en-US" sz="2400" b="1" u="sng" dirty="0">
              <a:latin typeface="Times New Roman" pitchFamily="18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257800" y="381000"/>
            <a:ext cx="60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 u="sng" dirty="0">
                <a:latin typeface="Times New Roman" pitchFamily="18" charset="0"/>
              </a:rPr>
              <a:t>1</a:t>
            </a:r>
            <a:r>
              <a:rPr lang="en-US" sz="2400" b="1" u="sng" dirty="0" smtClean="0">
                <a:latin typeface="Times New Roman" pitchFamily="18" charset="0"/>
              </a:rPr>
              <a:t>.</a:t>
            </a:r>
            <a:endParaRPr lang="en-US" sz="2400" b="1" u="sng" dirty="0">
              <a:latin typeface="Times New Roman" pitchFamily="18" charset="0"/>
            </a:endParaRPr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4800600" y="2438400"/>
          <a:ext cx="2066925" cy="749310"/>
        </p:xfrm>
        <a:graphic>
          <a:graphicData uri="http://schemas.openxmlformats.org/presentationml/2006/ole">
            <p:oleObj spid="_x0000_s25602" name="Equation" r:id="rId6" imgW="1117440" imgH="406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09600"/>
            <a:ext cx="7379208" cy="3044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609600"/>
          </a:xfrm>
        </p:spPr>
        <p:txBody>
          <a:bodyPr/>
          <a:lstStyle/>
          <a:p>
            <a:r>
              <a:rPr lang="en-US" sz="4000" dirty="0" smtClean="0"/>
              <a:t>Measurement of a fluorescence Event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477000" y="1219200"/>
            <a:ext cx="2286000" cy="830997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rgbClr val="FFC000"/>
                </a:solidFill>
              </a:rPr>
              <a:t>Event Display </a:t>
            </a:r>
            <a:r>
              <a:rPr lang="en-US" sz="2000" b="1" dirty="0">
                <a:solidFill>
                  <a:srgbClr val="FFC000"/>
                </a:solidFill>
              </a:rPr>
              <a:t>Black Rock Mesa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066800" y="6324600"/>
            <a:ext cx="2514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 b="1" dirty="0"/>
              <a:t>Monocular timing fit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876800" y="6324600"/>
            <a:ext cx="3733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 b="1" dirty="0"/>
              <a:t>Reconstructed Shower Profile</a:t>
            </a:r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733800"/>
            <a:ext cx="4103688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733800"/>
            <a:ext cx="43053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029200" y="3810000"/>
            <a:ext cx="16764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Fluorescence</a:t>
            </a:r>
          </a:p>
          <a:p>
            <a:pPr algn="l">
              <a:spcBef>
                <a:spcPct val="50000"/>
              </a:spcBef>
            </a:pPr>
            <a:r>
              <a:rPr lang="en-US" sz="1400" b="0" dirty="0">
                <a:solidFill>
                  <a:srgbClr val="CC00CC"/>
                </a:solidFill>
              </a:rPr>
              <a:t>Direct (Cerenkov)</a:t>
            </a:r>
          </a:p>
          <a:p>
            <a:pPr algn="l">
              <a:spcBef>
                <a:spcPct val="50000"/>
              </a:spcBef>
            </a:pPr>
            <a:r>
              <a:rPr lang="en-US" sz="1400" b="0" dirty="0">
                <a:solidFill>
                  <a:srgbClr val="00CC00"/>
                </a:solidFill>
              </a:rPr>
              <a:t>Rayleigh scatt.</a:t>
            </a:r>
          </a:p>
          <a:p>
            <a:pPr algn="l">
              <a:spcBef>
                <a:spcPct val="50000"/>
              </a:spcBef>
            </a:pPr>
            <a:r>
              <a:rPr lang="en-US" sz="1400" b="0" dirty="0">
                <a:solidFill>
                  <a:srgbClr val="3333FF"/>
                </a:solidFill>
              </a:rPr>
              <a:t>Aerosol scatt.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Reconstruction</a:t>
            </a:r>
            <a:endParaRPr lang="en-US" dirty="0"/>
          </a:p>
        </p:txBody>
      </p:sp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469511" y="1066800"/>
            <a:ext cx="4102489" cy="4206240"/>
            <a:chOff x="469511" y="1066800"/>
            <a:chExt cx="4102489" cy="3505200"/>
          </a:xfrm>
        </p:grpSpPr>
        <p:pic>
          <p:nvPicPr>
            <p:cNvPr id="7" name="Picture 148" descr="Picture 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54316" y="1143000"/>
              <a:ext cx="2520463" cy="3429000"/>
            </a:xfrm>
            <a:prstGeom prst="rect">
              <a:avLst/>
            </a:prstGeom>
            <a:noFill/>
          </p:spPr>
        </p:pic>
        <p:sp>
          <p:nvSpPr>
            <p:cNvPr id="8" name="Rectangle 105"/>
            <p:cNvSpPr>
              <a:spLocks noChangeArrowheads="1"/>
            </p:cNvSpPr>
            <p:nvPr/>
          </p:nvSpPr>
          <p:spPr bwMode="auto">
            <a:xfrm>
              <a:off x="545600" y="1066800"/>
              <a:ext cx="1341076" cy="24447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Primary Cosmic Ray</a:t>
              </a:r>
            </a:p>
          </p:txBody>
        </p:sp>
        <p:sp>
          <p:nvSpPr>
            <p:cNvPr id="9" name="Rectangle 106"/>
            <p:cNvSpPr>
              <a:spLocks noChangeArrowheads="1"/>
            </p:cNvSpPr>
            <p:nvPr/>
          </p:nvSpPr>
          <p:spPr bwMode="auto">
            <a:xfrm>
              <a:off x="2828284" y="1371600"/>
              <a:ext cx="1659701" cy="39687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UV Fluorescence Photons</a:t>
              </a:r>
            </a:p>
            <a:p>
              <a:r>
                <a:rPr lang="en-US" sz="1000" dirty="0">
                  <a:solidFill>
                    <a:schemeClr val="bg1"/>
                  </a:solidFill>
                </a:rPr>
                <a:t>Isotropic Emission</a:t>
              </a:r>
            </a:p>
          </p:txBody>
        </p:sp>
        <p:sp>
          <p:nvSpPr>
            <p:cNvPr id="10" name="Rectangle 107"/>
            <p:cNvSpPr>
              <a:spLocks noChangeArrowheads="1"/>
            </p:cNvSpPr>
            <p:nvPr/>
          </p:nvSpPr>
          <p:spPr bwMode="auto">
            <a:xfrm>
              <a:off x="469511" y="2057400"/>
              <a:ext cx="1559833" cy="39687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Charged Particles</a:t>
              </a:r>
            </a:p>
            <a:p>
              <a:r>
                <a:rPr lang="en-US" sz="1000" dirty="0">
                  <a:solidFill>
                    <a:schemeClr val="bg1"/>
                  </a:solidFill>
                </a:rPr>
                <a:t>Electromagnetic Shower</a:t>
              </a:r>
            </a:p>
          </p:txBody>
        </p:sp>
        <p:sp>
          <p:nvSpPr>
            <p:cNvPr id="11" name="Line 109"/>
            <p:cNvSpPr>
              <a:spLocks noChangeShapeType="1"/>
            </p:cNvSpPr>
            <p:nvPr/>
          </p:nvSpPr>
          <p:spPr bwMode="auto">
            <a:xfrm>
              <a:off x="1610853" y="2514600"/>
              <a:ext cx="304358" cy="381000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AutoShape 116"/>
            <p:cNvSpPr>
              <a:spLocks noChangeArrowheads="1"/>
            </p:cNvSpPr>
            <p:nvPr/>
          </p:nvSpPr>
          <p:spPr bwMode="auto">
            <a:xfrm>
              <a:off x="1686942" y="4191000"/>
              <a:ext cx="228268" cy="76200"/>
            </a:xfrm>
            <a:prstGeom prst="cube">
              <a:avLst>
                <a:gd name="adj" fmla="val 25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AutoShape 117"/>
            <p:cNvSpPr>
              <a:spLocks noChangeArrowheads="1"/>
            </p:cNvSpPr>
            <p:nvPr/>
          </p:nvSpPr>
          <p:spPr bwMode="auto">
            <a:xfrm>
              <a:off x="1839121" y="4343400"/>
              <a:ext cx="228268" cy="76200"/>
            </a:xfrm>
            <a:prstGeom prst="cube">
              <a:avLst>
                <a:gd name="adj" fmla="val 25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AutoShape 118"/>
            <p:cNvSpPr>
              <a:spLocks noChangeArrowheads="1"/>
            </p:cNvSpPr>
            <p:nvPr/>
          </p:nvSpPr>
          <p:spPr bwMode="auto">
            <a:xfrm>
              <a:off x="2067389" y="4191000"/>
              <a:ext cx="228268" cy="76200"/>
            </a:xfrm>
            <a:prstGeom prst="cube">
              <a:avLst>
                <a:gd name="adj" fmla="val 25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" name="AutoShape 119"/>
            <p:cNvSpPr>
              <a:spLocks noChangeArrowheads="1"/>
            </p:cNvSpPr>
            <p:nvPr/>
          </p:nvSpPr>
          <p:spPr bwMode="auto">
            <a:xfrm>
              <a:off x="2295657" y="4343400"/>
              <a:ext cx="228268" cy="76200"/>
            </a:xfrm>
            <a:prstGeom prst="cube">
              <a:avLst>
                <a:gd name="adj" fmla="val 25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" name="AutoShape 120"/>
            <p:cNvSpPr>
              <a:spLocks noChangeArrowheads="1"/>
            </p:cNvSpPr>
            <p:nvPr/>
          </p:nvSpPr>
          <p:spPr bwMode="auto">
            <a:xfrm>
              <a:off x="2523926" y="4191000"/>
              <a:ext cx="228268" cy="76200"/>
            </a:xfrm>
            <a:prstGeom prst="cube">
              <a:avLst>
                <a:gd name="adj" fmla="val 25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Freeform 123"/>
            <p:cNvSpPr>
              <a:spLocks/>
            </p:cNvSpPr>
            <p:nvPr/>
          </p:nvSpPr>
          <p:spPr bwMode="auto">
            <a:xfrm rot="1403538">
              <a:off x="2454658" y="2253044"/>
              <a:ext cx="442702" cy="10795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48" y="144"/>
                </a:cxn>
                <a:cxn ang="0">
                  <a:pos x="96" y="0"/>
                </a:cxn>
                <a:cxn ang="0">
                  <a:pos x="192" y="144"/>
                </a:cxn>
                <a:cxn ang="0">
                  <a:pos x="240" y="0"/>
                </a:cxn>
                <a:cxn ang="0">
                  <a:pos x="336" y="144"/>
                </a:cxn>
                <a:cxn ang="0">
                  <a:pos x="384" y="48"/>
                </a:cxn>
              </a:cxnLst>
              <a:rect l="0" t="0" r="r" b="b"/>
              <a:pathLst>
                <a:path w="384" h="152">
                  <a:moveTo>
                    <a:pt x="0" y="48"/>
                  </a:moveTo>
                  <a:cubicBezTo>
                    <a:pt x="16" y="100"/>
                    <a:pt x="32" y="152"/>
                    <a:pt x="48" y="144"/>
                  </a:cubicBezTo>
                  <a:cubicBezTo>
                    <a:pt x="64" y="136"/>
                    <a:pt x="72" y="0"/>
                    <a:pt x="96" y="0"/>
                  </a:cubicBezTo>
                  <a:cubicBezTo>
                    <a:pt x="120" y="0"/>
                    <a:pt x="168" y="144"/>
                    <a:pt x="192" y="144"/>
                  </a:cubicBezTo>
                  <a:cubicBezTo>
                    <a:pt x="216" y="144"/>
                    <a:pt x="216" y="0"/>
                    <a:pt x="240" y="0"/>
                  </a:cubicBezTo>
                  <a:cubicBezTo>
                    <a:pt x="264" y="0"/>
                    <a:pt x="312" y="136"/>
                    <a:pt x="336" y="144"/>
                  </a:cubicBezTo>
                  <a:cubicBezTo>
                    <a:pt x="360" y="152"/>
                    <a:pt x="368" y="64"/>
                    <a:pt x="384" y="48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Freeform 126"/>
            <p:cNvSpPr>
              <a:spLocks/>
            </p:cNvSpPr>
            <p:nvPr/>
          </p:nvSpPr>
          <p:spPr bwMode="auto">
            <a:xfrm>
              <a:off x="2600015" y="2057400"/>
              <a:ext cx="442702" cy="10795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48" y="144"/>
                </a:cxn>
                <a:cxn ang="0">
                  <a:pos x="96" y="0"/>
                </a:cxn>
                <a:cxn ang="0">
                  <a:pos x="192" y="144"/>
                </a:cxn>
                <a:cxn ang="0">
                  <a:pos x="240" y="0"/>
                </a:cxn>
                <a:cxn ang="0">
                  <a:pos x="336" y="144"/>
                </a:cxn>
                <a:cxn ang="0">
                  <a:pos x="384" y="48"/>
                </a:cxn>
              </a:cxnLst>
              <a:rect l="0" t="0" r="r" b="b"/>
              <a:pathLst>
                <a:path w="384" h="152">
                  <a:moveTo>
                    <a:pt x="0" y="48"/>
                  </a:moveTo>
                  <a:cubicBezTo>
                    <a:pt x="16" y="100"/>
                    <a:pt x="32" y="152"/>
                    <a:pt x="48" y="144"/>
                  </a:cubicBezTo>
                  <a:cubicBezTo>
                    <a:pt x="64" y="136"/>
                    <a:pt x="72" y="0"/>
                    <a:pt x="96" y="0"/>
                  </a:cubicBezTo>
                  <a:cubicBezTo>
                    <a:pt x="120" y="0"/>
                    <a:pt x="168" y="144"/>
                    <a:pt x="192" y="144"/>
                  </a:cubicBezTo>
                  <a:cubicBezTo>
                    <a:pt x="216" y="144"/>
                    <a:pt x="216" y="0"/>
                    <a:pt x="240" y="0"/>
                  </a:cubicBezTo>
                  <a:cubicBezTo>
                    <a:pt x="264" y="0"/>
                    <a:pt x="312" y="136"/>
                    <a:pt x="336" y="144"/>
                  </a:cubicBezTo>
                  <a:cubicBezTo>
                    <a:pt x="360" y="152"/>
                    <a:pt x="368" y="64"/>
                    <a:pt x="384" y="48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Freeform 129"/>
            <p:cNvSpPr>
              <a:spLocks/>
            </p:cNvSpPr>
            <p:nvPr/>
          </p:nvSpPr>
          <p:spPr bwMode="auto">
            <a:xfrm rot="20220000">
              <a:off x="2302256" y="1937433"/>
              <a:ext cx="442702" cy="10795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48" y="144"/>
                </a:cxn>
                <a:cxn ang="0">
                  <a:pos x="96" y="0"/>
                </a:cxn>
                <a:cxn ang="0">
                  <a:pos x="192" y="144"/>
                </a:cxn>
                <a:cxn ang="0">
                  <a:pos x="240" y="0"/>
                </a:cxn>
                <a:cxn ang="0">
                  <a:pos x="336" y="144"/>
                </a:cxn>
                <a:cxn ang="0">
                  <a:pos x="384" y="48"/>
                </a:cxn>
              </a:cxnLst>
              <a:rect l="0" t="0" r="r" b="b"/>
              <a:pathLst>
                <a:path w="384" h="152">
                  <a:moveTo>
                    <a:pt x="0" y="48"/>
                  </a:moveTo>
                  <a:cubicBezTo>
                    <a:pt x="16" y="100"/>
                    <a:pt x="32" y="152"/>
                    <a:pt x="48" y="144"/>
                  </a:cubicBezTo>
                  <a:cubicBezTo>
                    <a:pt x="64" y="136"/>
                    <a:pt x="72" y="0"/>
                    <a:pt x="96" y="0"/>
                  </a:cubicBezTo>
                  <a:cubicBezTo>
                    <a:pt x="120" y="0"/>
                    <a:pt x="168" y="144"/>
                    <a:pt x="192" y="144"/>
                  </a:cubicBezTo>
                  <a:cubicBezTo>
                    <a:pt x="216" y="144"/>
                    <a:pt x="216" y="0"/>
                    <a:pt x="240" y="0"/>
                  </a:cubicBezTo>
                  <a:cubicBezTo>
                    <a:pt x="264" y="0"/>
                    <a:pt x="312" y="136"/>
                    <a:pt x="336" y="144"/>
                  </a:cubicBezTo>
                  <a:cubicBezTo>
                    <a:pt x="360" y="152"/>
                    <a:pt x="368" y="64"/>
                    <a:pt x="384" y="48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pic>
          <p:nvPicPr>
            <p:cNvPr id="20" name="Picture 142" descr="FDPic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69625" y="3276600"/>
              <a:ext cx="602375" cy="685800"/>
            </a:xfrm>
            <a:prstGeom prst="rect">
              <a:avLst/>
            </a:prstGeom>
            <a:noFill/>
          </p:spPr>
        </p:pic>
        <p:sp>
          <p:nvSpPr>
            <p:cNvPr id="21" name="Line 144"/>
            <p:cNvSpPr>
              <a:spLocks noChangeShapeType="1"/>
            </p:cNvSpPr>
            <p:nvPr/>
          </p:nvSpPr>
          <p:spPr bwMode="auto">
            <a:xfrm flipH="1" flipV="1">
              <a:off x="2067389" y="2438400"/>
              <a:ext cx="2206594" cy="9144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" name="Line 146"/>
            <p:cNvSpPr>
              <a:spLocks noChangeShapeType="1"/>
            </p:cNvSpPr>
            <p:nvPr/>
          </p:nvSpPr>
          <p:spPr bwMode="auto">
            <a:xfrm flipH="1" flipV="1">
              <a:off x="2143479" y="3810000"/>
              <a:ext cx="213050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" name="AutoShape 168"/>
            <p:cNvSpPr>
              <a:spLocks noChangeArrowheads="1"/>
            </p:cNvSpPr>
            <p:nvPr/>
          </p:nvSpPr>
          <p:spPr bwMode="auto">
            <a:xfrm>
              <a:off x="2676105" y="4343400"/>
              <a:ext cx="228268" cy="76200"/>
            </a:xfrm>
            <a:prstGeom prst="cube">
              <a:avLst>
                <a:gd name="adj" fmla="val 25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7" name="Content Placeholder 1"/>
          <p:cNvSpPr>
            <a:spLocks noGrp="1"/>
          </p:cNvSpPr>
          <p:nvPr>
            <p:ph sz="half" idx="1"/>
          </p:nvPr>
        </p:nvSpPr>
        <p:spPr>
          <a:xfrm>
            <a:off x="304800" y="5257800"/>
            <a:ext cx="4267200" cy="13716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3.	Hybrid reconstruction:</a:t>
            </a:r>
          </a:p>
          <a:p>
            <a:pPr>
              <a:buNone/>
            </a:pPr>
            <a:r>
              <a:rPr lang="en-US" sz="2400" dirty="0" smtClean="0"/>
              <a:t>	Incorporating timing information of SD into FD geometry fit</a:t>
            </a:r>
            <a:endParaRPr lang="en-US" sz="24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4953000" y="2819400"/>
            <a:ext cx="3976688" cy="3654425"/>
            <a:chOff x="4953000" y="2819400"/>
            <a:chExt cx="3976688" cy="3654425"/>
          </a:xfrm>
        </p:grpSpPr>
        <p:pic>
          <p:nvPicPr>
            <p:cNvPr id="30" name="Picture 83" descr="HB_TVSA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53000" y="2819400"/>
              <a:ext cx="3976688" cy="3654425"/>
            </a:xfrm>
            <a:prstGeom prst="rect">
              <a:avLst/>
            </a:prstGeom>
            <a:noFill/>
          </p:spPr>
        </p:pic>
        <p:sp>
          <p:nvSpPr>
            <p:cNvPr id="33" name="Rectangle 155"/>
            <p:cNvSpPr>
              <a:spLocks noChangeArrowheads="1"/>
            </p:cNvSpPr>
            <p:nvPr/>
          </p:nvSpPr>
          <p:spPr bwMode="auto">
            <a:xfrm>
              <a:off x="5486400" y="5334000"/>
              <a:ext cx="220034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/>
                <a:t>BLACK:</a:t>
              </a:r>
              <a:r>
                <a:rPr lang="en-US" dirty="0"/>
                <a:t> Fluorescence </a:t>
              </a:r>
            </a:p>
            <a:p>
              <a:r>
                <a:rPr lang="en-US" dirty="0"/>
                <a:t>Telescope </a:t>
              </a:r>
              <a:r>
                <a:rPr lang="en-US" dirty="0" smtClean="0"/>
                <a:t>PMT</a:t>
              </a:r>
              <a:endParaRPr lang="en-US" dirty="0">
                <a:solidFill>
                  <a:srgbClr val="FF00FF"/>
                </a:solidFill>
              </a:endParaRPr>
            </a:p>
          </p:txBody>
        </p:sp>
        <p:sp>
          <p:nvSpPr>
            <p:cNvPr id="34" name="Rectangle 155"/>
            <p:cNvSpPr>
              <a:spLocks noChangeArrowheads="1"/>
            </p:cNvSpPr>
            <p:nvPr/>
          </p:nvSpPr>
          <p:spPr bwMode="auto">
            <a:xfrm>
              <a:off x="6019800" y="3200400"/>
              <a:ext cx="1752599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RED</a:t>
              </a:r>
              <a:r>
                <a:rPr lang="en-US" b="1" dirty="0">
                  <a:solidFill>
                    <a:srgbClr val="FF0000"/>
                  </a:solidFill>
                </a:rPr>
                <a:t>:</a:t>
              </a:r>
              <a:r>
                <a:rPr lang="en-US" dirty="0">
                  <a:solidFill>
                    <a:srgbClr val="FF00FF"/>
                  </a:solidFill>
                </a:rPr>
                <a:t> </a:t>
              </a:r>
              <a:r>
                <a:rPr lang="en-US" dirty="0"/>
                <a:t>Surface Detector</a:t>
              </a:r>
            </a:p>
            <a:p>
              <a:r>
                <a:rPr lang="en-US" dirty="0" smtClean="0"/>
                <a:t>“Virtual” </a:t>
              </a:r>
              <a:r>
                <a:rPr lang="en-US" dirty="0"/>
                <a:t>PMT</a:t>
              </a:r>
            </a:p>
          </p:txBody>
        </p:sp>
      </p:grpSp>
      <p:sp>
        <p:nvSpPr>
          <p:cNvPr id="35" name="Content Placeholder 1"/>
          <p:cNvSpPr>
            <a:spLocks noGrp="1"/>
          </p:cNvSpPr>
          <p:nvPr>
            <p:ph sz="half" idx="1"/>
          </p:nvPr>
        </p:nvSpPr>
        <p:spPr>
          <a:xfrm>
            <a:off x="4800600" y="1066800"/>
            <a:ext cx="3962400" cy="144780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en-US" sz="1800" dirty="0" smtClean="0"/>
              <a:t>FD mono has ~5</a:t>
            </a:r>
            <a:r>
              <a:rPr lang="en-US" sz="1800" dirty="0" smtClean="0">
                <a:cs typeface="Times New Roman" pitchFamily="18" charset="0"/>
              </a:rPr>
              <a:t>° ang. resolution</a:t>
            </a:r>
            <a:endParaRPr lang="el-GR" sz="1800" dirty="0" smtClean="0"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en-US" sz="1800" dirty="0" smtClean="0">
                <a:cs typeface="Times New Roman" pitchFamily="18" charset="0"/>
              </a:rPr>
              <a:t>Adding SD </a:t>
            </a:r>
            <a:r>
              <a:rPr lang="en-US" sz="1800" dirty="0" smtClean="0">
                <a:cs typeface="Times New Roman" pitchFamily="18" charset="0"/>
                <a:sym typeface="Wingdings" pitchFamily="2" charset="2"/>
              </a:rPr>
              <a:t> ~0.5° resolution.</a:t>
            </a:r>
          </a:p>
          <a:p>
            <a:pPr>
              <a:lnSpc>
                <a:spcPct val="170000"/>
              </a:lnSpc>
              <a:buNone/>
            </a:pPr>
            <a:r>
              <a:rPr lang="en-US" sz="1800" dirty="0" smtClean="0">
                <a:cs typeface="Times New Roman" pitchFamily="18" charset="0"/>
                <a:sym typeface="Wingdings" pitchFamily="2" charset="2"/>
              </a:rPr>
              <a:t>	( Stereo FD resolution ~0.5° )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95300" y="1066800"/>
            <a:ext cx="8153400" cy="19812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The TA Collaboration was in part a merger of the High Resolution Fly’s Eye (HiRes) and the Akeno Giant Air Shower Array (AGASA)</a:t>
            </a:r>
          </a:p>
          <a:p>
            <a:r>
              <a:rPr lang="en-US" sz="2400" dirty="0" smtClean="0"/>
              <a:t>AGASA and HiRes disagreed over the observation of the GZK Suppression @ ~10</a:t>
            </a:r>
            <a:r>
              <a:rPr lang="en-US" sz="2400" baseline="30000" dirty="0" smtClean="0"/>
              <a:t>19.8</a:t>
            </a:r>
            <a:r>
              <a:rPr lang="en-US" sz="2400" dirty="0" smtClean="0"/>
              <a:t> eV:  proton+ CMBR </a:t>
            </a:r>
            <a:r>
              <a:rPr lang="en-US" sz="2400" dirty="0" smtClean="0">
                <a:latin typeface="Symbol" pitchFamily="18" charset="2"/>
              </a:rPr>
              <a:t>g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>
                <a:latin typeface="Symbol" pitchFamily="18" charset="2"/>
              </a:rPr>
              <a:t>D </a:t>
            </a:r>
            <a:r>
              <a:rPr lang="en-US" sz="2400" dirty="0" smtClean="0">
                <a:sym typeface="Wingdings" pitchFamily="2" charset="2"/>
              </a:rPr>
              <a:t> ...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705600" cy="639762"/>
          </a:xfrm>
        </p:spPr>
        <p:txBody>
          <a:bodyPr/>
          <a:lstStyle/>
          <a:p>
            <a:r>
              <a:rPr lang="en-US" dirty="0" smtClean="0"/>
              <a:t>Energy Spectrum of UHE CR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" cy="58477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C000"/>
                </a:solidFill>
              </a:rPr>
              <a:t>Part 3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 l="2784" b="9639"/>
          <a:stretch>
            <a:fillRect/>
          </a:stretch>
        </p:blipFill>
        <p:spPr bwMode="auto">
          <a:xfrm>
            <a:off x="457200" y="2895600"/>
            <a:ext cx="6385575" cy="3428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781800" y="3962400"/>
            <a:ext cx="2057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Differential flux multiplied by E</a:t>
            </a:r>
            <a:r>
              <a:rPr lang="en-US" sz="1600" baseline="30000" dirty="0" smtClean="0"/>
              <a:t>3</a:t>
            </a:r>
          </a:p>
          <a:p>
            <a:r>
              <a:rPr lang="en-US" sz="1600" dirty="0" smtClean="0"/>
              <a:t>To highlight the subtle features in a steeply falling spectrum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781800" y="3105834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9"/>
                </a:solidFill>
              </a:rPr>
              <a:t>AGASA</a:t>
            </a:r>
            <a:r>
              <a:rPr lang="en-US" dirty="0" smtClean="0"/>
              <a:t>: continuing spectrum seen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5562600" y="3430588"/>
            <a:ext cx="1371600" cy="227012"/>
          </a:xfrm>
          <a:prstGeom prst="straightConnector1">
            <a:avLst/>
          </a:prstGeom>
          <a:ln w="2540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58000" y="54864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HiRes</a:t>
            </a:r>
            <a:r>
              <a:rPr lang="en-US" dirty="0" smtClean="0"/>
              <a:t>: GZK suppression</a:t>
            </a:r>
          </a:p>
          <a:p>
            <a:r>
              <a:rPr lang="en-US" dirty="0" smtClean="0"/>
              <a:t>At 5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significance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5562600" y="5029200"/>
            <a:ext cx="1447800" cy="62955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6583680"/>
            <a:ext cx="31242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 r="9201"/>
          <a:stretch>
            <a:fillRect/>
          </a:stretch>
        </p:blipFill>
        <p:spPr bwMode="auto">
          <a:xfrm>
            <a:off x="2743200" y="2133600"/>
            <a:ext cx="6090595" cy="455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74638"/>
            <a:ext cx="3962400" cy="639762"/>
          </a:xfrm>
        </p:spPr>
        <p:txBody>
          <a:bodyPr/>
          <a:lstStyle/>
          <a:p>
            <a:r>
              <a:rPr lang="en-US" sz="3600" dirty="0" smtClean="0"/>
              <a:t>TA Middle Drum FD </a:t>
            </a:r>
            <a:endParaRPr lang="en-US" sz="3600" dirty="0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0640" y="91440"/>
            <a:ext cx="3903917" cy="27660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Content Placeholder 1"/>
          <p:cNvSpPr>
            <a:spLocks noGrp="1"/>
          </p:cNvSpPr>
          <p:nvPr>
            <p:ph sz="half" idx="1"/>
          </p:nvPr>
        </p:nvSpPr>
        <p:spPr>
          <a:xfrm>
            <a:off x="152400" y="1981200"/>
            <a:ext cx="2590800" cy="464820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HiRes : 1 layer of telescopes: &lt; 17</a:t>
            </a:r>
            <a:r>
              <a:rPr lang="en-US" sz="2000" dirty="0" smtClean="0">
                <a:sym typeface="Symbol"/>
              </a:rPr>
              <a:t>  in elevation, all azimuths</a:t>
            </a:r>
            <a:endParaRPr lang="en-US" sz="2000" dirty="0" smtClean="0"/>
          </a:p>
          <a:p>
            <a:r>
              <a:rPr lang="en-US" sz="2000" dirty="0" smtClean="0"/>
              <a:t>MD:  two layers : &lt;31</a:t>
            </a:r>
            <a:r>
              <a:rPr lang="en-US" sz="2000" dirty="0" smtClean="0">
                <a:sym typeface="Symbol"/>
              </a:rPr>
              <a:t>,</a:t>
            </a:r>
            <a:r>
              <a:rPr lang="en-US" sz="2000" dirty="0" smtClean="0"/>
              <a:t> 110</a:t>
            </a:r>
            <a:r>
              <a:rPr lang="en-US" sz="2000" dirty="0" smtClean="0">
                <a:sym typeface="Symbol"/>
              </a:rPr>
              <a:t> azimuth</a:t>
            </a:r>
          </a:p>
          <a:p>
            <a:r>
              <a:rPr lang="en-US" sz="2000" dirty="0" smtClean="0">
                <a:sym typeface="Symbol"/>
              </a:rPr>
              <a:t>Same MC and reconstruction code for aperture calculation and spectrum as HiRes.</a:t>
            </a:r>
          </a:p>
          <a:p>
            <a:r>
              <a:rPr lang="en-US" sz="2000" dirty="0" smtClean="0">
                <a:sym typeface="Symbol"/>
              </a:rPr>
              <a:t>3 yrs = 1/3 exposure of HiRes</a:t>
            </a:r>
          </a:p>
          <a:p>
            <a:r>
              <a:rPr lang="en-US" sz="2400" b="1" dirty="0" smtClean="0">
                <a:solidFill>
                  <a:srgbClr val="008000"/>
                </a:solidFill>
                <a:sym typeface="Symbol"/>
              </a:rPr>
              <a:t>Same spectrum! </a:t>
            </a:r>
            <a:r>
              <a:rPr lang="en-US" sz="2000" dirty="0" smtClean="0">
                <a:sym typeface="Symbol"/>
              </a:rPr>
              <a:t>(paper draft in internal review)</a:t>
            </a:r>
            <a:r>
              <a:rPr lang="en-US" sz="2400" dirty="0" smtClean="0">
                <a:solidFill>
                  <a:srgbClr val="008000"/>
                </a:solidFill>
                <a:sym typeface="Symbol"/>
              </a:rPr>
              <a:t> </a:t>
            </a:r>
          </a:p>
        </p:txBody>
      </p:sp>
      <p:sp>
        <p:nvSpPr>
          <p:cNvPr id="10" name="Content Placeholder 1"/>
          <p:cNvSpPr>
            <a:spLocks noGrp="1"/>
          </p:cNvSpPr>
          <p:nvPr>
            <p:ph sz="half" idx="1"/>
          </p:nvPr>
        </p:nvSpPr>
        <p:spPr>
          <a:xfrm>
            <a:off x="152400" y="914400"/>
            <a:ext cx="4724400" cy="1143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TA Middle Drum (northern) FD site is instrumented with 14 refurbished  telescopes from HiRes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30480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TA MD 3 yrs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04800" y="4953000"/>
            <a:ext cx="8610600" cy="1524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Agreement between the TA MD and HiRes spectra (taken with the same telescopes) 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 Common fluorescence energy scale for TA</a:t>
            </a:r>
          </a:p>
          <a:p>
            <a:r>
              <a:rPr lang="en-US" sz="2000" dirty="0" smtClean="0"/>
              <a:t>Hybrid events &gt; 10</a:t>
            </a:r>
            <a:r>
              <a:rPr lang="en-US" sz="2000" baseline="30000" dirty="0" smtClean="0"/>
              <a:t>18.5</a:t>
            </a:r>
            <a:r>
              <a:rPr lang="en-US" sz="2000" dirty="0" smtClean="0"/>
              <a:t> eV: SD energy scale (CORSIKA) 27% higher than the FD: adopt </a:t>
            </a:r>
            <a:r>
              <a:rPr lang="en-US" sz="2000" u="sng" dirty="0" smtClean="0"/>
              <a:t>single  (linear) scaling factor </a:t>
            </a:r>
            <a:r>
              <a:rPr lang="en-US" sz="2000" dirty="0" smtClean="0"/>
              <a:t>of </a:t>
            </a:r>
            <a:r>
              <a:rPr lang="en-US" sz="2000" b="1" dirty="0" smtClean="0">
                <a:solidFill>
                  <a:srgbClr val="008000"/>
                </a:solidFill>
              </a:rPr>
              <a:t>1.27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of HiRes energy scale</a:t>
            </a:r>
            <a:endParaRPr 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 t="6218" r="3618"/>
          <a:stretch>
            <a:fillRect/>
          </a:stretch>
        </p:blipFill>
        <p:spPr bwMode="auto">
          <a:xfrm>
            <a:off x="4800600" y="990600"/>
            <a:ext cx="4092229" cy="3861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 t="6218"/>
          <a:stretch>
            <a:fillRect/>
          </a:stretch>
        </p:blipFill>
        <p:spPr bwMode="auto">
          <a:xfrm>
            <a:off x="326179" y="990600"/>
            <a:ext cx="4245821" cy="386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743200" y="12954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SD energy divided by 1.27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39000" y="32766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SD energy divided by 1.27</a:t>
            </a:r>
            <a:endParaRPr lang="en-US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t="6218" r="7007"/>
          <a:stretch>
            <a:fillRect/>
          </a:stretch>
        </p:blipFill>
        <p:spPr bwMode="auto">
          <a:xfrm>
            <a:off x="2743200" y="2513426"/>
            <a:ext cx="6115939" cy="4344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600" y="2667000"/>
            <a:ext cx="2590800" cy="38100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3 yrs of data represents about </a:t>
            </a:r>
            <a:r>
              <a:rPr lang="en-US" sz="2000" dirty="0" smtClean="0">
                <a:solidFill>
                  <a:srgbClr val="000099"/>
                </a:solidFill>
              </a:rPr>
              <a:t>2</a:t>
            </a:r>
            <a:r>
              <a:rPr lang="en-US" sz="2000" dirty="0" smtClean="0">
                <a:solidFill>
                  <a:srgbClr val="000099"/>
                </a:solidFill>
                <a:sym typeface="Symbol"/>
              </a:rPr>
              <a:t></a:t>
            </a:r>
            <a:r>
              <a:rPr lang="en-US" sz="2000" dirty="0" smtClean="0">
                <a:solidFill>
                  <a:srgbClr val="000099"/>
                </a:solidFill>
              </a:rPr>
              <a:t> AGASA exposure</a:t>
            </a:r>
          </a:p>
          <a:p>
            <a:r>
              <a:rPr lang="en-US" sz="2000" dirty="0" smtClean="0"/>
              <a:t>Resulting SD spectrum is in excellent agreement with the MD FD result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SD consistent with  GZK Cut-off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3505200" cy="609600"/>
          </a:xfrm>
        </p:spPr>
        <p:txBody>
          <a:bodyPr/>
          <a:lstStyle/>
          <a:p>
            <a:r>
              <a:rPr lang="en-US" dirty="0" smtClean="0"/>
              <a:t>SD spectrum</a:t>
            </a:r>
            <a:endParaRPr lang="en-US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 l="1071" t="3087" r="3214"/>
          <a:stretch>
            <a:fillRect/>
          </a:stretch>
        </p:blipFill>
        <p:spPr bwMode="auto">
          <a:xfrm>
            <a:off x="4415950" y="102425"/>
            <a:ext cx="4574399" cy="32153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Content Placeholder 1"/>
          <p:cNvSpPr>
            <a:spLocks noGrp="1"/>
          </p:cNvSpPr>
          <p:nvPr>
            <p:ph sz="half" idx="1"/>
          </p:nvPr>
        </p:nvSpPr>
        <p:spPr>
          <a:xfrm>
            <a:off x="228600" y="914400"/>
            <a:ext cx="4038600" cy="1676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Using SD data from 2008/05/11-2011/04/25</a:t>
            </a:r>
          </a:p>
          <a:p>
            <a:r>
              <a:rPr lang="en-US" sz="2000" dirty="0" smtClean="0"/>
              <a:t>Only the energy is rescaled down by a factor of 1.27 (determined from hybrid events)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48400" y="1676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TA SD aperture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 l="4203" t="3721" r="6725"/>
          <a:stretch>
            <a:fillRect/>
          </a:stretch>
        </p:blipFill>
        <p:spPr bwMode="auto">
          <a:xfrm>
            <a:off x="4784017" y="3429000"/>
            <a:ext cx="4069317" cy="2981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3657600" cy="3505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Broken power law fits show breaks consistent  with ankle and GZK cut-off as observed by HiRes (</a:t>
            </a:r>
            <a:r>
              <a:rPr lang="en-US" sz="2400" b="1" dirty="0" smtClean="0">
                <a:solidFill>
                  <a:srgbClr val="FF0000"/>
                </a:solidFill>
              </a:rPr>
              <a:t>GZK at 19.7</a:t>
            </a:r>
            <a:r>
              <a:rPr lang="en-US" sz="2400" b="1" dirty="0" smtClean="0">
                <a:solidFill>
                  <a:srgbClr val="FF0000"/>
                </a:solidFill>
                <a:sym typeface="Symbol"/>
              </a:rPr>
              <a:t>0.1</a:t>
            </a:r>
            <a:r>
              <a:rPr lang="en-US" sz="2400" dirty="0" smtClean="0">
                <a:sym typeface="Symbol"/>
              </a:rPr>
              <a:t>)</a:t>
            </a:r>
          </a:p>
          <a:p>
            <a:r>
              <a:rPr lang="en-US" sz="2400" dirty="0" smtClean="0">
                <a:sym typeface="Symbol"/>
              </a:rPr>
              <a:t>Assuming continuing power law beyond cut-off:  Expect events; observe 28 events</a:t>
            </a:r>
          </a:p>
          <a:p>
            <a:endParaRPr lang="en-US" sz="2400" dirty="0" smtClean="0">
              <a:sym typeface="Symbo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74638"/>
            <a:ext cx="3886200" cy="639762"/>
          </a:xfrm>
        </p:spPr>
        <p:txBody>
          <a:bodyPr/>
          <a:lstStyle/>
          <a:p>
            <a:r>
              <a:rPr lang="en-US" sz="4000" dirty="0" smtClean="0"/>
              <a:t>GZK significance</a:t>
            </a:r>
            <a:endParaRPr lang="en-US" sz="4000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 l="1604" t="4836" r="6416"/>
          <a:stretch>
            <a:fillRect/>
          </a:stretch>
        </p:blipFill>
        <p:spPr bwMode="auto">
          <a:xfrm>
            <a:off x="4191000" y="190300"/>
            <a:ext cx="4719164" cy="32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95800"/>
            <a:ext cx="4655344" cy="60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5105400"/>
            <a:ext cx="1695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57200" y="6019800"/>
            <a:ext cx="411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(Paper draft  in internal review)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11228" r="11228"/>
          <a:stretch>
            <a:fillRect/>
          </a:stretch>
        </p:blipFill>
        <p:spPr bwMode="auto">
          <a:xfrm>
            <a:off x="7880997" y="0"/>
            <a:ext cx="126300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74638"/>
            <a:ext cx="7162800" cy="868362"/>
          </a:xfrm>
        </p:spPr>
        <p:txBody>
          <a:bodyPr/>
          <a:lstStyle/>
          <a:p>
            <a:r>
              <a:rPr lang="en-US" dirty="0" smtClean="0"/>
              <a:t>Telescope Array Collaboration</a:t>
            </a:r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534400" cy="533400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T Abu-Zayyad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R Aida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M Allen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R Azuma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E Barcikowski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JW Belz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T Benno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DR Bergman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SA Blake</a:t>
            </a:r>
            <a:r>
              <a:rPr lang="en-US" sz="15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O Brusova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R Cady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BG Cheon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J Chiba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M Chikawa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EJ Cho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LS Cho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WR Cho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Cohen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K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Doura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C Ebeling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H Fujii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T Fujii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T Fukuda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M Fukushima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b="1" baseline="30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D Gorbunov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Hanlon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K Hayashi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Y Hayashi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N Hayashida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K Hibino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K Hiyama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K Honda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G Hughes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Iguchi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D Ikeda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K Ikuta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SJJ Innemee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N Inoue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T Ishii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R Ishimori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D Ivanov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S Iwamoto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CCH Jui</a:t>
            </a:r>
            <a:r>
              <a:rPr lang="en-US" sz="15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K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Kadota</a:t>
            </a:r>
            <a:r>
              <a:rPr lang="en-US" sz="1500" baseline="30000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, F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Kakimoto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O Kalashev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T Kanbe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H Kang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K Kasahara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H Kawai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Kawakami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S Kawana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Kido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BG Kim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HB Kim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JH Kim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JH Kim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A Kitsugi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K Kobayashi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Koers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Y Kondo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V Kuzmin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YJ Kwon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JH Lim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SI Lim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S Machida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K Martens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J Martineau</a:t>
            </a:r>
            <a:r>
              <a:rPr lang="en-US" sz="15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Matsuda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T Matsuyama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JN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Matthews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M Minamino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K Miyata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H Miyauchi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Y Murano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Nakamura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SW Nam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T Nonaka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Ogio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M Ohnishi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H Ohoka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T Okuda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A Oshima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S Ozawa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IH Park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D Rodriguez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SY Roh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Rubtsov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D Ryu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H Sagawa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N Sakurai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LM Scott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PD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Shah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T Shibata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H Shimodaira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BK Shin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JD Smith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P Sokolsky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TJ Sonley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RW Springer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BT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Stokes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TA Stroman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SR Stratton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S Suzuki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Y Takahashi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M Takeda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A Taketa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M Takita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Tameda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H Tanaka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K Tanaka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M Tanaka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JR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Thomas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SB Thomas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GB Thomson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P Tinyakov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12,21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I Tkachev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H Tokuno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T Tomida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R Torii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Troitsky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Y Tsunesada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Y Tsuyuguchi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Y Uchihori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Udo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H Ukai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B Van Klaveren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Y Wada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M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Wood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T Yamakawa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Y Yamakawa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H Yamaoka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Yang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S Yoshida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H Yoshii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Z Zundel</a:t>
            </a:r>
            <a:r>
              <a:rPr lang="en-US" sz="1500" baseline="30000" dirty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300" baseline="30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n-US" sz="1300" i="1" baseline="30000" dirty="0">
              <a:solidFill>
                <a:srgbClr val="663300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300" i="1" baseline="30000" dirty="0">
                <a:solidFill>
                  <a:srgbClr val="663300"/>
                </a:solidFill>
              </a:rPr>
              <a:t>1</a:t>
            </a:r>
            <a:r>
              <a:rPr lang="en-US" sz="1300" i="1" dirty="0">
                <a:solidFill>
                  <a:srgbClr val="663300"/>
                </a:solidFill>
              </a:rPr>
              <a:t>University of Utah, </a:t>
            </a:r>
            <a:r>
              <a:rPr lang="en-US" sz="1300" i="1" baseline="30000" dirty="0">
                <a:solidFill>
                  <a:srgbClr val="663300"/>
                </a:solidFill>
              </a:rPr>
              <a:t>2</a:t>
            </a:r>
            <a:r>
              <a:rPr lang="en-US" sz="1300" i="1" dirty="0">
                <a:solidFill>
                  <a:srgbClr val="663300"/>
                </a:solidFill>
              </a:rPr>
              <a:t>University of Yamanashi, </a:t>
            </a:r>
            <a:r>
              <a:rPr lang="en-US" sz="1300" i="1" baseline="30000" dirty="0">
                <a:solidFill>
                  <a:srgbClr val="663300"/>
                </a:solidFill>
              </a:rPr>
              <a:t>3</a:t>
            </a:r>
            <a:r>
              <a:rPr lang="en-US" sz="1300" i="1" dirty="0">
                <a:solidFill>
                  <a:srgbClr val="663300"/>
                </a:solidFill>
              </a:rPr>
              <a:t>Tokyo Institute of Technology, </a:t>
            </a:r>
            <a:r>
              <a:rPr lang="en-US" sz="1300" i="1" baseline="30000" dirty="0">
                <a:solidFill>
                  <a:srgbClr val="663300"/>
                </a:solidFill>
              </a:rPr>
              <a:t>4</a:t>
            </a:r>
            <a:r>
              <a:rPr lang="en-US" sz="1300" i="1" dirty="0">
                <a:solidFill>
                  <a:srgbClr val="663300"/>
                </a:solidFill>
              </a:rPr>
              <a:t>Kinki University,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300" i="1" baseline="30000" dirty="0">
                <a:solidFill>
                  <a:srgbClr val="663300"/>
                </a:solidFill>
              </a:rPr>
              <a:t>5</a:t>
            </a:r>
            <a:r>
              <a:rPr lang="en-US" sz="1300" i="1" dirty="0">
                <a:solidFill>
                  <a:srgbClr val="663300"/>
                </a:solidFill>
              </a:rPr>
              <a:t>Rutgers University, </a:t>
            </a:r>
            <a:r>
              <a:rPr lang="en-US" sz="1300" i="1" baseline="30000" dirty="0">
                <a:solidFill>
                  <a:srgbClr val="663300"/>
                </a:solidFill>
              </a:rPr>
              <a:t>6</a:t>
            </a:r>
            <a:r>
              <a:rPr lang="en-US" sz="1300" i="1" dirty="0">
                <a:solidFill>
                  <a:srgbClr val="663300"/>
                </a:solidFill>
              </a:rPr>
              <a:t>Hanyang University, </a:t>
            </a:r>
            <a:r>
              <a:rPr lang="en-US" sz="1300" i="1" baseline="30000" dirty="0">
                <a:solidFill>
                  <a:srgbClr val="663300"/>
                </a:solidFill>
              </a:rPr>
              <a:t>7</a:t>
            </a:r>
            <a:r>
              <a:rPr lang="en-US" sz="1300" i="1" dirty="0">
                <a:solidFill>
                  <a:srgbClr val="663300"/>
                </a:solidFill>
              </a:rPr>
              <a:t>Tokyo University of Science, </a:t>
            </a:r>
            <a:r>
              <a:rPr lang="en-US" sz="1300" i="1" baseline="30000" dirty="0">
                <a:solidFill>
                  <a:srgbClr val="663300"/>
                </a:solidFill>
              </a:rPr>
              <a:t>8</a:t>
            </a:r>
            <a:r>
              <a:rPr lang="en-US" sz="1300" i="1" dirty="0">
                <a:solidFill>
                  <a:srgbClr val="663300"/>
                </a:solidFill>
              </a:rPr>
              <a:t>Yonsei University,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300" i="1" baseline="30000" dirty="0">
                <a:solidFill>
                  <a:srgbClr val="663300"/>
                </a:solidFill>
              </a:rPr>
              <a:t>9</a:t>
            </a:r>
            <a:r>
              <a:rPr lang="en-US" sz="1300" i="1" dirty="0">
                <a:solidFill>
                  <a:srgbClr val="663300"/>
                </a:solidFill>
              </a:rPr>
              <a:t>Institute for Cosmic Ray Research, University of Tokyo, </a:t>
            </a:r>
            <a:r>
              <a:rPr lang="en-US" sz="1300" i="1" baseline="30000" dirty="0">
                <a:solidFill>
                  <a:srgbClr val="663300"/>
                </a:solidFill>
              </a:rPr>
              <a:t>10</a:t>
            </a:r>
            <a:r>
              <a:rPr lang="en-US" sz="1300" i="1" dirty="0">
                <a:solidFill>
                  <a:srgbClr val="663300"/>
                </a:solidFill>
              </a:rPr>
              <a:t>Institute of Particle and Nuclear Studies, KEK,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300" i="1" baseline="30000" dirty="0">
                <a:solidFill>
                  <a:srgbClr val="663300"/>
                </a:solidFill>
              </a:rPr>
              <a:t>11</a:t>
            </a:r>
            <a:r>
              <a:rPr lang="en-US" sz="1300" i="1" dirty="0">
                <a:solidFill>
                  <a:srgbClr val="663300"/>
                </a:solidFill>
              </a:rPr>
              <a:t>Osaka City University, </a:t>
            </a:r>
            <a:r>
              <a:rPr lang="en-US" sz="1300" i="1" baseline="30000" dirty="0">
                <a:solidFill>
                  <a:srgbClr val="663300"/>
                </a:solidFill>
              </a:rPr>
              <a:t>12</a:t>
            </a:r>
            <a:r>
              <a:rPr lang="en-US" sz="1300" i="1" dirty="0">
                <a:solidFill>
                  <a:srgbClr val="663300"/>
                </a:solidFill>
              </a:rPr>
              <a:t>Institute for Nuclear Research of the Russian Academy of Sciences,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300" i="1" baseline="30000" dirty="0">
                <a:solidFill>
                  <a:srgbClr val="663300"/>
                </a:solidFill>
              </a:rPr>
              <a:t>13</a:t>
            </a:r>
            <a:r>
              <a:rPr lang="en-US" sz="1300" i="1" dirty="0">
                <a:solidFill>
                  <a:srgbClr val="663300"/>
                </a:solidFill>
              </a:rPr>
              <a:t>Kanagawa University, </a:t>
            </a:r>
            <a:r>
              <a:rPr lang="en-US" sz="1300" i="1" baseline="30000" dirty="0">
                <a:solidFill>
                  <a:srgbClr val="663300"/>
                </a:solidFill>
              </a:rPr>
              <a:t>14</a:t>
            </a:r>
            <a:r>
              <a:rPr lang="en-US" sz="1300" i="1" dirty="0">
                <a:solidFill>
                  <a:srgbClr val="663300"/>
                </a:solidFill>
              </a:rPr>
              <a:t>Saitama University, </a:t>
            </a:r>
            <a:r>
              <a:rPr lang="en-US" sz="1300" i="1" baseline="30000" dirty="0">
                <a:solidFill>
                  <a:srgbClr val="663300"/>
                </a:solidFill>
              </a:rPr>
              <a:t>15</a:t>
            </a:r>
            <a:r>
              <a:rPr lang="en-US" sz="1300" i="1" dirty="0">
                <a:solidFill>
                  <a:srgbClr val="663300"/>
                </a:solidFill>
              </a:rPr>
              <a:t>Tokyo City University, </a:t>
            </a:r>
            <a:r>
              <a:rPr lang="en-US" sz="1300" i="1" baseline="30000" dirty="0">
                <a:solidFill>
                  <a:srgbClr val="663300"/>
                </a:solidFill>
              </a:rPr>
              <a:t>16</a:t>
            </a:r>
            <a:r>
              <a:rPr lang="en-US" sz="1300" i="1" dirty="0">
                <a:solidFill>
                  <a:srgbClr val="663300"/>
                </a:solidFill>
              </a:rPr>
              <a:t>Pusan National University,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300" i="1" baseline="30000" dirty="0">
                <a:solidFill>
                  <a:srgbClr val="663300"/>
                </a:solidFill>
              </a:rPr>
              <a:t>17</a:t>
            </a:r>
            <a:r>
              <a:rPr lang="en-US" sz="1300" i="1" dirty="0">
                <a:solidFill>
                  <a:srgbClr val="663300"/>
                </a:solidFill>
              </a:rPr>
              <a:t>Waseda University, </a:t>
            </a:r>
            <a:r>
              <a:rPr lang="en-US" sz="1300" i="1" baseline="30000" dirty="0">
                <a:solidFill>
                  <a:srgbClr val="663300"/>
                </a:solidFill>
              </a:rPr>
              <a:t>18</a:t>
            </a:r>
            <a:r>
              <a:rPr lang="en-US" sz="1300" i="1" dirty="0">
                <a:solidFill>
                  <a:srgbClr val="663300"/>
                </a:solidFill>
              </a:rPr>
              <a:t>Chiba University </a:t>
            </a:r>
            <a:r>
              <a:rPr lang="en-US" sz="1300" i="1" baseline="30000" dirty="0">
                <a:solidFill>
                  <a:srgbClr val="663300"/>
                </a:solidFill>
              </a:rPr>
              <a:t>19</a:t>
            </a:r>
            <a:r>
              <a:rPr lang="en-US" sz="1300" i="1" dirty="0">
                <a:solidFill>
                  <a:srgbClr val="663300"/>
                </a:solidFill>
              </a:rPr>
              <a:t>Ewha Womans University, </a:t>
            </a:r>
            <a:r>
              <a:rPr lang="en-US" sz="1300" i="1" baseline="30000" dirty="0">
                <a:solidFill>
                  <a:srgbClr val="663300"/>
                </a:solidFill>
              </a:rPr>
              <a:t>20</a:t>
            </a:r>
            <a:r>
              <a:rPr lang="en-US" sz="1300" i="1" dirty="0">
                <a:solidFill>
                  <a:srgbClr val="663300"/>
                </a:solidFill>
              </a:rPr>
              <a:t>Chungnam National University,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300" i="1" baseline="30000" dirty="0">
                <a:solidFill>
                  <a:srgbClr val="663300"/>
                </a:solidFill>
              </a:rPr>
              <a:t>21</a:t>
            </a:r>
            <a:r>
              <a:rPr lang="en-US" sz="1300" i="1" dirty="0">
                <a:solidFill>
                  <a:srgbClr val="663300"/>
                </a:solidFill>
              </a:rPr>
              <a:t>University Libre de Bruxelles, </a:t>
            </a:r>
            <a:r>
              <a:rPr lang="en-US" sz="1300" i="1" baseline="30000" dirty="0">
                <a:solidFill>
                  <a:srgbClr val="663300"/>
                </a:solidFill>
              </a:rPr>
              <a:t>22</a:t>
            </a:r>
            <a:r>
              <a:rPr lang="en-US" sz="1300" i="1" dirty="0">
                <a:solidFill>
                  <a:srgbClr val="663300"/>
                </a:solidFill>
              </a:rPr>
              <a:t>University of Tokyo, </a:t>
            </a:r>
            <a:r>
              <a:rPr lang="en-US" sz="1300" i="1" baseline="30000" dirty="0">
                <a:solidFill>
                  <a:srgbClr val="663300"/>
                </a:solidFill>
              </a:rPr>
              <a:t>23</a:t>
            </a:r>
            <a:r>
              <a:rPr lang="en-US" sz="1300" i="1" dirty="0">
                <a:solidFill>
                  <a:srgbClr val="663300"/>
                </a:solidFill>
              </a:rPr>
              <a:t>Kochi University, </a:t>
            </a:r>
            <a:r>
              <a:rPr lang="en-US" sz="1300" i="1" baseline="30000" dirty="0">
                <a:solidFill>
                  <a:srgbClr val="663300"/>
                </a:solidFill>
              </a:rPr>
              <a:t>24</a:t>
            </a:r>
            <a:r>
              <a:rPr lang="en-US" sz="1300" i="1" dirty="0">
                <a:solidFill>
                  <a:srgbClr val="663300"/>
                </a:solidFill>
              </a:rPr>
              <a:t>Hiroshima City University,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300" i="1" baseline="30000" dirty="0">
                <a:solidFill>
                  <a:srgbClr val="663300"/>
                </a:solidFill>
              </a:rPr>
              <a:t>25</a:t>
            </a:r>
            <a:r>
              <a:rPr lang="en-US" sz="1300" i="1" dirty="0">
                <a:solidFill>
                  <a:srgbClr val="663300"/>
                </a:solidFill>
              </a:rPr>
              <a:t>National Institute of Radiological Science, Japan, </a:t>
            </a:r>
            <a:r>
              <a:rPr lang="en-US" sz="1300" i="1" baseline="30000" dirty="0">
                <a:solidFill>
                  <a:srgbClr val="663300"/>
                </a:solidFill>
              </a:rPr>
              <a:t>26</a:t>
            </a:r>
            <a:r>
              <a:rPr lang="en-US" sz="1300" i="1" dirty="0">
                <a:solidFill>
                  <a:srgbClr val="663300"/>
                </a:solidFill>
              </a:rPr>
              <a:t>Ehime University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43400" cy="19812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Using hybrid events from MD site :  energy spectrum in good agreement with SD spectrum</a:t>
            </a:r>
          </a:p>
          <a:p>
            <a:r>
              <a:rPr lang="en-US" sz="2400" dirty="0" smtClean="0"/>
              <a:t>Same FD MC and reconstruction code as HiRes but with          hybrid geometry 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274638"/>
            <a:ext cx="5029200" cy="639762"/>
          </a:xfrm>
        </p:spPr>
        <p:txBody>
          <a:bodyPr/>
          <a:lstStyle/>
          <a:p>
            <a:r>
              <a:rPr lang="en-US" sz="4000" dirty="0" smtClean="0"/>
              <a:t>Hybrid Results: MD</a:t>
            </a:r>
            <a:endParaRPr lang="en-US" sz="4000" dirty="0"/>
          </a:p>
        </p:txBody>
      </p:sp>
      <p:pic>
        <p:nvPicPr>
          <p:cNvPr id="6" name="Picture 22" descr="SpectrumSDFinal"/>
          <p:cNvPicPr>
            <a:picLocks noChangeAspect="1" noChangeArrowheads="1"/>
          </p:cNvPicPr>
          <p:nvPr/>
        </p:nvPicPr>
        <p:blipFill>
          <a:blip r:embed="rId2" cstate="print"/>
          <a:srcRect t="5626" r="8890"/>
          <a:stretch>
            <a:fillRect/>
          </a:stretch>
        </p:blipFill>
        <p:spPr bwMode="auto">
          <a:xfrm>
            <a:off x="3657600" y="2895600"/>
            <a:ext cx="5247936" cy="3681485"/>
          </a:xfrm>
          <a:prstGeom prst="rect">
            <a:avLst/>
          </a:prstGeom>
          <a:noFill/>
        </p:spPr>
      </p:pic>
      <p:pic>
        <p:nvPicPr>
          <p:cNvPr id="7" name="Picture 201" descr="Aperture_fit_k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87222"/>
            <a:ext cx="3680400" cy="30131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pSp>
        <p:nvGrpSpPr>
          <p:cNvPr id="10" name="Group 199"/>
          <p:cNvGrpSpPr>
            <a:grpSpLocks noChangeAspect="1"/>
          </p:cNvGrpSpPr>
          <p:nvPr/>
        </p:nvGrpSpPr>
        <p:grpSpPr bwMode="auto">
          <a:xfrm>
            <a:off x="381000" y="3429000"/>
            <a:ext cx="3599181" cy="2738120"/>
            <a:chOff x="11664" y="21648"/>
            <a:chExt cx="5668" cy="4312"/>
          </a:xfrm>
        </p:grpSpPr>
        <p:pic>
          <p:nvPicPr>
            <p:cNvPr id="11" name="Picture 194" descr="Res_Geom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664" y="21648"/>
              <a:ext cx="4536" cy="4312"/>
            </a:xfrm>
            <a:prstGeom prst="rect">
              <a:avLst/>
            </a:prstGeom>
            <a:noFill/>
          </p:spPr>
        </p:pic>
        <p:sp>
          <p:nvSpPr>
            <p:cNvPr id="12" name="Rectangle 188"/>
            <p:cNvSpPr>
              <a:spLocks noChangeArrowheads="1"/>
            </p:cNvSpPr>
            <p:nvPr/>
          </p:nvSpPr>
          <p:spPr bwMode="auto">
            <a:xfrm>
              <a:off x="12955" y="24760"/>
              <a:ext cx="1482" cy="58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sym typeface="Symbol" pitchFamily="28" charset="2"/>
                </a:rPr>
                <a:t>=0.54</a:t>
              </a:r>
              <a:r>
                <a:rPr lang="en-US" dirty="0">
                  <a:solidFill>
                    <a:srgbClr val="FF0000"/>
                  </a:solidFill>
                  <a:sym typeface="Symbol" pitchFamily="28" charset="2"/>
                </a:rPr>
                <a:t>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3" name="Rectangle 187"/>
            <p:cNvSpPr>
              <a:spLocks noChangeArrowheads="1"/>
            </p:cNvSpPr>
            <p:nvPr/>
          </p:nvSpPr>
          <p:spPr bwMode="auto">
            <a:xfrm>
              <a:off x="15144" y="22608"/>
              <a:ext cx="1596" cy="58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sym typeface="Symbol" pitchFamily="28" charset="2"/>
                </a:rPr>
                <a:t>=0.38</a:t>
              </a:r>
              <a:r>
                <a:rPr lang="en-US" dirty="0">
                  <a:solidFill>
                    <a:srgbClr val="FF0000"/>
                  </a:solidFill>
                  <a:sym typeface="Symbol" pitchFamily="28" charset="2"/>
                </a:rPr>
                <a:t>%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4" name="Rectangle 182"/>
            <p:cNvSpPr>
              <a:spLocks noChangeArrowheads="1"/>
            </p:cNvSpPr>
            <p:nvPr/>
          </p:nvSpPr>
          <p:spPr bwMode="auto">
            <a:xfrm>
              <a:off x="12955" y="22656"/>
              <a:ext cx="1482" cy="58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sym typeface="Symbol" pitchFamily="28" charset="2"/>
                </a:rPr>
                <a:t>=0.52</a:t>
              </a:r>
              <a:r>
                <a:rPr lang="en-US" dirty="0">
                  <a:solidFill>
                    <a:srgbClr val="FF0000"/>
                  </a:solidFill>
                  <a:sym typeface="Symbol" pitchFamily="28" charset="2"/>
                </a:rPr>
                <a:t>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5" name="Rectangle 198"/>
            <p:cNvSpPr>
              <a:spLocks noChangeArrowheads="1"/>
            </p:cNvSpPr>
            <p:nvPr/>
          </p:nvSpPr>
          <p:spPr bwMode="auto">
            <a:xfrm>
              <a:off x="15384" y="24768"/>
              <a:ext cx="1948" cy="58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sym typeface="Symbol" pitchFamily="28" charset="2"/>
                </a:rPr>
                <a:t>=32g/cm</a:t>
              </a:r>
              <a:r>
                <a:rPr lang="en-US" baseline="30000" dirty="0" smtClean="0">
                  <a:solidFill>
                    <a:srgbClr val="FF0000"/>
                  </a:solidFill>
                  <a:sym typeface="Symbol" pitchFamily="28" charset="2"/>
                </a:rPr>
                <a:t>2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52400" y="3059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2060"/>
                </a:solidFill>
                <a:latin typeface="Symbol" pitchFamily="18" charset="2"/>
              </a:rPr>
              <a:t>Y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i="1" dirty="0" smtClean="0">
                <a:solidFill>
                  <a:srgbClr val="002060"/>
                </a:solidFill>
              </a:rPr>
              <a:t>angle</a:t>
            </a:r>
            <a:endParaRPr lang="en-US" i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30596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2060"/>
                </a:solidFill>
              </a:rPr>
              <a:t>Rp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600" y="6019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2060"/>
                </a:solidFill>
              </a:rPr>
              <a:t>Zenith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67000" y="6096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2060"/>
                </a:solidFill>
              </a:rPr>
              <a:t>Xmax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3400" y="2514600"/>
            <a:ext cx="8077200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2100000"/>
              </a:camera>
              <a:lightRig rig="threePt" dir="t"/>
            </a:scene3d>
          </a:bodyPr>
          <a:lstStyle/>
          <a:p>
            <a:pPr algn="ctr"/>
            <a:r>
              <a:rPr lang="en-US" sz="9600" b="1" dirty="0" smtClean="0">
                <a:solidFill>
                  <a:srgbClr val="3333FF">
                    <a:alpha val="40000"/>
                  </a:srgbClr>
                </a:solidFill>
              </a:rPr>
              <a:t>PRELIMINARY</a:t>
            </a:r>
          </a:p>
          <a:p>
            <a:pPr algn="ctr"/>
            <a:r>
              <a:rPr lang="en-US" sz="9600" b="1" dirty="0" smtClean="0">
                <a:solidFill>
                  <a:srgbClr val="3333FF">
                    <a:alpha val="40000"/>
                  </a:srgbClr>
                </a:solidFill>
              </a:rPr>
              <a:t>AUG 2011</a:t>
            </a:r>
            <a:endParaRPr lang="en-US" sz="9600" b="1" dirty="0">
              <a:solidFill>
                <a:srgbClr val="3333FF">
                  <a:alpha val="4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495800" cy="1447800"/>
          </a:xfrm>
        </p:spPr>
        <p:txBody>
          <a:bodyPr>
            <a:noAutofit/>
          </a:bodyPr>
          <a:lstStyle/>
          <a:p>
            <a:r>
              <a:rPr lang="en-US" sz="2000" dirty="0" smtClean="0"/>
              <a:t>BR+LR have large overlap:</a:t>
            </a:r>
          </a:p>
          <a:p>
            <a:r>
              <a:rPr lang="en-US" sz="2000" dirty="0" smtClean="0"/>
              <a:t>Combined  hybrid spectrum </a:t>
            </a:r>
            <a:r>
              <a:rPr lang="en-US" sz="2000" b="1" dirty="0" smtClean="0">
                <a:solidFill>
                  <a:srgbClr val="008000"/>
                </a:solidFill>
              </a:rPr>
              <a:t>consistent with the others</a:t>
            </a:r>
            <a:endParaRPr lang="en-US" sz="2000" dirty="0" smtClean="0"/>
          </a:p>
          <a:p>
            <a:pPr lvl="1"/>
            <a:r>
              <a:rPr lang="en-US" sz="1600" dirty="0" smtClean="0"/>
              <a:t>Overlaid with MD FD here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274638"/>
            <a:ext cx="4876800" cy="715962"/>
          </a:xfrm>
        </p:spPr>
        <p:txBody>
          <a:bodyPr/>
          <a:lstStyle/>
          <a:p>
            <a:r>
              <a:rPr lang="en-US" sz="4000" dirty="0" smtClean="0"/>
              <a:t>Hybrid Results: BR+LR</a:t>
            </a:r>
            <a:endParaRPr lang="en-US" sz="4000" dirty="0"/>
          </a:p>
        </p:txBody>
      </p:sp>
      <p:pic>
        <p:nvPicPr>
          <p:cNvPr id="5" name="Picture 3" descr="C:\Users\Daisuke\Desktop\sp110805p005.png"/>
          <p:cNvPicPr>
            <a:picLocks noChangeAspect="1" noChangeArrowheads="1"/>
          </p:cNvPicPr>
          <p:nvPr/>
        </p:nvPicPr>
        <p:blipFill>
          <a:blip r:embed="rId2" cstate="print"/>
          <a:srcRect t="5034" r="7500"/>
          <a:stretch>
            <a:fillRect/>
          </a:stretch>
        </p:blipFill>
        <p:spPr bwMode="auto">
          <a:xfrm>
            <a:off x="3657600" y="2890136"/>
            <a:ext cx="5187708" cy="396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>
            <a:off x="5105400" y="206884"/>
            <a:ext cx="3831909" cy="2747772"/>
            <a:chOff x="71438" y="1916113"/>
            <a:chExt cx="4257675" cy="3816350"/>
          </a:xfrm>
        </p:grpSpPr>
        <p:pic>
          <p:nvPicPr>
            <p:cNvPr id="6" name="Picture 2" descr="C:\Users\Daisuke\Desktop\expo110801p001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438" y="1916113"/>
              <a:ext cx="4257675" cy="38163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7" name="直線コネクタ 4"/>
            <p:cNvCxnSpPr/>
            <p:nvPr/>
          </p:nvCxnSpPr>
          <p:spPr>
            <a:xfrm rot="5400000" flipH="1" flipV="1">
              <a:off x="180181" y="3933032"/>
              <a:ext cx="27352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右矢印 5"/>
            <p:cNvSpPr/>
            <p:nvPr/>
          </p:nvSpPr>
          <p:spPr>
            <a:xfrm>
              <a:off x="1547813" y="3284538"/>
              <a:ext cx="431800" cy="360362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rgbClr val="FFFFFF"/>
                </a:solidFill>
              </a:endParaRPr>
            </a:p>
          </p:txBody>
        </p:sp>
        <p:sp>
          <p:nvSpPr>
            <p:cNvPr id="9" name="テキスト ボックス 11"/>
            <p:cNvSpPr txBox="1">
              <a:spLocks noChangeArrowheads="1"/>
            </p:cNvSpPr>
            <p:nvPr/>
          </p:nvSpPr>
          <p:spPr bwMode="auto">
            <a:xfrm>
              <a:off x="1111250" y="2266950"/>
              <a:ext cx="939800" cy="3698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00B050"/>
                  </a:solidFill>
                  <a:latin typeface="Calibri" pitchFamily="34" charset="0"/>
                </a:rPr>
                <a:t>10</a:t>
              </a:r>
              <a:r>
                <a:rPr lang="en-US" altLang="ja-JP" b="1" baseline="30000" dirty="0">
                  <a:solidFill>
                    <a:srgbClr val="00B050"/>
                  </a:solidFill>
                  <a:latin typeface="Calibri" pitchFamily="34" charset="0"/>
                </a:rPr>
                <a:t>18.2</a:t>
              </a:r>
              <a:r>
                <a:rPr lang="en-US" altLang="ja-JP" b="1" dirty="0">
                  <a:solidFill>
                    <a:srgbClr val="00B050"/>
                  </a:solidFill>
                  <a:latin typeface="Calibri" pitchFamily="34" charset="0"/>
                </a:rPr>
                <a:t>eV</a:t>
              </a:r>
              <a:endParaRPr lang="ja-JP" altLang="en-US" b="1">
                <a:solidFill>
                  <a:srgbClr val="00B050"/>
                </a:solidFill>
                <a:latin typeface="Calibri" pitchFamily="34" charset="0"/>
              </a:endParaRPr>
            </a:p>
          </p:txBody>
        </p:sp>
        <p:sp>
          <p:nvSpPr>
            <p:cNvPr id="10" name="テキスト ボックス 14"/>
            <p:cNvSpPr txBox="1">
              <a:spLocks noChangeArrowheads="1"/>
            </p:cNvSpPr>
            <p:nvPr/>
          </p:nvSpPr>
          <p:spPr bwMode="auto">
            <a:xfrm>
              <a:off x="1934104" y="4592107"/>
              <a:ext cx="2101857" cy="5557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 dirty="0" smtClean="0">
                  <a:latin typeface="Calibri" pitchFamily="34" charset="0"/>
                </a:rPr>
                <a:t>Hybrid Exposure</a:t>
              </a:r>
              <a:endParaRPr lang="ja-JP" altLang="en-US" sz="2000">
                <a:latin typeface="Calibri" pitchFamily="34" charset="0"/>
              </a:endParaRPr>
            </a:p>
          </p:txBody>
        </p:sp>
      </p:grpSp>
      <p:grpSp>
        <p:nvGrpSpPr>
          <p:cNvPr id="14" name="Group 13"/>
          <p:cNvGrpSpPr>
            <a:grpSpLocks/>
          </p:cNvGrpSpPr>
          <p:nvPr/>
        </p:nvGrpSpPr>
        <p:grpSpPr>
          <a:xfrm>
            <a:off x="381000" y="2392680"/>
            <a:ext cx="2701925" cy="2072640"/>
            <a:chOff x="6300788" y="1125538"/>
            <a:chExt cx="2701925" cy="2590800"/>
          </a:xfrm>
        </p:grpSpPr>
        <p:pic>
          <p:nvPicPr>
            <p:cNvPr id="12" name="Picture 6" descr="C:\Users\Daisuke\Desktop\hOpenAngle_110802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00788" y="1125538"/>
              <a:ext cx="2701925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テキスト ボックス 9"/>
            <p:cNvSpPr txBox="1">
              <a:spLocks noChangeArrowheads="1"/>
            </p:cNvSpPr>
            <p:nvPr/>
          </p:nvSpPr>
          <p:spPr bwMode="auto">
            <a:xfrm>
              <a:off x="7215188" y="1285876"/>
              <a:ext cx="1752600" cy="1038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sz="1600" dirty="0">
                  <a:latin typeface="Calibri" pitchFamily="34" charset="0"/>
                </a:rPr>
                <a:t>Arrival </a:t>
              </a:r>
              <a:r>
                <a:rPr lang="en-US" altLang="ja-JP" sz="1600" dirty="0" smtClean="0">
                  <a:latin typeface="Calibri" pitchFamily="34" charset="0"/>
                </a:rPr>
                <a:t>direction</a:t>
              </a:r>
            </a:p>
            <a:p>
              <a:r>
                <a:rPr lang="en-US" altLang="ja-JP" sz="1600" dirty="0" smtClean="0">
                  <a:latin typeface="Calibri" pitchFamily="34" charset="0"/>
                </a:rPr>
                <a:t>resolution</a:t>
              </a:r>
              <a:endParaRPr lang="en-US" altLang="ja-JP" sz="1600" dirty="0">
                <a:latin typeface="Calibri" pitchFamily="34" charset="0"/>
              </a:endParaRPr>
            </a:p>
            <a:p>
              <a:r>
                <a:rPr lang="en-US" altLang="ja-JP" sz="1600" dirty="0" smtClean="0">
                  <a:latin typeface="Calibri" pitchFamily="34" charset="0"/>
                </a:rPr>
                <a:t>(68%):  0.9deg</a:t>
              </a:r>
              <a:endParaRPr lang="ja-JP" altLang="en-US" sz="1600">
                <a:latin typeface="Calibri" pitchFamily="34" charset="0"/>
              </a:endParaRPr>
            </a:p>
          </p:txBody>
        </p:sp>
      </p:grpSp>
      <p:grpSp>
        <p:nvGrpSpPr>
          <p:cNvPr id="17" name="Group 16"/>
          <p:cNvGrpSpPr>
            <a:grpSpLocks/>
          </p:cNvGrpSpPr>
          <p:nvPr/>
        </p:nvGrpSpPr>
        <p:grpSpPr>
          <a:xfrm>
            <a:off x="228600" y="4419600"/>
            <a:ext cx="2927350" cy="2246630"/>
            <a:chOff x="6084888" y="3933825"/>
            <a:chExt cx="2927350" cy="2808288"/>
          </a:xfrm>
        </p:grpSpPr>
        <p:pic>
          <p:nvPicPr>
            <p:cNvPr id="15" name="Picture 5" descr="C:\Users\Daisuke\Desktop\hRp_110802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084888" y="3933825"/>
              <a:ext cx="2927350" cy="2808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テキスト ボックス 12"/>
            <p:cNvSpPr txBox="1">
              <a:spLocks noChangeArrowheads="1"/>
            </p:cNvSpPr>
            <p:nvPr/>
          </p:nvSpPr>
          <p:spPr bwMode="auto">
            <a:xfrm>
              <a:off x="7786689" y="4170363"/>
              <a:ext cx="1041399" cy="1346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sz="1600" dirty="0" smtClean="0">
                  <a:latin typeface="Calibri" pitchFamily="34" charset="0"/>
                </a:rPr>
                <a:t>Rp resolution</a:t>
              </a:r>
              <a:endParaRPr lang="en-US" altLang="ja-JP" sz="1600" dirty="0">
                <a:latin typeface="Calibri" pitchFamily="34" charset="0"/>
              </a:endParaRPr>
            </a:p>
            <a:p>
              <a:r>
                <a:rPr lang="en-US" altLang="ja-JP" sz="1600" dirty="0" smtClean="0">
                  <a:latin typeface="Calibri" pitchFamily="34" charset="0"/>
                </a:rPr>
                <a:t>(</a:t>
              </a:r>
              <a:r>
                <a:rPr lang="en-US" altLang="ja-JP" sz="1600" dirty="0">
                  <a:latin typeface="Calibri" pitchFamily="34" charset="0"/>
                </a:rPr>
                <a:t>68%): 1.5%</a:t>
              </a:r>
              <a:endParaRPr lang="ja-JP" altLang="en-US" sz="1600">
                <a:latin typeface="Calibri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33400" y="2514600"/>
            <a:ext cx="8077200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2100000"/>
              </a:camera>
              <a:lightRig rig="threePt" dir="t"/>
            </a:scene3d>
          </a:bodyPr>
          <a:lstStyle/>
          <a:p>
            <a:pPr algn="ctr"/>
            <a:r>
              <a:rPr lang="en-US" sz="9600" b="1" dirty="0" smtClean="0">
                <a:solidFill>
                  <a:srgbClr val="3333FF">
                    <a:alpha val="40000"/>
                  </a:srgbClr>
                </a:solidFill>
              </a:rPr>
              <a:t>PRELIMINARY</a:t>
            </a:r>
          </a:p>
          <a:p>
            <a:pPr algn="ctr"/>
            <a:r>
              <a:rPr lang="en-US" sz="9600" b="1" dirty="0" smtClean="0">
                <a:solidFill>
                  <a:srgbClr val="3333FF">
                    <a:alpha val="40000"/>
                  </a:srgbClr>
                </a:solidFill>
              </a:rPr>
              <a:t>AUG 2011</a:t>
            </a:r>
            <a:endParaRPr lang="en-US" sz="9600" b="1" dirty="0">
              <a:solidFill>
                <a:srgbClr val="3333FF">
                  <a:alpha val="4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0" y="1143000"/>
            <a:ext cx="2895600" cy="5334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b="1" i="1" dirty="0" smtClean="0">
                <a:solidFill>
                  <a:srgbClr val="C00000"/>
                </a:solidFill>
              </a:rPr>
              <a:t>Controversy?</a:t>
            </a:r>
          </a:p>
          <a:p>
            <a:pPr>
              <a:buNone/>
            </a:pPr>
            <a:r>
              <a:rPr lang="en-US" b="1" dirty="0" smtClean="0"/>
              <a:t>	Collider Blog</a:t>
            </a:r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sz="2200" b="1" dirty="0" smtClean="0"/>
              <a:t>Mar 3, 2010</a:t>
            </a:r>
            <a:endParaRPr lang="en-US" b="1" dirty="0" smtClean="0"/>
          </a:p>
          <a:p>
            <a:pPr>
              <a:buNone/>
            </a:pPr>
            <a:r>
              <a:rPr lang="en-US" sz="1500" dirty="0" smtClean="0"/>
              <a:t>	</a:t>
            </a:r>
            <a:r>
              <a:rPr lang="en-US" sz="1700" dirty="0" smtClean="0">
                <a:hlinkClick r:id="rId2"/>
              </a:rPr>
              <a:t>http://muon.wordpress.com/2010/03/03/highest-energy-cosmics-rays-are-iron-nuclei/</a:t>
            </a:r>
            <a:endParaRPr lang="en-US" sz="1500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sz="1700" b="1" dirty="0" smtClean="0"/>
              <a:t>	</a:t>
            </a:r>
            <a:r>
              <a:rPr lang="en-US" sz="1700" dirty="0" smtClean="0"/>
              <a:t>The composition of the highest energy cosmic rays, those with energies on the order of tens of EeV              (= 10</a:t>
            </a:r>
            <a:r>
              <a:rPr lang="en-US" sz="1700" baseline="30000" dirty="0" smtClean="0"/>
              <a:t>6</a:t>
            </a:r>
            <a:r>
              <a:rPr lang="en-US" sz="1700" dirty="0" smtClean="0"/>
              <a:t> TeV), </a:t>
            </a:r>
            <a:r>
              <a:rPr lang="en-US" sz="1700" b="1" dirty="0" smtClean="0"/>
              <a:t>appears to include a significant number of </a:t>
            </a:r>
            <a:r>
              <a:rPr lang="en-US" sz="1700" b="1" i="1" dirty="0" smtClean="0"/>
              <a:t>iron nuclei</a:t>
            </a:r>
            <a:r>
              <a:rPr lang="en-US" sz="1700" dirty="0" smtClean="0"/>
              <a:t> – a result that I find truly astonishing. I learned about this from a nice post at </a:t>
            </a:r>
            <a:r>
              <a:rPr lang="en-US" sz="1700" dirty="0" smtClean="0">
                <a:hlinkClick r:id="rId3"/>
              </a:rPr>
              <a:t>Diax’s Rake</a:t>
            </a:r>
            <a:r>
              <a:rPr lang="en-US" sz="1700" dirty="0" smtClean="0"/>
              <a:t>…</a:t>
            </a:r>
            <a:endParaRPr lang="en-US" sz="1600" dirty="0" smtClean="0"/>
          </a:p>
          <a:p>
            <a:pPr>
              <a:buNone/>
            </a:pPr>
            <a:endParaRPr lang="en-US" sz="1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010400" cy="563562"/>
          </a:xfrm>
        </p:spPr>
        <p:txBody>
          <a:bodyPr/>
          <a:lstStyle/>
          <a:p>
            <a:r>
              <a:rPr lang="en-US" dirty="0" smtClean="0"/>
              <a:t>Composition Study: Xmax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" cy="58477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C000"/>
                </a:solidFill>
              </a:rPr>
              <a:t>Part 4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rcRect l="8186" t="5459" r="4093"/>
          <a:stretch>
            <a:fillRect/>
          </a:stretch>
        </p:blipFill>
        <p:spPr bwMode="auto">
          <a:xfrm>
            <a:off x="2971800" y="838200"/>
            <a:ext cx="5879377" cy="237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4824413"/>
            <a:ext cx="2933700" cy="203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6" cstate="print"/>
          <a:srcRect b="2954"/>
          <a:stretch>
            <a:fillRect/>
          </a:stretch>
        </p:blipFill>
        <p:spPr bwMode="auto">
          <a:xfrm>
            <a:off x="5867400" y="4755074"/>
            <a:ext cx="2949416" cy="210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048000" y="3124200"/>
            <a:ext cx="6096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9"/>
                </a:solidFill>
              </a:rPr>
              <a:t>AUGER</a:t>
            </a:r>
            <a:r>
              <a:rPr lang="en-US" dirty="0" smtClean="0"/>
              <a:t>: Phys.Rev.Lett.104:091101,2010</a:t>
            </a:r>
          </a:p>
          <a:p>
            <a:r>
              <a:rPr lang="en-US" sz="1600" dirty="0" smtClean="0"/>
              <a:t>Suggests </a:t>
            </a:r>
            <a:r>
              <a:rPr lang="en-US" sz="1600" u="sng" dirty="0" smtClean="0"/>
              <a:t>shift to heavier composition at higher energies</a:t>
            </a:r>
            <a:r>
              <a:rPr lang="en-US" sz="1600" dirty="0" smtClean="0"/>
              <a:t>:</a:t>
            </a:r>
          </a:p>
          <a:p>
            <a:r>
              <a:rPr lang="en-US" sz="1600" dirty="0" smtClean="0"/>
              <a:t>But the &lt;Xmax&gt; and RMS(Xmax) are inconsistent w.r.t a simple two-component model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HiRes</a:t>
            </a:r>
            <a:r>
              <a:rPr lang="en-US" sz="2000" dirty="0" smtClean="0"/>
              <a:t>: </a:t>
            </a:r>
            <a:r>
              <a:rPr lang="en-US" dirty="0" smtClean="0"/>
              <a:t>Phys.Rev.Lett.104:161101,2010 (with Xmax data suppl.)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r>
              <a:rPr lang="en-US" sz="1600" dirty="0" smtClean="0"/>
              <a:t>Completely </a:t>
            </a:r>
            <a:r>
              <a:rPr lang="en-US" sz="1600" u="sng" dirty="0" smtClean="0"/>
              <a:t>consistent with predominately light (protons) composition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5486400" cy="13716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First &lt;Xmax&gt; results </a:t>
            </a:r>
            <a:r>
              <a:rPr lang="en-US" sz="2400" u="sng" dirty="0" smtClean="0"/>
              <a:t>consistent with predominately proton composition</a:t>
            </a:r>
          </a:p>
          <a:p>
            <a:r>
              <a:rPr lang="en-US" sz="2400" dirty="0" smtClean="0"/>
              <a:t>Over all distribution and shape also matches proton better than iron.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4953000" cy="1143000"/>
          </a:xfrm>
        </p:spPr>
        <p:txBody>
          <a:bodyPr/>
          <a:lstStyle/>
          <a:p>
            <a:r>
              <a:rPr lang="en-US" sz="3200" dirty="0" smtClean="0"/>
              <a:t>TA preliminary result from BR+LR stereo events</a:t>
            </a:r>
            <a:endParaRPr lang="en-US" sz="3200" dirty="0"/>
          </a:p>
        </p:txBody>
      </p:sp>
      <p:pic>
        <p:nvPicPr>
          <p:cNvPr id="12" name="図 18"/>
          <p:cNvPicPr>
            <a:picLocks/>
          </p:cNvPicPr>
          <p:nvPr/>
        </p:nvPicPr>
        <p:blipFill>
          <a:blip r:embed="rId2" cstate="print"/>
          <a:srcRect l="2647" r="3971"/>
          <a:stretch>
            <a:fillRect/>
          </a:stretch>
        </p:blipFill>
        <p:spPr bwMode="auto">
          <a:xfrm>
            <a:off x="0" y="2895600"/>
            <a:ext cx="3225376" cy="3384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テキスト ボックス 6"/>
          <p:cNvSpPr txBox="1">
            <a:spLocks noChangeArrowheads="1"/>
          </p:cNvSpPr>
          <p:nvPr/>
        </p:nvSpPr>
        <p:spPr bwMode="auto">
          <a:xfrm>
            <a:off x="228600" y="2819400"/>
            <a:ext cx="10572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QGSJET-II</a:t>
            </a:r>
            <a:endParaRPr lang="ja-JP" altLang="en-US">
              <a:latin typeface="Calibri" pitchFamily="34" charset="0"/>
            </a:endParaRPr>
          </a:p>
        </p:txBody>
      </p:sp>
      <p:grpSp>
        <p:nvGrpSpPr>
          <p:cNvPr id="6" name="図形グループ 15"/>
          <p:cNvGrpSpPr>
            <a:grpSpLocks/>
          </p:cNvGrpSpPr>
          <p:nvPr/>
        </p:nvGrpSpPr>
        <p:grpSpPr bwMode="auto">
          <a:xfrm>
            <a:off x="5943600" y="0"/>
            <a:ext cx="3008312" cy="3008313"/>
            <a:chOff x="5697537" y="2193925"/>
            <a:chExt cx="3008313" cy="3008313"/>
          </a:xfrm>
        </p:grpSpPr>
        <p:pic>
          <p:nvPicPr>
            <p:cNvPr id="7" name="図 10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97537" y="2193925"/>
              <a:ext cx="3008313" cy="3008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円/楕円 17"/>
            <p:cNvSpPr>
              <a:spLocks noChangeArrowheads="1"/>
            </p:cNvSpPr>
            <p:nvPr/>
          </p:nvSpPr>
          <p:spPr bwMode="auto">
            <a:xfrm>
              <a:off x="6534150" y="2635250"/>
              <a:ext cx="1955801" cy="1989138"/>
            </a:xfrm>
            <a:prstGeom prst="ellipse">
              <a:avLst/>
            </a:prstGeom>
            <a:solidFill>
              <a:srgbClr val="FF6600">
                <a:alpha val="14117"/>
              </a:srgbClr>
            </a:solidFill>
            <a:ln w="127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/>
              <a:endParaRPr lang="ja-JP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9" name="直線コネクタ 18"/>
            <p:cNvCxnSpPr>
              <a:cxnSpLocks noChangeShapeType="1"/>
            </p:cNvCxnSpPr>
            <p:nvPr/>
          </p:nvCxnSpPr>
          <p:spPr bwMode="auto">
            <a:xfrm flipV="1">
              <a:off x="6565900" y="3527425"/>
              <a:ext cx="1374775" cy="449263"/>
            </a:xfrm>
            <a:prstGeom prst="line">
              <a:avLst/>
            </a:prstGeom>
            <a:noFill/>
            <a:ln w="25400">
              <a:noFill/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0" name="直線コネクタ 19"/>
            <p:cNvCxnSpPr>
              <a:cxnSpLocks noChangeShapeType="1"/>
            </p:cNvCxnSpPr>
            <p:nvPr/>
          </p:nvCxnSpPr>
          <p:spPr bwMode="auto">
            <a:xfrm>
              <a:off x="7132637" y="3540125"/>
              <a:ext cx="1190625" cy="487363"/>
            </a:xfrm>
            <a:prstGeom prst="line">
              <a:avLst/>
            </a:prstGeom>
            <a:noFill/>
            <a:ln w="25400">
              <a:noFill/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52750" y="2590800"/>
            <a:ext cx="6191250" cy="39647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 rot="5400000">
            <a:off x="1066800" y="2895600"/>
            <a:ext cx="1676400" cy="1066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001000" y="30596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protons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05400" y="5486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Iron nuclei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3400" y="2514600"/>
            <a:ext cx="8077200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2100000"/>
              </a:camera>
              <a:lightRig rig="threePt" dir="t"/>
            </a:scene3d>
          </a:bodyPr>
          <a:lstStyle/>
          <a:p>
            <a:pPr algn="ctr"/>
            <a:r>
              <a:rPr lang="en-US" sz="9600" b="1" dirty="0" smtClean="0">
                <a:solidFill>
                  <a:srgbClr val="3333FF">
                    <a:alpha val="40000"/>
                  </a:srgbClr>
                </a:solidFill>
              </a:rPr>
              <a:t>PRELIMINARY</a:t>
            </a:r>
          </a:p>
          <a:p>
            <a:pPr algn="ctr"/>
            <a:r>
              <a:rPr lang="en-US" sz="9600" b="1" dirty="0" smtClean="0">
                <a:solidFill>
                  <a:srgbClr val="3333FF">
                    <a:alpha val="40000"/>
                  </a:srgbClr>
                </a:solidFill>
              </a:rPr>
              <a:t>AUG 2011</a:t>
            </a:r>
            <a:endParaRPr lang="en-US" sz="9600" b="1" dirty="0">
              <a:solidFill>
                <a:srgbClr val="3333FF">
                  <a:alpha val="4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600" y="4419600"/>
            <a:ext cx="8534400" cy="10668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In 0.2 logE bins data distribution also agrees better with protons</a:t>
            </a:r>
          </a:p>
          <a:p>
            <a:r>
              <a:rPr lang="en-US" sz="2400" dirty="0" smtClean="0"/>
              <a:t>K-S test favors protons (line at p=0.05) up to 10</a:t>
            </a:r>
            <a:r>
              <a:rPr lang="en-US" sz="2400" baseline="30000" dirty="0" smtClean="0"/>
              <a:t>19.3</a:t>
            </a:r>
            <a:r>
              <a:rPr lang="en-US" sz="2400" dirty="0" smtClean="0"/>
              <a:t> eV</a:t>
            </a:r>
          </a:p>
          <a:p>
            <a:pPr lvl="1"/>
            <a:r>
              <a:rPr lang="en-US" sz="2000" dirty="0" smtClean="0"/>
              <a:t>Low statistics at 10</a:t>
            </a:r>
            <a:r>
              <a:rPr lang="en-US" sz="2000" baseline="30000" dirty="0" smtClean="0"/>
              <a:t>19.4</a:t>
            </a:r>
            <a:r>
              <a:rPr lang="en-US" sz="2000" dirty="0" smtClean="0"/>
              <a:t> eV and above (~2.5 years of data)</a:t>
            </a:r>
          </a:p>
        </p:txBody>
      </p:sp>
      <p:pic>
        <p:nvPicPr>
          <p:cNvPr id="6" name="図 2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3365" y="2455666"/>
            <a:ext cx="3320635" cy="194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11"/>
          <p:cNvSpPr txBox="1">
            <a:spLocks noChangeArrowheads="1"/>
          </p:cNvSpPr>
          <p:nvPr/>
        </p:nvSpPr>
        <p:spPr bwMode="auto">
          <a:xfrm>
            <a:off x="7620000" y="2590800"/>
            <a:ext cx="126733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Log (E/eV)=</a:t>
            </a:r>
          </a:p>
          <a:p>
            <a:r>
              <a:rPr lang="en-US" altLang="ja-JP" dirty="0" smtClean="0">
                <a:latin typeface="Calibri" pitchFamily="34" charset="0"/>
              </a:rPr>
              <a:t>19.2-19.4</a:t>
            </a:r>
            <a:endParaRPr lang="ja-JP" altLang="en-US">
              <a:latin typeface="Calibri" pitchFamily="34" charset="0"/>
            </a:endParaRPr>
          </a:p>
        </p:txBody>
      </p:sp>
      <p:pic>
        <p:nvPicPr>
          <p:cNvPr id="8" name="図 22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3365" y="304800"/>
            <a:ext cx="3320635" cy="19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13"/>
          <p:cNvSpPr txBox="1">
            <a:spLocks noChangeArrowheads="1"/>
          </p:cNvSpPr>
          <p:nvPr/>
        </p:nvSpPr>
        <p:spPr bwMode="auto">
          <a:xfrm>
            <a:off x="7543800" y="381000"/>
            <a:ext cx="1295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Log (E/eV)=</a:t>
            </a:r>
          </a:p>
          <a:p>
            <a:r>
              <a:rPr lang="en-US" altLang="ja-JP" dirty="0" smtClean="0">
                <a:latin typeface="Calibri" pitchFamily="34" charset="0"/>
              </a:rPr>
              <a:t>18.8-19.0</a:t>
            </a:r>
            <a:endParaRPr lang="ja-JP" altLang="en-US">
              <a:latin typeface="Calibri" pitchFamily="34" charset="0"/>
            </a:endParaRPr>
          </a:p>
        </p:txBody>
      </p:sp>
      <p:pic>
        <p:nvPicPr>
          <p:cNvPr id="10" name="図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4800"/>
            <a:ext cx="5622857" cy="39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066800" y="9906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K-S p values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772400" y="12954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QGS-JET II protons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6000" y="457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QGS-JET II iron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14" name="Content Placeholder 1"/>
          <p:cNvSpPr>
            <a:spLocks noGrp="1"/>
          </p:cNvSpPr>
          <p:nvPr>
            <p:ph sz="half" idx="1"/>
          </p:nvPr>
        </p:nvSpPr>
        <p:spPr>
          <a:xfrm>
            <a:off x="228600" y="5486400"/>
            <a:ext cx="3962400" cy="1066800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Coming soon</a:t>
            </a:r>
          </a:p>
          <a:p>
            <a:pPr lvl="1"/>
            <a:r>
              <a:rPr lang="en-US" sz="2000" b="1" dirty="0" smtClean="0">
                <a:solidFill>
                  <a:srgbClr val="C00000"/>
                </a:solidFill>
              </a:rPr>
              <a:t>Xmax width analysis</a:t>
            </a:r>
          </a:p>
          <a:p>
            <a:pPr lvl="1"/>
            <a:r>
              <a:rPr lang="en-US" sz="2000" b="1" dirty="0" smtClean="0">
                <a:solidFill>
                  <a:srgbClr val="C00000"/>
                </a:solidFill>
              </a:rPr>
              <a:t>Hybrid Xmax analysis</a:t>
            </a:r>
          </a:p>
        </p:txBody>
      </p:sp>
      <p:sp>
        <p:nvSpPr>
          <p:cNvPr id="17" name="Content Placeholder 1"/>
          <p:cNvSpPr>
            <a:spLocks noGrp="1"/>
          </p:cNvSpPr>
          <p:nvPr>
            <p:ph sz="half" idx="1"/>
          </p:nvPr>
        </p:nvSpPr>
        <p:spPr>
          <a:xfrm>
            <a:off x="4572000" y="5486400"/>
            <a:ext cx="4267200" cy="1066800"/>
          </a:xfrm>
        </p:spPr>
        <p:txBody>
          <a:bodyPr>
            <a:normAutofit lnSpcReduction="10000"/>
          </a:bodyPr>
          <a:lstStyle/>
          <a:p>
            <a:r>
              <a:rPr lang="en-US" sz="2400" b="1" dirty="0" smtClean="0">
                <a:solidFill>
                  <a:srgbClr val="000099"/>
                </a:solidFill>
              </a:rPr>
              <a:t>Future</a:t>
            </a:r>
          </a:p>
          <a:p>
            <a:pPr lvl="1"/>
            <a:r>
              <a:rPr lang="en-US" sz="2000" b="1" dirty="0" smtClean="0">
                <a:solidFill>
                  <a:srgbClr val="000099"/>
                </a:solidFill>
              </a:rPr>
              <a:t>Pushing analysis up to the GZK cut-off with more events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96000" y="25908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QGS-JET II iron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72400" y="34290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QGS-JET II protons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3400" y="990600"/>
            <a:ext cx="8077200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840000"/>
              </a:camera>
              <a:lightRig rig="threePt" dir="t"/>
            </a:scene3d>
          </a:bodyPr>
          <a:lstStyle/>
          <a:p>
            <a:pPr algn="ctr"/>
            <a:r>
              <a:rPr lang="en-US" sz="9600" b="1" dirty="0" smtClean="0">
                <a:solidFill>
                  <a:srgbClr val="3333FF">
                    <a:alpha val="40000"/>
                  </a:srgbClr>
                </a:solidFill>
              </a:rPr>
              <a:t>PRELIMINARY</a:t>
            </a:r>
          </a:p>
          <a:p>
            <a:pPr algn="ctr"/>
            <a:r>
              <a:rPr lang="en-US" sz="9600" b="1" dirty="0" smtClean="0">
                <a:solidFill>
                  <a:srgbClr val="3333FF">
                    <a:alpha val="40000"/>
                  </a:srgbClr>
                </a:solidFill>
              </a:rPr>
              <a:t>AUG 2011</a:t>
            </a:r>
            <a:endParaRPr lang="en-US" sz="9600" b="1" dirty="0">
              <a:solidFill>
                <a:srgbClr val="3333FF">
                  <a:alpha val="40000"/>
                </a:srgb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19100" y="762000"/>
            <a:ext cx="3771900" cy="1143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3 yrs of SD Events : </a:t>
            </a:r>
          </a:p>
          <a:p>
            <a:pPr lvl="1"/>
            <a:r>
              <a:rPr lang="en-US" sz="2000" dirty="0" smtClean="0"/>
              <a:t>856 events &gt; 10</a:t>
            </a:r>
            <a:r>
              <a:rPr lang="en-US" sz="2000" baseline="30000" dirty="0" smtClean="0"/>
              <a:t>19</a:t>
            </a:r>
            <a:r>
              <a:rPr lang="en-US" sz="2000" dirty="0" smtClean="0"/>
              <a:t> eV;</a:t>
            </a:r>
          </a:p>
          <a:p>
            <a:pPr lvl="1"/>
            <a:r>
              <a:rPr lang="en-US" sz="2000" dirty="0" smtClean="0"/>
              <a:t>49 events &gt; 4.0</a:t>
            </a:r>
            <a:r>
              <a:rPr lang="en-US" sz="2000" dirty="0" smtClean="0">
                <a:sym typeface="Symbol"/>
              </a:rPr>
              <a:t>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19</a:t>
            </a:r>
            <a:r>
              <a:rPr lang="en-US" sz="2000" dirty="0" smtClean="0"/>
              <a:t> eV </a:t>
            </a:r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47800" y="0"/>
            <a:ext cx="3124200" cy="639762"/>
          </a:xfrm>
        </p:spPr>
        <p:txBody>
          <a:bodyPr/>
          <a:lstStyle/>
          <a:p>
            <a:r>
              <a:rPr lang="en-US" dirty="0" smtClean="0"/>
              <a:t>Anisotropy?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" cy="58477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C000"/>
                </a:solidFill>
              </a:rPr>
              <a:t>Part </a:t>
            </a:r>
            <a:r>
              <a:rPr lang="en-US" sz="3200" b="1" dirty="0" smtClean="0">
                <a:solidFill>
                  <a:srgbClr val="FFC000"/>
                </a:solidFill>
              </a:rPr>
              <a:t>5</a:t>
            </a:r>
            <a:endParaRPr lang="en-US" sz="3200" b="1" dirty="0" smtClean="0">
              <a:solidFill>
                <a:srgbClr val="FFC000"/>
              </a:solidFill>
            </a:endParaRPr>
          </a:p>
        </p:txBody>
      </p: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62674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"/>
          <p:cNvSpPr>
            <a:spLocks noGrp="1"/>
          </p:cNvSpPr>
          <p:nvPr>
            <p:ph sz="half" idx="1"/>
          </p:nvPr>
        </p:nvSpPr>
        <p:spPr>
          <a:xfrm>
            <a:off x="4114800" y="990600"/>
            <a:ext cx="2362200" cy="99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Angular resolution ~1.5</a:t>
            </a:r>
            <a:r>
              <a:rPr lang="en-US" sz="2000" dirty="0" smtClean="0">
                <a:sym typeface="Symbol"/>
              </a:rPr>
              <a:t> at &gt; 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19</a:t>
            </a:r>
            <a:r>
              <a:rPr lang="en-US" sz="2000" dirty="0" smtClean="0"/>
              <a:t> eV </a:t>
            </a:r>
            <a:endParaRPr lang="en-US" sz="2000" dirty="0" smtClean="0">
              <a:sym typeface="Symbol"/>
            </a:endParaRPr>
          </a:p>
        </p:txBody>
      </p:sp>
      <p:sp>
        <p:nvSpPr>
          <p:cNvPr id="12" name="Content Placeholder 1"/>
          <p:cNvSpPr>
            <a:spLocks noGrp="1"/>
          </p:cNvSpPr>
          <p:nvPr>
            <p:ph sz="half" idx="1"/>
          </p:nvPr>
        </p:nvSpPr>
        <p:spPr>
          <a:xfrm>
            <a:off x="7086600" y="4191000"/>
            <a:ext cx="1828800" cy="99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20 events</a:t>
            </a:r>
          </a:p>
          <a:p>
            <a:pPr>
              <a:buNone/>
            </a:pPr>
            <a:r>
              <a:rPr lang="en-US" sz="2000" dirty="0" smtClean="0"/>
              <a:t>&gt; 5.7</a:t>
            </a:r>
            <a:r>
              <a:rPr lang="en-US" sz="2000" dirty="0" smtClean="0">
                <a:sym typeface="Symbol"/>
              </a:rPr>
              <a:t> 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19</a:t>
            </a:r>
            <a:r>
              <a:rPr lang="en-US" sz="2000" dirty="0" smtClean="0"/>
              <a:t> eV </a:t>
            </a:r>
            <a:endParaRPr lang="en-US" sz="2000" dirty="0"/>
          </a:p>
        </p:txBody>
      </p:sp>
      <p:sp>
        <p:nvSpPr>
          <p:cNvPr id="13" name="Content Placeholder 1"/>
          <p:cNvSpPr>
            <a:spLocks noGrp="1"/>
          </p:cNvSpPr>
          <p:nvPr>
            <p:ph sz="half" idx="1"/>
          </p:nvPr>
        </p:nvSpPr>
        <p:spPr>
          <a:xfrm>
            <a:off x="6858000" y="2362200"/>
            <a:ext cx="2286000" cy="16002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Dec and RA distribution consistent with isotropy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4" name="5-Point Star 13"/>
          <p:cNvSpPr/>
          <p:nvPr/>
        </p:nvSpPr>
        <p:spPr>
          <a:xfrm>
            <a:off x="7040880" y="5410200"/>
            <a:ext cx="219456" cy="228600"/>
          </a:xfrm>
          <a:prstGeom prst="star5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7086600" y="6019800"/>
            <a:ext cx="152400" cy="152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315200" y="5334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AGN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315200" y="59436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 SD event with 3.1 circle</a:t>
            </a:r>
            <a:endParaRPr lang="en-US" dirty="0"/>
          </a:p>
        </p:txBody>
      </p:sp>
      <p:pic>
        <p:nvPicPr>
          <p:cNvPr id="20" name="Picture 5"/>
          <p:cNvPicPr>
            <a:picLocks noChangeArrowheads="1"/>
          </p:cNvPicPr>
          <p:nvPr/>
        </p:nvPicPr>
        <p:blipFill>
          <a:blip r:embed="rId3" cstate="print"/>
          <a:srcRect l="7150" t="2470"/>
          <a:stretch>
            <a:fillRect/>
          </a:stretch>
        </p:blipFill>
        <p:spPr bwMode="auto">
          <a:xfrm rot="5400000">
            <a:off x="6797259" y="-187093"/>
            <a:ext cx="2115197" cy="2578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533400" y="2514600"/>
            <a:ext cx="8077200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2100000"/>
              </a:camera>
              <a:lightRig rig="threePt" dir="t"/>
            </a:scene3d>
          </a:bodyPr>
          <a:lstStyle/>
          <a:p>
            <a:pPr algn="ctr"/>
            <a:r>
              <a:rPr lang="en-US" sz="9600" b="1" dirty="0" smtClean="0">
                <a:solidFill>
                  <a:srgbClr val="3333FF">
                    <a:alpha val="40000"/>
                  </a:srgbClr>
                </a:solidFill>
              </a:rPr>
              <a:t>PRELIMINARY</a:t>
            </a:r>
          </a:p>
          <a:p>
            <a:pPr algn="ctr"/>
            <a:r>
              <a:rPr lang="en-US" sz="9600" b="1" dirty="0" smtClean="0">
                <a:solidFill>
                  <a:srgbClr val="3333FF">
                    <a:alpha val="40000"/>
                  </a:srgbClr>
                </a:solidFill>
              </a:rPr>
              <a:t>AUG 2011</a:t>
            </a:r>
            <a:endParaRPr lang="en-US" sz="9600" b="1" dirty="0">
              <a:solidFill>
                <a:srgbClr val="3333FF">
                  <a:alpha val="40000"/>
                </a:srgbClr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600" y="914400"/>
            <a:ext cx="4648200" cy="2057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Using </a:t>
            </a:r>
            <a:r>
              <a:rPr lang="en-US" sz="2000" u="sng" dirty="0" smtClean="0"/>
              <a:t>AUGER hypothesis </a:t>
            </a:r>
            <a:r>
              <a:rPr lang="en-US" sz="2000" dirty="0" smtClean="0"/>
              <a:t>(2007): 3.1</a:t>
            </a:r>
            <a:r>
              <a:rPr lang="en-US" sz="2000" dirty="0" smtClean="0">
                <a:sym typeface="Symbol"/>
              </a:rPr>
              <a:t>, E&gt;</a:t>
            </a:r>
            <a:r>
              <a:rPr lang="en-US" sz="2000" dirty="0" smtClean="0"/>
              <a:t>5.7 </a:t>
            </a:r>
            <a:r>
              <a:rPr lang="en-US" sz="2000" dirty="0" smtClean="0">
                <a:sym typeface="Symbol"/>
              </a:rPr>
              <a:t>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19</a:t>
            </a:r>
            <a:r>
              <a:rPr lang="en-US" sz="2000" dirty="0" smtClean="0"/>
              <a:t> </a:t>
            </a:r>
            <a:r>
              <a:rPr lang="en-US" sz="2000" dirty="0" smtClean="0"/>
              <a:t>eV correlated with AGN z&lt;0.018 (8/13 correlated) </a:t>
            </a:r>
          </a:p>
          <a:p>
            <a:r>
              <a:rPr lang="en-US" sz="2000" dirty="0" smtClean="0"/>
              <a:t>Expect: ~15/20, observe 8/20, </a:t>
            </a:r>
          </a:p>
          <a:p>
            <a:pPr>
              <a:buNone/>
            </a:pPr>
            <a:r>
              <a:rPr lang="en-US" sz="2000" dirty="0" smtClean="0"/>
              <a:t>	vs. isotropic background: 5/20 </a:t>
            </a:r>
            <a:r>
              <a:rPr lang="en-US" sz="2000" dirty="0" smtClean="0">
                <a:sym typeface="Wingdings" pitchFamily="2" charset="2"/>
              </a:rPr>
              <a:t> </a:t>
            </a:r>
            <a:r>
              <a:rPr lang="en-US" sz="2000" dirty="0" smtClean="0"/>
              <a:t>p</a:t>
            </a:r>
            <a:r>
              <a:rPr lang="en-US" sz="2000" baseline="-25000" dirty="0" smtClean="0"/>
              <a:t>ISO</a:t>
            </a:r>
            <a:r>
              <a:rPr lang="en-US" sz="2000" dirty="0" smtClean="0"/>
              <a:t>=0.25</a:t>
            </a:r>
          </a:p>
          <a:p>
            <a:endParaRPr lang="en-US" sz="20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28600"/>
            <a:ext cx="3886200" cy="639762"/>
          </a:xfrm>
        </p:spPr>
        <p:txBody>
          <a:bodyPr/>
          <a:lstStyle/>
          <a:p>
            <a:r>
              <a:rPr lang="en-US" sz="4000" dirty="0" smtClean="0"/>
              <a:t>AGN correlation?</a:t>
            </a:r>
            <a:endParaRPr lang="en-US" sz="4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1482" t="3197" r="5766" b="7242"/>
          <a:stretch>
            <a:fillRect/>
          </a:stretch>
        </p:blipFill>
        <p:spPr bwMode="auto">
          <a:xfrm>
            <a:off x="2438400" y="2752287"/>
            <a:ext cx="6381933" cy="410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ontent Placeholder 1"/>
          <p:cNvSpPr>
            <a:spLocks noGrp="1"/>
          </p:cNvSpPr>
          <p:nvPr>
            <p:ph sz="half" idx="1"/>
          </p:nvPr>
        </p:nvSpPr>
        <p:spPr>
          <a:xfrm>
            <a:off x="228600" y="2971800"/>
            <a:ext cx="2362200" cy="3429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Updated AUGER (2010): 21/55 consistent with current TA result</a:t>
            </a:r>
          </a:p>
          <a:p>
            <a:r>
              <a:rPr lang="en-US" sz="2000" dirty="0" smtClean="0"/>
              <a:t>TA excess is however only 3 of 5 expected</a:t>
            </a:r>
          </a:p>
          <a:p>
            <a:r>
              <a:rPr lang="en-US" sz="2000" dirty="0" smtClean="0"/>
              <a:t>More TA data to come!</a:t>
            </a:r>
            <a:endParaRPr lang="en-US" sz="2000" dirty="0" smtClean="0"/>
          </a:p>
          <a:p>
            <a:endParaRPr lang="en-US" sz="2000" dirty="0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4953000" y="457200"/>
            <a:ext cx="4015986" cy="2437067"/>
            <a:chOff x="4953000" y="457200"/>
            <a:chExt cx="4015986" cy="2437067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23933" t="54546" r="21274" b="21957"/>
            <a:stretch>
              <a:fillRect/>
            </a:stretch>
          </p:blipFill>
          <p:spPr bwMode="auto">
            <a:xfrm>
              <a:off x="4953000" y="457200"/>
              <a:ext cx="4015986" cy="243706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9" name="Line 5"/>
            <p:cNvSpPr>
              <a:spLocks noChangeShapeType="1"/>
            </p:cNvSpPr>
            <p:nvPr/>
          </p:nvSpPr>
          <p:spPr bwMode="auto">
            <a:xfrm flipH="1" flipV="1">
              <a:off x="6163056" y="609600"/>
              <a:ext cx="0" cy="198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781800" y="838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AUGER 2010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6400" y="228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AUGER 2007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67200" y="34290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TA surface array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0" y="3276600"/>
            <a:ext cx="6096000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840000"/>
              </a:camera>
              <a:lightRig rig="threePt" dir="t"/>
            </a:scene3d>
          </a:bodyPr>
          <a:lstStyle/>
          <a:p>
            <a:pPr algn="ctr"/>
            <a:r>
              <a:rPr lang="en-US" sz="8000" b="1" dirty="0" smtClean="0">
                <a:solidFill>
                  <a:srgbClr val="3333FF">
                    <a:alpha val="40000"/>
                  </a:srgbClr>
                </a:solidFill>
              </a:rPr>
              <a:t>PRELIMINARY</a:t>
            </a:r>
          </a:p>
          <a:p>
            <a:pPr algn="ctr"/>
            <a:r>
              <a:rPr lang="en-US" sz="8000" b="1" dirty="0" smtClean="0">
                <a:solidFill>
                  <a:srgbClr val="3333FF">
                    <a:alpha val="40000"/>
                  </a:srgbClr>
                </a:solidFill>
              </a:rPr>
              <a:t>AUG 2011</a:t>
            </a:r>
            <a:endParaRPr lang="en-US" sz="8000" b="1" dirty="0">
              <a:solidFill>
                <a:srgbClr val="3333FF">
                  <a:alpha val="40000"/>
                </a:srgbClr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715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Telescope Array has been observing UHE cosmic rays  in the Northern Hemisphere for ~3 years</a:t>
            </a:r>
          </a:p>
          <a:p>
            <a:r>
              <a:rPr lang="en-US" dirty="0" smtClean="0"/>
              <a:t>Energy spectrum consistent with HiRes results (GZK cut-off + ankle structure)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***</a:t>
            </a:r>
            <a:r>
              <a:rPr lang="en-US" u="sng" dirty="0" smtClean="0">
                <a:solidFill>
                  <a:srgbClr val="C00000"/>
                </a:solidFill>
              </a:rPr>
              <a:t>TA surface scintillator array consistent with GZK cut-off</a:t>
            </a:r>
          </a:p>
          <a:p>
            <a:r>
              <a:rPr lang="en-US" dirty="0" smtClean="0"/>
              <a:t>Preliminary &lt;Xmax&gt; composition result from stereo data  </a:t>
            </a:r>
            <a:r>
              <a:rPr lang="en-US" u="sng" dirty="0" smtClean="0">
                <a:solidFill>
                  <a:srgbClr val="C00000"/>
                </a:solidFill>
              </a:rPr>
              <a:t>consistent with light (proton) composition</a:t>
            </a:r>
          </a:p>
          <a:p>
            <a:pPr lvl="1"/>
            <a:r>
              <a:rPr lang="en-US" dirty="0" smtClean="0"/>
              <a:t>Xmax width and hybrid results to follow soon</a:t>
            </a:r>
          </a:p>
          <a:p>
            <a:r>
              <a:rPr lang="en-US" dirty="0" smtClean="0"/>
              <a:t>TA SD data </a:t>
            </a:r>
            <a:r>
              <a:rPr lang="en-US" u="sng" dirty="0" smtClean="0">
                <a:solidFill>
                  <a:srgbClr val="C00000"/>
                </a:solidFill>
              </a:rPr>
              <a:t>consistent with isotropy</a:t>
            </a:r>
          </a:p>
          <a:p>
            <a:pPr lvl="1"/>
            <a:r>
              <a:rPr lang="en-US" dirty="0" smtClean="0"/>
              <a:t>But AUGER 2010 AGN correlation consistent with TA</a:t>
            </a:r>
          </a:p>
          <a:p>
            <a:r>
              <a:rPr lang="en-US" dirty="0" smtClean="0"/>
              <a:t>More data and results to come in the next few years</a:t>
            </a:r>
          </a:p>
          <a:p>
            <a:r>
              <a:rPr lang="en-US" dirty="0" smtClean="0">
                <a:solidFill>
                  <a:srgbClr val="000099"/>
                </a:solidFill>
              </a:rPr>
              <a:t>Low Energy Extension (TALE) to begin construction in 2011</a:t>
            </a:r>
          </a:p>
          <a:p>
            <a:r>
              <a:rPr lang="en-US" dirty="0" smtClean="0">
                <a:solidFill>
                  <a:srgbClr val="000099"/>
                </a:solidFill>
              </a:rPr>
              <a:t>RADAR detection of UHE cosmic rays at TA (a la </a:t>
            </a:r>
            <a:r>
              <a:rPr lang="en-US" b="1" i="1" dirty="0" smtClean="0">
                <a:solidFill>
                  <a:srgbClr val="C00000"/>
                </a:solidFill>
              </a:rPr>
              <a:t>MARIACHI</a:t>
            </a:r>
            <a:r>
              <a:rPr lang="en-US" dirty="0" smtClean="0">
                <a:solidFill>
                  <a:srgbClr val="000099"/>
                </a:solidFill>
              </a:rPr>
              <a:t>) funded and underway (generating lots of RF interference!)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639762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7" name="Rectangle 11"/>
          <p:cNvSpPr>
            <a:spLocks noChangeArrowheads="1"/>
          </p:cNvSpPr>
          <p:nvPr/>
        </p:nvSpPr>
        <p:spPr bwMode="auto">
          <a:xfrm>
            <a:off x="457200" y="3810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Telescope Array Experiment</a:t>
            </a:r>
          </a:p>
        </p:txBody>
      </p:sp>
      <p:sp>
        <p:nvSpPr>
          <p:cNvPr id="91148" name="Rectangle 12"/>
          <p:cNvSpPr>
            <a:spLocks noChangeArrowheads="1"/>
          </p:cNvSpPr>
          <p:nvPr/>
        </p:nvSpPr>
        <p:spPr bwMode="auto">
          <a:xfrm>
            <a:off x="152400" y="1981200"/>
            <a:ext cx="3886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800" dirty="0"/>
          </a:p>
        </p:txBody>
      </p:sp>
      <p:pic>
        <p:nvPicPr>
          <p:cNvPr id="91149" name="Picture 13"/>
          <p:cNvPicPr>
            <a:picLocks noChangeAspect="1" noChangeArrowheads="1"/>
          </p:cNvPicPr>
          <p:nvPr/>
        </p:nvPicPr>
        <p:blipFill>
          <a:blip r:embed="rId2" cstate="print"/>
          <a:srcRect b="2716"/>
          <a:stretch>
            <a:fillRect/>
          </a:stretch>
        </p:blipFill>
        <p:spPr bwMode="auto">
          <a:xfrm>
            <a:off x="304800" y="3563938"/>
            <a:ext cx="3830638" cy="329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114800" y="1905000"/>
            <a:ext cx="4719638" cy="4652963"/>
            <a:chOff x="2688" y="816"/>
            <a:chExt cx="2973" cy="2931"/>
          </a:xfrm>
        </p:grpSpPr>
        <p:pic>
          <p:nvPicPr>
            <p:cNvPr id="91151" name="Picture 15" descr="map0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36" y="816"/>
              <a:ext cx="2925" cy="2931"/>
            </a:xfrm>
            <a:prstGeom prst="rect">
              <a:avLst/>
            </a:prstGeom>
            <a:noFill/>
          </p:spPr>
        </p:pic>
        <p:sp>
          <p:nvSpPr>
            <p:cNvPr id="91152" name="Line 16"/>
            <p:cNvSpPr>
              <a:spLocks noChangeShapeType="1"/>
            </p:cNvSpPr>
            <p:nvPr/>
          </p:nvSpPr>
          <p:spPr bwMode="auto">
            <a:xfrm flipH="1" flipV="1">
              <a:off x="2688" y="1872"/>
              <a:ext cx="1104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1153" name="Line 17"/>
            <p:cNvSpPr>
              <a:spLocks noChangeShapeType="1"/>
            </p:cNvSpPr>
            <p:nvPr/>
          </p:nvSpPr>
          <p:spPr bwMode="auto">
            <a:xfrm flipH="1">
              <a:off x="2688" y="3264"/>
              <a:ext cx="1104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1154" name="Rectangle 18"/>
            <p:cNvSpPr>
              <a:spLocks noChangeArrowheads="1"/>
            </p:cNvSpPr>
            <p:nvPr/>
          </p:nvSpPr>
          <p:spPr bwMode="auto">
            <a:xfrm>
              <a:off x="3792" y="2700"/>
              <a:ext cx="720" cy="57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91156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3886200" cy="2514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TA </a:t>
            </a:r>
            <a:r>
              <a:rPr lang="en-US" dirty="0" smtClean="0"/>
              <a:t>is a ultrahigh energy (&gt;10</a:t>
            </a:r>
            <a:r>
              <a:rPr lang="en-US" baseline="30000" dirty="0" smtClean="0"/>
              <a:t>17</a:t>
            </a:r>
            <a:r>
              <a:rPr lang="en-US" dirty="0" smtClean="0"/>
              <a:t> eV) cosmic ray observatory  located in the West Desert of Utah: largest in the northern hemisphere</a:t>
            </a:r>
            <a:r>
              <a:rPr lang="en-US" dirty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447800"/>
            <a:ext cx="7924800" cy="5029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Introduction to Telescope Array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TA Data Analysis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Energy Spectrum 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Composition 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Anisotropy Results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020762"/>
          </a:xfrm>
        </p:spPr>
        <p:txBody>
          <a:bodyPr/>
          <a:lstStyle/>
          <a:p>
            <a:r>
              <a:rPr lang="en-US" sz="6000" dirty="0" smtClean="0"/>
              <a:t>Outline</a:t>
            </a:r>
            <a:endParaRPr lang="en-US" sz="6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52400" y="1371600"/>
            <a:ext cx="40386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TA is a </a:t>
            </a:r>
            <a:r>
              <a:rPr lang="en-US" b="1" u="sng" dirty="0" smtClean="0">
                <a:solidFill>
                  <a:srgbClr val="C00000"/>
                </a:solidFill>
              </a:rPr>
              <a:t>hybrid</a:t>
            </a:r>
            <a:r>
              <a:rPr lang="en-US" b="1" dirty="0" smtClean="0">
                <a:solidFill>
                  <a:srgbClr val="C00000"/>
                </a:solidFill>
              </a:rPr>
              <a:t> experiment</a:t>
            </a:r>
          </a:p>
          <a:p>
            <a:pPr marL="514350" indent="-514350"/>
            <a:r>
              <a:rPr lang="en-US" dirty="0" smtClean="0"/>
              <a:t>507 scintillation  counters surface detector (SD)</a:t>
            </a:r>
          </a:p>
          <a:p>
            <a:pPr marL="914400" lvl="1" indent="-514350"/>
            <a:r>
              <a:rPr lang="en-US" dirty="0" smtClean="0"/>
              <a:t>Covers 730 km</a:t>
            </a:r>
            <a:r>
              <a:rPr lang="en-US" baseline="30000" dirty="0" smtClean="0"/>
              <a:t>2</a:t>
            </a:r>
            <a:r>
              <a:rPr lang="en-US" dirty="0" smtClean="0"/>
              <a:t>. </a:t>
            </a:r>
          </a:p>
          <a:p>
            <a:pPr marL="514350" indent="-514350"/>
            <a:r>
              <a:rPr lang="en-US" dirty="0" smtClean="0"/>
              <a:t>3 fluorescence detector (FD) stations</a:t>
            </a:r>
          </a:p>
          <a:p>
            <a:pPr marL="914400" lvl="1" indent="-514350"/>
            <a:r>
              <a:rPr lang="en-US" dirty="0" smtClean="0"/>
              <a:t>Located at the corners of the SD array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162800" cy="639762"/>
          </a:xfrm>
        </p:spPr>
        <p:txBody>
          <a:bodyPr/>
          <a:lstStyle/>
          <a:p>
            <a:r>
              <a:rPr lang="en-US" dirty="0" smtClean="0"/>
              <a:t>TA Detectors</a:t>
            </a:r>
            <a:endParaRPr lang="en-US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2437" y="990600"/>
            <a:ext cx="4881563" cy="543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953000" y="1524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Middle Drum FD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6700" y="3962400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Black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Rock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FD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53400" y="5334000"/>
            <a:ext cx="8382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C00000"/>
                </a:solidFill>
              </a:rPr>
              <a:t>Long Ridge FD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19200" cy="58477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C000"/>
                </a:solidFill>
              </a:rPr>
              <a:t>Part 1</a:t>
            </a:r>
            <a:endParaRPr lang="en-US" sz="32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152400"/>
            <a:ext cx="7772400" cy="8382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Scintillation Counters</a:t>
            </a: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914400"/>
            <a:ext cx="4038600" cy="3028950"/>
          </a:xfrm>
          <a:noFill/>
        </p:spPr>
      </p:pic>
      <p:graphicFrame>
        <p:nvGraphicFramePr>
          <p:cNvPr id="1026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304800" y="914400"/>
          <a:ext cx="4038600" cy="3028950"/>
        </p:xfrm>
        <a:graphic>
          <a:graphicData uri="http://schemas.openxmlformats.org/presentationml/2006/ole">
            <p:oleObj spid="_x0000_s1026" name="Photo Editor Photo" r:id="rId4" imgW="15238095" imgH="11428571" progId="">
              <p:embed/>
            </p:oleObj>
          </a:graphicData>
        </a:graphic>
      </p:graphicFrame>
      <p:pic>
        <p:nvPicPr>
          <p:cNvPr id="102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3352800"/>
            <a:ext cx="1600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ext Box 8"/>
          <p:cNvSpPr txBox="1">
            <a:spLocks noChangeArrowheads="1"/>
          </p:cNvSpPr>
          <p:nvPr/>
        </p:nvSpPr>
        <p:spPr bwMode="auto">
          <a:xfrm>
            <a:off x="4572000" y="5486400"/>
            <a:ext cx="4343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0" dirty="0" smtClean="0"/>
              <a:t>Pre-assembled in Japan, Final Assby/testing in Delta: 2 layers</a:t>
            </a:r>
            <a:r>
              <a:rPr lang="en-US" sz="2400" b="0" dirty="0"/>
              <a:t>, </a:t>
            </a:r>
            <a:r>
              <a:rPr lang="en-US" sz="2400" b="0" dirty="0" smtClean="0"/>
              <a:t> 1.25 </a:t>
            </a:r>
            <a:r>
              <a:rPr lang="en-US" sz="2400" b="0" dirty="0"/>
              <a:t>cm scintillator, 3m</a:t>
            </a:r>
            <a:r>
              <a:rPr lang="en-US" sz="2400" b="0" baseline="30000" dirty="0"/>
              <a:t>2</a:t>
            </a:r>
            <a:r>
              <a:rPr lang="en-US" sz="2400" b="0" dirty="0"/>
              <a:t> area</a:t>
            </a:r>
            <a:endParaRPr lang="en-US" sz="2400" dirty="0"/>
          </a:p>
        </p:txBody>
      </p:sp>
      <p:pic>
        <p:nvPicPr>
          <p:cNvPr id="1031" name="Picture 10" descr="SD-Delta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152400" y="4010025"/>
            <a:ext cx="4267200" cy="2638425"/>
          </a:xfrm>
        </p:spPr>
      </p:pic>
      <p:pic>
        <p:nvPicPr>
          <p:cNvPr id="1032" name="Picture 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4572000" y="3429000"/>
            <a:ext cx="1223963" cy="15716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etectors"/>
          <p:cNvPicPr>
            <a:picLocks noChangeAspect="1" noChangeArrowheads="1"/>
          </p:cNvPicPr>
          <p:nvPr/>
        </p:nvPicPr>
        <p:blipFill>
          <a:blip r:embed="rId2" cstate="print"/>
          <a:srcRect b="2583"/>
          <a:stretch>
            <a:fillRect/>
          </a:stretch>
        </p:blipFill>
        <p:spPr bwMode="auto">
          <a:xfrm>
            <a:off x="205740" y="242887"/>
            <a:ext cx="8732520" cy="620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3657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dirty="0">
                <a:solidFill>
                  <a:srgbClr val="000099"/>
                </a:solidFill>
                <a:latin typeface="Palatino Linotype" pitchFamily="18" charset="0"/>
              </a:rPr>
              <a:t>Scintillator Detectors on a 1.2 km square grid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953000" y="3886200"/>
            <a:ext cx="3886200" cy="24384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rgbClr val="FFC000"/>
                </a:solidFill>
                <a:latin typeface="Palatino Linotype" pitchFamily="18" charset="0"/>
              </a:rPr>
              <a:t>Power: Solar/Battery</a:t>
            </a:r>
          </a:p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rgbClr val="FFC000"/>
                </a:solidFill>
                <a:latin typeface="Palatino Linotype" pitchFamily="18" charset="0"/>
              </a:rPr>
              <a:t>Readout:  Radio</a:t>
            </a:r>
          </a:p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rgbClr val="FFC000"/>
                </a:solidFill>
                <a:latin typeface="Palatino Linotype" pitchFamily="18" charset="0"/>
              </a:rPr>
              <a:t>Self-calibrated:       </a:t>
            </a:r>
            <a:r>
              <a:rPr lang="en-US" sz="2800" dirty="0" smtClean="0">
                <a:solidFill>
                  <a:srgbClr val="FFC000"/>
                </a:solidFill>
                <a:latin typeface="Palatino Linotype" pitchFamily="18" charset="0"/>
              </a:rPr>
              <a:t>	 	</a:t>
            </a:r>
            <a:r>
              <a:rPr lang="en-US" sz="2800" dirty="0" smtClean="0">
                <a:solidFill>
                  <a:srgbClr val="FFC000"/>
                </a:solidFill>
                <a:latin typeface="Symbol" pitchFamily="18" charset="2"/>
              </a:rPr>
              <a:t>m</a:t>
            </a:r>
            <a:r>
              <a:rPr lang="en-US" sz="2800" dirty="0" smtClean="0">
                <a:solidFill>
                  <a:srgbClr val="FFC000"/>
                </a:solidFill>
                <a:latin typeface="Palatino Linotype" pitchFamily="18" charset="0"/>
              </a:rPr>
              <a:t> </a:t>
            </a:r>
            <a:r>
              <a:rPr lang="en-US" sz="2800" dirty="0">
                <a:solidFill>
                  <a:srgbClr val="FFC000"/>
                </a:solidFill>
                <a:latin typeface="Palatino Linotype" pitchFamily="18" charset="0"/>
              </a:rPr>
              <a:t>background</a:t>
            </a:r>
          </a:p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rgbClr val="FFC000"/>
                </a:solidFill>
                <a:latin typeface="Palatino Linotype" pitchFamily="18" charset="0"/>
              </a:rPr>
              <a:t>Operational:  3/2008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5" descr="BRM-Mirr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343400"/>
            <a:ext cx="2362200" cy="177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3" descr="cimg07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5334000"/>
            <a:ext cx="1589088" cy="11906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8196" name="Picture 3" descr="TOPO!ma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913" y="2781300"/>
            <a:ext cx="3011487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34" descr="BRM-FD-open"/>
          <p:cNvPicPr>
            <a:picLocks noChangeAspect="1" noChangeArrowheads="1"/>
          </p:cNvPicPr>
          <p:nvPr/>
        </p:nvPicPr>
        <p:blipFill>
          <a:blip r:embed="rId6" cstate="print"/>
          <a:srcRect b="5528"/>
          <a:stretch>
            <a:fillRect/>
          </a:stretch>
        </p:blipFill>
        <p:spPr bwMode="auto">
          <a:xfrm>
            <a:off x="3429000" y="5181600"/>
            <a:ext cx="2209800" cy="1564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Rectangle 44"/>
          <p:cNvSpPr>
            <a:spLocks noChangeArrowheads="1"/>
          </p:cNvSpPr>
          <p:nvPr/>
        </p:nvSpPr>
        <p:spPr bwMode="auto">
          <a:xfrm>
            <a:off x="152400" y="762000"/>
            <a:ext cx="8740775" cy="2663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kumimoji="1" lang="ja-JP" altLang="en-US" b="0">
              <a:ea typeface="ＭＳ Ｐゴシック" pitchFamily="50" charset="-128"/>
            </a:endParaRPr>
          </a:p>
        </p:txBody>
      </p:sp>
      <p:sp>
        <p:nvSpPr>
          <p:cNvPr id="8199" name="Rectangle 43"/>
          <p:cNvSpPr>
            <a:spLocks noChangeArrowheads="1"/>
          </p:cNvSpPr>
          <p:nvPr/>
        </p:nvSpPr>
        <p:spPr bwMode="auto">
          <a:xfrm>
            <a:off x="152400" y="3500438"/>
            <a:ext cx="8794750" cy="3241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kumimoji="1" lang="ja-JP" altLang="en-US" b="0">
              <a:ea typeface="ＭＳ Ｐゴシック" pitchFamily="50" charset="-128"/>
            </a:endParaRPr>
          </a:p>
        </p:txBody>
      </p:sp>
      <p:pic>
        <p:nvPicPr>
          <p:cNvPr id="8200" name="Picture 6" descr="DSCN0810"/>
          <p:cNvPicPr>
            <a:picLocks noChangeAspect="1" noChangeArrowheads="1"/>
          </p:cNvPicPr>
          <p:nvPr/>
        </p:nvPicPr>
        <p:blipFill>
          <a:blip r:embed="rId7" cstate="print"/>
          <a:srcRect l="9412" r="9412" b="18947"/>
          <a:stretch>
            <a:fillRect/>
          </a:stretch>
        </p:blipFill>
        <p:spPr bwMode="auto">
          <a:xfrm>
            <a:off x="62746" y="5334000"/>
            <a:ext cx="1855779" cy="138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Text Box 7"/>
          <p:cNvSpPr txBox="1">
            <a:spLocks noChangeArrowheads="1"/>
          </p:cNvSpPr>
          <p:nvPr/>
        </p:nvSpPr>
        <p:spPr bwMode="auto">
          <a:xfrm>
            <a:off x="228600" y="5334000"/>
            <a:ext cx="144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en-US" altLang="ja-JP" sz="1800" dirty="0">
                <a:solidFill>
                  <a:srgbClr val="000000"/>
                </a:solidFill>
                <a:ea typeface="ＭＳ Ｐゴシック" pitchFamily="50" charset="-128"/>
              </a:rPr>
              <a:t>Long Ridge</a:t>
            </a:r>
          </a:p>
        </p:txBody>
      </p:sp>
      <p:sp>
        <p:nvSpPr>
          <p:cNvPr id="8202" name="Text Box 11"/>
          <p:cNvSpPr txBox="1">
            <a:spLocks noChangeArrowheads="1"/>
          </p:cNvSpPr>
          <p:nvPr/>
        </p:nvSpPr>
        <p:spPr bwMode="auto">
          <a:xfrm>
            <a:off x="3429000" y="5181600"/>
            <a:ext cx="2124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en-US" altLang="ja-JP" sz="1800" dirty="0">
                <a:solidFill>
                  <a:srgbClr val="000000"/>
                </a:solidFill>
                <a:ea typeface="ＭＳ Ｐゴシック" pitchFamily="50" charset="-128"/>
              </a:rPr>
              <a:t>Black Rock Mesa</a:t>
            </a:r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2286000" y="762000"/>
            <a:ext cx="165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en-US" altLang="ja-JP" sz="1800" dirty="0">
                <a:solidFill>
                  <a:srgbClr val="000000"/>
                </a:solidFill>
                <a:ea typeface="ＭＳ Ｐゴシック" pitchFamily="50" charset="-128"/>
              </a:rPr>
              <a:t>Middle Drum</a:t>
            </a:r>
          </a:p>
        </p:txBody>
      </p:sp>
      <p:pic>
        <p:nvPicPr>
          <p:cNvPr id="8204" name="Picture 15" descr="MD-Air-2"/>
          <p:cNvPicPr>
            <a:picLocks noChangeAspect="1" noChangeArrowheads="1"/>
          </p:cNvPicPr>
          <p:nvPr/>
        </p:nvPicPr>
        <p:blipFill>
          <a:blip r:embed="rId8" cstate="print"/>
          <a:srcRect t="11098" r="4776" b="12943"/>
          <a:stretch>
            <a:fillRect/>
          </a:stretch>
        </p:blipFill>
        <p:spPr bwMode="auto">
          <a:xfrm>
            <a:off x="1828800" y="1103313"/>
            <a:ext cx="3276600" cy="165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5" name="Text Box 35"/>
          <p:cNvSpPr txBox="1">
            <a:spLocks noChangeArrowheads="1"/>
          </p:cNvSpPr>
          <p:nvPr/>
        </p:nvSpPr>
        <p:spPr bwMode="auto">
          <a:xfrm>
            <a:off x="0" y="838200"/>
            <a:ext cx="1709738" cy="701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en-US" altLang="ja-JP" dirty="0">
                <a:solidFill>
                  <a:srgbClr val="660066"/>
                </a:solidFill>
                <a:latin typeface="Palatino Linotype" pitchFamily="18" charset="0"/>
                <a:ea typeface="ＭＳ Ｐゴシック" pitchFamily="50" charset="-128"/>
              </a:rPr>
              <a:t>Refurbished</a:t>
            </a:r>
          </a:p>
          <a:p>
            <a:pPr algn="l"/>
            <a:r>
              <a:rPr kumimoji="1" lang="en-US" altLang="ja-JP" dirty="0">
                <a:solidFill>
                  <a:srgbClr val="660066"/>
                </a:solidFill>
                <a:latin typeface="Palatino Linotype" pitchFamily="18" charset="0"/>
                <a:ea typeface="ＭＳ Ｐゴシック" pitchFamily="50" charset="-128"/>
              </a:rPr>
              <a:t>from HiRes-I</a:t>
            </a:r>
          </a:p>
        </p:txBody>
      </p:sp>
      <p:sp>
        <p:nvSpPr>
          <p:cNvPr id="8206" name="Line 38"/>
          <p:cNvSpPr>
            <a:spLocks noChangeShapeType="1"/>
          </p:cNvSpPr>
          <p:nvPr/>
        </p:nvSpPr>
        <p:spPr bwMode="auto">
          <a:xfrm rot="-5400000">
            <a:off x="1326357" y="3474243"/>
            <a:ext cx="1371600" cy="5191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207" name="Text Box 39"/>
          <p:cNvSpPr txBox="1">
            <a:spLocks noChangeArrowheads="1"/>
          </p:cNvSpPr>
          <p:nvPr/>
        </p:nvSpPr>
        <p:spPr bwMode="auto">
          <a:xfrm rot="-4133423">
            <a:off x="1231900" y="3340100"/>
            <a:ext cx="981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en-US" altLang="ja-JP" dirty="0">
                <a:ea typeface="ＭＳ Ｐゴシック" pitchFamily="50" charset="-128"/>
              </a:rPr>
              <a:t>~30km</a:t>
            </a:r>
          </a:p>
        </p:txBody>
      </p:sp>
      <p:sp>
        <p:nvSpPr>
          <p:cNvPr id="8208" name="Line 40"/>
          <p:cNvSpPr>
            <a:spLocks noChangeShapeType="1"/>
          </p:cNvSpPr>
          <p:nvPr/>
        </p:nvSpPr>
        <p:spPr bwMode="auto">
          <a:xfrm flipV="1">
            <a:off x="1476375" y="4724400"/>
            <a:ext cx="358775" cy="64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209" name="Line 41"/>
          <p:cNvSpPr>
            <a:spLocks noChangeShapeType="1"/>
          </p:cNvSpPr>
          <p:nvPr/>
        </p:nvSpPr>
        <p:spPr bwMode="auto">
          <a:xfrm flipH="1" flipV="1">
            <a:off x="3657600" y="48006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210" name="Line 42"/>
          <p:cNvSpPr>
            <a:spLocks noChangeShapeType="1"/>
          </p:cNvSpPr>
          <p:nvPr/>
        </p:nvSpPr>
        <p:spPr bwMode="auto">
          <a:xfrm flipH="1">
            <a:off x="2514600" y="2362200"/>
            <a:ext cx="838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211" name="Text Box 36"/>
          <p:cNvSpPr txBox="1">
            <a:spLocks noChangeArrowheads="1"/>
          </p:cNvSpPr>
          <p:nvPr/>
        </p:nvSpPr>
        <p:spPr bwMode="auto">
          <a:xfrm>
            <a:off x="0" y="3733800"/>
            <a:ext cx="126206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en-US" altLang="ja-JP" dirty="0">
                <a:solidFill>
                  <a:srgbClr val="660066"/>
                </a:solidFill>
                <a:latin typeface="Palatino Linotype" pitchFamily="18" charset="0"/>
                <a:ea typeface="ＭＳ Ｐゴシック" pitchFamily="50" charset="-128"/>
              </a:rPr>
              <a:t>New FDs</a:t>
            </a:r>
          </a:p>
        </p:txBody>
      </p:sp>
      <p:sp>
        <p:nvSpPr>
          <p:cNvPr id="8212" name="Text Box 99"/>
          <p:cNvSpPr txBox="1">
            <a:spLocks noChangeAspect="1" noChangeArrowheads="1"/>
          </p:cNvSpPr>
          <p:nvPr/>
        </p:nvSpPr>
        <p:spPr bwMode="auto">
          <a:xfrm>
            <a:off x="7380288" y="6308725"/>
            <a:ext cx="1008062" cy="314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1400" b="0" dirty="0">
                <a:latin typeface="Palatino Linotype" pitchFamily="18" charset="0"/>
                <a:ea typeface="Arial Unicode MS" pitchFamily="50" charset="-128"/>
                <a:cs typeface="Arial Unicode MS" pitchFamily="50" charset="-128"/>
              </a:rPr>
              <a:t>6.8 m</a:t>
            </a:r>
            <a:r>
              <a:rPr kumimoji="1" lang="en-US" altLang="ja-JP" sz="1400" b="0" baseline="30000" dirty="0">
                <a:latin typeface="Palatino Linotype" pitchFamily="18" charset="0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kumimoji="1" lang="en-US" altLang="ja-JP" sz="1400" b="0" dirty="0">
                <a:latin typeface="Comic Sans MS" pitchFamily="66" charset="0"/>
                <a:ea typeface="Arial Unicode MS" pitchFamily="50" charset="-128"/>
                <a:cs typeface="Arial Unicode MS" pitchFamily="50" charset="-128"/>
              </a:rPr>
              <a:t> </a:t>
            </a:r>
          </a:p>
        </p:txBody>
      </p:sp>
      <p:sp>
        <p:nvSpPr>
          <p:cNvPr id="8213" name="Text Box 102"/>
          <p:cNvSpPr txBox="1">
            <a:spLocks noChangeAspect="1" noChangeArrowheads="1"/>
          </p:cNvSpPr>
          <p:nvPr/>
        </p:nvSpPr>
        <p:spPr bwMode="auto">
          <a:xfrm>
            <a:off x="5795963" y="6427788"/>
            <a:ext cx="936625" cy="314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1400" b="0" dirty="0">
                <a:latin typeface="Palatino Linotype" pitchFamily="18" charset="0"/>
                <a:ea typeface="Arial Unicode MS" pitchFamily="50" charset="-128"/>
                <a:cs typeface="Arial Unicode MS" pitchFamily="50" charset="-128"/>
              </a:rPr>
              <a:t>~1 m</a:t>
            </a:r>
            <a:r>
              <a:rPr kumimoji="1" lang="en-US" altLang="ja-JP" sz="1400" b="0" baseline="30000" dirty="0">
                <a:latin typeface="Palatino Linotype" pitchFamily="18" charset="0"/>
                <a:ea typeface="Arial Unicode MS" pitchFamily="50" charset="-128"/>
                <a:cs typeface="Arial Unicode MS" pitchFamily="50" charset="-128"/>
              </a:rPr>
              <a:t>2</a:t>
            </a:r>
          </a:p>
        </p:txBody>
      </p:sp>
      <p:pic>
        <p:nvPicPr>
          <p:cNvPr id="8214" name="Picture 103" descr="pc060117"/>
          <p:cNvPicPr>
            <a:picLocks noChangeAspect="1" noChangeArrowheads="1"/>
          </p:cNvPicPr>
          <p:nvPr/>
        </p:nvPicPr>
        <p:blipFill>
          <a:blip r:embed="rId9" cstate="print"/>
          <a:srcRect l="15877" t="12106" r="10033" b="9766"/>
          <a:stretch>
            <a:fillRect/>
          </a:stretch>
        </p:blipFill>
        <p:spPr bwMode="auto">
          <a:xfrm>
            <a:off x="5638800" y="762000"/>
            <a:ext cx="2895600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5" name="Text Box 33"/>
          <p:cNvSpPr txBox="1">
            <a:spLocks noChangeArrowheads="1"/>
          </p:cNvSpPr>
          <p:nvPr/>
        </p:nvSpPr>
        <p:spPr bwMode="auto">
          <a:xfrm>
            <a:off x="4038600" y="873125"/>
            <a:ext cx="2514600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l"/>
            <a:r>
              <a:rPr kumimoji="1" lang="en-US" altLang="ja-JP" sz="1800" b="0" dirty="0">
                <a:latin typeface="Palatino Linotype" pitchFamily="18" charset="0"/>
                <a:ea typeface="ＭＳ Ｐゴシック" pitchFamily="50" charset="-128"/>
              </a:rPr>
              <a:t>14 telescopes@station</a:t>
            </a:r>
          </a:p>
          <a:p>
            <a:pPr algn="l"/>
            <a:r>
              <a:rPr kumimoji="1" lang="en-US" altLang="ja-JP" sz="1800" b="0" dirty="0">
                <a:latin typeface="Palatino Linotype" pitchFamily="18" charset="0"/>
                <a:ea typeface="ＭＳ Ｐゴシック" pitchFamily="50" charset="-128"/>
              </a:rPr>
              <a:t>256 PMTs/camera</a:t>
            </a:r>
          </a:p>
        </p:txBody>
      </p:sp>
      <p:sp>
        <p:nvSpPr>
          <p:cNvPr id="8216" name="Text Box 104"/>
          <p:cNvSpPr txBox="1">
            <a:spLocks noChangeAspect="1" noChangeArrowheads="1"/>
          </p:cNvSpPr>
          <p:nvPr/>
        </p:nvSpPr>
        <p:spPr bwMode="auto">
          <a:xfrm>
            <a:off x="4876800" y="3038475"/>
            <a:ext cx="1008063" cy="314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1400" b="0" dirty="0">
                <a:latin typeface="Palatino Linotype" pitchFamily="18" charset="0"/>
                <a:ea typeface="Arial Unicode MS" pitchFamily="50" charset="-128"/>
                <a:cs typeface="Arial Unicode MS" pitchFamily="50" charset="-128"/>
              </a:rPr>
              <a:t>5.2 m</a:t>
            </a:r>
            <a:r>
              <a:rPr kumimoji="1" lang="en-US" altLang="ja-JP" sz="1400" b="0" baseline="30000" dirty="0">
                <a:latin typeface="Palatino Linotype" pitchFamily="18" charset="0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kumimoji="1" lang="en-US" altLang="ja-JP" sz="1400" b="0" dirty="0">
                <a:latin typeface="Comic Sans MS" pitchFamily="66" charset="0"/>
                <a:ea typeface="Arial Unicode MS" pitchFamily="50" charset="-128"/>
                <a:cs typeface="Arial Unicode MS" pitchFamily="50" charset="-128"/>
              </a:rPr>
              <a:t> </a:t>
            </a:r>
          </a:p>
        </p:txBody>
      </p:sp>
      <p:sp>
        <p:nvSpPr>
          <p:cNvPr id="8217" name="Line 105"/>
          <p:cNvSpPr>
            <a:spLocks noChangeShapeType="1"/>
          </p:cNvSpPr>
          <p:nvPr/>
        </p:nvSpPr>
        <p:spPr bwMode="auto">
          <a:xfrm flipV="1">
            <a:off x="5410200" y="26670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218" name="Line 106"/>
          <p:cNvSpPr>
            <a:spLocks noChangeShapeType="1"/>
          </p:cNvSpPr>
          <p:nvPr/>
        </p:nvSpPr>
        <p:spPr bwMode="auto">
          <a:xfrm flipV="1">
            <a:off x="7924800" y="5638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219" name="Rectangle 28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6629400" cy="609600"/>
          </a:xfrm>
        </p:spPr>
        <p:txBody>
          <a:bodyPr/>
          <a:lstStyle/>
          <a:p>
            <a:r>
              <a:rPr lang="en-US" sz="4000" dirty="0" smtClean="0"/>
              <a:t>TA Fluorescence Detectors</a:t>
            </a:r>
          </a:p>
        </p:txBody>
      </p:sp>
      <p:sp>
        <p:nvSpPr>
          <p:cNvPr id="8220" name="Text Box 29"/>
          <p:cNvSpPr txBox="1">
            <a:spLocks noChangeArrowheads="1"/>
          </p:cNvSpPr>
          <p:nvPr/>
        </p:nvSpPr>
        <p:spPr bwMode="auto">
          <a:xfrm>
            <a:off x="152400" y="1600200"/>
            <a:ext cx="1676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 b="0" dirty="0">
                <a:solidFill>
                  <a:srgbClr val="008000"/>
                </a:solidFill>
                <a:latin typeface="Palatino Linotype" pitchFamily="18" charset="0"/>
              </a:rPr>
              <a:t>Observations since ~10/2007</a:t>
            </a:r>
          </a:p>
        </p:txBody>
      </p:sp>
      <p:sp>
        <p:nvSpPr>
          <p:cNvPr id="8221" name="Text Box 30"/>
          <p:cNvSpPr txBox="1">
            <a:spLocks noChangeArrowheads="1"/>
          </p:cNvSpPr>
          <p:nvPr/>
        </p:nvSpPr>
        <p:spPr bwMode="auto">
          <a:xfrm>
            <a:off x="0" y="4343400"/>
            <a:ext cx="1447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 b="0" dirty="0">
                <a:solidFill>
                  <a:srgbClr val="008000"/>
                </a:solidFill>
                <a:latin typeface="Palatino Linotype" pitchFamily="18" charset="0"/>
              </a:rPr>
              <a:t>Observation since ~11/2007</a:t>
            </a:r>
          </a:p>
        </p:txBody>
      </p:sp>
      <p:sp>
        <p:nvSpPr>
          <p:cNvPr id="8222" name="Text Box 31"/>
          <p:cNvSpPr txBox="1">
            <a:spLocks noChangeArrowheads="1"/>
          </p:cNvSpPr>
          <p:nvPr/>
        </p:nvSpPr>
        <p:spPr bwMode="auto">
          <a:xfrm>
            <a:off x="1981200" y="57150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 b="0" dirty="0">
                <a:solidFill>
                  <a:srgbClr val="008000"/>
                </a:solidFill>
                <a:latin typeface="Palatino Linotype" pitchFamily="18" charset="0"/>
              </a:rPr>
              <a:t>Observation since ~6/2007</a:t>
            </a:r>
          </a:p>
        </p:txBody>
      </p:sp>
      <p:sp>
        <p:nvSpPr>
          <p:cNvPr id="8223" name="Text Box 30"/>
          <p:cNvSpPr txBox="1">
            <a:spLocks noChangeArrowheads="1"/>
          </p:cNvSpPr>
          <p:nvPr/>
        </p:nvSpPr>
        <p:spPr bwMode="auto">
          <a:xfrm>
            <a:off x="4419600" y="3657600"/>
            <a:ext cx="2520950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l"/>
            <a:r>
              <a:rPr kumimoji="1" lang="en-US" altLang="ja-JP" sz="1800" b="0" dirty="0">
                <a:latin typeface="Palatino Linotype" pitchFamily="18" charset="0"/>
                <a:ea typeface="ＭＳ Ｐゴシック" pitchFamily="50" charset="-128"/>
              </a:rPr>
              <a:t>12 telescopes/station</a:t>
            </a:r>
          </a:p>
          <a:p>
            <a:pPr algn="l"/>
            <a:r>
              <a:rPr kumimoji="1" lang="en-US" altLang="ja-JP" sz="1800" b="0" dirty="0">
                <a:latin typeface="Palatino Linotype" pitchFamily="18" charset="0"/>
                <a:ea typeface="ＭＳ Ｐゴシック" pitchFamily="50" charset="-128"/>
              </a:rPr>
              <a:t>256 PMTs/camera</a:t>
            </a:r>
          </a:p>
          <a:p>
            <a:pPr algn="l"/>
            <a:r>
              <a:rPr kumimoji="1" lang="en-US" altLang="ja-JP" sz="1800" b="0" dirty="0">
                <a:latin typeface="Palatino Linotype" pitchFamily="18" charset="0"/>
                <a:ea typeface="ＭＳ Ｐゴシック" pitchFamily="50" charset="-128"/>
              </a:rPr>
              <a:t>Hamamatsu R9508</a:t>
            </a:r>
          </a:p>
          <a:p>
            <a:pPr algn="l"/>
            <a:r>
              <a:rPr kumimoji="1" lang="en-US" altLang="ja-JP" sz="1800" b="0" dirty="0">
                <a:latin typeface="Palatino Linotype" pitchFamily="18" charset="0"/>
                <a:ea typeface="ＭＳ Ｐゴシック" pitchFamily="50" charset="-128"/>
              </a:rPr>
              <a:t>FOV~15x18deg</a:t>
            </a:r>
          </a:p>
        </p:txBody>
      </p:sp>
      <p:sp>
        <p:nvSpPr>
          <p:cNvPr id="8224" name="Rectangle 33"/>
          <p:cNvSpPr>
            <a:spLocks noChangeArrowheads="1"/>
          </p:cNvSpPr>
          <p:nvPr/>
        </p:nvSpPr>
        <p:spPr bwMode="auto">
          <a:xfrm>
            <a:off x="14288" y="4557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en-US" sz="1800" b="0" dirty="0">
              <a:solidFill>
                <a:srgbClr val="0080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2" descr="C:\Users\Daisuke\Desktop\MD_Display.tar\MD_Display\20081026_05_51.tif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38187"/>
            <a:ext cx="2646362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5" descr="C:\Users\Daisuke\Desktop\081026L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33800"/>
            <a:ext cx="3000375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 descr="C:\Users\Daisuke\Desktop\08102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63" y="2357438"/>
            <a:ext cx="1947862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C:\Users\Daisuke\Desktop\081026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4038600"/>
            <a:ext cx="2928938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C:\Users\Daisuke\Desktop\081026BR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59488" y="3657600"/>
            <a:ext cx="3084512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タイトル 1"/>
          <p:cNvSpPr>
            <a:spLocks noGrp="1"/>
          </p:cNvSpPr>
          <p:nvPr>
            <p:ph type="title" idx="4294967295"/>
          </p:nvPr>
        </p:nvSpPr>
        <p:spPr>
          <a:xfrm>
            <a:off x="685800" y="228600"/>
            <a:ext cx="7772400" cy="609600"/>
          </a:xfrm>
          <a:prstGeom prst="rect">
            <a:avLst/>
          </a:prstGeom>
        </p:spPr>
        <p:txBody>
          <a:bodyPr/>
          <a:lstStyle/>
          <a:p>
            <a:r>
              <a:rPr lang="en-US" altLang="ja-JP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50" charset="-128"/>
              </a:rPr>
              <a:t>Example Event  from 2008-10-26</a:t>
            </a:r>
            <a:endParaRPr lang="ja-JP" altLang="en-US" sz="4000" b="1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50" charset="-128"/>
            </a:endParaRPr>
          </a:p>
        </p:txBody>
      </p:sp>
      <p:cxnSp>
        <p:nvCxnSpPr>
          <p:cNvPr id="10" name="直線矢印コネクタ 9"/>
          <p:cNvCxnSpPr/>
          <p:nvPr/>
        </p:nvCxnSpPr>
        <p:spPr bwMode="auto">
          <a:xfrm flipV="1">
            <a:off x="2357438" y="2500313"/>
            <a:ext cx="1071562" cy="142875"/>
          </a:xfrm>
          <a:prstGeom prst="straightConnector1">
            <a:avLst/>
          </a:prstGeom>
          <a:solidFill>
            <a:schemeClr val="folHlink"/>
          </a:solidFill>
          <a:ln w="317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" name="直線矢印コネクタ 10"/>
          <p:cNvCxnSpPr/>
          <p:nvPr/>
        </p:nvCxnSpPr>
        <p:spPr bwMode="auto">
          <a:xfrm rot="5400000" flipH="1" flipV="1">
            <a:off x="2250281" y="3893344"/>
            <a:ext cx="928688" cy="571500"/>
          </a:xfrm>
          <a:prstGeom prst="straightConnector1">
            <a:avLst/>
          </a:prstGeom>
          <a:solidFill>
            <a:schemeClr val="folHlink"/>
          </a:solidFill>
          <a:ln w="317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4" name="直線矢印コネクタ 13"/>
          <p:cNvCxnSpPr/>
          <p:nvPr/>
        </p:nvCxnSpPr>
        <p:spPr bwMode="auto">
          <a:xfrm rot="10800000">
            <a:off x="4572000" y="3643313"/>
            <a:ext cx="1857375" cy="571500"/>
          </a:xfrm>
          <a:prstGeom prst="straightConnector1">
            <a:avLst/>
          </a:prstGeom>
          <a:solidFill>
            <a:schemeClr val="folHlink"/>
          </a:solidFill>
          <a:ln w="317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9" name="直線矢印コネクタ 18"/>
          <p:cNvCxnSpPr/>
          <p:nvPr/>
        </p:nvCxnSpPr>
        <p:spPr bwMode="auto">
          <a:xfrm rot="16200000" flipV="1">
            <a:off x="3679031" y="4036220"/>
            <a:ext cx="1285875" cy="214312"/>
          </a:xfrm>
          <a:prstGeom prst="straightConnector1">
            <a:avLst/>
          </a:prstGeom>
          <a:solidFill>
            <a:schemeClr val="folHlink"/>
          </a:solidFill>
          <a:ln w="317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3" name="テキスト ボックス 22"/>
          <p:cNvSpPr txBox="1"/>
          <p:nvPr/>
        </p:nvSpPr>
        <p:spPr>
          <a:xfrm>
            <a:off x="1357313" y="1428750"/>
            <a:ext cx="658812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kumimoji="1" lang="en-US" altLang="ja-JP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osaka_unicode" pitchFamily="1" charset="-128"/>
              </a:rPr>
              <a:t>MD</a:t>
            </a:r>
            <a:endParaRPr kumimoji="1" lang="ja-JP" altLang="en-US" sz="18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osaka_unicode" pitchFamily="1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81000" y="4343400"/>
            <a:ext cx="59055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kumimoji="1" lang="en-US" altLang="ja-JP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osaka_unicode" pitchFamily="1" charset="-128"/>
              </a:rPr>
              <a:t>LR</a:t>
            </a:r>
            <a:endParaRPr kumimoji="1" lang="ja-JP" altLang="en-US" sz="18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osaka_unicode" pitchFamily="1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400800" y="4267200"/>
            <a:ext cx="625475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kumimoji="1" lang="en-US" altLang="ja-JP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osaka_unicode" pitchFamily="1" charset="-128"/>
              </a:rPr>
              <a:t>BR</a:t>
            </a:r>
            <a:endParaRPr kumimoji="1" lang="ja-JP" altLang="en-US" sz="18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osaka_unicode" pitchFamily="1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352800" y="4572000"/>
            <a:ext cx="608013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kumimoji="1" lang="en-US" altLang="ja-JP" sz="24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osaka_unicode" pitchFamily="1" charset="-128"/>
              </a:rPr>
              <a:t>SD</a:t>
            </a:r>
            <a:endParaRPr kumimoji="1" lang="ja-JP" altLang="en-US" sz="180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ea typeface="osaka_unicode" pitchFamily="1" charset="-128"/>
            </a:endParaRPr>
          </a:p>
        </p:txBody>
      </p:sp>
      <p:graphicFrame>
        <p:nvGraphicFramePr>
          <p:cNvPr id="222268" name="Group 60"/>
          <p:cNvGraphicFramePr>
            <a:graphicFrameLocks noGrp="1"/>
          </p:cNvGraphicFramePr>
          <p:nvPr/>
        </p:nvGraphicFramePr>
        <p:xfrm>
          <a:off x="4648200" y="990600"/>
          <a:ext cx="4495800" cy="2291715"/>
        </p:xfrm>
        <a:graphic>
          <a:graphicData uri="http://schemas.openxmlformats.org/drawingml/2006/table">
            <a:tbl>
              <a:tblPr/>
              <a:tblGrid>
                <a:gridCol w="990600"/>
                <a:gridCol w="838200"/>
                <a:gridCol w="884238"/>
                <a:gridCol w="868362"/>
                <a:gridCol w="9144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Palatino Linotype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q </a:t>
                      </a: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[</a:t>
                      </a:r>
                      <a:r>
                        <a:rPr kumimoji="0" lang="en-US" altLang="ja-JP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o</a:t>
                      </a: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]</a:t>
                      </a:r>
                      <a:endParaRPr kumimoji="0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f </a:t>
                      </a: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[</a:t>
                      </a:r>
                      <a:r>
                        <a:rPr kumimoji="0" lang="en-US" altLang="ja-JP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o</a:t>
                      </a: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]</a:t>
                      </a:r>
                      <a:endParaRPr kumimoji="0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x[km]</a:t>
                      </a:r>
                      <a:endParaRPr kumimoji="0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y[km]</a:t>
                      </a:r>
                      <a:endParaRPr kumimoji="0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MD mono</a:t>
                      </a:r>
                      <a:endParaRPr kumimoji="0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51.43 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73.76 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7.83 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-3.10 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BR mono</a:t>
                      </a:r>
                      <a:endParaRPr kumimoji="0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51.50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77.09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7.67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-4.14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Stereo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BR&amp;LR</a:t>
                      </a:r>
                      <a:endParaRPr kumimoji="0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50.21 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71.30 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8.55 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-4.88 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</TotalTime>
  <Words>1768</Words>
  <Application>Microsoft Office PowerPoint</Application>
  <PresentationFormat>On-screen Show (4:3)</PresentationFormat>
  <Paragraphs>282</Paragraphs>
  <Slides>27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Office Theme</vt:lpstr>
      <vt:lpstr>Photo Editor Photo</vt:lpstr>
      <vt:lpstr>Clip</vt:lpstr>
      <vt:lpstr>Equation</vt:lpstr>
      <vt:lpstr>Cosmic Ray in the Northern Hemisphere: Results from the Telescope Array Experiment</vt:lpstr>
      <vt:lpstr>Telescope Array Collaboration</vt:lpstr>
      <vt:lpstr>Slide 3</vt:lpstr>
      <vt:lpstr>Outline</vt:lpstr>
      <vt:lpstr>TA Detectors</vt:lpstr>
      <vt:lpstr>Scintillation Counters</vt:lpstr>
      <vt:lpstr>Slide 7</vt:lpstr>
      <vt:lpstr>TA Fluorescence Detectors</vt:lpstr>
      <vt:lpstr>Example Event  from 2008-10-26</vt:lpstr>
      <vt:lpstr>Analyzing SD Event</vt:lpstr>
      <vt:lpstr>Surface Array Energy Measurement</vt:lpstr>
      <vt:lpstr>FD Geometrical Reconstruction</vt:lpstr>
      <vt:lpstr>Measurement of a fluorescence Event</vt:lpstr>
      <vt:lpstr>Hybrid Reconstruction</vt:lpstr>
      <vt:lpstr>Energy Spectrum of UHE CR</vt:lpstr>
      <vt:lpstr>TA Middle Drum FD </vt:lpstr>
      <vt:lpstr>Transfer of HiRes energy scale</vt:lpstr>
      <vt:lpstr>SD spectrum</vt:lpstr>
      <vt:lpstr>GZK significance</vt:lpstr>
      <vt:lpstr>Hybrid Results: MD</vt:lpstr>
      <vt:lpstr>Hybrid Results: BR+LR</vt:lpstr>
      <vt:lpstr>Composition Study: Xmax</vt:lpstr>
      <vt:lpstr>TA preliminary result from BR+LR stereo events</vt:lpstr>
      <vt:lpstr>Slide 24</vt:lpstr>
      <vt:lpstr>Anisotropy?</vt:lpstr>
      <vt:lpstr>AGN correlation?</vt:lpstr>
      <vt:lpstr>Conclusions</vt:lpstr>
    </vt:vector>
  </TitlesOfParts>
  <Company>Sony Electronics,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Cosmic Ray in the Northern Hemisphere: Results from the Telescope Array Experiment</dc:title>
  <dc:creator>Sony Customer</dc:creator>
  <cp:lastModifiedBy>Sony Customer</cp:lastModifiedBy>
  <cp:revision>82</cp:revision>
  <dcterms:created xsi:type="dcterms:W3CDTF">2011-08-08T22:20:22Z</dcterms:created>
  <dcterms:modified xsi:type="dcterms:W3CDTF">2011-08-11T01:49:42Z</dcterms:modified>
</cp:coreProperties>
</file>