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notesSlides/notesSlide11.xml" ContentType="application/vnd.openxmlformats-officedocument.presentationml.notesSlide+xml"/>
  <Override PartName="/docProps/app.xml" ContentType="application/vnd.openxmlformats-officedocument.extended-properties+xml"/>
  <Override PartName="/ppt/slides/slide30.xml" ContentType="application/vnd.openxmlformats-officedocument.presentationml.slide+xml"/>
  <Override PartName="/ppt/notesSlides/notesSlide9.xml" ContentType="application/vnd.openxmlformats-officedocument.presentationml.notesSlide+xml"/>
  <Override PartName="/ppt/slideLayouts/slideLayout23.xml" ContentType="application/vnd.openxmlformats-officedocument.presentationml.slideLayout+xml"/>
  <Override PartName="/ppt/slides/slide36.xml" ContentType="application/vnd.openxmlformats-officedocument.presentationml.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slides/slide47.xml" ContentType="application/vnd.openxmlformats-officedocument.presentationml.slide+xml"/>
  <Override PartName="/ppt/slideLayouts/slideLayout21.xml" ContentType="application/vnd.openxmlformats-officedocument.presentationml.slideLayout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17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s/slide52.xml" ContentType="application/vnd.openxmlformats-officedocument.presentationml.slide+xml"/>
  <Override PartName="/ppt/slides/slide1.xml" ContentType="application/vnd.openxmlformats-officedocument.presentationml.slide+xml"/>
  <Override PartName="/ppt/slides/slide51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Default Extension="wmf" ContentType="image/x-wmf"/>
  <Override PartName="/ppt/notesSlides/notesSlide15.xml" ContentType="application/vnd.openxmlformats-officedocument.presentationml.notesSlide+xml"/>
  <Override PartName="/ppt/notesSlides/notesSlide4.xml" ContentType="application/vnd.openxmlformats-officedocument.presentationml.notesSlide+xml"/>
  <Override PartName="/ppt/embeddings/Microsoft_Equation4.bin" ContentType="application/vnd.openxmlformats-officedocument.oleObject"/>
  <Override PartName="/ppt/slideLayouts/slideLayout32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notesSlides/notesSlide17.xml" ContentType="application/vnd.openxmlformats-officedocument.presentationml.notesSlide+xml"/>
  <Override PartName="/ppt/embeddings/Microsoft_Equation5.bin" ContentType="application/vnd.openxmlformats-officedocument.oleObject"/>
  <Default Extension="pict" ContentType="image/pict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61.xml" ContentType="application/vnd.openxmlformats-officedocument.presentationml.slide+xml"/>
  <Override PartName="/ppt/slides/slide43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37.xml" ContentType="application/vnd.openxmlformats-officedocument.presentationml.slide+xml"/>
  <Override PartName="/ppt/slideLayouts/slideLayout14.xml" ContentType="application/vnd.openxmlformats-officedocument.presentationml.slideLayout+xml"/>
  <Override PartName="/ppt/slides/slide10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Default Extension="vml" ContentType="application/vnd.openxmlformats-officedocument.vmlDrawing"/>
  <Override PartName="/ppt/theme/theme5.xml" ContentType="application/vnd.openxmlformats-officedocument.theme+xml"/>
  <Override PartName="/ppt/notesSlides/notesSlide18.xml" ContentType="application/vnd.openxmlformats-officedocument.presentationml.notesSlide+xml"/>
  <Default Extension="png" ContentType="image/png"/>
  <Override PartName="/ppt/embeddings/Microsoft_Equation1.bin" ContentType="application/vnd.openxmlformats-officedocument.oleObject"/>
  <Override PartName="/ppt/slides/slide27.xml" ContentType="application/vnd.openxmlformats-officedocument.presentationml.slide+xml"/>
  <Override PartName="/ppt/slideLayouts/slideLayout26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ppt/slides/slide56.xml" ContentType="application/vnd.openxmlformats-officedocument.presentationml.slide+xml"/>
  <Override PartName="/ppt/slides/slide31.xml" ContentType="application/vnd.openxmlformats-officedocument.presentationml.slide+xml"/>
  <Default Extension="bin" ContentType="application/vnd.openxmlformats-officedocument.presentationml.printerSettings"/>
  <Override PartName="/ppt/slideMasters/slideMaster2.xml" ContentType="application/vnd.openxmlformats-officedocument.presentationml.slideMaster+xml"/>
  <Override PartName="/ppt/notesSlides/notesSlide10.xml" ContentType="application/vnd.openxmlformats-officedocument.presentationml.notesSlide+xml"/>
  <Override PartName="/ppt/slides/slide53.xml" ContentType="application/vnd.openxmlformats-officedocument.presentationml.slide+xml"/>
  <Override PartName="/ppt/embeddings/Microsoft_Equation3.bin" ContentType="application/vnd.openxmlformats-officedocument.oleObject"/>
  <Override PartName="/ppt/slideLayouts/slideLayout19.xml" ContentType="application/vnd.openxmlformats-officedocument.presentationml.slideLayout+xml"/>
  <Override PartName="/ppt/slides/slide55.xml" ContentType="application/vnd.openxmlformats-officedocument.presentationml.slide+xml"/>
  <Override PartName="/ppt/slideLayouts/slideLayout27.xml" ContentType="application/vnd.openxmlformats-officedocument.presentationml.slideLayout+xml"/>
  <Override PartName="/ppt/slides/slide12.xml" ContentType="application/vnd.openxmlformats-officedocument.presentationml.slide+xml"/>
  <Override PartName="/ppt/slides/slide19.xml" ContentType="application/vnd.openxmlformats-officedocument.presentationml.slide+xml"/>
  <Override PartName="/ppt/slides/slide41.xml" ContentType="application/vnd.openxmlformats-officedocument.presentationml.slide+xml"/>
  <Override PartName="/ppt/slides/slide46.xml" ContentType="application/vnd.openxmlformats-officedocument.presentationml.slide+xml"/>
  <Override PartName="/ppt/slideLayouts/slideLayout30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33.xml" ContentType="application/vnd.openxmlformats-officedocument.presentationml.slideLayout+xml"/>
  <Override PartName="/ppt/notesSlides/notesSlide14.xml" ContentType="application/vnd.openxmlformats-officedocument.presentationml.notesSlide+xml"/>
  <Override PartName="/ppt/theme/theme2.xml" ContentType="application/vnd.openxmlformats-officedocument.theme+xml"/>
  <Override PartName="/ppt/theme/theme4.xml" ContentType="application/vnd.openxmlformats-officedocument.theme+xml"/>
  <Override PartName="/ppt/slides/slide2.xml" ContentType="application/vnd.openxmlformats-officedocument.presentationml.slide+xml"/>
  <Override PartName="/ppt/slideMasters/slideMaster3.xml" ContentType="application/vnd.openxmlformats-officedocument.presentationml.slideMaster+xml"/>
  <Override PartName="/ppt/slides/slide35.xml" ContentType="application/vnd.openxmlformats-officedocument.presentationml.slide+xml"/>
  <Override PartName="/ppt/slides/slide42.xml" ContentType="application/vnd.openxmlformats-officedocument.presentationml.slide+xml"/>
  <Override PartName="/ppt/slides/slide45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50.xml" ContentType="application/vnd.openxmlformats-officedocument.presentationml.slide+xml"/>
  <Override PartName="/ppt/slides/slide54.xml" ContentType="application/vnd.openxmlformats-officedocument.presentationml.slide+xml"/>
  <Override PartName="/ppt/slides/slide57.xml" ContentType="application/vnd.openxmlformats-officedocument.presentationml.slide+xml"/>
  <Override PartName="/ppt/slideLayouts/slideLayout25.xml" ContentType="application/vnd.openxmlformats-officedocument.presentationml.slideLayout+xml"/>
  <Override PartName="/ppt/notesSlides/notesSlide3.xml" ContentType="application/vnd.openxmlformats-officedocument.presentationml.notesSlide+xml"/>
  <Override PartName="/ppt/slides/slide58.xml" ContentType="application/vnd.openxmlformats-officedocument.presentationml.slide+xml"/>
  <Default Extension="xml" ContentType="application/xml"/>
  <Override PartName="/ppt/slideLayouts/slideLayout29.xml" ContentType="application/vnd.openxmlformats-officedocument.presentationml.slideLayout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slides/slide25.xml" ContentType="application/vnd.openxmlformats-officedocument.presentationml.slide+xml"/>
  <Override PartName="/ppt/embeddings/Microsoft_Equation2.bin" ContentType="application/vnd.openxmlformats-officedocument.oleObject"/>
  <Override PartName="/ppt/notesSlides/notesSlide19.xml" ContentType="application/vnd.openxmlformats-officedocument.presentationml.notesSlide+xml"/>
  <Override PartName="/ppt/slides/slide14.xml" ContentType="application/vnd.openxmlformats-officedocument.presentationml.slide+xml"/>
  <Override PartName="/ppt/slides/slide40.xml" ContentType="application/vnd.openxmlformats-officedocument.presentationml.slide+xml"/>
  <Override PartName="/ppt/embeddings/oleObject1.bin" ContentType="application/vnd.openxmlformats-officedocument.oleObject"/>
  <Override PartName="/ppt/slideLayouts/slideLayout18.xml" ContentType="application/vnd.openxmlformats-officedocument.presentationml.slideLayout+xml"/>
  <Override PartName="/ppt/slides/slide34.xml" ContentType="application/vnd.openxmlformats-officedocument.presentationml.slide+xml"/>
  <Override PartName="/ppt/slideLayouts/slideLayout28.xml" ContentType="application/vnd.openxmlformats-officedocument.presentationml.slideLayout+xml"/>
  <Override PartName="/ppt/slides/slide44.xml" ContentType="application/vnd.openxmlformats-officedocument.presentationml.slide+xml"/>
  <Override PartName="/ppt/notesSlides/notesSlide12.xml" ContentType="application/vnd.openxmlformats-officedocument.presentationml.notesSlide+xml"/>
  <Override PartName="/ppt/notesSlides/notesSlide5.xml" ContentType="application/vnd.openxmlformats-officedocument.presentationml.notesSlide+xml"/>
  <Override PartName="/ppt/slides/slide49.xml" ContentType="application/vnd.openxmlformats-officedocument.presentationml.slide+xml"/>
  <Override PartName="/ppt/slideLayouts/slideLayout2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48.xml" ContentType="application/vnd.openxmlformats-officedocument.presentationml.slide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59.xml" ContentType="application/vnd.openxmlformats-officedocument.presentationml.slide+xml"/>
  <Default Extension="jpeg" ContentType="image/jpe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ppt/slideLayouts/slideLayout13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31.xml" ContentType="application/vnd.openxmlformats-officedocument.presentationml.slideLayout+xml"/>
  <Override PartName="/ppt/slides/slide15.xml" ContentType="application/vnd.openxmlformats-officedocument.presentationml.slide+xml"/>
  <Default Extension="rels" ContentType="application/vnd.openxmlformats-package.relationships+xml"/>
  <Override PartName="/ppt/slideLayouts/slideLayout15.xml" ContentType="application/vnd.openxmlformats-officedocument.presentationml.slideLayout+xml"/>
  <Override PartName="/ppt/slides/slide9.xml" ContentType="application/vnd.openxmlformats-officedocument.presentationml.slide+xml"/>
  <Override PartName="/ppt/slides/slide60.xml" ContentType="application/vnd.openxmlformats-officedocument.presentationml.slide+xml"/>
  <Override PartName="/ppt/slides/slide24.xml" ContentType="application/vnd.openxmlformats-officedocument.presentationml.slide+xml"/>
  <Override PartName="/ppt/slides/slide39.xml" ContentType="application/vnd.openxmlformats-officedocument.presentationml.slide+xml"/>
  <Override PartName="/ppt/slides/slide32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slides/slide38.xml" ContentType="application/vnd.openxmlformats-officedocument.presentationml.slide+xml"/>
  <Override PartName="/ppt/slideLayouts/slideLayout12.xml" ContentType="application/vnd.openxmlformats-officedocument.presentationml.slideLayout+xml"/>
  <Default Extension="pdf" ContentType="application/pdf"/>
  <Default Extension="gif" ContentType="image/gif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trictFirstAndLastChars="0" saveSubsetFonts="1" autoCompressPictures="0">
  <p:sldMasterIdLst>
    <p:sldMasterId id="2147483648" r:id="rId1"/>
    <p:sldMasterId id="2147483652" r:id="rId2"/>
    <p:sldMasterId id="2147483744" r:id="rId3"/>
  </p:sldMasterIdLst>
  <p:notesMasterIdLst>
    <p:notesMasterId r:id="rId65"/>
  </p:notesMasterIdLst>
  <p:handoutMasterIdLst>
    <p:handoutMasterId r:id="rId66"/>
  </p:handoutMasterIdLst>
  <p:sldIdLst>
    <p:sldId id="742" r:id="rId4"/>
    <p:sldId id="1047" r:id="rId5"/>
    <p:sldId id="1032" r:id="rId6"/>
    <p:sldId id="1025" r:id="rId7"/>
    <p:sldId id="1026" r:id="rId8"/>
    <p:sldId id="1027" r:id="rId9"/>
    <p:sldId id="1009" r:id="rId10"/>
    <p:sldId id="1008" r:id="rId11"/>
    <p:sldId id="1050" r:id="rId12"/>
    <p:sldId id="1069" r:id="rId13"/>
    <p:sldId id="1056" r:id="rId14"/>
    <p:sldId id="1070" r:id="rId15"/>
    <p:sldId id="1059" r:id="rId16"/>
    <p:sldId id="940" r:id="rId17"/>
    <p:sldId id="1031" r:id="rId18"/>
    <p:sldId id="1058" r:id="rId19"/>
    <p:sldId id="939" r:id="rId20"/>
    <p:sldId id="1077" r:id="rId21"/>
    <p:sldId id="1084" r:id="rId22"/>
    <p:sldId id="1085" r:id="rId23"/>
    <p:sldId id="1061" r:id="rId24"/>
    <p:sldId id="1062" r:id="rId25"/>
    <p:sldId id="1074" r:id="rId26"/>
    <p:sldId id="1075" r:id="rId27"/>
    <p:sldId id="1076" r:id="rId28"/>
    <p:sldId id="1065" r:id="rId29"/>
    <p:sldId id="707" r:id="rId30"/>
    <p:sldId id="1086" r:id="rId31"/>
    <p:sldId id="1073" r:id="rId32"/>
    <p:sldId id="1049" r:id="rId33"/>
    <p:sldId id="1066" r:id="rId34"/>
    <p:sldId id="1063" r:id="rId35"/>
    <p:sldId id="1071" r:id="rId36"/>
    <p:sldId id="1081" r:id="rId37"/>
    <p:sldId id="1080" r:id="rId38"/>
    <p:sldId id="1083" r:id="rId39"/>
    <p:sldId id="1046" r:id="rId40"/>
    <p:sldId id="1017" r:id="rId41"/>
    <p:sldId id="1019" r:id="rId42"/>
    <p:sldId id="1020" r:id="rId43"/>
    <p:sldId id="1021" r:id="rId44"/>
    <p:sldId id="944" r:id="rId45"/>
    <p:sldId id="915" r:id="rId46"/>
    <p:sldId id="957" r:id="rId47"/>
    <p:sldId id="1014" r:id="rId48"/>
    <p:sldId id="1015" r:id="rId49"/>
    <p:sldId id="1006" r:id="rId50"/>
    <p:sldId id="1018" r:id="rId51"/>
    <p:sldId id="997" r:id="rId52"/>
    <p:sldId id="989" r:id="rId53"/>
    <p:sldId id="986" r:id="rId54"/>
    <p:sldId id="987" r:id="rId55"/>
    <p:sldId id="938" r:id="rId56"/>
    <p:sldId id="1045" r:id="rId57"/>
    <p:sldId id="1055" r:id="rId58"/>
    <p:sldId id="1072" r:id="rId59"/>
    <p:sldId id="1034" r:id="rId60"/>
    <p:sldId id="1057" r:id="rId61"/>
    <p:sldId id="1041" r:id="rId62"/>
    <p:sldId id="1052" r:id="rId63"/>
    <p:sldId id="1082" r:id="rId64"/>
  </p:sldIdLst>
  <p:sldSz cx="9144000" cy="6858000" type="letter"/>
  <p:notesSz cx="6951663" cy="9240838"/>
  <p:defaultTextStyle>
    <a:defPPr>
      <a:defRPr lang="en-US"/>
    </a:defPPr>
    <a:lvl1pPr algn="l" rtl="0" eaLnBrk="0" fontAlgn="base" hangingPunct="0">
      <a:spcBef>
        <a:spcPct val="20000"/>
      </a:spcBef>
      <a:spcAft>
        <a:spcPct val="0"/>
      </a:spcAft>
      <a:buClr>
        <a:schemeClr val="hlink"/>
      </a:buClr>
      <a:buSzPct val="85000"/>
      <a:buFont typeface="Monotype Sorts" charset="2"/>
      <a:buChar char="l"/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1pPr>
    <a:lvl2pPr marL="457200" algn="l" rtl="0" eaLnBrk="0" fontAlgn="base" hangingPunct="0">
      <a:spcBef>
        <a:spcPct val="20000"/>
      </a:spcBef>
      <a:spcAft>
        <a:spcPct val="0"/>
      </a:spcAft>
      <a:buClr>
        <a:schemeClr val="hlink"/>
      </a:buClr>
      <a:buSzPct val="85000"/>
      <a:buFont typeface="Monotype Sorts" charset="2"/>
      <a:buChar char="l"/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2pPr>
    <a:lvl3pPr marL="914400" algn="l" rtl="0" eaLnBrk="0" fontAlgn="base" hangingPunct="0">
      <a:spcBef>
        <a:spcPct val="20000"/>
      </a:spcBef>
      <a:spcAft>
        <a:spcPct val="0"/>
      </a:spcAft>
      <a:buClr>
        <a:schemeClr val="hlink"/>
      </a:buClr>
      <a:buSzPct val="85000"/>
      <a:buFont typeface="Monotype Sorts" charset="2"/>
      <a:buChar char="l"/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3pPr>
    <a:lvl4pPr marL="1371600" algn="l" rtl="0" eaLnBrk="0" fontAlgn="base" hangingPunct="0">
      <a:spcBef>
        <a:spcPct val="20000"/>
      </a:spcBef>
      <a:spcAft>
        <a:spcPct val="0"/>
      </a:spcAft>
      <a:buClr>
        <a:schemeClr val="hlink"/>
      </a:buClr>
      <a:buSzPct val="85000"/>
      <a:buFont typeface="Monotype Sorts" charset="2"/>
      <a:buChar char="l"/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4pPr>
    <a:lvl5pPr marL="1828800" algn="l" rtl="0" eaLnBrk="0" fontAlgn="base" hangingPunct="0">
      <a:spcBef>
        <a:spcPct val="20000"/>
      </a:spcBef>
      <a:spcAft>
        <a:spcPct val="0"/>
      </a:spcAft>
      <a:buClr>
        <a:schemeClr val="hlink"/>
      </a:buClr>
      <a:buSzPct val="85000"/>
      <a:buFont typeface="Monotype Sorts" charset="2"/>
      <a:buChar char="l"/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5pPr>
    <a:lvl6pPr marL="2286000" algn="l" defTabSz="457200" rtl="0" eaLnBrk="1" latinLnBrk="0" hangingPunct="1"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6pPr>
    <a:lvl7pPr marL="2743200" algn="l" defTabSz="457200" rtl="0" eaLnBrk="1" latinLnBrk="0" hangingPunct="1"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7pPr>
    <a:lvl8pPr marL="3200400" algn="l" defTabSz="457200" rtl="0" eaLnBrk="1" latinLnBrk="0" hangingPunct="1"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8pPr>
    <a:lvl9pPr marL="3657600" algn="l" defTabSz="457200" rtl="0" eaLnBrk="1" latinLnBrk="0" hangingPunct="1">
      <a:defRPr sz="2800" b="1" kern="1200">
        <a:solidFill>
          <a:schemeClr val="hlink"/>
        </a:solidFill>
        <a:latin typeface="Times New Roman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D6E6E5"/>
    <a:srgbClr val="D5E6E6"/>
    <a:srgbClr val="CBF2F2"/>
    <a:srgbClr val="FF80CA"/>
    <a:srgbClr val="DBDEDE"/>
    <a:srgbClr val="C6F5F5"/>
    <a:srgbClr val="D9E2E2"/>
    <a:srgbClr val="880085"/>
    <a:srgbClr val="C9F4F4"/>
    <a:srgbClr val="33993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9132" autoAdjust="0"/>
  </p:normalViewPr>
  <p:slideViewPr>
    <p:cSldViewPr snapToGrid="0" snapToObjects="1">
      <p:cViewPr>
        <p:scale>
          <a:sx n="100" d="100"/>
          <a:sy n="100" d="100"/>
        </p:scale>
        <p:origin x="-584" y="-120"/>
      </p:cViewPr>
      <p:guideLst>
        <p:guide orient="horz" pos="2160"/>
        <p:guide pos="28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64" Type="http://schemas.openxmlformats.org/officeDocument/2006/relationships/slide" Target="slides/slide61.xml"/><Relationship Id="rId60" Type="http://schemas.openxmlformats.org/officeDocument/2006/relationships/slide" Target="slides/slide57.xml"/><Relationship Id="rId39" Type="http://schemas.openxmlformats.org/officeDocument/2006/relationships/slide" Target="slides/slide36.xml"/><Relationship Id="rId70" Type="http://schemas.openxmlformats.org/officeDocument/2006/relationships/theme" Target="theme/theme1.xml"/><Relationship Id="rId7" Type="http://schemas.openxmlformats.org/officeDocument/2006/relationships/slide" Target="slides/slide4.xml"/><Relationship Id="rId43" Type="http://schemas.openxmlformats.org/officeDocument/2006/relationships/slide" Target="slides/slide40.xml"/><Relationship Id="rId25" Type="http://schemas.openxmlformats.org/officeDocument/2006/relationships/slide" Target="slides/slide22.xml"/><Relationship Id="rId10" Type="http://schemas.openxmlformats.org/officeDocument/2006/relationships/slide" Target="slides/slide7.xml"/><Relationship Id="rId50" Type="http://schemas.openxmlformats.org/officeDocument/2006/relationships/slide" Target="slides/slide47.xml"/><Relationship Id="rId63" Type="http://schemas.openxmlformats.org/officeDocument/2006/relationships/slide" Target="slides/slide60.xml"/><Relationship Id="rId17" Type="http://schemas.openxmlformats.org/officeDocument/2006/relationships/slide" Target="slides/slide14.xml"/><Relationship Id="rId9" Type="http://schemas.openxmlformats.org/officeDocument/2006/relationships/slide" Target="slides/slide6.xml"/><Relationship Id="rId18" Type="http://schemas.openxmlformats.org/officeDocument/2006/relationships/slide" Target="slides/slide15.xml"/><Relationship Id="rId27" Type="http://schemas.openxmlformats.org/officeDocument/2006/relationships/slide" Target="slides/slide24.xml"/><Relationship Id="rId71" Type="http://schemas.openxmlformats.org/officeDocument/2006/relationships/tableStyles" Target="tableStyles.xml"/><Relationship Id="rId14" Type="http://schemas.openxmlformats.org/officeDocument/2006/relationships/slide" Target="slides/slide11.xml"/><Relationship Id="rId4" Type="http://schemas.openxmlformats.org/officeDocument/2006/relationships/slide" Target="slides/slide1.xml"/><Relationship Id="rId28" Type="http://schemas.openxmlformats.org/officeDocument/2006/relationships/slide" Target="slides/slide25.xml"/><Relationship Id="rId45" Type="http://schemas.openxmlformats.org/officeDocument/2006/relationships/slide" Target="slides/slide42.xml"/><Relationship Id="rId58" Type="http://schemas.openxmlformats.org/officeDocument/2006/relationships/slide" Target="slides/slide55.xml"/><Relationship Id="rId42" Type="http://schemas.openxmlformats.org/officeDocument/2006/relationships/slide" Target="slides/slide39.xml"/><Relationship Id="rId6" Type="http://schemas.openxmlformats.org/officeDocument/2006/relationships/slide" Target="slides/slide3.xml"/><Relationship Id="rId49" Type="http://schemas.openxmlformats.org/officeDocument/2006/relationships/slide" Target="slides/slide46.xml"/><Relationship Id="rId44" Type="http://schemas.openxmlformats.org/officeDocument/2006/relationships/slide" Target="slides/slide41.xml"/><Relationship Id="rId69" Type="http://schemas.openxmlformats.org/officeDocument/2006/relationships/viewProps" Target="viewProps.xml"/><Relationship Id="rId19" Type="http://schemas.openxmlformats.org/officeDocument/2006/relationships/slide" Target="slides/slide16.xml"/><Relationship Id="rId38" Type="http://schemas.openxmlformats.org/officeDocument/2006/relationships/slide" Target="slides/slide35.xml"/><Relationship Id="rId20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46" Type="http://schemas.openxmlformats.org/officeDocument/2006/relationships/slide" Target="slides/slide43.xml"/><Relationship Id="rId57" Type="http://schemas.openxmlformats.org/officeDocument/2006/relationships/slide" Target="slides/slide54.xml"/><Relationship Id="rId59" Type="http://schemas.openxmlformats.org/officeDocument/2006/relationships/slide" Target="slides/slide56.xml"/><Relationship Id="rId35" Type="http://schemas.openxmlformats.org/officeDocument/2006/relationships/slide" Target="slides/slide32.xml"/><Relationship Id="rId51" Type="http://schemas.openxmlformats.org/officeDocument/2006/relationships/slide" Target="slides/slide48.xml"/><Relationship Id="rId55" Type="http://schemas.openxmlformats.org/officeDocument/2006/relationships/slide" Target="slides/slide52.xml"/><Relationship Id="rId31" Type="http://schemas.openxmlformats.org/officeDocument/2006/relationships/slide" Target="slides/slide28.xml"/><Relationship Id="rId34" Type="http://schemas.openxmlformats.org/officeDocument/2006/relationships/slide" Target="slides/slide31.xml"/><Relationship Id="rId40" Type="http://schemas.openxmlformats.org/officeDocument/2006/relationships/slide" Target="slides/slide37.xml"/><Relationship Id="rId62" Type="http://schemas.openxmlformats.org/officeDocument/2006/relationships/slide" Target="slides/slide59.xml"/><Relationship Id="rId66" Type="http://schemas.openxmlformats.org/officeDocument/2006/relationships/handoutMaster" Target="handoutMasters/handoutMaster1.xml"/><Relationship Id="rId36" Type="http://schemas.openxmlformats.org/officeDocument/2006/relationships/slide" Target="slides/slide33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1.xml"/><Relationship Id="rId47" Type="http://schemas.openxmlformats.org/officeDocument/2006/relationships/slide" Target="slides/slide44.xml"/><Relationship Id="rId56" Type="http://schemas.openxmlformats.org/officeDocument/2006/relationships/slide" Target="slides/slide53.xml"/><Relationship Id="rId48" Type="http://schemas.openxmlformats.org/officeDocument/2006/relationships/slide" Target="slides/slide45.xml"/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52" Type="http://schemas.openxmlformats.org/officeDocument/2006/relationships/slide" Target="slides/slide49.xml"/><Relationship Id="rId65" Type="http://schemas.openxmlformats.org/officeDocument/2006/relationships/notesMaster" Target="notesMasters/notesMaster1.xml"/><Relationship Id="rId67" Type="http://schemas.openxmlformats.org/officeDocument/2006/relationships/printerSettings" Target="printerSettings/printerSettings1.bin"/><Relationship Id="rId54" Type="http://schemas.openxmlformats.org/officeDocument/2006/relationships/slide" Target="slides/slide51.xml"/><Relationship Id="rId12" Type="http://schemas.openxmlformats.org/officeDocument/2006/relationships/slide" Target="slides/slide9.xml"/><Relationship Id="rId3" Type="http://schemas.openxmlformats.org/officeDocument/2006/relationships/slideMaster" Target="slideMasters/slideMaster3.xml"/><Relationship Id="rId23" Type="http://schemas.openxmlformats.org/officeDocument/2006/relationships/slide" Target="slides/slide20.xml"/><Relationship Id="rId61" Type="http://schemas.openxmlformats.org/officeDocument/2006/relationships/slide" Target="slides/slide58.xml"/><Relationship Id="rId53" Type="http://schemas.openxmlformats.org/officeDocument/2006/relationships/slide" Target="slides/slide50.xml"/><Relationship Id="rId26" Type="http://schemas.openxmlformats.org/officeDocument/2006/relationships/slide" Target="slides/slide23.xml"/><Relationship Id="rId30" Type="http://schemas.openxmlformats.org/officeDocument/2006/relationships/slide" Target="slides/slide27.xml"/><Relationship Id="rId11" Type="http://schemas.openxmlformats.org/officeDocument/2006/relationships/slide" Target="slides/slide8.xml"/><Relationship Id="rId68" Type="http://schemas.openxmlformats.org/officeDocument/2006/relationships/presProps" Target="presProps.xml"/><Relationship Id="rId29" Type="http://schemas.openxmlformats.org/officeDocument/2006/relationships/slide" Target="slides/slide26.xml"/><Relationship Id="rId16" Type="http://schemas.openxmlformats.org/officeDocument/2006/relationships/slide" Target="slides/slide13.xml"/><Relationship Id="rId33" Type="http://schemas.openxmlformats.org/officeDocument/2006/relationships/slide" Target="slides/slide30.xml"/><Relationship Id="rId41" Type="http://schemas.openxmlformats.org/officeDocument/2006/relationships/slide" Target="slides/slide3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2" Type="http://schemas.openxmlformats.org/officeDocument/2006/relationships/slide" Target="slides/slide19.xml"/><Relationship Id="rId21" Type="http://schemas.openxmlformats.org/officeDocument/2006/relationships/slide" Target="slides/slide18.xml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ict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1.w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98.wmf"/><Relationship Id="rId1" Type="http://schemas.openxmlformats.org/officeDocument/2006/relationships/image" Target="../media/image9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Palatin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Palatin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78875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Palatino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38588" y="8778875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  <a:latin typeface="Palatino" charset="0"/>
              </a:defRPr>
            </a:lvl1pPr>
          </a:lstStyle>
          <a:p>
            <a:pPr>
              <a:defRPr/>
            </a:pPr>
            <a:fld id="{7A568DBE-759D-B249-AF79-A3FF52E5ED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t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38588" y="0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t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78875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b" anchorCtr="0" compatLnSpc="1">
            <a:prstTxWarp prst="textNoShape">
              <a:avLst/>
            </a:prstTxWarp>
          </a:bodyPr>
          <a:lstStyle>
            <a:lvl1pPr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38588" y="8778875"/>
            <a:ext cx="3013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30" tIns="46717" rIns="93430" bIns="46717" numCol="1" anchor="b" anchorCtr="0" compatLnSpc="1">
            <a:prstTxWarp prst="textNoShape">
              <a:avLst/>
            </a:prstTxWarp>
          </a:bodyPr>
          <a:lstStyle>
            <a:lvl1pPr algn="r" defTabSz="931863">
              <a:spcBef>
                <a:spcPct val="0"/>
              </a:spcBef>
              <a:buClrTx/>
              <a:buSzTx/>
              <a:buFontTx/>
              <a:buNone/>
              <a:defRPr sz="12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0B9D2A7-0474-5142-B06D-03CF3AD5AF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4378DE97-2D41-754B-A148-D350DAEA8263}" type="slidenum">
              <a:rPr lang="en-US"/>
              <a:pPr/>
              <a:t>1</a:t>
            </a:fld>
            <a:endParaRPr lang="en-US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5E785D9-0324-824C-9A4E-8695B5C12000}" type="slidenum">
              <a:rPr lang="en-US"/>
              <a:pPr/>
              <a:t>29</a:t>
            </a:fld>
            <a:endParaRPr lang="en-US"/>
          </a:p>
        </p:txBody>
      </p:sp>
      <p:sp>
        <p:nvSpPr>
          <p:cNvPr id="10147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47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764C679-A628-3849-B950-9BDB6639D017}" type="slidenum">
              <a:rPr lang="en-US"/>
              <a:pPr/>
              <a:t>30</a:t>
            </a:fld>
            <a:endParaRPr lang="en-US"/>
          </a:p>
        </p:txBody>
      </p:sp>
      <p:sp>
        <p:nvSpPr>
          <p:cNvPr id="9656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165225" y="693738"/>
            <a:ext cx="4621213" cy="3465512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563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695325" y="4389438"/>
            <a:ext cx="5561013" cy="4157662"/>
          </a:xfrm>
          <a:prstGeom prst="rect">
            <a:avLst/>
          </a:prstGeom>
          <a:noFill/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2524" tIns="46262" rIns="92524" bIns="46262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484" name="Slide Number Placeholder 3"/>
          <p:cNvSpPr txBox="1">
            <a:spLocks noGrp="1"/>
          </p:cNvSpPr>
          <p:nvPr/>
        </p:nvSpPr>
        <p:spPr bwMode="auto">
          <a:xfrm>
            <a:off x="3937000" y="8777288"/>
            <a:ext cx="30130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524" tIns="46262" rIns="92524" bIns="46262" anchor="b">
            <a:prstTxWarp prst="textNoShape">
              <a:avLst/>
            </a:prstTxWarp>
          </a:bodyPr>
          <a:lstStyle/>
          <a:p>
            <a:pPr algn="r" defTabSz="925513" eaLnBrk="1" hangingPunct="1">
              <a:spcBef>
                <a:spcPct val="0"/>
              </a:spcBef>
              <a:buClrTx/>
              <a:buSzTx/>
              <a:buFontTx/>
              <a:buNone/>
            </a:pPr>
            <a:fld id="{3DA06C42-85F0-3842-8003-48A93A3206BD}" type="slidenum">
              <a:rPr kumimoji="1" lang="en-US" altLang="ja-JP" sz="1200" b="0">
                <a:solidFill>
                  <a:schemeClr val="tx1"/>
                </a:solidFill>
                <a:latin typeface="Arial" pitchFamily="-110" charset="0"/>
                <a:cs typeface="ＭＳ Ｐゴシック" pitchFamily="-110" charset="-128"/>
              </a:rPr>
              <a:pPr algn="r" defTabSz="925513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30</a:t>
            </a:fld>
            <a:endParaRPr kumimoji="1" lang="en-US" altLang="ja-JP" sz="1200" b="0">
              <a:solidFill>
                <a:schemeClr val="tx1"/>
              </a:solidFill>
              <a:latin typeface="Arial" pitchFamily="-110" charset="0"/>
              <a:cs typeface="ＭＳ Ｐゴシック" pitchFamily="-110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B5FABF6-48F8-9B4D-93CD-8D13DA45610C}" type="slidenum">
              <a:rPr lang="en-US"/>
              <a:pPr/>
              <a:t>36</a:t>
            </a:fld>
            <a:endParaRPr lang="en-US"/>
          </a:p>
        </p:txBody>
      </p:sp>
      <p:sp>
        <p:nvSpPr>
          <p:cNvPr id="9728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28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D492DCB-78EE-D44B-A60B-ECDB052759C8}" type="slidenum">
              <a:rPr lang="en-US"/>
              <a:pPr/>
              <a:t>37</a:t>
            </a:fld>
            <a:endParaRPr lang="en-US"/>
          </a:p>
        </p:txBody>
      </p:sp>
      <p:sp>
        <p:nvSpPr>
          <p:cNvPr id="11059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59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A815593-EB5A-774E-8166-69379427076B}" type="slidenum">
              <a:rPr lang="en-US"/>
              <a:pPr/>
              <a:t>43</a:t>
            </a:fld>
            <a:endParaRPr lang="en-US"/>
          </a:p>
        </p:txBody>
      </p:sp>
      <p:sp>
        <p:nvSpPr>
          <p:cNvPr id="1208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08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BE747D9-67B6-884A-B781-3FDCA45BFF30}" type="slidenum">
              <a:rPr lang="en-US"/>
              <a:pPr/>
              <a:t>54</a:t>
            </a:fld>
            <a:endParaRPr lang="en-US"/>
          </a:p>
        </p:txBody>
      </p:sp>
      <p:sp>
        <p:nvSpPr>
          <p:cNvPr id="109363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363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0FDA42A-6992-B846-8420-EA5CEF1B00AD}" type="slidenum">
              <a:rPr lang="en-US"/>
              <a:pPr/>
              <a:t>57</a:t>
            </a:fld>
            <a:endParaRPr lang="en-US"/>
          </a:p>
        </p:txBody>
      </p:sp>
      <p:sp>
        <p:nvSpPr>
          <p:cNvPr id="9717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17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166DD19-3DF1-5F4E-8828-C1A70E19D260}" type="slidenum">
              <a:rPr lang="en-US"/>
              <a:pPr/>
              <a:t>59</a:t>
            </a:fld>
            <a:endParaRPr lang="en-US"/>
          </a:p>
        </p:txBody>
      </p:sp>
      <p:sp>
        <p:nvSpPr>
          <p:cNvPr id="100659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065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9EA2843-691C-8F4F-92EE-F3B65ECE3C53}" type="slidenum">
              <a:rPr lang="en-US"/>
              <a:pPr/>
              <a:t>60</a:t>
            </a:fld>
            <a:endParaRPr lang="en-US"/>
          </a:p>
        </p:txBody>
      </p:sp>
      <p:sp>
        <p:nvSpPr>
          <p:cNvPr id="996354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9635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F49A6D0-B8AA-254D-8BCD-10FE9C373159}" type="slidenum">
              <a:rPr lang="en-US"/>
              <a:pPr/>
              <a:t>61</a:t>
            </a:fld>
            <a:endParaRPr lang="en-US"/>
          </a:p>
        </p:txBody>
      </p:sp>
      <p:sp>
        <p:nvSpPr>
          <p:cNvPr id="97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409983-7369-F44D-B077-2DF0C0380F19}" type="slidenum">
              <a:rPr lang="en-US"/>
              <a:pPr/>
              <a:t>2</a:t>
            </a:fld>
            <a:endParaRPr lang="en-US"/>
          </a:p>
        </p:txBody>
      </p:sp>
      <p:sp>
        <p:nvSpPr>
          <p:cNvPr id="9666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666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51D4F1-84F4-4847-9A19-F60587823271}" type="slidenum">
              <a:rPr lang="en-US"/>
              <a:pPr/>
              <a:t>4</a:t>
            </a:fld>
            <a:endParaRPr lang="en-US"/>
          </a:p>
        </p:txBody>
      </p:sp>
      <p:sp>
        <p:nvSpPr>
          <p:cNvPr id="9738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738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0B3E1FC-A73C-224E-8D04-EAF38A09D5C9}" type="slidenum">
              <a:rPr lang="en-US"/>
              <a:pPr/>
              <a:t>5</a:t>
            </a:fld>
            <a:endParaRPr lang="en-US"/>
          </a:p>
        </p:txBody>
      </p:sp>
      <p:sp>
        <p:nvSpPr>
          <p:cNvPr id="963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63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5485BF4-6E94-8C4A-9613-06847D3F0563}" type="slidenum">
              <a:rPr lang="en-US"/>
              <a:pPr/>
              <a:t>6</a:t>
            </a:fld>
            <a:endParaRPr lang="en-US"/>
          </a:p>
        </p:txBody>
      </p:sp>
      <p:sp>
        <p:nvSpPr>
          <p:cNvPr id="108953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895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1EA1B1-3950-1F40-9296-AF6B99B7AFB3}" type="slidenum">
              <a:rPr lang="en-US"/>
              <a:pPr/>
              <a:t>7</a:t>
            </a:fld>
            <a:endParaRPr lang="en-US"/>
          </a:p>
        </p:txBody>
      </p:sp>
      <p:sp>
        <p:nvSpPr>
          <p:cNvPr id="1111042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10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1DBA7BF-46E2-DA44-AC9A-38C7906783C5}" type="slidenum">
              <a:rPr lang="en-US"/>
              <a:pPr/>
              <a:t>8</a:t>
            </a:fld>
            <a:endParaRPr lang="en-US"/>
          </a:p>
        </p:txBody>
      </p:sp>
      <p:sp>
        <p:nvSpPr>
          <p:cNvPr id="10915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69988" y="692150"/>
            <a:ext cx="4624387" cy="346868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915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23925" y="4391025"/>
            <a:ext cx="5103813" cy="415766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96D8AD-FDD6-1648-9078-C7E36FD3A22B}" type="slidenum">
              <a:rPr lang="en-US"/>
              <a:pPr/>
              <a:t>9</a:t>
            </a:fld>
            <a:endParaRPr lang="en-US"/>
          </a:p>
        </p:txBody>
      </p:sp>
      <p:sp>
        <p:nvSpPr>
          <p:cNvPr id="1108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08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9611C94-EAD8-F74E-809E-A5352337C375}" type="slidenum">
              <a:rPr lang="en-US"/>
              <a:pPr/>
              <a:t>27</a:t>
            </a:fld>
            <a:endParaRPr lang="en-US"/>
          </a:p>
        </p:txBody>
      </p:sp>
      <p:sp>
        <p:nvSpPr>
          <p:cNvPr id="151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1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46063" y="228600"/>
            <a:ext cx="8618537" cy="76200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33500" y="2209800"/>
            <a:ext cx="6400800" cy="1752600"/>
          </a:xfrm>
        </p:spPr>
        <p:txBody>
          <a:bodyPr/>
          <a:lstStyle>
            <a:lvl1pPr marL="0" indent="0">
              <a:defRPr sz="2800" b="0"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7D5FE7-00BD-6841-AB71-526CE534D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33350"/>
            <a:ext cx="1943100" cy="28511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133350"/>
            <a:ext cx="5681662" cy="28511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8EA030-C13B-D040-939B-558C9E3CDF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5D5C27-7D21-0D45-85A6-B5D12E344F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3343AC-1F6C-5449-85A1-9BB2525A02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02022-6B4A-FF4D-AA07-0FE138394C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231E7D-5603-C545-8394-6E5FB7D416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753B61-1A2B-C947-B13E-8C6CDAE6206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4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62B568-F554-964D-9857-49DFC129911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384DBAD-2377-8243-9B20-89C76DF2451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99F06-0424-D64E-963C-3390052B07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F4089F-D4AF-1D46-A4E0-1FDFF4B6BA7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268942-0D78-EA46-9229-93918C7548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42653A-DEF7-FE43-85A5-2023631A95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343650" y="0"/>
            <a:ext cx="2114550" cy="6096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0"/>
            <a:ext cx="6191250" cy="6096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9D73B5-8035-454E-B95B-3638173A7D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>
    <p:pull dir="r"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CF9AA-FB55-8141-99D5-BB413B02C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990600"/>
            <a:ext cx="3810000" cy="199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3438" y="990600"/>
            <a:ext cx="3810000" cy="19939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9B12D3-36CA-6A4F-A175-980F42441F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F4390FA-429E-E04E-A65A-0EA6C6ECC25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F16C96-9E29-ED49-A395-C3019C1E7F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13EA46-F428-6745-B37C-898C78624E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1EB358-7C25-1740-ADE7-0F54963DAB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72F31B-E02A-A941-9F87-EAB11776FF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8" Type="http://schemas.openxmlformats.org/officeDocument/2006/relationships/slideLayout" Target="../slideLayouts/slideLayout8.xml"/><Relationship Id="rId13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_rels/slideMaster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2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10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9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6.xml"/><Relationship Id="rId10" Type="http://schemas.openxmlformats.org/officeDocument/2006/relationships/slideLayout" Target="../slideLayouts/slideLayout32.xml"/><Relationship Id="rId5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3.xml"/><Relationship Id="rId12" Type="http://schemas.openxmlformats.org/officeDocument/2006/relationships/theme" Target="../theme/theme3.xml"/><Relationship Id="rId1" Type="http://schemas.openxmlformats.org/officeDocument/2006/relationships/slideLayout" Target="../slideLayouts/slideLayout23.xml"/><Relationship Id="rId2" Type="http://schemas.openxmlformats.org/officeDocument/2006/relationships/slideLayout" Target="../slideLayouts/slideLayout24.xml"/><Relationship Id="rId9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5.xml"/><Relationship Id="rId6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gradFill rotWithShape="0">
          <a:gsLst>
            <a:gs pos="0">
              <a:srgbClr val="CCFFFF"/>
            </a:gs>
            <a:gs pos="100000">
              <a:srgbClr val="DDDDDD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3335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1038" y="990600"/>
            <a:ext cx="7772400" cy="199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685800" y="152400"/>
            <a:ext cx="7772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</a:bodyPr>
          <a:lstStyle/>
          <a:p>
            <a:pPr algn="ctr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3200" u="sng">
              <a:solidFill>
                <a:schemeClr val="accent2"/>
              </a:solidFill>
              <a:latin typeface="Arial" charset="0"/>
            </a:endParaRPr>
          </a:p>
        </p:txBody>
      </p:sp>
      <p:graphicFrame>
        <p:nvGraphicFramePr>
          <p:cNvPr id="1026" name="Rectangle 2"/>
          <p:cNvGraphicFramePr>
            <a:graphicFrameLocks/>
          </p:cNvGraphicFramePr>
          <p:nvPr/>
        </p:nvGraphicFramePr>
        <p:xfrm>
          <a:off x="1524000" y="1397000"/>
          <a:ext cx="6096000" cy="4064000"/>
        </p:xfrm>
        <a:graphic>
          <a:graphicData uri="http://schemas.openxmlformats.org/presentationml/2006/ole">
            <p:oleObj spid="_x0000_s1026" name="Clip" r:id="rId14" imgW="0" imgH="0" progId="">
              <p:embed/>
            </p:oleObj>
          </a:graphicData>
        </a:graphic>
      </p:graphicFrame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04000" y="6229350"/>
            <a:ext cx="1828800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F98C6159-C238-B64E-A94C-E787476824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/>
      </p:par>
    </p:tnLst>
  </p:timing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3200" b="1" u="sng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Monotype Sorts" charset="2"/>
        <a:buChar char="l"/>
        <a:defRPr sz="2400" b="1">
          <a:solidFill>
            <a:schemeClr val="hlink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SzPct val="60000"/>
        <a:buFont typeface="Monotype Sorts" charset="2"/>
        <a:defRPr sz="2400" b="1">
          <a:solidFill>
            <a:schemeClr val="hlink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defRPr sz="2400" b="1">
          <a:solidFill>
            <a:srgbClr val="00FF00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–"/>
        <a:defRPr sz="2400" b="1">
          <a:solidFill>
            <a:srgbClr val="00FF00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400" b="1">
          <a:solidFill>
            <a:srgbClr val="00FF00"/>
          </a:solidFill>
          <a:latin typeface="+mn-lt"/>
          <a:ea typeface="ＭＳ Ｐゴシック" charset="-128"/>
        </a:defRPr>
      </a:lvl5pPr>
      <a:lvl6pPr marL="25146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400" b="1">
          <a:solidFill>
            <a:srgbClr val="00FF00"/>
          </a:solidFill>
          <a:latin typeface="+mn-lt"/>
          <a:ea typeface="ＭＳ Ｐゴシック" charset="-128"/>
        </a:defRPr>
      </a:lvl6pPr>
      <a:lvl7pPr marL="29718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400" b="1">
          <a:solidFill>
            <a:srgbClr val="00FF00"/>
          </a:solidFill>
          <a:latin typeface="+mn-lt"/>
          <a:ea typeface="ＭＳ Ｐゴシック" charset="-128"/>
        </a:defRPr>
      </a:lvl7pPr>
      <a:lvl8pPr marL="34290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400" b="1">
          <a:solidFill>
            <a:srgbClr val="00FF00"/>
          </a:solidFill>
          <a:latin typeface="+mn-lt"/>
          <a:ea typeface="ＭＳ Ｐゴシック" charset="-128"/>
        </a:defRPr>
      </a:lvl8pPr>
      <a:lvl9pPr marL="3886200" indent="-228600" algn="l" rtl="0" eaLnBrk="0" fontAlgn="base" hangingPunct="0">
        <a:lnSpc>
          <a:spcPct val="85000"/>
        </a:lnSpc>
        <a:spcBef>
          <a:spcPct val="20000"/>
        </a:spcBef>
        <a:spcAft>
          <a:spcPct val="0"/>
        </a:spcAft>
        <a:buChar char="»"/>
        <a:defRPr sz="2400" b="1">
          <a:solidFill>
            <a:srgbClr val="00FF00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533400" y="1219200"/>
            <a:ext cx="8001000" cy="0"/>
          </a:xfrm>
          <a:prstGeom prst="line">
            <a:avLst/>
          </a:prstGeom>
          <a:noFill/>
          <a:ln w="38100">
            <a:solidFill>
              <a:srgbClr val="1C587D"/>
            </a:solidFill>
            <a:round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z="2400" b="0">
              <a:solidFill>
                <a:schemeClr val="tx1"/>
              </a:solidFill>
              <a:latin typeface="Arial" pitchFamily="-112" charset="0"/>
            </a:endParaRPr>
          </a:p>
        </p:txBody>
      </p:sp>
      <p:pic>
        <p:nvPicPr>
          <p:cNvPr id="13315" name="Picture 14" descr="FVTXandVTX"/>
          <p:cNvPicPr>
            <a:picLocks noChangeAspect="1" noChangeArrowheads="1"/>
          </p:cNvPicPr>
          <p:nvPr userDrawn="1"/>
        </p:nvPicPr>
        <p:blipFill>
          <a:blip r:embed="rId13"/>
          <a:srcRect t="6091" b="7742"/>
          <a:stretch>
            <a:fillRect/>
          </a:stretch>
        </p:blipFill>
        <p:spPr bwMode="auto">
          <a:xfrm>
            <a:off x="7467600" y="76200"/>
            <a:ext cx="1295400" cy="1090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7010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331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685800" y="6388100"/>
            <a:ext cx="7543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ClrTx/>
              <a:buSzTx/>
              <a:buFontTx/>
              <a:buNone/>
              <a:defRPr sz="18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 bwMode="auto">
          <a:xfrm>
            <a:off x="8534400" y="76200"/>
            <a:ext cx="6096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SzTx/>
              <a:buFontTx/>
              <a:buNone/>
              <a:defRPr sz="1400" b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4FAC6EC8-305C-FA44-AE1B-5BB05B1A59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>
    <p:pull dir="r"/>
  </p:transition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Barbara Jacak - Lattice 2011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6" Type="http://schemas.openxmlformats.org/officeDocument/2006/relationships/image" Target="../media/image5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.png"/><Relationship Id="rId5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3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df"/><Relationship Id="rId3" Type="http://schemas.openxmlformats.org/officeDocument/2006/relationships/image" Target="../media/image26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28.wmf"/><Relationship Id="rId3" Type="http://schemas.openxmlformats.org/officeDocument/2006/relationships/image" Target="../media/image2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gif"/><Relationship Id="rId4" Type="http://schemas.openxmlformats.org/officeDocument/2006/relationships/image" Target="../media/image33.png"/><Relationship Id="rId5" Type="http://schemas.openxmlformats.org/officeDocument/2006/relationships/oleObject" Target="../embeddings/Microsoft_Equation2.bin"/><Relationship Id="rId7" Type="http://schemas.openxmlformats.org/officeDocument/2006/relationships/image" Target="../media/image35.gi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9" Type="http://schemas.openxmlformats.org/officeDocument/2006/relationships/image" Target="../media/image37.jpeg"/><Relationship Id="rId3" Type="http://schemas.openxmlformats.org/officeDocument/2006/relationships/image" Target="../media/image32.gif"/><Relationship Id="rId6" Type="http://schemas.openxmlformats.org/officeDocument/2006/relationships/image" Target="../media/image34.gif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Relationship Id="rId3" Type="http://schemas.openxmlformats.org/officeDocument/2006/relationships/image" Target="../media/image39.png"/><Relationship Id="rId5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image" Target="../media/image43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jpeg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gif"/><Relationship Id="rId3" Type="http://schemas.openxmlformats.org/officeDocument/2006/relationships/image" Target="../media/image45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3" Type="http://schemas.openxmlformats.org/officeDocument/2006/relationships/image" Target="../media/image48.gi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image" Target="../media/image5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Relationship Id="rId3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png"/><Relationship Id="rId3" Type="http://schemas.openxmlformats.org/officeDocument/2006/relationships/image" Target="../media/image5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4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jpeg"/><Relationship Id="rId3" Type="http://schemas.openxmlformats.org/officeDocument/2006/relationships/image" Target="../media/image56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0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jpeg"/><Relationship Id="rId4" Type="http://schemas.openxmlformats.org/officeDocument/2006/relationships/image" Target="../media/image63.jpeg"/><Relationship Id="rId5" Type="http://schemas.openxmlformats.org/officeDocument/2006/relationships/image" Target="../media/image64.jpeg"/><Relationship Id="rId7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2.jpeg"/><Relationship Id="rId6" Type="http://schemas.openxmlformats.org/officeDocument/2006/relationships/image" Target="../media/image6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gif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8.png"/><Relationship Id="rId3" Type="http://schemas.openxmlformats.org/officeDocument/2006/relationships/image" Target="../media/image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3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gif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3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4" Type="http://schemas.openxmlformats.org/officeDocument/2006/relationships/image" Target="../media/image76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5.png"/></Relationships>
</file>

<file path=ppt/slides/_rels/slide37.xml.rels><?xml version="1.0" encoding="UTF-8" standalone="yes"?>
<Relationships xmlns="http://schemas.openxmlformats.org/package/2006/relationships"><Relationship Id="rId4" Type="http://schemas.openxmlformats.org/officeDocument/2006/relationships/image" Target="../media/image7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6" Type="http://schemas.openxmlformats.org/officeDocument/2006/relationships/image" Target="../media/image11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jpeg"/><Relationship Id="rId5" Type="http://schemas.openxmlformats.org/officeDocument/2006/relationships/image" Target="../media/image10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2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3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4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4.png"/><Relationship Id="rId5" Type="http://schemas.openxmlformats.org/officeDocument/2006/relationships/image" Target="../media/image68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4" Type="http://schemas.openxmlformats.org/officeDocument/2006/relationships/image" Target="../media/image89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7.png"/><Relationship Id="rId3" Type="http://schemas.openxmlformats.org/officeDocument/2006/relationships/image" Target="../media/image88.png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6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9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5" Type="http://schemas.openxmlformats.org/officeDocument/2006/relationships/image" Target="../media/image11.png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4.jpe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4" Type="http://schemas.openxmlformats.org/officeDocument/2006/relationships/image" Target="../media/image9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eg"/><Relationship Id="rId3" Type="http://schemas.openxmlformats.org/officeDocument/2006/relationships/image" Target="../media/image76.png"/><Relationship Id="rId5" Type="http://schemas.openxmlformats.org/officeDocument/2006/relationships/image" Target="../media/image96.png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Microsoft_Equation5.bin"/><Relationship Id="rId4" Type="http://schemas.openxmlformats.org/officeDocument/2006/relationships/image" Target="../media/image67.gif"/><Relationship Id="rId5" Type="http://schemas.openxmlformats.org/officeDocument/2006/relationships/oleObject" Target="../embeddings/Microsoft_Equation3.bin"/><Relationship Id="rId7" Type="http://schemas.openxmlformats.org/officeDocument/2006/relationships/image" Target="../media/image100.png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99.png"/><Relationship Id="rId6" Type="http://schemas.openxmlformats.org/officeDocument/2006/relationships/oleObject" Target="../embeddings/Microsoft_Equation4.bin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0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df"/><Relationship Id="rId3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5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4.png"/><Relationship Id="rId3" Type="http://schemas.openxmlformats.org/officeDocument/2006/relationships/image" Target="../media/image105.png"/></Relationships>
</file>

<file path=ppt/slides/_rels/slide5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07.png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0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5.jpeg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notesSlide" Target="../notesSlides/notesSlide5.xml"/><Relationship Id="rId5" Type="http://schemas.openxmlformats.org/officeDocument/2006/relationships/oleObject" Target="../embeddings/Microsoft_Equation1.bin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0.jpeg"/><Relationship Id="rId1" Type="http://schemas.openxmlformats.org/officeDocument/2006/relationships/slideLayout" Target="../slideLayouts/slideLayout6.xml"/></Relationships>
</file>

<file path=ppt/slides/_rels/slide61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11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hyperlink" Target="http://www.youtube.com/watch?v=xrL2ELkQOiE&amp;feature=player_embedded" TargetMode="External"/><Relationship Id="rId5" Type="http://schemas.openxmlformats.org/officeDocument/2006/relationships/image" Target="../media/image19.jpeg"/><Relationship Id="rId7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jpeg"/><Relationship Id="rId6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5C584D6-805B-5741-AEA3-348AFF4B4FF0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39941" name="Text Box 4"/>
          <p:cNvSpPr txBox="1">
            <a:spLocks noChangeArrowheads="1"/>
          </p:cNvSpPr>
          <p:nvPr/>
        </p:nvSpPr>
        <p:spPr bwMode="auto">
          <a:xfrm>
            <a:off x="4699000" y="4062556"/>
            <a:ext cx="4445000" cy="1557349"/>
          </a:xfrm>
          <a:prstGeom prst="rect">
            <a:avLst/>
          </a:prstGeom>
          <a:solidFill>
            <a:srgbClr val="99FFCC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342900" indent="-342900" algn="ctr">
              <a:buFont typeface="Monotype Sorts" charset="2"/>
              <a:buNone/>
            </a:pPr>
            <a:r>
              <a:rPr lang="en-US" i="1" dirty="0">
                <a:solidFill>
                  <a:schemeClr val="tx1"/>
                </a:solidFill>
              </a:rPr>
              <a:t>Barbara Jacak</a:t>
            </a:r>
            <a:r>
              <a:rPr lang="en-US" i="1" dirty="0" smtClean="0">
                <a:solidFill>
                  <a:schemeClr val="tx1"/>
                </a:solidFill>
              </a:rPr>
              <a:t> </a:t>
            </a:r>
          </a:p>
          <a:p>
            <a:pPr marL="342900" indent="-342900" algn="ctr">
              <a:buFont typeface="Monotype Sorts" charset="2"/>
              <a:buNone/>
            </a:pPr>
            <a:r>
              <a:rPr lang="en-US" i="1" dirty="0" smtClean="0">
                <a:solidFill>
                  <a:schemeClr val="tx1"/>
                </a:solidFill>
              </a:rPr>
              <a:t>Stony Brook University</a:t>
            </a:r>
          </a:p>
          <a:p>
            <a:pPr marL="342900" indent="-342900" algn="ctr">
              <a:buFont typeface="Monotype Sorts" charset="2"/>
              <a:buNone/>
            </a:pPr>
            <a:r>
              <a:rPr lang="en-US" i="1" dirty="0" smtClean="0">
                <a:solidFill>
                  <a:schemeClr val="tx1"/>
                </a:solidFill>
              </a:rPr>
              <a:t>August 10, 2011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685800" y="368300"/>
            <a:ext cx="7772400" cy="457200"/>
          </a:xfrm>
        </p:spPr>
        <p:txBody>
          <a:bodyPr/>
          <a:lstStyle/>
          <a:p>
            <a:r>
              <a:rPr lang="en-US" sz="4000" dirty="0" smtClean="0">
                <a:solidFill>
                  <a:srgbClr val="042DFA"/>
                </a:solidFill>
              </a:rPr>
              <a:t>Heavy Ion Physics</a:t>
            </a:r>
            <a:endParaRPr lang="en-US" sz="4000" dirty="0">
              <a:solidFill>
                <a:srgbClr val="042DFA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8050" y="1507745"/>
            <a:ext cx="7581900" cy="132343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en-US" sz="4000" u="sng" dirty="0" smtClean="0">
                <a:solidFill>
                  <a:srgbClr val="FF0000"/>
                </a:solidFill>
                <a:latin typeface="+mj-lt"/>
              </a:rPr>
              <a:t>Report on Experimental Insights at the Temperature Frontier</a:t>
            </a:r>
            <a:endParaRPr lang="en-US" sz="4000" u="sng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0" name="Picture 9" descr="dpf_image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" y="5632605"/>
            <a:ext cx="9142857" cy="1238095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 t="13704" r="44464" b="6852"/>
          <a:stretch>
            <a:fillRect/>
          </a:stretch>
        </p:blipFill>
        <p:spPr bwMode="auto">
          <a:xfrm>
            <a:off x="1143" y="1507745"/>
            <a:ext cx="3846023" cy="41248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5" descr="1011251_01-A4-at-144-dpi"/>
          <p:cNvPicPr>
            <a:picLocks noChangeAspect="1" noChangeArrowheads="1"/>
          </p:cNvPicPr>
          <p:nvPr/>
        </p:nvPicPr>
        <p:blipFill>
          <a:blip r:embed="rId5" cstate="print">
            <a:lum bright="30000" contrast="24000"/>
          </a:blip>
          <a:srcRect l="14444" t="13969" r="18611" b="3728"/>
          <a:stretch>
            <a:fillRect/>
          </a:stretch>
        </p:blipFill>
        <p:spPr bwMode="auto">
          <a:xfrm>
            <a:off x="6604000" y="1507745"/>
            <a:ext cx="2540000" cy="2554811"/>
          </a:xfrm>
          <a:prstGeom prst="rect">
            <a:avLst/>
          </a:prstGeom>
          <a:noFill/>
        </p:spPr>
      </p:pic>
      <p:pic>
        <p:nvPicPr>
          <p:cNvPr id="11" name="Picture 8" descr="star_front"/>
          <p:cNvPicPr>
            <a:picLocks noChangeAspect="1" noChangeArrowheads="1"/>
          </p:cNvPicPr>
          <p:nvPr/>
        </p:nvPicPr>
        <p:blipFill>
          <a:blip r:embed="rId6"/>
          <a:srcRect l="15460" t="8192" r="15500" b="8952"/>
          <a:stretch>
            <a:fillRect/>
          </a:stretch>
        </p:blipFill>
        <p:spPr bwMode="auto">
          <a:xfrm>
            <a:off x="3821766" y="1474519"/>
            <a:ext cx="2860675" cy="2588037"/>
          </a:xfrm>
          <a:prstGeom prst="rect">
            <a:avLst/>
          </a:prstGeom>
          <a:noFill/>
        </p:spPr>
      </p:pic>
      <p:sp>
        <p:nvSpPr>
          <p:cNvPr id="14" name="Title 7"/>
          <p:cNvSpPr txBox="1">
            <a:spLocks/>
          </p:cNvSpPr>
          <p:nvPr/>
        </p:nvSpPr>
        <p:spPr bwMode="auto">
          <a:xfrm>
            <a:off x="838200" y="152400"/>
            <a:ext cx="7772400" cy="1092200"/>
          </a:xfrm>
          <a:prstGeom prst="rect">
            <a:avLst/>
          </a:prstGeom>
          <a:solidFill>
            <a:srgbClr val="C6F5F5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Report From the</a:t>
            </a:r>
            <a:r>
              <a:rPr kumimoji="0" lang="en-US" sz="4000" b="1" i="0" u="sng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sng" strike="noStrike" kern="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High Temperature Frontier</a:t>
            </a:r>
            <a:endParaRPr kumimoji="0" lang="en-US" sz="4000" b="1" i="0" u="sng" strike="noStrike" kern="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22313" y="2667000"/>
            <a:ext cx="7772400" cy="1362075"/>
          </a:xfrm>
        </p:spPr>
        <p:txBody>
          <a:bodyPr/>
          <a:lstStyle/>
          <a:p>
            <a:pPr algn="ctr"/>
            <a:r>
              <a:rPr lang="en-US" dirty="0" smtClean="0"/>
              <a:t>New results from heavy ion collisions at RHIC and the LHC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5600" y="171450"/>
            <a:ext cx="8229600" cy="457200"/>
          </a:xfrm>
        </p:spPr>
        <p:txBody>
          <a:bodyPr/>
          <a:lstStyle/>
          <a:p>
            <a:r>
              <a:rPr lang="en-US" dirty="0" smtClean="0"/>
              <a:t>Critical point search: low energy </a:t>
            </a:r>
            <a:r>
              <a:rPr lang="en-US" dirty="0" err="1" smtClean="0"/>
              <a:t>Au+Au</a:t>
            </a:r>
            <a:r>
              <a:rPr lang="en-US" dirty="0" smtClean="0"/>
              <a:t> @ RHIC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5" name="Picture 2" descr="C:\Documents and Settings\leitch\My Documents\physics\2011\users_mtg\decadal_figs\f_hi_5\LRP-phase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22535"/>
            <a:ext cx="4127500" cy="4034381"/>
          </a:xfrm>
          <a:prstGeom prst="rect">
            <a:avLst/>
          </a:prstGeom>
          <a:noFill/>
        </p:spPr>
      </p:pic>
      <p:sp>
        <p:nvSpPr>
          <p:cNvPr id="6" name="Oval 5"/>
          <p:cNvSpPr/>
          <p:nvPr/>
        </p:nvSpPr>
        <p:spPr bwMode="auto">
          <a:xfrm>
            <a:off x="977900" y="2400300"/>
            <a:ext cx="444500" cy="901700"/>
          </a:xfrm>
          <a:prstGeom prst="ellipse">
            <a:avLst/>
          </a:prstGeom>
          <a:noFill/>
          <a:ln w="2857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  <p:pic>
        <p:nvPicPr>
          <p:cNvPr id="7" name="Picture 9" descr="criticalendpoin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68774" y="1739900"/>
            <a:ext cx="4949826" cy="3657600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8" name="Text Box 11"/>
          <p:cNvSpPr txBox="1">
            <a:spLocks noChangeArrowheads="1"/>
          </p:cNvSpPr>
          <p:nvPr/>
        </p:nvSpPr>
        <p:spPr bwMode="auto">
          <a:xfrm>
            <a:off x="4102100" y="5228670"/>
            <a:ext cx="1727386" cy="30777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buNone/>
            </a:pPr>
            <a:r>
              <a:rPr lang="en-US" sz="1400" dirty="0">
                <a:solidFill>
                  <a:srgbClr val="000000"/>
                </a:solidFill>
              </a:rPr>
              <a:t>S. Gupta, QM2011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69900" y="5397500"/>
            <a:ext cx="5968927" cy="10402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Tools:</a:t>
            </a:r>
          </a:p>
          <a:p>
            <a:pPr>
              <a:buNone/>
            </a:pPr>
            <a:r>
              <a:rPr lang="en-US" dirty="0" smtClean="0"/>
              <a:t>Fluctuations, </a:t>
            </a:r>
            <a:r>
              <a:rPr lang="en-US" dirty="0" err="1" smtClean="0"/>
              <a:t>partonic</a:t>
            </a:r>
            <a:r>
              <a:rPr lang="en-US" dirty="0" smtClean="0"/>
              <a:t> collective flows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Fluctuations as Critical Point Signature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4686301"/>
            <a:ext cx="8991600" cy="2132892"/>
          </a:xfrm>
          <a:solidFill>
            <a:srgbClr val="FFFF00"/>
          </a:solidFill>
        </p:spPr>
        <p:txBody>
          <a:bodyPr/>
          <a:lstStyle/>
          <a:p>
            <a:pPr lvl="1"/>
            <a:r>
              <a:rPr lang="en-US" dirty="0" smtClean="0"/>
              <a:t>Event-by-event net-baryon fluctuation ratios from STAR are so far consistent with the </a:t>
            </a:r>
            <a:r>
              <a:rPr lang="en-US" dirty="0" err="1" smtClean="0"/>
              <a:t>Hadron</a:t>
            </a:r>
            <a:r>
              <a:rPr lang="en-US" dirty="0" smtClean="0"/>
              <a:t> Resonance Gas </a:t>
            </a:r>
          </a:p>
          <a:p>
            <a:pPr lvl="1"/>
            <a:r>
              <a:rPr lang="en-US" dirty="0" err="1" smtClean="0"/>
              <a:t>Hadron</a:t>
            </a:r>
            <a:r>
              <a:rPr lang="en-US" dirty="0" smtClean="0"/>
              <a:t> </a:t>
            </a:r>
            <a:r>
              <a:rPr lang="en-US" dirty="0" err="1" smtClean="0"/>
              <a:t>freezeout</a:t>
            </a:r>
            <a:r>
              <a:rPr lang="en-US" dirty="0" smtClean="0"/>
              <a:t> not (yet) near critical point</a:t>
            </a:r>
          </a:p>
          <a:p>
            <a:pPr lvl="1"/>
            <a:r>
              <a:rPr lang="en-US" dirty="0" smtClean="0"/>
              <a:t>Calculations of higher moments from LQCD deviate from HRG calculations and may provide conclusive evidence for critical point if observed in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7EFF84-76FE-7141-B48A-125559C8D8F0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5" name="Picture 4" descr="baryon_fluctuation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515734"/>
            <a:ext cx="4902200" cy="3726067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914400" y="756749"/>
            <a:ext cx="2273300" cy="7017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1800" b="0" dirty="0" err="1" smtClean="0">
                <a:solidFill>
                  <a:schemeClr val="tx2"/>
                </a:solidFill>
              </a:rPr>
              <a:t>Karsch</a:t>
            </a:r>
            <a:r>
              <a:rPr lang="en-US" sz="1800" b="0" dirty="0" smtClean="0">
                <a:solidFill>
                  <a:schemeClr val="tx2"/>
                </a:solidFill>
              </a:rPr>
              <a:t>, et al. PLB </a:t>
            </a:r>
          </a:p>
          <a:p>
            <a:pPr>
              <a:buNone/>
            </a:pPr>
            <a:r>
              <a:rPr lang="en-US" sz="1800" b="0" dirty="0" smtClean="0">
                <a:solidFill>
                  <a:schemeClr val="tx2"/>
                </a:solidFill>
              </a:rPr>
              <a:t>2010.10046</a:t>
            </a:r>
            <a:endParaRPr lang="en-US" sz="1800" b="0" dirty="0">
              <a:solidFill>
                <a:schemeClr val="tx2"/>
              </a:solidFill>
            </a:endParaRPr>
          </a:p>
        </p:txBody>
      </p:sp>
      <p:pic>
        <p:nvPicPr>
          <p:cNvPr id="7" name="Picture 21" descr="c2"/>
          <p:cNvPicPr>
            <a:picLocks noChangeAspect="1" noChangeArrowheads="1"/>
          </p:cNvPicPr>
          <p:nvPr/>
        </p:nvPicPr>
        <p:blipFill>
          <a:blip r:embed="rId4"/>
          <a:srcRect t="6776" r="9950" b="1694"/>
          <a:stretch>
            <a:fillRect/>
          </a:stretch>
        </p:blipFill>
        <p:spPr bwMode="auto">
          <a:xfrm>
            <a:off x="5241887" y="628650"/>
            <a:ext cx="3876713" cy="3930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33350"/>
            <a:ext cx="8286750" cy="457200"/>
          </a:xfrm>
        </p:spPr>
        <p:txBody>
          <a:bodyPr/>
          <a:lstStyle/>
          <a:p>
            <a:r>
              <a:rPr lang="en-US" dirty="0" err="1" smtClean="0"/>
              <a:t>Pb+Pb</a:t>
            </a:r>
            <a:r>
              <a:rPr lang="en-US" dirty="0" smtClean="0"/>
              <a:t> at LHC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similar flow as at RHIC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235450" y="657956"/>
            <a:ext cx="4737100" cy="3176249"/>
            <a:chOff x="3427413" y="3122613"/>
            <a:chExt cx="5716587" cy="3735387"/>
          </a:xfrm>
        </p:grpSpPr>
        <p:grpSp>
          <p:nvGrpSpPr>
            <p:cNvPr id="5" name="Group 30"/>
            <p:cNvGrpSpPr>
              <a:grpSpLocks/>
            </p:cNvGrpSpPr>
            <p:nvPr/>
          </p:nvGrpSpPr>
          <p:grpSpPr bwMode="auto">
            <a:xfrm>
              <a:off x="3427413" y="3122613"/>
              <a:ext cx="5716587" cy="3735387"/>
              <a:chOff x="2331" y="453"/>
              <a:chExt cx="3429" cy="1940"/>
            </a:xfrm>
          </p:grpSpPr>
          <p:pic>
            <p:nvPicPr>
              <p:cNvPr id="12" name="Picture 1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331" y="453"/>
                <a:ext cx="3429" cy="1940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</p:spPr>
          </p:pic>
          <p:sp>
            <p:nvSpPr>
              <p:cNvPr id="13" name="Text Box 18"/>
              <p:cNvSpPr txBox="1">
                <a:spLocks noChangeArrowheads="1"/>
              </p:cNvSpPr>
              <p:nvPr/>
            </p:nvSpPr>
            <p:spPr bwMode="auto">
              <a:xfrm>
                <a:off x="4388" y="1756"/>
                <a:ext cx="1243" cy="207"/>
              </a:xfrm>
              <a:prstGeom prst="rect">
                <a:avLst/>
              </a:prstGeom>
              <a:solidFill>
                <a:srgbClr val="FFFF99"/>
              </a:solidFill>
              <a:ln w="9525" algn="ctr">
                <a:noFill/>
                <a:miter lim="800000"/>
                <a:headEnd/>
                <a:tailEnd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pPr algn="l">
                  <a:buNone/>
                </a:pPr>
                <a:r>
                  <a:rPr lang="en-US" sz="1600" dirty="0">
                    <a:solidFill>
                      <a:schemeClr val="tx1"/>
                    </a:solidFill>
                  </a:rPr>
                  <a:t>STAR at RHIC</a:t>
                </a:r>
              </a:p>
            </p:txBody>
          </p:sp>
          <p:sp>
            <p:nvSpPr>
              <p:cNvPr id="14" name="Line 19"/>
              <p:cNvSpPr>
                <a:spLocks noChangeShapeType="1"/>
              </p:cNvSpPr>
              <p:nvPr/>
            </p:nvSpPr>
            <p:spPr bwMode="auto">
              <a:xfrm flipH="1" flipV="1">
                <a:off x="4366" y="1399"/>
                <a:ext cx="92" cy="364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5" name="Line 21"/>
              <p:cNvSpPr>
                <a:spLocks noChangeShapeType="1"/>
              </p:cNvSpPr>
              <p:nvPr/>
            </p:nvSpPr>
            <p:spPr bwMode="auto">
              <a:xfrm flipH="1" flipV="1">
                <a:off x="4438" y="1243"/>
                <a:ext cx="42" cy="577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 wrap="square" lIns="92075" tIns="46038" rIns="92075" bIns="46038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6" name="Group 32"/>
            <p:cNvGrpSpPr>
              <a:grpSpLocks/>
            </p:cNvGrpSpPr>
            <p:nvPr/>
          </p:nvGrpSpPr>
          <p:grpSpPr bwMode="auto">
            <a:xfrm>
              <a:off x="7854462" y="3686284"/>
              <a:ext cx="665163" cy="396876"/>
              <a:chOff x="3846" y="1126"/>
              <a:chExt cx="419" cy="250"/>
            </a:xfrm>
          </p:grpSpPr>
          <p:sp>
            <p:nvSpPr>
              <p:cNvPr id="10" name="Oval 33"/>
              <p:cNvSpPr>
                <a:spLocks noChangeArrowheads="1"/>
              </p:cNvSpPr>
              <p:nvPr/>
            </p:nvSpPr>
            <p:spPr bwMode="auto">
              <a:xfrm>
                <a:off x="3846" y="1126"/>
                <a:ext cx="249" cy="249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" name="Oval 34"/>
              <p:cNvSpPr>
                <a:spLocks noChangeArrowheads="1"/>
              </p:cNvSpPr>
              <p:nvPr/>
            </p:nvSpPr>
            <p:spPr bwMode="auto">
              <a:xfrm>
                <a:off x="4016" y="1127"/>
                <a:ext cx="249" cy="249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  <p:grpSp>
          <p:nvGrpSpPr>
            <p:cNvPr id="7" name="Group 35"/>
            <p:cNvGrpSpPr>
              <a:grpSpLocks/>
            </p:cNvGrpSpPr>
            <p:nvPr/>
          </p:nvGrpSpPr>
          <p:grpSpPr bwMode="auto">
            <a:xfrm>
              <a:off x="6007109" y="5400675"/>
              <a:ext cx="498476" cy="407988"/>
              <a:chOff x="2861" y="1544"/>
              <a:chExt cx="314" cy="257"/>
            </a:xfrm>
          </p:grpSpPr>
          <p:sp>
            <p:nvSpPr>
              <p:cNvPr id="8" name="Oval 36"/>
              <p:cNvSpPr>
                <a:spLocks noChangeArrowheads="1"/>
              </p:cNvSpPr>
              <p:nvPr/>
            </p:nvSpPr>
            <p:spPr bwMode="auto">
              <a:xfrm>
                <a:off x="2861" y="1544"/>
                <a:ext cx="249" cy="249"/>
              </a:xfrm>
              <a:prstGeom prst="ellipse">
                <a:avLst/>
              </a:prstGeom>
              <a:solidFill>
                <a:srgbClr val="FFCC00"/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" name="Oval 37"/>
              <p:cNvSpPr>
                <a:spLocks noChangeArrowheads="1"/>
              </p:cNvSpPr>
              <p:nvPr/>
            </p:nvSpPr>
            <p:spPr bwMode="auto">
              <a:xfrm>
                <a:off x="2926" y="1552"/>
                <a:ext cx="249" cy="249"/>
              </a:xfrm>
              <a:prstGeom prst="ellipse">
                <a:avLst/>
              </a:prstGeom>
              <a:solidFill>
                <a:srgbClr val="CCFFCC">
                  <a:alpha val="54901"/>
                </a:srgbClr>
              </a:solidFill>
              <a:ln w="9525" algn="ctr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square" lIns="92075" tIns="46038" rIns="92075" bIns="46038" anchor="ctr">
                <a:spAutoFit/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1" name="Group 50"/>
          <p:cNvGrpSpPr/>
          <p:nvPr/>
        </p:nvGrpSpPr>
        <p:grpSpPr>
          <a:xfrm>
            <a:off x="152400" y="2309581"/>
            <a:ext cx="8280400" cy="4245206"/>
            <a:chOff x="152400" y="2309581"/>
            <a:chExt cx="8280400" cy="4245206"/>
          </a:xfrm>
        </p:grpSpPr>
        <p:grpSp>
          <p:nvGrpSpPr>
            <p:cNvPr id="50" name="Group 49"/>
            <p:cNvGrpSpPr/>
            <p:nvPr/>
          </p:nvGrpSpPr>
          <p:grpSpPr>
            <a:xfrm>
              <a:off x="152400" y="2309581"/>
              <a:ext cx="8280400" cy="4245206"/>
              <a:chOff x="152400" y="1524000"/>
              <a:chExt cx="9360452" cy="5033144"/>
            </a:xfrm>
          </p:grpSpPr>
          <p:sp>
            <p:nvSpPr>
              <p:cNvPr id="49" name="Rectangle 48"/>
              <p:cNvSpPr/>
              <p:nvPr/>
            </p:nvSpPr>
            <p:spPr bwMode="auto">
              <a:xfrm>
                <a:off x="3962400" y="1524000"/>
                <a:ext cx="1409700" cy="5018087"/>
              </a:xfrm>
              <a:prstGeom prst="rect">
                <a:avLst/>
              </a:prstGeom>
              <a:solidFill>
                <a:schemeClr val="bg1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342900" marR="0" indent="-34290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>
                    <a:schemeClr val="hlink"/>
                  </a:buClr>
                  <a:buSzPct val="85000"/>
                  <a:buFont typeface="Monotype Sorts" charset="2"/>
                  <a:buChar char="l"/>
                  <a:tabLst/>
                </a:pPr>
                <a:endParaRPr kumimoji="0" lang="en-US" sz="2800" b="1" i="0" u="none" strike="noStrike" cap="none" normalizeH="0" baseline="0">
                  <a:ln>
                    <a:noFill/>
                  </a:ln>
                  <a:solidFill>
                    <a:schemeClr val="hlink"/>
                  </a:solidFill>
                  <a:effectLst/>
                  <a:latin typeface="Times New Roman" charset="0"/>
                </a:endParaRPr>
              </a:p>
            </p:txBody>
          </p:sp>
          <p:grpSp>
            <p:nvGrpSpPr>
              <p:cNvPr id="48" name="Group 47"/>
              <p:cNvGrpSpPr/>
              <p:nvPr/>
            </p:nvGrpSpPr>
            <p:grpSpPr>
              <a:xfrm>
                <a:off x="152400" y="1539057"/>
                <a:ext cx="9360452" cy="5018087"/>
                <a:chOff x="152400" y="1539057"/>
                <a:chExt cx="9360452" cy="5018087"/>
              </a:xfrm>
            </p:grpSpPr>
            <p:pic>
              <p:nvPicPr>
                <p:cNvPr id="33" name="Picture 5"/>
                <p:cNvPicPr>
                  <a:picLocks noChangeAspect="1" noChangeArrowheads="1"/>
                </p:cNvPicPr>
                <p:nvPr/>
              </p:nvPicPr>
              <p:blipFill>
                <a:blip r:embed="rId3"/>
                <a:srcRect/>
                <a:stretch>
                  <a:fillRect/>
                </a:stretch>
              </p:blipFill>
              <p:spPr bwMode="auto">
                <a:xfrm>
                  <a:off x="152400" y="1539057"/>
                  <a:ext cx="3810001" cy="5018087"/>
                </a:xfrm>
                <a:prstGeom prst="rect">
                  <a:avLst/>
                </a:prstGeom>
                <a:noFill/>
                <a:ln w="9525">
                  <a:noFill/>
                  <a:round/>
                  <a:headEnd/>
                  <a:tailEnd/>
                </a:ln>
              </p:spPr>
            </p:pic>
            <p:sp>
              <p:nvSpPr>
                <p:cNvPr id="34" name="TextBox 12"/>
                <p:cNvSpPr txBox="1">
                  <a:spLocks noChangeArrowheads="1"/>
                </p:cNvSpPr>
                <p:nvPr/>
              </p:nvSpPr>
              <p:spPr bwMode="auto">
                <a:xfrm>
                  <a:off x="609600" y="1665288"/>
                  <a:ext cx="3733800" cy="62033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 algn="ctr">
                    <a:buNone/>
                  </a:pPr>
                  <a:r>
                    <a:rPr kumimoji="0" lang="en-US" altLang="ja-JP" sz="1400" i="1" dirty="0">
                      <a:solidFill>
                        <a:srgbClr val="000000"/>
                      </a:solidFill>
                    </a:rPr>
                    <a:t>Preliminary, STAR, PHENIX and E895 data</a:t>
                  </a:r>
                </a:p>
              </p:txBody>
            </p:sp>
            <p:sp>
              <p:nvSpPr>
                <p:cNvPr id="37" name="AutoShape 10"/>
                <p:cNvSpPr>
                  <a:spLocks noChangeArrowheads="1"/>
                </p:cNvSpPr>
                <p:nvPr/>
              </p:nvSpPr>
              <p:spPr bwMode="auto">
                <a:xfrm>
                  <a:off x="4572000" y="4049712"/>
                  <a:ext cx="152400" cy="152400"/>
                </a:xfrm>
                <a:prstGeom prst="diamond">
                  <a:avLst/>
                </a:prstGeom>
                <a:solidFill>
                  <a:srgbClr val="FF0000"/>
                </a:solidFill>
                <a:ln w="9525">
                  <a:solidFill>
                    <a:srgbClr val="FF0000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AutoShape 11"/>
                <p:cNvSpPr>
                  <a:spLocks noChangeArrowheads="1"/>
                </p:cNvSpPr>
                <p:nvPr/>
              </p:nvSpPr>
              <p:spPr bwMode="auto">
                <a:xfrm>
                  <a:off x="4572000" y="2754312"/>
                  <a:ext cx="152400" cy="152400"/>
                </a:xfrm>
                <a:prstGeom prst="diamond">
                  <a:avLst/>
                </a:prstGeom>
                <a:solidFill>
                  <a:srgbClr val="0000FF"/>
                </a:solidFill>
                <a:ln w="9525">
                  <a:solidFill>
                    <a:srgbClr val="0000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Rectangle 12"/>
                <p:cNvSpPr>
                  <a:spLocks noChangeArrowheads="1"/>
                </p:cNvSpPr>
                <p:nvPr/>
              </p:nvSpPr>
              <p:spPr bwMode="auto">
                <a:xfrm>
                  <a:off x="4179888" y="2024062"/>
                  <a:ext cx="1143000" cy="3505200"/>
                </a:xfrm>
                <a:prstGeom prst="rect">
                  <a:avLst/>
                </a:prstGeom>
                <a:noFill/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Text Box 13"/>
                <p:cNvSpPr txBox="1">
                  <a:spLocks noChangeArrowheads="1"/>
                </p:cNvSpPr>
                <p:nvPr/>
              </p:nvSpPr>
              <p:spPr bwMode="auto">
                <a:xfrm>
                  <a:off x="3962400" y="5672137"/>
                  <a:ext cx="761999" cy="4013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:r>
                    <a:rPr lang="en-US" altLang="ja-JP" sz="1600" dirty="0">
                      <a:solidFill>
                        <a:srgbClr val="000000"/>
                      </a:solidFill>
                    </a:rPr>
                    <a:t>10</a:t>
                  </a:r>
                  <a:r>
                    <a:rPr lang="en-US" altLang="ja-JP" sz="1600" baseline="30000" dirty="0">
                      <a:solidFill>
                        <a:srgbClr val="000000"/>
                      </a:solidFill>
                    </a:rPr>
                    <a:t>3</a:t>
                  </a:r>
                  <a:endParaRPr lang="en-US" altLang="ja-JP" sz="16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1" name="Text Box 14"/>
                <p:cNvSpPr txBox="1">
                  <a:spLocks noChangeArrowheads="1"/>
                </p:cNvSpPr>
                <p:nvPr/>
              </p:nvSpPr>
              <p:spPr bwMode="auto">
                <a:xfrm>
                  <a:off x="5075238" y="5672137"/>
                  <a:ext cx="704919" cy="4013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:r>
                    <a:rPr lang="en-US" altLang="ja-JP" sz="1600" dirty="0">
                      <a:solidFill>
                        <a:schemeClr val="tx1"/>
                      </a:solidFill>
                    </a:rPr>
                    <a:t>10</a:t>
                  </a:r>
                  <a:r>
                    <a:rPr lang="en-US" altLang="ja-JP" sz="1600" baseline="30000" dirty="0">
                      <a:solidFill>
                        <a:schemeClr val="tx1"/>
                      </a:solidFill>
                    </a:rPr>
                    <a:t>4</a:t>
                  </a:r>
                  <a:endParaRPr lang="en-US" altLang="ja-JP" sz="1600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42" name="Text Box 15"/>
                <p:cNvSpPr txBox="1">
                  <a:spLocks noChangeArrowheads="1"/>
                </p:cNvSpPr>
                <p:nvPr/>
              </p:nvSpPr>
              <p:spPr bwMode="auto">
                <a:xfrm>
                  <a:off x="4343400" y="2305050"/>
                  <a:ext cx="979488" cy="3284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wrap="square">
                  <a:spAutoFit/>
                </a:bodyPr>
                <a:lstStyle/>
                <a:p>
                  <a:pPr>
                    <a:buNone/>
                  </a:pPr>
                  <a:r>
                    <a:rPr lang="en-US" altLang="ja-JP" sz="1200" dirty="0"/>
                    <a:t>ALICE</a:t>
                  </a:r>
                </a:p>
              </p:txBody>
            </p:sp>
            <p:sp>
              <p:nvSpPr>
                <p:cNvPr id="43" name="Content Placeholder 4"/>
                <p:cNvSpPr txBox="1">
                  <a:spLocks/>
                </p:cNvSpPr>
                <p:nvPr/>
              </p:nvSpPr>
              <p:spPr>
                <a:xfrm>
                  <a:off x="5372100" y="4919661"/>
                  <a:ext cx="4140752" cy="609600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vert="horz">
                  <a:normAutofit fontScale="92500"/>
                </a:bodyPr>
                <a:lstStyle/>
                <a:p>
                  <a:pPr marL="320040" marR="0" lvl="0" indent="-320040" algn="l" defTabSz="914400" rtl="0" eaLnBrk="1" fontAlgn="auto" latinLnBrk="0" hangingPunct="1">
                    <a:lnSpc>
                      <a:spcPct val="100000"/>
                    </a:lnSpc>
                    <a:spcBef>
                      <a:spcPts val="700"/>
                    </a:spcBef>
                    <a:spcAft>
                      <a:spcPts val="0"/>
                    </a:spcAft>
                    <a:buClr>
                      <a:schemeClr val="accent2"/>
                    </a:buClr>
                    <a:buSzPct val="60000"/>
                    <a:buFont typeface="Wingdings"/>
                    <a:buNone/>
                    <a:tabLst/>
                    <a:defRPr/>
                  </a:pPr>
                  <a:r>
                    <a:rPr kumimoji="0" lang="en-US" sz="2800" b="0" i="1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v</a:t>
                  </a:r>
                  <a:r>
                    <a:rPr kumimoji="0" lang="en-US" sz="2800" b="0" i="1" u="none" strike="noStrike" kern="1200" cap="none" spc="0" normalizeH="0" baseline="-2500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2</a:t>
                  </a:r>
                  <a:r>
                    <a:rPr kumimoji="0" lang="en-US" sz="29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 saturates</a:t>
                  </a:r>
                  <a:r>
                    <a:rPr kumimoji="0" lang="en-US" sz="2900" b="0" i="0" u="none" strike="noStrike" kern="1200" cap="none" spc="0" normalizeH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 @</a:t>
                  </a:r>
                  <a:r>
                    <a:rPr kumimoji="0" lang="en-US" sz="29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      39 </a:t>
                  </a:r>
                  <a:r>
                    <a:rPr kumimoji="0" lang="en-US" sz="2900" b="0" i="0" u="none" strike="noStrike" kern="1200" cap="none" spc="0" normalizeH="0" baseline="0" noProof="0" dirty="0" err="1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GeV</a:t>
                  </a:r>
                  <a:r>
                    <a:rPr kumimoji="0" lang="en-US" sz="2900" b="0" i="0" u="none" strike="noStrike" kern="1200" cap="none" spc="0" normalizeH="0" baseline="0" noProof="0" dirty="0" smtClean="0">
                      <a:ln>
                        <a:noFill/>
                      </a:ln>
                      <a:solidFill>
                        <a:schemeClr val="tx1"/>
                      </a:solidFill>
                      <a:effectLst/>
                      <a:uLnTx/>
                      <a:uFillTx/>
                      <a:latin typeface="+mn-lt"/>
                      <a:ea typeface="+mn-ea"/>
                      <a:cs typeface="+mn-cs"/>
                    </a:rPr>
                    <a:t> </a:t>
                  </a:r>
                </a:p>
              </p:txBody>
            </p:sp>
            <p:sp>
              <p:nvSpPr>
                <p:cNvPr id="46" name="TextBox 45"/>
                <p:cNvSpPr txBox="1"/>
                <p:nvPr/>
              </p:nvSpPr>
              <p:spPr>
                <a:xfrm>
                  <a:off x="5161721" y="3125402"/>
                  <a:ext cx="2220824" cy="47437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2000" b="1" i="1" dirty="0" err="1" smtClean="0">
                      <a:solidFill>
                        <a:srgbClr val="0000CC"/>
                      </a:solidFill>
                    </a:rPr>
                    <a:t>p</a:t>
                  </a:r>
                  <a:r>
                    <a:rPr lang="en-US" sz="2000" b="1" i="1" baseline="-25000" dirty="0" err="1" smtClean="0">
                      <a:solidFill>
                        <a:srgbClr val="0000CC"/>
                      </a:solidFill>
                    </a:rPr>
                    <a:t>T</a:t>
                  </a:r>
                  <a:r>
                    <a:rPr lang="en-US" sz="2000" b="1" dirty="0" smtClean="0">
                      <a:solidFill>
                        <a:srgbClr val="0000CC"/>
                      </a:solidFill>
                    </a:rPr>
                    <a:t> = 1.7 </a:t>
                  </a:r>
                  <a:r>
                    <a:rPr lang="en-US" sz="2000" b="1" dirty="0" err="1" smtClean="0">
                      <a:solidFill>
                        <a:srgbClr val="0000CC"/>
                      </a:solidFill>
                    </a:rPr>
                    <a:t>GeV</a:t>
                  </a:r>
                  <a:endParaRPr lang="en-US" sz="2000" b="1" dirty="0">
                    <a:solidFill>
                      <a:srgbClr val="0000CC"/>
                    </a:solidFill>
                  </a:endParaRPr>
                </a:p>
              </p:txBody>
            </p:sp>
            <p:sp>
              <p:nvSpPr>
                <p:cNvPr id="47" name="TextBox 46"/>
                <p:cNvSpPr txBox="1"/>
                <p:nvPr/>
              </p:nvSpPr>
              <p:spPr>
                <a:xfrm>
                  <a:off x="5333999" y="3992515"/>
                  <a:ext cx="3432313" cy="474373"/>
                </a:xfrm>
                <a:prstGeom prst="rect">
                  <a:avLst/>
                </a:prstGeom>
                <a:solidFill>
                  <a:srgbClr val="FFFFFF"/>
                </a:solidFill>
              </p:spPr>
              <p:txBody>
                <a:bodyPr wrap="square" rtlCol="0">
                  <a:spAutoFit/>
                </a:bodyPr>
                <a:lstStyle/>
                <a:p>
                  <a:pPr>
                    <a:buNone/>
                  </a:pPr>
                  <a:r>
                    <a:rPr lang="en-US" sz="2000" b="1" i="1" dirty="0" err="1" smtClean="0">
                      <a:solidFill>
                        <a:srgbClr val="FF0000"/>
                      </a:solidFill>
                    </a:rPr>
                    <a:t>p</a:t>
                  </a:r>
                  <a:r>
                    <a:rPr lang="en-US" sz="2000" b="1" i="1" baseline="-25000" dirty="0" err="1" smtClean="0">
                      <a:solidFill>
                        <a:srgbClr val="FF0000"/>
                      </a:solidFill>
                    </a:rPr>
                    <a:t>T</a:t>
                  </a:r>
                  <a:r>
                    <a:rPr lang="en-US" sz="2000" b="1" dirty="0" smtClean="0">
                      <a:solidFill>
                        <a:srgbClr val="FF0000"/>
                      </a:solidFill>
                    </a:rPr>
                    <a:t> = 0.7 </a:t>
                  </a:r>
                  <a:r>
                    <a:rPr lang="en-US" sz="2000" b="1" dirty="0" err="1" smtClean="0">
                      <a:solidFill>
                        <a:srgbClr val="FF0000"/>
                      </a:solidFill>
                    </a:rPr>
                    <a:t>GeV</a:t>
                  </a:r>
                  <a:endParaRPr lang="en-US" sz="20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44" name="Picture 1"/>
            <p:cNvPicPr>
              <a:picLocks noChangeAspect="1" noChangeArrowheads="1"/>
            </p:cNvPicPr>
            <p:nvPr/>
          </p:nvPicPr>
          <p:blipFill>
            <a:blip r:embed="rId4">
              <a:grayscl/>
            </a:blip>
            <a:srcRect l="24242" t="30380" r="35354" b="18987"/>
            <a:stretch>
              <a:fillRect/>
            </a:stretch>
          </p:blipFill>
          <p:spPr bwMode="auto">
            <a:xfrm>
              <a:off x="6879531" y="5256019"/>
              <a:ext cx="381000" cy="381000"/>
            </a:xfrm>
            <a:prstGeom prst="rect">
              <a:avLst/>
            </a:prstGeom>
            <a:solidFill>
              <a:srgbClr val="FFC000"/>
            </a:solidFill>
            <a:ln w="9525">
              <a:noFill/>
              <a:miter lim="800000"/>
              <a:headEnd/>
              <a:tailEnd/>
            </a:ln>
            <a:effectLst/>
          </p:spPr>
        </p:pic>
      </p:grpSp>
      <p:sp>
        <p:nvSpPr>
          <p:cNvPr id="32" name="TextBox 31"/>
          <p:cNvSpPr txBox="1"/>
          <p:nvPr/>
        </p:nvSpPr>
        <p:spPr>
          <a:xfrm>
            <a:off x="4965700" y="5758272"/>
            <a:ext cx="4134465" cy="1040285"/>
          </a:xfrm>
          <a:prstGeom prst="rect">
            <a:avLst/>
          </a:prstGeom>
          <a:solidFill>
            <a:srgbClr val="D6E6E5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dirty="0" smtClean="0"/>
              <a:t>@ LHC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init</a:t>
            </a:r>
            <a:r>
              <a:rPr lang="en-US" dirty="0" smtClean="0"/>
              <a:t> ~30% higher</a:t>
            </a:r>
          </a:p>
          <a:p>
            <a:pPr>
              <a:buNone/>
            </a:pP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err="1" smtClean="0"/>
              <a:t>/s(t</a:t>
            </a:r>
            <a:r>
              <a:rPr lang="en-US" dirty="0" smtClean="0"/>
              <a:t>) sampled differently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6007100" y="723900"/>
            <a:ext cx="11595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tx1"/>
                </a:solidFill>
              </a:rPr>
              <a:t>ALICE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4000" y="82550"/>
            <a:ext cx="8204200" cy="457200"/>
          </a:xfrm>
        </p:spPr>
        <p:txBody>
          <a:bodyPr/>
          <a:lstStyle/>
          <a:p>
            <a:r>
              <a:rPr lang="en-US" dirty="0" smtClean="0"/>
              <a:t>Thermal photons also flow!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pSp>
        <p:nvGrpSpPr>
          <p:cNvPr id="22" name="Group 21"/>
          <p:cNvGrpSpPr/>
          <p:nvPr/>
        </p:nvGrpSpPr>
        <p:grpSpPr>
          <a:xfrm>
            <a:off x="0" y="1028700"/>
            <a:ext cx="4848225" cy="4619625"/>
            <a:chOff x="0" y="1028700"/>
            <a:chExt cx="4848225" cy="4619625"/>
          </a:xfrm>
        </p:grpSpPr>
        <p:pic>
          <p:nvPicPr>
            <p:cNvPr id="5" name="Picture 4" descr="tc_0.gif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1028700"/>
              <a:ext cx="4848225" cy="4619625"/>
            </a:xfrm>
            <a:prstGeom prst="rect">
              <a:avLst/>
            </a:prstGeom>
          </p:spPr>
        </p:pic>
        <p:sp>
          <p:nvSpPr>
            <p:cNvPr id="6" name="Content Placeholder 8"/>
            <p:cNvSpPr txBox="1">
              <a:spLocks/>
            </p:cNvSpPr>
            <p:nvPr/>
          </p:nvSpPr>
          <p:spPr>
            <a:xfrm>
              <a:off x="1295400" y="3835400"/>
              <a:ext cx="2438400" cy="457200"/>
            </a:xfrm>
            <a:prstGeom prst="rect">
              <a:avLst/>
            </a:prstGeom>
          </p:spPr>
          <p:txBody>
            <a:bodyPr vert="horz">
              <a:normAutofit/>
            </a:bodyPr>
            <a:lstStyle/>
            <a:p>
              <a:pPr marL="320040" marR="0" lvl="0" indent="-320040" algn="l" defTabSz="914400" rtl="0" eaLnBrk="1" fontAlgn="auto" latinLnBrk="0" hangingPunct="1">
                <a:lnSpc>
                  <a:spcPct val="10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accent2"/>
                </a:buClr>
                <a:buSzPct val="60000"/>
                <a:buNone/>
                <a:tabLst/>
                <a:defRPr/>
              </a:pPr>
              <a:r>
                <a:rPr kumimoji="0" lang="en-US" sz="22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inclusive photon </a:t>
              </a:r>
              <a:r>
                <a:rPr kumimoji="0" lang="en-US" sz="2200" b="0" i="1" u="none" strike="noStrike" kern="1200" cap="none" spc="0" normalizeH="0" baseline="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v</a:t>
              </a:r>
              <a:r>
                <a:rPr kumimoji="0" lang="en-US" sz="2200" b="0" i="1" u="none" strike="noStrike" kern="1200" cap="none" spc="0" normalizeH="0" baseline="-25000" noProof="0" dirty="0" smtClean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rPr>
                <a:t>2</a:t>
              </a:r>
            </a:p>
            <a:p>
              <a:pPr marL="320040" marR="0" lvl="0" indent="-320040" algn="l" defTabSz="914400" rtl="0" eaLnBrk="1" fontAlgn="auto" latinLnBrk="0" hangingPunct="1">
                <a:lnSpc>
                  <a:spcPct val="100000"/>
                </a:lnSpc>
                <a:spcBef>
                  <a:spcPts val="700"/>
                </a:spcBef>
                <a:spcAft>
                  <a:spcPts val="0"/>
                </a:spcAft>
                <a:buClr>
                  <a:schemeClr val="accent2"/>
                </a:buClr>
                <a:buSzPct val="60000"/>
                <a:tabLst/>
                <a:defRPr/>
              </a:pPr>
              <a:endParaRPr kumimoji="0" lang="en-US" sz="29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2628900" y="1485900"/>
              <a:ext cx="2044149" cy="701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+mn-lt"/>
                </a:rPr>
                <a:t>Au+Au@200 </a:t>
              </a:r>
              <a:r>
                <a:rPr lang="en-US" sz="1800" b="0" dirty="0" err="1" smtClean="0">
                  <a:solidFill>
                    <a:srgbClr val="000000"/>
                  </a:solidFill>
                  <a:latin typeface="+mn-lt"/>
                </a:rPr>
                <a:t>GeV</a:t>
              </a:r>
              <a:endParaRPr lang="en-US" sz="1800" b="0" dirty="0" smtClean="0">
                <a:solidFill>
                  <a:srgbClr val="000000"/>
                </a:solidFill>
                <a:latin typeface="+mn-lt"/>
              </a:endParaRPr>
            </a:p>
            <a:p>
              <a:pPr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+mn-lt"/>
                </a:rPr>
                <a:t>minimum bias</a:t>
              </a:r>
              <a:endParaRPr lang="en-US" sz="1800" b="0" dirty="0">
                <a:solidFill>
                  <a:srgbClr val="000000"/>
                </a:solidFill>
                <a:latin typeface="+mn-lt"/>
              </a:endParaRPr>
            </a:p>
          </p:txBody>
        </p:sp>
        <p:pic>
          <p:nvPicPr>
            <p:cNvPr id="8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295400" y="1473200"/>
              <a:ext cx="836908" cy="2702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sp>
        <p:nvSpPr>
          <p:cNvPr id="11" name="TextBox 10"/>
          <p:cNvSpPr txBox="1"/>
          <p:nvPr/>
        </p:nvSpPr>
        <p:spPr>
          <a:xfrm>
            <a:off x="5438797" y="1944231"/>
            <a:ext cx="2884462" cy="20128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  <a:latin typeface="+mn-lt"/>
              </a:rPr>
              <a:t>Statistical subtraction</a:t>
            </a:r>
            <a:endParaRPr lang="en-US" sz="2400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  <a:latin typeface="+mn-lt"/>
              </a:rPr>
              <a:t>  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inclusive photon </a:t>
            </a:r>
            <a:r>
              <a:rPr lang="en-US" sz="1800" i="1" dirty="0" smtClean="0">
                <a:solidFill>
                  <a:srgbClr val="000000"/>
                </a:solidFill>
                <a:latin typeface="+mn-lt"/>
              </a:rPr>
              <a:t>v</a:t>
            </a:r>
            <a:r>
              <a:rPr lang="en-US" sz="1800" i="1" baseline="-25000" dirty="0" smtClean="0">
                <a:solidFill>
                  <a:srgbClr val="000000"/>
                </a:solidFill>
                <a:latin typeface="+mn-lt"/>
              </a:rPr>
              <a:t>2</a:t>
            </a:r>
            <a:endParaRPr lang="en-US" sz="1800" i="1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r>
              <a:rPr lang="en-US" sz="1800" i="1" dirty="0" smtClean="0">
                <a:solidFill>
                  <a:srgbClr val="000000"/>
                </a:solidFill>
                <a:latin typeface="+mn-lt"/>
              </a:rPr>
              <a:t>-      </a:t>
            </a: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decay photon </a:t>
            </a:r>
            <a:r>
              <a:rPr lang="en-US" sz="1800" i="1" dirty="0" smtClean="0">
                <a:solidFill>
                  <a:srgbClr val="000000"/>
                </a:solidFill>
                <a:latin typeface="+mn-lt"/>
              </a:rPr>
              <a:t>v</a:t>
            </a:r>
            <a:r>
              <a:rPr lang="en-US" sz="1800" i="1" baseline="-25000" dirty="0" smtClean="0">
                <a:solidFill>
                  <a:srgbClr val="000000"/>
                </a:solidFill>
                <a:latin typeface="+mn-lt"/>
              </a:rPr>
              <a:t>2 </a:t>
            </a:r>
            <a:r>
              <a:rPr lang="en-US" sz="1800" i="1" dirty="0" smtClean="0">
                <a:solidFill>
                  <a:srgbClr val="000000"/>
                </a:solidFill>
                <a:latin typeface="+mn-lt"/>
              </a:rPr>
              <a:t> </a:t>
            </a:r>
            <a:endParaRPr lang="en-US" sz="1800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r>
              <a:rPr lang="en-US" sz="1800" dirty="0" smtClean="0">
                <a:solidFill>
                  <a:srgbClr val="000000"/>
                </a:solidFill>
                <a:latin typeface="+mn-lt"/>
              </a:rPr>
              <a:t>=     direct photon </a:t>
            </a:r>
            <a:r>
              <a:rPr lang="en-US" sz="1800" i="1" dirty="0" smtClean="0">
                <a:solidFill>
                  <a:srgbClr val="000000"/>
                </a:solidFill>
                <a:latin typeface="+mn-lt"/>
              </a:rPr>
              <a:t>v</a:t>
            </a:r>
            <a:r>
              <a:rPr lang="en-US" sz="1800" i="1" baseline="-25000" dirty="0" smtClean="0">
                <a:solidFill>
                  <a:srgbClr val="000000"/>
                </a:solidFill>
                <a:latin typeface="+mn-lt"/>
              </a:rPr>
              <a:t>2</a:t>
            </a:r>
            <a:endParaRPr lang="en-US" sz="1800" i="1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endParaRPr lang="en-US" sz="2400" dirty="0">
              <a:solidFill>
                <a:srgbClr val="000000"/>
              </a:solidFill>
              <a:latin typeface="+mn-lt"/>
            </a:endParaRPr>
          </a:p>
        </p:txBody>
      </p:sp>
      <p:graphicFrame>
        <p:nvGraphicFramePr>
          <p:cNvPr id="12" name="Object 1"/>
          <p:cNvGraphicFramePr>
            <a:graphicFrameLocks noChangeAspect="1"/>
          </p:cNvGraphicFramePr>
          <p:nvPr/>
        </p:nvGraphicFramePr>
        <p:xfrm>
          <a:off x="5770563" y="3835400"/>
          <a:ext cx="1925637" cy="914400"/>
        </p:xfrm>
        <a:graphic>
          <a:graphicData uri="http://schemas.openxmlformats.org/presentationml/2006/ole">
            <p:oleObj spid="_x0000_s216066" name="Equation" r:id="rId5" imgW="1091880" imgH="482400" progId="Equation.3">
              <p:embed/>
            </p:oleObj>
          </a:graphicData>
        </a:graphic>
      </p:graphicFrame>
      <p:grpSp>
        <p:nvGrpSpPr>
          <p:cNvPr id="23" name="Group 22"/>
          <p:cNvGrpSpPr/>
          <p:nvPr/>
        </p:nvGrpSpPr>
        <p:grpSpPr>
          <a:xfrm>
            <a:off x="-3175" y="1028700"/>
            <a:ext cx="8966200" cy="4619625"/>
            <a:chOff x="-3175" y="1028700"/>
            <a:chExt cx="8966200" cy="4619625"/>
          </a:xfrm>
        </p:grpSpPr>
        <p:grpSp>
          <p:nvGrpSpPr>
            <p:cNvPr id="19" name="Group 18"/>
            <p:cNvGrpSpPr/>
            <p:nvPr/>
          </p:nvGrpSpPr>
          <p:grpSpPr>
            <a:xfrm>
              <a:off x="-3175" y="1028700"/>
              <a:ext cx="4848225" cy="4619625"/>
              <a:chOff x="0" y="1524000"/>
              <a:chExt cx="4848225" cy="4619625"/>
            </a:xfrm>
          </p:grpSpPr>
          <p:pic>
            <p:nvPicPr>
              <p:cNvPr id="13" name="Picture 12" descr="tc_2.gif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0" y="1524000"/>
                <a:ext cx="4848225" cy="4619625"/>
              </a:xfrm>
              <a:prstGeom prst="rect">
                <a:avLst/>
              </a:prstGeom>
            </p:spPr>
          </p:pic>
          <p:pic>
            <p:nvPicPr>
              <p:cNvPr id="14" name="Picture 4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1295400" y="2057400"/>
                <a:ext cx="836908" cy="27021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Content Placeholder 8"/>
              <p:cNvSpPr txBox="1">
                <a:spLocks/>
              </p:cNvSpPr>
              <p:nvPr/>
            </p:nvSpPr>
            <p:spPr>
              <a:xfrm>
                <a:off x="1295400" y="4114800"/>
                <a:ext cx="2438400" cy="45720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/>
              <a:p>
                <a:pPr marL="320040" marR="0" lvl="0" indent="-320040" algn="l" defTabSz="914400" rtl="0" eaLnBrk="1" fontAlgn="auto" latinLnBrk="0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Clr>
                    <a:schemeClr val="accent2"/>
                  </a:buClr>
                  <a:buSzPct val="60000"/>
                  <a:buNone/>
                  <a:tabLst/>
                  <a:defRPr/>
                </a:pPr>
                <a:r>
                  <a:rPr kumimoji="0" lang="en-US" sz="2200" b="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inclusive photon </a:t>
                </a:r>
                <a:r>
                  <a:rPr kumimoji="0" lang="en-US" sz="2200" b="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v</a:t>
                </a:r>
                <a:r>
                  <a:rPr kumimoji="0" lang="en-US" sz="2200" b="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2</a:t>
                </a:r>
              </a:p>
              <a:p>
                <a:pPr marL="320040" marR="0" lvl="0" indent="-320040" algn="l" defTabSz="914400" rtl="0" eaLnBrk="1" fontAlgn="auto" latinLnBrk="0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Clr>
                    <a:schemeClr val="accent2"/>
                  </a:buClr>
                  <a:buSzPct val="60000"/>
                  <a:tabLst/>
                  <a:defRPr/>
                </a:pPr>
                <a:endParaRPr kumimoji="0" lang="en-US" sz="2900" b="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2565400" y="1866900"/>
                <a:ext cx="2044149" cy="701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800" b="0" dirty="0" smtClean="0">
                    <a:solidFill>
                      <a:srgbClr val="000000"/>
                    </a:solidFill>
                    <a:latin typeface="+mn-lt"/>
                  </a:rPr>
                  <a:t>Au+Au@200 </a:t>
                </a:r>
                <a:r>
                  <a:rPr lang="en-US" sz="1800" b="0" dirty="0" err="1" smtClean="0">
                    <a:solidFill>
                      <a:srgbClr val="000000"/>
                    </a:solidFill>
                    <a:latin typeface="+mn-lt"/>
                  </a:rPr>
                  <a:t>GeV</a:t>
                </a:r>
                <a:endParaRPr lang="en-US" sz="1800" b="0" dirty="0" smtClean="0">
                  <a:solidFill>
                    <a:srgbClr val="000000"/>
                  </a:solidFill>
                  <a:latin typeface="+mn-lt"/>
                </a:endParaRPr>
              </a:p>
              <a:p>
                <a:pPr>
                  <a:buNone/>
                </a:pPr>
                <a:r>
                  <a:rPr lang="en-US" sz="1800" b="0" dirty="0" smtClean="0">
                    <a:solidFill>
                      <a:srgbClr val="000000"/>
                    </a:solidFill>
                    <a:latin typeface="+mn-lt"/>
                  </a:rPr>
                  <a:t>minimum bias</a:t>
                </a:r>
                <a:endParaRPr lang="en-US" sz="1800" b="0" dirty="0">
                  <a:solidFill>
                    <a:srgbClr val="000000"/>
                  </a:solidFill>
                  <a:latin typeface="+mn-lt"/>
                </a:endParaRPr>
              </a:p>
            </p:txBody>
          </p:sp>
          <p:sp>
            <p:nvSpPr>
              <p:cNvPr id="17" name="Content Placeholder 8"/>
              <p:cNvSpPr txBox="1">
                <a:spLocks/>
              </p:cNvSpPr>
              <p:nvPr/>
            </p:nvSpPr>
            <p:spPr>
              <a:xfrm>
                <a:off x="3276600" y="2667000"/>
                <a:ext cx="838200" cy="533400"/>
              </a:xfrm>
              <a:prstGeom prst="rect">
                <a:avLst/>
              </a:prstGeom>
            </p:spPr>
            <p:txBody>
              <a:bodyPr vert="horz">
                <a:normAutofit/>
              </a:bodyPr>
              <a:lstStyle/>
              <a:p>
                <a:pPr marL="320040" marR="0" lvl="0" indent="-320040" algn="l" defTabSz="914400" rtl="0" eaLnBrk="1" fontAlgn="auto" latinLnBrk="0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Clr>
                    <a:schemeClr val="accent2"/>
                  </a:buClr>
                  <a:buSzPct val="60000"/>
                  <a:buNone/>
                  <a:tabLst/>
                  <a:defRPr/>
                </a:pPr>
                <a:r>
                  <a:rPr kumimoji="0" lang="en-US" sz="22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Symbol" pitchFamily="18" charset="2"/>
                  </a:rPr>
                  <a:t>p</a:t>
                </a:r>
                <a:r>
                  <a:rPr kumimoji="0" lang="en-US" sz="2200" i="0" u="none" strike="noStrike" kern="1200" cap="none" spc="0" normalizeH="0" baseline="30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0</a:t>
                </a:r>
                <a:r>
                  <a:rPr kumimoji="0" lang="en-US" sz="2200" i="0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 </a:t>
                </a:r>
                <a:r>
                  <a:rPr kumimoji="0" lang="en-US" sz="2200" i="1" u="none" strike="noStrike" kern="1200" cap="none" spc="0" normalizeH="0" baseline="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v</a:t>
                </a:r>
                <a:r>
                  <a:rPr kumimoji="0" lang="en-US" sz="2200" i="1" u="none" strike="noStrike" kern="1200" cap="none" spc="0" normalizeH="0" baseline="-25000" noProof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2</a:t>
                </a:r>
              </a:p>
              <a:p>
                <a:pPr marL="320040" marR="0" lvl="0" indent="-320040" algn="l" defTabSz="914400" rtl="0" eaLnBrk="1" fontAlgn="auto" latinLnBrk="0" hangingPunct="1">
                  <a:lnSpc>
                    <a:spcPct val="100000"/>
                  </a:lnSpc>
                  <a:spcBef>
                    <a:spcPts val="700"/>
                  </a:spcBef>
                  <a:spcAft>
                    <a:spcPts val="0"/>
                  </a:spcAft>
                  <a:buClr>
                    <a:schemeClr val="accent2"/>
                  </a:buClr>
                  <a:buSzPct val="60000"/>
                  <a:tabLst/>
                  <a:defRPr/>
                </a:pPr>
                <a:endParaRPr kumimoji="0" lang="en-US" sz="2900" i="0" u="none" strike="noStrike" kern="1200" cap="none" spc="0" normalizeH="0" baseline="0" noProof="0" dirty="0">
                  <a:ln>
                    <a:noFill/>
                  </a:ln>
                  <a:solidFill>
                    <a:schemeClr val="tx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sp>
          <p:nvSpPr>
            <p:cNvPr id="20" name="Rectangle 19"/>
            <p:cNvSpPr/>
            <p:nvPr/>
          </p:nvSpPr>
          <p:spPr>
            <a:xfrm>
              <a:off x="5127625" y="4694218"/>
              <a:ext cx="38354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400" dirty="0" smtClean="0">
                  <a:solidFill>
                    <a:srgbClr val="000000"/>
                  </a:solidFill>
                  <a:latin typeface="Symbol" pitchFamily="18" charset="2"/>
                </a:rPr>
                <a:t>p</a:t>
              </a:r>
              <a:r>
                <a:rPr lang="en-US" sz="2400" baseline="30000" dirty="0" smtClean="0">
                  <a:solidFill>
                    <a:srgbClr val="000000"/>
                  </a:solidFill>
                </a:rPr>
                <a:t>0</a:t>
              </a:r>
              <a:r>
                <a:rPr lang="en-US" sz="2400" dirty="0" smtClean="0">
                  <a:solidFill>
                    <a:srgbClr val="000000"/>
                  </a:solidFill>
                </a:rPr>
                <a:t> </a:t>
              </a:r>
              <a:r>
                <a:rPr lang="en-US" sz="2400" i="1" dirty="0" smtClean="0">
                  <a:solidFill>
                    <a:srgbClr val="000000"/>
                  </a:solidFill>
                  <a:latin typeface="+mn-lt"/>
                </a:rPr>
                <a:t>v</a:t>
              </a:r>
              <a:r>
                <a:rPr lang="en-US" sz="2400" baseline="-25000" dirty="0" smtClean="0">
                  <a:solidFill>
                    <a:srgbClr val="000000"/>
                  </a:solidFill>
                  <a:latin typeface="+mn-lt"/>
                </a:rPr>
                <a:t>2</a:t>
              </a:r>
              <a:r>
                <a:rPr lang="en-US" sz="2400" dirty="0" smtClean="0">
                  <a:solidFill>
                    <a:srgbClr val="000000"/>
                  </a:solidFill>
                  <a:latin typeface="+mn-lt"/>
                </a:rPr>
                <a:t> similar to inclusive photon </a:t>
              </a:r>
              <a:r>
                <a:rPr lang="en-US" sz="2400" i="1" dirty="0" smtClean="0">
                  <a:solidFill>
                    <a:srgbClr val="000000"/>
                  </a:solidFill>
                  <a:latin typeface="+mn-lt"/>
                </a:rPr>
                <a:t>v</a:t>
              </a:r>
              <a:r>
                <a:rPr lang="en-US" sz="2400" baseline="-25000" dirty="0" smtClean="0">
                  <a:solidFill>
                    <a:srgbClr val="000000"/>
                  </a:solidFill>
                  <a:latin typeface="+mn-lt"/>
                </a:rPr>
                <a:t>2</a:t>
              </a:r>
              <a:endParaRPr lang="en-US" sz="2400" dirty="0" smtClean="0">
                <a:solidFill>
                  <a:srgbClr val="000000"/>
                </a:solidFill>
                <a:latin typeface="+mn-lt"/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0" y="876300"/>
            <a:ext cx="4848225" cy="4619625"/>
            <a:chOff x="0" y="1524000"/>
            <a:chExt cx="4848225" cy="4619625"/>
          </a:xfrm>
        </p:grpSpPr>
        <p:pic>
          <p:nvPicPr>
            <p:cNvPr id="24" name="Picture 23" descr="tc_5.gif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0" y="1524000"/>
              <a:ext cx="4848225" cy="461962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2374900" y="1816100"/>
              <a:ext cx="2044149" cy="7017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+mn-lt"/>
                </a:rPr>
                <a:t>Au+Au@200 </a:t>
              </a:r>
              <a:r>
                <a:rPr lang="en-US" sz="1800" b="0" dirty="0" err="1" smtClean="0">
                  <a:solidFill>
                    <a:srgbClr val="000000"/>
                  </a:solidFill>
                  <a:latin typeface="+mn-lt"/>
                </a:rPr>
                <a:t>GeV</a:t>
              </a:r>
              <a:endParaRPr lang="en-US" sz="1800" b="0" dirty="0" smtClean="0">
                <a:solidFill>
                  <a:srgbClr val="000000"/>
                </a:solidFill>
                <a:latin typeface="+mn-lt"/>
              </a:endParaRPr>
            </a:p>
            <a:p>
              <a:pPr>
                <a:buNone/>
              </a:pPr>
              <a:r>
                <a:rPr lang="en-US" sz="1800" b="0" dirty="0" smtClean="0">
                  <a:solidFill>
                    <a:srgbClr val="000000"/>
                  </a:solidFill>
                  <a:latin typeface="+mn-lt"/>
                </a:rPr>
                <a:t>minimum bias</a:t>
              </a:r>
              <a:endParaRPr lang="en-US" sz="1800" b="0" dirty="0">
                <a:solidFill>
                  <a:srgbClr val="000000"/>
                </a:solidFill>
                <a:latin typeface="+mn-lt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2585034" y="2971800"/>
              <a:ext cx="20047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000" b="0" dirty="0" smtClean="0">
                  <a:solidFill>
                    <a:srgbClr val="000000"/>
                  </a:solidFill>
                  <a:latin typeface="+mn-lt"/>
                </a:rPr>
                <a:t>Direct photon </a:t>
              </a:r>
              <a:r>
                <a:rPr lang="en-US" sz="2000" b="0" i="1" dirty="0" smtClean="0">
                  <a:solidFill>
                    <a:srgbClr val="000000"/>
                  </a:solidFill>
                  <a:latin typeface="+mn-lt"/>
                </a:rPr>
                <a:t>v</a:t>
              </a:r>
              <a:r>
                <a:rPr lang="en-US" sz="2000" b="0" baseline="-25000" dirty="0" smtClean="0">
                  <a:solidFill>
                    <a:srgbClr val="000000"/>
                  </a:solidFill>
                  <a:latin typeface="+mn-lt"/>
                </a:rPr>
                <a:t>2</a:t>
              </a:r>
              <a:endParaRPr lang="en-US" sz="2000" b="0" dirty="0">
                <a:solidFill>
                  <a:srgbClr val="000000"/>
                </a:solidFill>
                <a:latin typeface="+mn-lt"/>
              </a:endParaRPr>
            </a:p>
          </p:txBody>
        </p:sp>
        <p:pic>
          <p:nvPicPr>
            <p:cNvPr id="27" name="Pictu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352800" y="3352800"/>
              <a:ext cx="836908" cy="270216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</p:grpSp>
      <p:pic>
        <p:nvPicPr>
          <p:cNvPr id="30" name="Content Placeholder 5" descr="tc_jamie_new2.gif"/>
          <p:cNvPicPr>
            <a:picLocks noGrp="1" noChangeAspect="1"/>
          </p:cNvPicPr>
          <p:nvPr>
            <p:ph sz="quarter" idx="1"/>
          </p:nvPr>
        </p:nvPicPr>
        <p:blipFill>
          <a:blip r:embed="rId8"/>
          <a:srcRect l="1039" t="6780" r="38578"/>
          <a:stretch>
            <a:fillRect/>
          </a:stretch>
        </p:blipFill>
        <p:spPr>
          <a:xfrm>
            <a:off x="4851400" y="889000"/>
            <a:ext cx="4267200" cy="4693920"/>
          </a:xfrm>
        </p:spPr>
      </p:pic>
      <p:pic>
        <p:nvPicPr>
          <p:cNvPr id="31" name="Picture 30" descr="nagle.jpg"/>
          <p:cNvPicPr>
            <a:picLocks noChangeAspect="1"/>
          </p:cNvPicPr>
          <p:nvPr/>
        </p:nvPicPr>
        <p:blipFill>
          <a:blip r:embed="rId9"/>
          <a:srcRect l="14072" t="19781" r="51753" b="72433"/>
          <a:stretch>
            <a:fillRect/>
          </a:stretch>
        </p:blipFill>
        <p:spPr>
          <a:xfrm>
            <a:off x="5994400" y="998220"/>
            <a:ext cx="2590800" cy="381000"/>
          </a:xfrm>
          <a:prstGeom prst="rect">
            <a:avLst/>
          </a:prstGeom>
        </p:spPr>
      </p:pic>
      <p:pic>
        <p:nvPicPr>
          <p:cNvPr id="32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66000" y="1760220"/>
            <a:ext cx="836908" cy="270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680090" y="5481741"/>
            <a:ext cx="7383602" cy="46166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Flow magnitude is surprising. Can “extras” explain it?</a:t>
            </a:r>
            <a:endParaRPr lang="en-US" sz="2400" dirty="0"/>
          </a:p>
        </p:txBody>
      </p:sp>
      <p:sp>
        <p:nvSpPr>
          <p:cNvPr id="35" name="TextBox 34"/>
          <p:cNvSpPr txBox="1"/>
          <p:nvPr/>
        </p:nvSpPr>
        <p:spPr>
          <a:xfrm>
            <a:off x="7042163" y="425450"/>
            <a:ext cx="17939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arXiv:1105.4126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07950"/>
            <a:ext cx="7772400" cy="457200"/>
          </a:xfrm>
        </p:spPr>
        <p:txBody>
          <a:bodyPr/>
          <a:lstStyle/>
          <a:p>
            <a:r>
              <a:rPr lang="en-US" dirty="0" smtClean="0"/>
              <a:t>Initial nucleon positions fluctuate (&amp; flow)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rcRect t="4335"/>
          <a:stretch>
            <a:fillRect/>
          </a:stretch>
        </p:blipFill>
        <p:spPr>
          <a:xfrm>
            <a:off x="0" y="2794000"/>
            <a:ext cx="3820106" cy="4064000"/>
          </a:xfrm>
          <a:prstGeom prst="rect">
            <a:avLst/>
          </a:prstGeom>
        </p:spPr>
      </p:pic>
      <p:grpSp>
        <p:nvGrpSpPr>
          <p:cNvPr id="6" name="Group 66"/>
          <p:cNvGrpSpPr>
            <a:grpSpLocks/>
          </p:cNvGrpSpPr>
          <p:nvPr/>
        </p:nvGrpSpPr>
        <p:grpSpPr bwMode="auto">
          <a:xfrm>
            <a:off x="618979" y="913985"/>
            <a:ext cx="3868737" cy="1487487"/>
            <a:chOff x="164123" y="5198689"/>
            <a:chExt cx="3868614" cy="1487121"/>
          </a:xfrm>
        </p:grpSpPr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164123" y="5378818"/>
              <a:ext cx="1614487" cy="1174383"/>
              <a:chOff x="4554754" y="4933199"/>
              <a:chExt cx="1240426" cy="810921"/>
            </a:xfrm>
          </p:grpSpPr>
          <p:sp>
            <p:nvSpPr>
              <p:cNvPr id="10" name="Line 38"/>
              <p:cNvSpPr>
                <a:spLocks noChangeShapeType="1"/>
              </p:cNvSpPr>
              <p:nvPr/>
            </p:nvSpPr>
            <p:spPr bwMode="auto">
              <a:xfrm rot="543536" flipH="1">
                <a:off x="5395464" y="4933199"/>
                <a:ext cx="301903" cy="39606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1" name="Group 42"/>
              <p:cNvGrpSpPr>
                <a:grpSpLocks/>
              </p:cNvGrpSpPr>
              <p:nvPr/>
            </p:nvGrpSpPr>
            <p:grpSpPr bwMode="auto">
              <a:xfrm rot="543536">
                <a:off x="4907233" y="4935770"/>
                <a:ext cx="454167" cy="808350"/>
                <a:chOff x="4146" y="1327"/>
                <a:chExt cx="374" cy="753"/>
              </a:xfrm>
            </p:grpSpPr>
            <p:sp>
              <p:nvSpPr>
                <p:cNvPr id="45" name="Oval 43"/>
                <p:cNvSpPr>
                  <a:spLocks noChangeArrowheads="1"/>
                </p:cNvSpPr>
                <p:nvPr/>
              </p:nvSpPr>
              <p:spPr bwMode="auto">
                <a:xfrm>
                  <a:off x="4146" y="1328"/>
                  <a:ext cx="373" cy="750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Clr>
                      <a:srgbClr val="FC0128"/>
                    </a:buClr>
                  </a:pPr>
                  <a:endParaRPr lang="en-US" sz="1600"/>
                </a:p>
              </p:txBody>
            </p:sp>
            <p:sp>
              <p:nvSpPr>
                <p:cNvPr id="46" name="Freeform 44"/>
                <p:cNvSpPr>
                  <a:spLocks/>
                </p:cNvSpPr>
                <p:nvPr/>
              </p:nvSpPr>
              <p:spPr bwMode="auto">
                <a:xfrm>
                  <a:off x="4146" y="1686"/>
                  <a:ext cx="374" cy="394"/>
                </a:xfrm>
                <a:custGeom>
                  <a:avLst/>
                  <a:gdLst>
                    <a:gd name="T0" fmla="*/ 10 w 489"/>
                    <a:gd name="T1" fmla="*/ 35 h 515"/>
                    <a:gd name="T2" fmla="*/ 50 w 489"/>
                    <a:gd name="T3" fmla="*/ 62 h 515"/>
                    <a:gd name="T4" fmla="*/ 93 w 489"/>
                    <a:gd name="T5" fmla="*/ 74 h 515"/>
                    <a:gd name="T6" fmla="*/ 135 w 489"/>
                    <a:gd name="T7" fmla="*/ 86 h 515"/>
                    <a:gd name="T8" fmla="*/ 184 w 489"/>
                    <a:gd name="T9" fmla="*/ 87 h 515"/>
                    <a:gd name="T10" fmla="*/ 239 w 489"/>
                    <a:gd name="T11" fmla="*/ 79 h 515"/>
                    <a:gd name="T12" fmla="*/ 294 w 489"/>
                    <a:gd name="T13" fmla="*/ 60 h 515"/>
                    <a:gd name="T14" fmla="*/ 346 w 489"/>
                    <a:gd name="T15" fmla="*/ 22 h 515"/>
                    <a:gd name="T16" fmla="*/ 371 w 489"/>
                    <a:gd name="T17" fmla="*/ 5 h 515"/>
                    <a:gd name="T18" fmla="*/ 372 w 489"/>
                    <a:gd name="T19" fmla="*/ 54 h 515"/>
                    <a:gd name="T20" fmla="*/ 363 w 489"/>
                    <a:gd name="T21" fmla="*/ 145 h 515"/>
                    <a:gd name="T22" fmla="*/ 340 w 489"/>
                    <a:gd name="T23" fmla="*/ 233 h 515"/>
                    <a:gd name="T24" fmla="*/ 312 w 489"/>
                    <a:gd name="T25" fmla="*/ 295 h 515"/>
                    <a:gd name="T26" fmla="*/ 272 w 489"/>
                    <a:gd name="T27" fmla="*/ 350 h 515"/>
                    <a:gd name="T28" fmla="*/ 221 w 489"/>
                    <a:gd name="T29" fmla="*/ 385 h 515"/>
                    <a:gd name="T30" fmla="*/ 164 w 489"/>
                    <a:gd name="T31" fmla="*/ 389 h 515"/>
                    <a:gd name="T32" fmla="*/ 109 w 489"/>
                    <a:gd name="T33" fmla="*/ 359 h 515"/>
                    <a:gd name="T34" fmla="*/ 67 w 489"/>
                    <a:gd name="T35" fmla="*/ 304 h 515"/>
                    <a:gd name="T36" fmla="*/ 30 w 489"/>
                    <a:gd name="T37" fmla="*/ 221 h 515"/>
                    <a:gd name="T38" fmla="*/ 8 w 489"/>
                    <a:gd name="T39" fmla="*/ 123 h 515"/>
                    <a:gd name="T40" fmla="*/ 0 w 489"/>
                    <a:gd name="T41" fmla="*/ 21 h 515"/>
                    <a:gd name="T42" fmla="*/ 10 w 489"/>
                    <a:gd name="T43" fmla="*/ 35 h 515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489"/>
                    <a:gd name="T67" fmla="*/ 0 h 515"/>
                    <a:gd name="T68" fmla="*/ 489 w 489"/>
                    <a:gd name="T69" fmla="*/ 515 h 515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195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Freeform 45"/>
                <p:cNvSpPr>
                  <a:spLocks/>
                </p:cNvSpPr>
                <p:nvPr/>
              </p:nvSpPr>
              <p:spPr bwMode="auto">
                <a:xfrm>
                  <a:off x="4146" y="1688"/>
                  <a:ext cx="372" cy="84"/>
                </a:xfrm>
                <a:custGeom>
                  <a:avLst/>
                  <a:gdLst>
                    <a:gd name="T0" fmla="*/ 0 w 979"/>
                    <a:gd name="T1" fmla="*/ 25 h 257"/>
                    <a:gd name="T2" fmla="*/ 38 w 979"/>
                    <a:gd name="T3" fmla="*/ 52 h 257"/>
                    <a:gd name="T4" fmla="*/ 100 w 979"/>
                    <a:gd name="T5" fmla="*/ 76 h 257"/>
                    <a:gd name="T6" fmla="*/ 154 w 979"/>
                    <a:gd name="T7" fmla="*/ 84 h 257"/>
                    <a:gd name="T8" fmla="*/ 231 w 979"/>
                    <a:gd name="T9" fmla="*/ 78 h 257"/>
                    <a:gd name="T10" fmla="*/ 304 w 979"/>
                    <a:gd name="T11" fmla="*/ 52 h 257"/>
                    <a:gd name="T12" fmla="*/ 372 w 979"/>
                    <a:gd name="T13" fmla="*/ 0 h 257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60000 65536"/>
                    <a:gd name="T19" fmla="*/ 0 60000 65536"/>
                    <a:gd name="T20" fmla="*/ 0 60000 65536"/>
                    <a:gd name="T21" fmla="*/ 0 w 979"/>
                    <a:gd name="T22" fmla="*/ 0 h 257"/>
                    <a:gd name="T23" fmla="*/ 979 w 979"/>
                    <a:gd name="T24" fmla="*/ 257 h 257"/>
                  </a:gdLst>
                  <a:ahLst/>
                  <a:cxnLst>
                    <a:cxn ang="T14">
                      <a:pos x="T0" y="T1"/>
                    </a:cxn>
                    <a:cxn ang="T15">
                      <a:pos x="T2" y="T3"/>
                    </a:cxn>
                    <a:cxn ang="T16">
                      <a:pos x="T4" y="T5"/>
                    </a:cxn>
                    <a:cxn ang="T17">
                      <a:pos x="T6" y="T7"/>
                    </a:cxn>
                    <a:cxn ang="T18">
                      <a:pos x="T8" y="T9"/>
                    </a:cxn>
                    <a:cxn ang="T19">
                      <a:pos x="T10" y="T11"/>
                    </a:cxn>
                    <a:cxn ang="T20">
                      <a:pos x="T12" y="T13"/>
                    </a:cxn>
                  </a:cxnLst>
                  <a:rect l="T21" t="T22" r="T23" b="T24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Oval 46"/>
                <p:cNvSpPr>
                  <a:spLocks noChangeArrowheads="1"/>
                </p:cNvSpPr>
                <p:nvPr/>
              </p:nvSpPr>
              <p:spPr bwMode="auto">
                <a:xfrm>
                  <a:off x="4146" y="1327"/>
                  <a:ext cx="373" cy="750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pPr>
                    <a:buClr>
                      <a:srgbClr val="FC0128"/>
                    </a:buClr>
                  </a:pPr>
                  <a:endParaRPr lang="en-US" sz="1600"/>
                </a:p>
              </p:txBody>
            </p:sp>
          </p:grpSp>
          <p:sp>
            <p:nvSpPr>
              <p:cNvPr id="12" name="Line 51"/>
              <p:cNvSpPr>
                <a:spLocks noChangeShapeType="1"/>
              </p:cNvSpPr>
              <p:nvPr/>
            </p:nvSpPr>
            <p:spPr bwMode="auto">
              <a:xfrm rot="543536" flipH="1">
                <a:off x="4845538" y="5362688"/>
                <a:ext cx="128637" cy="169082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Line 52"/>
              <p:cNvSpPr>
                <a:spLocks noChangeShapeType="1"/>
              </p:cNvSpPr>
              <p:nvPr/>
            </p:nvSpPr>
            <p:spPr bwMode="auto">
              <a:xfrm rot="543536">
                <a:off x="4567849" y="5350564"/>
                <a:ext cx="44235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Line 60"/>
              <p:cNvSpPr>
                <a:spLocks noChangeShapeType="1"/>
              </p:cNvSpPr>
              <p:nvPr/>
            </p:nvSpPr>
            <p:spPr bwMode="auto">
              <a:xfrm rot="543536" flipH="1">
                <a:off x="4636944" y="5187543"/>
                <a:ext cx="208707" cy="27446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Line 61"/>
              <p:cNvSpPr>
                <a:spLocks noChangeShapeType="1"/>
              </p:cNvSpPr>
              <p:nvPr/>
            </p:nvSpPr>
            <p:spPr bwMode="auto">
              <a:xfrm rot="543536">
                <a:off x="4594055" y="5573586"/>
                <a:ext cx="1172170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Line 63"/>
              <p:cNvSpPr>
                <a:spLocks noChangeShapeType="1"/>
              </p:cNvSpPr>
              <p:nvPr/>
            </p:nvSpPr>
            <p:spPr bwMode="auto">
              <a:xfrm rot="543536">
                <a:off x="4554754" y="5731079"/>
                <a:ext cx="124042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grpSp>
            <p:nvGrpSpPr>
              <p:cNvPr id="17" name="Group 69"/>
              <p:cNvGrpSpPr>
                <a:grpSpLocks/>
              </p:cNvGrpSpPr>
              <p:nvPr/>
            </p:nvGrpSpPr>
            <p:grpSpPr bwMode="auto">
              <a:xfrm rot="543536">
                <a:off x="4619352" y="5080136"/>
                <a:ext cx="1088156" cy="279100"/>
                <a:chOff x="3894" y="1459"/>
                <a:chExt cx="895" cy="260"/>
              </a:xfrm>
            </p:grpSpPr>
            <p:sp>
              <p:nvSpPr>
                <p:cNvPr id="32" name="Line 70"/>
                <p:cNvSpPr>
                  <a:spLocks noChangeShapeType="1"/>
                </p:cNvSpPr>
                <p:nvPr/>
              </p:nvSpPr>
              <p:spPr bwMode="auto">
                <a:xfrm flipV="1">
                  <a:off x="4375" y="1509"/>
                  <a:ext cx="54" cy="7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Line 71"/>
                <p:cNvSpPr>
                  <a:spLocks noChangeShapeType="1"/>
                </p:cNvSpPr>
                <p:nvPr/>
              </p:nvSpPr>
              <p:spPr bwMode="auto">
                <a:xfrm flipV="1">
                  <a:off x="4473" y="1459"/>
                  <a:ext cx="140" cy="11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Line 72"/>
                <p:cNvSpPr>
                  <a:spLocks noChangeShapeType="1"/>
                </p:cNvSpPr>
                <p:nvPr/>
              </p:nvSpPr>
              <p:spPr bwMode="auto">
                <a:xfrm flipV="1">
                  <a:off x="4535" y="1587"/>
                  <a:ext cx="220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Line 73"/>
                <p:cNvSpPr>
                  <a:spLocks noChangeShapeType="1"/>
                </p:cNvSpPr>
                <p:nvPr/>
              </p:nvSpPr>
              <p:spPr bwMode="auto">
                <a:xfrm flipV="1">
                  <a:off x="4535" y="1679"/>
                  <a:ext cx="254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Line 74"/>
                <p:cNvSpPr>
                  <a:spLocks noChangeShapeType="1"/>
                </p:cNvSpPr>
                <p:nvPr/>
              </p:nvSpPr>
              <p:spPr bwMode="auto">
                <a:xfrm flipH="1" flipV="1">
                  <a:off x="3982" y="1480"/>
                  <a:ext cx="228" cy="9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Line 75"/>
                <p:cNvSpPr>
                  <a:spLocks noChangeShapeType="1"/>
                </p:cNvSpPr>
                <p:nvPr/>
              </p:nvSpPr>
              <p:spPr bwMode="auto">
                <a:xfrm flipH="1" flipV="1">
                  <a:off x="3911" y="1597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Line 76"/>
                <p:cNvSpPr>
                  <a:spLocks noChangeShapeType="1"/>
                </p:cNvSpPr>
                <p:nvPr/>
              </p:nvSpPr>
              <p:spPr bwMode="auto">
                <a:xfrm flipH="1" flipV="1">
                  <a:off x="3894" y="1715"/>
                  <a:ext cx="220" cy="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Line 77"/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1676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Line 78"/>
                <p:cNvSpPr>
                  <a:spLocks noChangeShapeType="1"/>
                </p:cNvSpPr>
                <p:nvPr/>
              </p:nvSpPr>
              <p:spPr bwMode="auto">
                <a:xfrm flipH="1" flipV="1">
                  <a:off x="4114" y="1580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Line 79"/>
                <p:cNvSpPr>
                  <a:spLocks noChangeShapeType="1"/>
                </p:cNvSpPr>
                <p:nvPr/>
              </p:nvSpPr>
              <p:spPr bwMode="auto">
                <a:xfrm flipH="1" flipV="1">
                  <a:off x="4254" y="1527"/>
                  <a:ext cx="52" cy="6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Line 80"/>
                <p:cNvSpPr>
                  <a:spLocks noChangeShapeType="1"/>
                </p:cNvSpPr>
                <p:nvPr/>
              </p:nvSpPr>
              <p:spPr bwMode="auto">
                <a:xfrm flipV="1">
                  <a:off x="4428" y="1573"/>
                  <a:ext cx="96" cy="3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Line 81"/>
                <p:cNvSpPr>
                  <a:spLocks noChangeShapeType="1"/>
                </p:cNvSpPr>
                <p:nvPr/>
              </p:nvSpPr>
              <p:spPr bwMode="auto">
                <a:xfrm flipV="1">
                  <a:off x="4421" y="1655"/>
                  <a:ext cx="158" cy="10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Line 82"/>
                <p:cNvSpPr>
                  <a:spLocks noChangeShapeType="1"/>
                </p:cNvSpPr>
                <p:nvPr/>
              </p:nvSpPr>
              <p:spPr bwMode="auto">
                <a:xfrm flipH="1" flipV="1">
                  <a:off x="4229" y="1638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8" name="Group 83"/>
              <p:cNvGrpSpPr>
                <a:grpSpLocks/>
              </p:cNvGrpSpPr>
              <p:nvPr/>
            </p:nvGrpSpPr>
            <p:grpSpPr bwMode="auto">
              <a:xfrm rot="543536">
                <a:off x="4581166" y="5434243"/>
                <a:ext cx="1046158" cy="280258"/>
                <a:chOff x="3909" y="1793"/>
                <a:chExt cx="860" cy="261"/>
              </a:xfrm>
            </p:grpSpPr>
            <p:sp>
              <p:nvSpPr>
                <p:cNvPr id="19" name="Line 84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227" y="1896"/>
                  <a:ext cx="58" cy="10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Line 85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50" y="1935"/>
                  <a:ext cx="140" cy="11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Line 86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09" y="1868"/>
                  <a:ext cx="219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Line 87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62" y="1817"/>
                  <a:ext cx="167" cy="1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Line 88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4" y="1939"/>
                  <a:ext cx="228" cy="9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Line 89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05" y="1858"/>
                  <a:ext cx="247" cy="58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Line 9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50" y="1793"/>
                  <a:ext cx="219" cy="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Line 91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21"/>
                  <a:ext cx="158" cy="1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Line 9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10" y="1892"/>
                  <a:ext cx="140" cy="4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Line 9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58" y="1925"/>
                  <a:ext cx="52" cy="61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Line 94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38" y="1906"/>
                  <a:ext cx="96" cy="3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Line 95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86" y="1847"/>
                  <a:ext cx="157" cy="10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Line 9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346" y="1847"/>
                  <a:ext cx="88" cy="27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8" name="Right Arrow 64"/>
            <p:cNvSpPr>
              <a:spLocks noChangeArrowheads="1"/>
            </p:cNvSpPr>
            <p:nvPr/>
          </p:nvSpPr>
          <p:spPr bwMode="auto">
            <a:xfrm>
              <a:off x="1524000" y="5756031"/>
              <a:ext cx="527538" cy="222738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rgbClr val="FF0000"/>
            </a:solidFill>
            <a:ln w="28575" algn="ctr">
              <a:solidFill>
                <a:schemeClr val="tx1"/>
              </a:solidFill>
              <a:round/>
              <a:headEnd/>
              <a:tailEnd/>
            </a:ln>
          </p:spPr>
          <p:txBody>
            <a:bodyPr lIns="92075" tIns="46038" rIns="92075" bIns="46038">
              <a:spAutoFit/>
            </a:bodyPr>
            <a:lstStyle/>
            <a:p>
              <a:endParaRPr lang="en-US"/>
            </a:p>
          </p:txBody>
        </p:sp>
        <p:pic>
          <p:nvPicPr>
            <p:cNvPr id="9" name="Picture 19"/>
            <p:cNvPicPr>
              <a:picLocks noChangeAspect="1" noChangeArrowheads="1"/>
            </p:cNvPicPr>
            <p:nvPr/>
          </p:nvPicPr>
          <p:blipFill>
            <a:blip r:embed="rId3" cstate="print"/>
            <a:srcRect r="12285"/>
            <a:stretch>
              <a:fillRect/>
            </a:stretch>
          </p:blipFill>
          <p:spPr bwMode="auto">
            <a:xfrm>
              <a:off x="2215660" y="5198689"/>
              <a:ext cx="1817077" cy="1487121"/>
            </a:xfrm>
            <a:prstGeom prst="rect">
              <a:avLst/>
            </a:prstGeom>
            <a:noFill/>
            <a:ln w="28575" algn="ctr">
              <a:noFill/>
              <a:miter lim="800000"/>
              <a:headEnd/>
              <a:tailEnd/>
            </a:ln>
          </p:spPr>
        </p:pic>
      </p:grpSp>
      <p:grpSp>
        <p:nvGrpSpPr>
          <p:cNvPr id="49" name="Group 48"/>
          <p:cNvGrpSpPr/>
          <p:nvPr/>
        </p:nvGrpSpPr>
        <p:grpSpPr>
          <a:xfrm>
            <a:off x="4760256" y="644769"/>
            <a:ext cx="4383744" cy="4360987"/>
            <a:chOff x="4760256" y="644769"/>
            <a:chExt cx="4383744" cy="4360987"/>
          </a:xfrm>
        </p:grpSpPr>
        <p:grpSp>
          <p:nvGrpSpPr>
            <p:cNvPr id="50" name="Group 24"/>
            <p:cNvGrpSpPr/>
            <p:nvPr/>
          </p:nvGrpSpPr>
          <p:grpSpPr>
            <a:xfrm>
              <a:off x="4760256" y="644769"/>
              <a:ext cx="4383744" cy="4360987"/>
              <a:chOff x="4760256" y="644769"/>
              <a:chExt cx="4383744" cy="4360987"/>
            </a:xfrm>
          </p:grpSpPr>
          <p:grpSp>
            <p:nvGrpSpPr>
              <p:cNvPr id="56" name="Group 23"/>
              <p:cNvGrpSpPr/>
              <p:nvPr/>
            </p:nvGrpSpPr>
            <p:grpSpPr>
              <a:xfrm>
                <a:off x="4760256" y="644769"/>
                <a:ext cx="4383744" cy="4360987"/>
                <a:chOff x="4760256" y="644769"/>
                <a:chExt cx="4383744" cy="4360987"/>
              </a:xfrm>
            </p:grpSpPr>
            <p:pic>
              <p:nvPicPr>
                <p:cNvPr id="58" name="Picture 3"/>
                <p:cNvPicPr>
                  <a:picLocks noChangeAspect="1" noChangeArrowheads="1"/>
                </p:cNvPicPr>
                <p:nvPr/>
              </p:nvPicPr>
              <p:blipFill>
                <a:blip r:embed="rId4" cstate="print"/>
                <a:srcRect r="2350"/>
                <a:stretch>
                  <a:fillRect/>
                </a:stretch>
              </p:blipFill>
              <p:spPr bwMode="auto">
                <a:xfrm>
                  <a:off x="4760256" y="644769"/>
                  <a:ext cx="4383744" cy="43609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cxnSp>
              <p:nvCxnSpPr>
                <p:cNvPr id="59" name="Straight Arrow Connector 58"/>
                <p:cNvCxnSpPr/>
                <p:nvPr/>
              </p:nvCxnSpPr>
              <p:spPr bwMode="auto">
                <a:xfrm rot="5400000">
                  <a:off x="7977555" y="2409092"/>
                  <a:ext cx="574431" cy="1588"/>
                </a:xfrm>
                <a:prstGeom prst="straightConnector1">
                  <a:avLst/>
                </a:prstGeom>
                <a:noFill/>
                <a:ln w="38100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arrow"/>
                </a:ln>
                <a:effectLst/>
              </p:spPr>
            </p:cxnSp>
          </p:grpSp>
          <p:cxnSp>
            <p:nvCxnSpPr>
              <p:cNvPr id="57" name="Straight Arrow Connector 56"/>
              <p:cNvCxnSpPr/>
              <p:nvPr/>
            </p:nvCxnSpPr>
            <p:spPr bwMode="auto">
              <a:xfrm rot="5400000" flipH="1" flipV="1">
                <a:off x="6184324" y="1448198"/>
                <a:ext cx="739344" cy="1588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  <p:grpSp>
          <p:nvGrpSpPr>
            <p:cNvPr id="51" name="Group 59"/>
            <p:cNvGrpSpPr/>
            <p:nvPr/>
          </p:nvGrpSpPr>
          <p:grpSpPr>
            <a:xfrm>
              <a:off x="7508121" y="1219200"/>
              <a:ext cx="1062469" cy="773725"/>
              <a:chOff x="7508121" y="1219200"/>
              <a:chExt cx="1062469" cy="773725"/>
            </a:xfrm>
          </p:grpSpPr>
          <p:sp>
            <p:nvSpPr>
              <p:cNvPr id="52" name="TextBox 51"/>
              <p:cNvSpPr txBox="1"/>
              <p:nvPr/>
            </p:nvSpPr>
            <p:spPr>
              <a:xfrm>
                <a:off x="8129444" y="1219200"/>
                <a:ext cx="441146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2</a:t>
                </a:r>
                <a:endParaRPr lang="en-US" sz="2400" baseline="-25000" dirty="0"/>
              </a:p>
            </p:txBody>
          </p:sp>
          <p:sp>
            <p:nvSpPr>
              <p:cNvPr id="53" name="TextBox 52"/>
              <p:cNvSpPr txBox="1"/>
              <p:nvPr/>
            </p:nvSpPr>
            <p:spPr>
              <a:xfrm>
                <a:off x="7508121" y="1230923"/>
                <a:ext cx="441146" cy="461665"/>
              </a:xfrm>
              <a:prstGeom prst="rect">
                <a:avLst/>
              </a:prstGeom>
              <a:solidFill>
                <a:srgbClr val="FFFF00"/>
              </a:solidFill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2400" dirty="0" smtClean="0"/>
                  <a:t>v</a:t>
                </a:r>
                <a:r>
                  <a:rPr lang="en-US" sz="2400" baseline="-25000" dirty="0" smtClean="0"/>
                  <a:t>3</a:t>
                </a:r>
                <a:endParaRPr lang="en-US" sz="2400" baseline="-25000" dirty="0"/>
              </a:p>
            </p:txBody>
          </p:sp>
          <p:cxnSp>
            <p:nvCxnSpPr>
              <p:cNvPr id="54" name="Straight Arrow Connector 53"/>
              <p:cNvCxnSpPr>
                <a:stCxn id="53" idx="2"/>
              </p:cNvCxnSpPr>
              <p:nvPr/>
            </p:nvCxnSpPr>
            <p:spPr bwMode="auto">
              <a:xfrm rot="5400000">
                <a:off x="7682442" y="1700486"/>
                <a:ext cx="54150" cy="38354"/>
              </a:xfrm>
              <a:prstGeom prst="straightConnector1">
                <a:avLst/>
              </a:prstGeom>
              <a:noFill/>
              <a:ln w="38100" cap="flat" cmpd="sng" algn="ctr">
                <a:solidFill>
                  <a:schemeClr val="accent1">
                    <a:lumMod val="60000"/>
                    <a:lumOff val="40000"/>
                  </a:schemeClr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  <p:cxnSp>
            <p:nvCxnSpPr>
              <p:cNvPr id="55" name="Straight Arrow Connector 54"/>
              <p:cNvCxnSpPr>
                <a:stCxn id="52" idx="2"/>
              </p:cNvCxnSpPr>
              <p:nvPr/>
            </p:nvCxnSpPr>
            <p:spPr bwMode="auto">
              <a:xfrm rot="5400000">
                <a:off x="8190282" y="1833190"/>
                <a:ext cx="312060" cy="7410"/>
              </a:xfrm>
              <a:prstGeom prst="straightConnector1">
                <a:avLst/>
              </a:prstGeom>
              <a:noFill/>
              <a:ln w="38100" cap="flat" cmpd="sng" algn="ctr">
                <a:solidFill>
                  <a:srgbClr val="00B050"/>
                </a:solidFill>
                <a:prstDash val="solid"/>
                <a:round/>
                <a:headEnd type="none" w="med" len="med"/>
                <a:tailEnd type="arrow"/>
              </a:ln>
              <a:effectLst/>
            </p:spPr>
          </p:cxnSp>
        </p:grpSp>
      </p:grpSp>
      <p:pic>
        <p:nvPicPr>
          <p:cNvPr id="61" name="Picture 6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37000" y="3354756"/>
            <a:ext cx="4051300" cy="3505200"/>
          </a:xfrm>
          <a:prstGeom prst="rect">
            <a:avLst/>
          </a:prstGeom>
        </p:spPr>
      </p:pic>
      <p:sp>
        <p:nvSpPr>
          <p:cNvPr id="60" name="TextBox 59"/>
          <p:cNvSpPr txBox="1"/>
          <p:nvPr/>
        </p:nvSpPr>
        <p:spPr>
          <a:xfrm>
            <a:off x="8154844" y="632480"/>
            <a:ext cx="1047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 smtClean="0">
                <a:solidFill>
                  <a:srgbClr val="008000"/>
                </a:solidFill>
              </a:rPr>
              <a:t>ALICE</a:t>
            </a:r>
            <a:endParaRPr lang="en-US" sz="2000" i="1" dirty="0">
              <a:solidFill>
                <a:srgbClr val="008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Perfect liquid? What’s the viscosity of QGP?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1038" y="990600"/>
            <a:ext cx="7772400" cy="4239622"/>
          </a:xfrm>
        </p:spPr>
        <p:txBody>
          <a:bodyPr/>
          <a:lstStyle/>
          <a:p>
            <a:r>
              <a:rPr lang="en-US" sz="2800" dirty="0" smtClean="0"/>
              <a:t>Use hydro with lattice EOS</a:t>
            </a:r>
          </a:p>
          <a:p>
            <a:r>
              <a:rPr lang="en-US" sz="2800" dirty="0" smtClean="0"/>
              <a:t>Set initial energy density to reproduce observed particle multiplicity</a:t>
            </a:r>
          </a:p>
          <a:p>
            <a:r>
              <a:rPr lang="en-US" sz="2800" dirty="0" smtClean="0"/>
              <a:t>Use various values of </a:t>
            </a:r>
            <a:r>
              <a:rPr lang="en-US" sz="2800" dirty="0" err="1" smtClean="0">
                <a:latin typeface="Symbol" charset="2"/>
                <a:cs typeface="Symbol" charset="2"/>
              </a:rPr>
              <a:t>h</a:t>
            </a:r>
            <a:r>
              <a:rPr lang="en-US" sz="2800" dirty="0" err="1" smtClean="0"/>
              <a:t>/s</a:t>
            </a:r>
            <a:endParaRPr lang="en-US" sz="2800" dirty="0" smtClean="0"/>
          </a:p>
          <a:p>
            <a:pPr lvl="1"/>
            <a:r>
              <a:rPr lang="en-US" sz="2800" dirty="0" smtClean="0"/>
              <a:t>Quantum mechanical lower bound is 1/4</a:t>
            </a:r>
            <a:r>
              <a:rPr lang="en-US" sz="2800" dirty="0" smtClean="0">
                <a:latin typeface="Symbol" charset="2"/>
                <a:cs typeface="Symbol" charset="2"/>
              </a:rPr>
              <a:t>p</a:t>
            </a:r>
          </a:p>
          <a:p>
            <a:pPr lvl="1"/>
            <a:r>
              <a:rPr lang="en-US" sz="2800" dirty="0" smtClean="0"/>
              <a:t>	determined with help from </a:t>
            </a:r>
            <a:r>
              <a:rPr lang="en-US" sz="2800" dirty="0" err="1" smtClean="0"/>
              <a:t>AdS</a:t>
            </a:r>
            <a:r>
              <a:rPr lang="en-US" sz="2800" dirty="0" smtClean="0"/>
              <a:t>/CFT</a:t>
            </a:r>
          </a:p>
          <a:p>
            <a:r>
              <a:rPr lang="en-US" sz="2800" dirty="0" smtClean="0"/>
              <a:t>Constrain with data</a:t>
            </a:r>
          </a:p>
          <a:p>
            <a:pPr lvl="1"/>
            <a:r>
              <a:rPr lang="en-US" sz="2800" dirty="0" smtClean="0"/>
              <a:t>(Account for </a:t>
            </a:r>
            <a:r>
              <a:rPr lang="en-US" sz="2800" dirty="0" err="1" smtClean="0"/>
              <a:t>hadronic</a:t>
            </a:r>
            <a:r>
              <a:rPr lang="en-US" sz="2800" dirty="0" smtClean="0"/>
              <a:t> state viscous effects with a </a:t>
            </a:r>
            <a:r>
              <a:rPr lang="en-US" sz="2800" dirty="0" err="1" smtClean="0"/>
              <a:t>hadron</a:t>
            </a:r>
            <a:r>
              <a:rPr lang="en-US" sz="2800" dirty="0" smtClean="0"/>
              <a:t> cascade afterburner)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Content Placeholder 5" descr="stefan_v2.jpg"/>
          <p:cNvPicPr>
            <a:picLocks noGrp="1" noChangeAspect="1"/>
          </p:cNvPicPr>
          <p:nvPr>
            <p:ph sz="quarter" idx="1"/>
          </p:nvPr>
        </p:nvPicPr>
        <p:blipFill>
          <a:blip r:embed="rId2"/>
          <a:srcRect l="2421" t="3390" r="3148" b="1695"/>
          <a:stretch>
            <a:fillRect/>
          </a:stretch>
        </p:blipFill>
        <p:spPr>
          <a:xfrm rot="5400000">
            <a:off x="747031" y="1196068"/>
            <a:ext cx="3077936" cy="4419600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7772400" cy="457200"/>
          </a:xfrm>
        </p:spPr>
        <p:txBody>
          <a:bodyPr/>
          <a:lstStyle/>
          <a:p>
            <a:r>
              <a:rPr lang="en-US" dirty="0" smtClean="0"/>
              <a:t>Fluctuations, flow and the quest for </a:t>
            </a:r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err="1" smtClean="0"/>
              <a:t>/s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838200" y="5334000"/>
            <a:ext cx="2362200" cy="838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>
            <a:normAutofit fontScale="70000" lnSpcReduction="20000"/>
          </a:bodyPr>
          <a:lstStyle/>
          <a:p>
            <a:pPr marL="182880" indent="-274320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</a:pPr>
            <a:r>
              <a:rPr kumimoji="0" lang="en-US" sz="2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Glauber</a:t>
            </a: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lvl="1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</a:pPr>
            <a:r>
              <a:rPr kumimoji="0" lang="en-US" sz="23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Glauber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initial state</a:t>
            </a:r>
          </a:p>
          <a:p>
            <a:pPr lvl="1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</a:pPr>
            <a:r>
              <a:rPr kumimoji="0" 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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1/4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</a:p>
        </p:txBody>
      </p:sp>
      <p:sp>
        <p:nvSpPr>
          <p:cNvPr id="8" name="Content Placeholder 4"/>
          <p:cNvSpPr txBox="1">
            <a:spLocks/>
          </p:cNvSpPr>
          <p:nvPr/>
        </p:nvSpPr>
        <p:spPr>
          <a:xfrm>
            <a:off x="6400800" y="5334000"/>
            <a:ext cx="2057400" cy="8382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>
            <a:normAutofit fontScale="70000" lnSpcReduction="20000"/>
          </a:bodyPr>
          <a:lstStyle/>
          <a:p>
            <a:pPr marL="182880" indent="-274320">
              <a:spcBef>
                <a:spcPts val="550"/>
              </a:spcBef>
              <a:buClr>
                <a:schemeClr val="accent1"/>
              </a:buClr>
              <a:buSzPct val="70000"/>
              <a:buFont typeface="Wingdings 2"/>
              <a:buChar char=""/>
            </a:pPr>
            <a:r>
              <a:rPr kumimoji="0" lang="en-US" sz="2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MC-KLN</a:t>
            </a:r>
          </a:p>
          <a:p>
            <a:pPr lvl="1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</a:pP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CGC initial state</a:t>
            </a:r>
          </a:p>
          <a:p>
            <a:pPr lvl="1" indent="-228600">
              <a:spcBef>
                <a:spcPts val="500"/>
              </a:spcBef>
              <a:buClr>
                <a:schemeClr val="accent2"/>
              </a:buClr>
              <a:buSzPct val="75000"/>
              <a:buFont typeface="Wingdings"/>
              <a:buChar char=""/>
            </a:pPr>
            <a:r>
              <a:rPr kumimoji="0" 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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</a:t>
            </a:r>
            <a:r>
              <a:rPr kumimoji="0" lang="en-US" sz="23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2/4</a:t>
            </a:r>
            <a:r>
              <a:rPr kumimoji="0" 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</a:rPr>
              <a:t>p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2650" y="1110902"/>
            <a:ext cx="456094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b="1" i="1" dirty="0" smtClean="0"/>
              <a:t>v</a:t>
            </a:r>
            <a:r>
              <a:rPr lang="en-US" sz="2400" b="1" i="1" baseline="-25000" dirty="0" smtClean="0"/>
              <a:t>2</a:t>
            </a:r>
            <a:r>
              <a:rPr lang="en-US" sz="2000" b="1" dirty="0" smtClean="0"/>
              <a:t> described by both </a:t>
            </a:r>
            <a:r>
              <a:rPr lang="en-US" sz="2000" b="1" dirty="0" err="1" smtClean="0"/>
              <a:t>Glauber</a:t>
            </a:r>
            <a:r>
              <a:rPr lang="en-US" sz="2000" b="1" dirty="0" smtClean="0"/>
              <a:t> and CGC</a:t>
            </a:r>
          </a:p>
          <a:p>
            <a:pPr>
              <a:buNone/>
            </a:pPr>
            <a:r>
              <a:rPr lang="en-US" sz="2000" i="1" dirty="0" smtClean="0"/>
              <a:t>      but different values of </a:t>
            </a:r>
            <a:r>
              <a:rPr lang="en-US" sz="2000" i="1" dirty="0" err="1" smtClean="0">
                <a:latin typeface="Symbol" charset="2"/>
                <a:cs typeface="Symbol" charset="2"/>
              </a:rPr>
              <a:t>h</a:t>
            </a:r>
            <a:r>
              <a:rPr lang="en-US" sz="2000" i="1" dirty="0" err="1" smtClean="0"/>
              <a:t>/s</a:t>
            </a:r>
            <a:endParaRPr lang="en-US" sz="2000" b="1" i="1" dirty="0" smtClean="0"/>
          </a:p>
        </p:txBody>
      </p:sp>
      <p:sp>
        <p:nvSpPr>
          <p:cNvPr id="11" name="TextBox 10"/>
          <p:cNvSpPr txBox="1"/>
          <p:nvPr/>
        </p:nvSpPr>
        <p:spPr>
          <a:xfrm>
            <a:off x="3152420" y="5136895"/>
            <a:ext cx="313932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buNone/>
            </a:pPr>
            <a:r>
              <a:rPr lang="en-US" sz="2000" dirty="0" smtClean="0"/>
              <a:t>2 models with</a:t>
            </a:r>
          </a:p>
          <a:p>
            <a:pPr algn="ctr">
              <a:buNone/>
            </a:pPr>
            <a:r>
              <a:rPr lang="en-US" sz="2000" dirty="0" smtClean="0"/>
              <a:t>Different fluctuations,</a:t>
            </a:r>
          </a:p>
          <a:p>
            <a:pPr algn="ctr">
              <a:buNone/>
            </a:pPr>
            <a:r>
              <a:rPr lang="en-US" sz="2000" dirty="0" smtClean="0"/>
              <a:t>Eccentricity, </a:t>
            </a:r>
            <a:r>
              <a:rPr lang="en-US" sz="2000" dirty="0" err="1" smtClean="0">
                <a:latin typeface="Symbol" charset="2"/>
                <a:cs typeface="Symbol" charset="2"/>
              </a:rPr>
              <a:t>r</a:t>
            </a:r>
            <a:r>
              <a:rPr lang="en-US" sz="2000" dirty="0" smtClean="0"/>
              <a:t> distribution</a:t>
            </a:r>
            <a:endParaRPr lang="en-US" sz="2000" dirty="0"/>
          </a:p>
        </p:txBody>
      </p:sp>
      <p:cxnSp>
        <p:nvCxnSpPr>
          <p:cNvPr id="12" name="Straight Arrow Connector 11"/>
          <p:cNvCxnSpPr/>
          <p:nvPr/>
        </p:nvCxnSpPr>
        <p:spPr>
          <a:xfrm rot="10800000">
            <a:off x="3352800" y="5575300"/>
            <a:ext cx="596488" cy="15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5486400" y="5575300"/>
            <a:ext cx="609600" cy="1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838200" y="4004016"/>
            <a:ext cx="1620355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600" b="1" dirty="0" smtClean="0">
                <a:solidFill>
                  <a:srgbClr val="000000"/>
                </a:solidFill>
              </a:rPr>
              <a:t>200 </a:t>
            </a:r>
            <a:r>
              <a:rPr lang="en-US" sz="1600" b="1" dirty="0" err="1" smtClean="0">
                <a:solidFill>
                  <a:srgbClr val="000000"/>
                </a:solidFill>
              </a:rPr>
              <a:t>GeV</a:t>
            </a:r>
            <a:r>
              <a:rPr lang="en-US" sz="1600" b="1" dirty="0" smtClean="0">
                <a:solidFill>
                  <a:srgbClr val="000000"/>
                </a:solidFill>
              </a:rPr>
              <a:t> </a:t>
            </a:r>
            <a:r>
              <a:rPr lang="en-US" sz="1600" b="1" dirty="0" err="1" smtClean="0">
                <a:solidFill>
                  <a:srgbClr val="000000"/>
                </a:solidFill>
              </a:rPr>
              <a:t>Au+Au</a:t>
            </a:r>
            <a:endParaRPr lang="en-US" sz="1600" b="1" dirty="0" smtClean="0">
              <a:solidFill>
                <a:srgbClr val="00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41700" y="2514600"/>
            <a:ext cx="836908" cy="27021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2108200" y="1892300"/>
            <a:ext cx="1310406" cy="6417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smtClean="0">
                <a:solidFill>
                  <a:srgbClr val="000000"/>
                </a:solidFill>
              </a:rPr>
              <a:t>Theory calculation:</a:t>
            </a:r>
          </a:p>
          <a:p>
            <a:pPr>
              <a:buNone/>
            </a:pPr>
            <a:r>
              <a:rPr lang="en-US" sz="1050" dirty="0" err="1" smtClean="0">
                <a:solidFill>
                  <a:srgbClr val="000000"/>
                </a:solidFill>
              </a:rPr>
              <a:t>Alver</a:t>
            </a:r>
            <a:r>
              <a:rPr lang="en-US" sz="1050" dirty="0" smtClean="0">
                <a:solidFill>
                  <a:srgbClr val="000000"/>
                </a:solidFill>
              </a:rPr>
              <a:t> et al.</a:t>
            </a:r>
          </a:p>
          <a:p>
            <a:pPr>
              <a:buNone/>
            </a:pPr>
            <a:r>
              <a:rPr lang="en-US" sz="1050" dirty="0" smtClean="0">
                <a:solidFill>
                  <a:srgbClr val="000000"/>
                </a:solidFill>
              </a:rPr>
              <a:t>PRC82,034913  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79643" y="4893102"/>
            <a:ext cx="2377574" cy="4478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50" dirty="0" err="1" smtClean="0">
                <a:solidFill>
                  <a:srgbClr val="000000"/>
                </a:solidFill>
              </a:rPr>
              <a:t>Lappi</a:t>
            </a:r>
            <a:r>
              <a:rPr lang="en-US" sz="1050" dirty="0" smtClean="0">
                <a:solidFill>
                  <a:srgbClr val="000000"/>
                </a:solidFill>
              </a:rPr>
              <a:t>, </a:t>
            </a:r>
            <a:r>
              <a:rPr lang="en-US" sz="1050" dirty="0" err="1" smtClean="0">
                <a:solidFill>
                  <a:srgbClr val="000000"/>
                </a:solidFill>
              </a:rPr>
              <a:t>Venugopalan</a:t>
            </a:r>
            <a:r>
              <a:rPr lang="en-US" sz="1050" dirty="0" smtClean="0">
                <a:solidFill>
                  <a:srgbClr val="000000"/>
                </a:solidFill>
              </a:rPr>
              <a:t>, PRC74, 054905</a:t>
            </a:r>
          </a:p>
          <a:p>
            <a:pPr>
              <a:buNone/>
            </a:pPr>
            <a:r>
              <a:rPr lang="en-US" sz="1050" dirty="0" err="1" smtClean="0">
                <a:solidFill>
                  <a:srgbClr val="000000"/>
                </a:solidFill>
              </a:rPr>
              <a:t>Drescher</a:t>
            </a:r>
            <a:r>
              <a:rPr lang="en-US" sz="1050" dirty="0" smtClean="0">
                <a:solidFill>
                  <a:srgbClr val="000000"/>
                </a:solidFill>
              </a:rPr>
              <a:t>, Nara, PRC76, 041903</a:t>
            </a:r>
            <a:endParaRPr lang="en-US" sz="1050" dirty="0">
              <a:solidFill>
                <a:srgbClr val="000000"/>
              </a:solidFill>
            </a:endParaRPr>
          </a:p>
        </p:txBody>
      </p:sp>
      <p:sp>
        <p:nvSpPr>
          <p:cNvPr id="23" name="Footer Placeholder 2"/>
          <p:cNvSpPr txBox="1">
            <a:spLocks/>
          </p:cNvSpPr>
          <p:nvPr/>
        </p:nvSpPr>
        <p:spPr>
          <a:xfrm>
            <a:off x="609600" y="6311706"/>
            <a:ext cx="5421083" cy="365125"/>
          </a:xfrm>
          <a:prstGeom prst="rect">
            <a:avLst/>
          </a:prstGeom>
        </p:spPr>
        <p:txBody>
          <a:bodyPr vert="horz" anchor="ctr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Stefan Bathe for PHENIX, QM2011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963261" y="838716"/>
            <a:ext cx="179395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arXiv:1105.3928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527550" y="1197857"/>
            <a:ext cx="4311650" cy="3691643"/>
            <a:chOff x="4527550" y="1197857"/>
            <a:chExt cx="4311650" cy="3691643"/>
          </a:xfrm>
        </p:grpSpPr>
        <p:grpSp>
          <p:nvGrpSpPr>
            <p:cNvPr id="22" name="Group 21"/>
            <p:cNvGrpSpPr/>
            <p:nvPr/>
          </p:nvGrpSpPr>
          <p:grpSpPr>
            <a:xfrm>
              <a:off x="4527550" y="1845982"/>
              <a:ext cx="4311650" cy="3043518"/>
              <a:chOff x="4527550" y="1922182"/>
              <a:chExt cx="4311650" cy="3043518"/>
            </a:xfrm>
          </p:grpSpPr>
          <p:pic>
            <p:nvPicPr>
              <p:cNvPr id="6" name="Picture 5" descr="stefan_v3.jpg"/>
              <p:cNvPicPr>
                <a:picLocks noChangeAspect="1"/>
              </p:cNvPicPr>
              <p:nvPr/>
            </p:nvPicPr>
            <p:blipFill>
              <a:blip r:embed="rId4"/>
              <a:srcRect l="1587" t="3333" r="3175" b="2222"/>
              <a:stretch>
                <a:fillRect/>
              </a:stretch>
            </p:blipFill>
            <p:spPr>
              <a:xfrm rot="5400000">
                <a:off x="5161616" y="1288116"/>
                <a:ext cx="3043518" cy="4311650"/>
              </a:xfrm>
              <a:prstGeom prst="rect">
                <a:avLst/>
              </a:prstGeom>
            </p:spPr>
          </p:pic>
          <p:sp>
            <p:nvSpPr>
              <p:cNvPr id="15" name="TextBox 14"/>
              <p:cNvSpPr txBox="1"/>
              <p:nvPr/>
            </p:nvSpPr>
            <p:spPr>
              <a:xfrm>
                <a:off x="5257800" y="2057400"/>
                <a:ext cx="1615146" cy="33855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600" b="1" dirty="0" smtClean="0">
                    <a:solidFill>
                      <a:srgbClr val="000000"/>
                    </a:solidFill>
                  </a:rPr>
                  <a:t>arXiv:1105.3928</a:t>
                </a:r>
              </a:p>
            </p:txBody>
          </p:sp>
          <p:pic>
            <p:nvPicPr>
              <p:cNvPr id="17" name="Picture 4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7620000" y="3810000"/>
                <a:ext cx="836908" cy="270216"/>
              </a:xfrm>
              <a:prstGeom prst="rect">
                <a:avLst/>
              </a:prstGeom>
              <a:noFill/>
              <a:ln w="9525" algn="ctr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9" name="TextBox 18"/>
              <p:cNvSpPr txBox="1"/>
              <p:nvPr/>
            </p:nvSpPr>
            <p:spPr>
              <a:xfrm>
                <a:off x="6273800" y="2971800"/>
                <a:ext cx="1310406" cy="64171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>
                  <a:buNone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Theory calculation:</a:t>
                </a:r>
              </a:p>
              <a:p>
                <a:pPr>
                  <a:buNone/>
                </a:pPr>
                <a:r>
                  <a:rPr lang="en-US" sz="1050" dirty="0" err="1" smtClean="0">
                    <a:solidFill>
                      <a:srgbClr val="000000"/>
                    </a:solidFill>
                  </a:rPr>
                  <a:t>Alver</a:t>
                </a:r>
                <a:r>
                  <a:rPr lang="en-US" sz="1050" dirty="0" smtClean="0">
                    <a:solidFill>
                      <a:srgbClr val="000000"/>
                    </a:solidFill>
                  </a:rPr>
                  <a:t> et al.</a:t>
                </a:r>
              </a:p>
              <a:p>
                <a:pPr>
                  <a:buNone/>
                </a:pPr>
                <a:r>
                  <a:rPr lang="en-US" sz="1050" dirty="0" smtClean="0">
                    <a:solidFill>
                      <a:srgbClr val="000000"/>
                    </a:solidFill>
                  </a:rPr>
                  <a:t>PRC82,034913  </a:t>
                </a:r>
                <a:endParaRPr lang="en-US" sz="1050" dirty="0">
                  <a:solidFill>
                    <a:srgbClr val="000000"/>
                  </a:solidFill>
                </a:endParaRPr>
              </a:p>
            </p:txBody>
          </p:sp>
        </p:grpSp>
        <p:sp>
          <p:nvSpPr>
            <p:cNvPr id="10" name="TextBox 9"/>
            <p:cNvSpPr txBox="1"/>
            <p:nvPr/>
          </p:nvSpPr>
          <p:spPr>
            <a:xfrm>
              <a:off x="5229486" y="1197857"/>
              <a:ext cx="3373339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lvl="0">
                <a:buNone/>
              </a:pPr>
              <a:r>
                <a:rPr lang="en-US" sz="2000" b="1" i="1" dirty="0" smtClean="0"/>
                <a:t>v</a:t>
              </a:r>
              <a:r>
                <a:rPr lang="en-US" sz="2000" b="1" i="1" baseline="-25000" dirty="0" smtClean="0"/>
                <a:t>3</a:t>
              </a:r>
              <a:r>
                <a:rPr lang="en-US" sz="2000" b="1" dirty="0" smtClean="0"/>
                <a:t> described only by </a:t>
              </a:r>
              <a:r>
                <a:rPr lang="en-US" sz="2000" b="1" dirty="0" err="1" smtClean="0"/>
                <a:t>Glauber</a:t>
              </a:r>
              <a:endParaRPr lang="en-US" sz="2000" b="1" dirty="0" smtClean="0"/>
            </a:p>
            <a:p>
              <a:pPr lvl="0">
                <a:buNone/>
              </a:pPr>
              <a:r>
                <a:rPr lang="en-US" sz="2000" dirty="0" smtClean="0"/>
                <a:t>   </a:t>
              </a:r>
              <a:r>
                <a:rPr lang="en-US" sz="2000" i="1" dirty="0" smtClean="0"/>
                <a:t>breaks degeneracy</a:t>
              </a:r>
              <a:endParaRPr lang="en-US" sz="2000" b="1" dirty="0" smtClean="0"/>
            </a:p>
          </p:txBody>
        </p:sp>
      </p:grpSp>
      <p:sp>
        <p:nvSpPr>
          <p:cNvPr id="32" name="Oval 31"/>
          <p:cNvSpPr/>
          <p:nvPr/>
        </p:nvSpPr>
        <p:spPr bwMode="auto">
          <a:xfrm>
            <a:off x="6705600" y="5702105"/>
            <a:ext cx="146304" cy="14630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  <p:sp>
        <p:nvSpPr>
          <p:cNvPr id="33" name="Oval 32"/>
          <p:cNvSpPr/>
          <p:nvPr/>
        </p:nvSpPr>
        <p:spPr bwMode="auto">
          <a:xfrm>
            <a:off x="6705600" y="5968805"/>
            <a:ext cx="146304" cy="146304"/>
          </a:xfrm>
          <a:prstGeom prst="ellipse">
            <a:avLst/>
          </a:prstGeom>
          <a:solidFill>
            <a:srgbClr val="FF0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Energy loss in QGP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pic>
        <p:nvPicPr>
          <p:cNvPr id="5" name="Picture 4" descr="raa_alice_phenix.gif"/>
          <p:cNvPicPr>
            <a:picLocks noChangeAspect="1"/>
          </p:cNvPicPr>
          <p:nvPr/>
        </p:nvPicPr>
        <p:blipFill>
          <a:blip r:embed="rId2"/>
          <a:srcRect l="5844" t="8611" r="6183" b="1667"/>
          <a:stretch>
            <a:fillRect/>
          </a:stretch>
        </p:blipFill>
        <p:spPr>
          <a:xfrm>
            <a:off x="0" y="615950"/>
            <a:ext cx="4195640" cy="3924300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/>
          <a:srcRect l="23420" t="19241" r="20314" b="12674"/>
          <a:stretch>
            <a:fillRect/>
          </a:stretch>
        </p:blipFill>
        <p:spPr bwMode="auto">
          <a:xfrm>
            <a:off x="4330700" y="659723"/>
            <a:ext cx="4318000" cy="38314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1246044" y="2628900"/>
            <a:ext cx="118216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accent6"/>
                </a:solidFill>
              </a:rPr>
              <a:t>PHENIX</a:t>
            </a:r>
            <a:endParaRPr lang="en-US" sz="2000" dirty="0">
              <a:solidFill>
                <a:schemeClr val="accent6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rot="16200000">
            <a:off x="-1004587" y="1569735"/>
            <a:ext cx="2327703" cy="369332"/>
          </a:xfrm>
          <a:prstGeom prst="rect">
            <a:avLst/>
          </a:prstGeom>
          <a:solidFill>
            <a:srgbClr val="FFFFFF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i="1" dirty="0" smtClean="0">
                <a:solidFill>
                  <a:schemeClr val="tx1"/>
                </a:solidFill>
              </a:rPr>
              <a:t>R</a:t>
            </a:r>
            <a:r>
              <a:rPr lang="en-US" sz="1800" i="1" baseline="-25000" dirty="0" smtClean="0">
                <a:solidFill>
                  <a:schemeClr val="tx1"/>
                </a:solidFill>
              </a:rPr>
              <a:t>AA</a:t>
            </a:r>
            <a:r>
              <a:rPr lang="en-US" sz="1800" i="1" dirty="0" smtClean="0">
                <a:solidFill>
                  <a:schemeClr val="tx1"/>
                </a:solidFill>
              </a:rPr>
              <a:t>=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AuAu</a:t>
            </a:r>
            <a:r>
              <a:rPr lang="en-US" sz="1800" dirty="0" smtClean="0">
                <a:solidFill>
                  <a:schemeClr val="tx1"/>
                </a:solidFill>
              </a:rPr>
              <a:t>/pp </a:t>
            </a:r>
            <a:r>
              <a:rPr lang="en-US" sz="1800" dirty="0" err="1" smtClean="0">
                <a:solidFill>
                  <a:schemeClr val="tx1"/>
                </a:solidFill>
              </a:rPr>
              <a:t>x</a:t>
            </a:r>
            <a:r>
              <a:rPr lang="en-US" sz="1800" dirty="0" smtClean="0">
                <a:solidFill>
                  <a:schemeClr val="tx1"/>
                </a:solidFill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</a:rPr>
              <a:t>N</a:t>
            </a:r>
            <a:r>
              <a:rPr lang="en-US" sz="1800" baseline="-25000" dirty="0" err="1" smtClean="0">
                <a:solidFill>
                  <a:schemeClr val="tx1"/>
                </a:solidFill>
              </a:rPr>
              <a:t>coll</a:t>
            </a:r>
            <a:r>
              <a:rPr lang="en-US" sz="1800" i="1" dirty="0" smtClean="0">
                <a:solidFill>
                  <a:schemeClr val="tx1"/>
                </a:solidFill>
              </a:rPr>
              <a:t> </a:t>
            </a:r>
            <a:endParaRPr lang="en-US" sz="1800" i="1" dirty="0">
              <a:solidFill>
                <a:schemeClr val="tx1"/>
              </a:solidFill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3500" y="2479852"/>
            <a:ext cx="8890000" cy="4330700"/>
            <a:chOff x="0" y="2298700"/>
            <a:chExt cx="8890000" cy="43307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4"/>
            <a:srcRect t="22593" r="36689" b="14259"/>
            <a:stretch>
              <a:fillRect/>
            </a:stretch>
          </p:blipFill>
          <p:spPr bwMode="auto">
            <a:xfrm>
              <a:off x="0" y="2298700"/>
              <a:ext cx="5791200" cy="43307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4"/>
            <a:srcRect l="63728" t="58333" r="2395" b="20371"/>
            <a:stretch>
              <a:fillRect/>
            </a:stretch>
          </p:blipFill>
          <p:spPr bwMode="auto">
            <a:xfrm>
              <a:off x="5791200" y="4592726"/>
              <a:ext cx="3098800" cy="1460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" name="TextBox 9"/>
          <p:cNvSpPr txBox="1"/>
          <p:nvPr/>
        </p:nvSpPr>
        <p:spPr>
          <a:xfrm>
            <a:off x="3062144" y="654735"/>
            <a:ext cx="104733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i="1" dirty="0" smtClean="0">
                <a:solidFill>
                  <a:srgbClr val="FF0000"/>
                </a:solidFill>
              </a:rPr>
              <a:t>ALICE</a:t>
            </a:r>
            <a:endParaRPr lang="en-US" sz="20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rcRect t="13954"/>
          <a:stretch>
            <a:fillRect/>
          </a:stretch>
        </p:blipFill>
        <p:spPr>
          <a:xfrm>
            <a:off x="-25400" y="956937"/>
            <a:ext cx="9169400" cy="5901063"/>
          </a:xfrm>
          <a:prstGeom prst="rect">
            <a:avLst/>
          </a:prstGeom>
        </p:spPr>
      </p:pic>
      <p:pic>
        <p:nvPicPr>
          <p:cNvPr id="10" name="Picture 9" descr="run_5_cu_cu_r_aa_unfolding_central.pdf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5200" y="956937"/>
            <a:ext cx="7302500" cy="5291463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23F185-96A2-3D44-8461-0DC66E525991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24200" y="2151390"/>
            <a:ext cx="5816600" cy="104028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+mn-lt"/>
              </a:rPr>
              <a:t>Requiring a narrow jet 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>
                <a:latin typeface="Wingdings"/>
                <a:ea typeface="Wingdings"/>
                <a:cs typeface="Wingdings"/>
              </a:rPr>
              <a:t> </a:t>
            </a:r>
          </a:p>
          <a:p>
            <a:pPr>
              <a:buNone/>
            </a:pPr>
            <a:r>
              <a:rPr lang="en-US" dirty="0" smtClean="0">
                <a:latin typeface="+mn-lt"/>
              </a:rPr>
              <a:t>same suppression as leading </a:t>
            </a:r>
            <a:r>
              <a:rPr lang="en-US" dirty="0" err="1" smtClean="0">
                <a:latin typeface="+mn-lt"/>
              </a:rPr>
              <a:t>hadron</a:t>
            </a:r>
            <a:endParaRPr lang="en-US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3200" y="5904696"/>
            <a:ext cx="8064500" cy="52322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>
                <a:latin typeface="+mn-lt"/>
              </a:rPr>
              <a:t>Hard to reconcile if </a:t>
            </a:r>
            <a:r>
              <a:rPr lang="en-US" dirty="0" err="1" smtClean="0">
                <a:latin typeface="+mn-lt"/>
              </a:rPr>
              <a:t>eloss</a:t>
            </a:r>
            <a:r>
              <a:rPr lang="en-US" dirty="0" smtClean="0">
                <a:latin typeface="+mn-lt"/>
              </a:rPr>
              <a:t> = splitting </a:t>
            </a:r>
            <a:r>
              <a:rPr lang="en-US" i="1" dirty="0" smtClean="0">
                <a:latin typeface="+mn-lt"/>
              </a:rPr>
              <a:t>inside</a:t>
            </a:r>
            <a:r>
              <a:rPr lang="en-US" dirty="0" smtClean="0">
                <a:latin typeface="+mn-lt"/>
              </a:rPr>
              <a:t> jet cone</a:t>
            </a:r>
            <a:endParaRPr lang="en-US" dirty="0">
              <a:latin typeface="+mn-lt"/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 bwMode="auto">
          <a:xfrm>
            <a:off x="-14460" y="169101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32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Reconstruct jets in heavy ion collisions</a:t>
            </a:r>
            <a:endParaRPr kumimoji="0" lang="en-GB" sz="3200" b="1" i="0" u="sng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9" name="Group 7"/>
          <p:cNvGrpSpPr>
            <a:grpSpLocks/>
          </p:cNvGrpSpPr>
          <p:nvPr/>
        </p:nvGrpSpPr>
        <p:grpSpPr bwMode="auto">
          <a:xfrm>
            <a:off x="7581900" y="0"/>
            <a:ext cx="1580643" cy="1445420"/>
            <a:chOff x="1968" y="816"/>
            <a:chExt cx="3696" cy="3408"/>
          </a:xfrm>
        </p:grpSpPr>
        <p:sp>
          <p:nvSpPr>
            <p:cNvPr id="11" name="Rectangle 8"/>
            <p:cNvSpPr>
              <a:spLocks noChangeArrowheads="1"/>
            </p:cNvSpPr>
            <p:nvPr/>
          </p:nvSpPr>
          <p:spPr bwMode="auto">
            <a:xfrm>
              <a:off x="1968" y="816"/>
              <a:ext cx="3696" cy="340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2" name="Rectangle 9"/>
            <p:cNvSpPr>
              <a:spLocks noChangeArrowheads="1"/>
            </p:cNvSpPr>
            <p:nvPr/>
          </p:nvSpPr>
          <p:spPr bwMode="auto">
            <a:xfrm>
              <a:off x="2112" y="864"/>
              <a:ext cx="3504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13" name="Group 10"/>
            <p:cNvGrpSpPr>
              <a:grpSpLocks/>
            </p:cNvGrpSpPr>
            <p:nvPr/>
          </p:nvGrpSpPr>
          <p:grpSpPr bwMode="auto">
            <a:xfrm>
              <a:off x="2784" y="1536"/>
              <a:ext cx="2400" cy="2448"/>
              <a:chOff x="2448" y="1344"/>
              <a:chExt cx="2400" cy="2448"/>
            </a:xfrm>
          </p:grpSpPr>
          <p:sp>
            <p:nvSpPr>
              <p:cNvPr id="93" name="Oval 11"/>
              <p:cNvSpPr>
                <a:spLocks noChangeArrowheads="1"/>
              </p:cNvSpPr>
              <p:nvPr/>
            </p:nvSpPr>
            <p:spPr bwMode="auto">
              <a:xfrm>
                <a:off x="2448" y="1440"/>
                <a:ext cx="2352" cy="235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4" name="Oval 12"/>
              <p:cNvSpPr>
                <a:spLocks noChangeArrowheads="1"/>
              </p:cNvSpPr>
              <p:nvPr/>
            </p:nvSpPr>
            <p:spPr bwMode="auto">
              <a:xfrm rot="-2911999">
                <a:off x="3960" y="1320"/>
                <a:ext cx="528" cy="1248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5" name="Line 13"/>
              <p:cNvSpPr>
                <a:spLocks noChangeShapeType="1"/>
              </p:cNvSpPr>
              <p:nvPr/>
            </p:nvSpPr>
            <p:spPr bwMode="auto">
              <a:xfrm flipV="1">
                <a:off x="4272" y="1344"/>
                <a:ext cx="480" cy="57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4" name="Line 14"/>
            <p:cNvSpPr>
              <a:spLocks noChangeShapeType="1"/>
            </p:cNvSpPr>
            <p:nvPr/>
          </p:nvSpPr>
          <p:spPr bwMode="auto">
            <a:xfrm flipV="1">
              <a:off x="4896" y="1200"/>
              <a:ext cx="240" cy="33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5" name="Line 15"/>
            <p:cNvSpPr>
              <a:spLocks noChangeShapeType="1"/>
            </p:cNvSpPr>
            <p:nvPr/>
          </p:nvSpPr>
          <p:spPr bwMode="auto">
            <a:xfrm flipV="1">
              <a:off x="4800" y="1392"/>
              <a:ext cx="384" cy="24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6" name="Line 16"/>
            <p:cNvSpPr>
              <a:spLocks noChangeShapeType="1"/>
            </p:cNvSpPr>
            <p:nvPr/>
          </p:nvSpPr>
          <p:spPr bwMode="auto">
            <a:xfrm flipV="1">
              <a:off x="4944" y="1200"/>
              <a:ext cx="384" cy="28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7" name="Line 17"/>
            <p:cNvSpPr>
              <a:spLocks noChangeShapeType="1"/>
            </p:cNvSpPr>
            <p:nvPr/>
          </p:nvSpPr>
          <p:spPr bwMode="auto">
            <a:xfrm flipV="1">
              <a:off x="4416" y="1104"/>
              <a:ext cx="912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8" name="Line 18"/>
            <p:cNvSpPr>
              <a:spLocks noChangeShapeType="1"/>
            </p:cNvSpPr>
            <p:nvPr/>
          </p:nvSpPr>
          <p:spPr bwMode="auto">
            <a:xfrm flipV="1">
              <a:off x="3504" y="2224"/>
              <a:ext cx="1152" cy="992"/>
            </a:xfrm>
            <a:prstGeom prst="line">
              <a:avLst/>
            </a:prstGeom>
            <a:noFill/>
            <a:ln w="57150">
              <a:solidFill>
                <a:srgbClr val="99FF33"/>
              </a:solidFill>
              <a:round/>
              <a:headEnd type="triangle" w="med" len="med"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9" name="Line 19"/>
            <p:cNvSpPr>
              <a:spLocks noChangeShapeType="1"/>
            </p:cNvSpPr>
            <p:nvPr/>
          </p:nvSpPr>
          <p:spPr bwMode="auto">
            <a:xfrm flipH="1">
              <a:off x="3120" y="3360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20" name="Group 20"/>
            <p:cNvGrpSpPr>
              <a:grpSpLocks/>
            </p:cNvGrpSpPr>
            <p:nvPr/>
          </p:nvGrpSpPr>
          <p:grpSpPr bwMode="auto">
            <a:xfrm>
              <a:off x="4439" y="1990"/>
              <a:ext cx="248" cy="230"/>
              <a:chOff x="4151" y="1798"/>
              <a:chExt cx="248" cy="230"/>
            </a:xfrm>
          </p:grpSpPr>
          <p:sp>
            <p:nvSpPr>
              <p:cNvPr id="90" name="Freeform 21"/>
              <p:cNvSpPr>
                <a:spLocks noChangeAspect="1"/>
              </p:cNvSpPr>
              <p:nvPr/>
            </p:nvSpPr>
            <p:spPr bwMode="auto">
              <a:xfrm rot="-8114256" flipH="1" flipV="1">
                <a:off x="4151" y="1798"/>
                <a:ext cx="106" cy="90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" name="Freeform 22"/>
              <p:cNvSpPr>
                <a:spLocks noChangeAspect="1"/>
              </p:cNvSpPr>
              <p:nvPr/>
            </p:nvSpPr>
            <p:spPr bwMode="auto">
              <a:xfrm rot="-8114256" flipH="1" flipV="1">
                <a:off x="4223" y="1867"/>
                <a:ext cx="106" cy="91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" name="Freeform 23"/>
              <p:cNvSpPr>
                <a:spLocks noChangeAspect="1"/>
              </p:cNvSpPr>
              <p:nvPr/>
            </p:nvSpPr>
            <p:spPr bwMode="auto">
              <a:xfrm rot="-8114256" flipH="1" flipV="1">
                <a:off x="4294" y="1938"/>
                <a:ext cx="105" cy="90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1" name="Line 24"/>
            <p:cNvSpPr>
              <a:spLocks noChangeShapeType="1"/>
            </p:cNvSpPr>
            <p:nvPr/>
          </p:nvSpPr>
          <p:spPr bwMode="auto">
            <a:xfrm flipH="1">
              <a:off x="1968" y="2016"/>
              <a:ext cx="244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2" name="Line 25"/>
            <p:cNvSpPr>
              <a:spLocks noChangeShapeType="1"/>
            </p:cNvSpPr>
            <p:nvPr/>
          </p:nvSpPr>
          <p:spPr bwMode="auto">
            <a:xfrm flipV="1">
              <a:off x="4656" y="2208"/>
              <a:ext cx="1008" cy="0"/>
            </a:xfrm>
            <a:prstGeom prst="line">
              <a:avLst/>
            </a:prstGeom>
            <a:noFill/>
            <a:ln w="57150">
              <a:solidFill>
                <a:srgbClr val="99FF33"/>
              </a:solidFill>
              <a:round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23" name="Freeform 26"/>
            <p:cNvSpPr>
              <a:spLocks noChangeAspect="1"/>
            </p:cNvSpPr>
            <p:nvPr/>
          </p:nvSpPr>
          <p:spPr bwMode="auto">
            <a:xfrm rot="-1156184">
              <a:off x="3786" y="2700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Freeform 27"/>
            <p:cNvSpPr>
              <a:spLocks noChangeAspect="1"/>
            </p:cNvSpPr>
            <p:nvPr/>
          </p:nvSpPr>
          <p:spPr bwMode="auto">
            <a:xfrm rot="-1156184">
              <a:off x="3847" y="2679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Freeform 28"/>
            <p:cNvSpPr>
              <a:spLocks noChangeAspect="1"/>
            </p:cNvSpPr>
            <p:nvPr/>
          </p:nvSpPr>
          <p:spPr bwMode="auto">
            <a:xfrm rot="-1156184">
              <a:off x="3908" y="2657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29"/>
            <p:cNvSpPr>
              <a:spLocks noChangeAspect="1"/>
            </p:cNvSpPr>
            <p:nvPr/>
          </p:nvSpPr>
          <p:spPr bwMode="auto">
            <a:xfrm rot="-1156184">
              <a:off x="3969" y="2635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30"/>
            <p:cNvSpPr>
              <a:spLocks noChangeAspect="1"/>
            </p:cNvSpPr>
            <p:nvPr/>
          </p:nvSpPr>
          <p:spPr bwMode="auto">
            <a:xfrm rot="-1156184">
              <a:off x="4029" y="2613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31"/>
            <p:cNvSpPr>
              <a:spLocks noChangeAspect="1"/>
            </p:cNvSpPr>
            <p:nvPr/>
          </p:nvSpPr>
          <p:spPr bwMode="auto">
            <a:xfrm rot="-1156184">
              <a:off x="4090" y="2592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32"/>
            <p:cNvGrpSpPr>
              <a:grpSpLocks noChangeAspect="1"/>
            </p:cNvGrpSpPr>
            <p:nvPr/>
          </p:nvGrpSpPr>
          <p:grpSpPr bwMode="auto">
            <a:xfrm rot="-4182604">
              <a:off x="3461" y="3142"/>
              <a:ext cx="452" cy="57"/>
              <a:chOff x="804" y="3206"/>
              <a:chExt cx="2344" cy="314"/>
            </a:xfrm>
          </p:grpSpPr>
          <p:sp>
            <p:nvSpPr>
              <p:cNvPr id="83" name="Freeform 33"/>
              <p:cNvSpPr>
                <a:spLocks noChangeAspect="1"/>
              </p:cNvSpPr>
              <p:nvPr/>
            </p:nvSpPr>
            <p:spPr bwMode="auto">
              <a:xfrm>
                <a:off x="804" y="3218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" name="Freeform 34"/>
              <p:cNvSpPr>
                <a:spLocks noChangeAspect="1"/>
              </p:cNvSpPr>
              <p:nvPr/>
            </p:nvSpPr>
            <p:spPr bwMode="auto">
              <a:xfrm>
                <a:off x="1136" y="3216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" name="Freeform 35"/>
              <p:cNvSpPr>
                <a:spLocks noChangeAspect="1"/>
              </p:cNvSpPr>
              <p:nvPr/>
            </p:nvSpPr>
            <p:spPr bwMode="auto">
              <a:xfrm>
                <a:off x="1468" y="3214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" name="Freeform 36"/>
              <p:cNvSpPr>
                <a:spLocks noChangeAspect="1"/>
              </p:cNvSpPr>
              <p:nvPr/>
            </p:nvSpPr>
            <p:spPr bwMode="auto">
              <a:xfrm>
                <a:off x="1800" y="3212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" name="Freeform 37"/>
              <p:cNvSpPr>
                <a:spLocks noChangeAspect="1"/>
              </p:cNvSpPr>
              <p:nvPr/>
            </p:nvSpPr>
            <p:spPr bwMode="auto">
              <a:xfrm>
                <a:off x="2132" y="3210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" name="Freeform 38"/>
              <p:cNvSpPr>
                <a:spLocks noChangeAspect="1"/>
              </p:cNvSpPr>
              <p:nvPr/>
            </p:nvSpPr>
            <p:spPr bwMode="auto">
              <a:xfrm>
                <a:off x="2464" y="3208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" name="Freeform 39"/>
              <p:cNvSpPr>
                <a:spLocks noChangeAspect="1"/>
              </p:cNvSpPr>
              <p:nvPr/>
            </p:nvSpPr>
            <p:spPr bwMode="auto">
              <a:xfrm>
                <a:off x="2796" y="3206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0" name="Freeform 40"/>
            <p:cNvSpPr>
              <a:spLocks noChangeAspect="1"/>
            </p:cNvSpPr>
            <p:nvPr/>
          </p:nvSpPr>
          <p:spPr bwMode="auto">
            <a:xfrm rot="-4182604">
              <a:off x="3934" y="2935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41"/>
            <p:cNvSpPr>
              <a:spLocks noChangeAspect="1"/>
            </p:cNvSpPr>
            <p:nvPr/>
          </p:nvSpPr>
          <p:spPr bwMode="auto">
            <a:xfrm rot="-4182604">
              <a:off x="3956" y="2875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42"/>
            <p:cNvSpPr>
              <a:spLocks noChangeAspect="1"/>
            </p:cNvSpPr>
            <p:nvPr/>
          </p:nvSpPr>
          <p:spPr bwMode="auto">
            <a:xfrm rot="-4182604">
              <a:off x="3977" y="2813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43"/>
            <p:cNvSpPr>
              <a:spLocks noChangeAspect="1"/>
            </p:cNvSpPr>
            <p:nvPr/>
          </p:nvSpPr>
          <p:spPr bwMode="auto">
            <a:xfrm rot="-4182604">
              <a:off x="4000" y="2753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34" name="Group 44"/>
            <p:cNvGrpSpPr>
              <a:grpSpLocks/>
            </p:cNvGrpSpPr>
            <p:nvPr/>
          </p:nvGrpSpPr>
          <p:grpSpPr bwMode="auto">
            <a:xfrm>
              <a:off x="3264" y="3121"/>
              <a:ext cx="326" cy="60"/>
              <a:chOff x="3264" y="2881"/>
              <a:chExt cx="326" cy="60"/>
            </a:xfrm>
          </p:grpSpPr>
          <p:sp>
            <p:nvSpPr>
              <p:cNvPr id="78" name="Freeform 45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" name="Freeform 46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" name="Freeform 47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" name="Freeform 48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" name="Freeform 49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5" name="Group 50"/>
            <p:cNvGrpSpPr>
              <a:grpSpLocks/>
            </p:cNvGrpSpPr>
            <p:nvPr/>
          </p:nvGrpSpPr>
          <p:grpSpPr bwMode="auto">
            <a:xfrm>
              <a:off x="3530" y="2628"/>
              <a:ext cx="382" cy="60"/>
              <a:chOff x="3264" y="2881"/>
              <a:chExt cx="326" cy="60"/>
            </a:xfrm>
          </p:grpSpPr>
          <p:sp>
            <p:nvSpPr>
              <p:cNvPr id="73" name="Freeform 51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" name="Freeform 52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" name="Freeform 53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" name="Freeform 54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" name="Freeform 55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6" name="Group 56"/>
            <p:cNvGrpSpPr>
              <a:grpSpLocks/>
            </p:cNvGrpSpPr>
            <p:nvPr/>
          </p:nvGrpSpPr>
          <p:grpSpPr bwMode="auto">
            <a:xfrm>
              <a:off x="3482" y="2820"/>
              <a:ext cx="382" cy="60"/>
              <a:chOff x="3264" y="2881"/>
              <a:chExt cx="326" cy="60"/>
            </a:xfrm>
          </p:grpSpPr>
          <p:sp>
            <p:nvSpPr>
              <p:cNvPr id="68" name="Freeform 57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" name="Freeform 58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" name="Freeform 59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" name="Freeform 60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" name="Freeform 61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7" name="Group 62"/>
            <p:cNvGrpSpPr>
              <a:grpSpLocks/>
            </p:cNvGrpSpPr>
            <p:nvPr/>
          </p:nvGrpSpPr>
          <p:grpSpPr bwMode="auto">
            <a:xfrm rot="5045631">
              <a:off x="3615" y="3309"/>
              <a:ext cx="382" cy="60"/>
              <a:chOff x="3264" y="2881"/>
              <a:chExt cx="326" cy="60"/>
            </a:xfrm>
          </p:grpSpPr>
          <p:sp>
            <p:nvSpPr>
              <p:cNvPr id="63" name="Freeform 63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Freeform 64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Freeform 65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6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" name="Freeform 67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38" name="Group 68"/>
            <p:cNvGrpSpPr>
              <a:grpSpLocks/>
            </p:cNvGrpSpPr>
            <p:nvPr/>
          </p:nvGrpSpPr>
          <p:grpSpPr bwMode="auto">
            <a:xfrm rot="7829463">
              <a:off x="3199" y="3268"/>
              <a:ext cx="382" cy="60"/>
              <a:chOff x="3264" y="2881"/>
              <a:chExt cx="326" cy="60"/>
            </a:xfrm>
          </p:grpSpPr>
          <p:sp>
            <p:nvSpPr>
              <p:cNvPr id="58" name="Freeform 69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" name="Freeform 70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Freeform 71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72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3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39" name="Line 74"/>
            <p:cNvSpPr>
              <a:spLocks noChangeShapeType="1"/>
            </p:cNvSpPr>
            <p:nvPr/>
          </p:nvSpPr>
          <p:spPr bwMode="auto">
            <a:xfrm flipH="1">
              <a:off x="3168" y="3312"/>
              <a:ext cx="240" cy="4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0" name="Line 75"/>
            <p:cNvSpPr>
              <a:spLocks noChangeShapeType="1"/>
            </p:cNvSpPr>
            <p:nvPr/>
          </p:nvSpPr>
          <p:spPr bwMode="auto">
            <a:xfrm flipH="1">
              <a:off x="3552" y="3216"/>
              <a:ext cx="144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1" name="Line 76"/>
            <p:cNvSpPr>
              <a:spLocks noChangeShapeType="1"/>
            </p:cNvSpPr>
            <p:nvPr/>
          </p:nvSpPr>
          <p:spPr bwMode="auto">
            <a:xfrm flipH="1">
              <a:off x="3648" y="3312"/>
              <a:ext cx="144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2" name="Line 77"/>
            <p:cNvSpPr>
              <a:spLocks noChangeShapeType="1"/>
            </p:cNvSpPr>
            <p:nvPr/>
          </p:nvSpPr>
          <p:spPr bwMode="auto">
            <a:xfrm flipH="1">
              <a:off x="3408" y="2880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3" name="Line 78"/>
            <p:cNvSpPr>
              <a:spLocks noChangeShapeType="1"/>
            </p:cNvSpPr>
            <p:nvPr/>
          </p:nvSpPr>
          <p:spPr bwMode="auto">
            <a:xfrm flipH="1" flipV="1">
              <a:off x="3072" y="3072"/>
              <a:ext cx="336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4" name="Line 79"/>
            <p:cNvSpPr>
              <a:spLocks noChangeShapeType="1"/>
            </p:cNvSpPr>
            <p:nvPr/>
          </p:nvSpPr>
          <p:spPr bwMode="auto">
            <a:xfrm flipH="1">
              <a:off x="3120" y="3168"/>
              <a:ext cx="144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5" name="Line 80"/>
            <p:cNvSpPr>
              <a:spLocks noChangeShapeType="1"/>
            </p:cNvSpPr>
            <p:nvPr/>
          </p:nvSpPr>
          <p:spPr bwMode="auto">
            <a:xfrm flipH="1">
              <a:off x="3984" y="2928"/>
              <a:ext cx="0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6" name="Line 81"/>
            <p:cNvSpPr>
              <a:spLocks noChangeShapeType="1"/>
            </p:cNvSpPr>
            <p:nvPr/>
          </p:nvSpPr>
          <p:spPr bwMode="auto">
            <a:xfrm>
              <a:off x="3792" y="3456"/>
              <a:ext cx="96" cy="28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7" name="Line 82"/>
            <p:cNvSpPr>
              <a:spLocks noChangeShapeType="1"/>
            </p:cNvSpPr>
            <p:nvPr/>
          </p:nvSpPr>
          <p:spPr bwMode="auto">
            <a:xfrm flipH="1">
              <a:off x="3648" y="3504"/>
              <a:ext cx="144" cy="33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8" name="Line 83"/>
            <p:cNvSpPr>
              <a:spLocks noChangeShapeType="1"/>
            </p:cNvSpPr>
            <p:nvPr/>
          </p:nvSpPr>
          <p:spPr bwMode="auto">
            <a:xfrm flipH="1">
              <a:off x="3360" y="2688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49" name="Line 84"/>
            <p:cNvSpPr>
              <a:spLocks noChangeShapeType="1"/>
            </p:cNvSpPr>
            <p:nvPr/>
          </p:nvSpPr>
          <p:spPr bwMode="auto">
            <a:xfrm flipH="1" flipV="1">
              <a:off x="3504" y="2496"/>
              <a:ext cx="288" cy="14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50" name="Freeform 85"/>
            <p:cNvSpPr>
              <a:spLocks noChangeAspect="1"/>
            </p:cNvSpPr>
            <p:nvPr/>
          </p:nvSpPr>
          <p:spPr bwMode="auto">
            <a:xfrm rot="-1156184">
              <a:off x="3264" y="2561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1" name="Freeform 86"/>
            <p:cNvSpPr>
              <a:spLocks noChangeAspect="1"/>
            </p:cNvSpPr>
            <p:nvPr/>
          </p:nvSpPr>
          <p:spPr bwMode="auto">
            <a:xfrm rot="-1156184">
              <a:off x="3325" y="2539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2" name="Freeform 87"/>
            <p:cNvSpPr>
              <a:spLocks noChangeAspect="1"/>
            </p:cNvSpPr>
            <p:nvPr/>
          </p:nvSpPr>
          <p:spPr bwMode="auto">
            <a:xfrm rot="-1156184">
              <a:off x="3385" y="2517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3" name="Freeform 88"/>
            <p:cNvSpPr>
              <a:spLocks noChangeAspect="1"/>
            </p:cNvSpPr>
            <p:nvPr/>
          </p:nvSpPr>
          <p:spPr bwMode="auto">
            <a:xfrm rot="-1156184">
              <a:off x="3446" y="2496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89"/>
            <p:cNvSpPr>
              <a:spLocks noChangeAspect="1"/>
            </p:cNvSpPr>
            <p:nvPr/>
          </p:nvSpPr>
          <p:spPr bwMode="auto">
            <a:xfrm rot="-4182604">
              <a:off x="3547" y="3642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90"/>
            <p:cNvSpPr>
              <a:spLocks noChangeAspect="1"/>
            </p:cNvSpPr>
            <p:nvPr/>
          </p:nvSpPr>
          <p:spPr bwMode="auto">
            <a:xfrm rot="-4182604">
              <a:off x="3569" y="3582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91"/>
            <p:cNvSpPr>
              <a:spLocks noChangeAspect="1"/>
            </p:cNvSpPr>
            <p:nvPr/>
          </p:nvSpPr>
          <p:spPr bwMode="auto">
            <a:xfrm rot="-4182604">
              <a:off x="3590" y="3520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92"/>
            <p:cNvSpPr>
              <a:spLocks noChangeAspect="1"/>
            </p:cNvSpPr>
            <p:nvPr/>
          </p:nvSpPr>
          <p:spPr bwMode="auto">
            <a:xfrm rot="-4182604">
              <a:off x="3613" y="3460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AA6031-C123-074B-A08D-7827223764FA}" type="slidenum">
              <a:rPr lang="en-US"/>
              <a:pPr/>
              <a:t>2</a:t>
            </a:fld>
            <a:endParaRPr lang="en-US"/>
          </a:p>
        </p:txBody>
      </p:sp>
      <p:sp>
        <p:nvSpPr>
          <p:cNvPr id="951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are the properties of  hot QCD matter?</a:t>
            </a:r>
          </a:p>
        </p:txBody>
      </p:sp>
      <p:sp>
        <p:nvSpPr>
          <p:cNvPr id="951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79450" y="763588"/>
            <a:ext cx="7772400" cy="3376309"/>
          </a:xfrm>
        </p:spPr>
        <p:txBody>
          <a:bodyPr/>
          <a:lstStyle/>
          <a:p>
            <a:r>
              <a:rPr lang="en-US" sz="2800" u="sng" dirty="0"/>
              <a:t>thermodynamic </a:t>
            </a:r>
            <a:r>
              <a:rPr lang="en-US" sz="2800" dirty="0"/>
              <a:t>(equilibrium</a:t>
            </a:r>
            <a:r>
              <a:rPr lang="en-US" sz="2800" u="sng" dirty="0"/>
              <a:t>)</a:t>
            </a:r>
          </a:p>
          <a:p>
            <a:pPr lvl="1"/>
            <a:r>
              <a:rPr lang="en-US" dirty="0"/>
              <a:t>T, P, </a:t>
            </a:r>
            <a:r>
              <a:rPr lang="en-US" dirty="0" err="1">
                <a:latin typeface="Symbol" pitchFamily="-110" charset="2"/>
              </a:rPr>
              <a:t>r</a:t>
            </a:r>
            <a:endParaRPr lang="en-US" dirty="0">
              <a:latin typeface="Symbol" pitchFamily="-110" charset="2"/>
            </a:endParaRPr>
          </a:p>
          <a:p>
            <a:pPr lvl="1"/>
            <a:r>
              <a:rPr lang="en-US" dirty="0" smtClean="0"/>
              <a:t>Equation Of State (relation </a:t>
            </a:r>
            <a:r>
              <a:rPr lang="en-US" dirty="0" err="1" smtClean="0"/>
              <a:t>btwn</a:t>
            </a:r>
            <a:r>
              <a:rPr lang="en-US" dirty="0" smtClean="0"/>
              <a:t> T, P, V, energy density)</a:t>
            </a:r>
          </a:p>
          <a:p>
            <a:pPr lvl="1"/>
            <a:r>
              <a:rPr lang="en-US" dirty="0" err="1"/>
              <a:t>v</a:t>
            </a:r>
            <a:r>
              <a:rPr lang="en-US" baseline="-25000" dirty="0" err="1"/>
              <a:t>sound</a:t>
            </a:r>
            <a:r>
              <a:rPr lang="en-US" dirty="0"/>
              <a:t>, static screening length</a:t>
            </a:r>
          </a:p>
          <a:p>
            <a:pPr lvl="1"/>
            <a:endParaRPr lang="en-US" dirty="0"/>
          </a:p>
          <a:p>
            <a:r>
              <a:rPr lang="en-US" sz="2800" u="sng" dirty="0"/>
              <a:t>transport properties </a:t>
            </a:r>
            <a:r>
              <a:rPr lang="en-US" sz="2800" dirty="0"/>
              <a:t>(non-equilibrium)</a:t>
            </a:r>
            <a:r>
              <a:rPr lang="en-US" sz="2800" dirty="0">
                <a:solidFill>
                  <a:schemeClr val="accent2"/>
                </a:solidFill>
              </a:rPr>
              <a:t>*</a:t>
            </a:r>
          </a:p>
          <a:p>
            <a:pPr lvl="1"/>
            <a:r>
              <a:rPr lang="en-US" dirty="0"/>
              <a:t>particle number, energy, momentum, charge</a:t>
            </a:r>
          </a:p>
          <a:p>
            <a:pPr lvl="1"/>
            <a:r>
              <a:rPr lang="en-US" dirty="0"/>
              <a:t> </a:t>
            </a:r>
            <a:r>
              <a:rPr lang="en-US" i="1" dirty="0">
                <a:solidFill>
                  <a:schemeClr val="tx1"/>
                </a:solidFill>
              </a:rPr>
              <a:t>diffusion           sound      viscosity   conductivity</a:t>
            </a:r>
            <a:r>
              <a:rPr lang="en-US" i="1" dirty="0">
                <a:solidFill>
                  <a:srgbClr val="339933"/>
                </a:solidFill>
                <a:ea typeface="Times New Roman" pitchFamily="-110" charset="0"/>
                <a:cs typeface="Times New Roman" pitchFamily="-110" charset="0"/>
              </a:rPr>
              <a:t>    </a:t>
            </a:r>
          </a:p>
        </p:txBody>
      </p:sp>
      <p:sp>
        <p:nvSpPr>
          <p:cNvPr id="951300" name="Rectangle 4"/>
          <p:cNvSpPr>
            <a:spLocks noChangeArrowheads="1"/>
          </p:cNvSpPr>
          <p:nvPr/>
        </p:nvSpPr>
        <p:spPr bwMode="auto">
          <a:xfrm>
            <a:off x="207963" y="4230688"/>
            <a:ext cx="8697912" cy="1200328"/>
          </a:xfrm>
          <a:prstGeom prst="rect">
            <a:avLst/>
          </a:prstGeom>
          <a:solidFill>
            <a:srgbClr val="FFFFCC"/>
          </a:solidFill>
          <a:ln w="9525">
            <a:solidFill>
              <a:srgbClr val="FB2913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>
                <a:solidFill>
                  <a:srgbClr val="077315"/>
                </a:solidFill>
              </a:rPr>
              <a:t>In plasma: interactions among charges of multiple particles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dirty="0">
                <a:solidFill>
                  <a:srgbClr val="077315"/>
                </a:solidFill>
              </a:rPr>
              <a:t>  charge is spread, screened in characteristic (Debye) length,</a:t>
            </a:r>
            <a:r>
              <a:rPr lang="en-US" sz="2400" dirty="0">
                <a:solidFill>
                  <a:srgbClr val="077315"/>
                </a:solidFill>
                <a:latin typeface="Symbol" pitchFamily="-110" charset="2"/>
              </a:rPr>
              <a:t> </a:t>
            </a:r>
            <a:r>
              <a:rPr lang="en-US" sz="2400" dirty="0" err="1">
                <a:solidFill>
                  <a:srgbClr val="077315"/>
                </a:solidFill>
                <a:latin typeface="Symbol" pitchFamily="-110" charset="2"/>
              </a:rPr>
              <a:t>l</a:t>
            </a:r>
            <a:r>
              <a:rPr lang="en-US" sz="2400" baseline="-25000" dirty="0" err="1">
                <a:solidFill>
                  <a:srgbClr val="077315"/>
                </a:solidFill>
              </a:rPr>
              <a:t>D</a:t>
            </a:r>
            <a:r>
              <a:rPr lang="en-US" sz="2400" baseline="-25000" dirty="0">
                <a:solidFill>
                  <a:srgbClr val="077315"/>
                </a:solidFill>
              </a:rPr>
              <a:t>    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 smtClean="0">
                <a:solidFill>
                  <a:srgbClr val="077315"/>
                </a:solidFill>
              </a:rPr>
              <a:t>       also the case for </a:t>
            </a:r>
            <a:r>
              <a:rPr lang="en-US" sz="2400" i="1" dirty="0">
                <a:solidFill>
                  <a:srgbClr val="077315"/>
                </a:solidFill>
              </a:rPr>
              <a:t>strong</a:t>
            </a:r>
            <a:r>
              <a:rPr lang="en-US" sz="2400" i="1" dirty="0" smtClean="0">
                <a:solidFill>
                  <a:srgbClr val="077315"/>
                </a:solidFill>
              </a:rPr>
              <a:t>, rather than </a:t>
            </a:r>
            <a:r>
              <a:rPr lang="en-US" sz="2400" i="1" dirty="0">
                <a:solidFill>
                  <a:srgbClr val="077315"/>
                </a:solidFill>
              </a:rPr>
              <a:t>EM </a:t>
            </a:r>
            <a:r>
              <a:rPr lang="en-US" sz="2400" i="1" dirty="0" smtClean="0">
                <a:solidFill>
                  <a:srgbClr val="077315"/>
                </a:solidFill>
              </a:rPr>
              <a:t>force</a:t>
            </a:r>
            <a:endParaRPr lang="en-US" sz="2400" i="1" baseline="-25000" dirty="0">
              <a:solidFill>
                <a:srgbClr val="077315"/>
              </a:solidFill>
            </a:endParaRPr>
          </a:p>
        </p:txBody>
      </p:sp>
      <p:sp>
        <p:nvSpPr>
          <p:cNvPr id="951301" name="Text Box 5"/>
          <p:cNvSpPr txBox="1">
            <a:spLocks noChangeArrowheads="1"/>
          </p:cNvSpPr>
          <p:nvPr/>
        </p:nvSpPr>
        <p:spPr bwMode="auto">
          <a:xfrm>
            <a:off x="769416" y="5564188"/>
            <a:ext cx="7120459" cy="8694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lvl="1" algn="r">
              <a:lnSpc>
                <a:spcPct val="85000"/>
              </a:lnSpc>
              <a:buClrTx/>
              <a:buSzPct val="60000"/>
              <a:buFontTx/>
              <a:buNone/>
            </a:pPr>
            <a:r>
              <a:rPr lang="en-US" sz="2400" dirty="0" smtClean="0">
                <a:solidFill>
                  <a:schemeClr val="accent2"/>
                </a:solidFill>
              </a:rPr>
              <a:t>*measuring </a:t>
            </a:r>
            <a:r>
              <a:rPr lang="en-US" sz="2400" dirty="0">
                <a:solidFill>
                  <a:schemeClr val="accent2"/>
                </a:solidFill>
              </a:rPr>
              <a:t>these is new for nuclear/particle physics!</a:t>
            </a:r>
          </a:p>
          <a:p>
            <a:pPr lvl="1" algn="r">
              <a:lnSpc>
                <a:spcPct val="85000"/>
              </a:lnSpc>
              <a:buClrTx/>
              <a:buSzPct val="60000"/>
              <a:buFontTx/>
              <a:buNone/>
            </a:pPr>
            <a:r>
              <a:rPr lang="en-US" i="1" dirty="0">
                <a:solidFill>
                  <a:schemeClr val="accent2"/>
                </a:solidFill>
              </a:rPr>
              <a:t>Nature is nasty to us: does a time integral…</a:t>
            </a:r>
            <a:endParaRPr lang="en-US" i="1" dirty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381000" y="723902"/>
            <a:ext cx="2933700" cy="4627031"/>
            <a:chOff x="1041400" y="723902"/>
            <a:chExt cx="2370138" cy="4627031"/>
          </a:xfrm>
        </p:grpSpPr>
        <p:grpSp>
          <p:nvGrpSpPr>
            <p:cNvPr id="13" name="Group 12"/>
            <p:cNvGrpSpPr/>
            <p:nvPr/>
          </p:nvGrpSpPr>
          <p:grpSpPr>
            <a:xfrm>
              <a:off x="1041400" y="723902"/>
              <a:ext cx="2370138" cy="4627031"/>
              <a:chOff x="1041400" y="723902"/>
              <a:chExt cx="2370138" cy="4627031"/>
            </a:xfrm>
          </p:grpSpPr>
          <p:pic>
            <p:nvPicPr>
              <p:cNvPr id="10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26568" t="31926" r="47306" b="37255"/>
              <a:stretch>
                <a:fillRect/>
              </a:stretch>
            </p:blipFill>
            <p:spPr bwMode="auto">
              <a:xfrm>
                <a:off x="1041400" y="927100"/>
                <a:ext cx="2247900" cy="21209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72915" t="61638" r="4705" b="3914"/>
              <a:stretch>
                <a:fillRect/>
              </a:stretch>
            </p:blipFill>
            <p:spPr bwMode="auto">
              <a:xfrm>
                <a:off x="1485900" y="2980266"/>
                <a:ext cx="1925638" cy="237066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2" name="Picture 2"/>
              <p:cNvPicPr>
                <a:picLocks noChangeAspect="1" noChangeArrowheads="1"/>
              </p:cNvPicPr>
              <p:nvPr/>
            </p:nvPicPr>
            <p:blipFill>
              <a:blip r:embed="rId2"/>
              <a:srcRect l="35719" t="14579" r="51882" b="80992"/>
              <a:stretch>
                <a:fillRect/>
              </a:stretch>
            </p:blipFill>
            <p:spPr bwMode="auto">
              <a:xfrm>
                <a:off x="1841500" y="723902"/>
                <a:ext cx="1066800" cy="3047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4" name="Rectangle 13"/>
            <p:cNvSpPr/>
            <p:nvPr/>
          </p:nvSpPr>
          <p:spPr bwMode="auto">
            <a:xfrm>
              <a:off x="1041400" y="3048000"/>
              <a:ext cx="444500" cy="2302933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Monotype Sorts" charset="2"/>
                <a:buChar char="l"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Much zippier jets in </a:t>
            </a:r>
            <a:r>
              <a:rPr lang="en-US" dirty="0" err="1" smtClean="0"/>
              <a:t>Pb+Pb</a:t>
            </a:r>
            <a:r>
              <a:rPr lang="en-US" dirty="0" smtClean="0"/>
              <a:t> at LHC!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170422" y="5346353"/>
            <a:ext cx="8821178" cy="1397348"/>
          </a:xfrm>
          <a:solidFill>
            <a:srgbClr val="FFFF00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Similar R</a:t>
            </a:r>
            <a:r>
              <a:rPr lang="en-US" baseline="-25000" dirty="0" smtClean="0"/>
              <a:t>AA</a:t>
            </a:r>
            <a:r>
              <a:rPr lang="en-US" dirty="0" smtClean="0"/>
              <a:t> as RHIC for 100 </a:t>
            </a:r>
            <a:r>
              <a:rPr lang="en-US" dirty="0" err="1" smtClean="0"/>
              <a:t>GeV</a:t>
            </a:r>
            <a:r>
              <a:rPr lang="en-US" dirty="0" smtClean="0"/>
              <a:t>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250 </a:t>
            </a:r>
            <a:r>
              <a:rPr lang="en-US" dirty="0" err="1" smtClean="0"/>
              <a:t>GeV</a:t>
            </a:r>
            <a:r>
              <a:rPr lang="en-US" dirty="0" smtClean="0"/>
              <a:t> jets; R independent</a:t>
            </a:r>
          </a:p>
          <a:p>
            <a:pPr>
              <a:buNone/>
            </a:pPr>
            <a:r>
              <a:rPr lang="en-US" dirty="0" smtClean="0"/>
              <a:t>Energy loss </a:t>
            </a:r>
            <a:r>
              <a:rPr lang="en-US" dirty="0" err="1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err="1" smtClean="0"/>
              <a:t>jet</a:t>
            </a:r>
            <a:r>
              <a:rPr lang="en-US" dirty="0" smtClean="0"/>
              <a:t> asymmetry; no </a:t>
            </a:r>
            <a:r>
              <a:rPr lang="en-US" dirty="0" err="1" smtClean="0"/>
              <a:t>decorrelation</a:t>
            </a:r>
            <a:r>
              <a:rPr lang="en-US" dirty="0" smtClean="0"/>
              <a:t>, </a:t>
            </a:r>
            <a:r>
              <a:rPr lang="en-US" dirty="0" err="1" smtClean="0"/>
              <a:t>Fragm.Fn</a:t>
            </a:r>
            <a:r>
              <a:rPr lang="en-US" dirty="0" smtClean="0"/>
              <a:t>. same!</a:t>
            </a:r>
          </a:p>
          <a:p>
            <a:pPr>
              <a:buNone/>
            </a:pPr>
            <a:r>
              <a:rPr lang="en-US" dirty="0" smtClean="0"/>
              <a:t>CMS finds excess soft particles in </a:t>
            </a:r>
            <a:r>
              <a:rPr lang="en-US" dirty="0" err="1" smtClean="0"/>
              <a:t>interjet</a:t>
            </a:r>
            <a:r>
              <a:rPr lang="en-US" dirty="0" smtClean="0"/>
              <a:t> region…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3EA46-F428-6745-B37C-898C78624E3E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rcRect l="47684" t="30601"/>
          <a:stretch>
            <a:fillRect/>
          </a:stretch>
        </p:blipFill>
        <p:spPr>
          <a:xfrm>
            <a:off x="3157538" y="1003301"/>
            <a:ext cx="3192462" cy="434763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rcRect l="81783" b="72678"/>
          <a:stretch>
            <a:fillRect/>
          </a:stretch>
        </p:blipFill>
        <p:spPr>
          <a:xfrm>
            <a:off x="170422" y="4068627"/>
            <a:ext cx="662559" cy="939800"/>
          </a:xfrm>
          <a:prstGeom prst="rect">
            <a:avLst/>
          </a:prstGeom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/>
          <a:srcRect t="45582" r="74760" b="33380"/>
          <a:stretch>
            <a:fillRect/>
          </a:stretch>
        </p:blipFill>
        <p:spPr bwMode="auto">
          <a:xfrm>
            <a:off x="6604000" y="723902"/>
            <a:ext cx="21717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rcRect r="4155"/>
          <a:stretch>
            <a:fillRect/>
          </a:stretch>
        </p:blipFill>
        <p:spPr>
          <a:xfrm>
            <a:off x="6350000" y="2362201"/>
            <a:ext cx="2794000" cy="2959099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41400" y="133350"/>
            <a:ext cx="7772400" cy="457200"/>
          </a:xfrm>
        </p:spPr>
        <p:txBody>
          <a:bodyPr/>
          <a:lstStyle/>
          <a:p>
            <a:r>
              <a:rPr lang="en-US" dirty="0" smtClean="0"/>
              <a:t>Is there a relevant screening length?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93700" y="1308100"/>
            <a:ext cx="8750300" cy="4505849"/>
          </a:xfrm>
        </p:spPr>
        <p:txBody>
          <a:bodyPr/>
          <a:lstStyle/>
          <a:p>
            <a:r>
              <a:rPr lang="en-US" dirty="0" smtClean="0"/>
              <a:t>Plasma: interactions among charges of multiple particles</a:t>
            </a:r>
          </a:p>
          <a:p>
            <a:pPr lvl="1"/>
            <a:r>
              <a:rPr lang="en-US" dirty="0" smtClean="0"/>
              <a:t>spreads charge into characteristic (Debye) length, </a:t>
            </a:r>
            <a:r>
              <a:rPr lang="en-US" dirty="0" err="1" smtClean="0">
                <a:latin typeface="Symbol" pitchFamily="-110" charset="2"/>
              </a:rPr>
              <a:t>l</a:t>
            </a:r>
            <a:r>
              <a:rPr lang="en-US" baseline="-25000" dirty="0" err="1" smtClean="0"/>
              <a:t>D</a:t>
            </a:r>
            <a:endParaRPr lang="en-US" dirty="0" smtClean="0"/>
          </a:p>
          <a:p>
            <a:pPr lvl="1"/>
            <a:r>
              <a:rPr lang="en-US" dirty="0" smtClean="0"/>
              <a:t>particles inside Debye sphere screen each other</a:t>
            </a:r>
          </a:p>
          <a:p>
            <a:r>
              <a:rPr lang="en-US" dirty="0" smtClean="0"/>
              <a:t>Strongly coupled plasmas: few (~1-2) particles in Debye sphere</a:t>
            </a:r>
          </a:p>
          <a:p>
            <a:pPr lvl="1"/>
            <a:r>
              <a:rPr lang="en-US" dirty="0" smtClean="0"/>
              <a:t>Partial screening -&gt; liquid-like properties</a:t>
            </a:r>
          </a:p>
          <a:p>
            <a:pPr lvl="1"/>
            <a:r>
              <a:rPr lang="en-US" dirty="0" smtClean="0"/>
              <a:t>   sometimes even crystals!</a:t>
            </a:r>
            <a:endParaRPr lang="en-US" dirty="0" smtClean="0">
              <a:solidFill>
                <a:schemeClr val="accent6"/>
              </a:solidFill>
            </a:endParaRPr>
          </a:p>
          <a:p>
            <a:r>
              <a:rPr lang="en-US" i="1" dirty="0" smtClean="0">
                <a:solidFill>
                  <a:srgbClr val="0328E3"/>
                </a:solidFill>
              </a:rPr>
              <a:t>Test with heavy quark bound states</a:t>
            </a:r>
          </a:p>
          <a:p>
            <a:pPr lvl="1"/>
            <a:r>
              <a:rPr lang="en-US" dirty="0" smtClean="0">
                <a:solidFill>
                  <a:srgbClr val="0328E3"/>
                </a:solidFill>
              </a:rPr>
              <a:t>Do they survive? </a:t>
            </a:r>
          </a:p>
          <a:p>
            <a:pPr lvl="1"/>
            <a:r>
              <a:rPr lang="en-US" dirty="0" smtClean="0">
                <a:solidFill>
                  <a:srgbClr val="0328E3"/>
                </a:solidFill>
              </a:rPr>
              <a:t>All? None? Some? Which size?</a:t>
            </a:r>
          </a:p>
          <a:p>
            <a:pPr lvl="1"/>
            <a:endParaRPr lang="en-US" dirty="0" smtClean="0">
              <a:solidFill>
                <a:srgbClr val="0328E3"/>
              </a:solidFill>
            </a:endParaRPr>
          </a:p>
          <a:p>
            <a:r>
              <a:rPr lang="en-US" dirty="0" smtClean="0">
                <a:solidFill>
                  <a:srgbClr val="0328E3"/>
                </a:solidFill>
              </a:rPr>
              <a:t>Are residual correlations important?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6" name="Picture 4" descr="plasma_dra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638300" cy="1308100"/>
          </a:xfrm>
          <a:prstGeom prst="rect">
            <a:avLst/>
          </a:prstGeom>
          <a:noFill/>
        </p:spPr>
      </p:pic>
      <p:pic>
        <p:nvPicPr>
          <p:cNvPr id="10" name="Picture 16" descr="onium_spect"/>
          <p:cNvPicPr>
            <a:picLocks noChangeAspect="1" noChangeArrowheads="1"/>
          </p:cNvPicPr>
          <p:nvPr/>
        </p:nvPicPr>
        <p:blipFill>
          <a:blip r:embed="rId3"/>
          <a:srcRect t="5846" r="-7375" b="10822"/>
          <a:stretch>
            <a:fillRect/>
          </a:stretch>
        </p:blipFill>
        <p:spPr bwMode="auto">
          <a:xfrm>
            <a:off x="5549900" y="4862549"/>
            <a:ext cx="3771900" cy="18811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  <p:pic>
        <p:nvPicPr>
          <p:cNvPr id="6" name="Picture 5" descr="R_AA.gif"/>
          <p:cNvPicPr>
            <a:picLocks noChangeAspect="1"/>
          </p:cNvPicPr>
          <p:nvPr/>
        </p:nvPicPr>
        <p:blipFill>
          <a:blip r:embed="rId2"/>
          <a:srcRect l="3791" t="4444" r="8589"/>
          <a:stretch>
            <a:fillRect/>
          </a:stretch>
        </p:blipFill>
        <p:spPr>
          <a:xfrm>
            <a:off x="63500" y="590550"/>
            <a:ext cx="4579142" cy="5340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95852" y="662345"/>
            <a:ext cx="9869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chemeClr val="tx1"/>
                </a:solidFill>
              </a:rPr>
              <a:t>Low </a:t>
            </a:r>
            <a:r>
              <a:rPr lang="en-US" sz="2000" dirty="0" err="1" smtClean="0">
                <a:solidFill>
                  <a:schemeClr val="tx1"/>
                </a:solidFill>
              </a:rPr>
              <a:t>p</a:t>
            </a:r>
            <a:r>
              <a:rPr lang="en-US" sz="2000" baseline="-25000" dirty="0" err="1" smtClean="0">
                <a:solidFill>
                  <a:schemeClr val="tx1"/>
                </a:solidFill>
              </a:rPr>
              <a:t>T</a:t>
            </a:r>
            <a:endParaRPr lang="en-US" sz="2000" baseline="-25000" dirty="0">
              <a:solidFill>
                <a:schemeClr val="tx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87700" y="6477000"/>
            <a:ext cx="1846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endParaRPr lang="en-US" dirty="0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685800" y="82550"/>
            <a:ext cx="7772400" cy="457200"/>
          </a:xfrm>
        </p:spPr>
        <p:txBody>
          <a:bodyPr/>
          <a:lstStyle/>
          <a:p>
            <a:pPr lvl="0"/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vs. system size, √</a:t>
            </a:r>
            <a:r>
              <a:rPr lang="en-US" dirty="0" err="1" smtClean="0"/>
              <a:t>s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4693442" y="3343820"/>
            <a:ext cx="4292600" cy="127419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To quantify color screening in quark gluon plasma:</a:t>
            </a:r>
          </a:p>
          <a:p>
            <a:pPr>
              <a:buNone/>
            </a:pP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 study as function of √</a:t>
            </a:r>
            <a:r>
              <a:rPr lang="en-US" sz="2400" b="0" dirty="0" err="1" smtClean="0">
                <a:solidFill>
                  <a:srgbClr val="000000"/>
                </a:solidFill>
                <a:latin typeface="+mn-lt"/>
              </a:rPr>
              <a:t>s</a:t>
            </a: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2400" b="0" dirty="0" err="1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US" sz="2400" b="0" baseline="-25000" dirty="0" err="1" smtClean="0">
                <a:solidFill>
                  <a:srgbClr val="000000"/>
                </a:solidFill>
                <a:latin typeface="+mn-lt"/>
              </a:rPr>
              <a:t>T</a:t>
            </a: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, </a:t>
            </a:r>
            <a:r>
              <a:rPr lang="en-US" sz="2400" dirty="0" err="1" smtClean="0">
                <a:solidFill>
                  <a:srgbClr val="000000"/>
                </a:solidFill>
                <a:latin typeface="+mn-lt"/>
              </a:rPr>
              <a:t>r</a:t>
            </a:r>
            <a:r>
              <a:rPr lang="en-US" sz="2400" b="0" baseline="-25000" dirty="0" err="1" smtClean="0">
                <a:solidFill>
                  <a:srgbClr val="000000"/>
                </a:solidFill>
                <a:latin typeface="+mn-lt"/>
              </a:rPr>
              <a:t>onium</a:t>
            </a:r>
            <a:r>
              <a:rPr lang="en-US" sz="2400" b="0" baseline="-25000" dirty="0" smtClean="0">
                <a:solidFill>
                  <a:srgbClr val="000000"/>
                </a:solidFill>
                <a:latin typeface="+mn-lt"/>
              </a:rPr>
              <a:t>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4718842" y="4800600"/>
            <a:ext cx="4254500" cy="120032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Also MUST measure J/</a:t>
            </a:r>
            <a:r>
              <a:rPr lang="en-US" sz="2400" b="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y</a:t>
            </a: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 in </a:t>
            </a:r>
            <a:r>
              <a:rPr lang="en-US" sz="2400" b="0" dirty="0" err="1" smtClean="0">
                <a:solidFill>
                  <a:srgbClr val="000000"/>
                </a:solidFill>
                <a:latin typeface="+mn-lt"/>
              </a:rPr>
              <a:t>d+A/p+A</a:t>
            </a:r>
            <a:r>
              <a:rPr lang="en-US" sz="2400" b="0" dirty="0" smtClean="0">
                <a:solidFill>
                  <a:srgbClr val="000000"/>
                </a:solidFill>
                <a:latin typeface="+mn-lt"/>
              </a:rPr>
              <a:t> for cold matter effects: gluon shadowing, energy loss </a:t>
            </a:r>
            <a:endParaRPr lang="en-US" sz="2400" dirty="0">
              <a:latin typeface="+mn-lt"/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4718842" y="986255"/>
            <a:ext cx="4254500" cy="2160591"/>
            <a:chOff x="4718842" y="922755"/>
            <a:chExt cx="4254500" cy="2160591"/>
          </a:xfrm>
        </p:grpSpPr>
        <p:sp>
          <p:nvSpPr>
            <p:cNvPr id="16" name="TextBox 15"/>
            <p:cNvSpPr txBox="1"/>
            <p:nvPr/>
          </p:nvSpPr>
          <p:spPr>
            <a:xfrm>
              <a:off x="4718842" y="922755"/>
              <a:ext cx="4254500" cy="2160591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No clear suppression </a:t>
              </a:r>
              <a:r>
                <a:rPr lang="en-US" sz="2400" b="0" dirty="0" smtClean="0">
                  <a:solidFill>
                    <a:srgbClr val="000000"/>
                  </a:solidFill>
                </a:rPr>
                <a:t>pattern 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with </a:t>
              </a:r>
              <a:r>
                <a:rPr lang="en-US" sz="2400" b="0" dirty="0" err="1" smtClean="0">
                  <a:solidFill>
                    <a:srgbClr val="000000"/>
                  </a:solidFill>
                  <a:latin typeface="Symbol" charset="2"/>
                  <a:cs typeface="Symbol" charset="2"/>
                </a:rPr>
                <a:t>e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, T!</a:t>
              </a:r>
            </a:p>
            <a:p>
              <a:pPr>
                <a:buNone/>
              </a:pP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Why more suppression at </a:t>
              </a:r>
              <a:r>
                <a:rPr lang="en-US" sz="2400" b="0" dirty="0" err="1" smtClean="0">
                  <a:solidFill>
                    <a:srgbClr val="000000"/>
                  </a:solidFill>
                  <a:latin typeface="+mn-lt"/>
                </a:rPr>
                <a:t>y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=2? </a:t>
              </a:r>
            </a:p>
            <a:p>
              <a:pPr>
                <a:buNone/>
              </a:pP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  Breakup in </a:t>
              </a:r>
              <a:r>
                <a:rPr lang="en-US" sz="2400" b="0" dirty="0" err="1" smtClean="0">
                  <a:solidFill>
                    <a:srgbClr val="000000"/>
                  </a:solidFill>
                </a:rPr>
                <a:t>hadron</a:t>
              </a:r>
              <a:r>
                <a:rPr lang="en-US" sz="2400" b="0" dirty="0" smtClean="0">
                  <a:solidFill>
                    <a:srgbClr val="000000"/>
                  </a:solidFill>
                </a:rPr>
                <a:t> gas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?   </a:t>
              </a:r>
            </a:p>
            <a:p>
              <a:pPr>
                <a:buNone/>
              </a:pP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  Final state coalescence of </a:t>
              </a:r>
              <a:r>
                <a:rPr lang="en-US" sz="2400" b="0" dirty="0" err="1" smtClean="0">
                  <a:solidFill>
                    <a:srgbClr val="000000"/>
                  </a:solidFill>
                  <a:latin typeface="+mn-lt"/>
                </a:rPr>
                <a:t>qq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?</a:t>
              </a:r>
              <a:endParaRPr lang="en-US" sz="2400" b="0" dirty="0">
                <a:solidFill>
                  <a:srgbClr val="000000"/>
                </a:solidFill>
                <a:latin typeface="+mn-lt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 bwMode="auto">
            <a:xfrm>
              <a:off x="8331200" y="2746376"/>
              <a:ext cx="127000" cy="1588"/>
            </a:xfrm>
            <a:prstGeom prst="line">
              <a:avLst/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24" name="Rectangle 23"/>
          <p:cNvSpPr/>
          <p:nvPr/>
        </p:nvSpPr>
        <p:spPr>
          <a:xfrm>
            <a:off x="164770" y="5918200"/>
            <a:ext cx="8458530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J/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R</a:t>
            </a:r>
            <a:r>
              <a:rPr lang="en-US" sz="2400" baseline="-25000" dirty="0" smtClean="0">
                <a:solidFill>
                  <a:srgbClr val="FF0000"/>
                </a:solidFill>
                <a:latin typeface="+mn-lt"/>
              </a:rPr>
              <a:t>AA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~same from 17.5-200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GeV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!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2.76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TeV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direct </a:t>
            </a:r>
            <a:r>
              <a:rPr lang="en-US" sz="2400" dirty="0" smtClean="0">
                <a:solidFill>
                  <a:srgbClr val="FF0000"/>
                </a:solidFill>
              </a:rPr>
              <a:t>J/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lower at mid-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y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, inclusive above at forward </a:t>
            </a:r>
            <a:r>
              <a:rPr lang="en-US" sz="2400" dirty="0" err="1" smtClean="0">
                <a:solidFill>
                  <a:srgbClr val="FF0000"/>
                </a:solidFill>
                <a:latin typeface="+mn-lt"/>
              </a:rPr>
              <a:t>y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New</a:t>
            </a:r>
            <a:r>
              <a:rPr lang="en-US" dirty="0" smtClean="0"/>
              <a:t> questions from RHIC &amp; LHC data!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262" y="787400"/>
            <a:ext cx="8275638" cy="5284524"/>
          </a:xfrm>
          <a:solidFill>
            <a:srgbClr val="FFFF00">
              <a:alpha val="35000"/>
            </a:srgbClr>
          </a:solidFill>
          <a:ln>
            <a:solidFill>
              <a:srgbClr val="FF0000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Arial" pitchFamily="-110" charset="0"/>
              </a:rPr>
              <a:t>At what scales is the coupling strong?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Arial" pitchFamily="-110" charset="0"/>
              </a:rPr>
              <a:t>How is equilibration achieved so rapidly?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8000"/>
                </a:solidFill>
                <a:latin typeface="Arial"/>
                <a:cs typeface="Arial"/>
              </a:rPr>
              <a:t>Nature of QCD matter at low T but high </a:t>
            </a:r>
            <a:r>
              <a:rPr lang="en-US" sz="2800" dirty="0" err="1" smtClean="0">
                <a:solidFill>
                  <a:srgbClr val="008000"/>
                </a:solidFill>
                <a:latin typeface="Symbol" pitchFamily="-110" charset="2"/>
                <a:sym typeface="Symbol" pitchFamily="-110" charset="2"/>
              </a:rPr>
              <a:t></a:t>
            </a:r>
            <a:r>
              <a:rPr lang="en-US" sz="2800" dirty="0" smtClean="0">
                <a:solidFill>
                  <a:srgbClr val="008000"/>
                </a:solidFill>
                <a:latin typeface="Arial"/>
                <a:cs typeface="Arial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FF0000"/>
                </a:solidFill>
                <a:latin typeface="Arial" pitchFamily="-110" charset="0"/>
              </a:rPr>
              <a:t>What is the mechanism for quark/gluon-plasma interactions? For the plasma response?</a:t>
            </a:r>
          </a:p>
          <a:p>
            <a:pPr marL="971550" lvl="1" indent="-514350"/>
            <a:r>
              <a:rPr lang="en-US" sz="2800" dirty="0" smtClean="0">
                <a:solidFill>
                  <a:srgbClr val="FF0000"/>
                </a:solidFill>
                <a:latin typeface="Arial" pitchFamily="-110" charset="0"/>
              </a:rPr>
              <a:t>   Is </a:t>
            </a:r>
            <a:r>
              <a:rPr lang="en-US" sz="2800" dirty="0" err="1" smtClean="0">
                <a:solidFill>
                  <a:srgbClr val="FF0000"/>
                </a:solidFill>
                <a:latin typeface="Arial" pitchFamily="-110" charset="0"/>
              </a:rPr>
              <a:t>collisional</a:t>
            </a:r>
            <a:r>
              <a:rPr lang="en-US" sz="2800" dirty="0" smtClean="0">
                <a:solidFill>
                  <a:srgbClr val="FF0000"/>
                </a:solidFill>
                <a:latin typeface="Arial" pitchFamily="-110" charset="0"/>
              </a:rPr>
              <a:t> energy loss significant?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rgbClr val="000000"/>
                </a:solidFill>
                <a:latin typeface="Arial"/>
                <a:cs typeface="Arial"/>
              </a:rPr>
              <a:t>Is there a relevant (color) screening length?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Are there </a:t>
            </a:r>
            <a:r>
              <a:rPr lang="en-US" sz="2800" dirty="0" err="1" smtClean="0">
                <a:solidFill>
                  <a:schemeClr val="accent2"/>
                </a:solidFill>
                <a:latin typeface="Arial"/>
                <a:cs typeface="Arial"/>
              </a:rPr>
              <a:t>quasiparticles</a:t>
            </a:r>
            <a:r>
              <a:rPr lang="en-US" sz="2800" dirty="0" smtClean="0">
                <a:solidFill>
                  <a:schemeClr val="accent2"/>
                </a:solidFill>
                <a:latin typeface="Arial"/>
                <a:cs typeface="Arial"/>
              </a:rPr>
              <a:t> in the quark gluon 	plasma? If so, when and what are they?</a:t>
            </a:r>
            <a:endParaRPr lang="en-US" sz="2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3B024-777B-7747-AEA5-0636ACE028F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 for experiments: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762000"/>
            <a:ext cx="8547100" cy="4570482"/>
          </a:xfrm>
        </p:spPr>
        <p:txBody>
          <a:bodyPr/>
          <a:lstStyle/>
          <a:p>
            <a:r>
              <a:rPr lang="en-US" dirty="0" smtClean="0"/>
              <a:t>Do even </a:t>
            </a:r>
            <a:r>
              <a:rPr lang="en-US" i="1" dirty="0" err="1" smtClean="0"/>
              <a:t>b</a:t>
            </a:r>
            <a:r>
              <a:rPr lang="en-US" dirty="0" smtClean="0"/>
              <a:t> quarks come to a screeching halt?</a:t>
            </a:r>
          </a:p>
          <a:p>
            <a:pPr lvl="1"/>
            <a:r>
              <a:rPr lang="en-US" dirty="0" smtClean="0"/>
              <a:t>	M</a:t>
            </a:r>
            <a:r>
              <a:rPr lang="en-US" baseline="-25000" dirty="0" smtClean="0"/>
              <a:t>b</a:t>
            </a:r>
            <a:r>
              <a:rPr lang="en-US" dirty="0" smtClean="0"/>
              <a:t> ~ 4.2 GeV/c</a:t>
            </a:r>
            <a:r>
              <a:rPr lang="en-US" baseline="30000" dirty="0" smtClean="0"/>
              <a:t>2</a:t>
            </a:r>
            <a:endParaRPr lang="en-US" dirty="0" smtClean="0"/>
          </a:p>
          <a:p>
            <a:pPr lvl="1"/>
            <a:r>
              <a:rPr lang="en-US" dirty="0" smtClean="0"/>
              <a:t>What does </a:t>
            </a:r>
            <a:r>
              <a:rPr lang="en-US" i="1" dirty="0" err="1" smtClean="0"/>
              <a:t>b</a:t>
            </a:r>
            <a:r>
              <a:rPr lang="en-US" dirty="0" smtClean="0"/>
              <a:t> fate tell us about interactions inside?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Higher luminosity to access rarer (i.e. heavier) probes</a:t>
            </a:r>
          </a:p>
          <a:p>
            <a:r>
              <a:rPr lang="en-US" dirty="0" smtClean="0">
                <a:solidFill>
                  <a:schemeClr val="tx2"/>
                </a:solidFill>
              </a:rPr>
              <a:t>Add silicon </a:t>
            </a:r>
            <a:r>
              <a:rPr lang="en-US" dirty="0" err="1" smtClean="0">
                <a:solidFill>
                  <a:schemeClr val="tx2"/>
                </a:solidFill>
              </a:rPr>
              <a:t>microvertex</a:t>
            </a:r>
            <a:r>
              <a:rPr lang="en-US" dirty="0" smtClean="0">
                <a:solidFill>
                  <a:schemeClr val="tx2"/>
                </a:solidFill>
              </a:rPr>
              <a:t> detectors to both PHENIX and STAR</a:t>
            </a:r>
          </a:p>
          <a:p>
            <a:pPr lvl="1"/>
            <a:r>
              <a:rPr lang="en-US" dirty="0" smtClean="0"/>
              <a:t>Displaced vertex to separate</a:t>
            </a:r>
          </a:p>
          <a:p>
            <a:pPr lvl="1"/>
            <a:r>
              <a:rPr lang="en-US" dirty="0" smtClean="0"/>
              <a:t>	</a:t>
            </a:r>
            <a:r>
              <a:rPr lang="en-US" dirty="0" err="1" smtClean="0"/>
              <a:t>c,b</a:t>
            </a:r>
            <a:r>
              <a:rPr lang="en-US" dirty="0" smtClean="0"/>
              <a:t>; reconstruct D &amp; B mesons</a:t>
            </a:r>
          </a:p>
          <a:p>
            <a:r>
              <a:rPr lang="en-US" dirty="0" smtClean="0">
                <a:solidFill>
                  <a:srgbClr val="000000"/>
                </a:solidFill>
              </a:rPr>
              <a:t>Vertex detectors in place @ LHC</a:t>
            </a:r>
          </a:p>
          <a:p>
            <a:r>
              <a:rPr lang="en-US" dirty="0" smtClean="0">
                <a:solidFill>
                  <a:srgbClr val="880085"/>
                </a:solidFill>
              </a:rPr>
              <a:t>Address Q 1,4,6</a:t>
            </a:r>
          </a:p>
          <a:p>
            <a:pPr lvl="1"/>
            <a:r>
              <a:rPr lang="en-US" dirty="0" smtClean="0"/>
              <a:t>	</a:t>
            </a:r>
            <a:endParaRPr lang="en-US" baseline="30000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383B024-777B-7747-AEA5-0636ACE028FE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6" name="Picture 5" descr="vtx_in_plac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83200" y="2908300"/>
            <a:ext cx="3632200" cy="3898900"/>
          </a:xfrm>
          <a:prstGeom prst="rect">
            <a:avLst/>
          </a:prstGeom>
        </p:spPr>
      </p:pic>
      <p:grpSp>
        <p:nvGrpSpPr>
          <p:cNvPr id="8" name="Group 7"/>
          <p:cNvGrpSpPr/>
          <p:nvPr/>
        </p:nvGrpSpPr>
        <p:grpSpPr>
          <a:xfrm>
            <a:off x="152400" y="4419600"/>
            <a:ext cx="5003800" cy="2230303"/>
            <a:chOff x="152400" y="4419600"/>
            <a:chExt cx="5003800" cy="2230303"/>
          </a:xfrm>
        </p:grpSpPr>
        <p:pic>
          <p:nvPicPr>
            <p:cNvPr id="5" name="Picture 5" descr="detector view"/>
            <p:cNvPicPr>
              <a:picLocks noChangeAspect="1" noChangeArrowheads="1"/>
            </p:cNvPicPr>
            <p:nvPr/>
          </p:nvPicPr>
          <p:blipFill>
            <a:blip r:embed="rId3"/>
            <a:srcRect t="22635" b="22223"/>
            <a:stretch>
              <a:fillRect/>
            </a:stretch>
          </p:blipFill>
          <p:spPr bwMode="auto">
            <a:xfrm>
              <a:off x="152400" y="4849329"/>
              <a:ext cx="2552700" cy="163703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1028"/>
            <p:cNvPicPr>
              <a:picLocks noChangeAspect="1" noChangeArrowheads="1"/>
            </p:cNvPicPr>
            <p:nvPr/>
          </p:nvPicPr>
          <p:blipFill>
            <a:blip r:embed="rId4"/>
            <a:srcRect l="48548" r="2490"/>
            <a:stretch>
              <a:fillRect/>
            </a:stretch>
          </p:blipFill>
          <p:spPr bwMode="auto">
            <a:xfrm>
              <a:off x="2819400" y="4419600"/>
              <a:ext cx="2336800" cy="22303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2015: Upgrade PHENIX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8648700" y="6334780"/>
            <a:ext cx="45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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28650"/>
            <a:ext cx="9144000" cy="62293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445000" y="4851400"/>
            <a:ext cx="4013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x50 acceptance for </a:t>
            </a:r>
            <a:r>
              <a:rPr lang="en-US" sz="2000" dirty="0" err="1" smtClean="0"/>
              <a:t>quarkonia</a:t>
            </a:r>
            <a:r>
              <a:rPr lang="en-US" sz="2000" dirty="0" smtClean="0"/>
              <a:t>, jets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4965700" y="990600"/>
            <a:ext cx="8388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dirty="0" smtClean="0">
                <a:solidFill>
                  <a:schemeClr val="bg1"/>
                </a:solidFill>
              </a:rPr>
              <a:t>HCAL</a:t>
            </a:r>
            <a:endParaRPr lang="en-US" sz="18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3200" y="630472"/>
            <a:ext cx="8305800" cy="6140141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 &gt; </a:t>
            </a:r>
            <a:r>
              <a:rPr lang="en-US" dirty="0" err="1" smtClean="0">
                <a:solidFill>
                  <a:schemeClr val="tx1"/>
                </a:solidFill>
              </a:rPr>
              <a:t>T</a:t>
            </a:r>
            <a:r>
              <a:rPr lang="en-US" sz="2000" dirty="0" err="1" smtClean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 ; now study quark gluon plasma properties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QGP behaves as a strongly coupled liquid</a:t>
            </a:r>
          </a:p>
          <a:p>
            <a:r>
              <a:rPr lang="en-US" dirty="0" smtClean="0"/>
              <a:t>Flow (pressure gradients) build up &amp; saturate below 39 </a:t>
            </a:r>
            <a:r>
              <a:rPr lang="en-US" dirty="0" err="1" smtClean="0"/>
              <a:t>GeV</a:t>
            </a:r>
            <a:endParaRPr lang="en-US" dirty="0" smtClean="0"/>
          </a:p>
          <a:p>
            <a:pPr lvl="1"/>
            <a:r>
              <a:rPr lang="en-US" dirty="0" smtClean="0"/>
              <a:t>Soft photons flow too!</a:t>
            </a:r>
          </a:p>
          <a:p>
            <a:r>
              <a:rPr lang="en-US" dirty="0" err="1" smtClean="0">
                <a:latin typeface="Symbol" charset="2"/>
                <a:cs typeface="Symbol" charset="2"/>
              </a:rPr>
              <a:t>h</a:t>
            </a:r>
            <a:r>
              <a:rPr lang="en-US" dirty="0" err="1" smtClean="0"/>
              <a:t>/s</a:t>
            </a:r>
            <a:r>
              <a:rPr lang="en-US" dirty="0" smtClean="0"/>
              <a:t> near quantum limit; similar @ LHC and RHIC</a:t>
            </a:r>
          </a:p>
          <a:p>
            <a:pPr lvl="1"/>
            <a:r>
              <a:rPr lang="en-US" dirty="0" smtClean="0"/>
              <a:t>Uncertainties being reduced by higher harmonics of flow</a:t>
            </a:r>
          </a:p>
          <a:p>
            <a:r>
              <a:rPr lang="en-US" dirty="0" smtClean="0"/>
              <a:t>Parton energy loss large at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@ LHC and RHIC</a:t>
            </a:r>
          </a:p>
          <a:p>
            <a:pPr lvl="1"/>
            <a:r>
              <a:rPr lang="en-US" dirty="0" smtClean="0"/>
              <a:t>At high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, </a:t>
            </a:r>
            <a:r>
              <a:rPr lang="en-US" dirty="0" err="1" smtClean="0"/>
              <a:t>hadron</a:t>
            </a:r>
            <a:r>
              <a:rPr lang="en-US" dirty="0" smtClean="0"/>
              <a:t> suppression less, but still substantial</a:t>
            </a:r>
          </a:p>
          <a:p>
            <a:pPr lvl="1"/>
            <a:r>
              <a:rPr lang="en-US" dirty="0" smtClean="0"/>
              <a:t>Jets suppressed from 10-250 </a:t>
            </a:r>
            <a:r>
              <a:rPr lang="en-US" dirty="0" err="1" smtClean="0"/>
              <a:t>GeV</a:t>
            </a:r>
            <a:r>
              <a:rPr lang="en-US" dirty="0" smtClean="0"/>
              <a:t>, but </a:t>
            </a:r>
            <a:r>
              <a:rPr lang="en-US" dirty="0" err="1" smtClean="0"/>
              <a:t>dijet</a:t>
            </a:r>
            <a:r>
              <a:rPr lang="en-US" dirty="0" smtClean="0"/>
              <a:t> correlation &amp; fragmentation unchanged. </a:t>
            </a:r>
            <a:r>
              <a:rPr lang="en-US" dirty="0" smtClean="0">
                <a:solidFill>
                  <a:srgbClr val="660066"/>
                </a:solidFill>
              </a:rPr>
              <a:t>WHERE is the lost energy??!!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Need to understand </a:t>
            </a:r>
            <a:r>
              <a:rPr lang="en-US" dirty="0" err="1" smtClean="0">
                <a:solidFill>
                  <a:srgbClr val="0000FF"/>
                </a:solidFill>
              </a:rPr>
              <a:t>onium</a:t>
            </a:r>
            <a:r>
              <a:rPr lang="en-US" dirty="0" smtClean="0">
                <a:solidFill>
                  <a:srgbClr val="0000FF"/>
                </a:solidFill>
              </a:rPr>
              <a:t> suppression patterns in terms of medium effects on the correlation -&gt; screening length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The data raise entirely new questions!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Answer by running time and </a:t>
            </a:r>
            <a:r>
              <a:rPr lang="en-US" dirty="0" err="1" smtClean="0">
                <a:solidFill>
                  <a:schemeClr val="tx1"/>
                </a:solidFill>
              </a:rPr>
              <a:t>p+A</a:t>
            </a:r>
            <a:r>
              <a:rPr lang="en-US" dirty="0" smtClean="0">
                <a:solidFill>
                  <a:schemeClr val="tx1"/>
                </a:solidFill>
              </a:rPr>
              <a:t> at LHC</a:t>
            </a:r>
          </a:p>
          <a:p>
            <a:pPr lvl="1"/>
            <a:r>
              <a:rPr lang="en-US" dirty="0" smtClean="0">
                <a:solidFill>
                  <a:schemeClr val="tx1"/>
                </a:solidFill>
              </a:rPr>
              <a:t>Upgrades at RHIC for heavy quark &amp; jet probes of plasma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6FE77D0D-4C85-CE4B-889D-F2646361551E}" type="slidenum">
              <a:rPr lang="en-US" smtClean="0"/>
              <a:pPr/>
              <a:t>27</a:t>
            </a:fld>
            <a:endParaRPr lang="en-US" smtClean="0"/>
          </a:p>
        </p:txBody>
      </p:sp>
      <p:sp>
        <p:nvSpPr>
          <p:cNvPr id="150531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046288" y="990600"/>
            <a:ext cx="4702175" cy="2332038"/>
          </a:xfrm>
        </p:spPr>
        <p:txBody>
          <a:bodyPr/>
          <a:lstStyle/>
          <a:p>
            <a:endParaRPr lang="en-US" sz="3200"/>
          </a:p>
          <a:p>
            <a:endParaRPr lang="en-US" sz="3200"/>
          </a:p>
          <a:p>
            <a:endParaRPr lang="en-US" sz="3200"/>
          </a:p>
          <a:p>
            <a:r>
              <a:rPr lang="en-US" sz="3200"/>
              <a:t>backup slides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1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4D082-7336-3F48-9005-0E87DAC803AA}" type="slidenum">
              <a:rPr lang="en-US"/>
              <a:pPr/>
              <a:t>29</a:t>
            </a:fld>
            <a:endParaRPr lang="en-US"/>
          </a:p>
        </p:txBody>
      </p:sp>
      <p:sp>
        <p:nvSpPr>
          <p:cNvPr id="10137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Calculating transport in QGP</a:t>
            </a:r>
            <a:endParaRPr lang="en-US" sz="2800"/>
          </a:p>
        </p:txBody>
      </p:sp>
      <p:sp>
        <p:nvSpPr>
          <p:cNvPr id="10137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0175" y="990600"/>
            <a:ext cx="8689975" cy="1791260"/>
          </a:xfrm>
        </p:spPr>
        <p:txBody>
          <a:bodyPr/>
          <a:lstStyle/>
          <a:p>
            <a:pPr>
              <a:buFont typeface="Monotype Sorts" pitchFamily="-110" charset="2"/>
              <a:buNone/>
            </a:pPr>
            <a:r>
              <a:rPr lang="en-US" u="sng" dirty="0"/>
              <a:t>weak coupling limit</a:t>
            </a:r>
            <a:r>
              <a:rPr lang="en-US" dirty="0"/>
              <a:t>               </a:t>
            </a:r>
            <a:r>
              <a:rPr lang="en-US" dirty="0" smtClean="0"/>
              <a:t> 		 </a:t>
            </a:r>
            <a:r>
              <a:rPr lang="en-US" u="sng" dirty="0" smtClean="0"/>
              <a:t>∞ </a:t>
            </a:r>
            <a:r>
              <a:rPr lang="en-US" u="sng" dirty="0"/>
              <a:t>strong coupling limit</a:t>
            </a:r>
            <a:endParaRPr lang="en-US" i="1" dirty="0">
              <a:solidFill>
                <a:schemeClr val="tx1"/>
              </a:solidFill>
            </a:endParaRPr>
          </a:p>
          <a:p>
            <a:pPr>
              <a:buFont typeface="Monotype Sorts" pitchFamily="-110" charset="2"/>
              <a:buNone/>
            </a:pPr>
            <a:r>
              <a:rPr lang="en-US" i="1" dirty="0" err="1">
                <a:solidFill>
                  <a:schemeClr val="tx1"/>
                </a:solidFill>
              </a:rPr>
              <a:t>perturbative</a:t>
            </a:r>
            <a:r>
              <a:rPr lang="en-US" i="1" dirty="0">
                <a:solidFill>
                  <a:schemeClr val="tx1"/>
                </a:solidFill>
              </a:rPr>
              <a:t> QCD 			not</a:t>
            </a:r>
            <a:r>
              <a:rPr lang="en-US" i="1" dirty="0" smtClean="0">
                <a:solidFill>
                  <a:schemeClr val="tx1"/>
                </a:solidFill>
              </a:rPr>
              <a:t> easy</a:t>
            </a:r>
            <a:r>
              <a:rPr lang="en-US" i="1" dirty="0">
                <a:solidFill>
                  <a:schemeClr val="tx1"/>
                </a:solidFill>
              </a:rPr>
              <a:t>!</a:t>
            </a:r>
            <a:r>
              <a:rPr lang="en-US" i="1" dirty="0" smtClean="0">
                <a:solidFill>
                  <a:schemeClr val="tx1"/>
                </a:solidFill>
              </a:rPr>
              <a:t> Try a </a:t>
            </a:r>
            <a:r>
              <a:rPr lang="en-US" i="1" dirty="0">
                <a:solidFill>
                  <a:schemeClr val="tx1"/>
                </a:solidFill>
              </a:rPr>
              <a:t>pure field…</a:t>
            </a:r>
          </a:p>
          <a:p>
            <a:pPr>
              <a:buFont typeface="Monotype Sorts" pitchFamily="-110" charset="2"/>
              <a:buNone/>
            </a:pPr>
            <a:r>
              <a:rPr lang="en-US" i="1" dirty="0">
                <a:solidFill>
                  <a:schemeClr val="tx1"/>
                </a:solidFill>
              </a:rPr>
              <a:t>kinetic theory, cascades             </a:t>
            </a:r>
            <a:r>
              <a:rPr lang="en-US" i="1" dirty="0" smtClean="0">
                <a:solidFill>
                  <a:schemeClr val="tx1"/>
                </a:solidFill>
              </a:rPr>
              <a:t> 	gravity </a:t>
            </a:r>
            <a:r>
              <a:rPr lang="en-US" i="1" dirty="0" err="1">
                <a:solidFill>
                  <a:schemeClr val="tx1"/>
                </a:solidFill>
                <a:sym typeface="Symbol" pitchFamily="-110" charset="2"/>
              </a:rPr>
              <a:t></a:t>
            </a:r>
            <a:r>
              <a:rPr lang="en-US" i="1" dirty="0">
                <a:solidFill>
                  <a:schemeClr val="tx1"/>
                </a:solidFill>
                <a:sym typeface="Symbol" pitchFamily="-110" charset="2"/>
              </a:rPr>
              <a:t> </a:t>
            </a:r>
            <a:r>
              <a:rPr lang="en-US" i="1" dirty="0" err="1">
                <a:solidFill>
                  <a:schemeClr val="tx1"/>
                </a:solidFill>
              </a:rPr>
              <a:t>supersym</a:t>
            </a:r>
            <a:r>
              <a:rPr lang="en-US" i="1" dirty="0">
                <a:solidFill>
                  <a:schemeClr val="tx1"/>
                </a:solidFill>
              </a:rPr>
              <a:t> 4-d </a:t>
            </a:r>
          </a:p>
          <a:p>
            <a:pPr>
              <a:buFont typeface="Monotype Sorts" pitchFamily="-110" charset="2"/>
              <a:buNone/>
            </a:pPr>
            <a:r>
              <a:rPr lang="en-US" i="1" dirty="0">
                <a:solidFill>
                  <a:schemeClr val="tx1"/>
                </a:solidFill>
              </a:rPr>
              <a:t> interaction of particles		</a:t>
            </a:r>
            <a:r>
              <a:rPr lang="en-US" i="1" dirty="0" smtClean="0">
                <a:solidFill>
                  <a:schemeClr val="tx1"/>
                </a:solidFill>
              </a:rPr>
              <a:t>        (</a:t>
            </a:r>
            <a:r>
              <a:rPr lang="en-US" i="1" dirty="0" err="1" smtClean="0">
                <a:solidFill>
                  <a:schemeClr val="tx1"/>
                </a:solidFill>
              </a:rPr>
              <a:t>AdS</a:t>
            </a:r>
            <a:r>
              <a:rPr lang="en-US" i="1" dirty="0">
                <a:solidFill>
                  <a:schemeClr val="tx1"/>
                </a:solidFill>
              </a:rPr>
              <a:t>/</a:t>
            </a:r>
            <a:r>
              <a:rPr lang="en-US" i="1" dirty="0" smtClean="0">
                <a:solidFill>
                  <a:schemeClr val="tx1"/>
                </a:solidFill>
              </a:rPr>
              <a:t>CFT)</a:t>
            </a:r>
            <a:endParaRPr lang="en-US" i="1" dirty="0">
              <a:solidFill>
                <a:schemeClr val="tx1"/>
              </a:solidFill>
            </a:endParaRPr>
          </a:p>
        </p:txBody>
      </p:sp>
      <p:pic>
        <p:nvPicPr>
          <p:cNvPr id="1013764" name="Picture 4" descr="Au-Au_1"/>
          <p:cNvPicPr>
            <a:picLocks noChangeAspect="1" noChangeArrowheads="1"/>
          </p:cNvPicPr>
          <p:nvPr/>
        </p:nvPicPr>
        <p:blipFill>
          <a:blip r:embed="rId3"/>
          <a:srcRect l="17221" r="18681"/>
          <a:stretch>
            <a:fillRect/>
          </a:stretch>
        </p:blipFill>
        <p:spPr bwMode="auto">
          <a:xfrm>
            <a:off x="342900" y="3376613"/>
            <a:ext cx="3017838" cy="2674937"/>
          </a:xfrm>
          <a:prstGeom prst="rect">
            <a:avLst/>
          </a:prstGeom>
          <a:noFill/>
        </p:spPr>
      </p:pic>
      <p:pic>
        <p:nvPicPr>
          <p:cNvPr id="1013773" name="Picture 13"/>
          <p:cNvPicPr>
            <a:picLocks noChangeAspect="1" noChangeArrowheads="1"/>
          </p:cNvPicPr>
          <p:nvPr/>
        </p:nvPicPr>
        <p:blipFill>
          <a:blip r:embed="rId4"/>
          <a:srcRect l="33125" t="55017" r="40637" b="7872"/>
          <a:stretch>
            <a:fillRect/>
          </a:stretch>
        </p:blipFill>
        <p:spPr bwMode="auto">
          <a:xfrm>
            <a:off x="6005513" y="3346450"/>
            <a:ext cx="2855912" cy="282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13774" name="Text Box 14"/>
          <p:cNvSpPr txBox="1">
            <a:spLocks noChangeArrowheads="1"/>
          </p:cNvSpPr>
          <p:nvPr/>
        </p:nvSpPr>
        <p:spPr bwMode="auto">
          <a:xfrm>
            <a:off x="1108075" y="5707063"/>
            <a:ext cx="2857500" cy="519112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dirty="0">
                <a:solidFill>
                  <a:srgbClr val="CCFFFF"/>
                </a:solidFill>
              </a:rPr>
              <a:t>2</a:t>
            </a:r>
            <a:r>
              <a:rPr lang="en-US" dirty="0">
                <a:solidFill>
                  <a:srgbClr val="CCFFFF"/>
                </a:solidFill>
                <a:sym typeface="Symbol" pitchFamily="-110" charset="2"/>
              </a:rPr>
              <a:t></a:t>
            </a:r>
            <a:r>
              <a:rPr lang="en-US" dirty="0">
                <a:solidFill>
                  <a:srgbClr val="CCFFFF"/>
                </a:solidFill>
              </a:rPr>
              <a:t>3,3</a:t>
            </a:r>
            <a:r>
              <a:rPr lang="en-US" dirty="0">
                <a:solidFill>
                  <a:srgbClr val="CCFFFF"/>
                </a:solidFill>
                <a:sym typeface="Symbol" pitchFamily="-110" charset="2"/>
              </a:rPr>
              <a:t></a:t>
            </a:r>
            <a:r>
              <a:rPr lang="en-US" dirty="0">
                <a:solidFill>
                  <a:srgbClr val="CCFFFF"/>
                </a:solidFill>
              </a:rPr>
              <a:t>2,n</a:t>
            </a:r>
            <a:r>
              <a:rPr lang="en-US" dirty="0">
                <a:solidFill>
                  <a:srgbClr val="CCFFFF"/>
                </a:solidFill>
                <a:sym typeface="Symbol" pitchFamily="-110" charset="2"/>
              </a:rPr>
              <a:t></a:t>
            </a:r>
            <a:r>
              <a:rPr lang="en-US" dirty="0">
                <a:solidFill>
                  <a:srgbClr val="CCFFFF"/>
                </a:solidFill>
              </a:rPr>
              <a:t>2…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889000" y="23495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sng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Heat nuclei</a:t>
            </a:r>
            <a:r>
              <a:rPr kumimoji="0" lang="en-US" sz="3200" b="1" i="0" u="sng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j-lt"/>
                <a:ea typeface="ＭＳ Ｐゴシック" charset="-128"/>
                <a:cs typeface="ＭＳ Ｐゴシック" charset="-128"/>
              </a:rPr>
              <a:t> at both RHIC and LHC</a:t>
            </a:r>
            <a:endParaRPr kumimoji="0" lang="en-US" sz="3200" b="1" i="0" u="sng" strike="noStrike" kern="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j-lt"/>
              <a:ea typeface="ＭＳ Ｐゴシック" charset="-128"/>
              <a:cs typeface="ＭＳ Ｐゴシック" charset="-128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4381500" y="736600"/>
            <a:ext cx="4762500" cy="3276600"/>
            <a:chOff x="1397000" y="1295400"/>
            <a:chExt cx="6350000" cy="4267200"/>
          </a:xfrm>
        </p:grpSpPr>
        <p:pic>
          <p:nvPicPr>
            <p:cNvPr id="5" name="Picture 4" descr="LHC.jpg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397000" y="1295400"/>
              <a:ext cx="6350000" cy="4267200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1854200" y="1315483"/>
              <a:ext cx="5731988" cy="681403"/>
            </a:xfrm>
            <a:prstGeom prst="rect">
              <a:avLst/>
            </a:prstGeom>
            <a:solidFill>
              <a:srgbClr val="FFFF00"/>
            </a:solidFill>
          </p:spPr>
          <p:txBody>
            <a:bodyPr wrap="square">
              <a:spAutoFit/>
            </a:bodyPr>
            <a:lstStyle/>
            <a:p>
              <a:pPr lvl="0" algn="ctr">
                <a:spcBef>
                  <a:spcPct val="0"/>
                </a:spcBef>
                <a:buClrTx/>
                <a:buSzTx/>
                <a:buNone/>
                <a:defRPr/>
              </a:pPr>
              <a:r>
                <a:rPr lang="en-US" u="sng" kern="0" dirty="0" err="1" smtClean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Pb+Pb</a:t>
              </a:r>
              <a:r>
                <a:rPr lang="en-US" u="sng" kern="0" dirty="0" smtClean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 at 2.76 </a:t>
              </a:r>
              <a:r>
                <a:rPr lang="en-US" u="sng" kern="0" dirty="0" err="1" smtClean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TeV</a:t>
              </a:r>
              <a:r>
                <a:rPr lang="en-US" u="sng" kern="0" dirty="0" smtClean="0">
                  <a:solidFill>
                    <a:srgbClr val="000000"/>
                  </a:solidFill>
                  <a:ea typeface="ＭＳ Ｐゴシック" charset="-128"/>
                  <a:cs typeface="ＭＳ Ｐゴシック" charset="-128"/>
                </a:rPr>
                <a:t> per NN</a:t>
              </a:r>
              <a:endParaRPr lang="en-US" u="sng" kern="0" dirty="0">
                <a:solidFill>
                  <a:srgbClr val="000000"/>
                </a:solidFill>
                <a:ea typeface="ＭＳ Ｐゴシック" charset="-128"/>
                <a:cs typeface="ＭＳ Ｐゴシック" charset="-128"/>
              </a:endParaRPr>
            </a:p>
          </p:txBody>
        </p:sp>
      </p:grp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2932760"/>
            <a:ext cx="5422900" cy="3899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-13863" y="2805760"/>
            <a:ext cx="4328904" cy="523220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buClrTx/>
              <a:buSzTx/>
              <a:buNone/>
              <a:defRPr/>
            </a:pPr>
            <a:r>
              <a:rPr lang="en-US" u="sng" kern="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Au+Au</a:t>
            </a:r>
            <a:r>
              <a:rPr lang="en-US" u="sng" kern="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at 200 </a:t>
            </a:r>
            <a:r>
              <a:rPr lang="en-US" u="sng" kern="0" dirty="0" err="1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GeV</a:t>
            </a:r>
            <a:r>
              <a:rPr lang="en-US" u="sng" kern="0" dirty="0" smtClean="0">
                <a:solidFill>
                  <a:srgbClr val="000000"/>
                </a:solidFill>
                <a:ea typeface="ＭＳ Ｐゴシック" charset="-128"/>
                <a:cs typeface="ＭＳ Ｐゴシック" charset="-128"/>
              </a:rPr>
              <a:t> per NN</a:t>
            </a:r>
            <a:endParaRPr lang="en-US" u="sng" kern="0" dirty="0">
              <a:solidFill>
                <a:srgbClr val="00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98225" y="853621"/>
            <a:ext cx="4116816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Compare to:</a:t>
            </a:r>
          </a:p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err="1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p+p</a:t>
            </a:r>
            <a:r>
              <a:rPr lang="en-US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 – no medium</a:t>
            </a:r>
          </a:p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err="1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p/d+A</a:t>
            </a:r>
            <a:r>
              <a:rPr lang="en-US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 – cold nuclear   	matter effects</a:t>
            </a:r>
            <a:endParaRPr lang="en-US" kern="0" dirty="0">
              <a:solidFill>
                <a:srgbClr val="FF0000"/>
              </a:solidFill>
              <a:ea typeface="ＭＳ Ｐゴシック" charset="-128"/>
              <a:cs typeface="ＭＳ Ｐゴシック" charset="-128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422900" y="4546600"/>
            <a:ext cx="37211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smtClean="0">
                <a:solidFill>
                  <a:schemeClr val="accent6"/>
                </a:solidFill>
                <a:ea typeface="ＭＳ Ｐゴシック" charset="-128"/>
                <a:cs typeface="ＭＳ Ｐゴシック" charset="-128"/>
              </a:rPr>
              <a:t>5 active experiments:</a:t>
            </a:r>
          </a:p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smtClean="0">
                <a:solidFill>
                  <a:schemeClr val="accent6"/>
                </a:solidFill>
                <a:ea typeface="ＭＳ Ｐゴシック" charset="-128"/>
                <a:cs typeface="ＭＳ Ｐゴシック" charset="-128"/>
              </a:rPr>
              <a:t>   </a:t>
            </a:r>
            <a:r>
              <a:rPr lang="en-US" kern="0" dirty="0" smtClean="0">
                <a:solidFill>
                  <a:srgbClr val="FF0000"/>
                </a:solidFill>
                <a:ea typeface="ＭＳ Ｐゴシック" charset="-128"/>
                <a:cs typeface="ＭＳ Ｐゴシック" charset="-128"/>
              </a:rPr>
              <a:t>STAR, PHENIX</a:t>
            </a:r>
          </a:p>
          <a:p>
            <a:pPr lvl="0">
              <a:spcBef>
                <a:spcPct val="0"/>
              </a:spcBef>
              <a:buClrTx/>
              <a:buSzTx/>
              <a:buNone/>
              <a:defRPr/>
            </a:pPr>
            <a:r>
              <a:rPr lang="en-US" kern="0" dirty="0" smtClean="0">
                <a:solidFill>
                  <a:srgbClr val="660066"/>
                </a:solidFill>
                <a:ea typeface="ＭＳ Ｐゴシック" charset="-128"/>
                <a:cs typeface="ＭＳ Ｐゴシック" charset="-128"/>
              </a:rPr>
              <a:t>ALICE, ATLAS, CMS</a:t>
            </a:r>
            <a:endParaRPr lang="en-US" kern="0" dirty="0">
              <a:solidFill>
                <a:srgbClr val="660066"/>
              </a:solidFill>
              <a:ea typeface="ＭＳ Ｐゴシック" charset="-128"/>
              <a:cs typeface="ＭＳ Ｐゴシック" charset="-128"/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 rot="10800000">
            <a:off x="4927600" y="5232400"/>
            <a:ext cx="768308" cy="254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8089941" y="4616450"/>
            <a:ext cx="1638300" cy="1588"/>
          </a:xfrm>
          <a:prstGeom prst="straightConnector1">
            <a:avLst/>
          </a:prstGeom>
          <a:noFill/>
          <a:ln w="28575" cap="flat" cmpd="sng" algn="ctr">
            <a:solidFill>
              <a:srgbClr val="660066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1D852A2-C131-274A-B604-7F3385F06741}" type="slidenum">
              <a:rPr lang="en-US"/>
              <a:pPr/>
              <a:t>30</a:t>
            </a:fld>
            <a:endParaRPr lang="en-US"/>
          </a:p>
        </p:txBody>
      </p:sp>
      <p:sp>
        <p:nvSpPr>
          <p:cNvPr id="964610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/>
              <a:t>Lepton pair emission </a:t>
            </a:r>
            <a:r>
              <a:rPr lang="en-US">
                <a:sym typeface="Symbol" pitchFamily="-110" charset="2"/>
              </a:rPr>
              <a:t></a:t>
            </a:r>
            <a:r>
              <a:rPr lang="en-US"/>
              <a:t> EM correlator</a:t>
            </a:r>
          </a:p>
        </p:txBody>
      </p:sp>
      <p:pic>
        <p:nvPicPr>
          <p:cNvPr id="964611" name="Picture 3" descr="C:\Users\Yasuyuki Akiba\Desktop\dilept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" y="1314450"/>
            <a:ext cx="6124575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64612" name="Picture 5" descr="C:\Users\Yasuyuki Akiba\Desktop\Boltzmann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62800" y="1447800"/>
            <a:ext cx="19812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4613" name="TextBox 9"/>
          <p:cNvSpPr txBox="1">
            <a:spLocks noChangeArrowheads="1"/>
          </p:cNvSpPr>
          <p:nvPr/>
        </p:nvSpPr>
        <p:spPr bwMode="auto">
          <a:xfrm>
            <a:off x="152400" y="990600"/>
            <a:ext cx="3995738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Emission rate of dileptons per volume</a:t>
            </a:r>
          </a:p>
        </p:txBody>
      </p:sp>
      <p:pic>
        <p:nvPicPr>
          <p:cNvPr id="964614" name="Picture 8" descr="C:\Users\Yasuyuki Akiba\Desktop\LM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62800" y="1752600"/>
            <a:ext cx="1981200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23" name="TextBox 16"/>
          <p:cNvSpPr txBox="1">
            <a:spLocks noChangeArrowheads="1"/>
          </p:cNvSpPr>
          <p:nvPr/>
        </p:nvSpPr>
        <p:spPr bwMode="auto">
          <a:xfrm>
            <a:off x="5332413" y="2209800"/>
            <a:ext cx="189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rgbClr val="FF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Boltzmann factor</a:t>
            </a:r>
          </a:p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 i="1">
                <a:solidFill>
                  <a:srgbClr val="FF000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temperature</a:t>
            </a:r>
          </a:p>
        </p:txBody>
      </p:sp>
      <p:sp>
        <p:nvSpPr>
          <p:cNvPr id="13325" name="Oval 28"/>
          <p:cNvSpPr>
            <a:spLocks noChangeArrowheads="1"/>
          </p:cNvSpPr>
          <p:nvPr/>
        </p:nvSpPr>
        <p:spPr bwMode="auto">
          <a:xfrm>
            <a:off x="5257800" y="1447800"/>
            <a:ext cx="1371600" cy="685800"/>
          </a:xfrm>
          <a:prstGeom prst="ellipse">
            <a:avLst/>
          </a:prstGeom>
          <a:solidFill>
            <a:schemeClr val="bg1">
              <a:alpha val="0"/>
            </a:schemeClr>
          </a:solidFill>
          <a:ln w="12700">
            <a:solidFill>
              <a:srgbClr val="FF000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US" sz="1800" b="0">
              <a:solidFill>
                <a:schemeClr val="tx1"/>
              </a:solidFill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3326" name="Oval 33"/>
          <p:cNvSpPr>
            <a:spLocks noChangeArrowheads="1"/>
          </p:cNvSpPr>
          <p:nvPr/>
        </p:nvSpPr>
        <p:spPr bwMode="auto">
          <a:xfrm>
            <a:off x="3048000" y="1295400"/>
            <a:ext cx="2286000" cy="914400"/>
          </a:xfrm>
          <a:prstGeom prst="ellipse">
            <a:avLst/>
          </a:prstGeom>
          <a:noFill/>
          <a:ln w="12700">
            <a:solidFill>
              <a:schemeClr val="accent2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US" sz="1800" b="0">
              <a:solidFill>
                <a:schemeClr val="tx1"/>
              </a:solidFill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3327" name="TextBox 35"/>
          <p:cNvSpPr txBox="1">
            <a:spLocks noChangeArrowheads="1"/>
          </p:cNvSpPr>
          <p:nvPr/>
        </p:nvSpPr>
        <p:spPr bwMode="auto">
          <a:xfrm>
            <a:off x="3352800" y="2249488"/>
            <a:ext cx="189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chemeClr val="accent2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EM correlator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 i="1">
                <a:solidFill>
                  <a:schemeClr val="accent2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Medium property</a:t>
            </a:r>
          </a:p>
        </p:txBody>
      </p:sp>
      <p:sp>
        <p:nvSpPr>
          <p:cNvPr id="13328" name="Oval 39"/>
          <p:cNvSpPr>
            <a:spLocks noChangeArrowheads="1"/>
          </p:cNvSpPr>
          <p:nvPr/>
        </p:nvSpPr>
        <p:spPr bwMode="auto">
          <a:xfrm>
            <a:off x="2133600" y="1295400"/>
            <a:ext cx="990600" cy="914400"/>
          </a:xfrm>
          <a:prstGeom prst="ellipse">
            <a:avLst/>
          </a:prstGeom>
          <a:noFill/>
          <a:ln w="12700">
            <a:solidFill>
              <a:srgbClr val="00B050"/>
            </a:solidFill>
            <a:round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endParaRPr kumimoji="1" lang="en-US" sz="1800" b="0">
              <a:solidFill>
                <a:schemeClr val="tx1"/>
              </a:solidFill>
              <a:latin typeface="Arial" pitchFamily="-110" charset="0"/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3329" name="TextBox 40"/>
          <p:cNvSpPr txBox="1">
            <a:spLocks noChangeArrowheads="1"/>
          </p:cNvSpPr>
          <p:nvPr/>
        </p:nvSpPr>
        <p:spPr bwMode="auto">
          <a:xfrm>
            <a:off x="2209800" y="2209800"/>
            <a:ext cx="9334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rgbClr val="00B050"/>
                </a:solidFill>
                <a:latin typeface="Symbol" pitchFamily="-110" charset="2"/>
                <a:ea typeface="ＭＳ Ｐゴシック" pitchFamily="-110" charset="-128"/>
                <a:cs typeface="ＭＳ Ｐゴシック" pitchFamily="-110" charset="-128"/>
              </a:rPr>
              <a:t>g*</a:t>
            </a:r>
            <a:r>
              <a:rPr kumimoji="1" lang="en-US" sz="1800" b="0">
                <a:solidFill>
                  <a:srgbClr val="00B05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  <a:sym typeface="Wingdings" pitchFamily="-110" charset="2"/>
              </a:rPr>
              <a:t>ee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rgbClr val="00B050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decay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304800" y="5867400"/>
            <a:ext cx="8582025" cy="641350"/>
          </a:xfrm>
          <a:prstGeom prst="rect">
            <a:avLst/>
          </a:prstGeom>
          <a:noFill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rgbClr val="2D2DB9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From emission rate of dileptons, the medium effect on the EM correlator as well as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800" b="0">
                <a:solidFill>
                  <a:srgbClr val="2D2DB9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temperature of the medium can be decoded.</a:t>
            </a:r>
          </a:p>
        </p:txBody>
      </p:sp>
      <p:sp>
        <p:nvSpPr>
          <p:cNvPr id="964622" name="TextBox 29"/>
          <p:cNvSpPr txBox="1">
            <a:spLocks noChangeArrowheads="1"/>
          </p:cNvSpPr>
          <p:nvPr/>
        </p:nvSpPr>
        <p:spPr bwMode="auto">
          <a:xfrm>
            <a:off x="5029200" y="685800"/>
            <a:ext cx="3919538" cy="304800"/>
          </a:xfrm>
          <a:prstGeom prst="rect">
            <a:avLst/>
          </a:prstGeom>
          <a:solidFill>
            <a:srgbClr val="FFFF00"/>
          </a:solidFill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kumimoji="1" lang="en-US" sz="14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rPr>
              <a:t>e.g. Rapp, Wambach Adv.Nucl.Phys 25 (2000) </a:t>
            </a:r>
          </a:p>
        </p:txBody>
      </p:sp>
      <p:grpSp>
        <p:nvGrpSpPr>
          <p:cNvPr id="3" name="Group 15"/>
          <p:cNvGrpSpPr>
            <a:grpSpLocks/>
          </p:cNvGrpSpPr>
          <p:nvPr/>
        </p:nvGrpSpPr>
        <p:grpSpPr bwMode="auto">
          <a:xfrm>
            <a:off x="228600" y="2935288"/>
            <a:ext cx="8467725" cy="3040062"/>
            <a:chOff x="144" y="1849"/>
            <a:chExt cx="5334" cy="1915"/>
          </a:xfrm>
        </p:grpSpPr>
        <p:pic>
          <p:nvPicPr>
            <p:cNvPr id="7181" name="Picture 20" descr="C:\Users\Yasuyuki Akiba\Documents\JFY2008\PM EC DC IB\Collab mtg Atlanta(Mar 09)\myQMtalk draft\EMVAC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44" y="2304"/>
              <a:ext cx="4481" cy="8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TextBox 20"/>
            <p:cNvSpPr txBox="1">
              <a:spLocks noChangeArrowheads="1"/>
            </p:cNvSpPr>
            <p:nvPr/>
          </p:nvSpPr>
          <p:spPr bwMode="auto">
            <a:xfrm>
              <a:off x="1249" y="1968"/>
              <a:ext cx="177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rgbClr val="FFC000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Hadronic contribution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rgbClr val="FFC000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Vector Meson Dominance</a:t>
              </a:r>
            </a:p>
          </p:txBody>
        </p:sp>
        <p:sp>
          <p:nvSpPr>
            <p:cNvPr id="22" name="TextBox 21"/>
            <p:cNvSpPr txBox="1">
              <a:spLocks noChangeArrowheads="1"/>
            </p:cNvSpPr>
            <p:nvPr/>
          </p:nvSpPr>
          <p:spPr bwMode="auto">
            <a:xfrm>
              <a:off x="1392" y="3223"/>
              <a:ext cx="1085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rgbClr val="00B0F0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qq annihilation </a:t>
              </a:r>
            </a:p>
          </p:txBody>
        </p:sp>
        <p:sp>
          <p:nvSpPr>
            <p:cNvPr id="23" name="Right Arrow 22"/>
            <p:cNvSpPr>
              <a:spLocks noChangeArrowheads="1"/>
            </p:cNvSpPr>
            <p:nvPr/>
          </p:nvSpPr>
          <p:spPr bwMode="auto">
            <a:xfrm>
              <a:off x="2977" y="2112"/>
              <a:ext cx="336" cy="14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sz="18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24" name="TextBox 23"/>
            <p:cNvSpPr txBox="1">
              <a:spLocks noChangeArrowheads="1"/>
            </p:cNvSpPr>
            <p:nvPr/>
          </p:nvSpPr>
          <p:spPr bwMode="auto">
            <a:xfrm>
              <a:off x="3409" y="1849"/>
              <a:ext cx="2069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chemeClr val="tx1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Medium modification of meson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chemeClr val="tx1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Chiral restoration</a:t>
              </a:r>
            </a:p>
          </p:txBody>
        </p:sp>
        <p:sp>
          <p:nvSpPr>
            <p:cNvPr id="25" name="Right Arrow 24"/>
            <p:cNvSpPr>
              <a:spLocks noChangeArrowheads="1"/>
            </p:cNvSpPr>
            <p:nvPr/>
          </p:nvSpPr>
          <p:spPr bwMode="auto">
            <a:xfrm>
              <a:off x="3024" y="3312"/>
              <a:ext cx="336" cy="144"/>
            </a:xfrm>
            <a:prstGeom prst="rightArrow">
              <a:avLst>
                <a:gd name="adj1" fmla="val 50000"/>
                <a:gd name="adj2" fmla="val 50005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sz="18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28" name="Oval 27"/>
            <p:cNvSpPr>
              <a:spLocks noChangeArrowheads="1"/>
            </p:cNvSpPr>
            <p:nvPr/>
          </p:nvSpPr>
          <p:spPr bwMode="auto">
            <a:xfrm>
              <a:off x="1200" y="2352"/>
              <a:ext cx="1776" cy="432"/>
            </a:xfrm>
            <a:prstGeom prst="ellipse">
              <a:avLst/>
            </a:prstGeom>
            <a:noFill/>
            <a:ln w="15875">
              <a:solidFill>
                <a:srgbClr val="FFC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sz="18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sp>
          <p:nvSpPr>
            <p:cNvPr id="29" name="Oval 28"/>
            <p:cNvSpPr>
              <a:spLocks noChangeArrowheads="1"/>
            </p:cNvSpPr>
            <p:nvPr/>
          </p:nvSpPr>
          <p:spPr bwMode="auto">
            <a:xfrm>
              <a:off x="1200" y="2736"/>
              <a:ext cx="2304" cy="432"/>
            </a:xfrm>
            <a:prstGeom prst="ellipse">
              <a:avLst/>
            </a:prstGeom>
            <a:noFill/>
            <a:ln w="15875">
              <a:solidFill>
                <a:srgbClr val="00B0F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kumimoji="1" lang="en-US" sz="1800" b="0">
                <a:solidFill>
                  <a:schemeClr val="tx1"/>
                </a:solidFill>
                <a:latin typeface="Arial" pitchFamily="-110" charset="0"/>
                <a:ea typeface="ＭＳ Ｐゴシック" pitchFamily="-110" charset="-128"/>
                <a:cs typeface="ＭＳ Ｐゴシック" pitchFamily="-110" charset="-128"/>
              </a:endParaRPr>
            </a:p>
          </p:txBody>
        </p:sp>
        <p:grpSp>
          <p:nvGrpSpPr>
            <p:cNvPr id="4" name="Group 18"/>
            <p:cNvGrpSpPr>
              <a:grpSpLocks/>
            </p:cNvGrpSpPr>
            <p:nvPr/>
          </p:nvGrpSpPr>
          <p:grpSpPr bwMode="auto">
            <a:xfrm>
              <a:off x="3746" y="2736"/>
              <a:ext cx="1169" cy="624"/>
              <a:chOff x="3843" y="3042"/>
              <a:chExt cx="1380" cy="979"/>
            </a:xfrm>
          </p:grpSpPr>
          <p:grpSp>
            <p:nvGrpSpPr>
              <p:cNvPr id="5" name="Group 19"/>
              <p:cNvGrpSpPr>
                <a:grpSpLocks/>
              </p:cNvGrpSpPr>
              <p:nvPr/>
            </p:nvGrpSpPr>
            <p:grpSpPr bwMode="auto">
              <a:xfrm>
                <a:off x="3843" y="3042"/>
                <a:ext cx="1380" cy="979"/>
                <a:chOff x="3843" y="3042"/>
                <a:chExt cx="1380" cy="979"/>
              </a:xfrm>
            </p:grpSpPr>
            <p:pic>
              <p:nvPicPr>
                <p:cNvPr id="964634" name="Picture 20" descr="feynman-rho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r="76201"/>
                <a:stretch>
                  <a:fillRect/>
                </a:stretch>
              </p:blipFill>
              <p:spPr bwMode="auto">
                <a:xfrm>
                  <a:off x="3844" y="3109"/>
                  <a:ext cx="456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64635" name="Picture 21" descr="feynman-rho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51617"/>
                <a:stretch>
                  <a:fillRect/>
                </a:stretch>
              </p:blipFill>
              <p:spPr bwMode="auto">
                <a:xfrm>
                  <a:off x="4296" y="3042"/>
                  <a:ext cx="927" cy="91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pic>
              <p:nvPicPr>
                <p:cNvPr id="964636" name="Picture 22" descr="feynman-rho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t="57018" r="76201"/>
                <a:stretch>
                  <a:fillRect/>
                </a:stretch>
              </p:blipFill>
              <p:spPr bwMode="auto">
                <a:xfrm>
                  <a:off x="3843" y="3546"/>
                  <a:ext cx="456" cy="39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964637" name="Text Box 23"/>
                <p:cNvSpPr txBox="1">
                  <a:spLocks noChangeArrowheads="1"/>
                </p:cNvSpPr>
                <p:nvPr/>
              </p:nvSpPr>
              <p:spPr bwMode="auto">
                <a:xfrm>
                  <a:off x="3898" y="3069"/>
                  <a:ext cx="226" cy="362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lg"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US" sz="1800" b="0">
                      <a:solidFill>
                        <a:schemeClr val="tx1"/>
                      </a:solidFill>
                      <a:latin typeface="Comic Sans MS" pitchFamily="-110" charset="0"/>
                      <a:ea typeface="ＭＳ Ｐゴシック" pitchFamily="-110" charset="-128"/>
                      <a:cs typeface="ＭＳ Ｐゴシック" pitchFamily="-110" charset="-128"/>
                    </a:rPr>
                    <a:t>q</a:t>
                  </a:r>
                </a:p>
              </p:txBody>
            </p:sp>
            <p:sp>
              <p:nvSpPr>
                <p:cNvPr id="964638" name="Text Box 24"/>
                <p:cNvSpPr txBox="1">
                  <a:spLocks noChangeArrowheads="1"/>
                </p:cNvSpPr>
                <p:nvPr/>
              </p:nvSpPr>
              <p:spPr bwMode="auto">
                <a:xfrm>
                  <a:off x="3878" y="3644"/>
                  <a:ext cx="226" cy="363"/>
                </a:xfrm>
                <a:prstGeom prst="rect">
                  <a:avLst/>
                </a:prstGeom>
                <a:solidFill>
                  <a:schemeClr val="bg1"/>
                </a:solidFill>
                <a:ln w="12700">
                  <a:noFill/>
                  <a:miter lim="800000"/>
                  <a:headEnd/>
                  <a:tailEnd type="none" w="lg" len="lg"/>
                </a:ln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 eaLnBrk="1" hangingPunct="1"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kumimoji="1" lang="en-US" sz="1800" b="0">
                      <a:solidFill>
                        <a:schemeClr val="tx1"/>
                      </a:solidFill>
                      <a:latin typeface="Comic Sans MS" pitchFamily="-110" charset="0"/>
                      <a:ea typeface="ＭＳ Ｐゴシック" pitchFamily="-110" charset="-128"/>
                      <a:cs typeface="ＭＳ Ｐゴシック" pitchFamily="-110" charset="-128"/>
                    </a:rPr>
                    <a:t>q</a:t>
                  </a:r>
                </a:p>
              </p:txBody>
            </p:sp>
          </p:grpSp>
          <p:sp>
            <p:nvSpPr>
              <p:cNvPr id="964639" name="Line 25"/>
              <p:cNvSpPr>
                <a:spLocks noChangeShapeType="1"/>
              </p:cNvSpPr>
              <p:nvPr/>
            </p:nvSpPr>
            <p:spPr bwMode="auto">
              <a:xfrm>
                <a:off x="3955" y="3749"/>
                <a:ext cx="73" cy="0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none" w="lg" len="lg"/>
              </a:ln>
            </p:spPr>
            <p:txBody>
              <a:bodyPr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26" name="TextBox 25"/>
            <p:cNvSpPr txBox="1">
              <a:spLocks noChangeArrowheads="1"/>
            </p:cNvSpPr>
            <p:nvPr/>
          </p:nvSpPr>
          <p:spPr bwMode="auto">
            <a:xfrm>
              <a:off x="3456" y="3360"/>
              <a:ext cx="1565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chemeClr val="tx1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Thermal radiation from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kumimoji="1" lang="en-US" sz="1800" b="0">
                  <a:solidFill>
                    <a:schemeClr val="tx1"/>
                  </a:solidFill>
                  <a:latin typeface="Arial" pitchFamily="-110" charset="0"/>
                  <a:ea typeface="ＭＳ Ｐゴシック" pitchFamily="-110" charset="-128"/>
                  <a:cs typeface="ＭＳ Ｐゴシック" pitchFamily="-110" charset="-128"/>
                </a:rPr>
                <a:t>partonic phase (QGP)</a:t>
              </a:r>
            </a:p>
          </p:txBody>
        </p:sp>
        <p:pic>
          <p:nvPicPr>
            <p:cNvPr id="38" name="Picture 5" descr="feynman-rho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649" y="2208"/>
              <a:ext cx="1244" cy="5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" name="Footer Placeholder 1"/>
          <p:cNvSpPr txBox="1">
            <a:spLocks noGrp="1"/>
          </p:cNvSpPr>
          <p:nvPr/>
        </p:nvSpPr>
        <p:spPr bwMode="auto">
          <a:xfrm>
            <a:off x="3124200" y="6508750"/>
            <a:ext cx="2895600" cy="24447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1400" b="0">
                <a:solidFill>
                  <a:schemeClr val="tx1"/>
                </a:solidFill>
                <a:latin typeface="Arial" pitchFamily="-110" charset="0"/>
              </a:rPr>
              <a:t>Yasuyuki Akiba - PHENIX QM09</a:t>
            </a:r>
          </a:p>
        </p:txBody>
      </p:sp>
      <p:sp>
        <p:nvSpPr>
          <p:cNvPr id="964643" name="Line 35"/>
          <p:cNvSpPr>
            <a:spLocks noChangeShapeType="1"/>
          </p:cNvSpPr>
          <p:nvPr/>
        </p:nvSpPr>
        <p:spPr bwMode="auto">
          <a:xfrm>
            <a:off x="2386013" y="5197475"/>
            <a:ext cx="152400" cy="0"/>
          </a:xfrm>
          <a:prstGeom prst="line">
            <a:avLst/>
          </a:prstGeom>
          <a:noFill/>
          <a:ln w="9525">
            <a:solidFill>
              <a:srgbClr val="00B0F0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3" grpId="0"/>
      <p:bldP spid="13325" grpId="0" animBg="1"/>
      <p:bldP spid="13326" grpId="0" animBg="1"/>
      <p:bldP spid="13327" grpId="0"/>
      <p:bldP spid="13328" grpId="0" animBg="1"/>
      <p:bldP spid="13329" grpId="0"/>
      <p:bldP spid="2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Suppression pattern ingredients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1638" y="736086"/>
            <a:ext cx="8221662" cy="5678477"/>
          </a:xfrm>
        </p:spPr>
        <p:txBody>
          <a:bodyPr/>
          <a:lstStyle/>
          <a:p>
            <a:r>
              <a:rPr lang="en-US" dirty="0" smtClean="0"/>
              <a:t>Color screening</a:t>
            </a:r>
          </a:p>
          <a:p>
            <a:endParaRPr lang="en-US" dirty="0" smtClean="0"/>
          </a:p>
          <a:p>
            <a:r>
              <a:rPr lang="en-US" dirty="0" smtClean="0"/>
              <a:t>Initial state effects</a:t>
            </a:r>
          </a:p>
          <a:p>
            <a:pPr lvl="1"/>
            <a:r>
              <a:rPr lang="en-US" dirty="0" smtClean="0"/>
              <a:t>Shadowing or saturation of </a:t>
            </a:r>
          </a:p>
          <a:p>
            <a:pPr lvl="1"/>
            <a:r>
              <a:rPr lang="en-US" dirty="0" smtClean="0"/>
              <a:t>   incoming gluon distribution</a:t>
            </a:r>
          </a:p>
          <a:p>
            <a:pPr lvl="1"/>
            <a:r>
              <a:rPr lang="en-US" dirty="0" smtClean="0"/>
              <a:t>Initial state energy loss</a:t>
            </a:r>
          </a:p>
          <a:p>
            <a:pPr lvl="1"/>
            <a:r>
              <a:rPr lang="en-US" dirty="0" smtClean="0"/>
              <a:t>(calibrate with </a:t>
            </a:r>
            <a:r>
              <a:rPr lang="en-US" dirty="0" err="1" smtClean="0"/>
              <a:t>p+A</a:t>
            </a:r>
            <a:r>
              <a:rPr lang="en-US" dirty="0" smtClean="0"/>
              <a:t> or </a:t>
            </a:r>
            <a:r>
              <a:rPr lang="en-US" dirty="0" err="1" smtClean="0"/>
              <a:t>d+A</a:t>
            </a:r>
            <a:r>
              <a:rPr lang="en-US" dirty="0" smtClean="0"/>
              <a:t>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Final state effects</a:t>
            </a:r>
          </a:p>
          <a:p>
            <a:pPr lvl="1"/>
            <a:r>
              <a:rPr lang="en-US" dirty="0" smtClean="0"/>
              <a:t>Breakup of </a:t>
            </a:r>
            <a:r>
              <a:rPr lang="en-US" dirty="0" err="1" smtClean="0"/>
              <a:t>quarkonia</a:t>
            </a:r>
            <a:r>
              <a:rPr lang="en-US" dirty="0" smtClean="0"/>
              <a:t> due </a:t>
            </a:r>
          </a:p>
          <a:p>
            <a:pPr lvl="1"/>
            <a:r>
              <a:rPr lang="en-US" dirty="0" smtClean="0"/>
              <a:t>   to co-moving hadrons</a:t>
            </a:r>
          </a:p>
          <a:p>
            <a:pPr lvl="1"/>
            <a:r>
              <a:rPr lang="en-US" dirty="0" smtClean="0"/>
              <a:t>Coalescence of </a:t>
            </a:r>
            <a:r>
              <a:rPr lang="en-US" dirty="0" err="1" smtClean="0"/>
              <a:t>q</a:t>
            </a:r>
            <a:r>
              <a:rPr lang="en-US" dirty="0" smtClean="0"/>
              <a:t> and </a:t>
            </a:r>
            <a:r>
              <a:rPr lang="en-US" dirty="0" err="1" smtClean="0"/>
              <a:t>qbar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   at </a:t>
            </a:r>
            <a:r>
              <a:rPr lang="en-US" dirty="0" err="1" smtClean="0"/>
              <a:t>hadronization</a:t>
            </a:r>
            <a:r>
              <a:rPr lang="en-US" dirty="0" smtClean="0"/>
              <a:t> </a:t>
            </a:r>
          </a:p>
          <a:p>
            <a:pPr lvl="1"/>
            <a:r>
              <a:rPr lang="en-US" dirty="0" smtClean="0"/>
              <a:t>(calibrate with A, centrality dependence)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  <p:pic>
        <p:nvPicPr>
          <p:cNvPr id="5" name="Picture 2" descr="C:\Users\abhisek\Desktop\My PHENIX presentations\QM_2011_PHENIX\RdAu_mix.gif"/>
          <p:cNvPicPr>
            <a:picLocks noChangeAspect="1" noChangeArrowheads="1"/>
          </p:cNvPicPr>
          <p:nvPr/>
        </p:nvPicPr>
        <p:blipFill>
          <a:blip r:embed="rId2" cstate="print"/>
          <a:srcRect t="2778" r="9849"/>
          <a:stretch>
            <a:fillRect/>
          </a:stretch>
        </p:blipFill>
        <p:spPr bwMode="auto">
          <a:xfrm>
            <a:off x="4927600" y="1093232"/>
            <a:ext cx="3911600" cy="488082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969008" y="736086"/>
            <a:ext cx="1806692" cy="369332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arXiv:1010.1246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Expect if </a:t>
            </a:r>
            <a:r>
              <a:rPr lang="en-US" dirty="0" err="1" smtClean="0"/>
              <a:t>c-cbar</a:t>
            </a:r>
            <a:r>
              <a:rPr lang="en-US" dirty="0" smtClean="0"/>
              <a:t> pairs numerous or correlated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58018"/>
            <a:ext cx="4279900" cy="3840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LOGO_S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300" y="3686175"/>
            <a:ext cx="1115638" cy="388938"/>
          </a:xfrm>
          <a:prstGeom prst="rect">
            <a:avLst/>
          </a:prstGeom>
          <a:noFill/>
        </p:spPr>
      </p:pic>
      <p:sp>
        <p:nvSpPr>
          <p:cNvPr id="12" name="Rectangle 11"/>
          <p:cNvSpPr/>
          <p:nvPr/>
        </p:nvSpPr>
        <p:spPr>
          <a:xfrm>
            <a:off x="0" y="4358481"/>
            <a:ext cx="2485178" cy="369332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800" b="0" i="1" dirty="0" smtClean="0">
                <a:solidFill>
                  <a:schemeClr val="tx1"/>
                </a:solidFill>
                <a:latin typeface="Arial" charset="0"/>
              </a:rPr>
              <a:t>PRL.98: 172301,2007</a:t>
            </a:r>
            <a:endParaRPr lang="en-US" sz="1800" b="0" i="1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279900" y="899467"/>
            <a:ext cx="2661456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/>
              <a:t>Open charm flows</a:t>
            </a:r>
          </a:p>
          <a:p>
            <a:pPr>
              <a:buNone/>
            </a:pPr>
            <a:r>
              <a:rPr lang="en-US" sz="2400" dirty="0" smtClean="0"/>
              <a:t>  but J/</a:t>
            </a:r>
            <a:r>
              <a:rPr lang="en-US" sz="2400" dirty="0" err="1" smtClean="0">
                <a:latin typeface="Symbol" charset="2"/>
                <a:cs typeface="Symbol" charset="2"/>
              </a:rPr>
              <a:t>y</a:t>
            </a:r>
            <a:r>
              <a:rPr lang="en-US" sz="2400" dirty="0" smtClean="0"/>
              <a:t> does not </a:t>
            </a:r>
            <a:endParaRPr lang="en-US" sz="24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0" y="2578100"/>
            <a:ext cx="9144000" cy="4279900"/>
            <a:chOff x="0" y="2578100"/>
            <a:chExt cx="9144000" cy="4279900"/>
          </a:xfrm>
        </p:grpSpPr>
        <p:sp>
          <p:nvSpPr>
            <p:cNvPr id="14" name="TextBox 13"/>
            <p:cNvSpPr txBox="1"/>
            <p:nvPr/>
          </p:nvSpPr>
          <p:spPr>
            <a:xfrm>
              <a:off x="0" y="4783435"/>
              <a:ext cx="2882900" cy="16435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2400" dirty="0" smtClean="0"/>
                <a:t>So, cc coalescence in final state @ RHIC is not large</a:t>
              </a:r>
            </a:p>
            <a:p>
              <a:pPr>
                <a:buNone/>
              </a:pPr>
              <a:r>
                <a:rPr lang="en-US" sz="2400" i="1" dirty="0" smtClean="0">
                  <a:solidFill>
                    <a:srgbClr val="880085"/>
                  </a:solidFill>
                </a:rPr>
                <a:t>Higher at LHC?</a:t>
              </a:r>
              <a:endParaRPr lang="en-US" sz="2400" i="1" dirty="0">
                <a:solidFill>
                  <a:srgbClr val="880085"/>
                </a:solidFill>
              </a:endParaRPr>
            </a:p>
          </p:txBody>
        </p:sp>
        <p:pic>
          <p:nvPicPr>
            <p:cNvPr id="5" name="Picture 2"/>
            <p:cNvPicPr>
              <a:picLocks noChangeAspect="1" noChangeArrowheads="1"/>
            </p:cNvPicPr>
            <p:nvPr/>
          </p:nvPicPr>
          <p:blipFill>
            <a:blip r:embed="rId4"/>
            <a:srcRect l="3750" t="14815" r="27778" b="22778"/>
            <a:stretch>
              <a:fillRect/>
            </a:stretch>
          </p:blipFill>
          <p:spPr bwMode="auto">
            <a:xfrm>
              <a:off x="2882900" y="2578100"/>
              <a:ext cx="6261100" cy="42799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17" name="Straight Connector 16"/>
          <p:cNvCxnSpPr/>
          <p:nvPr/>
        </p:nvCxnSpPr>
        <p:spPr bwMode="auto">
          <a:xfrm>
            <a:off x="711201" y="4940300"/>
            <a:ext cx="127000" cy="1588"/>
          </a:xfrm>
          <a:prstGeom prst="lin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3058" y="133350"/>
            <a:ext cx="8055142" cy="457200"/>
          </a:xfrm>
        </p:spPr>
        <p:txBody>
          <a:bodyPr/>
          <a:lstStyle/>
          <a:p>
            <a:r>
              <a:rPr lang="en-US" dirty="0" err="1" smtClean="0"/>
              <a:t>b</a:t>
            </a:r>
            <a:r>
              <a:rPr lang="en-US" dirty="0" smtClean="0"/>
              <a:t>-bar bound states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0400" y="583172"/>
            <a:ext cx="7772400" cy="6093976"/>
          </a:xfrm>
        </p:spPr>
        <p:txBody>
          <a:bodyPr/>
          <a:lstStyle/>
          <a:p>
            <a:r>
              <a:rPr lang="en-US" dirty="0" smtClean="0"/>
              <a:t>Coalescence </a:t>
            </a:r>
            <a:r>
              <a:rPr lang="en-US" i="1" dirty="0" smtClean="0"/>
              <a:t>could</a:t>
            </a:r>
            <a:r>
              <a:rPr lang="en-US" dirty="0" smtClean="0"/>
              <a:t> be important at LHC</a:t>
            </a:r>
          </a:p>
          <a:p>
            <a:pPr lvl="1"/>
            <a:r>
              <a:rPr lang="en-US" dirty="0" smtClean="0"/>
              <a:t>More </a:t>
            </a:r>
            <a:r>
              <a:rPr lang="en-US" dirty="0" err="1" smtClean="0"/>
              <a:t>c-cbar</a:t>
            </a:r>
            <a:r>
              <a:rPr lang="en-US" dirty="0" smtClean="0"/>
              <a:t> pairs produced. Use </a:t>
            </a:r>
            <a:r>
              <a:rPr lang="en-US" dirty="0" err="1" smtClean="0"/>
              <a:t>b</a:t>
            </a:r>
            <a:r>
              <a:rPr lang="en-US" dirty="0" smtClean="0"/>
              <a:t>-bar to probe…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Does partial screening preserve correlations, enhancing likelihood of final state coalescence?</a:t>
            </a:r>
          </a:p>
          <a:p>
            <a:r>
              <a:rPr lang="en-US" dirty="0" smtClean="0"/>
              <a:t>arXiV:1010.2735 (Aarts, et al): </a:t>
            </a:r>
            <a:r>
              <a:rPr lang="en-US" dirty="0" err="1" smtClean="0">
                <a:latin typeface="Symbol" charset="2"/>
                <a:cs typeface="Symbol" charset="2"/>
              </a:rPr>
              <a:t>Υ</a:t>
            </a:r>
            <a:r>
              <a:rPr lang="en-US" dirty="0" smtClean="0">
                <a:latin typeface="Symbol" charset="2"/>
                <a:cs typeface="Symbol" charset="2"/>
              </a:rPr>
              <a:t> </a:t>
            </a:r>
            <a:r>
              <a:rPr lang="en-US" dirty="0" smtClean="0"/>
              <a:t>unchanged to 2.09T</a:t>
            </a:r>
            <a:r>
              <a:rPr lang="en-US" baseline="-25000" dirty="0" smtClean="0"/>
              <a:t>c</a:t>
            </a:r>
            <a:r>
              <a:rPr lang="en-US" dirty="0" smtClean="0"/>
              <a:t> </a:t>
            </a:r>
          </a:p>
          <a:p>
            <a:pPr lvl="1"/>
            <a:r>
              <a:rPr lang="en-US" dirty="0" err="1" smtClean="0">
                <a:latin typeface="Symbol" charset="2"/>
                <a:cs typeface="Symbol" charset="2"/>
              </a:rPr>
              <a:t>c</a:t>
            </a:r>
            <a:r>
              <a:rPr lang="en-US" baseline="-25000" dirty="0" err="1" smtClean="0"/>
              <a:t>b</a:t>
            </a:r>
            <a:r>
              <a:rPr lang="en-US" dirty="0" smtClean="0"/>
              <a:t> modified from 1-1.5T</a:t>
            </a:r>
            <a:r>
              <a:rPr lang="en-US" baseline="-25000" dirty="0" smtClean="0"/>
              <a:t>c</a:t>
            </a:r>
            <a:r>
              <a:rPr lang="en-US" dirty="0" smtClean="0"/>
              <a:t>, then free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/>
          <a:srcRect l="51179" t="16667" r="3074" b="27778"/>
          <a:stretch>
            <a:fillRect/>
          </a:stretch>
        </p:blipFill>
        <p:spPr bwMode="auto">
          <a:xfrm>
            <a:off x="5563338" y="1458118"/>
            <a:ext cx="3142512" cy="2946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/>
          <a:srcRect l="17727" t="70185" r="25661" b="17222"/>
          <a:stretch>
            <a:fillRect/>
          </a:stretch>
        </p:blipFill>
        <p:spPr bwMode="auto">
          <a:xfrm>
            <a:off x="5288806" y="4394200"/>
            <a:ext cx="3417044" cy="586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9" name="Group 8"/>
          <p:cNvGrpSpPr/>
          <p:nvPr/>
        </p:nvGrpSpPr>
        <p:grpSpPr>
          <a:xfrm>
            <a:off x="215900" y="1445418"/>
            <a:ext cx="3556000" cy="3545682"/>
            <a:chOff x="1701800" y="876300"/>
            <a:chExt cx="4343400" cy="4165600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3"/>
            <a:srcRect l="19157" t="12777" r="31951" b="26482"/>
            <a:stretch>
              <a:fillRect/>
            </a:stretch>
          </p:blipFill>
          <p:spPr bwMode="auto">
            <a:xfrm>
              <a:off x="1701800" y="876300"/>
              <a:ext cx="4343400" cy="4165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Rectangle 7"/>
            <p:cNvSpPr/>
            <p:nvPr/>
          </p:nvSpPr>
          <p:spPr bwMode="auto">
            <a:xfrm>
              <a:off x="1701800" y="4279900"/>
              <a:ext cx="228600" cy="762000"/>
            </a:xfrm>
            <a:prstGeom prst="rect">
              <a:avLst/>
            </a:prstGeom>
            <a:solidFill>
              <a:srgbClr val="FFFF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42900" marR="0" indent="-342900" algn="l" defTabSz="914400" rtl="0" eaLnBrk="0" fontAlgn="base" latinLnBrk="0" hangingPunct="0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hlink"/>
                </a:buClr>
                <a:buSzPct val="85000"/>
                <a:buFont typeface="Monotype Sorts" charset="2"/>
                <a:buChar char="l"/>
                <a:tabLst/>
              </a:pPr>
              <a:endParaRPr kumimoji="0" lang="en-US" sz="2800" b="1" i="0" u="none" strike="noStrike" cap="none" normalizeH="0" baseline="0">
                <a:ln>
                  <a:noFill/>
                </a:ln>
                <a:solidFill>
                  <a:schemeClr val="hlink"/>
                </a:solidFill>
                <a:effectLst/>
                <a:latin typeface="Times New Roman" charset="0"/>
              </a:endParaRPr>
            </a:p>
          </p:txBody>
        </p:sp>
      </p:grpSp>
      <p:sp>
        <p:nvSpPr>
          <p:cNvPr id="10" name="TextBox 9"/>
          <p:cNvSpPr txBox="1"/>
          <p:nvPr/>
        </p:nvSpPr>
        <p:spPr>
          <a:xfrm>
            <a:off x="3655877" y="2489200"/>
            <a:ext cx="1632929" cy="9048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rgbClr val="880085"/>
                </a:solidFill>
              </a:rPr>
              <a:t>   </a:t>
            </a:r>
            <a:r>
              <a:rPr lang="en-US" sz="2400" dirty="0" err="1" smtClean="0">
                <a:solidFill>
                  <a:srgbClr val="880085"/>
                </a:solidFill>
                <a:latin typeface="Lucida Grande"/>
                <a:ea typeface="Lucida Grande"/>
                <a:cs typeface="Lucida Grande"/>
              </a:rPr>
              <a:t>ϒ</a:t>
            </a:r>
            <a:r>
              <a:rPr lang="en-US" sz="2400" dirty="0" smtClean="0">
                <a:solidFill>
                  <a:srgbClr val="880085"/>
                </a:solidFill>
              </a:rPr>
              <a:t> (2S,3S) </a:t>
            </a:r>
          </a:p>
          <a:p>
            <a:pPr>
              <a:buNone/>
            </a:pPr>
            <a:r>
              <a:rPr lang="en-US" sz="2400" dirty="0" smtClean="0">
                <a:solidFill>
                  <a:srgbClr val="880085"/>
                </a:solidFill>
              </a:rPr>
              <a:t>suppressed</a:t>
            </a:r>
            <a:endParaRPr lang="en-US" sz="2400" dirty="0">
              <a:solidFill>
                <a:srgbClr val="880085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Prompt (CMS) vs. inclusive (ATLAS) </a:t>
            </a:r>
            <a:r>
              <a:rPr lang="en-US" dirty="0" smtClean="0">
                <a:solidFill>
                  <a:schemeClr val="accent6"/>
                </a:solidFill>
              </a:rPr>
              <a:t>J/</a:t>
            </a:r>
            <a:r>
              <a:rPr lang="en-US" dirty="0" err="1" smtClean="0">
                <a:solidFill>
                  <a:schemeClr val="accent6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chemeClr val="accent6"/>
                </a:solidFill>
              </a:rPr>
              <a:t>  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34</a:t>
            </a:fld>
            <a:endParaRPr lang="en-US" dirty="0"/>
          </a:p>
        </p:txBody>
      </p:sp>
      <p:pic>
        <p:nvPicPr>
          <p:cNvPr id="5" name="Picture 4" descr="rcp_atlas_cms.gif"/>
          <p:cNvPicPr>
            <a:picLocks noChangeAspect="1"/>
          </p:cNvPicPr>
          <p:nvPr/>
        </p:nvPicPr>
        <p:blipFill>
          <a:blip r:embed="rId2"/>
          <a:srcRect l="2299" t="8051" r="9946" b="1377"/>
          <a:stretch>
            <a:fillRect/>
          </a:stretch>
        </p:blipFill>
        <p:spPr>
          <a:xfrm>
            <a:off x="355600" y="882650"/>
            <a:ext cx="4305300" cy="390974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864101" y="1701800"/>
            <a:ext cx="3924299" cy="3490186"/>
          </a:xfrm>
          <a:prstGeom prst="rect">
            <a:avLst/>
          </a:prstGeom>
          <a:solidFill>
            <a:srgbClr val="D6E6E5"/>
          </a:solidFill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 at high </a:t>
            </a:r>
            <a:r>
              <a:rPr lang="en-US" sz="2400" dirty="0" err="1" smtClean="0">
                <a:solidFill>
                  <a:srgbClr val="FF0000"/>
                </a:solidFill>
              </a:rPr>
              <a:t>p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T</a:t>
            </a:r>
            <a:r>
              <a:rPr lang="en-US" sz="2400" dirty="0" smtClean="0">
                <a:solidFill>
                  <a:srgbClr val="FF0000"/>
                </a:solidFill>
              </a:rPr>
              <a:t>, prompt J/</a:t>
            </a:r>
            <a:r>
              <a:rPr lang="en-US" sz="2400" dirty="0" err="1" smtClean="0">
                <a:solidFill>
                  <a:srgbClr val="FF0000"/>
                </a:solidFill>
                <a:latin typeface="Symbol" charset="2"/>
                <a:cs typeface="Symbol" charset="2"/>
              </a:rPr>
              <a:t>y</a:t>
            </a:r>
            <a:r>
              <a:rPr lang="en-US" sz="2400" dirty="0" smtClean="0">
                <a:solidFill>
                  <a:srgbClr val="FF0000"/>
                </a:solidFill>
              </a:rPr>
              <a:t> &lt; inclusive?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(</a:t>
            </a:r>
            <a:r>
              <a:rPr lang="en-US" sz="2400" dirty="0" err="1" smtClean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FF0000"/>
                </a:solidFill>
              </a:rPr>
              <a:t> states less suppressed)</a:t>
            </a:r>
          </a:p>
          <a:p>
            <a:pPr lvl="1">
              <a:buNone/>
            </a:pPr>
            <a:endParaRPr lang="en-US" sz="2400" dirty="0" smtClean="0">
              <a:solidFill>
                <a:srgbClr val="FF0000"/>
              </a:solidFill>
            </a:endParaRPr>
          </a:p>
          <a:p>
            <a:r>
              <a:rPr lang="en-US" sz="2400" baseline="-250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>
                <a:solidFill>
                  <a:srgbClr val="FF0000"/>
                </a:solidFill>
              </a:rPr>
              <a:t> recall:</a:t>
            </a:r>
            <a:endParaRPr lang="en-US" sz="2400" baseline="-25000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√</a:t>
            </a:r>
            <a:r>
              <a:rPr lang="en-US" sz="2400" dirty="0" err="1" smtClean="0">
                <a:solidFill>
                  <a:srgbClr val="FF0000"/>
                </a:solidFill>
              </a:rPr>
              <a:t>s</a:t>
            </a:r>
            <a:r>
              <a:rPr lang="en-US" sz="2400" dirty="0" smtClean="0">
                <a:solidFill>
                  <a:srgbClr val="FF0000"/>
                </a:solidFill>
              </a:rPr>
              <a:t> dependence is weak </a:t>
            </a:r>
          </a:p>
          <a:p>
            <a:pPr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LHC less suppressed!</a:t>
            </a:r>
          </a:p>
          <a:p>
            <a:pPr lvl="1"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Final state coalescence?</a:t>
            </a:r>
            <a:endParaRPr lang="en-US" sz="2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susceptibilities &amp; net-baryon fluctuations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6495" y="1003300"/>
            <a:ext cx="3763505" cy="2362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93850" y="3251200"/>
            <a:ext cx="3443310" cy="1397000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 bwMode="auto">
          <a:xfrm>
            <a:off x="1316495" y="3251200"/>
            <a:ext cx="277355" cy="1397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83300" y="1917700"/>
            <a:ext cx="2667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/>
              <a:t>Relation between the baryon susceptibilities, </a:t>
            </a:r>
            <a:r>
              <a:rPr lang="en-US" sz="2400" dirty="0" err="1" smtClean="0">
                <a:latin typeface="Symbol" charset="2"/>
                <a:cs typeface="Symbol" charset="2"/>
              </a:rPr>
              <a:t>c</a:t>
            </a:r>
            <a:r>
              <a:rPr lang="en-US" sz="2400" baseline="-25000" dirty="0" err="1" smtClean="0">
                <a:latin typeface="Symbol" charset="2"/>
                <a:cs typeface="Symbol" charset="2"/>
              </a:rPr>
              <a:t>B</a:t>
            </a:r>
            <a:r>
              <a:rPr lang="en-US" sz="2400" dirty="0" smtClean="0"/>
              <a:t>, and </a:t>
            </a:r>
            <a:r>
              <a:rPr lang="en-US" sz="2400" dirty="0" err="1" smtClean="0"/>
              <a:t>cumulants</a:t>
            </a:r>
            <a:r>
              <a:rPr lang="en-US" sz="2400" dirty="0" smtClean="0"/>
              <a:t> of the net-baryon fluctuations</a:t>
            </a:r>
            <a:endParaRPr lang="en-US" sz="24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64FBAA-F9A2-9047-BBB6-CC0896911518}" type="slidenum">
              <a:rPr lang="en-US"/>
              <a:pPr/>
              <a:t>36</a:t>
            </a:fld>
            <a:endParaRPr lang="en-US"/>
          </a:p>
        </p:txBody>
      </p:sp>
      <p:sp>
        <p:nvSpPr>
          <p:cNvPr id="957442" name="Rectangle 2"/>
          <p:cNvSpPr>
            <a:spLocks noGrp="1" noChangeArrowheads="1"/>
          </p:cNvSpPr>
          <p:nvPr>
            <p:ph type="title"/>
          </p:nvPr>
        </p:nvSpPr>
        <p:spPr>
          <a:xfrm>
            <a:off x="377825" y="133350"/>
            <a:ext cx="8458200" cy="457200"/>
          </a:xfrm>
        </p:spPr>
        <p:txBody>
          <a:bodyPr/>
          <a:lstStyle/>
          <a:p>
            <a:r>
              <a:rPr lang="en-US" dirty="0"/>
              <a:t>Elliptic flow scales with</a:t>
            </a:r>
            <a:r>
              <a:rPr lang="en-US" dirty="0" smtClean="0"/>
              <a:t> quark number</a:t>
            </a:r>
            <a:endParaRPr lang="en-US" dirty="0"/>
          </a:p>
        </p:txBody>
      </p:sp>
      <p:pic>
        <p:nvPicPr>
          <p:cNvPr id="957445" name="Picture 5" descr="v2KET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704850"/>
            <a:ext cx="5175818" cy="3545887"/>
          </a:xfrm>
          <a:prstGeom prst="rect">
            <a:avLst/>
          </a:prstGeom>
          <a:noFill/>
        </p:spPr>
      </p:pic>
      <p:sp>
        <p:nvSpPr>
          <p:cNvPr id="957447" name="Text Box 7"/>
          <p:cNvSpPr txBox="1">
            <a:spLocks noChangeArrowheads="1"/>
          </p:cNvSpPr>
          <p:nvPr/>
        </p:nvSpPr>
        <p:spPr bwMode="auto">
          <a:xfrm>
            <a:off x="377825" y="4447587"/>
            <a:ext cx="8588375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/>
              <a:t>implication: valence quarks, not hadrons, are </a:t>
            </a:r>
            <a:r>
              <a:rPr lang="en-US" sz="2400" i="1" dirty="0" smtClean="0"/>
              <a:t>relevant DOF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 smtClean="0"/>
              <a:t>	coalesce into hadrons when T falls below </a:t>
            </a:r>
            <a:r>
              <a:rPr lang="en-US" sz="2400" i="1" dirty="0" err="1" smtClean="0"/>
              <a:t>T</a:t>
            </a:r>
            <a:r>
              <a:rPr lang="en-US" sz="2400" i="1" baseline="-25000" dirty="0" err="1" smtClean="0"/>
              <a:t>c</a:t>
            </a:r>
            <a:endParaRPr lang="en-US" sz="2400" i="1" baseline="-25000" dirty="0" smtClean="0"/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 smtClean="0"/>
              <a:t>	consistent with success of hydro with lattice EOS, but…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 smtClean="0">
                <a:solidFill>
                  <a:schemeClr val="tx1"/>
                </a:solidFill>
              </a:rPr>
              <a:t> what gives? dressed </a:t>
            </a:r>
            <a:r>
              <a:rPr lang="en-US" sz="2400" i="1" dirty="0">
                <a:solidFill>
                  <a:schemeClr val="tx1"/>
                </a:solidFill>
              </a:rPr>
              <a:t>quarks are born of flowing </a:t>
            </a:r>
            <a:r>
              <a:rPr lang="en-US" sz="2400" i="1" dirty="0" smtClean="0">
                <a:solidFill>
                  <a:schemeClr val="tx1"/>
                </a:solidFill>
              </a:rPr>
              <a:t>field?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>
                <a:solidFill>
                  <a:schemeClr val="tx1"/>
                </a:solidFill>
              </a:rPr>
              <a:t> 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  <a:r>
              <a:rPr lang="en-US" sz="2400" i="1" dirty="0" err="1" smtClean="0">
                <a:solidFill>
                  <a:schemeClr val="tx1"/>
                </a:solidFill>
              </a:rPr>
              <a:t>Nb</a:t>
            </a:r>
            <a:r>
              <a:rPr lang="en-US" sz="2400" i="1" dirty="0" smtClean="0">
                <a:solidFill>
                  <a:schemeClr val="tx1"/>
                </a:solidFill>
              </a:rPr>
              <a:t>: strongly </a:t>
            </a:r>
            <a:r>
              <a:rPr lang="en-US" sz="2400" i="1" dirty="0">
                <a:solidFill>
                  <a:schemeClr val="tx1"/>
                </a:solidFill>
              </a:rPr>
              <a:t>interacting </a:t>
            </a:r>
            <a:r>
              <a:rPr lang="en-US" sz="2400" i="1" dirty="0" smtClean="0">
                <a:solidFill>
                  <a:schemeClr val="tx1"/>
                </a:solidFill>
              </a:rPr>
              <a:t>liquids lack </a:t>
            </a:r>
            <a:r>
              <a:rPr lang="en-US" sz="2400" i="1" dirty="0">
                <a:solidFill>
                  <a:schemeClr val="tx1"/>
                </a:solidFill>
              </a:rPr>
              <a:t>well-defined,</a:t>
            </a:r>
            <a:r>
              <a:rPr lang="en-US" sz="2400" i="1" dirty="0" smtClean="0">
                <a:solidFill>
                  <a:schemeClr val="tx1"/>
                </a:solidFill>
              </a:rPr>
              <a:t> 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400" i="1" dirty="0" smtClean="0">
                <a:solidFill>
                  <a:schemeClr val="tx1"/>
                </a:solidFill>
              </a:rPr>
              <a:t>           long</a:t>
            </a:r>
            <a:r>
              <a:rPr lang="en-US" sz="2400" i="1" dirty="0">
                <a:solidFill>
                  <a:schemeClr val="tx1"/>
                </a:solidFill>
              </a:rPr>
              <a:t>-lived quasi-</a:t>
            </a:r>
            <a:r>
              <a:rPr lang="en-US" sz="2400" i="1" dirty="0" smtClean="0">
                <a:solidFill>
                  <a:schemeClr val="tx1"/>
                </a:solidFill>
              </a:rPr>
              <a:t>particles</a:t>
            </a:r>
            <a:endParaRPr lang="en-US" sz="2400" i="1" dirty="0">
              <a:solidFill>
                <a:schemeClr val="tx1"/>
              </a:solidFill>
            </a:endParaRPr>
          </a:p>
        </p:txBody>
      </p:sp>
      <p:pic>
        <p:nvPicPr>
          <p:cNvPr id="7" name="Picture 3" descr="C:\Documents and Settings\leitch\My Documents\physics\2011\users_mtg\decadal_plan_figs\v2_nq.png"/>
          <p:cNvPicPr>
            <a:picLocks noChangeAspect="1" noChangeArrowheads="1"/>
          </p:cNvPicPr>
          <p:nvPr/>
        </p:nvPicPr>
        <p:blipFill>
          <a:blip r:embed="rId4" cstate="print"/>
          <a:srcRect l="1083" t="4329" r="4331" b="2886"/>
          <a:stretch>
            <a:fillRect/>
          </a:stretch>
        </p:blipFill>
        <p:spPr bwMode="auto">
          <a:xfrm>
            <a:off x="5175818" y="727586"/>
            <a:ext cx="3760470" cy="3472351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3708400" y="971034"/>
            <a:ext cx="1105888" cy="7017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i="1" dirty="0" smtClean="0">
                <a:solidFill>
                  <a:srgbClr val="FF0000"/>
                </a:solidFill>
              </a:rPr>
              <a:t>200 </a:t>
            </a:r>
            <a:r>
              <a:rPr lang="en-US" sz="1800" i="1" dirty="0" err="1" smtClean="0">
                <a:solidFill>
                  <a:srgbClr val="FF0000"/>
                </a:solidFill>
              </a:rPr>
              <a:t>GeV</a:t>
            </a:r>
            <a:endParaRPr lang="en-US" sz="1800" i="1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en-US" sz="1800" i="1" dirty="0" err="1" smtClean="0">
                <a:solidFill>
                  <a:srgbClr val="FF0000"/>
                </a:solidFill>
              </a:rPr>
              <a:t>Au+Au</a:t>
            </a:r>
            <a:endParaRPr lang="en-US" sz="1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9574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574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74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9574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233430-31E0-D84E-BC93-4245E73D9CD1}" type="slidenum">
              <a:rPr lang="en-US"/>
              <a:pPr/>
              <a:t>37</a:t>
            </a:fld>
            <a:endParaRPr lang="en-US"/>
          </a:p>
        </p:txBody>
      </p:sp>
      <p:sp>
        <p:nvSpPr>
          <p:cNvPr id="1101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minimum </a:t>
            </a:r>
            <a:r>
              <a:rPr lang="en-US">
                <a:latin typeface="Symbol" pitchFamily="-110" charset="2"/>
              </a:rPr>
              <a:t>h</a:t>
            </a:r>
            <a:r>
              <a:rPr lang="en-US"/>
              <a:t> at phase boundary?</a:t>
            </a:r>
          </a:p>
        </p:txBody>
      </p:sp>
      <p:pic>
        <p:nvPicPr>
          <p:cNvPr id="1101827" name="Picture 3"/>
          <p:cNvPicPr>
            <a:picLocks noChangeAspect="1" noChangeArrowheads="1"/>
          </p:cNvPicPr>
          <p:nvPr/>
        </p:nvPicPr>
        <p:blipFill>
          <a:blip r:embed="rId3"/>
          <a:srcRect l="6483"/>
          <a:stretch>
            <a:fillRect/>
          </a:stretch>
        </p:blipFill>
        <p:spPr bwMode="auto">
          <a:xfrm>
            <a:off x="119063" y="952500"/>
            <a:ext cx="4762500" cy="383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1828" name="Text Box 4"/>
          <p:cNvSpPr txBox="1">
            <a:spLocks noChangeArrowheads="1"/>
          </p:cNvSpPr>
          <p:nvPr/>
        </p:nvSpPr>
        <p:spPr bwMode="auto">
          <a:xfrm>
            <a:off x="509588" y="4789488"/>
            <a:ext cx="3605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b="0" i="1">
                <a:solidFill>
                  <a:schemeClr val="tx1"/>
                </a:solidFill>
                <a:latin typeface="Arial" pitchFamily="-110" charset="0"/>
              </a:rPr>
              <a:t>Csernai, Kapusta &amp; McLerran </a:t>
            </a:r>
          </a:p>
          <a:p>
            <a:pPr eaLnBrk="1" hangingPunct="1">
              <a:spcBef>
                <a:spcPct val="0"/>
              </a:spcBef>
              <a:buClrTx/>
              <a:buSzTx/>
              <a:buFontTx/>
              <a:buNone/>
            </a:pPr>
            <a:r>
              <a:rPr lang="en-US" sz="2000" b="0" i="1">
                <a:solidFill>
                  <a:schemeClr val="tx1"/>
                </a:solidFill>
                <a:latin typeface="Arial" pitchFamily="-110" charset="0"/>
              </a:rPr>
              <a:t>PRL97, 152303 (2006)</a:t>
            </a:r>
          </a:p>
        </p:txBody>
      </p:sp>
      <p:sp>
        <p:nvSpPr>
          <p:cNvPr id="1101829" name="Text Box 5"/>
          <p:cNvSpPr txBox="1">
            <a:spLocks noChangeArrowheads="1"/>
          </p:cNvSpPr>
          <p:nvPr/>
        </p:nvSpPr>
        <p:spPr bwMode="auto">
          <a:xfrm>
            <a:off x="2597150" y="3651250"/>
            <a:ext cx="22875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i="1"/>
              <a:t>quark gluon plasma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52425" y="1117600"/>
            <a:ext cx="8788400" cy="5430838"/>
            <a:chOff x="222" y="724"/>
            <a:chExt cx="5536" cy="3421"/>
          </a:xfrm>
        </p:grpSpPr>
        <p:sp>
          <p:nvSpPr>
            <p:cNvPr id="1101831" name="Text Box 7"/>
            <p:cNvSpPr txBox="1">
              <a:spLocks noChangeArrowheads="1"/>
            </p:cNvSpPr>
            <p:nvPr/>
          </p:nvSpPr>
          <p:spPr bwMode="auto">
            <a:xfrm>
              <a:off x="3735" y="1046"/>
              <a:ext cx="2023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0" i="1">
                  <a:solidFill>
                    <a:schemeClr val="tx1"/>
                  </a:solidFill>
                  <a:latin typeface="Arial" pitchFamily="-110" charset="0"/>
                </a:rPr>
                <a:t>B. Liu and J. Goree, </a:t>
              </a:r>
            </a:p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800" b="0" i="1">
                  <a:solidFill>
                    <a:schemeClr val="tx1"/>
                  </a:solidFill>
                  <a:latin typeface="Arial" pitchFamily="-110" charset="0"/>
                </a:rPr>
                <a:t>cond-mat/0502009</a:t>
              </a:r>
            </a:p>
          </p:txBody>
        </p:sp>
        <p:grpSp>
          <p:nvGrpSpPr>
            <p:cNvPr id="3" name="Group 8"/>
            <p:cNvGrpSpPr>
              <a:grpSpLocks/>
            </p:cNvGrpSpPr>
            <p:nvPr/>
          </p:nvGrpSpPr>
          <p:grpSpPr bwMode="auto">
            <a:xfrm>
              <a:off x="222" y="724"/>
              <a:ext cx="5536" cy="3421"/>
              <a:chOff x="222" y="724"/>
              <a:chExt cx="5536" cy="3421"/>
            </a:xfrm>
          </p:grpSpPr>
          <p:sp>
            <p:nvSpPr>
              <p:cNvPr id="1101833" name="Text Box 9"/>
              <p:cNvSpPr txBox="1">
                <a:spLocks noChangeArrowheads="1"/>
              </p:cNvSpPr>
              <p:nvPr/>
            </p:nvSpPr>
            <p:spPr bwMode="auto">
              <a:xfrm>
                <a:off x="222" y="3627"/>
                <a:ext cx="5394" cy="51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2400">
                    <a:solidFill>
                      <a:srgbClr val="C802C3"/>
                    </a:solidFill>
                  </a:rPr>
                  <a:t>minimum observed in other strongly coupled systems –</a:t>
                </a:r>
              </a:p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2400">
                    <a:solidFill>
                      <a:srgbClr val="C802C3"/>
                    </a:solidFill>
                  </a:rPr>
                  <a:t>kinetic part of </a:t>
                </a:r>
                <a:r>
                  <a:rPr lang="en-US" sz="2400">
                    <a:solidFill>
                      <a:srgbClr val="C802C3"/>
                    </a:solidFill>
                    <a:latin typeface="Symbol" pitchFamily="-110" charset="2"/>
                  </a:rPr>
                  <a:t>h</a:t>
                </a:r>
                <a:r>
                  <a:rPr lang="en-US" sz="2400">
                    <a:solidFill>
                      <a:srgbClr val="C802C3"/>
                    </a:solidFill>
                  </a:rPr>
                  <a:t> decreases with </a:t>
                </a:r>
                <a:r>
                  <a:rPr lang="en-US" sz="2400">
                    <a:solidFill>
                      <a:srgbClr val="C802C3"/>
                    </a:solidFill>
                    <a:latin typeface="Symbol" pitchFamily="-110" charset="2"/>
                  </a:rPr>
                  <a:t>G</a:t>
                </a:r>
                <a:r>
                  <a:rPr lang="en-US" sz="2400">
                    <a:solidFill>
                      <a:srgbClr val="C802C3"/>
                    </a:solidFill>
                  </a:rPr>
                  <a:t> while potential part increases </a:t>
                </a:r>
              </a:p>
            </p:txBody>
          </p:sp>
          <p:grpSp>
            <p:nvGrpSpPr>
              <p:cNvPr id="4" name="Group 10"/>
              <p:cNvGrpSpPr>
                <a:grpSpLocks/>
              </p:cNvGrpSpPr>
              <p:nvPr/>
            </p:nvGrpSpPr>
            <p:grpSpPr bwMode="auto">
              <a:xfrm>
                <a:off x="3075" y="724"/>
                <a:ext cx="2683" cy="2903"/>
                <a:chOff x="3075" y="724"/>
                <a:chExt cx="2683" cy="2903"/>
              </a:xfrm>
            </p:grpSpPr>
            <p:pic>
              <p:nvPicPr>
                <p:cNvPr id="1101835" name="Picture 11"/>
                <p:cNvPicPr>
                  <a:picLocks noChangeAspect="1" noChangeArrowheads="1"/>
                </p:cNvPicPr>
                <p:nvPr/>
              </p:nvPicPr>
              <p:blipFill>
                <a:blip r:embed="rId4"/>
                <a:srcRect t="8720" r="15099" b="12057"/>
                <a:stretch>
                  <a:fillRect/>
                </a:stretch>
              </p:blipFill>
              <p:spPr bwMode="auto">
                <a:xfrm>
                  <a:off x="3075" y="1291"/>
                  <a:ext cx="2683" cy="2336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101836" name="Text Box 12"/>
                <p:cNvSpPr txBox="1">
                  <a:spLocks noChangeArrowheads="1"/>
                </p:cNvSpPr>
                <p:nvPr/>
              </p:nvSpPr>
              <p:spPr bwMode="auto">
                <a:xfrm>
                  <a:off x="3229" y="724"/>
                  <a:ext cx="2103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en-US" sz="2000" i="1"/>
                    <a:t>strongly coupled dusty plasma</a:t>
                  </a:r>
                </a:p>
              </p:txBody>
            </p: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Insights, given first LHC results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71462" y="723900"/>
            <a:ext cx="8466138" cy="5595377"/>
          </a:xfrm>
        </p:spPr>
        <p:txBody>
          <a:bodyPr/>
          <a:lstStyle/>
          <a:p>
            <a:r>
              <a:rPr lang="en-US" u="sng" dirty="0" err="1" smtClean="0"/>
              <a:t>Quarkonia</a:t>
            </a:r>
            <a:r>
              <a:rPr lang="en-US" u="sng" dirty="0" smtClean="0"/>
              <a:t> energy dependence not understood!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Need </a:t>
            </a:r>
            <a:r>
              <a:rPr lang="en-US" dirty="0" err="1" smtClean="0">
                <a:solidFill>
                  <a:srgbClr val="000000"/>
                </a:solidFill>
              </a:rPr>
              <a:t>charmonium</a:t>
            </a:r>
            <a:r>
              <a:rPr lang="en-US" dirty="0" smtClean="0">
                <a:solidFill>
                  <a:srgbClr val="000000"/>
                </a:solidFill>
              </a:rPr>
              <a:t> and </a:t>
            </a:r>
            <a:r>
              <a:rPr lang="en-US" dirty="0" err="1" smtClean="0">
                <a:solidFill>
                  <a:srgbClr val="000000"/>
                </a:solidFill>
              </a:rPr>
              <a:t>bottonium</a:t>
            </a:r>
            <a:r>
              <a:rPr lang="en-US" dirty="0" smtClean="0">
                <a:solidFill>
                  <a:srgbClr val="000000"/>
                </a:solidFill>
              </a:rPr>
              <a:t> states at &gt;1 √</a:t>
            </a:r>
            <a:r>
              <a:rPr lang="en-US" dirty="0" err="1" smtClean="0">
                <a:solidFill>
                  <a:srgbClr val="000000"/>
                </a:solidFill>
              </a:rPr>
              <a:t>s</a:t>
            </a:r>
            <a:r>
              <a:rPr lang="en-US" dirty="0" smtClean="0">
                <a:solidFill>
                  <a:srgbClr val="000000"/>
                </a:solidFill>
              </a:rPr>
              <a:t> at RHIC</a:t>
            </a:r>
          </a:p>
          <a:p>
            <a:pPr lvl="1"/>
            <a:r>
              <a:rPr lang="en-US" dirty="0" smtClean="0">
                <a:solidFill>
                  <a:srgbClr val="000000"/>
                </a:solidFill>
              </a:rPr>
              <a:t>+ guidance from lattice QCD!</a:t>
            </a:r>
          </a:p>
          <a:p>
            <a:r>
              <a:rPr lang="en-US" u="sng" dirty="0" smtClean="0"/>
              <a:t>Jet results from LHC very surprising!</a:t>
            </a:r>
          </a:p>
          <a:p>
            <a:pPr lvl="1"/>
            <a:r>
              <a:rPr lang="en-US" dirty="0" smtClean="0"/>
              <a:t>Steep path length dependence of energy loss</a:t>
            </a:r>
          </a:p>
          <a:p>
            <a:pPr lvl="1"/>
            <a:r>
              <a:rPr lang="en-US" dirty="0" smtClean="0"/>
              <a:t>		</a:t>
            </a:r>
            <a:r>
              <a:rPr lang="en-US" dirty="0" smtClean="0">
                <a:solidFill>
                  <a:srgbClr val="000000"/>
                </a:solidFill>
              </a:rPr>
              <a:t>also suggested by PHENIX high </a:t>
            </a:r>
            <a:r>
              <a:rPr lang="en-US" dirty="0" err="1" smtClean="0">
                <a:solidFill>
                  <a:srgbClr val="000000"/>
                </a:solidFill>
              </a:rPr>
              <a:t>p</a:t>
            </a:r>
            <a:r>
              <a:rPr lang="en-US" baseline="-25000" dirty="0" err="1" smtClean="0">
                <a:solidFill>
                  <a:srgbClr val="000000"/>
                </a:solidFill>
              </a:rPr>
              <a:t>T</a:t>
            </a:r>
            <a:r>
              <a:rPr lang="en-US" dirty="0" smtClean="0">
                <a:solidFill>
                  <a:srgbClr val="000000"/>
                </a:solidFill>
              </a:rPr>
              <a:t> v</a:t>
            </a:r>
            <a:r>
              <a:rPr lang="en-US" baseline="-25000" dirty="0" smtClean="0">
                <a:solidFill>
                  <a:srgbClr val="000000"/>
                </a:solidFill>
              </a:rPr>
              <a:t>2</a:t>
            </a:r>
            <a:r>
              <a:rPr lang="en-US" dirty="0" smtClean="0">
                <a:solidFill>
                  <a:srgbClr val="000000"/>
                </a:solidFill>
              </a:rPr>
              <a:t>; </a:t>
            </a:r>
            <a:r>
              <a:rPr lang="en-US" dirty="0" err="1" smtClean="0">
                <a:solidFill>
                  <a:srgbClr val="000000"/>
                </a:solidFill>
              </a:rPr>
              <a:t>AdS</a:t>
            </a:r>
            <a:r>
              <a:rPr lang="en-US" dirty="0" smtClean="0">
                <a:solidFill>
                  <a:srgbClr val="000000"/>
                </a:solidFill>
              </a:rPr>
              <a:t>/CFT is right?</a:t>
            </a:r>
            <a:endParaRPr lang="en-US" dirty="0" smtClean="0"/>
          </a:p>
          <a:p>
            <a:pPr lvl="1"/>
            <a:r>
              <a:rPr lang="en-US" dirty="0" smtClean="0"/>
              <a:t>Little modification of “jet” fragmentation function</a:t>
            </a:r>
          </a:p>
          <a:p>
            <a:pPr lvl="1"/>
            <a:r>
              <a:rPr lang="en-US" dirty="0" smtClean="0"/>
              <a:t>		</a:t>
            </a:r>
            <a:r>
              <a:rPr lang="en-US" dirty="0" smtClean="0">
                <a:solidFill>
                  <a:srgbClr val="000000"/>
                </a:solidFill>
              </a:rPr>
              <a:t>looks different at RHIC (different jet definition, energy)</a:t>
            </a:r>
          </a:p>
          <a:p>
            <a:pPr lvl="1"/>
            <a:r>
              <a:rPr lang="en-US" dirty="0" smtClean="0"/>
              <a:t>Lost energy goes to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dirty="0" smtClean="0"/>
              <a:t> particles at large angle</a:t>
            </a:r>
          </a:p>
          <a:p>
            <a:pPr lvl="1"/>
            <a:r>
              <a:rPr lang="en-US" dirty="0" smtClean="0"/>
              <a:t>		</a:t>
            </a:r>
            <a:r>
              <a:rPr lang="en-US" dirty="0" smtClean="0">
                <a:solidFill>
                  <a:srgbClr val="000000"/>
                </a:solidFill>
              </a:rPr>
              <a:t>is dissipation slower at RHIC? Due to medium or probe?</a:t>
            </a:r>
          </a:p>
          <a:p>
            <a:pPr lvl="1"/>
            <a:r>
              <a:rPr lang="en-US" dirty="0" smtClean="0"/>
              <a:t>Little modification of </a:t>
            </a:r>
            <a:r>
              <a:rPr lang="en-US" dirty="0" err="1" smtClean="0"/>
              <a:t>di</a:t>
            </a:r>
            <a:r>
              <a:rPr lang="en-US" dirty="0" smtClean="0"/>
              <a:t>-jet angular correlation</a:t>
            </a:r>
          </a:p>
          <a:p>
            <a:pPr lvl="1"/>
            <a:r>
              <a:rPr lang="en-US" dirty="0" smtClean="0"/>
              <a:t>	 	</a:t>
            </a:r>
            <a:r>
              <a:rPr lang="en-US" dirty="0" smtClean="0">
                <a:solidFill>
                  <a:srgbClr val="000000"/>
                </a:solidFill>
              </a:rPr>
              <a:t>appears to be similar at RHIC</a:t>
            </a:r>
          </a:p>
          <a:p>
            <a:r>
              <a:rPr lang="en-US" dirty="0" smtClean="0">
                <a:solidFill>
                  <a:srgbClr val="0000FF"/>
                </a:solidFill>
              </a:rPr>
              <a:t>Need full, calorimetric reconstruction of jets in wide </a:t>
            </a:r>
            <a:r>
              <a:rPr lang="en-US" dirty="0" err="1" smtClean="0">
                <a:solidFill>
                  <a:srgbClr val="0000FF"/>
                </a:solidFill>
              </a:rPr>
              <a:t>y</a:t>
            </a:r>
            <a:r>
              <a:rPr lang="en-US" dirty="0" smtClean="0">
                <a:solidFill>
                  <a:srgbClr val="0000FF"/>
                </a:solidFill>
              </a:rPr>
              <a:t> range at RHIC to disentangle probe effects/medium effects/initial state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38</a:t>
            </a:fld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931" y="0"/>
            <a:ext cx="9114069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5DCB0E-AFC7-F941-8676-5BE02DBF23FB}" type="slidenum">
              <a:rPr lang="en-US"/>
              <a:pPr/>
              <a:t>4</a:t>
            </a:fld>
            <a:endParaRPr lang="en-US"/>
          </a:p>
        </p:txBody>
      </p:sp>
      <p:pic>
        <p:nvPicPr>
          <p:cNvPr id="961570" name="Picture 34" descr="gas_liquid"/>
          <p:cNvPicPr>
            <a:picLocks noChangeAspect="1" noChangeArrowheads="1"/>
          </p:cNvPicPr>
          <p:nvPr/>
        </p:nvPicPr>
        <p:blipFill>
          <a:blip r:embed="rId3"/>
          <a:srcRect l="62778" t="18471" r="9723" b="5652"/>
          <a:stretch>
            <a:fillRect/>
          </a:stretch>
        </p:blipFill>
        <p:spPr bwMode="auto">
          <a:xfrm rot="-5400000">
            <a:off x="5606257" y="1072356"/>
            <a:ext cx="1643062" cy="2130425"/>
          </a:xfrm>
          <a:prstGeom prst="rect">
            <a:avLst/>
          </a:prstGeom>
          <a:noFill/>
        </p:spPr>
      </p:pic>
      <p:sp>
        <p:nvSpPr>
          <p:cNvPr id="961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Temperature reached? thermal </a:t>
            </a:r>
            <a:r>
              <a:rPr lang="en-US" dirty="0"/>
              <a:t>radiation</a:t>
            </a:r>
          </a:p>
        </p:txBody>
      </p:sp>
      <p:grpSp>
        <p:nvGrpSpPr>
          <p:cNvPr id="2" name="Group 7"/>
          <p:cNvGrpSpPr>
            <a:grpSpLocks/>
          </p:cNvGrpSpPr>
          <p:nvPr/>
        </p:nvGrpSpPr>
        <p:grpSpPr bwMode="auto">
          <a:xfrm>
            <a:off x="482600" y="1058863"/>
            <a:ext cx="3873500" cy="4572576"/>
            <a:chOff x="3032" y="1676"/>
            <a:chExt cx="2064" cy="2438"/>
          </a:xfrm>
        </p:grpSpPr>
        <p:pic>
          <p:nvPicPr>
            <p:cNvPr id="961541" name="Picture 12"/>
            <p:cNvPicPr>
              <a:picLocks noChangeAspect="1" noChangeArrowheads="1"/>
            </p:cNvPicPr>
            <p:nvPr/>
          </p:nvPicPr>
          <p:blipFill>
            <a:blip r:embed="rId4"/>
            <a:srcRect l="2975" t="1079" r="8929" b="29138"/>
            <a:stretch>
              <a:fillRect/>
            </a:stretch>
          </p:blipFill>
          <p:spPr bwMode="auto">
            <a:xfrm>
              <a:off x="3032" y="1676"/>
              <a:ext cx="2064" cy="225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961542" name="TextBox 9"/>
            <p:cNvSpPr txBox="1">
              <a:spLocks noChangeArrowheads="1"/>
            </p:cNvSpPr>
            <p:nvPr/>
          </p:nvSpPr>
          <p:spPr bwMode="auto">
            <a:xfrm>
              <a:off x="3176" y="3933"/>
              <a:ext cx="1217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b="0" i="1" dirty="0" smtClean="0">
                  <a:solidFill>
                    <a:schemeClr val="tx1"/>
                  </a:solidFill>
                  <a:latin typeface="Comic Sans MS" pitchFamily="-110" charset="0"/>
                </a:rPr>
                <a:t>PRL104, 132301 2010</a:t>
              </a:r>
              <a:endParaRPr lang="en-US" sz="1600" b="0" i="1" dirty="0">
                <a:solidFill>
                  <a:schemeClr val="tx1"/>
                </a:solidFill>
                <a:latin typeface="Comic Sans MS" pitchFamily="-110" charset="0"/>
              </a:endParaRPr>
            </a:p>
          </p:txBody>
        </p:sp>
      </p:grpSp>
      <p:sp>
        <p:nvSpPr>
          <p:cNvPr id="961544" name="Rectangle 8"/>
          <p:cNvSpPr>
            <a:spLocks noGrp="1" noChangeArrowheads="1"/>
          </p:cNvSpPr>
          <p:nvPr>
            <p:ph type="body" idx="1"/>
          </p:nvPr>
        </p:nvSpPr>
        <p:spPr>
          <a:xfrm>
            <a:off x="4605338" y="3109913"/>
            <a:ext cx="4386262" cy="1771650"/>
          </a:xfrm>
          <a:noFill/>
          <a:ln/>
        </p:spPr>
        <p:txBody>
          <a:bodyPr/>
          <a:lstStyle/>
          <a:p>
            <a:pPr>
              <a:buFont typeface="Monotype Sorts" pitchFamily="-110" charset="2"/>
              <a:buNone/>
            </a:pPr>
            <a:r>
              <a:rPr lang="en-US"/>
              <a:t>Low mass, high p</a:t>
            </a:r>
            <a:r>
              <a:rPr lang="en-US" baseline="-25000"/>
              <a:t>T</a:t>
            </a:r>
            <a:r>
              <a:rPr lang="en-US"/>
              <a:t> e</a:t>
            </a:r>
            <a:r>
              <a:rPr lang="en-US" baseline="30000"/>
              <a:t>+</a:t>
            </a:r>
            <a:r>
              <a:rPr lang="en-US"/>
              <a:t>e</a:t>
            </a:r>
            <a:r>
              <a:rPr lang="en-US" baseline="30000"/>
              <a:t>-</a:t>
            </a:r>
            <a:r>
              <a:rPr lang="en-US"/>
              <a:t> </a:t>
            </a:r>
            <a:r>
              <a:rPr lang="en-US">
                <a:sym typeface="Symbol" pitchFamily="-110" charset="2"/>
              </a:rPr>
              <a:t></a:t>
            </a:r>
            <a:r>
              <a:rPr lang="en-US"/>
              <a:t>             </a:t>
            </a:r>
          </a:p>
          <a:p>
            <a:pPr>
              <a:buFont typeface="Monotype Sorts" pitchFamily="-110" charset="2"/>
              <a:buNone/>
            </a:pPr>
            <a:r>
              <a:rPr lang="en-US"/>
              <a:t>      nearly real photons</a:t>
            </a:r>
          </a:p>
          <a:p>
            <a:pPr>
              <a:buFont typeface="Monotype Sorts" pitchFamily="-110" charset="2"/>
              <a:buNone/>
            </a:pPr>
            <a:r>
              <a:rPr lang="en-US"/>
              <a:t>Large enhancement above </a:t>
            </a:r>
          </a:p>
          <a:p>
            <a:pPr>
              <a:buFont typeface="Monotype Sorts" pitchFamily="-110" charset="2"/>
              <a:buNone/>
            </a:pPr>
            <a:r>
              <a:rPr lang="en-US"/>
              <a:t>     p+p in the thermal region</a:t>
            </a:r>
          </a:p>
        </p:txBody>
      </p:sp>
      <p:sp>
        <p:nvSpPr>
          <p:cNvPr id="961545" name="Rectangle 9"/>
          <p:cNvSpPr>
            <a:spLocks noChangeArrowheads="1"/>
          </p:cNvSpPr>
          <p:nvPr/>
        </p:nvSpPr>
        <p:spPr bwMode="auto">
          <a:xfrm>
            <a:off x="4760913" y="5178425"/>
            <a:ext cx="3998811" cy="1348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 </a:t>
            </a:r>
            <a:r>
              <a:rPr lang="en-US" sz="2400" b="0" dirty="0" err="1">
                <a:solidFill>
                  <a:schemeClr val="tx2"/>
                </a:solidFill>
                <a:latin typeface="Arial" pitchFamily="-110" charset="0"/>
              </a:rPr>
              <a:t>pQCD</a:t>
            </a: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 </a:t>
            </a:r>
            <a:r>
              <a:rPr lang="en-US" sz="2400" b="0" dirty="0" err="1">
                <a:solidFill>
                  <a:schemeClr val="tx2"/>
                </a:solidFill>
                <a:latin typeface="Symbol" pitchFamily="-110" charset="2"/>
                <a:sym typeface="Symbol" pitchFamily="-110" charset="2"/>
              </a:rPr>
              <a:t></a:t>
            </a: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 spectrum </a:t>
            </a:r>
          </a:p>
          <a:p>
            <a:pPr>
              <a:buFont typeface="Monotype Sorts" pitchFamily="-110" charset="2"/>
              <a:buNone/>
            </a:pP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  </a:t>
            </a:r>
            <a:r>
              <a:rPr lang="en-US" sz="2400" b="0" dirty="0" smtClean="0">
                <a:solidFill>
                  <a:schemeClr val="tx2"/>
                </a:solidFill>
                <a:latin typeface="Arial" pitchFamily="-110" charset="0"/>
              </a:rPr>
              <a:t>(QCD Compton scattering)</a:t>
            </a:r>
            <a:endParaRPr lang="en-US" sz="2400" b="0" dirty="0">
              <a:solidFill>
                <a:schemeClr val="tx2"/>
              </a:solidFill>
              <a:latin typeface="Arial" pitchFamily="-110" charset="0"/>
            </a:endParaRPr>
          </a:p>
          <a:p>
            <a:pPr>
              <a:buFont typeface="Monotype Sorts" pitchFamily="-110" charset="2"/>
              <a:buNone/>
            </a:pP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agrees with </a:t>
            </a:r>
            <a:r>
              <a:rPr lang="en-US" sz="2400" b="0" dirty="0" err="1">
                <a:solidFill>
                  <a:schemeClr val="tx2"/>
                </a:solidFill>
                <a:latin typeface="Arial" pitchFamily="-110" charset="0"/>
              </a:rPr>
              <a:t>p+p</a:t>
            </a:r>
            <a:r>
              <a:rPr lang="en-US" sz="2400" b="0" dirty="0">
                <a:solidFill>
                  <a:schemeClr val="tx2"/>
                </a:solidFill>
                <a:latin typeface="Arial" pitchFamily="-110" charset="0"/>
              </a:rPr>
              <a:t> data</a:t>
            </a:r>
          </a:p>
        </p:txBody>
      </p:sp>
      <p:sp>
        <p:nvSpPr>
          <p:cNvPr id="961547" name="Line 11"/>
          <p:cNvSpPr>
            <a:spLocks noChangeShapeType="1"/>
          </p:cNvSpPr>
          <p:nvPr/>
        </p:nvSpPr>
        <p:spPr bwMode="auto">
          <a:xfrm flipH="1" flipV="1">
            <a:off x="2679700" y="4572000"/>
            <a:ext cx="2200275" cy="10541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61548" name="AutoShape 12"/>
          <p:cNvSpPr>
            <a:spLocks noChangeArrowheads="1"/>
          </p:cNvSpPr>
          <p:nvPr/>
        </p:nvSpPr>
        <p:spPr bwMode="auto">
          <a:xfrm rot="18037267" flipV="1">
            <a:off x="1470819" y="2307432"/>
            <a:ext cx="368300" cy="1236662"/>
          </a:xfrm>
          <a:prstGeom prst="rtTriangle">
            <a:avLst/>
          </a:prstGeom>
          <a:solidFill>
            <a:srgbClr val="FFCC00">
              <a:alpha val="72000"/>
            </a:srgbClr>
          </a:solidFill>
          <a:ln w="9525">
            <a:solidFill>
              <a:srgbClr val="FFCC00"/>
            </a:solidFill>
            <a:miter lim="800000"/>
            <a:headEnd/>
            <a:tailEnd/>
          </a:ln>
          <a:effectLst/>
        </p:spPr>
        <p:txBody>
          <a:bodyPr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961561" name="Picture 21" descr="feynman-rho"/>
          <p:cNvPicPr>
            <a:picLocks noChangeAspect="1" noChangeArrowheads="1"/>
          </p:cNvPicPr>
          <p:nvPr/>
        </p:nvPicPr>
        <p:blipFill>
          <a:blip r:embed="rId5"/>
          <a:srcRect l="51617"/>
          <a:stretch>
            <a:fillRect/>
          </a:stretch>
        </p:blipFill>
        <p:spPr bwMode="auto">
          <a:xfrm rot="-2088405">
            <a:off x="7212013" y="1058863"/>
            <a:ext cx="1246187" cy="922337"/>
          </a:xfrm>
          <a:prstGeom prst="rect">
            <a:avLst/>
          </a:prstGeom>
          <a:solidFill>
            <a:srgbClr val="C3FCFF"/>
          </a:solidFill>
          <a:ln w="9525">
            <a:noFill/>
            <a:miter lim="800000"/>
            <a:headEnd/>
            <a:tailEnd/>
          </a:ln>
        </p:spPr>
      </p:pic>
      <p:pic>
        <p:nvPicPr>
          <p:cNvPr id="961571" name="Picture 21" descr="feynman-rho"/>
          <p:cNvPicPr>
            <a:picLocks noChangeAspect="1" noChangeArrowheads="1"/>
          </p:cNvPicPr>
          <p:nvPr/>
        </p:nvPicPr>
        <p:blipFill>
          <a:blip r:embed="rId5"/>
          <a:srcRect l="51678" t="-172" r="24469" b="172"/>
          <a:stretch>
            <a:fillRect/>
          </a:stretch>
        </p:blipFill>
        <p:spPr bwMode="auto">
          <a:xfrm rot="2088405" flipH="1">
            <a:off x="5054600" y="854075"/>
            <a:ext cx="6143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1572" name="Rectangle 36"/>
          <p:cNvSpPr>
            <a:spLocks noChangeArrowheads="1"/>
          </p:cNvSpPr>
          <p:nvPr/>
        </p:nvSpPr>
        <p:spPr bwMode="auto">
          <a:xfrm>
            <a:off x="5040313" y="1331913"/>
            <a:ext cx="309562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400" b="0">
                <a:solidFill>
                  <a:schemeClr val="tx2"/>
                </a:solidFill>
                <a:latin typeface="Symbol" pitchFamily="-110" charset="2"/>
                <a:sym typeface="Symbol" pitchFamily="-110" charset="2"/>
              </a:rPr>
              <a:t></a:t>
            </a:r>
          </a:p>
        </p:txBody>
      </p:sp>
      <p:sp>
        <p:nvSpPr>
          <p:cNvPr id="961573" name="Rectangle 37"/>
          <p:cNvSpPr>
            <a:spLocks noChangeArrowheads="1"/>
          </p:cNvSpPr>
          <p:nvPr/>
        </p:nvSpPr>
        <p:spPr bwMode="auto">
          <a:xfrm>
            <a:off x="7594600" y="1738313"/>
            <a:ext cx="411163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400" b="0">
                <a:solidFill>
                  <a:schemeClr val="tx2"/>
                </a:solidFill>
                <a:latin typeface="Symbol" pitchFamily="-110" charset="2"/>
                <a:sym typeface="Symbol" pitchFamily="-110" charset="2"/>
              </a:rPr>
              <a:t></a:t>
            </a:r>
            <a:r>
              <a:rPr lang="en-US" sz="2400" b="0" baseline="30000">
                <a:solidFill>
                  <a:schemeClr val="tx2"/>
                </a:solidFill>
                <a:latin typeface="Symbol" pitchFamily="-110" charset="2"/>
                <a:sym typeface="Symbol" pitchFamily="-110" charset="2"/>
              </a:rPr>
              <a:t></a:t>
            </a:r>
            <a:endParaRPr lang="en-US" sz="2400" b="0">
              <a:solidFill>
                <a:schemeClr val="tx2"/>
              </a:solidFill>
              <a:latin typeface="Symbol" pitchFamily="-110" charset="2"/>
              <a:sym typeface="Symbol" pitchFamily="-110" charset="2"/>
            </a:endParaRPr>
          </a:p>
        </p:txBody>
      </p:sp>
      <p:sp>
        <p:nvSpPr>
          <p:cNvPr id="961574" name="Rectangle 38"/>
          <p:cNvSpPr>
            <a:spLocks noChangeArrowheads="1"/>
          </p:cNvSpPr>
          <p:nvPr/>
        </p:nvSpPr>
        <p:spPr bwMode="auto">
          <a:xfrm>
            <a:off x="7980363" y="701675"/>
            <a:ext cx="422275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solidFill>
                  <a:schemeClr val="tx2"/>
                </a:solidFill>
                <a:latin typeface="Arial" pitchFamily="-110" charset="0"/>
              </a:rPr>
              <a:t>e</a:t>
            </a:r>
            <a:r>
              <a:rPr lang="en-US" sz="2000" b="0" baseline="30000">
                <a:solidFill>
                  <a:schemeClr val="tx2"/>
                </a:solidFill>
                <a:latin typeface="Arial" pitchFamily="-110" charset="0"/>
              </a:rPr>
              <a:t>+</a:t>
            </a:r>
            <a:endParaRPr lang="en-US" sz="2000" b="0">
              <a:solidFill>
                <a:schemeClr val="tx2"/>
              </a:solidFill>
              <a:latin typeface="Arial" pitchFamily="-110" charset="0"/>
            </a:endParaRPr>
          </a:p>
        </p:txBody>
      </p:sp>
      <p:sp>
        <p:nvSpPr>
          <p:cNvPr id="961575" name="Rectangle 39"/>
          <p:cNvSpPr>
            <a:spLocks noChangeArrowheads="1"/>
          </p:cNvSpPr>
          <p:nvPr/>
        </p:nvSpPr>
        <p:spPr bwMode="auto">
          <a:xfrm>
            <a:off x="8343900" y="1379538"/>
            <a:ext cx="3810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solidFill>
                  <a:schemeClr val="tx2"/>
                </a:solidFill>
                <a:latin typeface="Arial" pitchFamily="-110" charset="0"/>
              </a:rPr>
              <a:t>e</a:t>
            </a:r>
            <a:r>
              <a:rPr lang="en-US" sz="2000" b="0" baseline="30000">
                <a:solidFill>
                  <a:schemeClr val="tx2"/>
                </a:solidFill>
                <a:latin typeface="Arial" pitchFamily="-110" charset="0"/>
              </a:rPr>
              <a:t>-</a:t>
            </a:r>
            <a:endParaRPr lang="en-US" sz="2000" b="0">
              <a:solidFill>
                <a:schemeClr val="tx2"/>
              </a:solidFill>
              <a:latin typeface="Arial" pitchFamily="-110" charset="0"/>
            </a:endParaRPr>
          </a:p>
        </p:txBody>
      </p:sp>
      <p:pic>
        <p:nvPicPr>
          <p:cNvPr id="18" name="Picture 9" descr="LOGO_SM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20800" y="1124744"/>
            <a:ext cx="1115638" cy="38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91440" y="0"/>
            <a:ext cx="923544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81785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photon flow ingredients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42</a:t>
            </a:fld>
            <a:endParaRPr lang="en-US"/>
          </a:p>
        </p:txBody>
      </p:sp>
      <p:pic>
        <p:nvPicPr>
          <p:cNvPr id="5" name="Picture 2" descr="fig1e"/>
          <p:cNvPicPr>
            <a:picLocks noChangeAspect="1" noChangeArrowheads="1"/>
          </p:cNvPicPr>
          <p:nvPr/>
        </p:nvPicPr>
        <p:blipFill>
          <a:blip r:embed="rId2"/>
          <a:srcRect l="1770" r="50442" b="5751"/>
          <a:stretch>
            <a:fillRect/>
          </a:stretch>
        </p:blipFill>
        <p:spPr bwMode="auto">
          <a:xfrm>
            <a:off x="4381500" y="3646895"/>
            <a:ext cx="4762500" cy="3211105"/>
          </a:xfrm>
          <a:prstGeom prst="rect">
            <a:avLst/>
          </a:prstGeom>
          <a:noFill/>
        </p:spPr>
      </p:pic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63500" y="662395"/>
            <a:ext cx="3822700" cy="3641724"/>
            <a:chOff x="4392" y="1111"/>
            <a:chExt cx="2408" cy="2294"/>
          </a:xfrm>
        </p:grpSpPr>
        <p:pic>
          <p:nvPicPr>
            <p:cNvPr id="7" name="Picture 8" descr="tc_1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392" y="1111"/>
              <a:ext cx="2408" cy="2294"/>
            </a:xfrm>
            <a:prstGeom prst="rect">
              <a:avLst/>
            </a:prstGeom>
            <a:noFill/>
            <a:ln w="63500">
              <a:solidFill>
                <a:srgbClr val="FFFF00"/>
              </a:solidFill>
              <a:miter lim="800000"/>
              <a:headEnd/>
              <a:tailEnd/>
            </a:ln>
          </p:spPr>
        </p:pic>
        <p:sp>
          <p:nvSpPr>
            <p:cNvPr id="8" name="Text Box 9"/>
            <p:cNvSpPr txBox="1">
              <a:spLocks noChangeArrowheads="1"/>
            </p:cNvSpPr>
            <p:nvPr/>
          </p:nvSpPr>
          <p:spPr bwMode="auto">
            <a:xfrm>
              <a:off x="5118" y="2424"/>
              <a:ext cx="1344" cy="40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None/>
              </a:pPr>
              <a:r>
                <a:rPr lang="en-US" altLang="ja-JP" sz="1800" dirty="0" err="1">
                  <a:solidFill>
                    <a:srgbClr val="0000FF"/>
                  </a:solidFill>
                  <a:latin typeface="Symbol" charset="2"/>
                  <a:sym typeface="Symbol" charset="2"/>
                </a:rPr>
                <a:t></a:t>
              </a:r>
              <a:r>
                <a:rPr lang="en-US" altLang="ja-JP" sz="1800" baseline="30000" dirty="0" err="1">
                  <a:solidFill>
                    <a:srgbClr val="0000FF"/>
                  </a:solidFill>
                </a:rPr>
                <a:t>inc</a:t>
              </a:r>
              <a:r>
                <a:rPr lang="en-US" altLang="ja-JP" sz="1800" baseline="30000" dirty="0">
                  <a:solidFill>
                    <a:srgbClr val="0000FF"/>
                  </a:solidFill>
                </a:rPr>
                <a:t>.</a:t>
              </a:r>
              <a:r>
                <a:rPr lang="en-US" altLang="ja-JP" sz="1800" dirty="0">
                  <a:solidFill>
                    <a:srgbClr val="0000FF"/>
                  </a:solidFill>
                </a:rPr>
                <a:t> v</a:t>
              </a:r>
              <a:r>
                <a:rPr lang="en-US" altLang="ja-JP" sz="1800" baseline="-25000" dirty="0">
                  <a:solidFill>
                    <a:srgbClr val="0000FF"/>
                  </a:solidFill>
                </a:rPr>
                <a:t>2</a:t>
              </a:r>
              <a:r>
                <a:rPr lang="en-US" altLang="ja-JP" sz="1800" dirty="0">
                  <a:solidFill>
                    <a:srgbClr val="0000FF"/>
                  </a:solidFill>
                </a:rPr>
                <a:t> with external conversion method</a:t>
              </a:r>
            </a:p>
          </p:txBody>
        </p:sp>
        <p:sp>
          <p:nvSpPr>
            <p:cNvPr id="9" name="Text Box 11"/>
            <p:cNvSpPr txBox="1">
              <a:spLocks noChangeArrowheads="1"/>
            </p:cNvSpPr>
            <p:nvPr/>
          </p:nvSpPr>
          <p:spPr bwMode="auto">
            <a:xfrm>
              <a:off x="5304" y="1191"/>
              <a:ext cx="1336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None/>
              </a:pPr>
              <a:r>
                <a:rPr lang="en-US" altLang="ja-JP" sz="1400" dirty="0">
                  <a:solidFill>
                    <a:srgbClr val="000000"/>
                  </a:solidFill>
                </a:rPr>
                <a:t>200GeV </a:t>
              </a:r>
              <a:r>
                <a:rPr lang="en-US" altLang="ja-JP" sz="1400" dirty="0" err="1">
                  <a:solidFill>
                    <a:srgbClr val="000000"/>
                  </a:solidFill>
                </a:rPr>
                <a:t>Au+Au</a:t>
              </a:r>
              <a:r>
                <a:rPr lang="en-US" altLang="ja-JP" sz="1400" dirty="0">
                  <a:solidFill>
                    <a:srgbClr val="000000"/>
                  </a:solidFill>
                </a:rPr>
                <a:t> 20-40%</a:t>
              </a:r>
            </a:p>
            <a:p>
              <a:pPr>
                <a:buNone/>
              </a:pPr>
              <a:r>
                <a:rPr lang="en-US" altLang="ja-JP" sz="1400" dirty="0"/>
                <a:t>      </a:t>
              </a:r>
              <a:r>
                <a:rPr lang="en-US" altLang="ja-JP" sz="1400" dirty="0">
                  <a:solidFill>
                    <a:srgbClr val="0000FF"/>
                  </a:solidFill>
                </a:rPr>
                <a:t>PHENIX Preliminary</a:t>
              </a:r>
              <a:endParaRPr lang="en-US" altLang="ja-JP" sz="1400" dirty="0"/>
            </a:p>
          </p:txBody>
        </p:sp>
        <p:sp>
          <p:nvSpPr>
            <p:cNvPr id="10" name="Rectangle 13"/>
            <p:cNvSpPr>
              <a:spLocks noChangeArrowheads="1"/>
            </p:cNvSpPr>
            <p:nvPr/>
          </p:nvSpPr>
          <p:spPr bwMode="auto">
            <a:xfrm>
              <a:off x="6144" y="1600"/>
              <a:ext cx="480" cy="3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buNone/>
              </a:pPr>
              <a:r>
                <a:rPr lang="en-US" altLang="ja-JP" sz="1400" dirty="0" err="1">
                  <a:solidFill>
                    <a:srgbClr val="000000"/>
                  </a:solidFill>
                  <a:latin typeface="Symbol" charset="2"/>
                  <a:sym typeface="Symbol" charset="2"/>
                </a:rPr>
                <a:t></a:t>
              </a:r>
              <a:r>
                <a:rPr lang="en-US" altLang="ja-JP" sz="1400" baseline="30000" dirty="0" err="1">
                  <a:solidFill>
                    <a:srgbClr val="000000"/>
                  </a:solidFill>
                </a:rPr>
                <a:t>inc</a:t>
              </a:r>
              <a:r>
                <a:rPr lang="en-US" altLang="ja-JP" sz="1400" baseline="30000" dirty="0">
                  <a:solidFill>
                    <a:srgbClr val="000000"/>
                  </a:solidFill>
                </a:rPr>
                <a:t>.</a:t>
              </a:r>
              <a:r>
                <a:rPr lang="en-US" altLang="ja-JP" sz="1400" dirty="0">
                  <a:solidFill>
                    <a:srgbClr val="000000"/>
                  </a:solidFill>
                </a:rPr>
                <a:t> v</a:t>
              </a:r>
              <a:r>
                <a:rPr lang="en-US" altLang="ja-JP" sz="1400" baseline="-25000" dirty="0">
                  <a:solidFill>
                    <a:srgbClr val="000000"/>
                  </a:solidFill>
                </a:rPr>
                <a:t>2</a:t>
              </a:r>
              <a:endParaRPr lang="en-US" altLang="ja-JP" sz="1400" dirty="0">
                <a:solidFill>
                  <a:srgbClr val="000000"/>
                </a:solidFill>
              </a:endParaRPr>
            </a:p>
            <a:p>
              <a:pPr>
                <a:buNone/>
              </a:pPr>
              <a:r>
                <a:rPr lang="en-US" altLang="ja-JP" sz="1400" dirty="0">
                  <a:solidFill>
                    <a:srgbClr val="000000"/>
                  </a:solidFill>
                </a:rPr>
                <a:t>(</a:t>
              </a:r>
              <a:r>
                <a:rPr lang="en-US" altLang="ja-JP" sz="1400" dirty="0">
                  <a:solidFill>
                    <a:srgbClr val="000000"/>
                  </a:solidFill>
                  <a:latin typeface="Symbol" charset="2"/>
                  <a:sym typeface="Symbol" charset="2"/>
                </a:rPr>
                <a:t></a:t>
              </a:r>
              <a:r>
                <a:rPr lang="en-US" altLang="ja-JP" sz="1400" baseline="-25000" dirty="0">
                  <a:solidFill>
                    <a:srgbClr val="000000"/>
                  </a:solidFill>
                </a:rPr>
                <a:t>2</a:t>
              </a:r>
              <a:r>
                <a:rPr lang="en-US" altLang="ja-JP" sz="1400" baseline="30000" dirty="0">
                  <a:solidFill>
                    <a:srgbClr val="000000"/>
                  </a:solidFill>
                </a:rPr>
                <a:t>BBC</a:t>
              </a:r>
              <a:r>
                <a:rPr lang="en-US" altLang="ja-JP" sz="1400" dirty="0">
                  <a:solidFill>
                    <a:srgbClr val="000000"/>
                  </a:solidFill>
                </a:rPr>
                <a:t>)</a:t>
              </a:r>
              <a:endParaRPr lang="en-US" altLang="ja-JP" sz="1400" baseline="-25000" dirty="0">
                <a:solidFill>
                  <a:srgbClr val="000000"/>
                </a:solidFill>
              </a:endParaRPr>
            </a:p>
          </p:txBody>
        </p:sp>
      </p:grpSp>
      <p:sp>
        <p:nvSpPr>
          <p:cNvPr id="16" name="Rectangle 15"/>
          <p:cNvSpPr/>
          <p:nvPr/>
        </p:nvSpPr>
        <p:spPr>
          <a:xfrm>
            <a:off x="4203700" y="92488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altLang="ja-JP" sz="2400" dirty="0" smtClean="0">
                <a:latin typeface="+mn-lt"/>
              </a:rPr>
              <a:t> Key cross checks:</a:t>
            </a:r>
          </a:p>
          <a:p>
            <a:pPr lvl="1">
              <a:buNone/>
            </a:pPr>
            <a:r>
              <a:rPr lang="en-US" altLang="ja-JP" sz="2400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sz="2000" dirty="0" err="1" smtClean="0">
                <a:latin typeface="+mn-lt"/>
              </a:rPr>
              <a:t>inc</a:t>
            </a:r>
            <a:r>
              <a:rPr lang="en-US" altLang="ja-JP" sz="2400" dirty="0" smtClean="0">
                <a:latin typeface="+mn-lt"/>
              </a:rPr>
              <a:t> are really </a:t>
            </a:r>
            <a:r>
              <a:rPr lang="en-US" altLang="ja-JP" sz="2400" dirty="0" smtClean="0">
                <a:latin typeface="Symbol" charset="2"/>
                <a:cs typeface="Symbol" charset="2"/>
              </a:rPr>
              <a:t>g</a:t>
            </a:r>
            <a:r>
              <a:rPr lang="en-US" altLang="ja-JP" sz="2400" dirty="0" smtClean="0">
                <a:latin typeface="+mn-lt"/>
              </a:rPr>
              <a:t>’s: </a:t>
            </a:r>
          </a:p>
          <a:p>
            <a:pPr lvl="1">
              <a:buNone/>
            </a:pPr>
            <a:r>
              <a:rPr lang="en-US" altLang="ja-JP" sz="2400" dirty="0" smtClean="0">
                <a:latin typeface="+mn-lt"/>
              </a:rPr>
              <a:t>   check using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sz="2400" dirty="0" smtClean="0">
                <a:latin typeface="+mn-lt"/>
              </a:rPr>
              <a:t>-&gt; </a:t>
            </a:r>
            <a:r>
              <a:rPr lang="en-US" altLang="ja-JP" sz="2400" dirty="0" err="1" smtClean="0">
                <a:latin typeface="+mn-lt"/>
              </a:rPr>
              <a:t>e</a:t>
            </a:r>
            <a:r>
              <a:rPr lang="en-US" altLang="ja-JP" dirty="0" err="1" smtClean="0">
                <a:latin typeface="+mn-lt"/>
              </a:rPr>
              <a:t>+</a:t>
            </a:r>
            <a:r>
              <a:rPr lang="en-US" altLang="ja-JP" sz="2400" dirty="0" err="1" smtClean="0">
                <a:latin typeface="+mn-lt"/>
              </a:rPr>
              <a:t>e</a:t>
            </a:r>
            <a:r>
              <a:rPr lang="en-US" altLang="ja-JP" dirty="0" smtClean="0">
                <a:latin typeface="+mn-lt"/>
              </a:rPr>
              <a:t>-</a:t>
            </a:r>
          </a:p>
          <a:p>
            <a:pPr lvl="1">
              <a:buNone/>
            </a:pPr>
            <a:r>
              <a:rPr lang="en-US" altLang="ja-JP" sz="2400" dirty="0" err="1" smtClean="0">
                <a:latin typeface="+mn-lt"/>
              </a:rPr>
              <a:t>R</a:t>
            </a:r>
            <a:r>
              <a:rPr lang="en-US" altLang="ja-JP" sz="2000" dirty="0" err="1" smtClean="0">
                <a:latin typeface="Symbol" charset="2"/>
                <a:cs typeface="Symbol" charset="2"/>
              </a:rPr>
              <a:t>g</a:t>
            </a:r>
            <a:r>
              <a:rPr lang="en-US" altLang="ja-JP" sz="2400" dirty="0" smtClean="0">
                <a:latin typeface="+mn-lt"/>
              </a:rPr>
              <a:t> for virtual vs. real </a:t>
            </a:r>
            <a:r>
              <a:rPr lang="en-US" altLang="ja-JP" sz="2400" dirty="0" err="1" smtClean="0">
                <a:latin typeface="Symbol" charset="2"/>
                <a:cs typeface="Symbol" charset="2"/>
              </a:rPr>
              <a:t>g</a:t>
            </a:r>
            <a:endParaRPr lang="en-US" altLang="ja-JP" sz="2400" dirty="0" smtClean="0">
              <a:latin typeface="+mn-lt"/>
            </a:endParaRPr>
          </a:p>
          <a:p>
            <a:pPr lvl="1">
              <a:buNone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0" name="Slide Number Placeholder 3"/>
          <p:cNvSpPr>
            <a:spLocks noGrp="1"/>
          </p:cNvSpPr>
          <p:nvPr>
            <p:ph type="sldNum" sz="quarter" idx="10"/>
          </p:nvPr>
        </p:nvSpPr>
        <p:spPr>
          <a:noFill/>
        </p:spPr>
        <p:txBody>
          <a:bodyPr/>
          <a:lstStyle/>
          <a:p>
            <a:fld id="{D3565568-6303-8741-A754-0F42D069DE30}" type="slidenum">
              <a:rPr lang="en-US" smtClean="0"/>
              <a:pPr/>
              <a:t>43</a:t>
            </a:fld>
            <a:endParaRPr lang="en-US" smtClean="0"/>
          </a:p>
        </p:txBody>
      </p:sp>
      <p:sp>
        <p:nvSpPr>
          <p:cNvPr id="1198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heavy </a:t>
            </a:r>
            <a:r>
              <a:rPr lang="en-US" dirty="0"/>
              <a:t>quark suppression &amp; flow?</a:t>
            </a:r>
          </a:p>
        </p:txBody>
      </p:sp>
      <p:pic>
        <p:nvPicPr>
          <p:cNvPr id="11981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3050" y="762000"/>
            <a:ext cx="5251450" cy="5219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9813" name="Rectangle 9"/>
          <p:cNvSpPr>
            <a:spLocks noChangeArrowheads="1"/>
          </p:cNvSpPr>
          <p:nvPr/>
        </p:nvSpPr>
        <p:spPr bwMode="auto">
          <a:xfrm>
            <a:off x="5880100" y="628650"/>
            <a:ext cx="2655888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charset="2"/>
              <a:buNone/>
            </a:pPr>
            <a:r>
              <a:rPr lang="en-US" sz="2000" b="0" i="1" dirty="0">
                <a:solidFill>
                  <a:schemeClr val="tx1"/>
                </a:solidFill>
                <a:latin typeface="Arial" charset="0"/>
              </a:rPr>
              <a:t>PRL.98: 172301,2007</a:t>
            </a:r>
          </a:p>
          <a:p>
            <a:pPr>
              <a:buFont typeface="Monotype Sorts" charset="2"/>
              <a:buNone/>
            </a:pPr>
            <a:r>
              <a:rPr lang="en-US" sz="2000" b="0" i="1" dirty="0" err="1">
                <a:solidFill>
                  <a:schemeClr val="tx1"/>
                </a:solidFill>
                <a:latin typeface="Arial" charset="0"/>
              </a:rPr>
              <a:t>arXiV</a:t>
            </a:r>
            <a:r>
              <a:rPr lang="en-US" sz="2000" b="0" i="1" dirty="0">
                <a:solidFill>
                  <a:schemeClr val="tx1"/>
                </a:solidFill>
                <a:latin typeface="Arial" charset="0"/>
              </a:rPr>
              <a:t>: 1005.1627</a:t>
            </a:r>
          </a:p>
        </p:txBody>
      </p:sp>
      <p:sp>
        <p:nvSpPr>
          <p:cNvPr id="119814" name="Rectangle 8"/>
          <p:cNvSpPr>
            <a:spLocks noChangeArrowheads="1"/>
          </p:cNvSpPr>
          <p:nvPr/>
        </p:nvSpPr>
        <p:spPr bwMode="auto">
          <a:xfrm>
            <a:off x="3098800" y="1054100"/>
            <a:ext cx="2120900" cy="2413000"/>
          </a:xfrm>
          <a:prstGeom prst="rect">
            <a:avLst/>
          </a:prstGeom>
          <a:solidFill>
            <a:srgbClr val="FFCC00">
              <a:alpha val="34117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0" y="565151"/>
            <a:ext cx="9144000" cy="6267450"/>
            <a:chOff x="0" y="372"/>
            <a:chExt cx="5760" cy="3948"/>
          </a:xfrm>
        </p:grpSpPr>
        <p:grpSp>
          <p:nvGrpSpPr>
            <p:cNvPr id="119816" name="Group 7"/>
            <p:cNvGrpSpPr>
              <a:grpSpLocks/>
            </p:cNvGrpSpPr>
            <p:nvPr/>
          </p:nvGrpSpPr>
          <p:grpSpPr bwMode="auto">
            <a:xfrm>
              <a:off x="0" y="372"/>
              <a:ext cx="5760" cy="3948"/>
              <a:chOff x="0" y="372"/>
              <a:chExt cx="5760" cy="3948"/>
            </a:xfrm>
          </p:grpSpPr>
          <p:pic>
            <p:nvPicPr>
              <p:cNvPr id="119818" name="Picture 5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0" y="372"/>
                <a:ext cx="3303" cy="19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19819" name="Picture 6"/>
              <p:cNvPicPr>
                <a:picLocks noChangeAspect="1" noChangeArrowheads="1"/>
              </p:cNvPicPr>
              <p:nvPr/>
            </p:nvPicPr>
            <p:blipFill>
              <a:blip r:embed="rId5"/>
              <a:srcRect/>
              <a:stretch>
                <a:fillRect/>
              </a:stretch>
            </p:blipFill>
            <p:spPr bwMode="auto">
              <a:xfrm>
                <a:off x="3064" y="1901"/>
                <a:ext cx="2696" cy="241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sp>
          <p:nvSpPr>
            <p:cNvPr id="119817" name="Text Box 10"/>
            <p:cNvSpPr txBox="1">
              <a:spLocks noChangeArrowheads="1"/>
            </p:cNvSpPr>
            <p:nvPr/>
          </p:nvSpPr>
          <p:spPr bwMode="auto">
            <a:xfrm>
              <a:off x="3480" y="971"/>
              <a:ext cx="2112" cy="978"/>
            </a:xfrm>
            <a:prstGeom prst="rect">
              <a:avLst/>
            </a:prstGeom>
            <a:solidFill>
              <a:srgbClr val="FFCC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50000"/>
                </a:spcBef>
                <a:buFont typeface="Monotype Sorts" charset="2"/>
                <a:buNone/>
              </a:pPr>
              <a:r>
                <a:rPr lang="en-US" sz="2400"/>
                <a:t>Collisional energy loss? </a:t>
              </a:r>
            </a:p>
            <a:p>
              <a:pPr>
                <a:spcBef>
                  <a:spcPct val="50000"/>
                </a:spcBef>
                <a:buFont typeface="Monotype Sorts" charset="2"/>
                <a:buNone/>
              </a:pPr>
              <a:r>
                <a:rPr lang="en-US" sz="2400"/>
                <a:t>v</a:t>
              </a:r>
              <a:r>
                <a:rPr lang="en-US" sz="2400" baseline="-25000"/>
                <a:t>2</a:t>
              </a:r>
              <a:r>
                <a:rPr lang="en-US" sz="2400"/>
                <a:t> decrease with p</a:t>
              </a:r>
              <a:r>
                <a:rPr lang="en-US" sz="2400" baseline="-25000"/>
                <a:t>T</a:t>
              </a:r>
              <a:r>
                <a:rPr lang="en-US" sz="2400"/>
                <a:t>? </a:t>
              </a:r>
            </a:p>
            <a:p>
              <a:pPr>
                <a:spcBef>
                  <a:spcPct val="50000"/>
                </a:spcBef>
                <a:buFont typeface="Monotype Sorts" charset="2"/>
                <a:buNone/>
              </a:pPr>
              <a:r>
                <a:rPr lang="en-US" sz="2400"/>
                <a:t>role of b quarks?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Mysteries in heavy ion physics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330200" y="876300"/>
            <a:ext cx="8483600" cy="5623077"/>
          </a:xfrm>
        </p:spPr>
        <p:txBody>
          <a:bodyPr/>
          <a:lstStyle/>
          <a:p>
            <a:pPr>
              <a:buFont typeface="Wingdings" charset="2"/>
              <a:buChar char="u"/>
            </a:pPr>
            <a:r>
              <a:rPr lang="en-US" dirty="0" smtClean="0">
                <a:solidFill>
                  <a:srgbClr val="880085"/>
                </a:solidFill>
              </a:rPr>
              <a:t>Energy loss mechanism</a:t>
            </a:r>
          </a:p>
          <a:p>
            <a:pPr lvl="1"/>
            <a:r>
              <a:rPr lang="en-US" dirty="0" smtClean="0">
                <a:solidFill>
                  <a:srgbClr val="880085"/>
                </a:solidFill>
              </a:rPr>
              <a:t>@ LHC 40 </a:t>
            </a:r>
            <a:r>
              <a:rPr lang="en-US" dirty="0" err="1" smtClean="0">
                <a:solidFill>
                  <a:srgbClr val="880085"/>
                </a:solidFill>
              </a:rPr>
              <a:t>GeV</a:t>
            </a:r>
            <a:r>
              <a:rPr lang="en-US" dirty="0" smtClean="0">
                <a:solidFill>
                  <a:srgbClr val="880085"/>
                </a:solidFill>
              </a:rPr>
              <a:t> jets opposing 100 </a:t>
            </a:r>
            <a:r>
              <a:rPr lang="en-US" dirty="0" err="1" smtClean="0">
                <a:solidFill>
                  <a:srgbClr val="880085"/>
                </a:solidFill>
              </a:rPr>
              <a:t>GeV</a:t>
            </a:r>
            <a:r>
              <a:rPr lang="en-US" dirty="0" smtClean="0">
                <a:solidFill>
                  <a:srgbClr val="880085"/>
                </a:solidFill>
              </a:rPr>
              <a:t> jets look “normal”</a:t>
            </a:r>
          </a:p>
          <a:p>
            <a:pPr lvl="1"/>
            <a:r>
              <a:rPr lang="en-US" dirty="0" smtClean="0">
                <a:solidFill>
                  <a:srgbClr val="880085"/>
                </a:solidFill>
              </a:rPr>
              <a:t>	no broadening or </a:t>
            </a:r>
            <a:r>
              <a:rPr lang="en-US" dirty="0" err="1" smtClean="0">
                <a:solidFill>
                  <a:srgbClr val="880085"/>
                </a:solidFill>
              </a:rPr>
              <a:t>decorrelation</a:t>
            </a:r>
            <a:endParaRPr lang="en-US" dirty="0" smtClean="0">
              <a:solidFill>
                <a:srgbClr val="880085"/>
              </a:solidFill>
            </a:endParaRPr>
          </a:p>
          <a:p>
            <a:pPr lvl="1"/>
            <a:r>
              <a:rPr lang="en-US" dirty="0" smtClean="0">
                <a:solidFill>
                  <a:srgbClr val="880085"/>
                </a:solidFill>
              </a:rPr>
              <a:t>	no evidence for collinear radiation from the </a:t>
            </a:r>
            <a:r>
              <a:rPr lang="en-US" dirty="0" err="1" smtClean="0">
                <a:solidFill>
                  <a:srgbClr val="880085"/>
                </a:solidFill>
              </a:rPr>
              <a:t>parton</a:t>
            </a:r>
            <a:endParaRPr lang="en-US" dirty="0" smtClean="0">
              <a:solidFill>
                <a:srgbClr val="880085"/>
              </a:solidFill>
            </a:endParaRPr>
          </a:p>
          <a:p>
            <a:pPr lvl="1"/>
            <a:r>
              <a:rPr lang="en-US" dirty="0" smtClean="0">
                <a:solidFill>
                  <a:srgbClr val="880085"/>
                </a:solidFill>
              </a:rPr>
              <a:t>@ RHIC low energy jets appear to show medium effects</a:t>
            </a:r>
          </a:p>
          <a:p>
            <a:pPr lvl="1"/>
            <a:r>
              <a:rPr lang="en-US" dirty="0" smtClean="0">
                <a:solidFill>
                  <a:srgbClr val="880085"/>
                </a:solidFill>
              </a:rPr>
              <a:t>	but, “jet” is defined differently</a:t>
            </a:r>
          </a:p>
          <a:p>
            <a:pPr lvl="1">
              <a:buFont typeface="Wingdings" charset="2"/>
              <a:buChar char="è"/>
            </a:pPr>
            <a:r>
              <a:rPr lang="en-US" dirty="0" err="1" smtClean="0">
                <a:cs typeface="Wingdings"/>
              </a:rPr>
              <a:t>c</a:t>
            </a:r>
            <a:r>
              <a:rPr lang="en-US" dirty="0" smtClean="0">
                <a:cs typeface="Wingdings"/>
              </a:rPr>
              <a:t> &amp; </a:t>
            </a:r>
            <a:r>
              <a:rPr lang="en-US" dirty="0" err="1" smtClean="0">
                <a:cs typeface="Wingdings"/>
              </a:rPr>
              <a:t>b</a:t>
            </a:r>
            <a:r>
              <a:rPr lang="en-US" dirty="0" smtClean="0">
                <a:cs typeface="Wingdings"/>
              </a:rPr>
              <a:t> to probe role of </a:t>
            </a:r>
            <a:r>
              <a:rPr lang="en-US" dirty="0" err="1" smtClean="0">
                <a:cs typeface="Wingdings"/>
              </a:rPr>
              <a:t>collisional</a:t>
            </a:r>
            <a:r>
              <a:rPr lang="en-US" dirty="0" smtClean="0">
                <a:cs typeface="Wingdings"/>
              </a:rPr>
              <a:t> energy loss 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Wingdings"/>
              </a:rPr>
              <a:t>VTX, FVTX</a:t>
            </a:r>
          </a:p>
          <a:p>
            <a:pPr lvl="1">
              <a:buFont typeface="Wingdings" charset="2"/>
              <a:buChar char="è"/>
            </a:pPr>
            <a:r>
              <a:rPr lang="en-US" dirty="0" smtClean="0">
                <a:cs typeface="Wingdings"/>
              </a:rPr>
              <a:t>quantify path length dependence 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Wingdings"/>
              </a:rPr>
              <a:t>U+U, </a:t>
            </a:r>
            <a:r>
              <a:rPr lang="en-US" i="1" dirty="0" err="1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Wingdings"/>
              </a:rPr>
              <a:t>Cu+Au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Wingdings"/>
              </a:rPr>
              <a:t> </a:t>
            </a:r>
          </a:p>
          <a:p>
            <a:pPr>
              <a:buSzPct val="100000"/>
              <a:buFont typeface="Wingdings" charset="2"/>
              <a:buChar char="u"/>
            </a:pPr>
            <a:r>
              <a:rPr lang="en-US" dirty="0" smtClean="0">
                <a:solidFill>
                  <a:srgbClr val="880085"/>
                </a:solidFill>
              </a:rPr>
              <a:t>J/</a:t>
            </a:r>
            <a:r>
              <a:rPr lang="en-US" dirty="0" err="1" smtClean="0">
                <a:solidFill>
                  <a:srgbClr val="880085"/>
                </a:solidFill>
                <a:latin typeface="Symbol" charset="2"/>
                <a:cs typeface="Symbol" charset="2"/>
              </a:rPr>
              <a:t>y</a:t>
            </a:r>
            <a:r>
              <a:rPr lang="en-US" dirty="0" smtClean="0">
                <a:solidFill>
                  <a:srgbClr val="880085"/>
                </a:solidFill>
              </a:rPr>
              <a:t> suppression and color screening	</a:t>
            </a:r>
          </a:p>
          <a:p>
            <a:pPr lvl="1">
              <a:buSzPct val="100000"/>
            </a:pPr>
            <a:r>
              <a:rPr lang="en-US" dirty="0" smtClean="0">
                <a:solidFill>
                  <a:srgbClr val="880085"/>
                </a:solidFill>
              </a:rPr>
              <a:t>amazingly similar from √</a:t>
            </a:r>
            <a:r>
              <a:rPr lang="en-US" dirty="0" err="1" smtClean="0">
                <a:solidFill>
                  <a:srgbClr val="880085"/>
                </a:solidFill>
              </a:rPr>
              <a:t>s</a:t>
            </a:r>
            <a:r>
              <a:rPr lang="en-US" dirty="0" smtClean="0">
                <a:solidFill>
                  <a:srgbClr val="880085"/>
                </a:solidFill>
              </a:rPr>
              <a:t>=17-200 </a:t>
            </a:r>
            <a:r>
              <a:rPr lang="en-US" dirty="0" err="1" smtClean="0">
                <a:solidFill>
                  <a:srgbClr val="880085"/>
                </a:solidFill>
              </a:rPr>
              <a:t>GeV</a:t>
            </a:r>
            <a:r>
              <a:rPr lang="en-US" dirty="0" smtClean="0">
                <a:solidFill>
                  <a:srgbClr val="880085"/>
                </a:solidFill>
              </a:rPr>
              <a:t>; but initial states differ</a:t>
            </a:r>
          </a:p>
          <a:p>
            <a:pPr>
              <a:buNone/>
            </a:pPr>
            <a:r>
              <a:rPr lang="en-US" dirty="0" smtClean="0">
                <a:solidFill>
                  <a:srgbClr val="880085"/>
                </a:solidFill>
              </a:rPr>
              <a:t>	  not SO different at LHC</a:t>
            </a:r>
            <a:endParaRPr lang="en-US" i="1" dirty="0" smtClean="0">
              <a:solidFill>
                <a:srgbClr val="880085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cs typeface="Wingdings"/>
            </a:endParaRPr>
          </a:p>
          <a:p>
            <a:pPr lvl="1">
              <a:buFont typeface="Wingdings" charset="2"/>
              <a:buChar char="è"/>
            </a:pPr>
            <a:r>
              <a:rPr lang="en-US" dirty="0" smtClean="0">
                <a:cs typeface="Wingdings"/>
              </a:rPr>
              <a:t>Other states </a:t>
            </a:r>
            <a:r>
              <a:rPr lang="en-US" dirty="0" err="1" smtClean="0">
                <a:cs typeface="Wingdings"/>
              </a:rPr>
              <a:t>y</a:t>
            </a:r>
            <a:r>
              <a:rPr lang="en-US" dirty="0" smtClean="0">
                <a:cs typeface="Wingdings"/>
              </a:rPr>
              <a:t> &amp; √</a:t>
            </a:r>
            <a:r>
              <a:rPr lang="en-US" dirty="0" err="1" smtClean="0">
                <a:cs typeface="Wingdings"/>
              </a:rPr>
              <a:t>s</a:t>
            </a:r>
            <a:r>
              <a:rPr lang="en-US" dirty="0" smtClean="0">
                <a:cs typeface="Wingdings"/>
              </a:rPr>
              <a:t> dependence (e.g. 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>
                <a:cs typeface="Wingdings"/>
              </a:rPr>
              <a:t>’) </a:t>
            </a:r>
            <a:r>
              <a:rPr lang="en-US" i="1" dirty="0" smtClean="0">
                <a:solidFill>
                  <a:schemeClr val="tx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cs typeface="Wingdings"/>
              </a:rPr>
              <a:t>FVTX, statistics</a:t>
            </a:r>
          </a:p>
          <a:p>
            <a:pPr lvl="1">
              <a:buFont typeface="Wingdings" charset="2"/>
              <a:buChar char="è"/>
            </a:pPr>
            <a:r>
              <a:rPr lang="en-US" dirty="0" err="1" smtClean="0">
                <a:solidFill>
                  <a:srgbClr val="FF0000"/>
                </a:solidFill>
                <a:cs typeface="Wingdings"/>
              </a:rPr>
              <a:t>d+Au</a:t>
            </a:r>
            <a:r>
              <a:rPr lang="en-US" dirty="0" smtClean="0">
                <a:solidFill>
                  <a:srgbClr val="FF0000"/>
                </a:solidFill>
                <a:cs typeface="Wingdings"/>
              </a:rPr>
              <a:t> for initial state; 130 </a:t>
            </a:r>
            <a:r>
              <a:rPr lang="en-US" dirty="0" err="1" smtClean="0">
                <a:solidFill>
                  <a:srgbClr val="FF0000"/>
                </a:solidFill>
                <a:cs typeface="Wingdings"/>
              </a:rPr>
              <a:t>GeV</a:t>
            </a:r>
            <a:r>
              <a:rPr lang="en-US" dirty="0" smtClean="0">
                <a:solidFill>
                  <a:srgbClr val="FF0000"/>
                </a:solidFill>
                <a:cs typeface="Wingdings"/>
              </a:rPr>
              <a:t> </a:t>
            </a:r>
            <a:r>
              <a:rPr lang="en-US" dirty="0" err="1" smtClean="0">
                <a:solidFill>
                  <a:srgbClr val="FF0000"/>
                </a:solidFill>
                <a:cs typeface="Wingdings"/>
              </a:rPr>
              <a:t>Au+Au</a:t>
            </a:r>
            <a:r>
              <a:rPr lang="en-US" dirty="0" smtClean="0">
                <a:solidFill>
                  <a:srgbClr val="FF0000"/>
                </a:solidFill>
                <a:cs typeface="Wingdings"/>
              </a:rPr>
              <a:t> eventually? </a:t>
            </a:r>
          </a:p>
          <a:p>
            <a:pPr>
              <a:buSzPct val="100000"/>
              <a:buNone/>
            </a:pP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44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278621" y="876300"/>
            <a:ext cx="3865379" cy="3689410"/>
            <a:chOff x="5278621" y="876300"/>
            <a:chExt cx="3865379" cy="3689410"/>
          </a:xfrm>
        </p:grpSpPr>
        <p:sp>
          <p:nvSpPr>
            <p:cNvPr id="5" name="Rectangle 4"/>
            <p:cNvSpPr/>
            <p:nvPr/>
          </p:nvSpPr>
          <p:spPr>
            <a:xfrm>
              <a:off x="5278621" y="876300"/>
              <a:ext cx="353517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rgbClr val="000090"/>
                  </a:solidFill>
                </a:rPr>
                <a:t>NSAC milestone DM11, 12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5608821" y="4165600"/>
              <a:ext cx="353517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buNone/>
              </a:pPr>
              <a:r>
                <a:rPr lang="en-US" sz="2000" dirty="0" smtClean="0">
                  <a:solidFill>
                    <a:srgbClr val="000090"/>
                  </a:solidFill>
                </a:rPr>
                <a:t>NSAC milestone DM5</a:t>
              </a:r>
              <a:endParaRPr lang="en-US" sz="2000" dirty="0">
                <a:solidFill>
                  <a:srgbClr val="000090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answer these questions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45</a:t>
            </a:fld>
            <a:endParaRPr lang="en-US"/>
          </a:p>
        </p:txBody>
      </p:sp>
      <p:pic>
        <p:nvPicPr>
          <p:cNvPr id="4" name="Picture 2" descr="requirement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0200" y="590550"/>
            <a:ext cx="8521700" cy="5640388"/>
          </a:xfrm>
          <a:prstGeom prst="rect">
            <a:avLst/>
          </a:prstGeom>
          <a:noFill/>
        </p:spPr>
      </p:pic>
      <p:sp>
        <p:nvSpPr>
          <p:cNvPr id="5" name="Rectangle 4"/>
          <p:cNvSpPr/>
          <p:nvPr/>
        </p:nvSpPr>
        <p:spPr>
          <a:xfrm>
            <a:off x="8648700" y="6334780"/>
            <a:ext cx="45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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does this happen?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46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90550"/>
            <a:ext cx="9144000" cy="575646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604876"/>
            <a:ext cx="9144000" cy="57006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158" y="622300"/>
            <a:ext cx="9160243" cy="568325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 estimate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05F16C96-9E29-ED49-A395-C3019C1E7F0A}" type="slidenum">
              <a:rPr lang="en-US" smtClean="0"/>
              <a:pPr>
                <a:defRPr/>
              </a:pPr>
              <a:t>47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552450"/>
            <a:ext cx="9144000" cy="630555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6396335"/>
            <a:ext cx="45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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Barbara Jacak - Lattice 2011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-76201" y="2667000"/>
            <a:ext cx="3251200" cy="457200"/>
          </a:xfrm>
        </p:spPr>
        <p:txBody>
          <a:bodyPr/>
          <a:lstStyle/>
          <a:p>
            <a:r>
              <a:rPr lang="en-US" dirty="0" smtClean="0"/>
              <a:t>Our big </a:t>
            </a:r>
            <a:br>
              <a:rPr lang="en-US" dirty="0" smtClean="0"/>
            </a:br>
            <a:r>
              <a:rPr lang="en-US" dirty="0" smtClean="0"/>
              <a:t>picture</a:t>
            </a:r>
            <a:br>
              <a:rPr lang="en-US" dirty="0" smtClean="0"/>
            </a:br>
            <a:r>
              <a:rPr lang="en-US" dirty="0" smtClean="0"/>
              <a:t>plan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F4089F-D4AF-1D46-A4E0-1FDFF4B6BA78}" type="slidenum">
              <a:rPr lang="en-US" smtClean="0"/>
              <a:pPr/>
              <a:t>49</a:t>
            </a:fld>
            <a:endParaRPr lang="en-US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93787" y="126066"/>
            <a:ext cx="6070814" cy="6617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E3A791D-0805-7D48-BEE1-12369A47DA8F}" type="slidenum">
              <a:rPr lang="en-US"/>
              <a:pPr/>
              <a:t>5</a:t>
            </a:fld>
            <a:endParaRPr lang="en-US"/>
          </a:p>
        </p:txBody>
      </p:sp>
      <p:sp>
        <p:nvSpPr>
          <p:cNvPr id="16" name="Slide Number Placeholder 15"/>
          <p:cNvSpPr txBox="1">
            <a:spLocks noGrp="1"/>
          </p:cNvSpPr>
          <p:nvPr/>
        </p:nvSpPr>
        <p:spPr bwMode="auto">
          <a:xfrm>
            <a:off x="8167688" y="20638"/>
            <a:ext cx="914400" cy="3048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r" eaLnBrk="1" hangingPunct="1">
              <a:spcBef>
                <a:spcPct val="0"/>
              </a:spcBef>
              <a:buClrTx/>
              <a:buSzTx/>
              <a:buFontTx/>
              <a:buNone/>
            </a:pPr>
            <a:fld id="{B739637A-223A-4046-B1F7-1D49B5664BF2}" type="slidenum">
              <a:rPr lang="en-US" sz="1400" b="0">
                <a:solidFill>
                  <a:schemeClr val="tx1"/>
                </a:solidFill>
                <a:latin typeface="Arial" pitchFamily="-110" charset="0"/>
              </a:rPr>
              <a:pPr algn="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t>5</a:t>
            </a:fld>
            <a:endParaRPr lang="en-US" sz="1400" b="0">
              <a:solidFill>
                <a:schemeClr val="tx1"/>
              </a:solidFill>
              <a:latin typeface="Arial" pitchFamily="-110" charset="0"/>
            </a:endParaRPr>
          </a:p>
        </p:txBody>
      </p:sp>
      <p:sp>
        <p:nvSpPr>
          <p:cNvPr id="962564" name="TextBox 11"/>
          <p:cNvSpPr txBox="1">
            <a:spLocks noChangeArrowheads="1"/>
          </p:cNvSpPr>
          <p:nvPr/>
        </p:nvSpPr>
        <p:spPr bwMode="auto">
          <a:xfrm>
            <a:off x="4381500" y="784225"/>
            <a:ext cx="4633913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 typeface="Arial" pitchFamily="-110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 </a:t>
            </a:r>
            <a:r>
              <a:rPr lang="en-US" sz="2400" dirty="0">
                <a:solidFill>
                  <a:schemeClr val="accent2"/>
                </a:solidFill>
              </a:rPr>
              <a:t>Exponential fit in </a:t>
            </a:r>
            <a:r>
              <a:rPr lang="en-US" sz="2400" dirty="0" err="1">
                <a:solidFill>
                  <a:schemeClr val="accent2"/>
                </a:solidFill>
              </a:rPr>
              <a:t>p</a:t>
            </a:r>
            <a:r>
              <a:rPr lang="en-US" sz="2400" baseline="-25000" dirty="0" err="1">
                <a:solidFill>
                  <a:schemeClr val="accent2"/>
                </a:solidFill>
              </a:rPr>
              <a:t>T</a:t>
            </a:r>
            <a:r>
              <a:rPr lang="en-US" sz="2400" dirty="0">
                <a:solidFill>
                  <a:schemeClr val="accent2"/>
                </a:solidFill>
              </a:rPr>
              <a:t>:</a:t>
            </a:r>
            <a:endParaRPr lang="en-US" sz="2400" dirty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ClrTx/>
              <a:buSzTx/>
              <a:buFont typeface="Arial" pitchFamily="-110" charset="0"/>
              <a:buNone/>
            </a:pPr>
            <a:r>
              <a:rPr lang="en-US" sz="2400" dirty="0" err="1">
                <a:solidFill>
                  <a:srgbClr val="FF0000"/>
                </a:solidFill>
              </a:rPr>
              <a:t>T</a:t>
            </a:r>
            <a:r>
              <a:rPr lang="en-US" sz="2400" baseline="-25000" dirty="0" err="1">
                <a:solidFill>
                  <a:srgbClr val="FF0000"/>
                </a:solidFill>
              </a:rPr>
              <a:t>avg</a:t>
            </a:r>
            <a:r>
              <a:rPr lang="en-US" sz="2400" dirty="0">
                <a:solidFill>
                  <a:srgbClr val="FF0000"/>
                </a:solidFill>
              </a:rPr>
              <a:t> = 221 ±23 ±18  </a:t>
            </a:r>
            <a:r>
              <a:rPr lang="en-US" sz="2400" dirty="0" err="1" smtClean="0">
                <a:solidFill>
                  <a:srgbClr val="FF0000"/>
                </a:solidFill>
              </a:rPr>
              <a:t>MeV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 typeface="Arial" pitchFamily="-110" charset="0"/>
              <a:buNone/>
            </a:pPr>
            <a:endParaRPr lang="en-US" sz="2400" dirty="0" smtClean="0">
              <a:solidFill>
                <a:schemeClr val="tx1"/>
              </a:solidFill>
            </a:endParaRPr>
          </a:p>
          <a:p>
            <a:pPr>
              <a:spcBef>
                <a:spcPct val="0"/>
              </a:spcBef>
              <a:buClrTx/>
              <a:buSzTx/>
              <a:buFont typeface="Arial" pitchFamily="-110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accent2"/>
                </a:solidFill>
              </a:rPr>
              <a:t>Hydrodynamics </a:t>
            </a:r>
            <a:r>
              <a:rPr lang="en-US" sz="2400" dirty="0">
                <a:solidFill>
                  <a:schemeClr val="accent2"/>
                </a:solidFill>
              </a:rPr>
              <a:t>models reproduce data</a:t>
            </a:r>
            <a:r>
              <a:rPr lang="en-US" sz="2400" dirty="0" smtClean="0">
                <a:solidFill>
                  <a:schemeClr val="accent2"/>
                </a:solidFill>
              </a:rPr>
              <a:t> (different </a:t>
            </a:r>
            <a:r>
              <a:rPr lang="en-US" sz="24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t</a:t>
            </a:r>
            <a:r>
              <a:rPr lang="en-US" sz="2400" baseline="-25000" dirty="0" smtClean="0">
                <a:solidFill>
                  <a:schemeClr val="accent2"/>
                </a:solidFill>
              </a:rPr>
              <a:t>0</a:t>
            </a:r>
            <a:r>
              <a:rPr lang="en-US" sz="2400" dirty="0" smtClean="0">
                <a:solidFill>
                  <a:schemeClr val="accent2"/>
                </a:solidFill>
              </a:rPr>
              <a:t>)</a:t>
            </a:r>
          </a:p>
          <a:p>
            <a:pPr>
              <a:spcBef>
                <a:spcPct val="0"/>
              </a:spcBef>
              <a:buClrTx/>
              <a:buSzTx/>
              <a:buFont typeface="Arial" pitchFamily="-110" charset="0"/>
              <a:buNone/>
            </a:pPr>
            <a:r>
              <a:rPr lang="en-US" sz="2400" dirty="0" err="1">
                <a:solidFill>
                  <a:srgbClr val="FF0000"/>
                </a:solidFill>
              </a:rPr>
              <a:t>T</a:t>
            </a:r>
            <a:r>
              <a:rPr lang="en-US" sz="2400" baseline="-25000" dirty="0" err="1">
                <a:solidFill>
                  <a:srgbClr val="FF0000"/>
                </a:solidFill>
              </a:rPr>
              <a:t>init</a:t>
            </a:r>
            <a:r>
              <a:rPr lang="en-US" sz="2400" dirty="0">
                <a:solidFill>
                  <a:srgbClr val="FF0000"/>
                </a:solidFill>
              </a:rPr>
              <a:t> ≥ 300 </a:t>
            </a:r>
            <a:r>
              <a:rPr lang="en-US" sz="2400" dirty="0" err="1" smtClean="0">
                <a:solidFill>
                  <a:srgbClr val="FF0000"/>
                </a:solidFill>
              </a:rPr>
              <a:t>MeV</a:t>
            </a:r>
            <a:endParaRPr lang="en-US" sz="24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ClrTx/>
              <a:buSzTx/>
              <a:buFont typeface="Arial" pitchFamily="-110" charset="0"/>
              <a:buNone/>
            </a:pPr>
            <a:r>
              <a:rPr lang="en-US" sz="2400" dirty="0" smtClean="0">
                <a:solidFill>
                  <a:srgbClr val="FF0000"/>
                </a:solidFill>
              </a:rPr>
              <a:t>     &gt; 4 trillion degrees!</a:t>
            </a:r>
            <a:endParaRPr lang="en-US" sz="2400" dirty="0">
              <a:solidFill>
                <a:srgbClr val="FF0000"/>
              </a:solidFill>
            </a:endParaRPr>
          </a:p>
        </p:txBody>
      </p:sp>
      <p:pic>
        <p:nvPicPr>
          <p:cNvPr id="962565" name="Picture 11" descr="C:\Documents and Settings\leitch\My Documents\physics\2009\qm09\plots\tzt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0" y="3686175"/>
            <a:ext cx="4316413" cy="3057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62567" name="Rectangle 7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direct photons: T</a:t>
            </a:r>
            <a:r>
              <a:rPr lang="en-US" baseline="-25000"/>
              <a:t>init</a:t>
            </a:r>
            <a:r>
              <a:rPr lang="en-US"/>
              <a:t> &gt; T</a:t>
            </a:r>
            <a:r>
              <a:rPr lang="en-US" baseline="-25000"/>
              <a:t>c</a:t>
            </a:r>
            <a:r>
              <a:rPr lang="en-US"/>
              <a:t> !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84138" y="631825"/>
            <a:ext cx="3981450" cy="4191000"/>
            <a:chOff x="0" y="372"/>
            <a:chExt cx="2959" cy="2772"/>
          </a:xfrm>
        </p:grpSpPr>
        <p:pic>
          <p:nvPicPr>
            <p:cNvPr id="962570" name="Picture 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0" y="372"/>
              <a:ext cx="2959" cy="27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0" name="Oval 19"/>
            <p:cNvSpPr/>
            <p:nvPr/>
          </p:nvSpPr>
          <p:spPr>
            <a:xfrm>
              <a:off x="760" y="874"/>
              <a:ext cx="46" cy="4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21" name="Oval 20"/>
            <p:cNvSpPr/>
            <p:nvPr/>
          </p:nvSpPr>
          <p:spPr>
            <a:xfrm>
              <a:off x="913" y="1156"/>
              <a:ext cx="46" cy="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22" name="Oval 21"/>
            <p:cNvSpPr/>
            <p:nvPr/>
          </p:nvSpPr>
          <p:spPr>
            <a:xfrm>
              <a:off x="1050" y="1396"/>
              <a:ext cx="46" cy="4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23" name="Oval 22"/>
            <p:cNvSpPr/>
            <p:nvPr/>
          </p:nvSpPr>
          <p:spPr>
            <a:xfrm>
              <a:off x="1193" y="1580"/>
              <a:ext cx="46" cy="46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24" name="Oval 23"/>
            <p:cNvSpPr/>
            <p:nvPr/>
          </p:nvSpPr>
          <p:spPr>
            <a:xfrm>
              <a:off x="1351" y="1778"/>
              <a:ext cx="45" cy="4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sp>
          <p:nvSpPr>
            <p:cNvPr id="25" name="Oval 24"/>
            <p:cNvSpPr/>
            <p:nvPr/>
          </p:nvSpPr>
          <p:spPr>
            <a:xfrm>
              <a:off x="1647" y="2258"/>
              <a:ext cx="46" cy="47"/>
            </a:xfrm>
            <a:prstGeom prst="ellipse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>
              <a:prstTxWarp prst="textNoShape">
                <a:avLst/>
              </a:prstTxWarp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1800" b="0">
                <a:solidFill>
                  <a:srgbClr val="FFFFFF"/>
                </a:solidFill>
                <a:latin typeface="Calibri" pitchFamily="-110" charset="0"/>
                <a:ea typeface="Arial" pitchFamily="-110" charset="0"/>
                <a:cs typeface="Arial" pitchFamily="-110" charset="0"/>
              </a:endParaRPr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 rot="5400000">
              <a:off x="1385" y="2352"/>
              <a:ext cx="565" cy="1"/>
            </a:xfrm>
            <a:prstGeom prst="straightConnector1">
              <a:avLst/>
            </a:prstGeom>
            <a:ln w="1270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62580" name="Rectangle 20"/>
          <p:cNvSpPr>
            <a:spLocks noChangeArrowheads="1"/>
          </p:cNvSpPr>
          <p:nvPr/>
        </p:nvSpPr>
        <p:spPr bwMode="auto">
          <a:xfrm>
            <a:off x="193675" y="5150644"/>
            <a:ext cx="4429125" cy="1557349"/>
          </a:xfrm>
          <a:prstGeom prst="rect">
            <a:avLst/>
          </a:prstGeom>
          <a:solidFill>
            <a:srgbClr val="EFF34B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i="1" dirty="0" smtClean="0">
                <a:solidFill>
                  <a:srgbClr val="C802C3"/>
                </a:solidFill>
              </a:rPr>
              <a:t>NB: </a:t>
            </a:r>
            <a:r>
              <a:rPr lang="en-US" i="1" dirty="0" err="1" smtClean="0">
                <a:solidFill>
                  <a:srgbClr val="C802C3"/>
                </a:solidFill>
              </a:rPr>
              <a:t>T</a:t>
            </a:r>
            <a:r>
              <a:rPr lang="en-US" i="1" baseline="-25000" dirty="0" err="1" smtClean="0">
                <a:solidFill>
                  <a:srgbClr val="C802C3"/>
                </a:solidFill>
              </a:rPr>
              <a:t>c</a:t>
            </a:r>
            <a:r>
              <a:rPr lang="en-US" i="1" dirty="0" smtClean="0">
                <a:solidFill>
                  <a:srgbClr val="C802C3"/>
                </a:solidFill>
              </a:rPr>
              <a:t> </a:t>
            </a:r>
            <a:r>
              <a:rPr lang="en-US" i="1" dirty="0">
                <a:solidFill>
                  <a:srgbClr val="C802C3"/>
                </a:solidFill>
              </a:rPr>
              <a:t>~ </a:t>
            </a:r>
            <a:r>
              <a:rPr lang="en-US" i="1" dirty="0" smtClean="0">
                <a:solidFill>
                  <a:srgbClr val="C802C3"/>
                </a:solidFill>
              </a:rPr>
              <a:t>170 </a:t>
            </a:r>
            <a:r>
              <a:rPr lang="en-US" i="1" dirty="0" err="1" smtClean="0">
                <a:solidFill>
                  <a:srgbClr val="C802C3"/>
                </a:solidFill>
              </a:rPr>
              <a:t>MeV</a:t>
            </a:r>
            <a:endParaRPr lang="en-US" i="1" dirty="0" smtClean="0">
              <a:solidFill>
                <a:srgbClr val="C802C3"/>
              </a:solidFill>
            </a:endParaRPr>
          </a:p>
          <a:p>
            <a:pPr>
              <a:buFont typeface="Monotype Sorts" pitchFamily="-110" charset="2"/>
              <a:buNone/>
            </a:pPr>
            <a:r>
              <a:rPr lang="en-US" dirty="0" err="1" smtClean="0">
                <a:solidFill>
                  <a:schemeClr val="tx1"/>
                </a:solidFill>
              </a:rPr>
              <a:t>T</a:t>
            </a:r>
            <a:r>
              <a:rPr lang="en-US" baseline="-25000" dirty="0" err="1" smtClean="0">
                <a:solidFill>
                  <a:schemeClr val="tx1"/>
                </a:solidFill>
              </a:rPr>
              <a:t>init</a:t>
            </a:r>
            <a:r>
              <a:rPr lang="en-US" dirty="0" smtClean="0">
                <a:solidFill>
                  <a:schemeClr val="tx1"/>
                </a:solidFill>
              </a:rPr>
              <a:t> at LHC ~ 30% higher</a:t>
            </a:r>
          </a:p>
          <a:p>
            <a:pPr>
              <a:buFont typeface="Monotype Sorts" pitchFamily="-110" charset="2"/>
              <a:buNone/>
            </a:pP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(by more indirect measures)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18" name="Picture 9" descr="LOGO_SM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4796" y="3896897"/>
            <a:ext cx="1115638" cy="388938"/>
          </a:xfrm>
          <a:prstGeom prst="rect">
            <a:avLst/>
          </a:prstGeom>
          <a:noFill/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62580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Thermal photons (virtual)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50</a:t>
            </a:fld>
            <a:endParaRPr lang="en-US" dirty="0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762000"/>
            <a:ext cx="8534400" cy="4171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55600" y="5105400"/>
            <a:ext cx="8559800" cy="40011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Observe excess photons beyond </a:t>
            </a:r>
            <a:r>
              <a:rPr lang="en-US" sz="2000" b="0" dirty="0" err="1" smtClean="0">
                <a:solidFill>
                  <a:srgbClr val="000000"/>
                </a:solidFill>
                <a:latin typeface="+mn-lt"/>
              </a:rPr>
              <a:t>pQCD</a:t>
            </a: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 in AA collisions. In thermal </a:t>
            </a:r>
            <a:r>
              <a:rPr lang="en-US" sz="2000" b="0" dirty="0" err="1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US" sz="2000" b="0" baseline="-25000" dirty="0" err="1" smtClean="0">
                <a:solidFill>
                  <a:srgbClr val="000000"/>
                </a:solidFill>
                <a:latin typeface="+mn-lt"/>
              </a:rPr>
              <a:t>T</a:t>
            </a: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 region </a:t>
            </a:r>
            <a:endParaRPr lang="en-US" sz="2000" b="0" dirty="0">
              <a:solidFill>
                <a:srgbClr val="000000"/>
              </a:solidFill>
              <a:latin typeface="+mn-lt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 rot="16200000" flipV="1">
            <a:off x="6584950" y="3651250"/>
            <a:ext cx="1981200" cy="9271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rot="10800000">
            <a:off x="5334000" y="3340100"/>
            <a:ext cx="2692400" cy="1816100"/>
          </a:xfrm>
          <a:prstGeom prst="straightConnector1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12" name="Rectangle 11"/>
          <p:cNvSpPr/>
          <p:nvPr/>
        </p:nvSpPr>
        <p:spPr bwMode="auto">
          <a:xfrm>
            <a:off x="2349500" y="723900"/>
            <a:ext cx="2336800" cy="4171024"/>
          </a:xfrm>
          <a:prstGeom prst="rect">
            <a:avLst/>
          </a:prstGeom>
          <a:noFill/>
          <a:ln w="57150" cap="flat" cmpd="sng" algn="ctr">
            <a:solidFill>
              <a:srgbClr val="880085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Dielectron</a:t>
            </a:r>
            <a:r>
              <a:rPr lang="en-US" dirty="0" smtClean="0"/>
              <a:t> production in 0.5 &lt; </a:t>
            </a:r>
            <a:r>
              <a:rPr lang="en-US" dirty="0" err="1" smtClean="0"/>
              <a:t>m</a:t>
            </a:r>
            <a:r>
              <a:rPr lang="en-US" baseline="-25000" dirty="0" err="1" smtClean="0"/>
              <a:t>ee</a:t>
            </a:r>
            <a:r>
              <a:rPr lang="en-US" dirty="0" smtClean="0"/>
              <a:t> &lt; 1 </a:t>
            </a:r>
            <a:r>
              <a:rPr lang="en-US" dirty="0" err="1" smtClean="0"/>
              <a:t>GeV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51</a:t>
            </a:fld>
            <a:endParaRPr lang="en-US"/>
          </a:p>
        </p:txBody>
      </p:sp>
      <p:pic>
        <p:nvPicPr>
          <p:cNvPr id="5" name="Picture 5" descr="ppg088_mass_pt_a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46425" y="887413"/>
            <a:ext cx="4985829" cy="570388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30200" y="1397000"/>
            <a:ext cx="2552700" cy="267765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Significant excess in central collisions.</a:t>
            </a:r>
          </a:p>
          <a:p>
            <a:pPr>
              <a:buNone/>
            </a:pPr>
            <a:endParaRPr lang="en-US" sz="2000" b="0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Dominantly at low </a:t>
            </a:r>
            <a:r>
              <a:rPr lang="en-US" sz="2000" b="0" dirty="0" err="1" smtClean="0">
                <a:solidFill>
                  <a:srgbClr val="000000"/>
                </a:solidFill>
                <a:latin typeface="+mn-lt"/>
              </a:rPr>
              <a:t>p</a:t>
            </a:r>
            <a:r>
              <a:rPr lang="en-US" sz="2000" b="0" baseline="-25000" dirty="0" err="1" smtClean="0">
                <a:solidFill>
                  <a:srgbClr val="000000"/>
                </a:solidFill>
                <a:latin typeface="+mn-lt"/>
              </a:rPr>
              <a:t>T</a:t>
            </a:r>
            <a:endParaRPr lang="en-US" sz="2000" b="0" baseline="-25000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endParaRPr lang="en-US" sz="2000" b="0" baseline="-25000" dirty="0" smtClean="0">
              <a:solidFill>
                <a:srgbClr val="000000"/>
              </a:solidFill>
              <a:latin typeface="+mn-lt"/>
            </a:endParaRPr>
          </a:p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We are investigating using Run-10 data with the HBD</a:t>
            </a:r>
            <a:endParaRPr lang="en-US" sz="20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3835400" y="1968500"/>
            <a:ext cx="698500" cy="660400"/>
          </a:xfrm>
          <a:prstGeom prst="ellips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42900" marR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Char char="l"/>
              <a:tabLst/>
            </a:pPr>
            <a:endParaRPr kumimoji="0" lang="en-US" sz="2800" b="1" i="0" u="none" strike="noStrike" cap="none" normalizeH="0" baseline="0">
              <a:ln>
                <a:noFill/>
              </a:ln>
              <a:solidFill>
                <a:schemeClr val="hlink"/>
              </a:solidFill>
              <a:effectLst/>
              <a:latin typeface="Times New Roman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224021" y="5829240"/>
            <a:ext cx="2658879" cy="400110"/>
          </a:xfrm>
          <a:prstGeom prst="rect">
            <a:avLst/>
          </a:prstGeom>
          <a:solidFill>
            <a:srgbClr val="FF80CA"/>
          </a:solidFill>
          <a:ln>
            <a:noFill/>
          </a:ln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00000"/>
                </a:solidFill>
              </a:rPr>
              <a:t>NSAC milestone DM6</a:t>
            </a:r>
            <a:endParaRPr lang="en-US" sz="20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Scan in PHENIX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52</a:t>
            </a:fld>
            <a:endParaRPr lang="en-US"/>
          </a:p>
        </p:txBody>
      </p:sp>
      <p:pic>
        <p:nvPicPr>
          <p:cNvPr id="5" name="Picture 2" descr="C:\Documents and Settings\leitch\My Documents\physics\2011\users_mtg\decadal_figs\f_hi_5\LRP-phase-diagra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9130" y="965200"/>
            <a:ext cx="2309510" cy="2257406"/>
          </a:xfrm>
          <a:prstGeom prst="rect">
            <a:avLst/>
          </a:prstGeom>
          <a:noFill/>
        </p:spPr>
      </p:pic>
      <p:grpSp>
        <p:nvGrpSpPr>
          <p:cNvPr id="13" name="Group 12"/>
          <p:cNvGrpSpPr/>
          <p:nvPr/>
        </p:nvGrpSpPr>
        <p:grpSpPr>
          <a:xfrm>
            <a:off x="0" y="3209906"/>
            <a:ext cx="6604000" cy="2898146"/>
            <a:chOff x="0" y="3324206"/>
            <a:chExt cx="6096000" cy="2507297"/>
          </a:xfrm>
        </p:grpSpPr>
        <p:pic>
          <p:nvPicPr>
            <p:cNvPr id="7" name="Picture 3" descr="C:\Documents and Settings\leitch\My Documents\physics\2011\users_mtg\decadal_plan_figs\v2_nq.png"/>
            <p:cNvPicPr>
              <a:picLocks noChangeAspect="1" noChangeArrowheads="1"/>
            </p:cNvPicPr>
            <p:nvPr/>
          </p:nvPicPr>
          <p:blipFill>
            <a:blip r:embed="rId3" cstate="print"/>
            <a:srcRect l="1083" t="4329" r="4331" b="2886"/>
            <a:stretch>
              <a:fillRect/>
            </a:stretch>
          </p:blipFill>
          <p:spPr bwMode="auto">
            <a:xfrm>
              <a:off x="0" y="3324206"/>
              <a:ext cx="3200400" cy="2356182"/>
            </a:xfrm>
            <a:prstGeom prst="rect">
              <a:avLst/>
            </a:prstGeom>
            <a:noFill/>
          </p:spPr>
        </p:pic>
        <p:pic>
          <p:nvPicPr>
            <p:cNvPr id="8" name="Picture 2" descr="C:\Documents and Settings\leitch\My Documents\physics\2011\users_mtg\v2_plot\v2.png"/>
            <p:cNvPicPr>
              <a:picLocks noChangeAspect="1" noChangeArrowheads="1"/>
            </p:cNvPicPr>
            <p:nvPr/>
          </p:nvPicPr>
          <p:blipFill>
            <a:blip r:embed="rId4" cstate="print"/>
            <a:srcRect l="7274" t="14119" r="18184" b="2353"/>
            <a:stretch>
              <a:fillRect/>
            </a:stretch>
          </p:blipFill>
          <p:spPr bwMode="auto">
            <a:xfrm>
              <a:off x="3200400" y="3324206"/>
              <a:ext cx="2895600" cy="2507297"/>
            </a:xfrm>
            <a:prstGeom prst="rect">
              <a:avLst/>
            </a:prstGeom>
            <a:noFill/>
          </p:spPr>
        </p:pic>
      </p:grpSp>
      <p:sp>
        <p:nvSpPr>
          <p:cNvPr id="9" name="TextBox 8"/>
          <p:cNvSpPr txBox="1"/>
          <p:nvPr/>
        </p:nvSpPr>
        <p:spPr>
          <a:xfrm>
            <a:off x="152400" y="571281"/>
            <a:ext cx="8826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>
                <a:solidFill>
                  <a:srgbClr val="0328E3"/>
                </a:solidFill>
                <a:latin typeface="+mn-lt"/>
              </a:rPr>
              <a:t>Is there a critical point separating 1</a:t>
            </a:r>
            <a:r>
              <a:rPr lang="en-US" sz="2000" baseline="30000" dirty="0" smtClean="0">
                <a:solidFill>
                  <a:srgbClr val="0328E3"/>
                </a:solidFill>
                <a:latin typeface="+mn-lt"/>
              </a:rPr>
              <a:t>st</a:t>
            </a:r>
            <a:r>
              <a:rPr lang="en-US" sz="2000" dirty="0" smtClean="0">
                <a:solidFill>
                  <a:srgbClr val="0328E3"/>
                </a:solidFill>
                <a:latin typeface="+mn-lt"/>
              </a:rPr>
              <a:t> order phase transition &amp; smooth cross-over?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52400" y="846182"/>
            <a:ext cx="5791200" cy="23637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Quark-number scaling of V</a:t>
            </a:r>
            <a:r>
              <a:rPr lang="en-US" sz="1800" baseline="-25000" dirty="0" smtClean="0">
                <a:solidFill>
                  <a:schemeClr val="tx1"/>
                </a:solidFill>
                <a:latin typeface="+mn-lt"/>
              </a:rPr>
              <a:t>2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saturation of flow vs collision energy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find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  <a:sym typeface="Symbol"/>
              </a:rPr>
              <a:t>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/s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minimum at critical point </a:t>
            </a:r>
            <a:r>
              <a:rPr lang="en-US" sz="1800" dirty="0" smtClean="0">
                <a:solidFill>
                  <a:schemeClr val="tx1"/>
                </a:solidFill>
              </a:rPr>
              <a:t>from flow </a:t>
            </a:r>
            <a:endParaRPr lang="en-US" sz="1800" dirty="0" smtClean="0">
              <a:solidFill>
                <a:schemeClr val="tx1"/>
              </a:solidFill>
              <a:latin typeface="+mn-lt"/>
            </a:endParaRPr>
          </a:p>
          <a:p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Critical point searches via: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fluctuations in &lt;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</a:t>
            </a:r>
            <a:r>
              <a:rPr lang="en-US" sz="1800" baseline="-25000" dirty="0" err="1" smtClean="0">
                <a:solidFill>
                  <a:schemeClr val="tx1"/>
                </a:solidFill>
                <a:latin typeface="+mn-lt"/>
              </a:rPr>
              <a:t>T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&gt; &amp; multiplicity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K/</a:t>
            </a:r>
            <a:r>
              <a:rPr lang="el-GR" sz="1800" dirty="0" smtClean="0">
                <a:solidFill>
                  <a:schemeClr val="tx1"/>
                </a:solidFill>
                <a:latin typeface="+mn-lt"/>
              </a:rPr>
              <a:t>π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l-GR" sz="1800" dirty="0" smtClean="0">
                <a:solidFill>
                  <a:schemeClr val="tx1"/>
                </a:solidFill>
                <a:latin typeface="+mn-lt"/>
              </a:rPr>
              <a:t>π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/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,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pbar/p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chemical equilibrium</a:t>
            </a:r>
          </a:p>
          <a:p>
            <a:pPr lvl="1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R</a:t>
            </a:r>
            <a:r>
              <a:rPr lang="en-US" sz="1800" baseline="-25000" dirty="0" smtClean="0">
                <a:solidFill>
                  <a:schemeClr val="tx1"/>
                </a:solidFill>
                <a:latin typeface="+mn-lt"/>
              </a:rPr>
              <a:t>AA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vs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 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  <a:sym typeface="Symbol"/>
              </a:rPr>
              <a:t></a:t>
            </a:r>
            <a:r>
              <a:rPr lang="en-US" sz="1800" dirty="0" err="1" smtClean="0">
                <a:solidFill>
                  <a:schemeClr val="tx1"/>
                </a:solidFill>
                <a:latin typeface="+mn-lt"/>
              </a:rPr>
              <a:t>s</a:t>
            </a:r>
            <a:r>
              <a:rPr lang="en-US" sz="1800" dirty="0" smtClean="0">
                <a:solidFill>
                  <a:schemeClr val="tx1"/>
                </a:solidFill>
                <a:latin typeface="+mn-lt"/>
              </a:rPr>
              <a:t>,  ….</a:t>
            </a:r>
          </a:p>
        </p:txBody>
      </p:sp>
      <p:pic>
        <p:nvPicPr>
          <p:cNvPr id="6" name="Picture 1" descr="ForMartinCentral.gif"/>
          <p:cNvPicPr>
            <a:picLocks noChangeAspect="1"/>
          </p:cNvPicPr>
          <p:nvPr/>
        </p:nvPicPr>
        <p:blipFill>
          <a:blip r:embed="rId5" cstate="print"/>
          <a:srcRect l="1624" t="3419" r="4061" b="2565"/>
          <a:stretch>
            <a:fillRect/>
          </a:stretch>
        </p:blipFill>
        <p:spPr bwMode="auto">
          <a:xfrm>
            <a:off x="6096000" y="3222606"/>
            <a:ext cx="3048000" cy="2885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jda0_20.png"/>
          <p:cNvPicPr>
            <a:picLocks noChangeAspect="1"/>
          </p:cNvPicPr>
          <p:nvPr/>
        </p:nvPicPr>
        <p:blipFill>
          <a:blip r:embed="rId3"/>
          <a:srcRect t="12130" r="8359"/>
          <a:stretch>
            <a:fillRect/>
          </a:stretch>
        </p:blipFill>
        <p:spPr>
          <a:xfrm>
            <a:off x="3759201" y="1201182"/>
            <a:ext cx="5384800" cy="356791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9400" y="209550"/>
            <a:ext cx="8712200" cy="457200"/>
          </a:xfrm>
        </p:spPr>
        <p:txBody>
          <a:bodyPr/>
          <a:lstStyle/>
          <a:p>
            <a:r>
              <a:rPr lang="en-US" dirty="0" smtClean="0"/>
              <a:t>Dense </a:t>
            </a:r>
            <a:r>
              <a:rPr lang="en-US" dirty="0" err="1" smtClean="0"/>
              <a:t>gluonic</a:t>
            </a:r>
            <a:r>
              <a:rPr lang="en-US" dirty="0" smtClean="0"/>
              <a:t> matter (</a:t>
            </a:r>
            <a:r>
              <a:rPr lang="en-US" dirty="0" err="1" smtClean="0"/>
              <a:t>d+Au</a:t>
            </a:r>
            <a:r>
              <a:rPr lang="en-US" dirty="0" smtClean="0"/>
              <a:t>, forward </a:t>
            </a:r>
            <a:r>
              <a:rPr lang="en-US" dirty="0" err="1" smtClean="0"/>
              <a:t>y</a:t>
            </a:r>
            <a:r>
              <a:rPr lang="en-US" dirty="0" smtClean="0"/>
              <a:t>): </a:t>
            </a:r>
            <a:br>
              <a:rPr lang="en-US" dirty="0" smtClean="0"/>
            </a:br>
            <a:r>
              <a:rPr lang="en-US" dirty="0" smtClean="0"/>
              <a:t>large effects observed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53</a:t>
            </a:fld>
            <a:endParaRPr lang="en-US"/>
          </a:p>
        </p:txBody>
      </p:sp>
      <p:pic>
        <p:nvPicPr>
          <p:cNvPr id="5" name="Picture 2" descr="C:\Users\abhisek\Desktop\My PHENIX presentations\QM_2011_PHENIX\RdAu_mix.gif"/>
          <p:cNvPicPr>
            <a:picLocks noChangeAspect="1" noChangeArrowheads="1"/>
          </p:cNvPicPr>
          <p:nvPr/>
        </p:nvPicPr>
        <p:blipFill>
          <a:blip r:embed="rId4" cstate="print"/>
          <a:srcRect t="2778" r="9849"/>
          <a:stretch>
            <a:fillRect/>
          </a:stretch>
        </p:blipFill>
        <p:spPr bwMode="auto">
          <a:xfrm>
            <a:off x="63500" y="990600"/>
            <a:ext cx="3695700" cy="4611433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2700" y="5525833"/>
            <a:ext cx="4551614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Shadowing/absorption stronger than linear </a:t>
            </a:r>
            <a:r>
              <a:rPr lang="en-US" sz="2000" b="0" dirty="0" err="1" smtClean="0">
                <a:solidFill>
                  <a:srgbClr val="000000"/>
                </a:solidFill>
                <a:latin typeface="+mn-lt"/>
              </a:rPr>
              <a:t>w</a:t>
            </a: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/nuclear thickness</a:t>
            </a:r>
            <a:endParaRPr lang="en-US" sz="2000" b="0" dirty="0">
              <a:solidFill>
                <a:srgbClr val="000000"/>
              </a:solidFill>
              <a:latin typeface="+mn-lt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615114" y="4769092"/>
            <a:ext cx="4135186" cy="1650758"/>
            <a:chOff x="4615114" y="4769092"/>
            <a:chExt cx="4135186" cy="1650758"/>
          </a:xfrm>
        </p:grpSpPr>
        <p:sp>
          <p:nvSpPr>
            <p:cNvPr id="11" name="TextBox 10"/>
            <p:cNvSpPr txBox="1"/>
            <p:nvPr/>
          </p:nvSpPr>
          <p:spPr>
            <a:xfrm>
              <a:off x="4615114" y="4769092"/>
              <a:ext cx="4044697" cy="904863"/>
            </a:xfrm>
            <a:prstGeom prst="rect">
              <a:avLst/>
            </a:prstGeom>
            <a:solidFill>
              <a:srgbClr val="FFFF00"/>
            </a:solidFill>
          </p:spPr>
          <p:txBody>
            <a:bodyPr wrap="none" rtlCol="0">
              <a:spAutoFit/>
            </a:bodyPr>
            <a:lstStyle/>
            <a:p>
              <a:pPr>
                <a:buNone/>
              </a:pPr>
              <a:r>
                <a:rPr lang="en-US" sz="2400" b="0" dirty="0" smtClean="0">
                  <a:latin typeface="+mn-lt"/>
                </a:rPr>
                <a:t>Di-</a:t>
              </a:r>
              <a:r>
                <a:rPr lang="en-US" sz="2400" b="0" dirty="0" err="1" smtClean="0">
                  <a:latin typeface="+mn-lt"/>
                </a:rPr>
                <a:t>hadron</a:t>
              </a:r>
              <a:r>
                <a:rPr lang="en-US" sz="2400" b="0" dirty="0" smtClean="0">
                  <a:latin typeface="+mn-lt"/>
                </a:rPr>
                <a:t> suppression at low </a:t>
              </a:r>
              <a:r>
                <a:rPr lang="en-US" sz="2400" b="0" dirty="0" err="1" smtClean="0">
                  <a:latin typeface="+mn-lt"/>
                </a:rPr>
                <a:t>x</a:t>
              </a:r>
              <a:endParaRPr lang="en-US" sz="2400" b="0" dirty="0" smtClean="0">
                <a:latin typeface="+mn-lt"/>
              </a:endParaRPr>
            </a:p>
            <a:p>
              <a:pPr>
                <a:buNone/>
              </a:pPr>
              <a:r>
                <a:rPr lang="en-US" sz="2400" b="0" dirty="0" smtClean="0">
                  <a:latin typeface="+mn-lt"/>
                </a:rPr>
                <a:t>      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pocket formula (for 2</a:t>
              </a:r>
              <a:r>
                <a:rPr lang="en-US" sz="2400" b="0" dirty="0" smtClean="0">
                  <a:solidFill>
                    <a:srgbClr val="000000"/>
                  </a:solidFill>
                  <a:latin typeface="Wingdings"/>
                  <a:ea typeface="Wingdings"/>
                  <a:cs typeface="Wingdings"/>
                </a:rPr>
                <a:t></a:t>
              </a:r>
              <a:r>
                <a:rPr lang="en-US" sz="2400" b="0" dirty="0" smtClean="0">
                  <a:solidFill>
                    <a:srgbClr val="000000"/>
                  </a:solidFill>
                  <a:latin typeface="+mn-lt"/>
                </a:rPr>
                <a:t>2):</a:t>
              </a:r>
              <a:endParaRPr lang="en-US" sz="2400" b="0" dirty="0">
                <a:solidFill>
                  <a:srgbClr val="000000"/>
                </a:solidFill>
                <a:latin typeface="+mn-lt"/>
              </a:endParaRPr>
            </a:p>
          </p:txBody>
        </p:sp>
        <p:graphicFrame>
          <p:nvGraphicFramePr>
            <p:cNvPr id="214018" name="Object 5"/>
            <p:cNvGraphicFramePr>
              <a:graphicFrameLocks noChangeAspect="1"/>
            </p:cNvGraphicFramePr>
            <p:nvPr/>
          </p:nvGraphicFramePr>
          <p:xfrm>
            <a:off x="4711700" y="5621338"/>
            <a:ext cx="4038600" cy="798512"/>
          </p:xfrm>
          <a:graphic>
            <a:graphicData uri="http://schemas.openxmlformats.org/presentationml/2006/ole">
              <p:oleObj spid="_x0000_s214018" name="Equation" r:id="rId5" imgW="2247840" imgH="444240" progId="Equation.3">
                <p:embed/>
              </p:oleObj>
            </a:graphicData>
          </a:graphic>
        </p:graphicFrame>
      </p:grpSp>
      <p:graphicFrame>
        <p:nvGraphicFramePr>
          <p:cNvPr id="214019" name="Object 18"/>
          <p:cNvGraphicFramePr>
            <a:graphicFrameLocks noChangeAspect="1"/>
          </p:cNvGraphicFramePr>
          <p:nvPr/>
        </p:nvGraphicFramePr>
        <p:xfrm>
          <a:off x="5918200" y="3282950"/>
          <a:ext cx="2971800" cy="838200"/>
        </p:xfrm>
        <a:graphic>
          <a:graphicData uri="http://schemas.openxmlformats.org/presentationml/2006/ole">
            <p:oleObj spid="_x0000_s214019" name="Equation" r:id="rId6" imgW="1447560" imgH="469800" progId="Equation.3">
              <p:embed/>
            </p:oleObj>
          </a:graphicData>
        </a:graphic>
      </p:graphicFrame>
      <p:sp>
        <p:nvSpPr>
          <p:cNvPr id="16" name="Rectangle 15"/>
          <p:cNvSpPr/>
          <p:nvPr/>
        </p:nvSpPr>
        <p:spPr>
          <a:xfrm>
            <a:off x="5164321" y="6369050"/>
            <a:ext cx="3535179" cy="400110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en-US" sz="2000" b="0" dirty="0" smtClean="0">
                <a:solidFill>
                  <a:srgbClr val="000000"/>
                </a:solidFill>
                <a:latin typeface="+mn-lt"/>
              </a:rPr>
              <a:t>trend as, e.g. in CGC …</a:t>
            </a:r>
            <a:endParaRPr lang="en-US" sz="2000" b="0" dirty="0">
              <a:solidFill>
                <a:srgbClr val="000000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232663" y="704850"/>
            <a:ext cx="1781219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arXiv:1105.5112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3500" y="666750"/>
            <a:ext cx="180669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arXiv:1010.1246</a:t>
            </a:r>
          </a:p>
        </p:txBody>
      </p:sp>
      <p:sp>
        <p:nvSpPr>
          <p:cNvPr id="23" name="Rectangle 21"/>
          <p:cNvSpPr>
            <a:spLocks noChangeArrowheads="1"/>
          </p:cNvSpPr>
          <p:nvPr/>
        </p:nvSpPr>
        <p:spPr bwMode="auto">
          <a:xfrm>
            <a:off x="5164321" y="3530600"/>
            <a:ext cx="771270" cy="6032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30" name="Group 29"/>
          <p:cNvGrpSpPr/>
          <p:nvPr/>
        </p:nvGrpSpPr>
        <p:grpSpPr>
          <a:xfrm>
            <a:off x="3771899" y="1022350"/>
            <a:ext cx="5219687" cy="3086100"/>
            <a:chOff x="3771899" y="1022350"/>
            <a:chExt cx="5219687" cy="3086100"/>
          </a:xfrm>
        </p:grpSpPr>
        <p:grpSp>
          <p:nvGrpSpPr>
            <p:cNvPr id="7" name="Group 15"/>
            <p:cNvGrpSpPr/>
            <p:nvPr/>
          </p:nvGrpSpPr>
          <p:grpSpPr>
            <a:xfrm>
              <a:off x="4462714" y="1377950"/>
              <a:ext cx="4436556" cy="2667000"/>
              <a:chOff x="1865882" y="1181100"/>
              <a:chExt cx="5525518" cy="2667000"/>
            </a:xfrm>
          </p:grpSpPr>
          <p:sp>
            <p:nvSpPr>
              <p:cNvPr id="10" name="Rectangle 21"/>
              <p:cNvSpPr>
                <a:spLocks noChangeArrowheads="1"/>
              </p:cNvSpPr>
              <p:nvPr/>
            </p:nvSpPr>
            <p:spPr bwMode="auto">
              <a:xfrm>
                <a:off x="5315721" y="2971800"/>
                <a:ext cx="2075679" cy="876300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pic>
            <p:nvPicPr>
              <p:cNvPr id="8" name="Picture 7"/>
              <p:cNvPicPr>
                <a:picLocks noChangeAspect="1" noChangeArrowheads="1"/>
              </p:cNvPicPr>
              <p:nvPr/>
            </p:nvPicPr>
            <p:blipFill>
              <a:blip r:embed="rId7"/>
              <a:srcRect l="11752" t="8436" r="20259" b="82601"/>
              <a:stretch>
                <a:fillRect/>
              </a:stretch>
            </p:blipFill>
            <p:spPr bwMode="auto">
              <a:xfrm>
                <a:off x="1865882" y="1181100"/>
                <a:ext cx="4944552" cy="3238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grpSp>
          <p:nvGrpSpPr>
            <p:cNvPr id="24" name="Group 13"/>
            <p:cNvGrpSpPr>
              <a:grpSpLocks/>
            </p:cNvGrpSpPr>
            <p:nvPr/>
          </p:nvGrpSpPr>
          <p:grpSpPr bwMode="auto">
            <a:xfrm>
              <a:off x="3771899" y="1022350"/>
              <a:ext cx="5219687" cy="3086100"/>
              <a:chOff x="3771668" y="1225550"/>
              <a:chExt cx="5219932" cy="3086100"/>
            </a:xfrm>
          </p:grpSpPr>
          <p:grpSp>
            <p:nvGrpSpPr>
              <p:cNvPr id="25" name="Group 15"/>
              <p:cNvGrpSpPr>
                <a:grpSpLocks/>
              </p:cNvGrpSpPr>
              <p:nvPr/>
            </p:nvGrpSpPr>
            <p:grpSpPr bwMode="auto">
              <a:xfrm>
                <a:off x="3771668" y="1225550"/>
                <a:ext cx="5127603" cy="3086100"/>
                <a:chOff x="1005219" y="1028700"/>
                <a:chExt cx="6386181" cy="3086100"/>
              </a:xfrm>
            </p:grpSpPr>
            <p:pic>
              <p:nvPicPr>
                <p:cNvPr id="27" name="Picture 7"/>
                <p:cNvPicPr>
                  <a:picLocks noChangeAspect="1" noChangeArrowheads="1"/>
                </p:cNvPicPr>
                <p:nvPr/>
              </p:nvPicPr>
              <p:blipFill>
                <a:blip r:embed="rId7"/>
                <a:srcRect l="7342" r="27490" b="93996"/>
                <a:stretch>
                  <a:fillRect/>
                </a:stretch>
              </p:blipFill>
              <p:spPr bwMode="auto">
                <a:xfrm>
                  <a:off x="1005219" y="1028700"/>
                  <a:ext cx="4966845" cy="216932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" name="Rectangle 20"/>
                <p:cNvSpPr>
                  <a:spLocks noChangeArrowheads="1"/>
                </p:cNvSpPr>
                <p:nvPr/>
              </p:nvSpPr>
              <p:spPr bwMode="auto">
                <a:xfrm>
                  <a:off x="3200400" y="2895600"/>
                  <a:ext cx="1752600" cy="12192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Rectangle 21"/>
                <p:cNvSpPr>
                  <a:spLocks noChangeArrowheads="1"/>
                </p:cNvSpPr>
                <p:nvPr/>
              </p:nvSpPr>
              <p:spPr bwMode="auto">
                <a:xfrm>
                  <a:off x="5638800" y="2971800"/>
                  <a:ext cx="1752600" cy="1143000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aphicFrame>
            <p:nvGraphicFramePr>
              <p:cNvPr id="26" name="Object 18"/>
              <p:cNvGraphicFramePr>
                <a:graphicFrameLocks noChangeAspect="1"/>
              </p:cNvGraphicFramePr>
              <p:nvPr/>
            </p:nvGraphicFramePr>
            <p:xfrm>
              <a:off x="6019800" y="3473450"/>
              <a:ext cx="2971800" cy="838200"/>
            </p:xfrm>
            <a:graphic>
              <a:graphicData uri="http://schemas.openxmlformats.org/presentationml/2006/ole">
                <p:oleObj spid="_x0000_s214022" name="Equation" r:id="rId8" imgW="1447560" imgH="469800" progId="Equation.3">
                  <p:embed/>
                </p:oleObj>
              </a:graphicData>
            </a:graphic>
          </p:graphicFrame>
        </p:grp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DB6329-3610-834C-A368-519C8CD87EC9}" type="slidenum">
              <a:rPr lang="en-US"/>
              <a:pPr/>
              <a:t>54</a:t>
            </a:fld>
            <a:endParaRPr lang="en-US"/>
          </a:p>
        </p:txBody>
      </p:sp>
      <p:pic>
        <p:nvPicPr>
          <p:cNvPr id="109261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300" y="463550"/>
            <a:ext cx="7937500" cy="568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 the </a:t>
            </a:r>
            <a:r>
              <a:rPr lang="en-US" dirty="0" err="1" smtClean="0"/>
              <a:t>correlator</a:t>
            </a:r>
            <a:r>
              <a:rPr lang="en-US" dirty="0" smtClean="0"/>
              <a:t> on the lattice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13EA46-F428-6745-B37C-898C78624E3E}" type="slidenum">
              <a:rPr lang="en-US" smtClean="0"/>
              <a:pPr>
                <a:defRPr/>
              </a:pPr>
              <a:t>55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66700" y="774700"/>
            <a:ext cx="8458200" cy="9048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-109" charset="2"/>
              <a:buChar char="è"/>
            </a:pPr>
            <a:r>
              <a:rPr lang="en-US" sz="2400" dirty="0" smtClean="0">
                <a:latin typeface="Calibri"/>
                <a:cs typeface="Calibri"/>
              </a:rPr>
              <a:t> non-</a:t>
            </a:r>
            <a:r>
              <a:rPr lang="en-US" sz="2400" dirty="0" err="1" smtClean="0">
                <a:latin typeface="Calibri"/>
                <a:cs typeface="Calibri"/>
              </a:rPr>
              <a:t>perturbative</a:t>
            </a:r>
            <a:r>
              <a:rPr lang="en-US" sz="2400" dirty="0" smtClean="0">
                <a:latin typeface="Calibri"/>
                <a:cs typeface="Calibri"/>
              </a:rPr>
              <a:t> contributions to thermal </a:t>
            </a:r>
            <a:r>
              <a:rPr lang="en-US" sz="2400" dirty="0" err="1" smtClean="0">
                <a:latin typeface="Calibri"/>
                <a:cs typeface="Calibri"/>
              </a:rPr>
              <a:t>dilepton</a:t>
            </a:r>
            <a:r>
              <a:rPr lang="en-US" sz="2400" dirty="0" smtClean="0">
                <a:latin typeface="Calibri"/>
                <a:cs typeface="Calibri"/>
              </a:rPr>
              <a:t> rates</a:t>
            </a:r>
          </a:p>
          <a:p>
            <a:pPr>
              <a:buNone/>
            </a:pPr>
            <a:r>
              <a:rPr lang="en-US" sz="2400" dirty="0" smtClean="0">
                <a:latin typeface="Calibri"/>
                <a:cs typeface="Calibri"/>
              </a:rPr>
              <a:t>	at low mass </a:t>
            </a:r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5" name="Picture 4" descr="delepton_rates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41300" y="1932721"/>
            <a:ext cx="4235450" cy="324887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95350" y="5133121"/>
            <a:ext cx="3149598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600" dirty="0" smtClean="0">
                <a:solidFill>
                  <a:srgbClr val="000000"/>
                </a:solidFill>
              </a:rPr>
              <a:t>From fit to lattice spectral fn. in Phys.Rev.D.83.034504 (2011)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21267" y="1932721"/>
            <a:ext cx="4157633" cy="40811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 For small energy, </a:t>
            </a:r>
            <a:r>
              <a:rPr lang="en-US" sz="2400" dirty="0" err="1" smtClean="0">
                <a:solidFill>
                  <a:srgbClr val="000000"/>
                </a:solidFill>
                <a:latin typeface="Symbol" charset="2"/>
                <a:cs typeface="Symbol" charset="2"/>
              </a:rPr>
              <a:t>w</a:t>
            </a:r>
            <a:r>
              <a:rPr lang="en-US" sz="2400" dirty="0" smtClean="0">
                <a:solidFill>
                  <a:srgbClr val="000000"/>
                </a:solidFill>
              </a:rPr>
              <a:t>/T&lt;(1-2) spectral function &gt; free form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 For ω/T ≃ 1 thermal </a:t>
            </a:r>
            <a:r>
              <a:rPr lang="en-US" sz="2400" dirty="0" err="1" smtClean="0">
                <a:solidFill>
                  <a:srgbClr val="000000"/>
                </a:solidFill>
              </a:rPr>
              <a:t>dilepton</a:t>
            </a:r>
            <a:r>
              <a:rPr lang="en-US" sz="2400" dirty="0" smtClean="0">
                <a:solidFill>
                  <a:srgbClr val="000000"/>
                </a:solidFill>
              </a:rPr>
              <a:t> rate ~ order of magnitude &gt; leading order Born rate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Font typeface="Arial"/>
              <a:buChar char="•"/>
            </a:pPr>
            <a:r>
              <a:rPr lang="en-US" sz="2400" dirty="0" smtClean="0">
                <a:solidFill>
                  <a:srgbClr val="000000"/>
                </a:solidFill>
              </a:rPr>
              <a:t> for ω/T&gt;∼(2 − 4) the spectral function is close to the free form</a:t>
            </a:r>
            <a:endParaRPr lang="en-US" sz="2400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56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868297" cy="3505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9400" y="3530600"/>
            <a:ext cx="6324600" cy="32893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15332" y="664746"/>
            <a:ext cx="4333568" cy="457200"/>
          </a:xfrm>
        </p:spPr>
        <p:txBody>
          <a:bodyPr/>
          <a:lstStyle/>
          <a:p>
            <a:r>
              <a:rPr lang="en-US" dirty="0" smtClean="0"/>
              <a:t>Heavy quark </a:t>
            </a:r>
            <a:br>
              <a:rPr lang="en-US" dirty="0" smtClean="0"/>
            </a:br>
            <a:r>
              <a:rPr lang="en-US" dirty="0" smtClean="0"/>
              <a:t>diffusion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39132" y="893346"/>
            <a:ext cx="1214468" cy="929485"/>
          </a:xfrm>
          <a:prstGeom prst="rect">
            <a:avLst/>
          </a:prstGeom>
          <a:solidFill>
            <a:srgbClr val="FFFFFF"/>
          </a:solidFill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1600" b="0" i="1" dirty="0" smtClean="0">
                <a:solidFill>
                  <a:schemeClr val="tx1"/>
                </a:solidFill>
                <a:latin typeface="Arial" charset="0"/>
              </a:rPr>
              <a:t>Ding, et al.</a:t>
            </a:r>
          </a:p>
          <a:p>
            <a:pPr>
              <a:buNone/>
            </a:pPr>
            <a:r>
              <a:rPr lang="en-US" sz="1600" b="0" i="1" dirty="0" err="1" smtClean="0">
                <a:solidFill>
                  <a:schemeClr val="tx1"/>
                </a:solidFill>
                <a:latin typeface="Arial" charset="0"/>
              </a:rPr>
              <a:t>arXiV</a:t>
            </a:r>
            <a:r>
              <a:rPr lang="en-US" sz="1600" b="0" i="1" dirty="0" smtClean="0">
                <a:solidFill>
                  <a:schemeClr val="tx1"/>
                </a:solidFill>
                <a:latin typeface="Arial" charset="0"/>
              </a:rPr>
              <a:t>:</a:t>
            </a:r>
          </a:p>
          <a:p>
            <a:pPr>
              <a:buNone/>
            </a:pPr>
            <a:r>
              <a:rPr lang="en-US" sz="1600" b="0" i="1" dirty="0" smtClean="0">
                <a:solidFill>
                  <a:schemeClr val="tx1"/>
                </a:solidFill>
                <a:latin typeface="Arial" charset="0"/>
              </a:rPr>
              <a:t>1107.0311</a:t>
            </a:r>
            <a:endParaRPr lang="en-US" sz="1600" b="0" i="1" dirty="0">
              <a:solidFill>
                <a:schemeClr val="tx1"/>
              </a:solidFill>
              <a:latin typeface="Arial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18082" y="6178550"/>
            <a:ext cx="6534830" cy="53975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" y="3530600"/>
            <a:ext cx="2971800" cy="3268587"/>
          </a:xfrm>
          <a:solidFill>
            <a:srgbClr val="D6E6E5"/>
          </a:solidFill>
        </p:spPr>
        <p:txBody>
          <a:bodyPr/>
          <a:lstStyle/>
          <a:p>
            <a:pPr>
              <a:buNone/>
            </a:pPr>
            <a:r>
              <a:rPr lang="en-US" dirty="0" smtClean="0"/>
              <a:t>J/</a:t>
            </a:r>
            <a:r>
              <a:rPr lang="en-US" dirty="0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: Not yes/no!</a:t>
            </a:r>
          </a:p>
          <a:p>
            <a:pPr>
              <a:buNone/>
            </a:pPr>
            <a:r>
              <a:rPr lang="en-US" dirty="0" smtClean="0"/>
              <a:t>Is the correlation gone @ T &gt;1.5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What happens at 1.0-1.2T</a:t>
            </a:r>
            <a:r>
              <a:rPr lang="en-US" baseline="-25000" dirty="0" smtClean="0"/>
              <a:t>c</a:t>
            </a:r>
            <a:r>
              <a:rPr lang="en-US" dirty="0" smtClean="0"/>
              <a:t>?</a:t>
            </a:r>
          </a:p>
          <a:p>
            <a:pPr>
              <a:buNone/>
            </a:pPr>
            <a:r>
              <a:rPr lang="en-US" dirty="0" smtClean="0"/>
              <a:t>Is there observable evidence of partial screening?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A07CCA-9113-844A-A58E-B00CAD29EB7E}" type="slidenum">
              <a:rPr lang="en-US"/>
              <a:pPr/>
              <a:t>57</a:t>
            </a:fld>
            <a:endParaRPr lang="en-US"/>
          </a:p>
        </p:txBody>
      </p:sp>
      <p:sp>
        <p:nvSpPr>
          <p:cNvPr id="9564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33350"/>
            <a:ext cx="8069263" cy="457200"/>
          </a:xfrm>
        </p:spPr>
        <p:txBody>
          <a:bodyPr/>
          <a:lstStyle/>
          <a:p>
            <a:r>
              <a:rPr lang="en-US" dirty="0" smtClean="0"/>
              <a:t>Matter </a:t>
            </a:r>
            <a:r>
              <a:rPr lang="en-US" dirty="0"/>
              <a:t>flows like </a:t>
            </a:r>
            <a:r>
              <a:rPr lang="en-US" dirty="0" smtClean="0"/>
              <a:t>a ~ideal </a:t>
            </a:r>
            <a:r>
              <a:rPr lang="en-US" dirty="0"/>
              <a:t>liquid</a:t>
            </a:r>
          </a:p>
        </p:txBody>
      </p:sp>
      <p:sp>
        <p:nvSpPr>
          <p:cNvPr id="956419" name="Text Box 3"/>
          <p:cNvSpPr txBox="1">
            <a:spLocks noChangeArrowheads="1"/>
          </p:cNvSpPr>
          <p:nvPr/>
        </p:nvSpPr>
        <p:spPr bwMode="auto">
          <a:xfrm>
            <a:off x="5091113" y="958850"/>
            <a:ext cx="394970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>
                <a:srgbClr val="C802C3"/>
              </a:buClr>
              <a:buSzTx/>
              <a:buFontTx/>
              <a:buChar char="•"/>
            </a:pPr>
            <a:r>
              <a:rPr lang="en-US" dirty="0"/>
              <a:t> huge pressure buildup </a:t>
            </a:r>
            <a:endParaRPr lang="en-US" dirty="0" smtClean="0"/>
          </a:p>
          <a:p>
            <a:pPr>
              <a:spcBef>
                <a:spcPct val="0"/>
              </a:spcBef>
              <a:buClr>
                <a:srgbClr val="C802C3"/>
              </a:buClr>
              <a:buSzTx/>
              <a:buFontTx/>
              <a:buChar char="•"/>
            </a:pPr>
            <a:endParaRPr lang="en-US" dirty="0" smtClean="0">
              <a:sym typeface="Symbol" pitchFamily="-110" charset="2"/>
            </a:endParaRPr>
          </a:p>
          <a:p>
            <a:pPr>
              <a:spcBef>
                <a:spcPct val="0"/>
              </a:spcBef>
              <a:buClr>
                <a:srgbClr val="C802C3"/>
              </a:buClr>
              <a:buSzTx/>
              <a:buFontTx/>
              <a:buChar char="•"/>
            </a:pPr>
            <a:r>
              <a:rPr lang="en-US" dirty="0" smtClean="0">
                <a:sym typeface="Symbol" pitchFamily="-110" charset="2"/>
              </a:rPr>
              <a:t> </a:t>
            </a:r>
            <a:r>
              <a:rPr lang="en-US" dirty="0">
                <a:sym typeface="Symbol" pitchFamily="-110" charset="2"/>
              </a:rPr>
              <a:t>large anisotropy</a:t>
            </a:r>
            <a:r>
              <a:rPr lang="en-US" dirty="0" smtClean="0">
                <a:sym typeface="Symbol" pitchFamily="-110" charset="2"/>
              </a:rPr>
              <a:t> </a:t>
            </a:r>
            <a:r>
              <a:rPr lang="en-US" dirty="0" err="1" smtClean="0">
                <a:sym typeface="Symbol" pitchFamily="-110" charset="2"/>
              </a:rPr>
              <a:t></a:t>
            </a:r>
            <a:r>
              <a:rPr lang="en-US" dirty="0" smtClean="0">
                <a:sym typeface="Symbol" pitchFamily="-110" charset="2"/>
              </a:rPr>
              <a:t> </a:t>
            </a:r>
            <a:r>
              <a:rPr lang="en-US" dirty="0">
                <a:sym typeface="Symbol" pitchFamily="-110" charset="2"/>
              </a:rPr>
              <a:t>	    </a:t>
            </a:r>
          </a:p>
          <a:p>
            <a:pPr>
              <a:spcBef>
                <a:spcPct val="0"/>
              </a:spcBef>
              <a:buClr>
                <a:srgbClr val="C802C3"/>
              </a:buClr>
              <a:buSzTx/>
              <a:buFontTx/>
              <a:buNone/>
            </a:pPr>
            <a:r>
              <a:rPr lang="en-US" dirty="0">
                <a:sym typeface="Symbol" pitchFamily="-110" charset="2"/>
              </a:rPr>
              <a:t>  </a:t>
            </a:r>
            <a:r>
              <a:rPr lang="en-US" dirty="0" smtClean="0">
                <a:sym typeface="Symbol" pitchFamily="-110" charset="2"/>
              </a:rPr>
              <a:t>  rapid equilibration</a:t>
            </a:r>
            <a:endParaRPr lang="en-US" dirty="0" smtClean="0"/>
          </a:p>
          <a:p>
            <a:pPr>
              <a:spcBef>
                <a:spcPct val="0"/>
              </a:spcBef>
              <a:buClr>
                <a:srgbClr val="C802C3"/>
              </a:buClr>
              <a:buSzTx/>
              <a:buNone/>
            </a:pPr>
            <a:endParaRPr lang="en-US" dirty="0">
              <a:sym typeface="Symbol" pitchFamily="-110" charset="2"/>
            </a:endParaRPr>
          </a:p>
        </p:txBody>
      </p:sp>
      <p:sp>
        <p:nvSpPr>
          <p:cNvPr id="956420" name="Text Box 4"/>
          <p:cNvSpPr txBox="1">
            <a:spLocks noChangeArrowheads="1"/>
          </p:cNvSpPr>
          <p:nvPr/>
        </p:nvSpPr>
        <p:spPr bwMode="auto">
          <a:xfrm>
            <a:off x="161925" y="5580063"/>
            <a:ext cx="4791075" cy="1015663"/>
          </a:xfrm>
          <a:prstGeom prst="rect">
            <a:avLst/>
          </a:prstGeom>
          <a:solidFill>
            <a:srgbClr val="FFFFCC"/>
          </a:solidFill>
          <a:ln w="1905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>
                <a:solidFill>
                  <a:schemeClr val="accent2"/>
                </a:solidFill>
              </a:rPr>
              <a:t>only works</a:t>
            </a:r>
            <a:r>
              <a:rPr lang="en-US" sz="2000" dirty="0" smtClean="0">
                <a:solidFill>
                  <a:schemeClr val="accent2"/>
                </a:solidFill>
              </a:rPr>
              <a:t> if </a:t>
            </a:r>
            <a:r>
              <a:rPr lang="en-US" sz="2000" dirty="0">
                <a:solidFill>
                  <a:schemeClr val="accent2"/>
                </a:solidFill>
              </a:rPr>
              <a:t>viscosity/entropy</a:t>
            </a:r>
            <a:r>
              <a:rPr lang="en-US" sz="2000" dirty="0" smtClean="0">
                <a:solidFill>
                  <a:schemeClr val="accent2"/>
                </a:solidFill>
              </a:rPr>
              <a:t> is near the minimum for a quantum system (1/4</a:t>
            </a:r>
            <a:r>
              <a:rPr lang="en-US" sz="2000" dirty="0" smtClean="0">
                <a:solidFill>
                  <a:schemeClr val="accent2"/>
                </a:solidFill>
                <a:latin typeface="Symbol" charset="2"/>
                <a:cs typeface="Symbol" charset="2"/>
              </a:rPr>
              <a:t>p</a:t>
            </a:r>
            <a:r>
              <a:rPr lang="en-US" sz="2000" dirty="0" smtClean="0">
                <a:solidFill>
                  <a:schemeClr val="accent2"/>
                </a:solidFill>
              </a:rPr>
              <a:t>)</a:t>
            </a:r>
          </a:p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dirty="0" smtClean="0">
                <a:solidFill>
                  <a:schemeClr val="accent2"/>
                </a:solidFill>
              </a:rPr>
              <a:t>“</a:t>
            </a:r>
            <a:r>
              <a:rPr lang="en-US" sz="2000" dirty="0">
                <a:solidFill>
                  <a:schemeClr val="accent2"/>
                </a:solidFill>
              </a:rPr>
              <a:t>perfect” liquid (D. </a:t>
            </a:r>
            <a:r>
              <a:rPr lang="en-US" sz="2000" dirty="0" err="1">
                <a:solidFill>
                  <a:schemeClr val="accent2"/>
                </a:solidFill>
              </a:rPr>
              <a:t>Teaney</a:t>
            </a:r>
            <a:r>
              <a:rPr lang="en-US" sz="2000" dirty="0">
                <a:solidFill>
                  <a:schemeClr val="accent2"/>
                </a:solidFill>
              </a:rPr>
              <a:t>, PRC68, 2003)</a:t>
            </a:r>
          </a:p>
        </p:txBody>
      </p:sp>
      <p:grpSp>
        <p:nvGrpSpPr>
          <p:cNvPr id="2" name="Group 5"/>
          <p:cNvGrpSpPr>
            <a:grpSpLocks/>
          </p:cNvGrpSpPr>
          <p:nvPr/>
        </p:nvGrpSpPr>
        <p:grpSpPr bwMode="auto">
          <a:xfrm>
            <a:off x="247650" y="920750"/>
            <a:ext cx="4603750" cy="3081338"/>
            <a:chOff x="140" y="635"/>
            <a:chExt cx="2900" cy="1941"/>
          </a:xfrm>
        </p:grpSpPr>
        <p:pic>
          <p:nvPicPr>
            <p:cNvPr id="956422" name="Picture 6" descr="Pages-from-021000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40" y="635"/>
              <a:ext cx="2900" cy="19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56423" name="Rectangle 7"/>
            <p:cNvSpPr>
              <a:spLocks noChangeArrowheads="1"/>
            </p:cNvSpPr>
            <p:nvPr/>
          </p:nvSpPr>
          <p:spPr bwMode="auto">
            <a:xfrm>
              <a:off x="2440" y="976"/>
              <a:ext cx="360" cy="14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61950" y="3660775"/>
            <a:ext cx="8701088" cy="3049588"/>
            <a:chOff x="148" y="2354"/>
            <a:chExt cx="5481" cy="1921"/>
          </a:xfrm>
        </p:grpSpPr>
        <p:grpSp>
          <p:nvGrpSpPr>
            <p:cNvPr id="4" name="Group 9"/>
            <p:cNvGrpSpPr>
              <a:grpSpLocks/>
            </p:cNvGrpSpPr>
            <p:nvPr/>
          </p:nvGrpSpPr>
          <p:grpSpPr bwMode="auto">
            <a:xfrm>
              <a:off x="3040" y="2354"/>
              <a:ext cx="2589" cy="1921"/>
              <a:chOff x="2941" y="1931"/>
              <a:chExt cx="2574" cy="2170"/>
            </a:xfrm>
          </p:grpSpPr>
          <p:pic>
            <p:nvPicPr>
              <p:cNvPr id="956426" name="Picture 10" descr="kolb"/>
              <p:cNvPicPr>
                <a:picLocks noChangeAspect="1" noChangeArrowheads="1"/>
              </p:cNvPicPr>
              <p:nvPr/>
            </p:nvPicPr>
            <p:blipFill>
              <a:blip r:embed="rId4"/>
              <a:srcRect/>
              <a:stretch>
                <a:fillRect/>
              </a:stretch>
            </p:blipFill>
            <p:spPr bwMode="auto">
              <a:xfrm>
                <a:off x="2941" y="2124"/>
                <a:ext cx="2574" cy="1977"/>
              </a:xfrm>
              <a:prstGeom prst="rect">
                <a:avLst/>
              </a:prstGeom>
              <a:noFill/>
            </p:spPr>
          </p:pic>
          <p:sp>
            <p:nvSpPr>
              <p:cNvPr id="956427" name="Text Box 11"/>
              <p:cNvSpPr txBox="1">
                <a:spLocks noChangeArrowheads="1"/>
              </p:cNvSpPr>
              <p:nvPr/>
            </p:nvSpPr>
            <p:spPr bwMode="auto">
              <a:xfrm>
                <a:off x="4344" y="1931"/>
                <a:ext cx="716" cy="26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prstTxWarp prst="textNoShape">
                  <a:avLst/>
                </a:prstTxWarp>
                <a:spAutoFit/>
              </a:bodyPr>
              <a:lstStyle/>
              <a:p>
                <a:pPr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en-US" sz="1800" b="0">
                    <a:solidFill>
                      <a:schemeClr val="tx1"/>
                    </a:solidFill>
                  </a:rPr>
                  <a:t>Kolb, et al</a:t>
                </a:r>
              </a:p>
            </p:txBody>
          </p:sp>
        </p:grpSp>
        <p:sp>
          <p:nvSpPr>
            <p:cNvPr id="956428" name="Text Box 12"/>
            <p:cNvSpPr txBox="1">
              <a:spLocks noChangeArrowheads="1"/>
            </p:cNvSpPr>
            <p:nvPr/>
          </p:nvSpPr>
          <p:spPr bwMode="auto">
            <a:xfrm>
              <a:off x="148" y="2585"/>
              <a:ext cx="2852" cy="9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solidFill>
                    <a:schemeClr val="tx1"/>
                  </a:solidFill>
                </a:rPr>
                <a:t>Hydrodynamics reproduces 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solidFill>
                    <a:schemeClr val="tx1"/>
                  </a:solidFill>
                </a:rPr>
                <a:t>elliptic flow of q-q and 3q states 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>
                  <a:solidFill>
                    <a:schemeClr val="tx1"/>
                  </a:solidFill>
                </a:rPr>
                <a:t>Mass dependence requires </a:t>
              </a:r>
            </a:p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2400" i="1"/>
                <a:t>soft EOS, NOT gas of hadrons</a:t>
              </a:r>
              <a:endParaRPr lang="en-US" sz="2400">
                <a:solidFill>
                  <a:schemeClr val="tx1"/>
                </a:solidFill>
              </a:endParaRPr>
            </a:p>
          </p:txBody>
        </p:sp>
        <p:sp>
          <p:nvSpPr>
            <p:cNvPr id="956429" name="Line 13"/>
            <p:cNvSpPr>
              <a:spLocks noChangeShapeType="1"/>
            </p:cNvSpPr>
            <p:nvPr/>
          </p:nvSpPr>
          <p:spPr bwMode="auto">
            <a:xfrm>
              <a:off x="1563" y="2904"/>
              <a:ext cx="14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6430" name="Line 14"/>
            <p:cNvSpPr>
              <a:spLocks noChangeShapeType="1"/>
            </p:cNvSpPr>
            <p:nvPr/>
          </p:nvSpPr>
          <p:spPr bwMode="auto">
            <a:xfrm>
              <a:off x="2472" y="3352"/>
              <a:ext cx="2252" cy="159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6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564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564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6420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 Energy Scan at RHIC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6F4089F-D4AF-1D46-A4E0-1FDFF4B6BA78}" type="slidenum">
              <a:rPr lang="en-US" smtClean="0"/>
              <a:pPr>
                <a:defRPr/>
              </a:pPr>
              <a:t>58</a:t>
            </a:fld>
            <a:endParaRPr lang="en-US"/>
          </a:p>
        </p:txBody>
      </p:sp>
      <p:graphicFrame>
        <p:nvGraphicFramePr>
          <p:cNvPr id="5" name="Group 166"/>
          <p:cNvGraphicFramePr>
            <a:graphicFrameLocks noGrp="1"/>
          </p:cNvGraphicFramePr>
          <p:nvPr/>
        </p:nvGraphicFramePr>
        <p:xfrm>
          <a:off x="1346201" y="1231900"/>
          <a:ext cx="6692899" cy="5179060"/>
        </p:xfrm>
        <a:graphic>
          <a:graphicData uri="http://schemas.openxmlformats.org/drawingml/2006/table">
            <a:tbl>
              <a:tblPr/>
              <a:tblGrid>
                <a:gridCol w="1149641"/>
                <a:gridCol w="2771629"/>
                <a:gridCol w="2771629"/>
              </a:tblGrid>
              <a:tr h="902558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√s</a:t>
                      </a:r>
                      <a:r>
                        <a:rPr kumimoji="0" lang="en-US" sz="1400" b="1" i="1" u="none" strike="noStrike" cap="none" normalizeH="0" baseline="-25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NN</a:t>
                      </a:r>
                      <a:r>
                        <a:rPr kumimoji="0" lang="en-US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 </a:t>
                      </a: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(GeV)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Status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Experiment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3366FF"/>
                    </a:solidFill>
                  </a:tcPr>
                </a:tc>
              </a:tr>
              <a:tr h="40113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5.0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TBD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09" charset="0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</a:t>
                      </a:r>
                      <a:endParaRPr kumimoji="0" lang="en-US" sz="1600" b="1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-109" charset="0"/>
                        <a:ea typeface="ＭＳ Ｐゴシック" pitchFamily="-109" charset="-128"/>
                        <a:cs typeface="ＭＳ Ｐゴシック" pitchFamily="-109" charset="-128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01990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7.7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analyzed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</a:t>
                      </a:r>
                    </a:p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PHENIX (limited statistics)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4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11.5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analyzed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4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19.6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Collected in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STAR, PHENIX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604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27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Collected in 2011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STAR, PHENIX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3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39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 analyzed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STAR, PHENIX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3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62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 analyzed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STAR, PHENIX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01137">
                <a:tc>
                  <a:txBody>
                    <a:bodyPr/>
                    <a:lstStyle/>
                    <a:p>
                      <a:pPr marL="400050" marR="0" lvl="0" indent="-40005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130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 collected in Run-1, analyzed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    limited statistics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33"/>
                          </a:solidFill>
                          <a:effectLst/>
                          <a:latin typeface="Arial" pitchFamily="-109" charset="0"/>
                          <a:ea typeface="ＭＳ Ｐゴシック" pitchFamily="-109" charset="-128"/>
                          <a:cs typeface="ＭＳ Ｐゴシック" pitchFamily="-109" charset="-128"/>
                        </a:rPr>
                        <a:t>STAR, PHENIX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CD534E-F83F-4849-B2AF-681562BE04E4}" type="slidenum">
              <a:rPr lang="en-US"/>
              <a:pPr/>
              <a:t>59</a:t>
            </a:fld>
            <a:endParaRPr lang="en-US"/>
          </a:p>
        </p:txBody>
      </p:sp>
      <p:sp>
        <p:nvSpPr>
          <p:cNvPr id="10055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/>
              <a:t>don’t give up!  ask lattice QCD</a:t>
            </a:r>
          </a:p>
        </p:txBody>
      </p:sp>
      <p:sp>
        <p:nvSpPr>
          <p:cNvPr id="1005571" name="Text Box 3"/>
          <p:cNvSpPr txBox="1">
            <a:spLocks noChangeArrowheads="1"/>
          </p:cNvSpPr>
          <p:nvPr/>
        </p:nvSpPr>
        <p:spPr bwMode="auto">
          <a:xfrm rot="-5400000">
            <a:off x="790575" y="2665413"/>
            <a:ext cx="2054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running coupling</a:t>
            </a:r>
          </a:p>
        </p:txBody>
      </p:sp>
      <p:pic>
        <p:nvPicPr>
          <p:cNvPr id="100557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6800" y="1065213"/>
            <a:ext cx="5905500" cy="424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05573" name="Line 5"/>
          <p:cNvSpPr>
            <a:spLocks noChangeShapeType="1"/>
          </p:cNvSpPr>
          <p:nvPr/>
        </p:nvSpPr>
        <p:spPr bwMode="auto">
          <a:xfrm flipH="1" flipV="1">
            <a:off x="6159500" y="3187700"/>
            <a:ext cx="25400" cy="2336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05574" name="Text Box 6"/>
          <p:cNvSpPr txBox="1">
            <a:spLocks noChangeArrowheads="1"/>
          </p:cNvSpPr>
          <p:nvPr/>
        </p:nvSpPr>
        <p:spPr bwMode="auto">
          <a:xfrm>
            <a:off x="4378325" y="5524500"/>
            <a:ext cx="36734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>
                <a:solidFill>
                  <a:schemeClr val="tx1"/>
                </a:solidFill>
              </a:rPr>
              <a:t>coupling drops off for r &gt; 0.3 fm</a:t>
            </a:r>
          </a:p>
        </p:txBody>
      </p:sp>
      <p:sp>
        <p:nvSpPr>
          <p:cNvPr id="1005575" name="Text Box 7"/>
          <p:cNvSpPr txBox="1">
            <a:spLocks noChangeArrowheads="1"/>
          </p:cNvSpPr>
          <p:nvPr/>
        </p:nvSpPr>
        <p:spPr bwMode="auto">
          <a:xfrm>
            <a:off x="5699125" y="866775"/>
            <a:ext cx="15668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spcBef>
                <a:spcPct val="0"/>
              </a:spcBef>
              <a:buClrTx/>
              <a:buSzTx/>
              <a:buFontTx/>
              <a:buNone/>
            </a:pPr>
            <a:r>
              <a:rPr lang="en-US" sz="2000" i="1">
                <a:solidFill>
                  <a:schemeClr val="tx1"/>
                </a:solidFill>
              </a:rPr>
              <a:t>Karsch, et 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A5A022-0256-004F-AB97-1A0B41056C21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1088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Now we are on the map</a:t>
            </a:r>
          </a:p>
        </p:txBody>
      </p:sp>
      <p:pic>
        <p:nvPicPr>
          <p:cNvPr id="1088515" name="Picture 3" descr="lattic"/>
          <p:cNvPicPr>
            <a:picLocks noChangeAspect="1" noChangeArrowheads="1"/>
          </p:cNvPicPr>
          <p:nvPr/>
        </p:nvPicPr>
        <p:blipFill>
          <a:blip r:embed="rId4"/>
          <a:srcRect l="19513" t="9535" r="7370" b="31215"/>
          <a:stretch>
            <a:fillRect/>
          </a:stretch>
        </p:blipFill>
        <p:spPr bwMode="auto">
          <a:xfrm>
            <a:off x="736600" y="885825"/>
            <a:ext cx="4330700" cy="2959100"/>
          </a:xfrm>
          <a:prstGeom prst="rect">
            <a:avLst/>
          </a:prstGeom>
          <a:noFill/>
        </p:spPr>
      </p:pic>
      <p:sp>
        <p:nvSpPr>
          <p:cNvPr id="1088516" name="Rectangle 4"/>
          <p:cNvSpPr>
            <a:spLocks noChangeArrowheads="1"/>
          </p:cNvSpPr>
          <p:nvPr/>
        </p:nvSpPr>
        <p:spPr bwMode="auto">
          <a:xfrm>
            <a:off x="3378200" y="3844925"/>
            <a:ext cx="1638300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solidFill>
                  <a:schemeClr val="tx1"/>
                </a:solidFill>
                <a:latin typeface="Arial" pitchFamily="-110" charset="0"/>
              </a:rPr>
              <a:t>Temperature</a:t>
            </a:r>
          </a:p>
        </p:txBody>
      </p:sp>
      <p:sp>
        <p:nvSpPr>
          <p:cNvPr id="1088517" name="Rectangle 5"/>
          <p:cNvSpPr>
            <a:spLocks noChangeArrowheads="1"/>
          </p:cNvSpPr>
          <p:nvPr/>
        </p:nvSpPr>
        <p:spPr bwMode="auto">
          <a:xfrm rot="-5400000">
            <a:off x="-610394" y="2128044"/>
            <a:ext cx="2322513" cy="39687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solidFill>
                  <a:schemeClr val="tx1"/>
                </a:solidFill>
                <a:latin typeface="Arial" pitchFamily="-110" charset="0"/>
              </a:rPr>
              <a:t>Energy density / T</a:t>
            </a:r>
            <a:r>
              <a:rPr lang="en-US" sz="2000" b="0" baseline="30000">
                <a:solidFill>
                  <a:schemeClr val="tx1"/>
                </a:solidFill>
                <a:latin typeface="Arial" pitchFamily="-110" charset="0"/>
              </a:rPr>
              <a:t>4</a:t>
            </a:r>
            <a:endParaRPr lang="en-US" sz="2000" b="0">
              <a:solidFill>
                <a:schemeClr val="tx1"/>
              </a:solidFill>
              <a:latin typeface="Arial" pitchFamily="-110" charset="0"/>
            </a:endParaRPr>
          </a:p>
        </p:txBody>
      </p:sp>
      <p:sp>
        <p:nvSpPr>
          <p:cNvPr id="1088518" name="Rectangle 6"/>
          <p:cNvSpPr>
            <a:spLocks noChangeArrowheads="1"/>
          </p:cNvSpPr>
          <p:nvPr/>
        </p:nvSpPr>
        <p:spPr bwMode="auto">
          <a:xfrm>
            <a:off x="193675" y="3730625"/>
            <a:ext cx="1223963" cy="406400"/>
          </a:xfrm>
          <a:prstGeom prst="rect">
            <a:avLst/>
          </a:prstGeom>
          <a:solidFill>
            <a:srgbClr val="EFF34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latin typeface="Arial" pitchFamily="-110" charset="0"/>
              </a:rPr>
              <a:t>Hadrons </a:t>
            </a:r>
          </a:p>
        </p:txBody>
      </p:sp>
      <p:sp>
        <p:nvSpPr>
          <p:cNvPr id="1088519" name="Rectangle 7"/>
          <p:cNvSpPr>
            <a:spLocks noChangeArrowheads="1"/>
          </p:cNvSpPr>
          <p:nvPr/>
        </p:nvSpPr>
        <p:spPr bwMode="auto">
          <a:xfrm>
            <a:off x="3975100" y="1900238"/>
            <a:ext cx="1041400" cy="406400"/>
          </a:xfrm>
          <a:prstGeom prst="rect">
            <a:avLst/>
          </a:prstGeom>
          <a:solidFill>
            <a:srgbClr val="EFF34B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latin typeface="Arial" pitchFamily="-110" charset="0"/>
              </a:rPr>
              <a:t>Plasma</a:t>
            </a:r>
          </a:p>
        </p:txBody>
      </p:sp>
      <p:sp>
        <p:nvSpPr>
          <p:cNvPr id="1088521" name="Rectangle 9"/>
          <p:cNvSpPr>
            <a:spLocks noChangeArrowheads="1"/>
          </p:cNvSpPr>
          <p:nvPr/>
        </p:nvSpPr>
        <p:spPr bwMode="auto">
          <a:xfrm>
            <a:off x="4765675" y="965200"/>
            <a:ext cx="1281113" cy="406400"/>
          </a:xfrm>
          <a:prstGeom prst="rect">
            <a:avLst/>
          </a:prstGeom>
          <a:solidFill>
            <a:srgbClr val="CCFFFF"/>
          </a:solidFill>
          <a:ln w="9525">
            <a:solidFill>
              <a:schemeClr val="hlink"/>
            </a:solidFill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>
                <a:solidFill>
                  <a:schemeClr val="accent2"/>
                </a:solidFill>
                <a:latin typeface="Arial" pitchFamily="-110" charset="0"/>
              </a:rPr>
              <a:t>Ideal Gas</a:t>
            </a:r>
          </a:p>
        </p:txBody>
      </p: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403475" y="3352801"/>
            <a:ext cx="5859464" cy="2527301"/>
            <a:chOff x="1514" y="2112"/>
            <a:chExt cx="3691" cy="1592"/>
          </a:xfrm>
        </p:grpSpPr>
        <p:sp>
          <p:nvSpPr>
            <p:cNvPr id="1088526" name="Rectangle 14"/>
            <p:cNvSpPr>
              <a:spLocks noChangeArrowheads="1"/>
            </p:cNvSpPr>
            <p:nvPr/>
          </p:nvSpPr>
          <p:spPr bwMode="auto">
            <a:xfrm>
              <a:off x="1514" y="2112"/>
              <a:ext cx="1126" cy="80"/>
            </a:xfrm>
            <a:prstGeom prst="rect">
              <a:avLst/>
            </a:prstGeom>
            <a:solidFill>
              <a:srgbClr val="339933"/>
            </a:solidFill>
            <a:ln w="9525">
              <a:solidFill>
                <a:srgbClr val="339933"/>
              </a:solidFill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88527" name="Rectangle 15"/>
            <p:cNvSpPr>
              <a:spLocks noChangeArrowheads="1"/>
            </p:cNvSpPr>
            <p:nvPr/>
          </p:nvSpPr>
          <p:spPr bwMode="auto">
            <a:xfrm>
              <a:off x="3160" y="2855"/>
              <a:ext cx="2045" cy="84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>
                <a:buFont typeface="Monotype Sorts" pitchFamily="-110" charset="2"/>
                <a:buNone/>
              </a:pPr>
              <a:r>
                <a:rPr lang="en-US" sz="2400" dirty="0" smtClean="0">
                  <a:solidFill>
                    <a:srgbClr val="339933"/>
                  </a:solidFill>
                  <a:latin typeface="Arial" pitchFamily="-110" charset="0"/>
                </a:rPr>
                <a:t>RHIC puts us here</a:t>
              </a:r>
            </a:p>
            <a:p>
              <a:pPr>
                <a:buFont typeface="Monotype Sorts" pitchFamily="-110" charset="2"/>
                <a:buNone/>
              </a:pPr>
              <a:r>
                <a:rPr lang="en-US" sz="2400" dirty="0" smtClean="0">
                  <a:solidFill>
                    <a:srgbClr val="339933"/>
                  </a:solidFill>
                  <a:latin typeface="Arial" pitchFamily="-110" charset="0"/>
                </a:rPr>
                <a:t>… what have we </a:t>
              </a:r>
            </a:p>
            <a:p>
              <a:pPr>
                <a:buFont typeface="Monotype Sorts" pitchFamily="-110" charset="2"/>
                <a:buNone/>
              </a:pPr>
              <a:r>
                <a:rPr lang="en-US" sz="2400" dirty="0" smtClean="0">
                  <a:solidFill>
                    <a:srgbClr val="339933"/>
                  </a:solidFill>
                  <a:latin typeface="Arial" pitchFamily="-110" charset="0"/>
                </a:rPr>
                <a:t> learned about QGP?</a:t>
              </a:r>
              <a:endParaRPr lang="en-US" sz="2400" dirty="0">
                <a:solidFill>
                  <a:srgbClr val="339933"/>
                </a:solidFill>
                <a:latin typeface="Arial" pitchFamily="-110" charset="0"/>
              </a:endParaRPr>
            </a:p>
          </p:txBody>
        </p:sp>
        <p:sp>
          <p:nvSpPr>
            <p:cNvPr id="1088528" name="Line 16"/>
            <p:cNvSpPr>
              <a:spLocks noChangeShapeType="1"/>
            </p:cNvSpPr>
            <p:nvPr/>
          </p:nvSpPr>
          <p:spPr bwMode="auto">
            <a:xfrm flipH="1" flipV="1">
              <a:off x="2504" y="2187"/>
              <a:ext cx="1296" cy="69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  <p:graphicFrame>
        <p:nvGraphicFramePr>
          <p:cNvPr id="1088529" name="Object 17"/>
          <p:cNvGraphicFramePr>
            <a:graphicFrameLocks noChangeAspect="1"/>
          </p:cNvGraphicFramePr>
          <p:nvPr/>
        </p:nvGraphicFramePr>
        <p:xfrm>
          <a:off x="6665913" y="885825"/>
          <a:ext cx="1792287" cy="1028700"/>
        </p:xfrm>
        <a:graphic>
          <a:graphicData uri="http://schemas.openxmlformats.org/presentationml/2006/ole">
            <p:oleObj spid="_x0000_s421890" name="Equation" r:id="rId5" imgW="685800" imgH="393700" progId="Equation.3">
              <p:embed/>
            </p:oleObj>
          </a:graphicData>
        </a:graphic>
      </p:graphicFrame>
      <p:sp>
        <p:nvSpPr>
          <p:cNvPr id="1088531" name="Rectangle 19"/>
          <p:cNvSpPr>
            <a:spLocks noChangeArrowheads="1"/>
          </p:cNvSpPr>
          <p:nvPr/>
        </p:nvSpPr>
        <p:spPr bwMode="auto">
          <a:xfrm>
            <a:off x="685800" y="4802188"/>
            <a:ext cx="3152775" cy="103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dirty="0" err="1">
                <a:solidFill>
                  <a:srgbClr val="C802C3"/>
                </a:solidFill>
                <a:latin typeface="Arial" pitchFamily="-110" charset="0"/>
              </a:rPr>
              <a:t>T</a:t>
            </a:r>
            <a:r>
              <a:rPr lang="en-US" baseline="-25000" dirty="0" err="1">
                <a:solidFill>
                  <a:srgbClr val="C802C3"/>
                </a:solidFill>
                <a:latin typeface="Arial" pitchFamily="-110" charset="0"/>
              </a:rPr>
              <a:t>c</a:t>
            </a:r>
            <a:r>
              <a:rPr lang="en-US" dirty="0">
                <a:solidFill>
                  <a:srgbClr val="C802C3"/>
                </a:solidFill>
                <a:latin typeface="Arial" pitchFamily="-110" charset="0"/>
              </a:rPr>
              <a:t> ~ 170 ± 10 </a:t>
            </a:r>
            <a:r>
              <a:rPr lang="en-US" dirty="0" err="1">
                <a:solidFill>
                  <a:srgbClr val="C802C3"/>
                </a:solidFill>
                <a:latin typeface="Arial" pitchFamily="-110" charset="0"/>
              </a:rPr>
              <a:t>MeV</a:t>
            </a:r>
            <a:endParaRPr lang="en-US" dirty="0">
              <a:solidFill>
                <a:srgbClr val="C802C3"/>
              </a:solidFill>
              <a:latin typeface="Arial" pitchFamily="-110" charset="0"/>
            </a:endParaRPr>
          </a:p>
          <a:p>
            <a:pPr>
              <a:buFont typeface="Monotype Sorts" pitchFamily="-110" charset="2"/>
              <a:buNone/>
            </a:pPr>
            <a:r>
              <a:rPr lang="en-US" dirty="0" err="1">
                <a:solidFill>
                  <a:srgbClr val="C802C3"/>
                </a:solidFill>
                <a:latin typeface="Symbol" pitchFamily="-110" charset="2"/>
                <a:sym typeface="Symbol" pitchFamily="-110" charset="2"/>
              </a:rPr>
              <a:t></a:t>
            </a:r>
            <a:r>
              <a:rPr lang="en-US" dirty="0">
                <a:solidFill>
                  <a:srgbClr val="C802C3"/>
                </a:solidFill>
                <a:latin typeface="Arial" pitchFamily="-110" charset="0"/>
              </a:rPr>
              <a:t> ~ 3 GeV/fm</a:t>
            </a:r>
            <a:r>
              <a:rPr lang="en-US" baseline="30000" dirty="0">
                <a:solidFill>
                  <a:srgbClr val="C802C3"/>
                </a:solidFill>
                <a:latin typeface="Arial" pitchFamily="-110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0339F4-E831-8041-9AAD-27FAC672DA59}" type="slidenum">
              <a:rPr lang="en-US"/>
              <a:pPr/>
              <a:t>60</a:t>
            </a:fld>
            <a:endParaRPr lang="en-US"/>
          </a:p>
        </p:txBody>
      </p:sp>
      <p:sp>
        <p:nvSpPr>
          <p:cNvPr id="995330" name="Rectangle 2"/>
          <p:cNvSpPr>
            <a:spLocks noGrp="1" noChangeArrowheads="1"/>
          </p:cNvSpPr>
          <p:nvPr>
            <p:ph type="title"/>
          </p:nvPr>
        </p:nvSpPr>
        <p:spPr>
          <a:xfrm>
            <a:off x="596900" y="209550"/>
            <a:ext cx="8204200" cy="457200"/>
          </a:xfrm>
        </p:spPr>
        <p:txBody>
          <a:bodyPr/>
          <a:lstStyle/>
          <a:p>
            <a:r>
              <a:rPr lang="en-US"/>
              <a:t>High m</a:t>
            </a:r>
            <a:r>
              <a:rPr lang="en-US" baseline="-25000"/>
              <a:t>eff </a:t>
            </a:r>
            <a:r>
              <a:rPr lang="en-US">
                <a:sym typeface="Symbol" pitchFamily="-110" charset="2"/>
              </a:rPr>
              <a:t></a:t>
            </a:r>
            <a:r>
              <a:rPr lang="en-US"/>
              <a:t> large collisional energy loss</a:t>
            </a:r>
          </a:p>
        </p:txBody>
      </p:sp>
      <p:pic>
        <p:nvPicPr>
          <p:cNvPr id="995331" name="Picture 3" descr="coll_eloss_ur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47738" y="742950"/>
            <a:ext cx="6824662" cy="5543550"/>
          </a:xfrm>
          <a:prstGeom prst="rect">
            <a:avLst/>
          </a:prstGeom>
          <a:noFill/>
        </p:spPr>
      </p:pic>
      <p:sp>
        <p:nvSpPr>
          <p:cNvPr id="995332" name="Text Box 4"/>
          <p:cNvSpPr txBox="1">
            <a:spLocks noChangeArrowheads="1"/>
          </p:cNvSpPr>
          <p:nvPr/>
        </p:nvSpPr>
        <p:spPr bwMode="auto">
          <a:xfrm>
            <a:off x="6877050" y="2128838"/>
            <a:ext cx="1790700" cy="102711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1800" b="0">
                <a:solidFill>
                  <a:schemeClr val="tx1"/>
                </a:solidFill>
              </a:rPr>
              <a:t>R. Kolevatov &amp; </a:t>
            </a:r>
          </a:p>
          <a:p>
            <a:pPr>
              <a:buFont typeface="Monotype Sorts" pitchFamily="-110" charset="2"/>
              <a:buNone/>
            </a:pPr>
            <a:r>
              <a:rPr lang="en-US" sz="1800" b="0">
                <a:solidFill>
                  <a:schemeClr val="tx1"/>
                </a:solidFill>
              </a:rPr>
              <a:t>U.A. Wiedemann</a:t>
            </a:r>
          </a:p>
          <a:p>
            <a:pPr>
              <a:buFont typeface="Monotype Sorts" pitchFamily="-110" charset="2"/>
              <a:buNone/>
            </a:pPr>
            <a:r>
              <a:rPr lang="en-US" sz="1800" b="0">
                <a:solidFill>
                  <a:schemeClr val="tx1"/>
                </a:solidFill>
              </a:rPr>
              <a:t>arXiV:0812.0270</a:t>
            </a: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098800" y="1790700"/>
            <a:ext cx="5905500" cy="3524251"/>
            <a:chOff x="1952" y="1128"/>
            <a:chExt cx="3720" cy="2220"/>
          </a:xfrm>
        </p:grpSpPr>
        <p:sp>
          <p:nvSpPr>
            <p:cNvPr id="995333" name="Text Box 5"/>
            <p:cNvSpPr txBox="1">
              <a:spLocks noChangeArrowheads="1"/>
            </p:cNvSpPr>
            <p:nvPr/>
          </p:nvSpPr>
          <p:spPr bwMode="auto">
            <a:xfrm>
              <a:off x="4058" y="2313"/>
              <a:ext cx="1614" cy="1035"/>
            </a:xfrm>
            <a:prstGeom prst="rect">
              <a:avLst/>
            </a:prstGeom>
            <a:solidFill>
              <a:srgbClr val="EFF34B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r>
                <a:rPr lang="en-US" sz="2400" dirty="0" smtClean="0"/>
                <a:t> Composite </a:t>
              </a:r>
              <a:r>
                <a:rPr lang="en-US" sz="2400" dirty="0" err="1" smtClean="0"/>
                <a:t>quasiparticles</a:t>
              </a:r>
              <a:r>
                <a:rPr lang="en-US" sz="2400" dirty="0" smtClean="0"/>
                <a:t>?</a:t>
              </a:r>
            </a:p>
            <a:p>
              <a:r>
                <a:rPr lang="en-US" sz="2400" dirty="0"/>
                <a:t> </a:t>
              </a:r>
              <a:r>
                <a:rPr lang="en-US" sz="2400" dirty="0" err="1"/>
                <a:t>b/c</a:t>
              </a:r>
              <a:r>
                <a:rPr lang="en-US" sz="2400" dirty="0"/>
                <a:t> separation</a:t>
              </a:r>
              <a:r>
                <a:rPr lang="en-US" sz="2400" dirty="0" smtClean="0"/>
                <a:t> provides the </a:t>
              </a:r>
              <a:r>
                <a:rPr lang="en-US" sz="2400" dirty="0"/>
                <a:t>test!</a:t>
              </a:r>
            </a:p>
          </p:txBody>
        </p:sp>
        <p:grpSp>
          <p:nvGrpSpPr>
            <p:cNvPr id="3" name="Group 6"/>
            <p:cNvGrpSpPr>
              <a:grpSpLocks/>
            </p:cNvGrpSpPr>
            <p:nvPr/>
          </p:nvGrpSpPr>
          <p:grpSpPr bwMode="auto">
            <a:xfrm>
              <a:off x="1952" y="1128"/>
              <a:ext cx="2106" cy="1304"/>
              <a:chOff x="1952" y="1128"/>
              <a:chExt cx="2106" cy="1304"/>
            </a:xfrm>
          </p:grpSpPr>
          <p:sp>
            <p:nvSpPr>
              <p:cNvPr id="995335" name="Line 7"/>
              <p:cNvSpPr>
                <a:spLocks noChangeShapeType="1"/>
              </p:cNvSpPr>
              <p:nvPr/>
            </p:nvSpPr>
            <p:spPr bwMode="auto">
              <a:xfrm>
                <a:off x="1952" y="1128"/>
                <a:ext cx="840" cy="744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95336" name="Line 8"/>
              <p:cNvSpPr>
                <a:spLocks noChangeShapeType="1"/>
              </p:cNvSpPr>
              <p:nvPr/>
            </p:nvSpPr>
            <p:spPr bwMode="auto">
              <a:xfrm flipV="1">
                <a:off x="2072" y="1872"/>
                <a:ext cx="720" cy="44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 type="triangle" w="med" len="med"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995337" name="Line 9"/>
              <p:cNvSpPr>
                <a:spLocks noChangeShapeType="1"/>
              </p:cNvSpPr>
              <p:nvPr/>
            </p:nvSpPr>
            <p:spPr bwMode="auto">
              <a:xfrm>
                <a:off x="2792" y="1872"/>
                <a:ext cx="1266" cy="56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215D583-4E2F-6644-BA87-C906EE329502}" type="slidenum">
              <a:rPr lang="en-US"/>
              <a:pPr/>
              <a:t>61</a:t>
            </a:fld>
            <a:endParaRPr lang="en-US"/>
          </a:p>
        </p:txBody>
      </p:sp>
      <p:sp>
        <p:nvSpPr>
          <p:cNvPr id="955394" name="Rectangle 2"/>
          <p:cNvSpPr>
            <a:spLocks noGrp="1" noChangeArrowheads="1"/>
          </p:cNvSpPr>
          <p:nvPr>
            <p:ph type="title"/>
          </p:nvPr>
        </p:nvSpPr>
        <p:spPr>
          <a:xfrm>
            <a:off x="393700" y="203200"/>
            <a:ext cx="8750300" cy="457200"/>
          </a:xfrm>
        </p:spPr>
        <p:txBody>
          <a:bodyPr/>
          <a:lstStyle/>
          <a:p>
            <a:r>
              <a:rPr lang="en-US" dirty="0" smtClean="0"/>
              <a:t> Collective motion &amp; elliptic flow (v</a:t>
            </a:r>
            <a:r>
              <a:rPr lang="en-US" baseline="-25000" dirty="0" smtClean="0"/>
              <a:t>2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955395" name="Rectangle 3"/>
          <p:cNvSpPr>
            <a:spLocks noChangeArrowheads="1"/>
          </p:cNvSpPr>
          <p:nvPr/>
        </p:nvSpPr>
        <p:spPr bwMode="auto">
          <a:xfrm>
            <a:off x="4346575" y="5818188"/>
            <a:ext cx="4216400" cy="835025"/>
          </a:xfrm>
          <a:prstGeom prst="rect">
            <a:avLst/>
          </a:prstGeom>
          <a:noFill/>
          <a:ln w="12700">
            <a:solidFill>
              <a:schemeClr val="hlink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lnSpc>
                <a:spcPct val="9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b="0" dirty="0" err="1">
                <a:solidFill>
                  <a:schemeClr val="accent2"/>
                </a:solidFill>
                <a:latin typeface="Arial" pitchFamily="-110" charset="0"/>
              </a:rPr>
              <a:t>dN/d</a:t>
            </a:r>
            <a:r>
              <a:rPr lang="en-US" sz="2000" b="0" dirty="0" err="1">
                <a:solidFill>
                  <a:schemeClr val="accent2"/>
                </a:solidFill>
                <a:latin typeface="Symbol" pitchFamily="-110" charset="2"/>
              </a:rPr>
              <a:t>f</a:t>
            </a:r>
            <a:r>
              <a:rPr lang="en-US" sz="2000" b="0" dirty="0">
                <a:solidFill>
                  <a:schemeClr val="accent2"/>
                </a:solidFill>
                <a:latin typeface="Arial" pitchFamily="-110" charset="0"/>
              </a:rPr>
              <a:t> ~ 1 + 2 </a:t>
            </a:r>
            <a:r>
              <a:rPr lang="en-US" sz="2000" b="0" dirty="0">
                <a:latin typeface="Arial" pitchFamily="-110" charset="0"/>
              </a:rPr>
              <a:t>v</a:t>
            </a:r>
            <a:r>
              <a:rPr lang="en-US" sz="2000" b="0" baseline="-25000" dirty="0">
                <a:latin typeface="Arial" pitchFamily="-110" charset="0"/>
              </a:rPr>
              <a:t>2</a:t>
            </a:r>
            <a:r>
              <a:rPr lang="en-US" sz="2000" b="0" dirty="0">
                <a:latin typeface="Arial" pitchFamily="-110" charset="0"/>
              </a:rPr>
              <a:t>(p</a:t>
            </a:r>
            <a:r>
              <a:rPr lang="en-US" sz="2000" b="0" baseline="-25000" dirty="0">
                <a:latin typeface="Arial" pitchFamily="-110" charset="0"/>
              </a:rPr>
              <a:t>T</a:t>
            </a:r>
            <a:r>
              <a:rPr lang="en-US" sz="2000" b="0" dirty="0">
                <a:latin typeface="Arial" pitchFamily="-110" charset="0"/>
              </a:rPr>
              <a:t>)</a:t>
            </a:r>
            <a:r>
              <a:rPr lang="en-US" sz="2000" b="0" dirty="0">
                <a:solidFill>
                  <a:schemeClr val="accent2"/>
                </a:solidFill>
                <a:latin typeface="Arial" pitchFamily="-110" charset="0"/>
              </a:rPr>
              <a:t> </a:t>
            </a:r>
            <a:r>
              <a:rPr lang="en-US" sz="2000" b="0" dirty="0" err="1">
                <a:solidFill>
                  <a:schemeClr val="accent2"/>
                </a:solidFill>
                <a:latin typeface="Arial" pitchFamily="-110" charset="0"/>
              </a:rPr>
              <a:t>cos</a:t>
            </a:r>
            <a:r>
              <a:rPr lang="en-US" sz="2000" b="0" dirty="0">
                <a:solidFill>
                  <a:schemeClr val="accent2"/>
                </a:solidFill>
                <a:latin typeface="Arial" pitchFamily="-110" charset="0"/>
              </a:rPr>
              <a:t> (2</a:t>
            </a:r>
            <a:r>
              <a:rPr lang="en-US" sz="2000" b="0" dirty="0">
                <a:solidFill>
                  <a:schemeClr val="accent2"/>
                </a:solidFill>
                <a:latin typeface="Symbol" pitchFamily="-110" charset="2"/>
              </a:rPr>
              <a:t>f</a:t>
            </a:r>
            <a:r>
              <a:rPr lang="en-US" sz="2000" b="0" dirty="0">
                <a:solidFill>
                  <a:schemeClr val="accent2"/>
                </a:solidFill>
                <a:latin typeface="Arial" pitchFamily="-110" charset="0"/>
              </a:rPr>
              <a:t>) + …</a:t>
            </a:r>
          </a:p>
          <a:p>
            <a:pPr>
              <a:lnSpc>
                <a:spcPct val="95000"/>
              </a:lnSpc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b="0" dirty="0">
                <a:solidFill>
                  <a:schemeClr val="accent2"/>
                </a:solidFill>
                <a:latin typeface="Arial" pitchFamily="-110" charset="0"/>
              </a:rPr>
              <a:t>   </a:t>
            </a:r>
            <a:r>
              <a:rPr lang="en-US" sz="2000" b="0" dirty="0" smtClean="0">
                <a:solidFill>
                  <a:schemeClr val="accent2"/>
                </a:solidFill>
                <a:latin typeface="Arial" pitchFamily="-110" charset="0"/>
              </a:rPr>
              <a:t> hydrodynamics works!</a:t>
            </a:r>
            <a:endParaRPr lang="en-US" sz="2000" b="0" dirty="0">
              <a:solidFill>
                <a:schemeClr val="accent2"/>
              </a:solidFill>
              <a:latin typeface="Arial" pitchFamily="-110" charset="0"/>
            </a:endParaRP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4573588" y="1189038"/>
            <a:ext cx="3948112" cy="2143125"/>
            <a:chOff x="77" y="2278"/>
            <a:chExt cx="2487" cy="1350"/>
          </a:xfrm>
        </p:grpSpPr>
        <p:pic>
          <p:nvPicPr>
            <p:cNvPr id="955397" name="Picture 5" descr="elliptic flow"/>
            <p:cNvPicPr>
              <a:picLocks noChangeAspect="1" noChangeArrowheads="1"/>
            </p:cNvPicPr>
            <p:nvPr/>
          </p:nvPicPr>
          <p:blipFill>
            <a:blip r:embed="rId3"/>
            <a:srcRect r="50378"/>
            <a:stretch>
              <a:fillRect/>
            </a:stretch>
          </p:blipFill>
          <p:spPr bwMode="auto">
            <a:xfrm>
              <a:off x="1120" y="2278"/>
              <a:ext cx="1444" cy="869"/>
            </a:xfrm>
            <a:prstGeom prst="rect">
              <a:avLst/>
            </a:prstGeom>
            <a:noFill/>
          </p:spPr>
        </p:pic>
        <p:sp>
          <p:nvSpPr>
            <p:cNvPr id="955398" name="Text Box 6"/>
            <p:cNvSpPr txBox="1">
              <a:spLocks noChangeArrowheads="1"/>
            </p:cNvSpPr>
            <p:nvPr/>
          </p:nvSpPr>
          <p:spPr bwMode="auto">
            <a:xfrm>
              <a:off x="77" y="2878"/>
              <a:ext cx="1165" cy="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50000"/>
                </a:spcBef>
                <a:buClrTx/>
                <a:buSzTx/>
                <a:buFontTx/>
                <a:buNone/>
              </a:pPr>
              <a:r>
                <a:rPr lang="en-US" sz="1800" b="0">
                  <a:solidFill>
                    <a:srgbClr val="0000CC"/>
                  </a:solidFill>
                  <a:latin typeface="Arial" pitchFamily="-110" charset="0"/>
                </a:rPr>
                <a:t>Almond shape overlap region in </a:t>
              </a:r>
              <a:r>
                <a:rPr lang="en-US" sz="1800" b="0">
                  <a:solidFill>
                    <a:srgbClr val="FF0000"/>
                  </a:solidFill>
                  <a:latin typeface="Arial" pitchFamily="-110" charset="0"/>
                </a:rPr>
                <a:t>coordinate space</a:t>
              </a:r>
            </a:p>
          </p:txBody>
        </p:sp>
      </p:grpSp>
      <p:sp>
        <p:nvSpPr>
          <p:cNvPr id="955399" name="Line 7"/>
          <p:cNvSpPr>
            <a:spLocks noChangeShapeType="1"/>
          </p:cNvSpPr>
          <p:nvPr/>
        </p:nvSpPr>
        <p:spPr bwMode="auto">
          <a:xfrm rot="6348781" flipV="1">
            <a:off x="6511925" y="3094038"/>
            <a:ext cx="1111250" cy="304800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314325" y="477838"/>
            <a:ext cx="3636963" cy="3597275"/>
            <a:chOff x="240" y="672"/>
            <a:chExt cx="2291" cy="2266"/>
          </a:xfrm>
        </p:grpSpPr>
        <p:sp>
          <p:nvSpPr>
            <p:cNvPr id="955401" name="Text Box 9"/>
            <p:cNvSpPr txBox="1">
              <a:spLocks noChangeArrowheads="1"/>
            </p:cNvSpPr>
            <p:nvPr/>
          </p:nvSpPr>
          <p:spPr bwMode="auto">
            <a:xfrm>
              <a:off x="644" y="672"/>
              <a:ext cx="116" cy="2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sp>
          <p:nvSpPr>
            <p:cNvPr id="955402" name="Text Box 10"/>
            <p:cNvSpPr txBox="1">
              <a:spLocks noChangeArrowheads="1"/>
            </p:cNvSpPr>
            <p:nvPr/>
          </p:nvSpPr>
          <p:spPr bwMode="auto">
            <a:xfrm>
              <a:off x="1315" y="2688"/>
              <a:ext cx="116" cy="250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ctr" eaLnBrk="1" hangingPunct="1">
                <a:spcBef>
                  <a:spcPct val="0"/>
                </a:spcBef>
                <a:buClrTx/>
                <a:buSzTx/>
                <a:buFontTx/>
                <a:buNone/>
              </a:pPr>
              <a:endParaRPr lang="en-US" sz="2000" b="0">
                <a:solidFill>
                  <a:schemeClr val="tx1"/>
                </a:solidFill>
              </a:endParaRPr>
            </a:p>
          </p:txBody>
        </p:sp>
        <p:grpSp>
          <p:nvGrpSpPr>
            <p:cNvPr id="4" name="Group 11"/>
            <p:cNvGrpSpPr>
              <a:grpSpLocks/>
            </p:cNvGrpSpPr>
            <p:nvPr/>
          </p:nvGrpSpPr>
          <p:grpSpPr bwMode="auto">
            <a:xfrm>
              <a:off x="240" y="958"/>
              <a:ext cx="2291" cy="1735"/>
              <a:chOff x="349" y="958"/>
              <a:chExt cx="2291" cy="1735"/>
            </a:xfrm>
          </p:grpSpPr>
          <p:sp>
            <p:nvSpPr>
              <p:cNvPr id="955404" name="Freeform 12"/>
              <p:cNvSpPr>
                <a:spLocks/>
              </p:cNvSpPr>
              <p:nvPr/>
            </p:nvSpPr>
            <p:spPr bwMode="auto">
              <a:xfrm rot="11267865">
                <a:off x="2178" y="958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sp>
            <p:nvSpPr>
              <p:cNvPr id="955405" name="Line 13"/>
              <p:cNvSpPr>
                <a:spLocks noChangeShapeType="1"/>
              </p:cNvSpPr>
              <p:nvPr/>
            </p:nvSpPr>
            <p:spPr bwMode="auto">
              <a:xfrm rot="467865" flipH="1">
                <a:off x="860" y="1040"/>
                <a:ext cx="426" cy="69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06" name="Line 14"/>
              <p:cNvSpPr>
                <a:spLocks noChangeShapeType="1"/>
              </p:cNvSpPr>
              <p:nvPr/>
            </p:nvSpPr>
            <p:spPr bwMode="auto">
              <a:xfrm rot="467865" flipH="1">
                <a:off x="1064" y="1068"/>
                <a:ext cx="419" cy="68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07" name="Line 15"/>
              <p:cNvSpPr>
                <a:spLocks noChangeShapeType="1"/>
              </p:cNvSpPr>
              <p:nvPr/>
            </p:nvSpPr>
            <p:spPr bwMode="auto">
              <a:xfrm rot="467865">
                <a:off x="1217" y="1300"/>
                <a:ext cx="140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08" name="Line 16"/>
              <p:cNvSpPr>
                <a:spLocks noChangeShapeType="1"/>
              </p:cNvSpPr>
              <p:nvPr/>
            </p:nvSpPr>
            <p:spPr bwMode="auto">
              <a:xfrm rot="467865">
                <a:off x="1087" y="1988"/>
                <a:ext cx="987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09" name="AutoShape 17"/>
              <p:cNvSpPr>
                <a:spLocks noChangeArrowheads="1"/>
              </p:cNvSpPr>
              <p:nvPr/>
            </p:nvSpPr>
            <p:spPr bwMode="auto">
              <a:xfrm rot="467865">
                <a:off x="411" y="1102"/>
                <a:ext cx="2229" cy="1349"/>
              </a:xfrm>
              <a:prstGeom prst="parallelogram">
                <a:avLst>
                  <a:gd name="adj" fmla="val 61305"/>
                </a:avLst>
              </a:prstGeom>
              <a:noFill/>
              <a:ln w="28575">
                <a:solidFill>
                  <a:schemeClr val="folHlink"/>
                </a:solidFill>
                <a:miter lim="800000"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10" name="Line 18"/>
              <p:cNvSpPr>
                <a:spLocks noChangeShapeType="1"/>
              </p:cNvSpPr>
              <p:nvPr/>
            </p:nvSpPr>
            <p:spPr bwMode="auto">
              <a:xfrm rot="467865" flipH="1">
                <a:off x="349" y="2015"/>
                <a:ext cx="179" cy="294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11" name="Line 19"/>
              <p:cNvSpPr>
                <a:spLocks noChangeShapeType="1"/>
              </p:cNvSpPr>
              <p:nvPr/>
            </p:nvSpPr>
            <p:spPr bwMode="auto">
              <a:xfrm rot="467865" flipH="1">
                <a:off x="1151" y="1087"/>
                <a:ext cx="518" cy="84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12" name="Freeform 20"/>
              <p:cNvSpPr>
                <a:spLocks/>
              </p:cNvSpPr>
              <p:nvPr/>
            </p:nvSpPr>
            <p:spPr bwMode="auto">
              <a:xfrm rot="11267865" flipV="1">
                <a:off x="1049" y="1818"/>
                <a:ext cx="174" cy="541"/>
              </a:xfrm>
              <a:custGeom>
                <a:avLst/>
                <a:gdLst/>
                <a:ahLst/>
                <a:cxnLst>
                  <a:cxn ang="0">
                    <a:pos x="84" y="643"/>
                  </a:cxn>
                  <a:cxn ang="0">
                    <a:pos x="24" y="519"/>
                  </a:cxn>
                  <a:cxn ang="0">
                    <a:pos x="1" y="351"/>
                  </a:cxn>
                  <a:cxn ang="0">
                    <a:pos x="30" y="205"/>
                  </a:cxn>
                  <a:cxn ang="0">
                    <a:pos x="100" y="73"/>
                  </a:cxn>
                  <a:cxn ang="0">
                    <a:pos x="166" y="4"/>
                  </a:cxn>
                  <a:cxn ang="0">
                    <a:pos x="225" y="171"/>
                  </a:cxn>
                  <a:cxn ang="0">
                    <a:pos x="249" y="337"/>
                  </a:cxn>
                  <a:cxn ang="0">
                    <a:pos x="241" y="514"/>
                  </a:cxn>
                  <a:cxn ang="0">
                    <a:pos x="199" y="636"/>
                  </a:cxn>
                  <a:cxn ang="0">
                    <a:pos x="142" y="712"/>
                  </a:cxn>
                  <a:cxn ang="0">
                    <a:pos x="84" y="643"/>
                  </a:cxn>
                </a:cxnLst>
                <a:rect l="0" t="0" r="r" b="b"/>
                <a:pathLst>
                  <a:path w="252" h="715">
                    <a:moveTo>
                      <a:pt x="84" y="643"/>
                    </a:moveTo>
                    <a:cubicBezTo>
                      <a:pt x="64" y="611"/>
                      <a:pt x="38" y="568"/>
                      <a:pt x="24" y="519"/>
                    </a:cubicBezTo>
                    <a:cubicBezTo>
                      <a:pt x="10" y="470"/>
                      <a:pt x="0" y="403"/>
                      <a:pt x="1" y="351"/>
                    </a:cubicBezTo>
                    <a:cubicBezTo>
                      <a:pt x="2" y="299"/>
                      <a:pt x="14" y="251"/>
                      <a:pt x="30" y="205"/>
                    </a:cubicBezTo>
                    <a:cubicBezTo>
                      <a:pt x="46" y="159"/>
                      <a:pt x="77" y="106"/>
                      <a:pt x="100" y="73"/>
                    </a:cubicBezTo>
                    <a:cubicBezTo>
                      <a:pt x="123" y="40"/>
                      <a:pt x="163" y="0"/>
                      <a:pt x="166" y="4"/>
                    </a:cubicBezTo>
                    <a:cubicBezTo>
                      <a:pt x="198" y="57"/>
                      <a:pt x="212" y="120"/>
                      <a:pt x="225" y="171"/>
                    </a:cubicBezTo>
                    <a:cubicBezTo>
                      <a:pt x="239" y="226"/>
                      <a:pt x="246" y="280"/>
                      <a:pt x="249" y="337"/>
                    </a:cubicBezTo>
                    <a:cubicBezTo>
                      <a:pt x="252" y="394"/>
                      <a:pt x="249" y="464"/>
                      <a:pt x="241" y="514"/>
                    </a:cubicBezTo>
                    <a:cubicBezTo>
                      <a:pt x="233" y="564"/>
                      <a:pt x="216" y="603"/>
                      <a:pt x="199" y="636"/>
                    </a:cubicBezTo>
                    <a:cubicBezTo>
                      <a:pt x="182" y="669"/>
                      <a:pt x="142" y="715"/>
                      <a:pt x="142" y="712"/>
                    </a:cubicBezTo>
                    <a:cubicBezTo>
                      <a:pt x="142" y="711"/>
                      <a:pt x="104" y="675"/>
                      <a:pt x="84" y="643"/>
                    </a:cubicBezTo>
                    <a:close/>
                  </a:path>
                </a:pathLst>
              </a:custGeom>
              <a:solidFill>
                <a:schemeClr val="bg1"/>
              </a:solidFill>
              <a:ln w="38100" cap="flat" cmpd="sng">
                <a:solidFill>
                  <a:schemeClr val="bg1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13" name="Line 21"/>
              <p:cNvSpPr>
                <a:spLocks noChangeShapeType="1"/>
              </p:cNvSpPr>
              <p:nvPr/>
            </p:nvSpPr>
            <p:spPr bwMode="auto">
              <a:xfrm rot="467865" flipH="1">
                <a:off x="956" y="1777"/>
                <a:ext cx="382" cy="62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" name="Group 22"/>
              <p:cNvGrpSpPr>
                <a:grpSpLocks/>
              </p:cNvGrpSpPr>
              <p:nvPr/>
            </p:nvGrpSpPr>
            <p:grpSpPr bwMode="auto">
              <a:xfrm rot="240000">
                <a:off x="1738" y="1051"/>
                <a:ext cx="708" cy="756"/>
                <a:chOff x="3157" y="3025"/>
                <a:chExt cx="1026" cy="999"/>
              </a:xfrm>
            </p:grpSpPr>
            <p:grpSp>
              <p:nvGrpSpPr>
                <p:cNvPr id="6" name="Group 23"/>
                <p:cNvGrpSpPr>
                  <a:grpSpLocks/>
                </p:cNvGrpSpPr>
                <p:nvPr/>
              </p:nvGrpSpPr>
              <p:grpSpPr bwMode="auto">
                <a:xfrm>
                  <a:off x="3157" y="3025"/>
                  <a:ext cx="1026" cy="999"/>
                  <a:chOff x="4130" y="2180"/>
                  <a:chExt cx="1026" cy="999"/>
                </a:xfrm>
              </p:grpSpPr>
              <p:sp>
                <p:nvSpPr>
                  <p:cNvPr id="955416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1"/>
                    <a:ext cx="981" cy="981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/>
                      </a:gs>
                      <a:gs pos="100000">
                        <a:schemeClr val="accent2"/>
                      </a:gs>
                    </a:gsLst>
                    <a:path path="shape">
                      <a:fillToRect l="50000" t="50000" r="50000" b="50000"/>
                    </a:path>
                  </a:gradFill>
                  <a:ln w="9525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5417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4153" y="2180"/>
                    <a:ext cx="981" cy="981"/>
                  </a:xfrm>
                  <a:prstGeom prst="ellipse">
                    <a:avLst/>
                  </a:prstGeom>
                  <a:noFill/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5418" name="Freeform 26"/>
                  <p:cNvSpPr>
                    <a:spLocks/>
                  </p:cNvSpPr>
                  <p:nvPr/>
                </p:nvSpPr>
                <p:spPr bwMode="auto">
                  <a:xfrm>
                    <a:off x="4130" y="2579"/>
                    <a:ext cx="1026" cy="600"/>
                  </a:xfrm>
                  <a:custGeom>
                    <a:avLst/>
                    <a:gdLst/>
                    <a:ahLst/>
                    <a:cxnLst>
                      <a:cxn ang="0">
                        <a:pos x="43" y="123"/>
                      </a:cxn>
                      <a:cxn ang="0">
                        <a:pos x="120" y="181"/>
                      </a:cxn>
                      <a:cxn ang="0">
                        <a:pos x="262" y="250"/>
                      </a:cxn>
                      <a:cxn ang="0">
                        <a:pos x="432" y="280"/>
                      </a:cxn>
                      <a:cxn ang="0">
                        <a:pos x="634" y="259"/>
                      </a:cxn>
                      <a:cxn ang="0">
                        <a:pos x="799" y="201"/>
                      </a:cxn>
                      <a:cxn ang="0">
                        <a:pos x="937" y="90"/>
                      </a:cxn>
                      <a:cxn ang="0">
                        <a:pos x="1026" y="9"/>
                      </a:cxn>
                      <a:cxn ang="0">
                        <a:pos x="1019" y="144"/>
                      </a:cxn>
                      <a:cxn ang="0">
                        <a:pos x="992" y="267"/>
                      </a:cxn>
                      <a:cxn ang="0">
                        <a:pos x="929" y="384"/>
                      </a:cxn>
                      <a:cxn ang="0">
                        <a:pos x="857" y="467"/>
                      </a:cxn>
                      <a:cxn ang="0">
                        <a:pos x="749" y="542"/>
                      </a:cxn>
                      <a:cxn ang="0">
                        <a:pos x="610" y="588"/>
                      </a:cxn>
                      <a:cxn ang="0">
                        <a:pos x="455" y="594"/>
                      </a:cxn>
                      <a:cxn ang="0">
                        <a:pos x="310" y="553"/>
                      </a:cxn>
                      <a:cxn ang="0">
                        <a:pos x="193" y="479"/>
                      </a:cxn>
                      <a:cxn ang="0">
                        <a:pos x="95" y="368"/>
                      </a:cxn>
                      <a:cxn ang="0">
                        <a:pos x="36" y="237"/>
                      </a:cxn>
                      <a:cxn ang="0">
                        <a:pos x="1" y="73"/>
                      </a:cxn>
                      <a:cxn ang="0">
                        <a:pos x="43" y="123"/>
                      </a:cxn>
                    </a:cxnLst>
                    <a:rect l="0" t="0" r="r" b="b"/>
                    <a:pathLst>
                      <a:path w="1026" h="600">
                        <a:moveTo>
                          <a:pt x="43" y="123"/>
                        </a:moveTo>
                        <a:cubicBezTo>
                          <a:pt x="61" y="136"/>
                          <a:pt x="84" y="160"/>
                          <a:pt x="120" y="181"/>
                        </a:cubicBezTo>
                        <a:cubicBezTo>
                          <a:pt x="156" y="202"/>
                          <a:pt x="210" y="233"/>
                          <a:pt x="262" y="250"/>
                        </a:cubicBezTo>
                        <a:cubicBezTo>
                          <a:pt x="314" y="267"/>
                          <a:pt x="370" y="279"/>
                          <a:pt x="432" y="280"/>
                        </a:cubicBezTo>
                        <a:cubicBezTo>
                          <a:pt x="494" y="281"/>
                          <a:pt x="573" y="272"/>
                          <a:pt x="634" y="259"/>
                        </a:cubicBezTo>
                        <a:cubicBezTo>
                          <a:pt x="695" y="246"/>
                          <a:pt x="749" y="229"/>
                          <a:pt x="799" y="201"/>
                        </a:cubicBezTo>
                        <a:cubicBezTo>
                          <a:pt x="849" y="173"/>
                          <a:pt x="899" y="122"/>
                          <a:pt x="937" y="90"/>
                        </a:cubicBezTo>
                        <a:cubicBezTo>
                          <a:pt x="975" y="58"/>
                          <a:pt x="1012" y="0"/>
                          <a:pt x="1026" y="9"/>
                        </a:cubicBezTo>
                        <a:cubicBezTo>
                          <a:pt x="1021" y="13"/>
                          <a:pt x="1025" y="101"/>
                          <a:pt x="1019" y="144"/>
                        </a:cubicBezTo>
                        <a:cubicBezTo>
                          <a:pt x="1013" y="187"/>
                          <a:pt x="1007" y="227"/>
                          <a:pt x="992" y="267"/>
                        </a:cubicBezTo>
                        <a:cubicBezTo>
                          <a:pt x="978" y="307"/>
                          <a:pt x="952" y="351"/>
                          <a:pt x="929" y="384"/>
                        </a:cubicBezTo>
                        <a:cubicBezTo>
                          <a:pt x="907" y="417"/>
                          <a:pt x="886" y="440"/>
                          <a:pt x="857" y="467"/>
                        </a:cubicBezTo>
                        <a:cubicBezTo>
                          <a:pt x="827" y="493"/>
                          <a:pt x="790" y="521"/>
                          <a:pt x="749" y="542"/>
                        </a:cubicBezTo>
                        <a:cubicBezTo>
                          <a:pt x="708" y="562"/>
                          <a:pt x="659" y="580"/>
                          <a:pt x="610" y="588"/>
                        </a:cubicBezTo>
                        <a:cubicBezTo>
                          <a:pt x="561" y="596"/>
                          <a:pt x="505" y="600"/>
                          <a:pt x="455" y="594"/>
                        </a:cubicBezTo>
                        <a:cubicBezTo>
                          <a:pt x="404" y="588"/>
                          <a:pt x="353" y="572"/>
                          <a:pt x="310" y="553"/>
                        </a:cubicBezTo>
                        <a:cubicBezTo>
                          <a:pt x="267" y="533"/>
                          <a:pt x="229" y="510"/>
                          <a:pt x="193" y="479"/>
                        </a:cubicBezTo>
                        <a:cubicBezTo>
                          <a:pt x="157" y="448"/>
                          <a:pt x="121" y="408"/>
                          <a:pt x="95" y="368"/>
                        </a:cubicBezTo>
                        <a:cubicBezTo>
                          <a:pt x="69" y="328"/>
                          <a:pt x="52" y="286"/>
                          <a:pt x="36" y="237"/>
                        </a:cubicBezTo>
                        <a:cubicBezTo>
                          <a:pt x="20" y="188"/>
                          <a:pt x="0" y="92"/>
                          <a:pt x="1" y="73"/>
                        </a:cubicBezTo>
                        <a:lnTo>
                          <a:pt x="43" y="123"/>
                        </a:lnTo>
                        <a:close/>
                      </a:path>
                    </a:pathLst>
                  </a:custGeom>
                  <a:solidFill>
                    <a:schemeClr val="bg1">
                      <a:alpha val="50000"/>
                    </a:schemeClr>
                  </a:solidFill>
                  <a:ln w="9525" cap="flat" cmpd="sng">
                    <a:noFill/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955419" name="Freeform 27"/>
                  <p:cNvSpPr>
                    <a:spLocks/>
                  </p:cNvSpPr>
                  <p:nvPr/>
                </p:nvSpPr>
                <p:spPr bwMode="auto">
                  <a:xfrm>
                    <a:off x="4153" y="2604"/>
                    <a:ext cx="979" cy="257"/>
                  </a:xfrm>
                  <a:custGeom>
                    <a:avLst/>
                    <a:gdLst/>
                    <a:ahLst/>
                    <a:cxnLst>
                      <a:cxn ang="0">
                        <a:pos x="0" y="78"/>
                      </a:cxn>
                      <a:cxn ang="0">
                        <a:pos x="101" y="160"/>
                      </a:cxn>
                      <a:cxn ang="0">
                        <a:pos x="263" y="232"/>
                      </a:cxn>
                      <a:cxn ang="0">
                        <a:pos x="404" y="256"/>
                      </a:cxn>
                      <a:cxn ang="0">
                        <a:pos x="608" y="238"/>
                      </a:cxn>
                      <a:cxn ang="0">
                        <a:pos x="800" y="160"/>
                      </a:cxn>
                      <a:cxn ang="0">
                        <a:pos x="979" y="0"/>
                      </a:cxn>
                    </a:cxnLst>
                    <a:rect l="0" t="0" r="r" b="b"/>
                    <a:pathLst>
                      <a:path w="979" h="257">
                        <a:moveTo>
                          <a:pt x="0" y="78"/>
                        </a:moveTo>
                        <a:cubicBezTo>
                          <a:pt x="17" y="92"/>
                          <a:pt x="57" y="134"/>
                          <a:pt x="101" y="160"/>
                        </a:cubicBezTo>
                        <a:cubicBezTo>
                          <a:pt x="145" y="186"/>
                          <a:pt x="213" y="216"/>
                          <a:pt x="263" y="232"/>
                        </a:cubicBezTo>
                        <a:cubicBezTo>
                          <a:pt x="313" y="248"/>
                          <a:pt x="347" y="255"/>
                          <a:pt x="404" y="256"/>
                        </a:cubicBezTo>
                        <a:cubicBezTo>
                          <a:pt x="461" y="257"/>
                          <a:pt x="542" y="254"/>
                          <a:pt x="608" y="238"/>
                        </a:cubicBezTo>
                        <a:cubicBezTo>
                          <a:pt x="674" y="222"/>
                          <a:pt x="738" y="200"/>
                          <a:pt x="800" y="160"/>
                        </a:cubicBezTo>
                        <a:cubicBezTo>
                          <a:pt x="862" y="120"/>
                          <a:pt x="942" y="33"/>
                          <a:pt x="979" y="0"/>
                        </a:cubicBezTo>
                      </a:path>
                    </a:pathLst>
                  </a:custGeom>
                  <a:noFill/>
                  <a:ln w="9525" cap="flat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  <a:effectLst/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55420" name="Freeform 28"/>
                <p:cNvSpPr>
                  <a:spLocks/>
                </p:cNvSpPr>
                <p:nvPr/>
              </p:nvSpPr>
              <p:spPr bwMode="auto">
                <a:xfrm>
                  <a:off x="3175" y="3162"/>
                  <a:ext cx="252" cy="715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5715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55421" name="Line 29"/>
              <p:cNvSpPr>
                <a:spLocks noChangeShapeType="1"/>
              </p:cNvSpPr>
              <p:nvPr/>
            </p:nvSpPr>
            <p:spPr bwMode="auto">
              <a:xfrm rot="467865">
                <a:off x="1338" y="1110"/>
                <a:ext cx="579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2" name="Line 30"/>
              <p:cNvSpPr>
                <a:spLocks noChangeShapeType="1"/>
              </p:cNvSpPr>
              <p:nvPr/>
            </p:nvSpPr>
            <p:spPr bwMode="auto">
              <a:xfrm rot="467865">
                <a:off x="1528" y="1275"/>
                <a:ext cx="41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3" name="Line 31"/>
              <p:cNvSpPr>
                <a:spLocks noChangeShapeType="1"/>
              </p:cNvSpPr>
              <p:nvPr/>
            </p:nvSpPr>
            <p:spPr bwMode="auto">
              <a:xfrm rot="467865">
                <a:off x="1109" y="1391"/>
                <a:ext cx="823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4" name="Line 32"/>
              <p:cNvSpPr>
                <a:spLocks noChangeShapeType="1"/>
              </p:cNvSpPr>
              <p:nvPr/>
            </p:nvSpPr>
            <p:spPr bwMode="auto">
              <a:xfrm rot="467865" flipH="1">
                <a:off x="1687" y="1375"/>
                <a:ext cx="224" cy="365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5" name="Line 33"/>
              <p:cNvSpPr>
                <a:spLocks noChangeShapeType="1"/>
              </p:cNvSpPr>
              <p:nvPr/>
            </p:nvSpPr>
            <p:spPr bwMode="auto">
              <a:xfrm rot="467865">
                <a:off x="999" y="1563"/>
                <a:ext cx="140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6" name="Line 34"/>
              <p:cNvSpPr>
                <a:spLocks noChangeShapeType="1"/>
              </p:cNvSpPr>
              <p:nvPr/>
            </p:nvSpPr>
            <p:spPr bwMode="auto">
              <a:xfrm rot="467865" flipH="1">
                <a:off x="1006" y="1087"/>
                <a:ext cx="822" cy="134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27" name="Line 35"/>
              <p:cNvSpPr>
                <a:spLocks noChangeShapeType="1"/>
              </p:cNvSpPr>
              <p:nvPr/>
            </p:nvSpPr>
            <p:spPr bwMode="auto">
              <a:xfrm rot="467865">
                <a:off x="891" y="1696"/>
                <a:ext cx="1405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7" name="Group 36"/>
              <p:cNvGrpSpPr>
                <a:grpSpLocks/>
              </p:cNvGrpSpPr>
              <p:nvPr/>
            </p:nvGrpSpPr>
            <p:grpSpPr bwMode="auto">
              <a:xfrm rot="240000">
                <a:off x="1296" y="1390"/>
                <a:ext cx="363" cy="749"/>
                <a:chOff x="3811" y="2604"/>
                <a:chExt cx="489" cy="985"/>
              </a:xfrm>
            </p:grpSpPr>
            <p:sp>
              <p:nvSpPr>
                <p:cNvPr id="955429" name="Oval 37"/>
                <p:cNvSpPr>
                  <a:spLocks noChangeArrowheads="1"/>
                </p:cNvSpPr>
                <p:nvPr/>
              </p:nvSpPr>
              <p:spPr bwMode="auto">
                <a:xfrm>
                  <a:off x="3811" y="2605"/>
                  <a:ext cx="488" cy="981"/>
                </a:xfrm>
                <a:prstGeom prst="ellipse">
                  <a:avLst/>
                </a:prstGeom>
                <a:gradFill rotWithShape="0">
                  <a:gsLst>
                    <a:gs pos="0">
                      <a:srgbClr val="FFCC00"/>
                    </a:gs>
                    <a:gs pos="100000">
                      <a:srgbClr val="FF3300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30" name="Freeform 38"/>
                <p:cNvSpPr>
                  <a:spLocks/>
                </p:cNvSpPr>
                <p:nvPr/>
              </p:nvSpPr>
              <p:spPr bwMode="auto">
                <a:xfrm>
                  <a:off x="3811" y="3074"/>
                  <a:ext cx="489" cy="515"/>
                </a:xfrm>
                <a:custGeom>
                  <a:avLst/>
                  <a:gdLst/>
                  <a:ahLst/>
                  <a:cxnLst>
                    <a:cxn ang="0">
                      <a:pos x="13" y="46"/>
                    </a:cxn>
                    <a:cxn ang="0">
                      <a:pos x="65" y="81"/>
                    </a:cxn>
                    <a:cxn ang="0">
                      <a:pos x="121" y="97"/>
                    </a:cxn>
                    <a:cxn ang="0">
                      <a:pos x="176" y="112"/>
                    </a:cxn>
                    <a:cxn ang="0">
                      <a:pos x="241" y="114"/>
                    </a:cxn>
                    <a:cxn ang="0">
                      <a:pos x="313" y="103"/>
                    </a:cxn>
                    <a:cxn ang="0">
                      <a:pos x="385" y="78"/>
                    </a:cxn>
                    <a:cxn ang="0">
                      <a:pos x="452" y="29"/>
                    </a:cxn>
                    <a:cxn ang="0">
                      <a:pos x="485" y="7"/>
                    </a:cxn>
                    <a:cxn ang="0">
                      <a:pos x="487" y="70"/>
                    </a:cxn>
                    <a:cxn ang="0">
                      <a:pos x="474" y="190"/>
                    </a:cxn>
                    <a:cxn ang="0">
                      <a:pos x="444" y="304"/>
                    </a:cxn>
                    <a:cxn ang="0">
                      <a:pos x="408" y="385"/>
                    </a:cxn>
                    <a:cxn ang="0">
                      <a:pos x="356" y="458"/>
                    </a:cxn>
                    <a:cxn ang="0">
                      <a:pos x="289" y="503"/>
                    </a:cxn>
                    <a:cxn ang="0">
                      <a:pos x="214" y="509"/>
                    </a:cxn>
                    <a:cxn ang="0">
                      <a:pos x="143" y="469"/>
                    </a:cxn>
                    <a:cxn ang="0">
                      <a:pos x="87" y="397"/>
                    </a:cxn>
                    <a:cxn ang="0">
                      <a:pos x="39" y="289"/>
                    </a:cxn>
                    <a:cxn ang="0">
                      <a:pos x="10" y="161"/>
                    </a:cxn>
                    <a:cxn ang="0">
                      <a:pos x="0" y="28"/>
                    </a:cxn>
                    <a:cxn ang="0">
                      <a:pos x="13" y="46"/>
                    </a:cxn>
                  </a:cxnLst>
                  <a:rect l="0" t="0" r="r" b="b"/>
                  <a:pathLst>
                    <a:path w="489" h="515">
                      <a:moveTo>
                        <a:pt x="13" y="46"/>
                      </a:moveTo>
                      <a:cubicBezTo>
                        <a:pt x="24" y="55"/>
                        <a:pt x="47" y="72"/>
                        <a:pt x="65" y="81"/>
                      </a:cubicBezTo>
                      <a:cubicBezTo>
                        <a:pt x="83" y="90"/>
                        <a:pt x="103" y="92"/>
                        <a:pt x="121" y="97"/>
                      </a:cubicBezTo>
                      <a:cubicBezTo>
                        <a:pt x="139" y="102"/>
                        <a:pt x="156" y="109"/>
                        <a:pt x="176" y="112"/>
                      </a:cubicBezTo>
                      <a:cubicBezTo>
                        <a:pt x="196" y="115"/>
                        <a:pt x="218" y="115"/>
                        <a:pt x="241" y="114"/>
                      </a:cubicBezTo>
                      <a:cubicBezTo>
                        <a:pt x="264" y="113"/>
                        <a:pt x="289" y="109"/>
                        <a:pt x="313" y="103"/>
                      </a:cubicBezTo>
                      <a:cubicBezTo>
                        <a:pt x="337" y="97"/>
                        <a:pt x="362" y="90"/>
                        <a:pt x="385" y="78"/>
                      </a:cubicBezTo>
                      <a:cubicBezTo>
                        <a:pt x="408" y="66"/>
                        <a:pt x="435" y="41"/>
                        <a:pt x="452" y="29"/>
                      </a:cubicBezTo>
                      <a:cubicBezTo>
                        <a:pt x="469" y="17"/>
                        <a:pt x="479" y="0"/>
                        <a:pt x="485" y="7"/>
                      </a:cubicBezTo>
                      <a:cubicBezTo>
                        <a:pt x="483" y="11"/>
                        <a:pt x="489" y="40"/>
                        <a:pt x="487" y="70"/>
                      </a:cubicBezTo>
                      <a:cubicBezTo>
                        <a:pt x="485" y="100"/>
                        <a:pt x="481" y="151"/>
                        <a:pt x="474" y="190"/>
                      </a:cubicBezTo>
                      <a:cubicBezTo>
                        <a:pt x="467" y="229"/>
                        <a:pt x="455" y="272"/>
                        <a:pt x="444" y="304"/>
                      </a:cubicBezTo>
                      <a:cubicBezTo>
                        <a:pt x="433" y="336"/>
                        <a:pt x="423" y="359"/>
                        <a:pt x="408" y="385"/>
                      </a:cubicBezTo>
                      <a:cubicBezTo>
                        <a:pt x="394" y="411"/>
                        <a:pt x="376" y="438"/>
                        <a:pt x="356" y="458"/>
                      </a:cubicBezTo>
                      <a:cubicBezTo>
                        <a:pt x="336" y="478"/>
                        <a:pt x="313" y="495"/>
                        <a:pt x="289" y="503"/>
                      </a:cubicBezTo>
                      <a:cubicBezTo>
                        <a:pt x="265" y="511"/>
                        <a:pt x="238" y="515"/>
                        <a:pt x="214" y="509"/>
                      </a:cubicBezTo>
                      <a:cubicBezTo>
                        <a:pt x="189" y="503"/>
                        <a:pt x="164" y="488"/>
                        <a:pt x="143" y="469"/>
                      </a:cubicBezTo>
                      <a:cubicBezTo>
                        <a:pt x="122" y="450"/>
                        <a:pt x="104" y="427"/>
                        <a:pt x="87" y="397"/>
                      </a:cubicBezTo>
                      <a:cubicBezTo>
                        <a:pt x="69" y="367"/>
                        <a:pt x="52" y="328"/>
                        <a:pt x="39" y="289"/>
                      </a:cubicBezTo>
                      <a:cubicBezTo>
                        <a:pt x="27" y="250"/>
                        <a:pt x="17" y="204"/>
                        <a:pt x="10" y="161"/>
                      </a:cubicBezTo>
                      <a:cubicBezTo>
                        <a:pt x="4" y="118"/>
                        <a:pt x="0" y="47"/>
                        <a:pt x="0" y="28"/>
                      </a:cubicBezTo>
                      <a:lnTo>
                        <a:pt x="13" y="4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31" name="Freeform 39"/>
                <p:cNvSpPr>
                  <a:spLocks/>
                </p:cNvSpPr>
                <p:nvPr/>
              </p:nvSpPr>
              <p:spPr bwMode="auto">
                <a:xfrm>
                  <a:off x="3811" y="3076"/>
                  <a:ext cx="487" cy="110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101" y="160"/>
                    </a:cxn>
                    <a:cxn ang="0">
                      <a:pos x="263" y="232"/>
                    </a:cxn>
                    <a:cxn ang="0">
                      <a:pos x="404" y="256"/>
                    </a:cxn>
                    <a:cxn ang="0">
                      <a:pos x="608" y="238"/>
                    </a:cxn>
                    <a:cxn ang="0">
                      <a:pos x="800" y="160"/>
                    </a:cxn>
                    <a:cxn ang="0">
                      <a:pos x="979" y="0"/>
                    </a:cxn>
                  </a:cxnLst>
                  <a:rect l="0" t="0" r="r" b="b"/>
                  <a:pathLst>
                    <a:path w="979" h="257">
                      <a:moveTo>
                        <a:pt x="0" y="78"/>
                      </a:moveTo>
                      <a:cubicBezTo>
                        <a:pt x="17" y="92"/>
                        <a:pt x="57" y="134"/>
                        <a:pt x="101" y="160"/>
                      </a:cubicBezTo>
                      <a:cubicBezTo>
                        <a:pt x="145" y="186"/>
                        <a:pt x="213" y="216"/>
                        <a:pt x="263" y="232"/>
                      </a:cubicBezTo>
                      <a:cubicBezTo>
                        <a:pt x="313" y="248"/>
                        <a:pt x="347" y="255"/>
                        <a:pt x="404" y="256"/>
                      </a:cubicBezTo>
                      <a:cubicBezTo>
                        <a:pt x="461" y="257"/>
                        <a:pt x="542" y="254"/>
                        <a:pt x="608" y="238"/>
                      </a:cubicBezTo>
                      <a:cubicBezTo>
                        <a:pt x="674" y="222"/>
                        <a:pt x="738" y="200"/>
                        <a:pt x="800" y="160"/>
                      </a:cubicBezTo>
                      <a:cubicBezTo>
                        <a:pt x="862" y="120"/>
                        <a:pt x="942" y="33"/>
                        <a:pt x="979" y="0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32" name="Oval 40"/>
                <p:cNvSpPr>
                  <a:spLocks noChangeArrowheads="1"/>
                </p:cNvSpPr>
                <p:nvPr/>
              </p:nvSpPr>
              <p:spPr bwMode="auto">
                <a:xfrm>
                  <a:off x="3811" y="2604"/>
                  <a:ext cx="488" cy="981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55433" name="Line 41"/>
              <p:cNvSpPr>
                <a:spLocks noChangeShapeType="1"/>
              </p:cNvSpPr>
              <p:nvPr/>
            </p:nvSpPr>
            <p:spPr bwMode="auto">
              <a:xfrm rot="467865" flipH="1">
                <a:off x="1582" y="1491"/>
                <a:ext cx="617" cy="1009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34" name="Line 42"/>
              <p:cNvSpPr>
                <a:spLocks noChangeShapeType="1"/>
              </p:cNvSpPr>
              <p:nvPr/>
            </p:nvSpPr>
            <p:spPr bwMode="auto">
              <a:xfrm rot="467865" flipH="1">
                <a:off x="1382" y="1517"/>
                <a:ext cx="582" cy="95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35" name="Line 43"/>
              <p:cNvSpPr>
                <a:spLocks noChangeShapeType="1"/>
              </p:cNvSpPr>
              <p:nvPr/>
            </p:nvSpPr>
            <p:spPr bwMode="auto">
              <a:xfrm rot="467865">
                <a:off x="1537" y="1878"/>
                <a:ext cx="646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36" name="Line 44"/>
              <p:cNvSpPr>
                <a:spLocks noChangeShapeType="1"/>
              </p:cNvSpPr>
              <p:nvPr/>
            </p:nvSpPr>
            <p:spPr bwMode="auto">
              <a:xfrm rot="467865" flipH="1">
                <a:off x="1153" y="1793"/>
                <a:ext cx="390" cy="63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37" name="Line 45"/>
              <p:cNvSpPr>
                <a:spLocks noChangeShapeType="1"/>
              </p:cNvSpPr>
              <p:nvPr/>
            </p:nvSpPr>
            <p:spPr bwMode="auto">
              <a:xfrm rot="467865" flipH="1">
                <a:off x="1274" y="1798"/>
                <a:ext cx="96" cy="157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38" name="Line 46"/>
              <p:cNvSpPr>
                <a:spLocks noChangeShapeType="1"/>
              </p:cNvSpPr>
              <p:nvPr/>
            </p:nvSpPr>
            <p:spPr bwMode="auto">
              <a:xfrm rot="467865">
                <a:off x="1068" y="1793"/>
                <a:ext cx="3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8" name="Group 47"/>
              <p:cNvGrpSpPr>
                <a:grpSpLocks/>
              </p:cNvGrpSpPr>
              <p:nvPr/>
            </p:nvGrpSpPr>
            <p:grpSpPr bwMode="auto">
              <a:xfrm rot="240000">
                <a:off x="538" y="1688"/>
                <a:ext cx="700" cy="757"/>
                <a:chOff x="3424" y="1488"/>
                <a:chExt cx="776" cy="764"/>
              </a:xfrm>
            </p:grpSpPr>
            <p:sp>
              <p:nvSpPr>
                <p:cNvPr id="955440" name="Oval 48"/>
                <p:cNvSpPr>
                  <a:spLocks noChangeArrowheads="1"/>
                </p:cNvSpPr>
                <p:nvPr/>
              </p:nvSpPr>
              <p:spPr bwMode="auto">
                <a:xfrm>
                  <a:off x="3435" y="1489"/>
                  <a:ext cx="749" cy="749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path path="shape">
                    <a:fillToRect l="50000" t="50000" r="50000" b="50000"/>
                  </a:path>
                </a:gra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41" name="Oval 49"/>
                <p:cNvSpPr>
                  <a:spLocks noChangeArrowheads="1"/>
                </p:cNvSpPr>
                <p:nvPr/>
              </p:nvSpPr>
              <p:spPr bwMode="auto">
                <a:xfrm>
                  <a:off x="3433" y="1488"/>
                  <a:ext cx="749" cy="749"/>
                </a:xfrm>
                <a:prstGeom prst="ellipse">
                  <a:avLst/>
                </a:prstGeom>
                <a:no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42" name="Freeform 50"/>
                <p:cNvSpPr>
                  <a:spLocks/>
                </p:cNvSpPr>
                <p:nvPr/>
              </p:nvSpPr>
              <p:spPr bwMode="auto">
                <a:xfrm>
                  <a:off x="3424" y="1799"/>
                  <a:ext cx="776" cy="453"/>
                </a:xfrm>
                <a:custGeom>
                  <a:avLst/>
                  <a:gdLst/>
                  <a:ahLst/>
                  <a:cxnLst>
                    <a:cxn ang="0">
                      <a:pos x="22" y="106"/>
                    </a:cxn>
                    <a:cxn ang="0">
                      <a:pos x="100" y="166"/>
                    </a:cxn>
                    <a:cxn ang="0">
                      <a:pos x="262" y="238"/>
                    </a:cxn>
                    <a:cxn ang="0">
                      <a:pos x="403" y="262"/>
                    </a:cxn>
                    <a:cxn ang="0">
                      <a:pos x="607" y="244"/>
                    </a:cxn>
                    <a:cxn ang="0">
                      <a:pos x="769" y="183"/>
                    </a:cxn>
                    <a:cxn ang="0">
                      <a:pos x="907" y="82"/>
                    </a:cxn>
                    <a:cxn ang="0">
                      <a:pos x="978" y="7"/>
                    </a:cxn>
                    <a:cxn ang="0">
                      <a:pos x="978" y="123"/>
                    </a:cxn>
                    <a:cxn ang="0">
                      <a:pos x="952" y="243"/>
                    </a:cxn>
                    <a:cxn ang="0">
                      <a:pos x="891" y="357"/>
                    </a:cxn>
                    <a:cxn ang="0">
                      <a:pos x="820" y="438"/>
                    </a:cxn>
                    <a:cxn ang="0">
                      <a:pos x="715" y="511"/>
                    </a:cxn>
                    <a:cxn ang="0">
                      <a:pos x="580" y="556"/>
                    </a:cxn>
                    <a:cxn ang="0">
                      <a:pos x="429" y="562"/>
                    </a:cxn>
                    <a:cxn ang="0">
                      <a:pos x="288" y="522"/>
                    </a:cxn>
                    <a:cxn ang="0">
                      <a:pos x="174" y="450"/>
                    </a:cxn>
                    <a:cxn ang="0">
                      <a:pos x="79" y="342"/>
                    </a:cxn>
                    <a:cxn ang="0">
                      <a:pos x="21" y="214"/>
                    </a:cxn>
                    <a:cxn ang="0">
                      <a:pos x="0" y="81"/>
                    </a:cxn>
                    <a:cxn ang="0">
                      <a:pos x="22" y="106"/>
                    </a:cxn>
                  </a:cxnLst>
                  <a:rect l="0" t="0" r="r" b="b"/>
                  <a:pathLst>
                    <a:path w="982" h="568">
                      <a:moveTo>
                        <a:pt x="22" y="106"/>
                      </a:moveTo>
                      <a:cubicBezTo>
                        <a:pt x="39" y="120"/>
                        <a:pt x="60" y="144"/>
                        <a:pt x="100" y="166"/>
                      </a:cubicBezTo>
                      <a:cubicBezTo>
                        <a:pt x="140" y="188"/>
                        <a:pt x="212" y="222"/>
                        <a:pt x="262" y="238"/>
                      </a:cubicBezTo>
                      <a:cubicBezTo>
                        <a:pt x="312" y="254"/>
                        <a:pt x="346" y="261"/>
                        <a:pt x="403" y="262"/>
                      </a:cubicBezTo>
                      <a:cubicBezTo>
                        <a:pt x="460" y="263"/>
                        <a:pt x="546" y="257"/>
                        <a:pt x="607" y="244"/>
                      </a:cubicBezTo>
                      <a:cubicBezTo>
                        <a:pt x="668" y="231"/>
                        <a:pt x="719" y="210"/>
                        <a:pt x="769" y="183"/>
                      </a:cubicBezTo>
                      <a:cubicBezTo>
                        <a:pt x="819" y="156"/>
                        <a:pt x="872" y="111"/>
                        <a:pt x="907" y="82"/>
                      </a:cubicBezTo>
                      <a:cubicBezTo>
                        <a:pt x="942" y="53"/>
                        <a:pt x="966" y="0"/>
                        <a:pt x="978" y="7"/>
                      </a:cubicBezTo>
                      <a:cubicBezTo>
                        <a:pt x="973" y="11"/>
                        <a:pt x="982" y="84"/>
                        <a:pt x="978" y="123"/>
                      </a:cubicBezTo>
                      <a:cubicBezTo>
                        <a:pt x="974" y="162"/>
                        <a:pt x="966" y="204"/>
                        <a:pt x="952" y="243"/>
                      </a:cubicBezTo>
                      <a:cubicBezTo>
                        <a:pt x="938" y="282"/>
                        <a:pt x="913" y="325"/>
                        <a:pt x="891" y="357"/>
                      </a:cubicBezTo>
                      <a:cubicBezTo>
                        <a:pt x="869" y="389"/>
                        <a:pt x="849" y="412"/>
                        <a:pt x="820" y="438"/>
                      </a:cubicBezTo>
                      <a:cubicBezTo>
                        <a:pt x="791" y="464"/>
                        <a:pt x="755" y="491"/>
                        <a:pt x="715" y="511"/>
                      </a:cubicBezTo>
                      <a:cubicBezTo>
                        <a:pt x="675" y="531"/>
                        <a:pt x="628" y="548"/>
                        <a:pt x="580" y="556"/>
                      </a:cubicBezTo>
                      <a:cubicBezTo>
                        <a:pt x="532" y="564"/>
                        <a:pt x="478" y="568"/>
                        <a:pt x="429" y="562"/>
                      </a:cubicBezTo>
                      <a:cubicBezTo>
                        <a:pt x="380" y="556"/>
                        <a:pt x="330" y="541"/>
                        <a:pt x="288" y="522"/>
                      </a:cubicBezTo>
                      <a:cubicBezTo>
                        <a:pt x="246" y="503"/>
                        <a:pt x="209" y="480"/>
                        <a:pt x="174" y="450"/>
                      </a:cubicBezTo>
                      <a:cubicBezTo>
                        <a:pt x="139" y="420"/>
                        <a:pt x="104" y="381"/>
                        <a:pt x="79" y="342"/>
                      </a:cubicBezTo>
                      <a:cubicBezTo>
                        <a:pt x="54" y="303"/>
                        <a:pt x="34" y="257"/>
                        <a:pt x="21" y="214"/>
                      </a:cubicBezTo>
                      <a:cubicBezTo>
                        <a:pt x="8" y="171"/>
                        <a:pt x="0" y="99"/>
                        <a:pt x="0" y="81"/>
                      </a:cubicBezTo>
                      <a:lnTo>
                        <a:pt x="22" y="106"/>
                      </a:lnTo>
                      <a:close/>
                    </a:path>
                  </a:pathLst>
                </a:custGeom>
                <a:solidFill>
                  <a:schemeClr val="bg1">
                    <a:alpha val="50000"/>
                  </a:schemeClr>
                </a:solidFill>
                <a:ln w="9525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43" name="Freeform 51"/>
                <p:cNvSpPr>
                  <a:spLocks/>
                </p:cNvSpPr>
                <p:nvPr/>
              </p:nvSpPr>
              <p:spPr bwMode="auto">
                <a:xfrm rot="10800000" flipV="1">
                  <a:off x="3992" y="1580"/>
                  <a:ext cx="193" cy="546"/>
                </a:xfrm>
                <a:custGeom>
                  <a:avLst/>
                  <a:gdLst/>
                  <a:ahLst/>
                  <a:cxnLst>
                    <a:cxn ang="0">
                      <a:pos x="84" y="643"/>
                    </a:cxn>
                    <a:cxn ang="0">
                      <a:pos x="24" y="519"/>
                    </a:cxn>
                    <a:cxn ang="0">
                      <a:pos x="1" y="351"/>
                    </a:cxn>
                    <a:cxn ang="0">
                      <a:pos x="30" y="205"/>
                    </a:cxn>
                    <a:cxn ang="0">
                      <a:pos x="100" y="73"/>
                    </a:cxn>
                    <a:cxn ang="0">
                      <a:pos x="166" y="4"/>
                    </a:cxn>
                    <a:cxn ang="0">
                      <a:pos x="225" y="171"/>
                    </a:cxn>
                    <a:cxn ang="0">
                      <a:pos x="249" y="337"/>
                    </a:cxn>
                    <a:cxn ang="0">
                      <a:pos x="241" y="514"/>
                    </a:cxn>
                    <a:cxn ang="0">
                      <a:pos x="199" y="636"/>
                    </a:cxn>
                    <a:cxn ang="0">
                      <a:pos x="142" y="712"/>
                    </a:cxn>
                    <a:cxn ang="0">
                      <a:pos x="84" y="643"/>
                    </a:cxn>
                  </a:cxnLst>
                  <a:rect l="0" t="0" r="r" b="b"/>
                  <a:pathLst>
                    <a:path w="252" h="715">
                      <a:moveTo>
                        <a:pt x="84" y="643"/>
                      </a:moveTo>
                      <a:cubicBezTo>
                        <a:pt x="64" y="611"/>
                        <a:pt x="38" y="568"/>
                        <a:pt x="24" y="519"/>
                      </a:cubicBezTo>
                      <a:cubicBezTo>
                        <a:pt x="10" y="470"/>
                        <a:pt x="0" y="403"/>
                        <a:pt x="1" y="351"/>
                      </a:cubicBezTo>
                      <a:cubicBezTo>
                        <a:pt x="2" y="299"/>
                        <a:pt x="14" y="251"/>
                        <a:pt x="30" y="205"/>
                      </a:cubicBezTo>
                      <a:cubicBezTo>
                        <a:pt x="46" y="159"/>
                        <a:pt x="77" y="106"/>
                        <a:pt x="100" y="73"/>
                      </a:cubicBezTo>
                      <a:cubicBezTo>
                        <a:pt x="123" y="40"/>
                        <a:pt x="163" y="0"/>
                        <a:pt x="166" y="4"/>
                      </a:cubicBezTo>
                      <a:cubicBezTo>
                        <a:pt x="198" y="57"/>
                        <a:pt x="212" y="120"/>
                        <a:pt x="225" y="171"/>
                      </a:cubicBezTo>
                      <a:cubicBezTo>
                        <a:pt x="239" y="226"/>
                        <a:pt x="246" y="280"/>
                        <a:pt x="249" y="337"/>
                      </a:cubicBezTo>
                      <a:cubicBezTo>
                        <a:pt x="252" y="394"/>
                        <a:pt x="249" y="464"/>
                        <a:pt x="241" y="514"/>
                      </a:cubicBezTo>
                      <a:cubicBezTo>
                        <a:pt x="233" y="564"/>
                        <a:pt x="216" y="603"/>
                        <a:pt x="199" y="636"/>
                      </a:cubicBezTo>
                      <a:cubicBezTo>
                        <a:pt x="182" y="669"/>
                        <a:pt x="142" y="715"/>
                        <a:pt x="142" y="712"/>
                      </a:cubicBezTo>
                      <a:cubicBezTo>
                        <a:pt x="142" y="711"/>
                        <a:pt x="104" y="675"/>
                        <a:pt x="84" y="64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38100" cap="flat" cmpd="sng">
                  <a:solidFill>
                    <a:schemeClr val="bg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44" name="Freeform 52"/>
                <p:cNvSpPr>
                  <a:spLocks/>
                </p:cNvSpPr>
                <p:nvPr/>
              </p:nvSpPr>
              <p:spPr bwMode="auto">
                <a:xfrm>
                  <a:off x="3974" y="1576"/>
                  <a:ext cx="87" cy="556"/>
                </a:xfrm>
                <a:custGeom>
                  <a:avLst/>
                  <a:gdLst/>
                  <a:ahLst/>
                  <a:cxnLst>
                    <a:cxn ang="0">
                      <a:pos x="90" y="621"/>
                    </a:cxn>
                    <a:cxn ang="0">
                      <a:pos x="84" y="540"/>
                    </a:cxn>
                    <a:cxn ang="0">
                      <a:pos x="78" y="426"/>
                    </a:cxn>
                    <a:cxn ang="0">
                      <a:pos x="81" y="291"/>
                    </a:cxn>
                    <a:cxn ang="0">
                      <a:pos x="84" y="138"/>
                    </a:cxn>
                    <a:cxn ang="0">
                      <a:pos x="86" y="6"/>
                    </a:cxn>
                    <a:cxn ang="0">
                      <a:pos x="27" y="173"/>
                    </a:cxn>
                    <a:cxn ang="0">
                      <a:pos x="3" y="339"/>
                    </a:cxn>
                    <a:cxn ang="0">
                      <a:pos x="11" y="516"/>
                    </a:cxn>
                    <a:cxn ang="0">
                      <a:pos x="52" y="643"/>
                    </a:cxn>
                    <a:cxn ang="0">
                      <a:pos x="114" y="724"/>
                    </a:cxn>
                    <a:cxn ang="0">
                      <a:pos x="90" y="621"/>
                    </a:cxn>
                  </a:cxnLst>
                  <a:rect l="0" t="0" r="r" b="b"/>
                  <a:pathLst>
                    <a:path w="114" h="728">
                      <a:moveTo>
                        <a:pt x="90" y="621"/>
                      </a:moveTo>
                      <a:cubicBezTo>
                        <a:pt x="86" y="592"/>
                        <a:pt x="86" y="572"/>
                        <a:pt x="84" y="540"/>
                      </a:cubicBezTo>
                      <a:cubicBezTo>
                        <a:pt x="82" y="508"/>
                        <a:pt x="78" y="467"/>
                        <a:pt x="78" y="426"/>
                      </a:cubicBezTo>
                      <a:cubicBezTo>
                        <a:pt x="78" y="385"/>
                        <a:pt x="80" y="339"/>
                        <a:pt x="81" y="291"/>
                      </a:cubicBezTo>
                      <a:cubicBezTo>
                        <a:pt x="82" y="243"/>
                        <a:pt x="83" y="185"/>
                        <a:pt x="84" y="138"/>
                      </a:cubicBezTo>
                      <a:cubicBezTo>
                        <a:pt x="85" y="91"/>
                        <a:pt x="95" y="0"/>
                        <a:pt x="86" y="6"/>
                      </a:cubicBezTo>
                      <a:cubicBezTo>
                        <a:pt x="54" y="59"/>
                        <a:pt x="40" y="122"/>
                        <a:pt x="27" y="173"/>
                      </a:cubicBezTo>
                      <a:cubicBezTo>
                        <a:pt x="13" y="228"/>
                        <a:pt x="6" y="282"/>
                        <a:pt x="3" y="339"/>
                      </a:cubicBezTo>
                      <a:cubicBezTo>
                        <a:pt x="0" y="396"/>
                        <a:pt x="3" y="465"/>
                        <a:pt x="11" y="516"/>
                      </a:cubicBezTo>
                      <a:cubicBezTo>
                        <a:pt x="19" y="567"/>
                        <a:pt x="35" y="608"/>
                        <a:pt x="52" y="643"/>
                      </a:cubicBezTo>
                      <a:cubicBezTo>
                        <a:pt x="69" y="678"/>
                        <a:pt x="108" y="728"/>
                        <a:pt x="114" y="724"/>
                      </a:cubicBezTo>
                      <a:cubicBezTo>
                        <a:pt x="114" y="723"/>
                        <a:pt x="95" y="642"/>
                        <a:pt x="90" y="621"/>
                      </a:cubicBezTo>
                      <a:close/>
                    </a:path>
                  </a:pathLst>
                </a:custGeom>
                <a:solidFill>
                  <a:schemeClr val="hlink"/>
                </a:solidFill>
                <a:ln w="38100" cap="flat" cmpd="sng">
                  <a:noFill/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45" name="Freeform 53"/>
                <p:cNvSpPr>
                  <a:spLocks/>
                </p:cNvSpPr>
                <p:nvPr/>
              </p:nvSpPr>
              <p:spPr bwMode="auto">
                <a:xfrm>
                  <a:off x="3435" y="1872"/>
                  <a:ext cx="603" cy="136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101" y="82"/>
                    </a:cxn>
                    <a:cxn ang="0">
                      <a:pos x="263" y="154"/>
                    </a:cxn>
                    <a:cxn ang="0">
                      <a:pos x="404" y="178"/>
                    </a:cxn>
                    <a:cxn ang="0">
                      <a:pos x="608" y="160"/>
                    </a:cxn>
                    <a:cxn ang="0">
                      <a:pos x="714" y="123"/>
                    </a:cxn>
                    <a:cxn ang="0">
                      <a:pos x="768" y="60"/>
                    </a:cxn>
                    <a:cxn ang="0">
                      <a:pos x="790" y="42"/>
                    </a:cxn>
                  </a:cxnLst>
                  <a:rect l="0" t="0" r="r" b="b"/>
                  <a:pathLst>
                    <a:path w="790" h="179">
                      <a:moveTo>
                        <a:pt x="0" y="0"/>
                      </a:moveTo>
                      <a:cubicBezTo>
                        <a:pt x="17" y="14"/>
                        <a:pt x="57" y="56"/>
                        <a:pt x="101" y="82"/>
                      </a:cubicBezTo>
                      <a:cubicBezTo>
                        <a:pt x="145" y="108"/>
                        <a:pt x="213" y="138"/>
                        <a:pt x="263" y="154"/>
                      </a:cubicBezTo>
                      <a:cubicBezTo>
                        <a:pt x="313" y="170"/>
                        <a:pt x="347" y="177"/>
                        <a:pt x="404" y="178"/>
                      </a:cubicBezTo>
                      <a:cubicBezTo>
                        <a:pt x="461" y="179"/>
                        <a:pt x="556" y="169"/>
                        <a:pt x="608" y="160"/>
                      </a:cubicBezTo>
                      <a:cubicBezTo>
                        <a:pt x="660" y="151"/>
                        <a:pt x="687" y="140"/>
                        <a:pt x="714" y="123"/>
                      </a:cubicBezTo>
                      <a:cubicBezTo>
                        <a:pt x="741" y="106"/>
                        <a:pt x="755" y="73"/>
                        <a:pt x="768" y="60"/>
                      </a:cubicBezTo>
                      <a:cubicBezTo>
                        <a:pt x="781" y="47"/>
                        <a:pt x="785" y="46"/>
                        <a:pt x="790" y="42"/>
                      </a:cubicBezTo>
                    </a:path>
                  </a:pathLst>
                </a:custGeom>
                <a:noFill/>
                <a:ln w="9525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55446" name="Line 54"/>
              <p:cNvSpPr>
                <a:spLocks noChangeShapeType="1"/>
              </p:cNvSpPr>
              <p:nvPr/>
            </p:nvSpPr>
            <p:spPr bwMode="auto">
              <a:xfrm rot="467865" flipH="1">
                <a:off x="1119" y="1645"/>
                <a:ext cx="156" cy="253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47" name="Line 55"/>
              <p:cNvSpPr>
                <a:spLocks noChangeShapeType="1"/>
              </p:cNvSpPr>
              <p:nvPr/>
            </p:nvSpPr>
            <p:spPr bwMode="auto">
              <a:xfrm rot="467865">
                <a:off x="1086" y="1981"/>
                <a:ext cx="8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48" name="Freeform 56"/>
              <p:cNvSpPr>
                <a:spLocks/>
              </p:cNvSpPr>
              <p:nvPr/>
            </p:nvSpPr>
            <p:spPr bwMode="auto">
              <a:xfrm rot="467865">
                <a:off x="985" y="2257"/>
                <a:ext cx="874" cy="2"/>
              </a:xfrm>
              <a:custGeom>
                <a:avLst/>
                <a:gdLst/>
                <a:ahLst/>
                <a:cxnLst>
                  <a:cxn ang="0">
                    <a:pos x="0" y="3"/>
                  </a:cxn>
                  <a:cxn ang="0">
                    <a:pos x="1266" y="0"/>
                  </a:cxn>
                </a:cxnLst>
                <a:rect l="0" t="0" r="r" b="b"/>
                <a:pathLst>
                  <a:path w="1266" h="3">
                    <a:moveTo>
                      <a:pt x="0" y="3"/>
                    </a:moveTo>
                    <a:lnTo>
                      <a:pt x="1266" y="0"/>
                    </a:lnTo>
                  </a:path>
                </a:pathLst>
              </a:custGeom>
              <a:noFill/>
              <a:ln w="9525" cap="flat" cmpd="sng">
                <a:solidFill>
                  <a:schemeClr val="folHlink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49" name="Line 57"/>
              <p:cNvSpPr>
                <a:spLocks noChangeShapeType="1"/>
              </p:cNvSpPr>
              <p:nvPr/>
            </p:nvSpPr>
            <p:spPr bwMode="auto">
              <a:xfrm rot="467865">
                <a:off x="1057" y="2125"/>
                <a:ext cx="92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50" name="Line 58"/>
              <p:cNvSpPr>
                <a:spLocks noChangeShapeType="1"/>
              </p:cNvSpPr>
              <p:nvPr/>
            </p:nvSpPr>
            <p:spPr bwMode="auto">
              <a:xfrm rot="467865" flipH="1">
                <a:off x="946" y="1915"/>
                <a:ext cx="294" cy="481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51" name="Line 59"/>
              <p:cNvSpPr>
                <a:spLocks noChangeShapeType="1"/>
              </p:cNvSpPr>
              <p:nvPr/>
            </p:nvSpPr>
            <p:spPr bwMode="auto">
              <a:xfrm rot="467865" flipH="1">
                <a:off x="736" y="2197"/>
                <a:ext cx="96" cy="15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52" name="Line 60"/>
              <p:cNvSpPr>
                <a:spLocks noChangeShapeType="1"/>
              </p:cNvSpPr>
              <p:nvPr/>
            </p:nvSpPr>
            <p:spPr bwMode="auto">
              <a:xfrm rot="467865" flipH="1">
                <a:off x="545" y="2138"/>
                <a:ext cx="114" cy="188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53" name="Line 61"/>
              <p:cNvSpPr>
                <a:spLocks noChangeShapeType="1"/>
              </p:cNvSpPr>
              <p:nvPr/>
            </p:nvSpPr>
            <p:spPr bwMode="auto">
              <a:xfrm rot="467865">
                <a:off x="350" y="2391"/>
                <a:ext cx="1374" cy="0"/>
              </a:xfrm>
              <a:prstGeom prst="line">
                <a:avLst/>
              </a:prstGeom>
              <a:noFill/>
              <a:ln w="2857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54" name="Freeform 62"/>
              <p:cNvSpPr>
                <a:spLocks/>
              </p:cNvSpPr>
              <p:nvPr/>
            </p:nvSpPr>
            <p:spPr bwMode="auto">
              <a:xfrm rot="467865">
                <a:off x="564" y="2188"/>
                <a:ext cx="246" cy="234"/>
              </a:xfrm>
              <a:custGeom>
                <a:avLst/>
                <a:gdLst/>
                <a:ahLst/>
                <a:cxnLst>
                  <a:cxn ang="0">
                    <a:pos x="430" y="0"/>
                  </a:cxn>
                  <a:cxn ang="0">
                    <a:pos x="177" y="379"/>
                  </a:cxn>
                  <a:cxn ang="0">
                    <a:pos x="0" y="379"/>
                  </a:cxn>
                  <a:cxn ang="0">
                    <a:pos x="168" y="622"/>
                  </a:cxn>
                  <a:cxn ang="0">
                    <a:pos x="631" y="379"/>
                  </a:cxn>
                  <a:cxn ang="0">
                    <a:pos x="465" y="382"/>
                  </a:cxn>
                  <a:cxn ang="0">
                    <a:pos x="720" y="0"/>
                  </a:cxn>
                  <a:cxn ang="0">
                    <a:pos x="430" y="0"/>
                  </a:cxn>
                </a:cxnLst>
                <a:rect l="0" t="0" r="r" b="b"/>
                <a:pathLst>
                  <a:path w="720" h="622">
                    <a:moveTo>
                      <a:pt x="430" y="0"/>
                    </a:moveTo>
                    <a:lnTo>
                      <a:pt x="177" y="379"/>
                    </a:lnTo>
                    <a:lnTo>
                      <a:pt x="0" y="379"/>
                    </a:lnTo>
                    <a:lnTo>
                      <a:pt x="168" y="622"/>
                    </a:lnTo>
                    <a:lnTo>
                      <a:pt x="631" y="379"/>
                    </a:lnTo>
                    <a:lnTo>
                      <a:pt x="465" y="382"/>
                    </a:lnTo>
                    <a:lnTo>
                      <a:pt x="720" y="0"/>
                    </a:lnTo>
                    <a:lnTo>
                      <a:pt x="430" y="0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 cmpd="sng">
                <a:prstDash val="solid"/>
                <a:round/>
                <a:headEnd/>
                <a:tailEnd/>
              </a:ln>
              <a:effectLst/>
              <a:scene3d>
                <a:camera prst="legacyPerspectiveTopRight">
                  <a:rot lat="20099999" lon="21299999" rev="0"/>
                </a:camera>
                <a:lightRig rig="legacyFlat1" dir="t"/>
              </a:scene3d>
              <a:sp3d extrusionH="430200" prstMaterial="legacyMatte">
                <a:bevelT w="13500" h="13500" prst="angle"/>
                <a:bevelB w="13500" h="13500" prst="angle"/>
                <a:extrusionClr>
                  <a:schemeClr val="accent1"/>
                </a:extrusionClr>
              </a:sp3d>
            </p:spPr>
            <p:txBody>
              <a:bodyPr wrap="none" anchor="ctr">
                <a:prstTxWarp prst="textNoShape">
                  <a:avLst/>
                </a:prstTxWarp>
                <a:flatTx/>
              </a:bodyPr>
              <a:lstStyle/>
              <a:p>
                <a:endParaRPr lang="en-US"/>
              </a:p>
            </p:txBody>
          </p:sp>
          <p:grpSp>
            <p:nvGrpSpPr>
              <p:cNvPr id="9" name="Group 63"/>
              <p:cNvGrpSpPr>
                <a:grpSpLocks/>
              </p:cNvGrpSpPr>
              <p:nvPr/>
            </p:nvGrpSpPr>
            <p:grpSpPr bwMode="auto">
              <a:xfrm rot="467865">
                <a:off x="1109" y="1527"/>
                <a:ext cx="808" cy="258"/>
                <a:chOff x="4074" y="2980"/>
                <a:chExt cx="1170" cy="341"/>
              </a:xfrm>
            </p:grpSpPr>
            <p:sp>
              <p:nvSpPr>
                <p:cNvPr id="955456" name="Line 64"/>
                <p:cNvSpPr>
                  <a:spLocks noChangeShapeType="1"/>
                </p:cNvSpPr>
                <p:nvPr/>
              </p:nvSpPr>
              <p:spPr bwMode="auto">
                <a:xfrm flipV="1">
                  <a:off x="4703" y="3046"/>
                  <a:ext cx="71" cy="10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57" name="Line 65"/>
                <p:cNvSpPr>
                  <a:spLocks noChangeShapeType="1"/>
                </p:cNvSpPr>
                <p:nvPr/>
              </p:nvSpPr>
              <p:spPr bwMode="auto">
                <a:xfrm flipV="1">
                  <a:off x="4831" y="2980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58" name="Line 66"/>
                <p:cNvSpPr>
                  <a:spLocks noChangeShapeType="1"/>
                </p:cNvSpPr>
                <p:nvPr/>
              </p:nvSpPr>
              <p:spPr bwMode="auto">
                <a:xfrm flipV="1">
                  <a:off x="4912" y="3148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59" name="Line 67"/>
                <p:cNvSpPr>
                  <a:spLocks noChangeShapeType="1"/>
                </p:cNvSpPr>
                <p:nvPr/>
              </p:nvSpPr>
              <p:spPr bwMode="auto">
                <a:xfrm flipV="1">
                  <a:off x="4912" y="3268"/>
                  <a:ext cx="332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0" name="Line 68"/>
                <p:cNvSpPr>
                  <a:spLocks noChangeShapeType="1"/>
                </p:cNvSpPr>
                <p:nvPr/>
              </p:nvSpPr>
              <p:spPr bwMode="auto">
                <a:xfrm flipH="1" flipV="1">
                  <a:off x="4189" y="3007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1" name="Line 69"/>
                <p:cNvSpPr>
                  <a:spLocks noChangeShapeType="1"/>
                </p:cNvSpPr>
                <p:nvPr/>
              </p:nvSpPr>
              <p:spPr bwMode="auto">
                <a:xfrm flipH="1" flipV="1">
                  <a:off x="4096" y="3161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2" name="Line 70"/>
                <p:cNvSpPr>
                  <a:spLocks noChangeShapeType="1"/>
                </p:cNvSpPr>
                <p:nvPr/>
              </p:nvSpPr>
              <p:spPr bwMode="auto">
                <a:xfrm flipH="1" flipV="1">
                  <a:off x="4074" y="3316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3" name="Line 71"/>
                <p:cNvSpPr>
                  <a:spLocks noChangeShapeType="1"/>
                </p:cNvSpPr>
                <p:nvPr/>
              </p:nvSpPr>
              <p:spPr bwMode="auto">
                <a:xfrm flipH="1" flipV="1">
                  <a:off x="4338" y="3264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4" name="Line 72"/>
                <p:cNvSpPr>
                  <a:spLocks noChangeShapeType="1"/>
                </p:cNvSpPr>
                <p:nvPr/>
              </p:nvSpPr>
              <p:spPr bwMode="auto">
                <a:xfrm flipH="1" flipV="1">
                  <a:off x="4361" y="3139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5" name="Line 73"/>
                <p:cNvSpPr>
                  <a:spLocks noChangeShapeType="1"/>
                </p:cNvSpPr>
                <p:nvPr/>
              </p:nvSpPr>
              <p:spPr bwMode="auto">
                <a:xfrm flipH="1" flipV="1">
                  <a:off x="4544" y="3069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6" name="Line 74"/>
                <p:cNvSpPr>
                  <a:spLocks noChangeShapeType="1"/>
                </p:cNvSpPr>
                <p:nvPr/>
              </p:nvSpPr>
              <p:spPr bwMode="auto">
                <a:xfrm flipV="1">
                  <a:off x="4774" y="3131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7" name="Line 75"/>
                <p:cNvSpPr>
                  <a:spLocks noChangeShapeType="1"/>
                </p:cNvSpPr>
                <p:nvPr/>
              </p:nvSpPr>
              <p:spPr bwMode="auto">
                <a:xfrm flipV="1">
                  <a:off x="4763" y="3237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68" name="Line 76"/>
                <p:cNvSpPr>
                  <a:spLocks noChangeShapeType="1"/>
                </p:cNvSpPr>
                <p:nvPr/>
              </p:nvSpPr>
              <p:spPr bwMode="auto">
                <a:xfrm flipH="1" flipV="1">
                  <a:off x="4512" y="3215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000099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0" name="Group 77"/>
              <p:cNvGrpSpPr>
                <a:grpSpLocks/>
              </p:cNvGrpSpPr>
              <p:nvPr/>
            </p:nvGrpSpPr>
            <p:grpSpPr bwMode="auto">
              <a:xfrm rot="467865">
                <a:off x="1077" y="1855"/>
                <a:ext cx="777" cy="259"/>
                <a:chOff x="3886" y="3532"/>
                <a:chExt cx="1125" cy="341"/>
              </a:xfrm>
            </p:grpSpPr>
            <p:sp>
              <p:nvSpPr>
                <p:cNvPr id="955470" name="Line 7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302" y="3667"/>
                  <a:ext cx="76" cy="13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1" name="Line 7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071" y="3718"/>
                  <a:ext cx="183" cy="15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2" name="Line 80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886" y="3630"/>
                  <a:ext cx="287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3" name="Line 81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3955" y="3564"/>
                  <a:ext cx="219" cy="1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4" name="Line 82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99" y="3723"/>
                  <a:ext cx="298" cy="12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5" name="Line 83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666" y="3617"/>
                  <a:ext cx="323" cy="76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6" name="Line 84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724" y="3532"/>
                  <a:ext cx="287" cy="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7" name="Line 85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2" y="3568"/>
                  <a:ext cx="206" cy="22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8" name="Line 86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541" y="3661"/>
                  <a:ext cx="183" cy="5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79" name="Line 87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74" y="3705"/>
                  <a:ext cx="68" cy="79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80" name="Line 88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86" y="3679"/>
                  <a:ext cx="125" cy="44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81" name="Line 89"/>
                <p:cNvSpPr>
                  <a:spLocks noChangeShapeType="1"/>
                </p:cNvSpPr>
                <p:nvPr/>
              </p:nvSpPr>
              <p:spPr bwMode="auto">
                <a:xfrm rot="10800000" flipV="1">
                  <a:off x="4117" y="3603"/>
                  <a:ext cx="206" cy="13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82" name="Line 90"/>
                <p:cNvSpPr>
                  <a:spLocks noChangeShapeType="1"/>
                </p:cNvSpPr>
                <p:nvPr/>
              </p:nvSpPr>
              <p:spPr bwMode="auto">
                <a:xfrm rot="10800000" flipH="1" flipV="1">
                  <a:off x="4458" y="3603"/>
                  <a:ext cx="115" cy="35"/>
                </a:xfrm>
                <a:prstGeom prst="line">
                  <a:avLst/>
                </a:prstGeom>
                <a:noFill/>
                <a:ln w="9525">
                  <a:solidFill>
                    <a:srgbClr val="99CCFF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955483" name="Line 91"/>
              <p:cNvSpPr>
                <a:spLocks noChangeShapeType="1"/>
              </p:cNvSpPr>
              <p:nvPr/>
            </p:nvSpPr>
            <p:spPr bwMode="auto">
              <a:xfrm rot="467865">
                <a:off x="466" y="2143"/>
                <a:ext cx="228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84" name="Line 92"/>
              <p:cNvSpPr>
                <a:spLocks noChangeShapeType="1"/>
              </p:cNvSpPr>
              <p:nvPr/>
            </p:nvSpPr>
            <p:spPr bwMode="auto">
              <a:xfrm rot="467865">
                <a:off x="2332" y="1514"/>
                <a:ext cx="171" cy="0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485" name="Line 93"/>
              <p:cNvSpPr>
                <a:spLocks noChangeShapeType="1"/>
              </p:cNvSpPr>
              <p:nvPr/>
            </p:nvSpPr>
            <p:spPr bwMode="auto">
              <a:xfrm rot="467865" flipH="1">
                <a:off x="2437" y="1225"/>
                <a:ext cx="70" cy="116"/>
              </a:xfrm>
              <a:prstGeom prst="line">
                <a:avLst/>
              </a:prstGeom>
              <a:noFill/>
              <a:ln w="9525">
                <a:solidFill>
                  <a:schemeClr val="folHlink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1" name="Group 94"/>
              <p:cNvGrpSpPr>
                <a:grpSpLocks/>
              </p:cNvGrpSpPr>
              <p:nvPr/>
            </p:nvGrpSpPr>
            <p:grpSpPr bwMode="auto">
              <a:xfrm>
                <a:off x="1520" y="2112"/>
                <a:ext cx="608" cy="581"/>
                <a:chOff x="1520" y="2112"/>
                <a:chExt cx="608" cy="581"/>
              </a:xfrm>
            </p:grpSpPr>
            <p:sp>
              <p:nvSpPr>
                <p:cNvPr id="955487" name="Line 95"/>
                <p:cNvSpPr>
                  <a:spLocks noChangeShapeType="1"/>
                </p:cNvSpPr>
                <p:nvPr/>
              </p:nvSpPr>
              <p:spPr bwMode="auto">
                <a:xfrm rot="467865" flipH="1">
                  <a:off x="1722" y="2167"/>
                  <a:ext cx="198" cy="334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88" name="Line 96"/>
                <p:cNvSpPr>
                  <a:spLocks noChangeShapeType="1"/>
                </p:cNvSpPr>
                <p:nvPr/>
              </p:nvSpPr>
              <p:spPr bwMode="auto">
                <a:xfrm rot="467865">
                  <a:off x="1679" y="2497"/>
                  <a:ext cx="336" cy="3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89" name="Line 97"/>
                <p:cNvSpPr>
                  <a:spLocks noChangeShapeType="1"/>
                </p:cNvSpPr>
                <p:nvPr/>
              </p:nvSpPr>
              <p:spPr bwMode="auto">
                <a:xfrm rot="16667865" flipH="1">
                  <a:off x="1516" y="2294"/>
                  <a:ext cx="384" cy="19"/>
                </a:xfrm>
                <a:prstGeom prst="line">
                  <a:avLst/>
                </a:prstGeom>
                <a:noFill/>
                <a:ln w="38100">
                  <a:solidFill>
                    <a:schemeClr val="tx1"/>
                  </a:solidFill>
                  <a:round/>
                  <a:headEnd type="triangle" w="med" len="med"/>
                  <a:tailEnd/>
                </a:ln>
                <a:effectLst/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55490" name="Text Box 98"/>
                <p:cNvSpPr txBox="1">
                  <a:spLocks noChangeArrowheads="1"/>
                </p:cNvSpPr>
                <p:nvPr/>
              </p:nvSpPr>
              <p:spPr bwMode="auto">
                <a:xfrm>
                  <a:off x="1728" y="2496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sz="1600">
                      <a:solidFill>
                        <a:schemeClr val="tx1"/>
                      </a:solidFill>
                      <a:latin typeface="Helvetica" pitchFamily="-110" charset="0"/>
                    </a:rPr>
                    <a:t>x</a:t>
                  </a:r>
                </a:p>
              </p:txBody>
            </p:sp>
            <p:sp>
              <p:nvSpPr>
                <p:cNvPr id="955491" name="Text Box 99"/>
                <p:cNvSpPr txBox="1">
                  <a:spLocks noChangeArrowheads="1"/>
                </p:cNvSpPr>
                <p:nvPr/>
              </p:nvSpPr>
              <p:spPr bwMode="auto">
                <a:xfrm>
                  <a:off x="1520" y="2256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sz="1600">
                      <a:solidFill>
                        <a:schemeClr val="tx1"/>
                      </a:solidFill>
                      <a:latin typeface="Helvetica" pitchFamily="-110" charset="0"/>
                    </a:rPr>
                    <a:t>y</a:t>
                  </a:r>
                </a:p>
              </p:txBody>
            </p:sp>
            <p:sp>
              <p:nvSpPr>
                <p:cNvPr id="955492" name="Text Box 100"/>
                <p:cNvSpPr txBox="1">
                  <a:spLocks noChangeArrowheads="1"/>
                </p:cNvSpPr>
                <p:nvPr/>
              </p:nvSpPr>
              <p:spPr bwMode="auto">
                <a:xfrm>
                  <a:off x="1936" y="2160"/>
                  <a:ext cx="192" cy="197"/>
                </a:xfrm>
                <a:prstGeom prst="rect">
                  <a:avLst/>
                </a:prstGeom>
                <a:noFill/>
                <a:ln w="12700">
                  <a:noFill/>
                  <a:miter lim="800000"/>
                  <a:headEnd/>
                  <a:tailEnd/>
                </a:ln>
                <a:effectLst/>
              </p:spPr>
              <p:txBody>
                <a:bodyPr>
                  <a:prstTxWarp prst="textNoShape">
                    <a:avLst/>
                  </a:prstTxWarp>
                  <a:spAutoFit/>
                </a:bodyPr>
                <a:lstStyle/>
                <a:p>
                  <a:pPr>
                    <a:lnSpc>
                      <a:spcPct val="90000"/>
                    </a:lnSpc>
                    <a:spcBef>
                      <a:spcPct val="50000"/>
                    </a:spcBef>
                    <a:buClrTx/>
                    <a:buSzTx/>
                    <a:buFontTx/>
                    <a:buNone/>
                  </a:pPr>
                  <a:r>
                    <a:rPr lang="en-US" sz="1600">
                      <a:solidFill>
                        <a:schemeClr val="tx1"/>
                      </a:solidFill>
                      <a:latin typeface="Helvetica" pitchFamily="-110" charset="0"/>
                    </a:rPr>
                    <a:t>z</a:t>
                  </a:r>
                </a:p>
              </p:txBody>
            </p:sp>
          </p:grpSp>
        </p:grpSp>
      </p:grpSp>
      <p:pic>
        <p:nvPicPr>
          <p:cNvPr id="955493" name="Picture 101" descr="elliptic flow"/>
          <p:cNvPicPr>
            <a:picLocks noChangeAspect="1" noChangeArrowheads="1"/>
          </p:cNvPicPr>
          <p:nvPr/>
        </p:nvPicPr>
        <p:blipFill>
          <a:blip r:embed="rId3"/>
          <a:srcRect l="46048"/>
          <a:stretch>
            <a:fillRect/>
          </a:stretch>
        </p:blipFill>
        <p:spPr bwMode="auto">
          <a:xfrm>
            <a:off x="5686425" y="3975100"/>
            <a:ext cx="2492375" cy="1379538"/>
          </a:xfrm>
          <a:prstGeom prst="rect">
            <a:avLst/>
          </a:prstGeom>
          <a:noFill/>
        </p:spPr>
      </p:pic>
      <p:pic>
        <p:nvPicPr>
          <p:cNvPr id="955494" name="Picture 102" descr="ppg04_corr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9063" y="3686175"/>
            <a:ext cx="3832225" cy="3035300"/>
          </a:xfrm>
          <a:prstGeom prst="rect">
            <a:avLst/>
          </a:prstGeom>
          <a:noFill/>
        </p:spPr>
      </p:pic>
      <p:sp>
        <p:nvSpPr>
          <p:cNvPr id="955495" name="Line 103"/>
          <p:cNvSpPr>
            <a:spLocks noChangeShapeType="1"/>
          </p:cNvSpPr>
          <p:nvPr/>
        </p:nvSpPr>
        <p:spPr bwMode="auto">
          <a:xfrm rot="11739653" flipV="1">
            <a:off x="4346575" y="4598988"/>
            <a:ext cx="1471613" cy="73818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 type="none" w="sm" len="sm"/>
            <a:tailEnd type="triangle" w="med" len="med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55496" name="Text Box 104"/>
          <p:cNvSpPr txBox="1">
            <a:spLocks noChangeArrowheads="1"/>
          </p:cNvSpPr>
          <p:nvPr/>
        </p:nvSpPr>
        <p:spPr bwMode="auto">
          <a:xfrm>
            <a:off x="7229475" y="3386138"/>
            <a:ext cx="138112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>
              <a:spcBef>
                <a:spcPct val="50000"/>
              </a:spcBef>
              <a:buClrTx/>
              <a:buSzTx/>
              <a:buFontTx/>
              <a:buNone/>
            </a:pPr>
            <a:r>
              <a:rPr lang="en-US" sz="2000" b="0">
                <a:solidFill>
                  <a:srgbClr val="FF0000"/>
                </a:solidFill>
              </a:rPr>
              <a:t>momentum space</a:t>
            </a:r>
            <a:endParaRPr lang="en-US" sz="2000" b="0">
              <a:solidFill>
                <a:schemeClr val="fol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648CBE-1D60-044A-863E-F6F83DD19474}" type="slidenum">
              <a:rPr lang="en-US"/>
              <a:pPr/>
              <a:t>7</a:t>
            </a:fld>
            <a:endParaRPr lang="en-US"/>
          </a:p>
        </p:txBody>
      </p:sp>
      <p:sp>
        <p:nvSpPr>
          <p:cNvPr id="11100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22250"/>
            <a:ext cx="7772400" cy="457200"/>
          </a:xfrm>
        </p:spPr>
        <p:txBody>
          <a:bodyPr/>
          <a:lstStyle/>
          <a:p>
            <a:r>
              <a:rPr lang="en-US" dirty="0" smtClean="0"/>
              <a:t>QCD </a:t>
            </a:r>
            <a:r>
              <a:rPr lang="en-US" dirty="0"/>
              <a:t>matter at T =300-600 </a:t>
            </a:r>
            <a:r>
              <a:rPr lang="en-US" dirty="0" err="1" smtClean="0"/>
              <a:t>MeV</a:t>
            </a:r>
            <a:r>
              <a:rPr lang="en-US" dirty="0" smtClean="0"/>
              <a:t> (at RHIC) </a:t>
            </a:r>
            <a:endParaRPr lang="en-US" dirty="0"/>
          </a:p>
        </p:txBody>
      </p:sp>
      <p:sp>
        <p:nvSpPr>
          <p:cNvPr id="11100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2388" y="990600"/>
            <a:ext cx="6472237" cy="5675399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dirty="0"/>
              <a:t>Collective flow with low viscosity/</a:t>
            </a:r>
            <a:r>
              <a:rPr lang="en-US" dirty="0" smtClean="0"/>
              <a:t> 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entropy </a:t>
            </a:r>
            <a:r>
              <a:rPr lang="en-US" dirty="0"/>
              <a:t>ratio: </a:t>
            </a:r>
            <a:r>
              <a:rPr lang="en-US" i="1" u="sng" dirty="0">
                <a:sym typeface="Symbol" charset="2"/>
              </a:rPr>
              <a:t>“perfect liquid”</a:t>
            </a:r>
          </a:p>
          <a:p>
            <a:pPr lvl="1">
              <a:lnSpc>
                <a:spcPct val="75000"/>
              </a:lnSpc>
            </a:pPr>
            <a:r>
              <a:rPr lang="en-US" dirty="0">
                <a:solidFill>
                  <a:srgbClr val="339933"/>
                </a:solidFill>
              </a:rPr>
              <a:t>How low? Strong coupling…</a:t>
            </a:r>
          </a:p>
          <a:p>
            <a:pPr lvl="1">
              <a:lnSpc>
                <a:spcPct val="75000"/>
              </a:lnSpc>
            </a:pPr>
            <a:endParaRPr lang="en-US" dirty="0">
              <a:solidFill>
                <a:srgbClr val="339933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/>
              <a:t>Opacity very high</a:t>
            </a:r>
            <a:endParaRPr lang="en-US" dirty="0" smtClean="0"/>
          </a:p>
          <a:p>
            <a:pPr lvl="1">
              <a:lnSpc>
                <a:spcPct val="75000"/>
              </a:lnSpc>
            </a:pPr>
            <a:r>
              <a:rPr lang="en-US" dirty="0" smtClean="0"/>
              <a:t>Plasma ~ stops </a:t>
            </a:r>
            <a:r>
              <a:rPr lang="en-US" dirty="0"/>
              <a:t>quarks &amp; gluons</a:t>
            </a:r>
          </a:p>
          <a:p>
            <a:pPr lvl="1">
              <a:lnSpc>
                <a:spcPct val="75000"/>
              </a:lnSpc>
            </a:pPr>
            <a:r>
              <a:rPr lang="en-US" dirty="0">
                <a:solidFill>
                  <a:srgbClr val="339933"/>
                </a:solidFill>
              </a:rPr>
              <a:t>How and why? Strong coupling…</a:t>
            </a:r>
          </a:p>
          <a:p>
            <a:pPr lvl="1">
              <a:lnSpc>
                <a:spcPct val="75000"/>
              </a:lnSpc>
            </a:pPr>
            <a:endParaRPr lang="en-US" dirty="0" smtClean="0">
              <a:solidFill>
                <a:srgbClr val="339933"/>
              </a:solidFill>
            </a:endParaRPr>
          </a:p>
          <a:p>
            <a:pPr>
              <a:lnSpc>
                <a:spcPct val="90000"/>
              </a:lnSpc>
            </a:pPr>
            <a:r>
              <a:rPr lang="en-US" dirty="0" smtClean="0"/>
              <a:t>Even heavy quarks lose energy &amp; flow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rgbClr val="339933"/>
                </a:solidFill>
              </a:rPr>
              <a:t>Not expected from </a:t>
            </a:r>
            <a:r>
              <a:rPr lang="en-US" dirty="0" err="1" smtClean="0">
                <a:solidFill>
                  <a:srgbClr val="339933"/>
                </a:solidFill>
              </a:rPr>
              <a:t>pQCD</a:t>
            </a:r>
            <a:r>
              <a:rPr lang="en-US" dirty="0" smtClean="0">
                <a:solidFill>
                  <a:srgbClr val="339933"/>
                </a:solidFill>
              </a:rPr>
              <a:t>; mechanism?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rgbClr val="339933"/>
                </a:solidFill>
              </a:rPr>
              <a:t>-&gt; strong coupling</a:t>
            </a:r>
          </a:p>
          <a:p>
            <a:pPr lvl="1">
              <a:lnSpc>
                <a:spcPct val="75000"/>
              </a:lnSpc>
            </a:pPr>
            <a:r>
              <a:rPr lang="en-US" dirty="0" smtClean="0">
                <a:solidFill>
                  <a:srgbClr val="339933"/>
                </a:solidFill>
              </a:rPr>
              <a:t>High mass </a:t>
            </a:r>
            <a:r>
              <a:rPr lang="en-US" dirty="0" err="1" smtClean="0">
                <a:solidFill>
                  <a:srgbClr val="339933"/>
                </a:solidFill>
              </a:rPr>
              <a:t>scatterers</a:t>
            </a:r>
            <a:r>
              <a:rPr lang="en-US" dirty="0" smtClean="0">
                <a:solidFill>
                  <a:srgbClr val="339933"/>
                </a:solidFill>
              </a:rPr>
              <a:t>?</a:t>
            </a:r>
          </a:p>
          <a:p>
            <a:pPr>
              <a:lnSpc>
                <a:spcPct val="90000"/>
              </a:lnSpc>
            </a:pPr>
            <a:r>
              <a:rPr lang="en-US" dirty="0" smtClean="0"/>
              <a:t>J/</a:t>
            </a:r>
            <a:r>
              <a:rPr lang="en-US" dirty="0" err="1" smtClean="0">
                <a:latin typeface="Symbol" charset="2"/>
                <a:cs typeface="Symbol" charset="2"/>
              </a:rPr>
              <a:t>y</a:t>
            </a:r>
            <a:r>
              <a:rPr lang="en-US" dirty="0" smtClean="0"/>
              <a:t> suppression indicates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color screening</a:t>
            </a:r>
          </a:p>
          <a:p>
            <a:pPr lvl="1">
              <a:lnSpc>
                <a:spcPct val="90000"/>
              </a:lnSpc>
            </a:pPr>
            <a:r>
              <a:rPr lang="en-US" dirty="0">
                <a:solidFill>
                  <a:srgbClr val="339933"/>
                </a:solidFill>
              </a:rPr>
              <a:t> How much?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5640388" y="1003300"/>
            <a:ext cx="3475037" cy="2120900"/>
            <a:chOff x="3394" y="668"/>
            <a:chExt cx="2189" cy="1336"/>
          </a:xfrm>
        </p:grpSpPr>
        <p:pic>
          <p:nvPicPr>
            <p:cNvPr id="1110021" name="Picture 5" descr="viscosity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394" y="668"/>
              <a:ext cx="846" cy="1336"/>
            </a:xfrm>
            <a:prstGeom prst="rect">
              <a:avLst/>
            </a:prstGeom>
            <a:noFill/>
          </p:spPr>
        </p:pic>
        <p:sp>
          <p:nvSpPr>
            <p:cNvPr id="1110022" name="Text Box 6"/>
            <p:cNvSpPr txBox="1">
              <a:spLocks noChangeArrowheads="1"/>
            </p:cNvSpPr>
            <p:nvPr/>
          </p:nvSpPr>
          <p:spPr bwMode="auto">
            <a:xfrm>
              <a:off x="4349" y="668"/>
              <a:ext cx="1234" cy="129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sz="1600" b="0">
                  <a:solidFill>
                    <a:schemeClr val="tx1"/>
                  </a:solidFill>
                  <a:latin typeface="Helvetica" charset="0"/>
                </a:rPr>
                <a:t>Example of the viscosity of milk. Liquids with higher viscosities will not make such a splash when poured at the same velocity.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904038" y="3124200"/>
            <a:ext cx="2239962" cy="1816100"/>
            <a:chOff x="1968" y="816"/>
            <a:chExt cx="3696" cy="3408"/>
          </a:xfrm>
        </p:grpSpPr>
        <p:sp>
          <p:nvSpPr>
            <p:cNvPr id="1110024" name="Rectangle 8"/>
            <p:cNvSpPr>
              <a:spLocks noChangeArrowheads="1"/>
            </p:cNvSpPr>
            <p:nvPr/>
          </p:nvSpPr>
          <p:spPr bwMode="auto">
            <a:xfrm>
              <a:off x="1968" y="816"/>
              <a:ext cx="3696" cy="3408"/>
            </a:xfrm>
            <a:prstGeom prst="rect">
              <a:avLst/>
            </a:prstGeom>
            <a:solidFill>
              <a:srgbClr val="003366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25" name="Rectangle 9"/>
            <p:cNvSpPr>
              <a:spLocks noChangeArrowheads="1"/>
            </p:cNvSpPr>
            <p:nvPr/>
          </p:nvSpPr>
          <p:spPr bwMode="auto">
            <a:xfrm>
              <a:off x="2112" y="864"/>
              <a:ext cx="3504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4" name="Group 10"/>
            <p:cNvGrpSpPr>
              <a:grpSpLocks/>
            </p:cNvGrpSpPr>
            <p:nvPr/>
          </p:nvGrpSpPr>
          <p:grpSpPr bwMode="auto">
            <a:xfrm>
              <a:off x="2784" y="1536"/>
              <a:ext cx="2400" cy="2448"/>
              <a:chOff x="2448" y="1344"/>
              <a:chExt cx="2400" cy="2448"/>
            </a:xfrm>
          </p:grpSpPr>
          <p:sp>
            <p:nvSpPr>
              <p:cNvPr id="1110027" name="Oval 11"/>
              <p:cNvSpPr>
                <a:spLocks noChangeArrowheads="1"/>
              </p:cNvSpPr>
              <p:nvPr/>
            </p:nvSpPr>
            <p:spPr bwMode="auto">
              <a:xfrm>
                <a:off x="2448" y="1440"/>
                <a:ext cx="2352" cy="2352"/>
              </a:xfrm>
              <a:prstGeom prst="ellipse">
                <a:avLst/>
              </a:prstGeom>
              <a:gradFill rotWithShape="0">
                <a:gsLst>
                  <a:gs pos="0">
                    <a:srgbClr val="000000"/>
                  </a:gs>
                  <a:gs pos="39999">
                    <a:srgbClr val="0A128C"/>
                  </a:gs>
                  <a:gs pos="70000">
                    <a:srgbClr val="181CC7"/>
                  </a:gs>
                  <a:gs pos="88000">
                    <a:srgbClr val="7005D4"/>
                  </a:gs>
                  <a:gs pos="100000">
                    <a:srgbClr val="8C3D91"/>
                  </a:gs>
                </a:gsLst>
                <a:path path="shape">
                  <a:fillToRect l="50000" t="50000" r="50000" b="50000"/>
                </a:path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10028" name="Oval 12"/>
              <p:cNvSpPr>
                <a:spLocks noChangeArrowheads="1"/>
              </p:cNvSpPr>
              <p:nvPr/>
            </p:nvSpPr>
            <p:spPr bwMode="auto">
              <a:xfrm rot="-2911999">
                <a:off x="3960" y="1320"/>
                <a:ext cx="528" cy="1248"/>
              </a:xfrm>
              <a:prstGeom prst="ellipse">
                <a:avLst/>
              </a:prstGeom>
              <a:solidFill>
                <a:schemeClr val="hlink">
                  <a:alpha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anchor="ctr"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  <p:sp>
            <p:nvSpPr>
              <p:cNvPr id="1110029" name="Line 13"/>
              <p:cNvSpPr>
                <a:spLocks noChangeShapeType="1"/>
              </p:cNvSpPr>
              <p:nvPr/>
            </p:nvSpPr>
            <p:spPr bwMode="auto">
              <a:xfrm flipV="1">
                <a:off x="4272" y="1344"/>
                <a:ext cx="480" cy="576"/>
              </a:xfrm>
              <a:prstGeom prst="line">
                <a:avLst/>
              </a:prstGeom>
              <a:noFill/>
              <a:ln w="9525">
                <a:noFill/>
                <a:round/>
                <a:headEnd/>
                <a:tailEnd/>
              </a:ln>
              <a:effectLst/>
            </p:spPr>
            <p:txBody>
              <a:bodyPr>
                <a:prstTxWarp prst="textNoShape">
                  <a:avLst/>
                </a:prstTxWarp>
                <a:spAutoFit/>
              </a:bodyPr>
              <a:lstStyle/>
              <a:p>
                <a:endParaRPr lang="en-US"/>
              </a:p>
            </p:txBody>
          </p:sp>
        </p:grpSp>
        <p:sp>
          <p:nvSpPr>
            <p:cNvPr id="1110030" name="Line 14"/>
            <p:cNvSpPr>
              <a:spLocks noChangeShapeType="1"/>
            </p:cNvSpPr>
            <p:nvPr/>
          </p:nvSpPr>
          <p:spPr bwMode="auto">
            <a:xfrm flipV="1">
              <a:off x="4896" y="1200"/>
              <a:ext cx="240" cy="33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31" name="Line 15"/>
            <p:cNvSpPr>
              <a:spLocks noChangeShapeType="1"/>
            </p:cNvSpPr>
            <p:nvPr/>
          </p:nvSpPr>
          <p:spPr bwMode="auto">
            <a:xfrm flipV="1">
              <a:off x="4800" y="1392"/>
              <a:ext cx="384" cy="240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32" name="Line 16"/>
            <p:cNvSpPr>
              <a:spLocks noChangeShapeType="1"/>
            </p:cNvSpPr>
            <p:nvPr/>
          </p:nvSpPr>
          <p:spPr bwMode="auto">
            <a:xfrm flipV="1">
              <a:off x="4944" y="1200"/>
              <a:ext cx="384" cy="28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33" name="Line 17"/>
            <p:cNvSpPr>
              <a:spLocks noChangeShapeType="1"/>
            </p:cNvSpPr>
            <p:nvPr/>
          </p:nvSpPr>
          <p:spPr bwMode="auto">
            <a:xfrm flipV="1">
              <a:off x="4416" y="1104"/>
              <a:ext cx="912" cy="912"/>
            </a:xfrm>
            <a:prstGeom prst="line">
              <a:avLst/>
            </a:prstGeom>
            <a:noFill/>
            <a:ln w="57150">
              <a:solidFill>
                <a:srgbClr val="FF00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34" name="Line 18"/>
            <p:cNvSpPr>
              <a:spLocks noChangeShapeType="1"/>
            </p:cNvSpPr>
            <p:nvPr/>
          </p:nvSpPr>
          <p:spPr bwMode="auto">
            <a:xfrm flipV="1">
              <a:off x="3504" y="2224"/>
              <a:ext cx="1152" cy="992"/>
            </a:xfrm>
            <a:prstGeom prst="line">
              <a:avLst/>
            </a:prstGeom>
            <a:noFill/>
            <a:ln w="57150">
              <a:solidFill>
                <a:srgbClr val="99FF33"/>
              </a:solidFill>
              <a:round/>
              <a:headEnd type="triangle" w="med" len="med"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35" name="Line 19"/>
            <p:cNvSpPr>
              <a:spLocks noChangeShapeType="1"/>
            </p:cNvSpPr>
            <p:nvPr/>
          </p:nvSpPr>
          <p:spPr bwMode="auto">
            <a:xfrm flipH="1">
              <a:off x="3120" y="3360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grpSp>
          <p:nvGrpSpPr>
            <p:cNvPr id="5" name="Group 20"/>
            <p:cNvGrpSpPr>
              <a:grpSpLocks/>
            </p:cNvGrpSpPr>
            <p:nvPr/>
          </p:nvGrpSpPr>
          <p:grpSpPr bwMode="auto">
            <a:xfrm>
              <a:off x="4439" y="1990"/>
              <a:ext cx="248" cy="230"/>
              <a:chOff x="4151" y="1798"/>
              <a:chExt cx="248" cy="230"/>
            </a:xfrm>
          </p:grpSpPr>
          <p:sp>
            <p:nvSpPr>
              <p:cNvPr id="1110037" name="Freeform 21"/>
              <p:cNvSpPr>
                <a:spLocks noChangeAspect="1"/>
              </p:cNvSpPr>
              <p:nvPr/>
            </p:nvSpPr>
            <p:spPr bwMode="auto">
              <a:xfrm rot="-8114256" flipH="1" flipV="1">
                <a:off x="4151" y="1798"/>
                <a:ext cx="106" cy="90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38" name="Freeform 22"/>
              <p:cNvSpPr>
                <a:spLocks noChangeAspect="1"/>
              </p:cNvSpPr>
              <p:nvPr/>
            </p:nvSpPr>
            <p:spPr bwMode="auto">
              <a:xfrm rot="-8114256" flipH="1" flipV="1">
                <a:off x="4223" y="1867"/>
                <a:ext cx="106" cy="91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39" name="Freeform 23"/>
              <p:cNvSpPr>
                <a:spLocks noChangeAspect="1"/>
              </p:cNvSpPr>
              <p:nvPr/>
            </p:nvSpPr>
            <p:spPr bwMode="auto">
              <a:xfrm rot="-8114256" flipH="1" flipV="1">
                <a:off x="4294" y="1938"/>
                <a:ext cx="105" cy="90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rgbClr val="FFFF00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10040" name="Line 24"/>
            <p:cNvSpPr>
              <a:spLocks noChangeShapeType="1"/>
            </p:cNvSpPr>
            <p:nvPr/>
          </p:nvSpPr>
          <p:spPr bwMode="auto">
            <a:xfrm flipH="1">
              <a:off x="1968" y="2016"/>
              <a:ext cx="2448" cy="0"/>
            </a:xfrm>
            <a:prstGeom prst="line">
              <a:avLst/>
            </a:prstGeom>
            <a:noFill/>
            <a:ln w="57150">
              <a:solidFill>
                <a:srgbClr val="FF0066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41" name="Line 25"/>
            <p:cNvSpPr>
              <a:spLocks noChangeShapeType="1"/>
            </p:cNvSpPr>
            <p:nvPr/>
          </p:nvSpPr>
          <p:spPr bwMode="auto">
            <a:xfrm flipV="1">
              <a:off x="4656" y="2208"/>
              <a:ext cx="1008" cy="0"/>
            </a:xfrm>
            <a:prstGeom prst="line">
              <a:avLst/>
            </a:prstGeom>
            <a:noFill/>
            <a:ln w="57150">
              <a:solidFill>
                <a:srgbClr val="99FF33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42" name="Freeform 26"/>
            <p:cNvSpPr>
              <a:spLocks noChangeAspect="1"/>
            </p:cNvSpPr>
            <p:nvPr/>
          </p:nvSpPr>
          <p:spPr bwMode="auto">
            <a:xfrm rot="-1156184">
              <a:off x="3786" y="2700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43" name="Freeform 27"/>
            <p:cNvSpPr>
              <a:spLocks noChangeAspect="1"/>
            </p:cNvSpPr>
            <p:nvPr/>
          </p:nvSpPr>
          <p:spPr bwMode="auto">
            <a:xfrm rot="-1156184">
              <a:off x="3847" y="2679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44" name="Freeform 28"/>
            <p:cNvSpPr>
              <a:spLocks noChangeAspect="1"/>
            </p:cNvSpPr>
            <p:nvPr/>
          </p:nvSpPr>
          <p:spPr bwMode="auto">
            <a:xfrm rot="-1156184">
              <a:off x="3908" y="2657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45" name="Freeform 29"/>
            <p:cNvSpPr>
              <a:spLocks noChangeAspect="1"/>
            </p:cNvSpPr>
            <p:nvPr/>
          </p:nvSpPr>
          <p:spPr bwMode="auto">
            <a:xfrm rot="-1156184">
              <a:off x="3969" y="2635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46" name="Freeform 30"/>
            <p:cNvSpPr>
              <a:spLocks noChangeAspect="1"/>
            </p:cNvSpPr>
            <p:nvPr/>
          </p:nvSpPr>
          <p:spPr bwMode="auto">
            <a:xfrm rot="-1156184">
              <a:off x="4029" y="2613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47" name="Freeform 31"/>
            <p:cNvSpPr>
              <a:spLocks noChangeAspect="1"/>
            </p:cNvSpPr>
            <p:nvPr/>
          </p:nvSpPr>
          <p:spPr bwMode="auto">
            <a:xfrm rot="-1156184">
              <a:off x="4090" y="2592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6" name="Group 32"/>
            <p:cNvGrpSpPr>
              <a:grpSpLocks noChangeAspect="1"/>
            </p:cNvGrpSpPr>
            <p:nvPr/>
          </p:nvGrpSpPr>
          <p:grpSpPr bwMode="auto">
            <a:xfrm rot="-4182604">
              <a:off x="3501" y="3150"/>
              <a:ext cx="455" cy="61"/>
              <a:chOff x="804" y="3206"/>
              <a:chExt cx="2344" cy="314"/>
            </a:xfrm>
          </p:grpSpPr>
          <p:sp>
            <p:nvSpPr>
              <p:cNvPr id="1110049" name="Freeform 33"/>
              <p:cNvSpPr>
                <a:spLocks noChangeAspect="1"/>
              </p:cNvSpPr>
              <p:nvPr/>
            </p:nvSpPr>
            <p:spPr bwMode="auto">
              <a:xfrm>
                <a:off x="804" y="3218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0" name="Freeform 34"/>
              <p:cNvSpPr>
                <a:spLocks noChangeAspect="1"/>
              </p:cNvSpPr>
              <p:nvPr/>
            </p:nvSpPr>
            <p:spPr bwMode="auto">
              <a:xfrm>
                <a:off x="1136" y="3216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1" name="Freeform 35"/>
              <p:cNvSpPr>
                <a:spLocks noChangeAspect="1"/>
              </p:cNvSpPr>
              <p:nvPr/>
            </p:nvSpPr>
            <p:spPr bwMode="auto">
              <a:xfrm>
                <a:off x="1468" y="3214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2" name="Freeform 36"/>
              <p:cNvSpPr>
                <a:spLocks noChangeAspect="1"/>
              </p:cNvSpPr>
              <p:nvPr/>
            </p:nvSpPr>
            <p:spPr bwMode="auto">
              <a:xfrm>
                <a:off x="1800" y="3212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3" name="Freeform 37"/>
              <p:cNvSpPr>
                <a:spLocks noChangeAspect="1"/>
              </p:cNvSpPr>
              <p:nvPr/>
            </p:nvSpPr>
            <p:spPr bwMode="auto">
              <a:xfrm>
                <a:off x="2132" y="3210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4" name="Freeform 38"/>
              <p:cNvSpPr>
                <a:spLocks noChangeAspect="1"/>
              </p:cNvSpPr>
              <p:nvPr/>
            </p:nvSpPr>
            <p:spPr bwMode="auto">
              <a:xfrm>
                <a:off x="2464" y="3208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55" name="Freeform 39"/>
              <p:cNvSpPr>
                <a:spLocks noChangeAspect="1"/>
              </p:cNvSpPr>
              <p:nvPr/>
            </p:nvSpPr>
            <p:spPr bwMode="auto">
              <a:xfrm>
                <a:off x="2796" y="3206"/>
                <a:ext cx="352" cy="302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10056" name="Freeform 40"/>
            <p:cNvSpPr>
              <a:spLocks noChangeAspect="1"/>
            </p:cNvSpPr>
            <p:nvPr/>
          </p:nvSpPr>
          <p:spPr bwMode="auto">
            <a:xfrm rot="-4182604">
              <a:off x="3934" y="2935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57" name="Freeform 41"/>
            <p:cNvSpPr>
              <a:spLocks noChangeAspect="1"/>
            </p:cNvSpPr>
            <p:nvPr/>
          </p:nvSpPr>
          <p:spPr bwMode="auto">
            <a:xfrm rot="-4182604">
              <a:off x="3956" y="2875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58" name="Freeform 42"/>
            <p:cNvSpPr>
              <a:spLocks noChangeAspect="1"/>
            </p:cNvSpPr>
            <p:nvPr/>
          </p:nvSpPr>
          <p:spPr bwMode="auto">
            <a:xfrm rot="-4182604">
              <a:off x="3977" y="2813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059" name="Freeform 43"/>
            <p:cNvSpPr>
              <a:spLocks noChangeAspect="1"/>
            </p:cNvSpPr>
            <p:nvPr/>
          </p:nvSpPr>
          <p:spPr bwMode="auto">
            <a:xfrm rot="-4182604">
              <a:off x="4000" y="2753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7" name="Group 44"/>
            <p:cNvGrpSpPr>
              <a:grpSpLocks/>
            </p:cNvGrpSpPr>
            <p:nvPr/>
          </p:nvGrpSpPr>
          <p:grpSpPr bwMode="auto">
            <a:xfrm>
              <a:off x="3264" y="3121"/>
              <a:ext cx="326" cy="60"/>
              <a:chOff x="3264" y="2881"/>
              <a:chExt cx="326" cy="60"/>
            </a:xfrm>
          </p:grpSpPr>
          <p:sp>
            <p:nvSpPr>
              <p:cNvPr id="1110061" name="Freeform 45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2" name="Freeform 46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3" name="Freeform 47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4" name="Freeform 48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5" name="Freeform 49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8" name="Group 50"/>
            <p:cNvGrpSpPr>
              <a:grpSpLocks/>
            </p:cNvGrpSpPr>
            <p:nvPr/>
          </p:nvGrpSpPr>
          <p:grpSpPr bwMode="auto">
            <a:xfrm>
              <a:off x="3552" y="2628"/>
              <a:ext cx="384" cy="60"/>
              <a:chOff x="3264" y="2881"/>
              <a:chExt cx="326" cy="60"/>
            </a:xfrm>
          </p:grpSpPr>
          <p:sp>
            <p:nvSpPr>
              <p:cNvPr id="1110067" name="Freeform 51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8" name="Freeform 52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69" name="Freeform 53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0" name="Freeform 54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1" name="Freeform 55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9" name="Group 56"/>
            <p:cNvGrpSpPr>
              <a:grpSpLocks/>
            </p:cNvGrpSpPr>
            <p:nvPr/>
          </p:nvGrpSpPr>
          <p:grpSpPr bwMode="auto">
            <a:xfrm>
              <a:off x="3504" y="2820"/>
              <a:ext cx="384" cy="60"/>
              <a:chOff x="3264" y="2881"/>
              <a:chExt cx="326" cy="60"/>
            </a:xfrm>
          </p:grpSpPr>
          <p:sp>
            <p:nvSpPr>
              <p:cNvPr id="1110073" name="Freeform 57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4" name="Freeform 58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5" name="Freeform 59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6" name="Freeform 60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77" name="Freeform 61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0" name="Group 62"/>
            <p:cNvGrpSpPr>
              <a:grpSpLocks/>
            </p:cNvGrpSpPr>
            <p:nvPr/>
          </p:nvGrpSpPr>
          <p:grpSpPr bwMode="auto">
            <a:xfrm rot="5045631">
              <a:off x="3618" y="3330"/>
              <a:ext cx="384" cy="60"/>
              <a:chOff x="3264" y="2881"/>
              <a:chExt cx="326" cy="60"/>
            </a:xfrm>
          </p:grpSpPr>
          <p:sp>
            <p:nvSpPr>
              <p:cNvPr id="1110079" name="Freeform 63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0" name="Freeform 64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1" name="Freeform 65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2" name="Freeform 66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3" name="Freeform 67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" name="Group 68"/>
            <p:cNvGrpSpPr>
              <a:grpSpLocks/>
            </p:cNvGrpSpPr>
            <p:nvPr/>
          </p:nvGrpSpPr>
          <p:grpSpPr bwMode="auto">
            <a:xfrm rot="7829463">
              <a:off x="3186" y="3282"/>
              <a:ext cx="384" cy="60"/>
              <a:chOff x="3264" y="2881"/>
              <a:chExt cx="326" cy="60"/>
            </a:xfrm>
          </p:grpSpPr>
          <p:sp>
            <p:nvSpPr>
              <p:cNvPr id="1110085" name="Freeform 69"/>
              <p:cNvSpPr>
                <a:spLocks noChangeAspect="1"/>
              </p:cNvSpPr>
              <p:nvPr/>
            </p:nvSpPr>
            <p:spPr bwMode="auto">
              <a:xfrm>
                <a:off x="3264" y="2883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6" name="Freeform 70"/>
              <p:cNvSpPr>
                <a:spLocks noChangeAspect="1"/>
              </p:cNvSpPr>
              <p:nvPr/>
            </p:nvSpPr>
            <p:spPr bwMode="auto">
              <a:xfrm>
                <a:off x="3328" y="2882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7" name="Freeform 71"/>
              <p:cNvSpPr>
                <a:spLocks noChangeAspect="1"/>
              </p:cNvSpPr>
              <p:nvPr/>
            </p:nvSpPr>
            <p:spPr bwMode="auto">
              <a:xfrm>
                <a:off x="3393" y="2882"/>
                <a:ext cx="68" cy="58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8" name="Freeform 72"/>
              <p:cNvSpPr>
                <a:spLocks noChangeAspect="1"/>
              </p:cNvSpPr>
              <p:nvPr/>
            </p:nvSpPr>
            <p:spPr bwMode="auto">
              <a:xfrm>
                <a:off x="3457" y="2881"/>
                <a:ext cx="69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110089" name="Freeform 73"/>
              <p:cNvSpPr>
                <a:spLocks noChangeAspect="1"/>
              </p:cNvSpPr>
              <p:nvPr/>
            </p:nvSpPr>
            <p:spPr bwMode="auto">
              <a:xfrm>
                <a:off x="3522" y="2881"/>
                <a:ext cx="68" cy="59"/>
              </a:xfrm>
              <a:custGeom>
                <a:avLst/>
                <a:gdLst/>
                <a:ahLst/>
                <a:cxnLst>
                  <a:cxn ang="0">
                    <a:pos x="0" y="302"/>
                  </a:cxn>
                  <a:cxn ang="0">
                    <a:pos x="108" y="294"/>
                  </a:cxn>
                  <a:cxn ang="0">
                    <a:pos x="200" y="258"/>
                  </a:cxn>
                  <a:cxn ang="0">
                    <a:pos x="240" y="202"/>
                  </a:cxn>
                  <a:cxn ang="0">
                    <a:pos x="252" y="98"/>
                  </a:cxn>
                  <a:cxn ang="0">
                    <a:pos x="212" y="34"/>
                  </a:cxn>
                  <a:cxn ang="0">
                    <a:pos x="148" y="2"/>
                  </a:cxn>
                  <a:cxn ang="0">
                    <a:pos x="96" y="25"/>
                  </a:cxn>
                  <a:cxn ang="0">
                    <a:pos x="52" y="94"/>
                  </a:cxn>
                  <a:cxn ang="0">
                    <a:pos x="56" y="190"/>
                  </a:cxn>
                  <a:cxn ang="0">
                    <a:pos x="108" y="258"/>
                  </a:cxn>
                  <a:cxn ang="0">
                    <a:pos x="216" y="290"/>
                  </a:cxn>
                  <a:cxn ang="0">
                    <a:pos x="352" y="302"/>
                  </a:cxn>
                </a:cxnLst>
                <a:rect l="0" t="0" r="r" b="b"/>
                <a:pathLst>
                  <a:path w="352" h="302">
                    <a:moveTo>
                      <a:pt x="0" y="302"/>
                    </a:moveTo>
                    <a:cubicBezTo>
                      <a:pt x="18" y="300"/>
                      <a:pt x="74" y="301"/>
                      <a:pt x="108" y="294"/>
                    </a:cubicBezTo>
                    <a:cubicBezTo>
                      <a:pt x="141" y="286"/>
                      <a:pt x="177" y="273"/>
                      <a:pt x="200" y="258"/>
                    </a:cubicBezTo>
                    <a:cubicBezTo>
                      <a:pt x="222" y="242"/>
                      <a:pt x="231" y="228"/>
                      <a:pt x="240" y="202"/>
                    </a:cubicBezTo>
                    <a:cubicBezTo>
                      <a:pt x="248" y="175"/>
                      <a:pt x="256" y="126"/>
                      <a:pt x="252" y="98"/>
                    </a:cubicBezTo>
                    <a:cubicBezTo>
                      <a:pt x="247" y="70"/>
                      <a:pt x="229" y="49"/>
                      <a:pt x="212" y="34"/>
                    </a:cubicBezTo>
                    <a:cubicBezTo>
                      <a:pt x="194" y="18"/>
                      <a:pt x="167" y="3"/>
                      <a:pt x="148" y="2"/>
                    </a:cubicBezTo>
                    <a:cubicBezTo>
                      <a:pt x="128" y="0"/>
                      <a:pt x="112" y="9"/>
                      <a:pt x="96" y="25"/>
                    </a:cubicBezTo>
                    <a:cubicBezTo>
                      <a:pt x="80" y="40"/>
                      <a:pt x="58" y="66"/>
                      <a:pt x="52" y="94"/>
                    </a:cubicBezTo>
                    <a:cubicBezTo>
                      <a:pt x="45" y="121"/>
                      <a:pt x="46" y="162"/>
                      <a:pt x="56" y="190"/>
                    </a:cubicBezTo>
                    <a:cubicBezTo>
                      <a:pt x="65" y="217"/>
                      <a:pt x="81" y="241"/>
                      <a:pt x="108" y="258"/>
                    </a:cubicBezTo>
                    <a:cubicBezTo>
                      <a:pt x="134" y="274"/>
                      <a:pt x="175" y="282"/>
                      <a:pt x="216" y="290"/>
                    </a:cubicBezTo>
                    <a:cubicBezTo>
                      <a:pt x="256" y="297"/>
                      <a:pt x="323" y="299"/>
                      <a:pt x="352" y="302"/>
                    </a:cubicBezTo>
                  </a:path>
                </a:pathLst>
              </a:custGeom>
              <a:noFill/>
              <a:ln w="28575" cmpd="sng">
                <a:solidFill>
                  <a:schemeClr val="bg1"/>
                </a:solidFill>
                <a:round/>
                <a:headEnd/>
                <a:tailEnd/>
              </a:ln>
              <a:effectLst/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10090" name="Line 74"/>
            <p:cNvSpPr>
              <a:spLocks noChangeShapeType="1"/>
            </p:cNvSpPr>
            <p:nvPr/>
          </p:nvSpPr>
          <p:spPr bwMode="auto">
            <a:xfrm flipH="1">
              <a:off x="3168" y="3312"/>
              <a:ext cx="240" cy="43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1" name="Line 75"/>
            <p:cNvSpPr>
              <a:spLocks noChangeShapeType="1"/>
            </p:cNvSpPr>
            <p:nvPr/>
          </p:nvSpPr>
          <p:spPr bwMode="auto">
            <a:xfrm flipH="1">
              <a:off x="3552" y="3216"/>
              <a:ext cx="144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2" name="Line 76"/>
            <p:cNvSpPr>
              <a:spLocks noChangeShapeType="1"/>
            </p:cNvSpPr>
            <p:nvPr/>
          </p:nvSpPr>
          <p:spPr bwMode="auto">
            <a:xfrm flipH="1">
              <a:off x="3648" y="3312"/>
              <a:ext cx="144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3" name="Line 77"/>
            <p:cNvSpPr>
              <a:spLocks noChangeShapeType="1"/>
            </p:cNvSpPr>
            <p:nvPr/>
          </p:nvSpPr>
          <p:spPr bwMode="auto">
            <a:xfrm flipH="1">
              <a:off x="3408" y="2880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4" name="Line 78"/>
            <p:cNvSpPr>
              <a:spLocks noChangeShapeType="1"/>
            </p:cNvSpPr>
            <p:nvPr/>
          </p:nvSpPr>
          <p:spPr bwMode="auto">
            <a:xfrm flipH="1" flipV="1">
              <a:off x="3072" y="3072"/>
              <a:ext cx="336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5" name="Line 79"/>
            <p:cNvSpPr>
              <a:spLocks noChangeShapeType="1"/>
            </p:cNvSpPr>
            <p:nvPr/>
          </p:nvSpPr>
          <p:spPr bwMode="auto">
            <a:xfrm flipH="1">
              <a:off x="3120" y="3168"/>
              <a:ext cx="144" cy="4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6" name="Line 80"/>
            <p:cNvSpPr>
              <a:spLocks noChangeShapeType="1"/>
            </p:cNvSpPr>
            <p:nvPr/>
          </p:nvSpPr>
          <p:spPr bwMode="auto">
            <a:xfrm flipH="1">
              <a:off x="3984" y="2928"/>
              <a:ext cx="0" cy="192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7" name="Line 81"/>
            <p:cNvSpPr>
              <a:spLocks noChangeShapeType="1"/>
            </p:cNvSpPr>
            <p:nvPr/>
          </p:nvSpPr>
          <p:spPr bwMode="auto">
            <a:xfrm>
              <a:off x="3792" y="3456"/>
              <a:ext cx="96" cy="288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8" name="Line 82"/>
            <p:cNvSpPr>
              <a:spLocks noChangeShapeType="1"/>
            </p:cNvSpPr>
            <p:nvPr/>
          </p:nvSpPr>
          <p:spPr bwMode="auto">
            <a:xfrm flipH="1">
              <a:off x="3648" y="3504"/>
              <a:ext cx="144" cy="33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099" name="Line 83"/>
            <p:cNvSpPr>
              <a:spLocks noChangeShapeType="1"/>
            </p:cNvSpPr>
            <p:nvPr/>
          </p:nvSpPr>
          <p:spPr bwMode="auto">
            <a:xfrm flipH="1">
              <a:off x="3360" y="2688"/>
              <a:ext cx="240" cy="96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100" name="Line 84"/>
            <p:cNvSpPr>
              <a:spLocks noChangeShapeType="1"/>
            </p:cNvSpPr>
            <p:nvPr/>
          </p:nvSpPr>
          <p:spPr bwMode="auto">
            <a:xfrm flipH="1" flipV="1">
              <a:off x="3504" y="2496"/>
              <a:ext cx="288" cy="144"/>
            </a:xfrm>
            <a:prstGeom prst="line">
              <a:avLst/>
            </a:prstGeom>
            <a:noFill/>
            <a:ln w="381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110101" name="Freeform 85"/>
            <p:cNvSpPr>
              <a:spLocks noChangeAspect="1"/>
            </p:cNvSpPr>
            <p:nvPr/>
          </p:nvSpPr>
          <p:spPr bwMode="auto">
            <a:xfrm rot="-1156184">
              <a:off x="3264" y="2561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2" name="Freeform 86"/>
            <p:cNvSpPr>
              <a:spLocks noChangeAspect="1"/>
            </p:cNvSpPr>
            <p:nvPr/>
          </p:nvSpPr>
          <p:spPr bwMode="auto">
            <a:xfrm rot="-1156184">
              <a:off x="3325" y="2539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3" name="Freeform 87"/>
            <p:cNvSpPr>
              <a:spLocks noChangeAspect="1"/>
            </p:cNvSpPr>
            <p:nvPr/>
          </p:nvSpPr>
          <p:spPr bwMode="auto">
            <a:xfrm rot="-1156184">
              <a:off x="3385" y="2517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4" name="Freeform 88"/>
            <p:cNvSpPr>
              <a:spLocks noChangeAspect="1"/>
            </p:cNvSpPr>
            <p:nvPr/>
          </p:nvSpPr>
          <p:spPr bwMode="auto">
            <a:xfrm rot="-1156184">
              <a:off x="3446" y="2496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5" name="Freeform 89"/>
            <p:cNvSpPr>
              <a:spLocks noChangeAspect="1"/>
            </p:cNvSpPr>
            <p:nvPr/>
          </p:nvSpPr>
          <p:spPr bwMode="auto">
            <a:xfrm rot="-4182604">
              <a:off x="3547" y="3642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6" name="Freeform 90"/>
            <p:cNvSpPr>
              <a:spLocks noChangeAspect="1"/>
            </p:cNvSpPr>
            <p:nvPr/>
          </p:nvSpPr>
          <p:spPr bwMode="auto">
            <a:xfrm rot="-4182604">
              <a:off x="3569" y="3582"/>
              <a:ext cx="68" cy="58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7" name="Freeform 91"/>
            <p:cNvSpPr>
              <a:spLocks noChangeAspect="1"/>
            </p:cNvSpPr>
            <p:nvPr/>
          </p:nvSpPr>
          <p:spPr bwMode="auto">
            <a:xfrm rot="-4182604">
              <a:off x="3590" y="3520"/>
              <a:ext cx="69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0108" name="Freeform 92"/>
            <p:cNvSpPr>
              <a:spLocks noChangeAspect="1"/>
            </p:cNvSpPr>
            <p:nvPr/>
          </p:nvSpPr>
          <p:spPr bwMode="auto">
            <a:xfrm rot="-4182604">
              <a:off x="3613" y="3460"/>
              <a:ext cx="68" cy="59"/>
            </a:xfrm>
            <a:custGeom>
              <a:avLst/>
              <a:gdLst/>
              <a:ahLst/>
              <a:cxnLst>
                <a:cxn ang="0">
                  <a:pos x="0" y="302"/>
                </a:cxn>
                <a:cxn ang="0">
                  <a:pos x="108" y="294"/>
                </a:cxn>
                <a:cxn ang="0">
                  <a:pos x="200" y="258"/>
                </a:cxn>
                <a:cxn ang="0">
                  <a:pos x="240" y="202"/>
                </a:cxn>
                <a:cxn ang="0">
                  <a:pos x="252" y="98"/>
                </a:cxn>
                <a:cxn ang="0">
                  <a:pos x="212" y="34"/>
                </a:cxn>
                <a:cxn ang="0">
                  <a:pos x="148" y="2"/>
                </a:cxn>
                <a:cxn ang="0">
                  <a:pos x="96" y="25"/>
                </a:cxn>
                <a:cxn ang="0">
                  <a:pos x="52" y="94"/>
                </a:cxn>
                <a:cxn ang="0">
                  <a:pos x="56" y="190"/>
                </a:cxn>
                <a:cxn ang="0">
                  <a:pos x="108" y="258"/>
                </a:cxn>
                <a:cxn ang="0">
                  <a:pos x="216" y="290"/>
                </a:cxn>
                <a:cxn ang="0">
                  <a:pos x="352" y="302"/>
                </a:cxn>
              </a:cxnLst>
              <a:rect l="0" t="0" r="r" b="b"/>
              <a:pathLst>
                <a:path w="352" h="302">
                  <a:moveTo>
                    <a:pt x="0" y="302"/>
                  </a:moveTo>
                  <a:cubicBezTo>
                    <a:pt x="18" y="300"/>
                    <a:pt x="74" y="301"/>
                    <a:pt x="108" y="294"/>
                  </a:cubicBezTo>
                  <a:cubicBezTo>
                    <a:pt x="141" y="286"/>
                    <a:pt x="177" y="273"/>
                    <a:pt x="200" y="258"/>
                  </a:cubicBezTo>
                  <a:cubicBezTo>
                    <a:pt x="222" y="242"/>
                    <a:pt x="231" y="228"/>
                    <a:pt x="240" y="202"/>
                  </a:cubicBezTo>
                  <a:cubicBezTo>
                    <a:pt x="248" y="175"/>
                    <a:pt x="256" y="126"/>
                    <a:pt x="252" y="98"/>
                  </a:cubicBezTo>
                  <a:cubicBezTo>
                    <a:pt x="247" y="70"/>
                    <a:pt x="229" y="49"/>
                    <a:pt x="212" y="34"/>
                  </a:cubicBezTo>
                  <a:cubicBezTo>
                    <a:pt x="194" y="18"/>
                    <a:pt x="167" y="3"/>
                    <a:pt x="148" y="2"/>
                  </a:cubicBezTo>
                  <a:cubicBezTo>
                    <a:pt x="128" y="0"/>
                    <a:pt x="112" y="9"/>
                    <a:pt x="96" y="25"/>
                  </a:cubicBezTo>
                  <a:cubicBezTo>
                    <a:pt x="80" y="40"/>
                    <a:pt x="58" y="66"/>
                    <a:pt x="52" y="94"/>
                  </a:cubicBezTo>
                  <a:cubicBezTo>
                    <a:pt x="45" y="121"/>
                    <a:pt x="46" y="162"/>
                    <a:pt x="56" y="190"/>
                  </a:cubicBezTo>
                  <a:cubicBezTo>
                    <a:pt x="65" y="217"/>
                    <a:pt x="81" y="241"/>
                    <a:pt x="108" y="258"/>
                  </a:cubicBezTo>
                  <a:cubicBezTo>
                    <a:pt x="134" y="274"/>
                    <a:pt x="175" y="282"/>
                    <a:pt x="216" y="290"/>
                  </a:cubicBezTo>
                  <a:cubicBezTo>
                    <a:pt x="256" y="297"/>
                    <a:pt x="323" y="299"/>
                    <a:pt x="352" y="302"/>
                  </a:cubicBezTo>
                </a:path>
              </a:pathLst>
            </a:custGeom>
            <a:noFill/>
            <a:ln w="28575" cmpd="sng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3872572" y="4875906"/>
            <a:ext cx="3314439" cy="1931294"/>
            <a:chOff x="4177108" y="4342880"/>
            <a:chExt cx="3759204" cy="2400820"/>
          </a:xfrm>
        </p:grpSpPr>
        <p:pic>
          <p:nvPicPr>
            <p:cNvPr id="96" name="Picture 4" descr="1_RAA_C0010_2"/>
            <p:cNvPicPr>
              <a:picLocks noChangeAspect="1" noChangeArrowheads="1"/>
            </p:cNvPicPr>
            <p:nvPr/>
          </p:nvPicPr>
          <p:blipFill>
            <a:blip r:embed="rId4"/>
            <a:srcRect l="4230" t="8408" r="6892" b="1237"/>
            <a:stretch>
              <a:fillRect/>
            </a:stretch>
          </p:blipFill>
          <p:spPr bwMode="auto">
            <a:xfrm>
              <a:off x="4177108" y="4342880"/>
              <a:ext cx="3759204" cy="2400820"/>
            </a:xfrm>
            <a:prstGeom prst="rect">
              <a:avLst/>
            </a:prstGeom>
            <a:noFill/>
          </p:spPr>
        </p:pic>
        <p:sp>
          <p:nvSpPr>
            <p:cNvPr id="97" name="Text Box 5"/>
            <p:cNvSpPr txBox="1">
              <a:spLocks noChangeArrowheads="1"/>
            </p:cNvSpPr>
            <p:nvPr/>
          </p:nvSpPr>
          <p:spPr bwMode="auto">
            <a:xfrm>
              <a:off x="4621873" y="4475524"/>
              <a:ext cx="3064429" cy="87233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>
                <a:buFont typeface="Monotype Sorts" charset="2"/>
                <a:buNone/>
              </a:pPr>
              <a:r>
                <a:rPr lang="en-US" sz="1800" dirty="0">
                  <a:solidFill>
                    <a:srgbClr val="339933"/>
                  </a:solidFill>
                </a:rPr>
                <a:t>Non photonic electrons   </a:t>
              </a:r>
              <a:endParaRPr lang="en-US" sz="1800" dirty="0">
                <a:solidFill>
                  <a:schemeClr val="tx1"/>
                </a:solidFill>
              </a:endParaRPr>
            </a:p>
            <a:p>
              <a:pPr>
                <a:buFont typeface="Monotype Sorts" charset="2"/>
                <a:buNone/>
              </a:pPr>
              <a:r>
                <a:rPr lang="en-US" sz="1800" dirty="0">
                  <a:solidFill>
                    <a:schemeClr val="tx1"/>
                  </a:solidFill>
                </a:rPr>
                <a:t>                               </a:t>
              </a:r>
              <a:r>
                <a:rPr lang="en-US" sz="1800" dirty="0">
                  <a:latin typeface="Symbol" charset="2"/>
                  <a:sym typeface="Symbol" charset="2"/>
                </a:rPr>
                <a:t></a:t>
              </a:r>
              <a:r>
                <a:rPr lang="en-US" sz="1800" baseline="30000" dirty="0"/>
                <a:t>0</a:t>
              </a:r>
              <a:r>
                <a:rPr lang="en-US" sz="1800" dirty="0"/>
                <a:t>, </a:t>
              </a:r>
              <a:r>
                <a:rPr lang="en-US" sz="1800" dirty="0" err="1" smtClean="0">
                  <a:solidFill>
                    <a:schemeClr val="accent2"/>
                  </a:solidFill>
                  <a:latin typeface="Symbol" charset="2"/>
                  <a:sym typeface="Symbol" charset="2"/>
                </a:rPr>
                <a:t></a:t>
              </a:r>
              <a:endParaRPr lang="en-US" sz="1800" dirty="0" smtClean="0">
                <a:solidFill>
                  <a:schemeClr val="accent2"/>
                </a:solidFill>
                <a:latin typeface="Symbol" charset="2"/>
                <a:sym typeface="Symbol" charset="2"/>
              </a:endParaRPr>
            </a:p>
          </p:txBody>
        </p:sp>
        <p:sp>
          <p:nvSpPr>
            <p:cNvPr id="98" name="Line 6"/>
            <p:cNvSpPr>
              <a:spLocks noChangeShapeType="1"/>
            </p:cNvSpPr>
            <p:nvPr/>
          </p:nvSpPr>
          <p:spPr bwMode="auto">
            <a:xfrm>
              <a:off x="4820524" y="4812406"/>
              <a:ext cx="0" cy="347520"/>
            </a:xfrm>
            <a:prstGeom prst="line">
              <a:avLst/>
            </a:prstGeom>
            <a:noFill/>
            <a:ln w="28575">
              <a:solidFill>
                <a:srgbClr val="339933"/>
              </a:solidFill>
              <a:round/>
              <a:headEnd/>
              <a:tailEnd type="triangle" w="med" len="med"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99" name="Rectangle 7"/>
            <p:cNvSpPr>
              <a:spLocks noChangeArrowheads="1"/>
            </p:cNvSpPr>
            <p:nvPr/>
          </p:nvSpPr>
          <p:spPr bwMode="auto">
            <a:xfrm>
              <a:off x="6448517" y="5347856"/>
              <a:ext cx="1353884" cy="41345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  <p:sp>
          <p:nvSpPr>
            <p:cNvPr id="100" name="Line 8"/>
            <p:cNvSpPr>
              <a:spLocks noChangeShapeType="1"/>
            </p:cNvSpPr>
            <p:nvPr/>
          </p:nvSpPr>
          <p:spPr bwMode="auto">
            <a:xfrm>
              <a:off x="6603999" y="5177255"/>
              <a:ext cx="233797" cy="1021428"/>
            </a:xfrm>
            <a:prstGeom prst="line">
              <a:avLst/>
            </a:prstGeom>
            <a:noFill/>
            <a:ln w="28575">
              <a:solidFill>
                <a:schemeClr val="hlink"/>
              </a:solidFill>
              <a:round/>
              <a:headEnd/>
              <a:tailEnd type="triangle" w="med" len="med"/>
            </a:ln>
            <a:effectLst/>
          </p:spPr>
          <p:txBody>
            <a:bodyPr wrap="square" anchor="ctr">
              <a:prstTxWarp prst="textNoShape">
                <a:avLst/>
              </a:prstTxWarp>
              <a:spAutoFit/>
            </a:bodyPr>
            <a:lstStyle/>
            <a:p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01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0019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8648700" y="6334780"/>
            <a:ext cx="4589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400" dirty="0" err="1" smtClean="0">
                <a:solidFill>
                  <a:srgbClr val="000000"/>
                </a:solidFill>
                <a:latin typeface="Wingdings"/>
                <a:ea typeface="Wingdings"/>
                <a:cs typeface="Wingdings"/>
              </a:rPr>
              <a:t></a:t>
            </a:r>
            <a:endParaRPr lang="en-US" sz="2400" dirty="0">
              <a:solidFill>
                <a:srgbClr val="000000"/>
              </a:solidFill>
            </a:endParaRPr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8F23AB-3EAA-1C48-B767-92EEDA4E76C7}" type="slidenum">
              <a:rPr lang="en-US"/>
              <a:pPr/>
              <a:t>8</a:t>
            </a:fld>
            <a:endParaRPr lang="en-US"/>
          </a:p>
        </p:txBody>
      </p:sp>
      <p:sp>
        <p:nvSpPr>
          <p:cNvPr id="1090562" name="Rectangle 2"/>
          <p:cNvSpPr>
            <a:spLocks noGrp="1" noChangeArrowheads="1"/>
          </p:cNvSpPr>
          <p:nvPr>
            <p:ph type="title"/>
          </p:nvPr>
        </p:nvSpPr>
        <p:spPr>
          <a:xfrm>
            <a:off x="406400" y="120650"/>
            <a:ext cx="8377238" cy="457200"/>
          </a:xfrm>
        </p:spPr>
        <p:txBody>
          <a:bodyPr/>
          <a:lstStyle/>
          <a:p>
            <a:r>
              <a:rPr lang="en-US" dirty="0" smtClean="0"/>
              <a:t>Strong coupling: forefront issue in other fields!</a:t>
            </a:r>
            <a:endParaRPr lang="en-US" dirty="0"/>
          </a:p>
        </p:txBody>
      </p:sp>
      <p:sp>
        <p:nvSpPr>
          <p:cNvPr id="10905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63525" y="685800"/>
            <a:ext cx="8647113" cy="830997"/>
          </a:xfrm>
        </p:spPr>
        <p:txBody>
          <a:bodyPr/>
          <a:lstStyle/>
          <a:p>
            <a:pPr>
              <a:buFont typeface="Monotype Sorts" charset="2"/>
              <a:buNone/>
            </a:pPr>
            <a:r>
              <a:rPr lang="en-US" i="1" dirty="0">
                <a:solidFill>
                  <a:schemeClr val="tx2"/>
                </a:solidFill>
              </a:rPr>
              <a:t>Quark gluon plasma is like other systems with </a:t>
            </a:r>
            <a:r>
              <a:rPr lang="en-US" cap="all" dirty="0">
                <a:solidFill>
                  <a:schemeClr val="tx2"/>
                </a:solidFill>
              </a:rPr>
              <a:t>strong coupling</a:t>
            </a:r>
            <a:r>
              <a:rPr lang="en-US" cap="all" dirty="0" smtClean="0">
                <a:solidFill>
                  <a:schemeClr val="tx2"/>
                </a:solidFill>
              </a:rPr>
              <a:t> </a:t>
            </a:r>
            <a:r>
              <a:rPr lang="en-US" i="1" dirty="0" smtClean="0">
                <a:solidFill>
                  <a:schemeClr val="tx2"/>
                </a:solidFill>
              </a:rPr>
              <a:t>– all </a:t>
            </a:r>
            <a:r>
              <a:rPr lang="en-US" i="1" dirty="0">
                <a:solidFill>
                  <a:schemeClr val="tx2"/>
                </a:solidFill>
              </a:rPr>
              <a:t>exhibit</a:t>
            </a:r>
            <a:r>
              <a:rPr lang="en-US" i="1" dirty="0" smtClean="0">
                <a:solidFill>
                  <a:schemeClr val="tx2"/>
                </a:solidFill>
              </a:rPr>
              <a:t> liquid properties &amp; phase </a:t>
            </a:r>
            <a:r>
              <a:rPr lang="en-US" i="1" dirty="0">
                <a:solidFill>
                  <a:schemeClr val="tx2"/>
                </a:solidFill>
              </a:rPr>
              <a:t>transitions</a:t>
            </a:r>
            <a:endParaRPr lang="en-US" dirty="0"/>
          </a:p>
        </p:txBody>
      </p:sp>
      <p:pic>
        <p:nvPicPr>
          <p:cNvPr id="1090564" name="Picture 4" descr="images"/>
          <p:cNvPicPr>
            <a:picLocks noChangeAspect="1" noChangeArrowheads="1"/>
          </p:cNvPicPr>
          <p:nvPr/>
        </p:nvPicPr>
        <p:blipFill>
          <a:blip r:embed="rId3"/>
          <a:srcRect t="53310"/>
          <a:stretch>
            <a:fillRect/>
          </a:stretch>
        </p:blipFill>
        <p:spPr bwMode="auto">
          <a:xfrm>
            <a:off x="0" y="2057400"/>
            <a:ext cx="3582988" cy="1304925"/>
          </a:xfrm>
          <a:prstGeom prst="rect">
            <a:avLst/>
          </a:prstGeom>
          <a:noFill/>
        </p:spPr>
      </p:pic>
      <p:sp>
        <p:nvSpPr>
          <p:cNvPr id="1090565" name="Rectangle 5"/>
          <p:cNvSpPr>
            <a:spLocks noChangeArrowheads="1"/>
          </p:cNvSpPr>
          <p:nvPr/>
        </p:nvSpPr>
        <p:spPr bwMode="auto">
          <a:xfrm>
            <a:off x="3582988" y="1736725"/>
            <a:ext cx="274955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charset="2"/>
              <a:buNone/>
            </a:pPr>
            <a:r>
              <a:rPr lang="en-US" sz="2400">
                <a:latin typeface="Arial" charset="0"/>
              </a:rPr>
              <a:t>Cold atoms: coldest &amp; hottest matter on earth are alike!</a:t>
            </a:r>
          </a:p>
        </p:txBody>
      </p:sp>
      <p:sp>
        <p:nvSpPr>
          <p:cNvPr id="1090566" name="Rectangle 6"/>
          <p:cNvSpPr>
            <a:spLocks noChangeArrowheads="1"/>
          </p:cNvSpPr>
          <p:nvPr/>
        </p:nvSpPr>
        <p:spPr bwMode="auto">
          <a:xfrm>
            <a:off x="85725" y="3708400"/>
            <a:ext cx="3497263" cy="162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charset="2"/>
              <a:buNone/>
            </a:pPr>
            <a:r>
              <a:rPr lang="en-US" sz="2400">
                <a:latin typeface="Arial" charset="0"/>
              </a:rPr>
              <a:t>Dusty plasmas &amp; warm, dense plasmas</a:t>
            </a:r>
          </a:p>
          <a:p>
            <a:pPr>
              <a:buFont typeface="Monotype Sorts" charset="2"/>
              <a:buNone/>
            </a:pPr>
            <a:r>
              <a:rPr lang="en-US" sz="2400">
                <a:latin typeface="Arial" charset="0"/>
              </a:rPr>
              <a:t>have liquid and even crystalline phases</a:t>
            </a:r>
          </a:p>
        </p:txBody>
      </p:sp>
      <p:sp>
        <p:nvSpPr>
          <p:cNvPr id="1090567" name="Rectangle 7"/>
          <p:cNvSpPr>
            <a:spLocks noChangeArrowheads="1"/>
          </p:cNvSpPr>
          <p:nvPr/>
        </p:nvSpPr>
        <p:spPr bwMode="auto">
          <a:xfrm>
            <a:off x="6159500" y="4279900"/>
            <a:ext cx="2984500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>
              <a:buFont typeface="Monotype Sorts" charset="2"/>
              <a:buNone/>
            </a:pPr>
            <a:r>
              <a:rPr lang="en-US" sz="2400">
                <a:latin typeface="Arial" charset="0"/>
              </a:rPr>
              <a:t>Strongly correlated condensed matter:</a:t>
            </a:r>
          </a:p>
          <a:p>
            <a:pPr>
              <a:buFont typeface="Monotype Sorts" charset="2"/>
              <a:buNone/>
            </a:pPr>
            <a:r>
              <a:rPr lang="en-US" sz="2400">
                <a:latin typeface="Arial" charset="0"/>
              </a:rPr>
              <a:t>liquid crystal phases and superconductors   </a:t>
            </a:r>
          </a:p>
        </p:txBody>
      </p:sp>
      <p:pic>
        <p:nvPicPr>
          <p:cNvPr id="1090568" name="Picture 3" descr="perfect-liquid-3-140px.jpg">
            <a:hlinkClick r:id="rId4" tooltip="click to start video"/>
          </p:cNvPr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22688" y="4795838"/>
            <a:ext cx="1887537" cy="166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90569" name="Picture 9" descr="DNA-liquid-crystal-300"/>
          <p:cNvPicPr>
            <a:picLocks noChangeAspect="1" noChangeArrowheads="1"/>
          </p:cNvPicPr>
          <p:nvPr/>
        </p:nvPicPr>
        <p:blipFill>
          <a:blip r:embed="rId6"/>
          <a:srcRect l="33093" t="9752" r="33272" b="45750"/>
          <a:stretch>
            <a:fillRect/>
          </a:stretch>
        </p:blipFill>
        <p:spPr bwMode="auto">
          <a:xfrm>
            <a:off x="6281738" y="1546225"/>
            <a:ext cx="2781300" cy="2759075"/>
          </a:xfrm>
          <a:prstGeom prst="rect">
            <a:avLst/>
          </a:prstGeom>
          <a:noFill/>
        </p:spPr>
      </p:pic>
      <p:pic>
        <p:nvPicPr>
          <p:cNvPr id="1090570" name="Picture 10"/>
          <p:cNvPicPr>
            <a:picLocks noChangeAspect="1" noChangeArrowheads="1"/>
          </p:cNvPicPr>
          <p:nvPr/>
        </p:nvPicPr>
        <p:blipFill>
          <a:blip r:embed="rId7"/>
          <a:srcRect t="20811"/>
          <a:stretch>
            <a:fillRect/>
          </a:stretch>
        </p:blipFill>
        <p:spPr bwMode="auto">
          <a:xfrm>
            <a:off x="3722688" y="3311525"/>
            <a:ext cx="1887537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47625" y="5227638"/>
            <a:ext cx="9058275" cy="1557349"/>
          </a:xfrm>
          <a:prstGeom prst="rect">
            <a:avLst/>
          </a:prstGeom>
          <a:solidFill>
            <a:srgbClr val="FFFF00"/>
          </a:solidFill>
          <a:ln w="19050" cap="flat" cmpd="sng" algn="ctr">
            <a:solidFill>
              <a:srgbClr val="FF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342900" lvl="0" indent="-342900" algn="ctr">
              <a:buNone/>
            </a:pPr>
            <a:r>
              <a:rPr lang="en-US" i="1" dirty="0" smtClean="0">
                <a:latin typeface="+mn-lt"/>
              </a:rPr>
              <a:t>In all these cases have a competition:</a:t>
            </a:r>
            <a:endParaRPr kumimoji="0" lang="en-US" b="1" i="1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None/>
              <a:tabLst/>
              <a:defRPr/>
            </a:pP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Attractive forces </a:t>
            </a:r>
            <a:r>
              <a:rPr kumimoji="0" lang="en-US" b="1" i="1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charset="2"/>
              </a:rPr>
              <a:t></a:t>
            </a: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repulsive force or kinetic energy</a:t>
            </a:r>
            <a:endParaRPr kumimoji="0" lang="en-US" b="1" i="1" u="none" strike="noStrike" kern="0" cap="none" spc="0" normalizeH="0" baseline="0" noProof="0" dirty="0" smtClean="0">
              <a:ln>
                <a:noFill/>
              </a:ln>
              <a:solidFill>
                <a:schemeClr val="hlink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ctr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Monotype Sorts" charset="2"/>
              <a:buNone/>
              <a:tabLst/>
              <a:defRPr/>
            </a:pPr>
            <a:r>
              <a:rPr kumimoji="0" lang="en-US" b="1" i="1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Result: many-body interactions;</a:t>
            </a:r>
            <a:r>
              <a:rPr kumimoji="0" lang="en-US" b="1" i="1" u="none" strike="noStrike" kern="0" cap="none" spc="0" normalizeH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en-US" i="1" kern="0" dirty="0" err="1" smtClean="0">
                <a:solidFill>
                  <a:schemeClr val="accent2"/>
                </a:solidFill>
                <a:latin typeface="+mn-lt"/>
              </a:rPr>
              <a:t>quasiparticles</a:t>
            </a:r>
            <a:r>
              <a:rPr lang="en-US" i="1" kern="0" dirty="0" smtClean="0">
                <a:solidFill>
                  <a:schemeClr val="accent2"/>
                </a:solidFill>
                <a:latin typeface="+mn-lt"/>
              </a:rPr>
              <a:t> exist?</a:t>
            </a:r>
            <a:endParaRPr kumimoji="0" lang="en-US" b="1" i="1" u="none" strike="noStrike" kern="0" cap="none" spc="0" normalizeH="0" baseline="0" noProof="0" dirty="0" smtClean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9F476C-A9AA-8C46-9890-E2F505E996F6}" type="slidenum">
              <a:rPr lang="en-US"/>
              <a:pPr/>
              <a:t>9</a:t>
            </a:fld>
            <a:endParaRPr lang="en-US" dirty="0"/>
          </a:p>
        </p:txBody>
      </p:sp>
      <p:sp>
        <p:nvSpPr>
          <p:cNvPr id="1106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u="none" dirty="0" err="1"/>
              <a:t>e</a:t>
            </a:r>
            <a:r>
              <a:rPr lang="en-US" u="none" baseline="30000" dirty="0" err="1"/>
              <a:t>+</a:t>
            </a:r>
            <a:r>
              <a:rPr lang="en-US" u="none" dirty="0" err="1"/>
              <a:t>e</a:t>
            </a:r>
            <a:r>
              <a:rPr lang="en-US" u="none" baseline="30000" dirty="0"/>
              <a:t>-</a:t>
            </a:r>
            <a:r>
              <a:rPr lang="en-US" u="none" dirty="0" smtClean="0"/>
              <a:t> </a:t>
            </a:r>
            <a:r>
              <a:rPr lang="en-US" dirty="0" smtClean="0"/>
              <a:t>excess at low mass, low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endParaRPr lang="en-US" baseline="-25000" dirty="0"/>
          </a:p>
        </p:txBody>
      </p:sp>
      <p:pic>
        <p:nvPicPr>
          <p:cNvPr id="110694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663" y="660400"/>
            <a:ext cx="5380037" cy="596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06948" name="Text Box 4"/>
          <p:cNvSpPr txBox="1">
            <a:spLocks noChangeArrowheads="1"/>
          </p:cNvSpPr>
          <p:nvPr/>
        </p:nvSpPr>
        <p:spPr bwMode="auto">
          <a:xfrm>
            <a:off x="1025525" y="6243935"/>
            <a:ext cx="2638129" cy="40011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Font typeface="Monotype Sorts" pitchFamily="-110" charset="2"/>
              <a:buNone/>
            </a:pPr>
            <a:r>
              <a:rPr lang="en-US" sz="2000" b="0" i="1" dirty="0" smtClean="0">
                <a:solidFill>
                  <a:schemeClr val="tx1"/>
                </a:solidFill>
              </a:rPr>
              <a:t>PRC81, 034911 (2010) </a:t>
            </a:r>
            <a:endParaRPr lang="en-US" sz="2400" b="0" i="1" dirty="0">
              <a:solidFill>
                <a:schemeClr val="tx1"/>
              </a:solidFill>
            </a:endParaRPr>
          </a:p>
        </p:txBody>
      </p:sp>
      <p:sp>
        <p:nvSpPr>
          <p:cNvPr id="1106950" name="Oval 6"/>
          <p:cNvSpPr>
            <a:spLocks noChangeArrowheads="1"/>
          </p:cNvSpPr>
          <p:nvPr/>
        </p:nvSpPr>
        <p:spPr bwMode="auto">
          <a:xfrm>
            <a:off x="1408906" y="2197100"/>
            <a:ext cx="2217738" cy="1663700"/>
          </a:xfrm>
          <a:prstGeom prst="ellipse">
            <a:avLst/>
          </a:prstGeom>
          <a:noFill/>
          <a:ln w="28575">
            <a:solidFill>
              <a:schemeClr val="hlink"/>
            </a:solidFill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930900" y="993775"/>
            <a:ext cx="30226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Excess at</a:t>
            </a:r>
          </a:p>
          <a:p>
            <a:pPr>
              <a:buNone/>
            </a:pPr>
            <a:r>
              <a:rPr lang="en-US" dirty="0" err="1" smtClean="0"/>
              <a:t>M</a:t>
            </a:r>
            <a:r>
              <a:rPr lang="en-US" baseline="-25000" dirty="0" err="1" smtClean="0"/>
              <a:t>ee</a:t>
            </a:r>
            <a:r>
              <a:rPr lang="en-US" dirty="0" smtClean="0"/>
              <a:t> &lt; 2-3 </a:t>
            </a:r>
            <a:r>
              <a:rPr lang="en-US" dirty="0" err="1" smtClean="0"/>
              <a:t>T</a:t>
            </a:r>
            <a:r>
              <a:rPr lang="en-US" baseline="-25000" dirty="0" err="1" smtClean="0"/>
              <a:t>c</a:t>
            </a:r>
            <a:endParaRPr lang="en-US" baseline="-25000" dirty="0" smtClean="0"/>
          </a:p>
          <a:p>
            <a:pPr>
              <a:buNone/>
            </a:pPr>
            <a:endParaRPr lang="en-US" baseline="-25000" dirty="0" smtClean="0"/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Non-</a:t>
            </a:r>
            <a:r>
              <a:rPr lang="en-US" sz="2400" dirty="0" err="1" smtClean="0">
                <a:solidFill>
                  <a:srgbClr val="000000"/>
                </a:solidFill>
              </a:rPr>
              <a:t>perturbative</a:t>
            </a:r>
            <a:r>
              <a:rPr lang="en-US" sz="2400" dirty="0" smtClean="0">
                <a:solidFill>
                  <a:srgbClr val="000000"/>
                </a:solidFill>
              </a:rPr>
              <a:t> radiation (</a:t>
            </a:r>
            <a:r>
              <a:rPr lang="en-US" sz="2400" dirty="0" err="1" smtClean="0">
                <a:solidFill>
                  <a:srgbClr val="000000"/>
                </a:solidFill>
              </a:rPr>
              <a:t>lQCD</a:t>
            </a:r>
            <a:r>
              <a:rPr lang="en-US" sz="2400" dirty="0" smtClean="0">
                <a:solidFill>
                  <a:srgbClr val="000000"/>
                </a:solidFill>
              </a:rPr>
              <a:t>)?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Rate boosted by correlations in medium?</a:t>
            </a:r>
          </a:p>
          <a:p>
            <a:pPr>
              <a:buNone/>
            </a:pPr>
            <a:endParaRPr lang="en-US" sz="2400" dirty="0" smtClean="0">
              <a:solidFill>
                <a:srgbClr val="000000"/>
              </a:solidFill>
            </a:endParaRPr>
          </a:p>
          <a:p>
            <a:pPr>
              <a:buNone/>
            </a:pPr>
            <a:r>
              <a:rPr lang="en-US" sz="2400" dirty="0" smtClean="0">
                <a:solidFill>
                  <a:srgbClr val="000000"/>
                </a:solidFill>
              </a:rPr>
              <a:t>Pre-equilibrium emission?</a:t>
            </a:r>
            <a:endParaRPr lang="en-US" sz="2400" dirty="0">
              <a:solidFill>
                <a:srgbClr val="000000"/>
              </a:solidFill>
            </a:endParaRPr>
          </a:p>
        </p:txBody>
      </p:sp>
      <p:pic>
        <p:nvPicPr>
          <p:cNvPr id="9" name="Picture 9" descr="LOGO_SM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8906" y="993775"/>
            <a:ext cx="1115638" cy="3889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7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42DFA"/>
      </a:accent2>
      <a:accent3>
        <a:srgbClr val="FFFFFF"/>
      </a:accent3>
      <a:accent4>
        <a:srgbClr val="000000"/>
      </a:accent4>
      <a:accent5>
        <a:srgbClr val="DCDCDC"/>
      </a:accent5>
      <a:accent6>
        <a:srgbClr val="0328E3"/>
      </a:accent6>
      <a:hlink>
        <a:srgbClr val="F50320"/>
      </a:hlink>
      <a:folHlink>
        <a:srgbClr val="04F415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5000"/>
          <a:buFont typeface="Monotype Sorts" charset="2"/>
          <a:buChar char="l"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5000"/>
          <a:buFont typeface="Monotype Sorts" charset="2"/>
          <a:buChar char="l"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42DFA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328E3"/>
        </a:accent6>
        <a:hlink>
          <a:srgbClr val="F50320"/>
        </a:hlink>
        <a:folHlink>
          <a:srgbClr val="04F415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7_Blank Presentation">
  <a:themeElements>
    <a:clrScheme name="7_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7_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5000"/>
          <a:buFont typeface="Monotype Sorts" charset="2"/>
          <a:buChar char="l"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Times New Roman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342900" marR="0" indent="-342900" algn="l" defTabSz="914400" rtl="0" eaLnBrk="0" fontAlgn="base" latinLnBrk="0" hangingPunct="0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hlink"/>
          </a:buClr>
          <a:buSzPct val="85000"/>
          <a:buFont typeface="Monotype Sorts" charset="2"/>
          <a:buChar char="l"/>
          <a:tabLst/>
          <a:defRPr kumimoji="0" lang="en-US" sz="2800" b="1" i="0" u="none" strike="noStrike" cap="none" normalizeH="0" baseline="0">
            <a:ln>
              <a:noFill/>
            </a:ln>
            <a:solidFill>
              <a:schemeClr val="hlink"/>
            </a:solidFill>
            <a:effectLst/>
            <a:latin typeface="Times New Roman" charset="0"/>
          </a:defRPr>
        </a:defPPr>
      </a:lstStyle>
    </a:lnDef>
  </a:objectDefaults>
  <a:extraClrSchemeLst>
    <a:extraClrScheme>
      <a:clrScheme name="7_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55165</TotalTime>
  <Words>3229</Words>
  <Application>Microsoft Macintosh PowerPoint</Application>
  <PresentationFormat>Letter Paper (8.5x11 in)</PresentationFormat>
  <Paragraphs>593</Paragraphs>
  <Slides>61</Slides>
  <Notes>19</Notes>
  <HiddenSlides>0</HiddenSlides>
  <MMClips>0</MMClips>
  <ScaleCrop>false</ScaleCrop>
  <HeadingPairs>
    <vt:vector size="6" baseType="variant">
      <vt:variant>
        <vt:lpstr>Design Template</vt:lpstr>
      </vt:variant>
      <vt:variant>
        <vt:i4>3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61</vt:i4>
      </vt:variant>
    </vt:vector>
  </HeadingPairs>
  <TitlesOfParts>
    <vt:vector size="66" baseType="lpstr">
      <vt:lpstr>Default Design</vt:lpstr>
      <vt:lpstr>7_Blank Presentation</vt:lpstr>
      <vt:lpstr>2_Office Theme</vt:lpstr>
      <vt:lpstr>Clip</vt:lpstr>
      <vt:lpstr>Equation</vt:lpstr>
      <vt:lpstr>Heavy Ion Physics</vt:lpstr>
      <vt:lpstr>What are the properties of  hot QCD matter?</vt:lpstr>
      <vt:lpstr>Slide 3</vt:lpstr>
      <vt:lpstr>Temperature reached? thermal radiation</vt:lpstr>
      <vt:lpstr>direct photons: Tinit &gt; Tc !</vt:lpstr>
      <vt:lpstr>Now we are on the map</vt:lpstr>
      <vt:lpstr>QCD matter at T =300-600 MeV (at RHIC) </vt:lpstr>
      <vt:lpstr>Strong coupling: forefront issue in other fields!</vt:lpstr>
      <vt:lpstr>e+e- excess at low mass, low pT</vt:lpstr>
      <vt:lpstr>New results from heavy ion collisions at RHIC and the LHC</vt:lpstr>
      <vt:lpstr>Critical point search: low energy Au+Au @ RHIC</vt:lpstr>
      <vt:lpstr>Fluctuations as Critical Point Signature</vt:lpstr>
      <vt:lpstr>Pb+Pb at LHC  similar flow as at RHIC</vt:lpstr>
      <vt:lpstr>Thermal photons also flow!</vt:lpstr>
      <vt:lpstr>Initial nucleon positions fluctuate (&amp; flow)</vt:lpstr>
      <vt:lpstr>Perfect liquid? What’s the viscosity of QGP?</vt:lpstr>
      <vt:lpstr>Fluctuations, flow and the quest for h/s </vt:lpstr>
      <vt:lpstr>Energy loss in QGP</vt:lpstr>
      <vt:lpstr>Slide 19</vt:lpstr>
      <vt:lpstr>Much zippier jets in Pb+Pb at LHC!</vt:lpstr>
      <vt:lpstr>Is there a relevant screening length?</vt:lpstr>
      <vt:lpstr>J/y vs. system size, √s</vt:lpstr>
      <vt:lpstr>New questions from RHIC &amp; LHC data!</vt:lpstr>
      <vt:lpstr>Next step for experiments:</vt:lpstr>
      <vt:lpstr>After 2015: Upgrade PHENIX</vt:lpstr>
      <vt:lpstr>Conclusions</vt:lpstr>
      <vt:lpstr>Slide 27</vt:lpstr>
      <vt:lpstr>Slide 28</vt:lpstr>
      <vt:lpstr>Calculating transport in QGP</vt:lpstr>
      <vt:lpstr>Lepton pair emission  EM correlator</vt:lpstr>
      <vt:lpstr>Suppression pattern ingredients</vt:lpstr>
      <vt:lpstr>Expect if c-cbar pairs numerous or correlated</vt:lpstr>
      <vt:lpstr>b-bar bound states</vt:lpstr>
      <vt:lpstr>Prompt (CMS) vs. inclusive (ATLAS) J/y  </vt:lpstr>
      <vt:lpstr>susceptibilities &amp; net-baryon fluctuations</vt:lpstr>
      <vt:lpstr>Elliptic flow scales with quark number</vt:lpstr>
      <vt:lpstr>minimum h at phase boundary?</vt:lpstr>
      <vt:lpstr>Insights, given first LHC results</vt:lpstr>
      <vt:lpstr>Slide 39</vt:lpstr>
      <vt:lpstr>Slide 40</vt:lpstr>
      <vt:lpstr>Slide 41</vt:lpstr>
      <vt:lpstr>Direct photon flow ingredients</vt:lpstr>
      <vt:lpstr>heavy quark suppression &amp; flow?</vt:lpstr>
      <vt:lpstr>Mysteries in heavy ion physics</vt:lpstr>
      <vt:lpstr>To answer these questions</vt:lpstr>
      <vt:lpstr>How does this happen?</vt:lpstr>
      <vt:lpstr>Cost estimate</vt:lpstr>
      <vt:lpstr>Slide 48</vt:lpstr>
      <vt:lpstr>Our big  picture plan</vt:lpstr>
      <vt:lpstr>Thermal photons (virtual) </vt:lpstr>
      <vt:lpstr>Dielectron production in 0.5 &lt; mee &lt; 1 GeV</vt:lpstr>
      <vt:lpstr>Beam Energy Scan in PHENIX</vt:lpstr>
      <vt:lpstr>Dense gluonic matter (d+Au, forward y):  large effects observed</vt:lpstr>
      <vt:lpstr>Slide 54</vt:lpstr>
      <vt:lpstr>Calculate the correlator on the lattice</vt:lpstr>
      <vt:lpstr>Heavy quark  diffusion</vt:lpstr>
      <vt:lpstr>Matter flows like a ~ideal liquid</vt:lpstr>
      <vt:lpstr>Beam Energy Scan at RHIC</vt:lpstr>
      <vt:lpstr>don’t give up!  ask lattice QCD</vt:lpstr>
      <vt:lpstr>High meff  large collisional energy loss</vt:lpstr>
      <vt:lpstr> Collective motion &amp; elliptic flow (v2)</vt:lpstr>
    </vt:vector>
  </TitlesOfParts>
  <Company>SUNY @ Stony Brook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 Slide Title</dc:title>
  <dc:creator>jacak</dc:creator>
  <cp:lastModifiedBy>Barbara Jacak</cp:lastModifiedBy>
  <cp:revision>1865</cp:revision>
  <cp:lastPrinted>2010-06-21T03:32:51Z</cp:lastPrinted>
  <dcterms:created xsi:type="dcterms:W3CDTF">2011-08-10T13:24:58Z</dcterms:created>
  <dcterms:modified xsi:type="dcterms:W3CDTF">2011-08-10T13:34:54Z</dcterms:modified>
</cp:coreProperties>
</file>