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70" r:id="rId2"/>
    <p:sldId id="696" r:id="rId3"/>
    <p:sldId id="710" r:id="rId4"/>
    <p:sldId id="713" r:id="rId5"/>
    <p:sldId id="680" r:id="rId6"/>
    <p:sldId id="648" r:id="rId7"/>
    <p:sldId id="695" r:id="rId8"/>
    <p:sldId id="708" r:id="rId9"/>
  </p:sldIdLst>
  <p:sldSz cx="12192000" cy="6858000"/>
  <p:notesSz cx="7315200" cy="9601200"/>
  <p:defaultTextStyle>
    <a:defPPr>
      <a:defRPr lang="pl-PL"/>
    </a:defPPr>
    <a:lvl1pPr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9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200" userDrawn="1">
          <p15:clr>
            <a:srgbClr val="A4A3A4"/>
          </p15:clr>
        </p15:guide>
        <p15:guide id="2" pos="38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  <a:srgbClr val="FF33CC"/>
    <a:srgbClr val="00CC00"/>
    <a:srgbClr val="FFFFCC"/>
    <a:srgbClr val="FF5050"/>
    <a:srgbClr val="FF7C80"/>
    <a:srgbClr val="0099FF"/>
    <a:srgbClr val="9933FF"/>
    <a:srgbClr val="0000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62" autoAdjust="0"/>
    <p:restoredTop sz="94660" autoAdjust="0"/>
  </p:normalViewPr>
  <p:slideViewPr>
    <p:cSldViewPr>
      <p:cViewPr varScale="1">
        <p:scale>
          <a:sx n="160" d="100"/>
          <a:sy n="160" d="100"/>
        </p:scale>
        <p:origin x="564" y="138"/>
      </p:cViewPr>
      <p:guideLst>
        <p:guide orient="horz" pos="1200"/>
        <p:guide pos="38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258"/>
    </p:cViewPr>
  </p:sorterViewPr>
  <p:notesViewPr>
    <p:cSldViewPr>
      <p:cViewPr varScale="1">
        <p:scale>
          <a:sx n="73" d="100"/>
          <a:sy n="73" d="100"/>
        </p:scale>
        <p:origin x="-1358" y="-67"/>
      </p:cViewPr>
      <p:guideLst>
        <p:guide orient="horz" pos="3024"/>
        <p:guide pos="2304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436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4360" y="9118899"/>
            <a:ext cx="3169114" cy="4807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B3DFFF63-8295-4EC5-94C4-D860BA5E87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57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6086" y="1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8788" y="720725"/>
            <a:ext cx="64008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75246" y="4560222"/>
            <a:ext cx="5364710" cy="4320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noProof="0"/>
              <a:t>Kliknij, aby edytować style wzorca tekstu</a:t>
            </a:r>
          </a:p>
          <a:p>
            <a:pPr lvl="1"/>
            <a:r>
              <a:rPr lang="pl-PL" noProof="0"/>
              <a:t>Drugi poziom</a:t>
            </a:r>
          </a:p>
          <a:p>
            <a:pPr lvl="2"/>
            <a:r>
              <a:rPr lang="pl-PL" noProof="0"/>
              <a:t>Trzeci poziom</a:t>
            </a:r>
          </a:p>
          <a:p>
            <a:pPr lvl="3"/>
            <a:r>
              <a:rPr lang="pl-PL" noProof="0"/>
              <a:t>Czwarty poziom</a:t>
            </a:r>
          </a:p>
          <a:p>
            <a:pPr lvl="4"/>
            <a:r>
              <a:rPr lang="pl-PL" noProof="0"/>
              <a:t>Piąty poziom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6086" y="9120444"/>
            <a:ext cx="3169114" cy="4807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1F2AAAB1-FCD8-4F5B-AD4F-1B65BFC954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1871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31B24-9669-4D48-BABB-C044D511E0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4514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0B0EA8-5F68-442C-8463-C471562153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127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48001" y="34925"/>
            <a:ext cx="108720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1999" y="533400"/>
            <a:ext cx="11693515" cy="601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Kliknij, aby edytować style wzorca tekstu</a:t>
            </a:r>
          </a:p>
          <a:p>
            <a:pPr lvl="1"/>
            <a:r>
              <a:rPr lang="en-US"/>
              <a:t>Drugi poziom</a:t>
            </a:r>
          </a:p>
          <a:p>
            <a:pPr lvl="2"/>
            <a:r>
              <a:rPr lang="en-US"/>
              <a:t>Trzeci poziom</a:t>
            </a:r>
          </a:p>
          <a:p>
            <a:pPr lvl="3"/>
            <a:r>
              <a:rPr lang="en-US"/>
              <a:t>Czwarty poziom</a:t>
            </a:r>
          </a:p>
          <a:p>
            <a:pPr lvl="4"/>
            <a:r>
              <a:rPr lang="en-US"/>
              <a:t>Piąty poziom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474315" y="6677245"/>
            <a:ext cx="471200" cy="15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>
            <a:lvl1pPr algn="r">
              <a:defRPr>
                <a:latin typeface="Arial" pitchFamily="34" charset="0"/>
              </a:defRPr>
            </a:lvl1pPr>
          </a:lstStyle>
          <a:p>
            <a:pPr>
              <a:defRPr/>
            </a:pPr>
            <a:fld id="{F8961558-8EB1-4DC0-B367-60568E8BA0E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Rectangle 56"/>
          <p:cNvSpPr>
            <a:spLocks noChangeArrowheads="1"/>
          </p:cNvSpPr>
          <p:nvPr/>
        </p:nvSpPr>
        <p:spPr bwMode="auto">
          <a:xfrm>
            <a:off x="252000" y="6680031"/>
            <a:ext cx="1811475" cy="142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l"/>
            <a:r>
              <a:rPr lang="en-US" sz="800" dirty="0" err="1"/>
              <a:t>M.Gasior</a:t>
            </a:r>
            <a:r>
              <a:rPr lang="en-US" sz="800" dirty="0"/>
              <a:t>, B</a:t>
            </a:r>
            <a:r>
              <a:rPr lang="pl-PL" sz="800" dirty="0"/>
              <a:t>E</a:t>
            </a:r>
            <a:r>
              <a:rPr lang="en-US" sz="800" dirty="0"/>
              <a:t>-BI-IQ</a:t>
            </a:r>
          </a:p>
        </p:txBody>
      </p:sp>
      <p:sp>
        <p:nvSpPr>
          <p:cNvPr id="1032" name="Line 62"/>
          <p:cNvSpPr>
            <a:spLocks noChangeShapeType="1"/>
          </p:cNvSpPr>
          <p:nvPr userDrawn="1"/>
        </p:nvSpPr>
        <p:spPr bwMode="auto">
          <a:xfrm>
            <a:off x="648000" y="457200"/>
            <a:ext cx="10872000" cy="0"/>
          </a:xfrm>
          <a:prstGeom prst="line">
            <a:avLst/>
          </a:prstGeom>
          <a:noFill/>
          <a:ln w="254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900"/>
          </a:p>
        </p:txBody>
      </p:sp>
      <p:sp>
        <p:nvSpPr>
          <p:cNvPr id="1033" name="Line 63"/>
          <p:cNvSpPr>
            <a:spLocks noChangeShapeType="1"/>
          </p:cNvSpPr>
          <p:nvPr userDrawn="1"/>
        </p:nvSpPr>
        <p:spPr bwMode="auto">
          <a:xfrm>
            <a:off x="252000" y="6655020"/>
            <a:ext cx="11700000" cy="0"/>
          </a:xfrm>
          <a:prstGeom prst="line">
            <a:avLst/>
          </a:prstGeom>
          <a:noFill/>
          <a:ln w="1270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sz="900"/>
          </a:p>
        </p:txBody>
      </p:sp>
      <p:sp>
        <p:nvSpPr>
          <p:cNvPr id="12" name="Rectangle 56"/>
          <p:cNvSpPr>
            <a:spLocks noChangeArrowheads="1"/>
          </p:cNvSpPr>
          <p:nvPr userDrawn="1"/>
        </p:nvSpPr>
        <p:spPr bwMode="auto">
          <a:xfrm>
            <a:off x="1871450" y="6677245"/>
            <a:ext cx="9101985" cy="1507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rIns="0" anchor="ctr"/>
          <a:lstStyle/>
          <a:p>
            <a:pPr algn="ctr"/>
            <a:r>
              <a:rPr lang="en-US" sz="800" dirty="0"/>
              <a:t>FBCT considerations for TT20</a:t>
            </a:r>
          </a:p>
        </p:txBody>
      </p:sp>
      <p:graphicFrame>
        <p:nvGraphicFramePr>
          <p:cNvPr id="13" name="Object 10">
            <a:extLst>
              <a:ext uri="{FF2B5EF4-FFF2-40B4-BE49-F238E27FC236}">
                <a16:creationId xmlns:a16="http://schemas.microsoft.com/office/drawing/2014/main" id="{A92749BA-3617-472A-B216-966D475B49CF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2065418882"/>
              </p:ext>
            </p:extLst>
          </p:nvPr>
        </p:nvGraphicFramePr>
        <p:xfrm>
          <a:off x="66414" y="57150"/>
          <a:ext cx="400047" cy="40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0" r:id="rId4" imgW="1219048" imgH="1219048" progId="CorelPhotoPaint.Image.10">
                  <p:embed/>
                </p:oleObj>
              </mc:Choice>
              <mc:Fallback>
                <p:oleObj name="CorelPhotoPaint.Image.10" r:id="rId4" imgW="1219048" imgH="1219048" progId="CorelPhotoPaint.Image.10">
                  <p:embed/>
                  <p:pic>
                    <p:nvPicPr>
                      <p:cNvPr id="2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414" y="57150"/>
                        <a:ext cx="400047" cy="400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0">
            <a:extLst>
              <a:ext uri="{FF2B5EF4-FFF2-40B4-BE49-F238E27FC236}">
                <a16:creationId xmlns:a16="http://schemas.microsoft.com/office/drawing/2014/main" id="{61165760-B315-4840-ABA9-C3E32BEBF03D}"/>
              </a:ext>
            </a:extLst>
          </p:cNvPr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1426129815"/>
              </p:ext>
            </p:extLst>
          </p:nvPr>
        </p:nvGraphicFramePr>
        <p:xfrm>
          <a:off x="11724544" y="57150"/>
          <a:ext cx="400047" cy="4000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CorelPhotoPaint.Image.10" r:id="rId4" imgW="1219048" imgH="1219048" progId="CorelPhotoPaint.Image.10">
                  <p:embed/>
                </p:oleObj>
              </mc:Choice>
              <mc:Fallback>
                <p:oleObj name="CorelPhotoPaint.Image.10" r:id="rId4" imgW="1219048" imgH="1219048" progId="CorelPhotoPaint.Image.10">
                  <p:embed/>
                  <p:pic>
                    <p:nvPicPr>
                      <p:cNvPr id="13" name="Object 10">
                        <a:extLst>
                          <a:ext uri="{FF2B5EF4-FFF2-40B4-BE49-F238E27FC236}">
                            <a16:creationId xmlns:a16="http://schemas.microsoft.com/office/drawing/2014/main" id="{A92749BA-3617-472A-B216-966D475B49C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724544" y="57150"/>
                        <a:ext cx="400047" cy="40004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000" b="1">
          <a:solidFill>
            <a:schemeClr val="tx2"/>
          </a:solidFill>
          <a:latin typeface="Arial" pitchFamily="34" charset="0"/>
        </a:defRPr>
      </a:lvl9pPr>
    </p:titleStyle>
    <p:bodyStyle>
      <a:lvl1pPr marL="342900" indent="-227013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174625" algn="l" rtl="0" eaLnBrk="0" fontAlgn="base" hangingPunct="0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2pPr>
      <a:lvl3pPr marL="1143000" indent="-112713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117475" algn="l" rtl="0" eaLnBrk="0" fontAlgn="base" hangingPunct="0">
        <a:spcBef>
          <a:spcPct val="20000"/>
        </a:spcBef>
        <a:spcAft>
          <a:spcPct val="0"/>
        </a:spcAft>
        <a:buChar char="–"/>
        <a:defRPr sz="1200">
          <a:solidFill>
            <a:schemeClr val="tx1"/>
          </a:solidFill>
          <a:latin typeface="+mn-lt"/>
        </a:defRPr>
      </a:lvl4pPr>
      <a:lvl5pPr marL="2057400" indent="-112713" algn="l" rtl="0" eaLnBrk="0" fontAlgn="base" hangingPunct="0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5pPr>
      <a:lvl6pPr marL="25146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6pPr>
      <a:lvl7pPr marL="29718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7pPr>
      <a:lvl8pPr marL="34290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8pPr>
      <a:lvl9pPr marL="3886200" indent="-112713" algn="l" rtl="0" fontAlgn="base">
        <a:spcBef>
          <a:spcPct val="20000"/>
        </a:spcBef>
        <a:spcAft>
          <a:spcPct val="0"/>
        </a:spcAft>
        <a:buChar char="»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7" Type="http://schemas.openxmlformats.org/officeDocument/2006/relationships/image" Target="../media/image9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50.png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1854396"/>
            <a:ext cx="12192000" cy="257313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800" dirty="0"/>
              <a:t> </a:t>
            </a:r>
            <a:r>
              <a:rPr lang="pl-PL" sz="4400" dirty="0"/>
              <a:t>Fast </a:t>
            </a:r>
            <a:r>
              <a:rPr lang="en-GB" sz="4400" dirty="0"/>
              <a:t>beam current transformer</a:t>
            </a:r>
          </a:p>
          <a:p>
            <a:pPr eaLnBrk="1" hangingPunct="1"/>
            <a:r>
              <a:rPr lang="en-US" sz="4400" dirty="0"/>
              <a:t>considerations for </a:t>
            </a:r>
            <a:r>
              <a:rPr lang="pl-PL" sz="4400" dirty="0"/>
              <a:t>TT20</a:t>
            </a:r>
            <a:endParaRPr lang="en-GB" sz="4400" dirty="0"/>
          </a:p>
          <a:p>
            <a:pPr eaLnBrk="1" hangingPunct="1"/>
            <a:endParaRPr lang="en-GB" sz="1400" b="0" dirty="0"/>
          </a:p>
          <a:p>
            <a:pPr eaLnBrk="1" hangingPunct="1"/>
            <a:endParaRPr lang="en-GB" sz="1400" b="0" dirty="0"/>
          </a:p>
          <a:p>
            <a:pPr eaLnBrk="1" hangingPunct="1"/>
            <a:r>
              <a:rPr lang="en-GB" sz="1400" b="0" dirty="0"/>
              <a:t>Marek Gasior</a:t>
            </a:r>
          </a:p>
          <a:p>
            <a:pPr eaLnBrk="1" hangingPunct="1"/>
            <a:endParaRPr lang="en-GB" sz="1400" b="0" dirty="0"/>
          </a:p>
          <a:p>
            <a:pPr eaLnBrk="1" hangingPunct="1"/>
            <a:r>
              <a:rPr lang="en-GB" sz="1400" b="0" dirty="0"/>
              <a:t>for the SY-BI-IQ section</a:t>
            </a:r>
          </a:p>
        </p:txBody>
      </p:sp>
    </p:spTree>
    <p:extLst>
      <p:ext uri="{BB962C8B-B14F-4D97-AF65-F5344CB8AC3E}">
        <p14:creationId xmlns:p14="http://schemas.microsoft.com/office/powerpoint/2010/main" val="311233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2400" dirty="0"/>
              <a:t>Numbers, current situation and open questions</a:t>
            </a:r>
            <a:endParaRPr lang="en-GB" sz="2400" dirty="0"/>
          </a:p>
        </p:txBody>
      </p:sp>
      <p:sp>
        <p:nvSpPr>
          <p:cNvPr id="8" name="Rectangle 4">
            <a:extLst>
              <a:ext uri="{FF2B5EF4-FFF2-40B4-BE49-F238E27FC236}">
                <a16:creationId xmlns:a16="http://schemas.microsoft.com/office/drawing/2014/main" id="{3F072232-05C7-28A6-38C9-F1D30CDCC4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655" y="846319"/>
            <a:ext cx="11175856" cy="403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/>
              <a:t>Numbers from issue BIIQ-639 = “BCT </a:t>
            </a:r>
            <a:r>
              <a:rPr lang="en-GB" sz="1600" dirty="0" err="1"/>
              <a:t>meas</a:t>
            </a:r>
            <a:r>
              <a:rPr lang="en-GB" sz="1600" dirty="0"/>
              <a:t> in SPS TT20”: 1e12 protons in 10 – 20 </a:t>
            </a:r>
            <a:r>
              <a:rPr lang="en-GB" sz="1600" dirty="0" err="1"/>
              <a:t>ms</a:t>
            </a:r>
            <a:endParaRPr lang="en-GB" sz="1600" dirty="0"/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/>
              <a:t>1e12 protons in 10 </a:t>
            </a:r>
            <a:r>
              <a:rPr lang="en-GB" sz="1600" dirty="0" err="1"/>
              <a:t>ms</a:t>
            </a:r>
            <a:r>
              <a:rPr lang="en-GB" sz="1600" dirty="0"/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600" dirty="0"/>
              <a:t> beam current 16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/>
              <a:t>1e12 protons in 20 </a:t>
            </a:r>
            <a:r>
              <a:rPr lang="en-GB" sz="1600" dirty="0" err="1"/>
              <a:t>ms</a:t>
            </a:r>
            <a:r>
              <a:rPr lang="en-GB" sz="1600" dirty="0"/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600" dirty="0"/>
              <a:t> beam current 8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Currently, the lowest current we measure is a couple of tens of microamperes in a ≈ 200 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 pulse</a:t>
            </a:r>
            <a:r>
              <a:rPr lang="el-GR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at the end of LINAC 3 (ITH.BCT.41)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Recent developments should allow attempting measuring microamperes in TT20 if the length of the measurement is not excessive:</a:t>
            </a:r>
            <a:b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10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is excessive, 1 </a:t>
            </a:r>
            <a:r>
              <a:rPr lang="en-GB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 starts to be reasonable, but in general, the shorter the measurements, the better measurement quality (some examples in next two slides)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A FBCT in TT20 for measuring microamperes would be a dedicated device for such low intensities and would not be able to measure larger currents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It would be a serious new development, requiring proper budget and manpower allocation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Fundamental questions for the feasibility of an FBCT in TT20 optimised for microampere beam currents: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What would be the shortest acceptable measurement time ?</a:t>
            </a: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What would be the timeline of the project ?</a:t>
            </a:r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52400" indent="-152400" algn="just">
              <a:spcBef>
                <a:spcPts val="400"/>
              </a:spcBef>
              <a:spcAft>
                <a:spcPts val="400"/>
              </a:spcAft>
              <a:buFont typeface="Wingdings" pitchFamily="2" charset="2"/>
              <a:buChar char="§"/>
            </a:pPr>
            <a:endParaRPr lang="en-GB" sz="1600" dirty="0"/>
          </a:p>
          <a:p>
            <a:pPr algn="just">
              <a:spcBef>
                <a:spcPts val="400"/>
              </a:spcBef>
              <a:spcAft>
                <a:spcPts val="400"/>
              </a:spcAft>
            </a:pP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189458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Lab measurements – LINAC 3 recent R&amp;D</a:t>
            </a:r>
          </a:p>
        </p:txBody>
      </p:sp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E5406541-CB2D-2678-C730-F56FB5A79A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10" y="663839"/>
            <a:ext cx="6785543" cy="3960000"/>
          </a:xfrm>
          <a:prstGeom prst="rect">
            <a:avLst/>
          </a:prstGeom>
        </p:spPr>
      </p:pic>
      <p:pic>
        <p:nvPicPr>
          <p:cNvPr id="15" name="Picture 14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9526C8E5-FE53-7A1B-9E16-7F54CCC9BF9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6095" y="2468875"/>
            <a:ext cx="6785541" cy="39600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1AA3D9FF-50A6-0ABA-7BC8-C29A20F9BA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38705" y="4623839"/>
            <a:ext cx="2381110" cy="5760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90000" tIns="46800" rIns="90000" bIns="46800" anchor="ctr" anchorCtr="0"/>
          <a:lstStyle/>
          <a:p>
            <a:pPr marL="177800">
              <a:spcBef>
                <a:spcPts val="400"/>
              </a:spcBef>
              <a:spcAft>
                <a:spcPts val="400"/>
              </a:spcAft>
            </a:pPr>
            <a:r>
              <a:rPr lang="en-GB" sz="2000" b="1" dirty="0">
                <a:solidFill>
                  <a:schemeClr val="bg1"/>
                </a:solidFill>
              </a:rPr>
              <a:t>20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A, 1 </a:t>
            </a:r>
            <a:r>
              <a:rPr lang="en-GB" sz="2000" b="1" dirty="0" err="1">
                <a:solidFill>
                  <a:schemeClr val="bg1"/>
                </a:solidFill>
              </a:rPr>
              <a:t>ms</a:t>
            </a:r>
            <a:endPara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ECE6EC-51DC-DD8B-5396-1FF6D132FC2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1755" y="3352190"/>
            <a:ext cx="2381110" cy="5760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90000" tIns="46800" rIns="90000" bIns="46800" anchor="ctr" anchorCtr="0"/>
          <a:lstStyle/>
          <a:p>
            <a:pPr marL="177800">
              <a:spcBef>
                <a:spcPts val="400"/>
              </a:spcBef>
              <a:spcAft>
                <a:spcPts val="400"/>
              </a:spcAft>
            </a:pPr>
            <a:r>
              <a:rPr lang="en-GB" sz="2000" b="1" dirty="0">
                <a:solidFill>
                  <a:schemeClr val="bg1"/>
                </a:solidFill>
              </a:rPr>
              <a:t>200 ns / div</a:t>
            </a:r>
            <a:endPara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1637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Recent R&amp;D for low currents: one-turn FBCT + dedicated head amplifier</a:t>
            </a:r>
          </a:p>
        </p:txBody>
      </p:sp>
      <p:pic>
        <p:nvPicPr>
          <p:cNvPr id="6" name="Picture 5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7F99B30D-864F-5FD0-F09B-20FED884E82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95" y="563351"/>
            <a:ext cx="5107865" cy="2980918"/>
          </a:xfrm>
          <a:prstGeom prst="rect">
            <a:avLst/>
          </a:prstGeom>
        </p:spPr>
      </p:pic>
      <p:pic>
        <p:nvPicPr>
          <p:cNvPr id="9" name="Picture 8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A31EF9BA-10CA-C027-2CE7-BF3BFFABF61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570" y="560856"/>
            <a:ext cx="5107865" cy="2980918"/>
          </a:xfrm>
          <a:prstGeom prst="rect">
            <a:avLst/>
          </a:prstGeom>
        </p:spPr>
      </p:pic>
      <p:pic>
        <p:nvPicPr>
          <p:cNvPr id="11" name="Picture 10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2AE27C3A-5581-35A8-338B-C20D5096FB3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570" y="3618564"/>
            <a:ext cx="5107865" cy="2980918"/>
          </a:xfrm>
          <a:prstGeom prst="rect">
            <a:avLst/>
          </a:prstGeom>
        </p:spPr>
      </p:pic>
      <p:pic>
        <p:nvPicPr>
          <p:cNvPr id="13" name="Picture 12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F3B2EF53-0818-8152-E147-B266C566A57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895" y="3618564"/>
            <a:ext cx="5107865" cy="298091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B8D0279-627A-6467-2FAE-BED6B11F69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01145" y="5387655"/>
            <a:ext cx="1689820" cy="5760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90000" tIns="46800" rIns="90000" bIns="46800" anchor="ctr" anchorCtr="0"/>
          <a:lstStyle/>
          <a:p>
            <a:pPr marL="177800">
              <a:spcBef>
                <a:spcPts val="400"/>
              </a:spcBef>
              <a:spcAft>
                <a:spcPts val="400"/>
              </a:spcAft>
            </a:pPr>
            <a:r>
              <a:rPr lang="en-GB" sz="2000" b="1" dirty="0">
                <a:solidFill>
                  <a:schemeClr val="bg1"/>
                </a:solidFill>
              </a:rPr>
              <a:t>20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A, 1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s</a:t>
            </a:r>
            <a:endPara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E91BE3F-334D-D720-D1F0-688B7591338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80160" y="1009485"/>
            <a:ext cx="1689820" cy="5760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90000" tIns="46800" rIns="90000" bIns="46800" anchor="ctr" anchorCtr="0"/>
          <a:lstStyle/>
          <a:p>
            <a:pPr marL="177800">
              <a:spcBef>
                <a:spcPts val="400"/>
              </a:spcBef>
              <a:spcAft>
                <a:spcPts val="400"/>
              </a:spcAft>
            </a:pPr>
            <a:r>
              <a:rPr lang="en-GB" sz="2000" b="1" dirty="0">
                <a:solidFill>
                  <a:schemeClr val="bg1"/>
                </a:solidFill>
              </a:rPr>
              <a:t>2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A, 1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s</a:t>
            </a:r>
            <a:endPara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D6E696-4A12-9904-F216-0FEAA418A1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26430" y="5387655"/>
            <a:ext cx="2265895" cy="5760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90000" tIns="46800" rIns="90000" bIns="46800" anchor="ctr" anchorCtr="0"/>
          <a:lstStyle/>
          <a:p>
            <a:pPr marL="177800">
              <a:spcBef>
                <a:spcPts val="400"/>
              </a:spcBef>
              <a:spcAft>
                <a:spcPts val="400"/>
              </a:spcAft>
            </a:pPr>
            <a:r>
              <a:rPr lang="en-GB" sz="2000" b="1" dirty="0">
                <a:solidFill>
                  <a:schemeClr val="bg1"/>
                </a:solidFill>
              </a:rPr>
              <a:t>20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A, 10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s</a:t>
            </a:r>
            <a:endPara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14FDEDD-1497-6B90-8849-9DDE32C572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63365" y="2315255"/>
            <a:ext cx="2265895" cy="576075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txBody>
          <a:bodyPr lIns="90000" tIns="46800" rIns="90000" bIns="46800" anchor="ctr" anchorCtr="0"/>
          <a:lstStyle/>
          <a:p>
            <a:pPr marL="177800">
              <a:spcBef>
                <a:spcPts val="400"/>
              </a:spcBef>
              <a:spcAft>
                <a:spcPts val="400"/>
              </a:spcAft>
            </a:pPr>
            <a:r>
              <a:rPr lang="en-GB" sz="2000" b="1" dirty="0">
                <a:solidFill>
                  <a:schemeClr val="bg1"/>
                </a:solidFill>
              </a:rPr>
              <a:t>10 </a:t>
            </a:r>
            <a:r>
              <a:rPr lang="el-GR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lang="en-GB" sz="2000" b="1" dirty="0">
                <a:solidFill>
                  <a:schemeClr val="bg1"/>
                </a:solidFill>
              </a:rPr>
              <a:t>A, 100 ns</a:t>
            </a:r>
            <a:endParaRPr lang="en-GB" sz="2000" b="1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6676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524000" y="2891330"/>
            <a:ext cx="9144000" cy="107534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sz="3600" dirty="0"/>
              <a:t>Spare slides</a:t>
            </a:r>
            <a:endParaRPr lang="en-GB" sz="1200" b="0" dirty="0"/>
          </a:p>
        </p:txBody>
      </p:sp>
    </p:spTree>
    <p:extLst>
      <p:ext uri="{BB962C8B-B14F-4D97-AF65-F5344CB8AC3E}">
        <p14:creationId xmlns:p14="http://schemas.microsoft.com/office/powerpoint/2010/main" val="3511094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FBCT principles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310391-61B8-D1D8-D2DC-A4C4E4F74160}"/>
                  </a:ext>
                </a:extLst>
              </p:cNvPr>
              <p:cNvSpPr txBox="1"/>
              <p:nvPr/>
            </p:nvSpPr>
            <p:spPr>
              <a:xfrm>
                <a:off x="1218565" y="5080415"/>
                <a:ext cx="1027076" cy="68890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pt-BR" sz="2400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pt-B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1310391-61B8-D1D8-D2DC-A4C4E4F7416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8565" y="5080415"/>
                <a:ext cx="1027076" cy="68890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5C8AC0-3901-4816-3185-48D58D307770}"/>
                  </a:ext>
                </a:extLst>
              </p:cNvPr>
              <p:cNvSpPr txBox="1"/>
              <p:nvPr/>
            </p:nvSpPr>
            <p:spPr>
              <a:xfrm>
                <a:off x="3860461" y="5126560"/>
                <a:ext cx="1476815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𝑣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𝑂</m:t>
                          </m:r>
                        </m:sub>
                      </m:sSub>
                      <m:r>
                        <a:rPr lang="pt-BR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  <m:f>
                        <m:fPr>
                          <m:ctrlPr>
                            <a:rPr lang="pt-B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den>
                      </m:f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0F5C8AC0-3901-4816-3185-48D58D3077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0461" y="5126560"/>
                <a:ext cx="1476815" cy="69147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9398FFF-CEC0-7AEF-5373-B0E563B8A27D}"/>
                  </a:ext>
                </a:extLst>
              </p:cNvPr>
              <p:cNvSpPr txBox="1"/>
              <p:nvPr/>
            </p:nvSpPr>
            <p:spPr>
              <a:xfrm>
                <a:off x="6710480" y="5127186"/>
                <a:ext cx="1032654" cy="75187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𝜏</m:t>
                      </m:r>
                      <m:r>
                        <a:rPr lang="en-US" sz="24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=</m:t>
                      </m:r>
                      <m:f>
                        <m:fPr>
                          <m:ctrlPr>
                            <a:rPr lang="pt-BR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b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69398FFF-CEC0-7AEF-5373-B0E563B8A27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10480" y="5127186"/>
                <a:ext cx="1032654" cy="7518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B198006-468C-C839-843E-4AF5C6391FF7}"/>
                  </a:ext>
                </a:extLst>
              </p:cNvPr>
              <p:cNvSpPr txBox="1"/>
              <p:nvPr/>
            </p:nvSpPr>
            <p:spPr>
              <a:xfrm>
                <a:off x="8976375" y="5318456"/>
                <a:ext cx="1473096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pt-BR" sz="2400" i="1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e>
                        <m:sup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sSub>
                        <m:sSubPr>
                          <m:ctrlPr>
                            <a:rPr lang="en-US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𝐿</m:t>
                          </m:r>
                        </m:sub>
                      </m:sSub>
                    </m:oMath>
                  </m:oMathPara>
                </a14:m>
                <a:endParaRPr lang="en-GB" sz="240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8B198006-468C-C839-843E-4AF5C6391FF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76375" y="5318456"/>
                <a:ext cx="1473096" cy="369332"/>
              </a:xfrm>
              <a:prstGeom prst="rect">
                <a:avLst/>
              </a:prstGeom>
              <a:blipFill>
                <a:blip r:embed="rId5"/>
                <a:stretch>
                  <a:fillRect l="-4149" r="-830" b="-1639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A0E2BAAD-5483-9B6D-0BFF-4B3F79D9F3B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225" y="1360186"/>
            <a:ext cx="2995590" cy="1835885"/>
          </a:xfrm>
          <a:prstGeom prst="rect">
            <a:avLst/>
          </a:prstGeom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7A63420E-9C9E-EB54-45BD-FDC1CC79C66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45" y="1035337"/>
            <a:ext cx="4560735" cy="276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626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FBCT principles</a:t>
            </a:r>
          </a:p>
        </p:txBody>
      </p:sp>
      <p:pic>
        <p:nvPicPr>
          <p:cNvPr id="2" name="Picture 1" descr="Diagram&#10;&#10;Description automatically generated">
            <a:extLst>
              <a:ext uri="{FF2B5EF4-FFF2-40B4-BE49-F238E27FC236}">
                <a16:creationId xmlns:a16="http://schemas.microsoft.com/office/drawing/2014/main" id="{9BD28290-05F3-FF04-8DAD-1104B7A2E1E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4225" y="1360186"/>
            <a:ext cx="2995590" cy="1835885"/>
          </a:xfrm>
          <a:prstGeom prst="rect">
            <a:avLst/>
          </a:prstGeom>
        </p:spPr>
      </p:pic>
      <p:pic>
        <p:nvPicPr>
          <p:cNvPr id="2050" name="Picture 2">
            <a:extLst>
              <a:ext uri="{FF2B5EF4-FFF2-40B4-BE49-F238E27FC236}">
                <a16:creationId xmlns:a16="http://schemas.microsoft.com/office/drawing/2014/main" id="{16861A23-20AD-F099-F3A7-5FFADBFFB2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135" y="4427530"/>
            <a:ext cx="9985300" cy="1874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40AF0A67-C1BA-13A0-7864-2712358E9D2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45" y="1035337"/>
            <a:ext cx="4560735" cy="276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625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950B0EA8-5F68-442C-8463-C4715621530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42489" y="12701"/>
            <a:ext cx="10868615" cy="403225"/>
          </a:xfrm>
          <a:prstGeom prst="rect">
            <a:avLst/>
          </a:prstGeom>
        </p:spPr>
        <p:txBody>
          <a:bodyPr anchor="ctr" anchorCtr="0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2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GB" sz="2400" dirty="0"/>
              <a:t>Lab measurement setup</a:t>
            </a:r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18C9976B-28DF-DDB3-37C6-2176660725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879" y="759378"/>
            <a:ext cx="3606273" cy="2704705"/>
          </a:xfrm>
          <a:prstGeom prst="rect">
            <a:avLst/>
          </a:prstGeom>
        </p:spPr>
      </p:pic>
      <p:pic>
        <p:nvPicPr>
          <p:cNvPr id="21" name="Picture 20" descr="A picture containing indoor&#10;&#10;Description automatically generated">
            <a:extLst>
              <a:ext uri="{FF2B5EF4-FFF2-40B4-BE49-F238E27FC236}">
                <a16:creationId xmlns:a16="http://schemas.microsoft.com/office/drawing/2014/main" id="{CCA197A9-E939-1A5F-828F-FB243B3D5BF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437878" y="3675241"/>
            <a:ext cx="3614592" cy="2710943"/>
          </a:xfrm>
          <a:prstGeom prst="rect">
            <a:avLst/>
          </a:prstGeom>
        </p:spPr>
      </p:pic>
      <p:pic>
        <p:nvPicPr>
          <p:cNvPr id="23" name="Picture 22" descr="A picture containing weapon&#10;&#10;Description automatically generated">
            <a:extLst>
              <a:ext uri="{FF2B5EF4-FFF2-40B4-BE49-F238E27FC236}">
                <a16:creationId xmlns:a16="http://schemas.microsoft.com/office/drawing/2014/main" id="{141B3906-E05B-4319-450B-D190048C7E7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7532" y="759378"/>
            <a:ext cx="7502408" cy="5626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991792"/>
      </p:ext>
    </p:extLst>
  </p:cSld>
  <p:clrMapOvr>
    <a:masterClrMapping/>
  </p:clrMapOvr>
</p:sld>
</file>

<file path=ppt/theme/theme1.xml><?xml version="1.0" encoding="utf-8"?>
<a:theme xmlns:a="http://schemas.openxmlformats.org/drawingml/2006/main" name="Projekt domyślny">
  <a:themeElements>
    <a:clrScheme name="Projekt domyślny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0" tIns="45720" rIns="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pl-PL" sz="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rojekt domyślny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kt domyślny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kt domyślny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37886</TotalTime>
  <Words>313</Words>
  <Application>Microsoft Office PowerPoint</Application>
  <PresentationFormat>Widescreen</PresentationFormat>
  <Paragraphs>47</Paragraphs>
  <Slides>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 Math</vt:lpstr>
      <vt:lpstr>Times New Roman</vt:lpstr>
      <vt:lpstr>Wingdings</vt:lpstr>
      <vt:lpstr>Projekt domyślny</vt:lpstr>
      <vt:lpstr>CorelPhotoPaint.Image.10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*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 jest tytuł</dc:title>
  <dc:creator>*</dc:creator>
  <cp:lastModifiedBy>Marek Gasior</cp:lastModifiedBy>
  <cp:revision>2096</cp:revision>
  <cp:lastPrinted>2012-01-18T08:21:44Z</cp:lastPrinted>
  <dcterms:created xsi:type="dcterms:W3CDTF">2002-06-12T21:02:32Z</dcterms:created>
  <dcterms:modified xsi:type="dcterms:W3CDTF">2023-07-03T11:58:31Z</dcterms:modified>
</cp:coreProperties>
</file>