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72" r:id="rId5"/>
    <p:sldId id="273" r:id="rId6"/>
    <p:sldId id="283" r:id="rId7"/>
    <p:sldId id="263" r:id="rId8"/>
    <p:sldId id="269" r:id="rId9"/>
    <p:sldId id="275" r:id="rId10"/>
    <p:sldId id="276" r:id="rId11"/>
    <p:sldId id="277" r:id="rId12"/>
    <p:sldId id="278" r:id="rId13"/>
    <p:sldId id="279" r:id="rId14"/>
    <p:sldId id="280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ram\cernbox\Documents\ECFA%20roadmap\DRD%204\data-anaysis-27%20June%202023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3200"/>
              <a:t>Groups joining WGs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631700856004927E-2"/>
          <c:y val="0.16668045809850657"/>
          <c:w val="0.94966383918471708"/>
          <c:h val="0.517021793419669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Plots!$E$2:$E$53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Plots!$F$2:$F$53</c:f>
              <c:numCache>
                <c:formatCode>General</c:formatCode>
                <c:ptCount val="52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  <c:pt idx="6">
                  <c:v>4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4</c:v>
                </c:pt>
                <c:pt idx="11">
                  <c:v>3</c:v>
                </c:pt>
                <c:pt idx="12">
                  <c:v>3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3</c:v>
                </c:pt>
                <c:pt idx="17">
                  <c:v>5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1</c:v>
                </c:pt>
                <c:pt idx="22">
                  <c:v>3</c:v>
                </c:pt>
                <c:pt idx="23">
                  <c:v>5</c:v>
                </c:pt>
                <c:pt idx="24">
                  <c:v>4</c:v>
                </c:pt>
                <c:pt idx="25">
                  <c:v>2</c:v>
                </c:pt>
                <c:pt idx="26">
                  <c:v>3</c:v>
                </c:pt>
                <c:pt idx="27">
                  <c:v>2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3</c:v>
                </c:pt>
                <c:pt idx="32">
                  <c:v>3</c:v>
                </c:pt>
                <c:pt idx="33">
                  <c:v>2</c:v>
                </c:pt>
                <c:pt idx="34">
                  <c:v>2</c:v>
                </c:pt>
                <c:pt idx="35">
                  <c:v>3</c:v>
                </c:pt>
                <c:pt idx="36">
                  <c:v>1</c:v>
                </c:pt>
                <c:pt idx="37">
                  <c:v>3</c:v>
                </c:pt>
                <c:pt idx="38">
                  <c:v>1</c:v>
                </c:pt>
                <c:pt idx="39">
                  <c:v>2</c:v>
                </c:pt>
                <c:pt idx="40">
                  <c:v>2</c:v>
                </c:pt>
                <c:pt idx="41">
                  <c:v>3</c:v>
                </c:pt>
                <c:pt idx="42">
                  <c:v>1</c:v>
                </c:pt>
                <c:pt idx="43">
                  <c:v>2</c:v>
                </c:pt>
                <c:pt idx="44">
                  <c:v>5</c:v>
                </c:pt>
                <c:pt idx="45">
                  <c:v>2</c:v>
                </c:pt>
                <c:pt idx="46">
                  <c:v>2</c:v>
                </c:pt>
                <c:pt idx="47">
                  <c:v>5</c:v>
                </c:pt>
                <c:pt idx="48">
                  <c:v>3</c:v>
                </c:pt>
                <c:pt idx="49">
                  <c:v>2</c:v>
                </c:pt>
                <c:pt idx="50">
                  <c:v>3</c:v>
                </c:pt>
                <c:pt idx="5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ED-4C2B-A41B-F436557081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3960528"/>
        <c:axId val="733961184"/>
      </c:barChart>
      <c:dateAx>
        <c:axId val="733960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961184"/>
        <c:crosses val="autoZero"/>
        <c:auto val="0"/>
        <c:lblOffset val="100"/>
        <c:baseTimeUnit val="days"/>
      </c:dateAx>
      <c:valAx>
        <c:axId val="73396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960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All</a:t>
            </a:r>
            <a:r>
              <a:rPr lang="en-US" sz="2000" baseline="0"/>
              <a:t> T</a:t>
            </a:r>
            <a:r>
              <a:rPr lang="en-US" sz="2000"/>
              <a:t>hemes 4.1 - 4.4</a:t>
            </a:r>
          </a:p>
          <a:p>
            <a:pPr>
              <a:defRPr sz="2000"/>
            </a:pPr>
            <a:endParaRPr lang="en-US" sz="2000"/>
          </a:p>
          <a:p>
            <a:pPr>
              <a:defRPr sz="2000"/>
            </a:pPr>
            <a:endParaRPr lang="en-US" sz="2000"/>
          </a:p>
          <a:p>
            <a:pPr>
              <a:defRPr sz="2000"/>
            </a:pPr>
            <a:endParaRPr lang="en-US" sz="2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764828758327549E-2"/>
          <c:y val="5.4152216484257228E-2"/>
          <c:w val="0.95803431391355243"/>
          <c:h val="0.513204419881819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Plots!$L$67</c:f>
              <c:strCache>
                <c:ptCount val="1"/>
                <c:pt idx="0">
                  <c:v>4.1.1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Plots!$L$68:$L$119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1C-46FF-B000-5C0944A206B8}"/>
            </c:ext>
          </c:extLst>
        </c:ser>
        <c:ser>
          <c:idx val="1"/>
          <c:order val="1"/>
          <c:tx>
            <c:strRef>
              <c:f>Plots!$M$67</c:f>
              <c:strCache>
                <c:ptCount val="1"/>
                <c:pt idx="0">
                  <c:v>4.1.2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Plots!$M$68:$M$119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1</c:v>
                </c:pt>
                <c:pt idx="46">
                  <c:v>1</c:v>
                </c:pt>
                <c:pt idx="47">
                  <c:v>0</c:v>
                </c:pt>
                <c:pt idx="48">
                  <c:v>1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1C-46FF-B000-5C0944A206B8}"/>
            </c:ext>
          </c:extLst>
        </c:ser>
        <c:ser>
          <c:idx val="2"/>
          <c:order val="2"/>
          <c:tx>
            <c:strRef>
              <c:f>Plots!$N$67</c:f>
              <c:strCache>
                <c:ptCount val="1"/>
                <c:pt idx="0">
                  <c:v>4.1.3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Plots!$N$68:$N$119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1C-46FF-B000-5C0944A206B8}"/>
            </c:ext>
          </c:extLst>
        </c:ser>
        <c:ser>
          <c:idx val="3"/>
          <c:order val="3"/>
          <c:tx>
            <c:strRef>
              <c:f>Plots!$O$67</c:f>
              <c:strCache>
                <c:ptCount val="1"/>
                <c:pt idx="0">
                  <c:v>4.1.4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Plots!$O$68:$O$119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1C-46FF-B000-5C0944A206B8}"/>
            </c:ext>
          </c:extLst>
        </c:ser>
        <c:ser>
          <c:idx val="4"/>
          <c:order val="4"/>
          <c:tx>
            <c:strRef>
              <c:f>Plots!$P$67</c:f>
              <c:strCache>
                <c:ptCount val="1"/>
                <c:pt idx="0">
                  <c:v>4.1.5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Plots!$P$68:$P$119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1C-46FF-B000-5C0944A206B8}"/>
            </c:ext>
          </c:extLst>
        </c:ser>
        <c:ser>
          <c:idx val="5"/>
          <c:order val="5"/>
          <c:tx>
            <c:strRef>
              <c:f>Plots!$Q$67</c:f>
              <c:strCache>
                <c:ptCount val="1"/>
                <c:pt idx="0">
                  <c:v>4.1.x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Plots!$Q$68:$Q$119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21C-46FF-B000-5C0944A206B8}"/>
            </c:ext>
          </c:extLst>
        </c:ser>
        <c:ser>
          <c:idx val="6"/>
          <c:order val="6"/>
          <c:tx>
            <c:strRef>
              <c:f>Plots!$R$67</c:f>
              <c:strCache>
                <c:ptCount val="1"/>
                <c:pt idx="0">
                  <c:v>4.2.1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Plots!$R$68:$R$119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1C-46FF-B000-5C0944A206B8}"/>
            </c:ext>
          </c:extLst>
        </c:ser>
        <c:ser>
          <c:idx val="7"/>
          <c:order val="7"/>
          <c:tx>
            <c:strRef>
              <c:f>Plots!$S$67</c:f>
              <c:strCache>
                <c:ptCount val="1"/>
                <c:pt idx="0">
                  <c:v>4.2.2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Plots!$S$68:$S$119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21C-46FF-B000-5C0944A206B8}"/>
            </c:ext>
          </c:extLst>
        </c:ser>
        <c:ser>
          <c:idx val="8"/>
          <c:order val="8"/>
          <c:tx>
            <c:strRef>
              <c:f>Plots!$T$67</c:f>
              <c:strCache>
                <c:ptCount val="1"/>
                <c:pt idx="0">
                  <c:v>4.2.3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Plots!$T$68:$T$119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0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1C-46FF-B000-5C0944A206B8}"/>
            </c:ext>
          </c:extLst>
        </c:ser>
        <c:ser>
          <c:idx val="9"/>
          <c:order val="9"/>
          <c:tx>
            <c:strRef>
              <c:f>Plots!$U$67</c:f>
              <c:strCache>
                <c:ptCount val="1"/>
                <c:pt idx="0">
                  <c:v>4.2.x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Plots!$U$68:$U$119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21C-46FF-B000-5C0944A206B8}"/>
            </c:ext>
          </c:extLst>
        </c:ser>
        <c:ser>
          <c:idx val="10"/>
          <c:order val="10"/>
          <c:tx>
            <c:strRef>
              <c:f>Plots!$V$67</c:f>
              <c:strCache>
                <c:ptCount val="1"/>
                <c:pt idx="0">
                  <c:v>4.3.1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Plots!$V$68:$V$119</c:f>
              <c:numCache>
                <c:formatCode>General</c:formatCode>
                <c:ptCount val="52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21C-46FF-B000-5C0944A206B8}"/>
            </c:ext>
          </c:extLst>
        </c:ser>
        <c:ser>
          <c:idx val="11"/>
          <c:order val="11"/>
          <c:tx>
            <c:strRef>
              <c:f>Plots!$W$67</c:f>
              <c:strCache>
                <c:ptCount val="1"/>
                <c:pt idx="0">
                  <c:v>4.3.2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Plots!$W$68:$W$119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2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21C-46FF-B000-5C0944A206B8}"/>
            </c:ext>
          </c:extLst>
        </c:ser>
        <c:ser>
          <c:idx val="12"/>
          <c:order val="12"/>
          <c:tx>
            <c:strRef>
              <c:f>Plots!$X$67</c:f>
              <c:strCache>
                <c:ptCount val="1"/>
                <c:pt idx="0">
                  <c:v>4.3.3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Plots!$X$68:$X$119</c:f>
              <c:numCache>
                <c:formatCode>General</c:formatCode>
                <c:ptCount val="52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21C-46FF-B000-5C0944A206B8}"/>
            </c:ext>
          </c:extLst>
        </c:ser>
        <c:ser>
          <c:idx val="13"/>
          <c:order val="13"/>
          <c:tx>
            <c:strRef>
              <c:f>Plots!$Y$67</c:f>
              <c:strCache>
                <c:ptCount val="1"/>
                <c:pt idx="0">
                  <c:v>4.3.4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Plots!$Y$68:$Y$119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21C-46FF-B000-5C0944A206B8}"/>
            </c:ext>
          </c:extLst>
        </c:ser>
        <c:ser>
          <c:idx val="14"/>
          <c:order val="14"/>
          <c:tx>
            <c:strRef>
              <c:f>Plots!$Z$67</c:f>
              <c:strCache>
                <c:ptCount val="1"/>
                <c:pt idx="0">
                  <c:v>4.3.x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Plots!$Z$68:$Z$119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21C-46FF-B000-5C0944A206B8}"/>
            </c:ext>
          </c:extLst>
        </c:ser>
        <c:ser>
          <c:idx val="15"/>
          <c:order val="15"/>
          <c:tx>
            <c:strRef>
              <c:f>Plots!$AA$67</c:f>
              <c:strCache>
                <c:ptCount val="1"/>
                <c:pt idx="0">
                  <c:v>4.4.1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Plots!$AA$68:$AA$119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21C-46FF-B000-5C0944A206B8}"/>
            </c:ext>
          </c:extLst>
        </c:ser>
        <c:ser>
          <c:idx val="16"/>
          <c:order val="16"/>
          <c:tx>
            <c:strRef>
              <c:f>Plots!$AB$67</c:f>
              <c:strCache>
                <c:ptCount val="1"/>
                <c:pt idx="0">
                  <c:v>4.4.2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Plots!$AB$68:$AB$119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21C-46FF-B000-5C0944A206B8}"/>
            </c:ext>
          </c:extLst>
        </c:ser>
        <c:ser>
          <c:idx val="17"/>
          <c:order val="17"/>
          <c:tx>
            <c:strRef>
              <c:f>Plots!$AC$67</c:f>
              <c:strCache>
                <c:ptCount val="1"/>
                <c:pt idx="0">
                  <c:v>4.4.3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Plots!$AC$68:$AC$119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E21C-46FF-B000-5C0944A206B8}"/>
            </c:ext>
          </c:extLst>
        </c:ser>
        <c:ser>
          <c:idx val="18"/>
          <c:order val="18"/>
          <c:tx>
            <c:strRef>
              <c:f>Plots!$AD$67</c:f>
              <c:strCache>
                <c:ptCount val="1"/>
                <c:pt idx="0">
                  <c:v>4.4.4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Plots!$AD$68:$AD$119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21C-46FF-B000-5C0944A206B8}"/>
            </c:ext>
          </c:extLst>
        </c:ser>
        <c:ser>
          <c:idx val="19"/>
          <c:order val="19"/>
          <c:tx>
            <c:strRef>
              <c:f>Plots!$AE$67</c:f>
              <c:strCache>
                <c:ptCount val="1"/>
                <c:pt idx="0">
                  <c:v>4.4.x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Plots!$AE$68:$AE$119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E21C-46FF-B000-5C0944A206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8864389977290214E-2"/>
          <c:y val="0.21072152193954563"/>
          <c:w val="0.43196956602346898"/>
          <c:h val="0.200471899833516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/>
              <a:t>Newly proposed WPs 4.1.x,</a:t>
            </a:r>
            <a:r>
              <a:rPr lang="en-US" sz="2800" baseline="0" dirty="0" smtClean="0"/>
              <a:t> 4.2.x, 4.3.x, 4.4.x  (7 in total)</a:t>
            </a:r>
          </a:p>
        </c:rich>
      </c:tx>
      <c:layout>
        <c:manualLayout>
          <c:xMode val="edge"/>
          <c:yMode val="edge"/>
          <c:x val="0.1222244417889439"/>
          <c:y val="3.38288034651586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1489005679675955E-2"/>
          <c:y val="0.13363198627524142"/>
          <c:w val="0.95531013699220402"/>
          <c:h val="0.454125570248225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Plots!$Q$67</c:f>
              <c:strCache>
                <c:ptCount val="1"/>
                <c:pt idx="0">
                  <c:v>4.1.x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Plots!$Q$68:$Q$119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11-42C8-B39E-68AC26E633F3}"/>
            </c:ext>
          </c:extLst>
        </c:ser>
        <c:ser>
          <c:idx val="1"/>
          <c:order val="1"/>
          <c:tx>
            <c:strRef>
              <c:f>Plots!$U$67</c:f>
              <c:strCache>
                <c:ptCount val="1"/>
                <c:pt idx="0">
                  <c:v>4.2.x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Plots!$U$68:$U$119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11-42C8-B39E-68AC26E633F3}"/>
            </c:ext>
          </c:extLst>
        </c:ser>
        <c:ser>
          <c:idx val="2"/>
          <c:order val="2"/>
          <c:tx>
            <c:strRef>
              <c:f>Plots!$Z$67</c:f>
              <c:strCache>
                <c:ptCount val="1"/>
                <c:pt idx="0">
                  <c:v>4.3.x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Plots!$Z$68:$Z$119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11-42C8-B39E-68AC26E633F3}"/>
            </c:ext>
          </c:extLst>
        </c:ser>
        <c:ser>
          <c:idx val="3"/>
          <c:order val="3"/>
          <c:tx>
            <c:strRef>
              <c:f>Plots!$AE$67</c:f>
              <c:strCache>
                <c:ptCount val="1"/>
                <c:pt idx="0">
                  <c:v>4.4.x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Plots!$AE$68:$AE$119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11-42C8-B39E-68AC26E63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464241551687545E-2"/>
          <c:y val="0.15791244022431189"/>
          <c:w val="0.32603755242308963"/>
          <c:h val="3.62137089321493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3200"/>
              <a:t>Groups joining WPs</a:t>
            </a:r>
          </a:p>
          <a:p>
            <a:pPr>
              <a:defRPr sz="3200"/>
            </a:pPr>
            <a:endParaRPr lang="en-GB" sz="3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631700856004927E-2"/>
          <c:y val="0.16668045809850657"/>
          <c:w val="0.94966383918471708"/>
          <c:h val="0.517021793419669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Plots!$E$2:$E$53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Plots!$G$2:$G$53</c:f>
              <c:numCache>
                <c:formatCode>General</c:formatCode>
                <c:ptCount val="52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6</c:v>
                </c:pt>
                <c:pt idx="7">
                  <c:v>1</c:v>
                </c:pt>
                <c:pt idx="8">
                  <c:v>4</c:v>
                </c:pt>
                <c:pt idx="9">
                  <c:v>2</c:v>
                </c:pt>
                <c:pt idx="10">
                  <c:v>0</c:v>
                </c:pt>
                <c:pt idx="11">
                  <c:v>3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3</c:v>
                </c:pt>
                <c:pt idx="16">
                  <c:v>2</c:v>
                </c:pt>
                <c:pt idx="17">
                  <c:v>4</c:v>
                </c:pt>
                <c:pt idx="18">
                  <c:v>3</c:v>
                </c:pt>
                <c:pt idx="19">
                  <c:v>0</c:v>
                </c:pt>
                <c:pt idx="20">
                  <c:v>4</c:v>
                </c:pt>
                <c:pt idx="21">
                  <c:v>1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4</c:v>
                </c:pt>
                <c:pt idx="26">
                  <c:v>6</c:v>
                </c:pt>
                <c:pt idx="27">
                  <c:v>3</c:v>
                </c:pt>
                <c:pt idx="28">
                  <c:v>4</c:v>
                </c:pt>
                <c:pt idx="29">
                  <c:v>0</c:v>
                </c:pt>
                <c:pt idx="30">
                  <c:v>1</c:v>
                </c:pt>
                <c:pt idx="31">
                  <c:v>3</c:v>
                </c:pt>
                <c:pt idx="32">
                  <c:v>1</c:v>
                </c:pt>
                <c:pt idx="33">
                  <c:v>0</c:v>
                </c:pt>
                <c:pt idx="34">
                  <c:v>4</c:v>
                </c:pt>
                <c:pt idx="35">
                  <c:v>4</c:v>
                </c:pt>
                <c:pt idx="36">
                  <c:v>0</c:v>
                </c:pt>
                <c:pt idx="37">
                  <c:v>4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19</c:v>
                </c:pt>
                <c:pt idx="42">
                  <c:v>1</c:v>
                </c:pt>
                <c:pt idx="43">
                  <c:v>3</c:v>
                </c:pt>
                <c:pt idx="44">
                  <c:v>6</c:v>
                </c:pt>
                <c:pt idx="45">
                  <c:v>3</c:v>
                </c:pt>
                <c:pt idx="46">
                  <c:v>3</c:v>
                </c:pt>
                <c:pt idx="47">
                  <c:v>12</c:v>
                </c:pt>
                <c:pt idx="48">
                  <c:v>4</c:v>
                </c:pt>
                <c:pt idx="49">
                  <c:v>2</c:v>
                </c:pt>
                <c:pt idx="50">
                  <c:v>3</c:v>
                </c:pt>
                <c:pt idx="5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B7-40FB-8B17-B5971648C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3960528"/>
        <c:axId val="733961184"/>
      </c:barChart>
      <c:dateAx>
        <c:axId val="733960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961184"/>
        <c:crosses val="autoZero"/>
        <c:auto val="0"/>
        <c:lblOffset val="100"/>
        <c:baseTimeUnit val="days"/>
      </c:dateAx>
      <c:valAx>
        <c:axId val="73396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960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800"/>
              <a:t>Working Groups</a:t>
            </a:r>
          </a:p>
          <a:p>
            <a:pPr>
              <a:defRPr sz="2800"/>
            </a:pPr>
            <a:endParaRPr lang="en-GB" sz="2800"/>
          </a:p>
        </c:rich>
      </c:tx>
      <c:layout>
        <c:manualLayout>
          <c:xMode val="edge"/>
          <c:yMode val="edge"/>
          <c:x val="0.40127897780481214"/>
          <c:y val="1.83576962284150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Plots!$F$67</c:f>
              <c:strCache>
                <c:ptCount val="1"/>
                <c:pt idx="0">
                  <c:v>4.1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Plots!$F$68:$F$119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31-48C7-994B-14C96D3AA516}"/>
            </c:ext>
          </c:extLst>
        </c:ser>
        <c:ser>
          <c:idx val="1"/>
          <c:order val="1"/>
          <c:tx>
            <c:strRef>
              <c:f>Plots!$G$67</c:f>
              <c:strCache>
                <c:ptCount val="1"/>
                <c:pt idx="0">
                  <c:v>4.2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Plots!$G$68:$G$119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1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1</c:v>
                </c:pt>
                <c:pt idx="44">
                  <c:v>1</c:v>
                </c:pt>
                <c:pt idx="45">
                  <c:v>0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</c:v>
                </c:pt>
                <c:pt idx="50">
                  <c:v>1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31-48C7-994B-14C96D3AA516}"/>
            </c:ext>
          </c:extLst>
        </c:ser>
        <c:ser>
          <c:idx val="2"/>
          <c:order val="2"/>
          <c:tx>
            <c:strRef>
              <c:f>Plots!$H$67</c:f>
              <c:strCache>
                <c:ptCount val="1"/>
                <c:pt idx="0">
                  <c:v>4.3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Plots!$H$68:$H$119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</c:v>
                </c:pt>
                <c:pt idx="50">
                  <c:v>1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31-48C7-994B-14C96D3AA516}"/>
            </c:ext>
          </c:extLst>
        </c:ser>
        <c:ser>
          <c:idx val="3"/>
          <c:order val="3"/>
          <c:tx>
            <c:strRef>
              <c:f>Plots!$I$67</c:f>
              <c:strCache>
                <c:ptCount val="1"/>
                <c:pt idx="0">
                  <c:v>4.4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Plots!$I$68:$I$119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31-48C7-994B-14C96D3AA516}"/>
            </c:ext>
          </c:extLst>
        </c:ser>
        <c:ser>
          <c:idx val="4"/>
          <c:order val="4"/>
          <c:tx>
            <c:strRef>
              <c:f>Plots!$J$67</c:f>
              <c:strCache>
                <c:ptCount val="1"/>
                <c:pt idx="0">
                  <c:v>4.5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Plots!$J$68:$J$119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31-48C7-994B-14C96D3AA516}"/>
            </c:ext>
          </c:extLst>
        </c:ser>
        <c:ser>
          <c:idx val="5"/>
          <c:order val="5"/>
          <c:tx>
            <c:strRef>
              <c:f>Plots!$K$67</c:f>
              <c:strCache>
                <c:ptCount val="1"/>
                <c:pt idx="0">
                  <c:v>4.6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Plots!$K$68:$K$119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C31-48C7-994B-14C96D3AA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086023638282703"/>
          <c:y val="6.7452078627334475E-2"/>
          <c:w val="0.35176160148612695"/>
          <c:h val="0.144609234200249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 4.1</a:t>
            </a:r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 baseline="0"/>
              <a:t>43 groups  (= 83%) want to contribute to WG 4.1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Plots!$F$67</c:f>
              <c:strCache>
                <c:ptCount val="1"/>
                <c:pt idx="0">
                  <c:v>4.1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Plots!$F$68:$F$119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C9-4302-AAC2-6D5EF7603A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 4.2</a:t>
            </a:r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31</a:t>
            </a:r>
            <a:r>
              <a:rPr lang="en-GB" baseline="0"/>
              <a:t> groups  (= 60%) want to contribute to WG 4.2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Plots!$G$67</c:f>
              <c:strCache>
                <c:ptCount val="1"/>
                <c:pt idx="0">
                  <c:v>4.2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Plots!$G$68:$G$119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1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1</c:v>
                </c:pt>
                <c:pt idx="44">
                  <c:v>1</c:v>
                </c:pt>
                <c:pt idx="45">
                  <c:v>0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</c:v>
                </c:pt>
                <c:pt idx="50">
                  <c:v>1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79-4102-B825-5A7343F6ED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 4.3</a:t>
            </a:r>
          </a:p>
          <a:p>
            <a:pPr>
              <a:defRPr/>
            </a:pPr>
            <a:r>
              <a:rPr lang="en-GB" baseline="0"/>
              <a:t>29 groups  (= 56%) want to contribute to WG 4.3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Plots!$H$67</c:f>
              <c:strCache>
                <c:ptCount val="1"/>
                <c:pt idx="0">
                  <c:v>4.3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Plots!$H$68:$H$119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</c:v>
                </c:pt>
                <c:pt idx="50">
                  <c:v>1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5F-4C3A-ACBB-EA8EEEAB9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</a:t>
            </a:r>
            <a:r>
              <a:rPr lang="en-GB" baseline="0"/>
              <a:t> 4.4</a:t>
            </a:r>
            <a:endParaRPr lang="en-GB"/>
          </a:p>
          <a:p>
            <a:pPr>
              <a:defRPr/>
            </a:pPr>
            <a:r>
              <a:rPr lang="en-GB" baseline="0"/>
              <a:t>10 groups  (= 19%) want to contribute to WG 4.4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Plots!$I$67</c:f>
              <c:strCache>
                <c:ptCount val="1"/>
                <c:pt idx="0">
                  <c:v>4.4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Plots!$I$68:$I$119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B5-471C-A984-7C78A3CC30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</a:t>
            </a:r>
            <a:r>
              <a:rPr lang="en-GB" baseline="0"/>
              <a:t> 4.5</a:t>
            </a:r>
            <a:endParaRPr lang="en-GB"/>
          </a:p>
          <a:p>
            <a:pPr>
              <a:defRPr/>
            </a:pPr>
            <a:r>
              <a:rPr lang="en-GB" baseline="0"/>
              <a:t>11 groups  (= 21%) want to contribute to WG 4.5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Plots!$J$67</c:f>
              <c:strCache>
                <c:ptCount val="1"/>
                <c:pt idx="0">
                  <c:v>4.5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Plots!$J$68:$J$119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3-4300-8685-4FFEBF171D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Working Group</a:t>
            </a:r>
            <a:r>
              <a:rPr lang="en-GB" baseline="0"/>
              <a:t> 4.6</a:t>
            </a:r>
            <a:endParaRPr lang="en-GB"/>
          </a:p>
          <a:p>
            <a:pPr>
              <a:defRPr/>
            </a:pPr>
            <a:r>
              <a:rPr lang="en-GB" baseline="0"/>
              <a:t>9 groups  (= 17%) want to contribute to WG 4.6</a:t>
            </a:r>
            <a:endParaRPr lang="en-GB"/>
          </a:p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14162133270574501"/>
          <c:y val="0.11657032902677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Plots!$K$67</c:f>
              <c:strCache>
                <c:ptCount val="1"/>
                <c:pt idx="0">
                  <c:v>4.6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Plots!$E$68:$E$119</c:f>
              <c:strCache>
                <c:ptCount val="52"/>
                <c:pt idx="0">
                  <c:v>CERN (ARC activity)</c:v>
                </c:pt>
                <c:pt idx="1">
                  <c:v>IFIN-HH Bucharest</c:v>
                </c:pt>
                <c:pt idx="2">
                  <c:v>LPSC Grenoble</c:v>
                </c:pt>
                <c:pt idx="3">
                  <c:v>INFN Bari</c:v>
                </c:pt>
                <c:pt idx="4">
                  <c:v>CalVision</c:v>
                </c:pt>
                <c:pt idx="5">
                  <c:v>Institute of Cosmos Science of the University of Barcelona, Instrumentation Technology Unit (ICCUB)</c:v>
                </c:pt>
                <c:pt idx="6">
                  <c:v>Jožef Stefan Institute</c:v>
                </c:pt>
                <c:pt idx="7">
                  <c:v>INFN Milano Bicocca</c:v>
                </c:pt>
                <c:pt idx="8">
                  <c:v>University of Leicester</c:v>
                </c:pt>
                <c:pt idx="9">
                  <c:v>Georgia State University</c:v>
                </c:pt>
                <c:pt idx="10">
                  <c:v>GSI</c:v>
                </c:pt>
                <c:pt idx="11">
                  <c:v>University of Warwick</c:v>
                </c:pt>
                <c:pt idx="12">
                  <c:v>Cambridge UK</c:v>
                </c:pt>
                <c:pt idx="13">
                  <c:v>IEAP CTU in Prague</c:v>
                </c:pt>
                <c:pt idx="14">
                  <c:v>imXgam CPPM</c:v>
                </c:pt>
                <c:pt idx="15">
                  <c:v>IP2I-Lyon</c:v>
                </c:pt>
                <c:pt idx="16">
                  <c:v>SNU-HFR (Seoul National University &amp; HFR co.)</c:v>
                </c:pt>
                <c:pt idx="17">
                  <c:v>ARARAT (Advanced RAdio frequency timing appaRATus) AANL</c:v>
                </c:pt>
                <c:pt idx="18">
                  <c:v>RAL</c:v>
                </c:pt>
                <c:pt idx="19">
                  <c:v>DPhP, IRFU, CEA</c:v>
                </c:pt>
                <c:pt idx="20">
                  <c:v>University of Oxford</c:v>
                </c:pt>
                <c:pt idx="21">
                  <c:v>Imperial College London</c:v>
                </c:pt>
                <c:pt idx="22">
                  <c:v>INFN Ferrara</c:v>
                </c:pt>
                <c:pt idx="23">
                  <c:v>University of Genova and INFN Genova</c:v>
                </c:pt>
                <c:pt idx="24">
                  <c:v>FBK</c:v>
                </c:pt>
                <c:pt idx="25">
                  <c:v>IHEP-CAS-FPMT</c:v>
                </c:pt>
                <c:pt idx="26">
                  <c:v>INFN Ferrara</c:v>
                </c:pt>
                <c:pt idx="27">
                  <c:v>INFN Padova B2</c:v>
                </c:pt>
                <c:pt idx="28">
                  <c:v>University of Science and Technology of China</c:v>
                </c:pt>
                <c:pt idx="29">
                  <c:v>Università Politecnica delle Marche</c:v>
                </c:pt>
                <c:pt idx="30">
                  <c:v>FH Aachen</c:v>
                </c:pt>
                <c:pt idx="31">
                  <c:v>INFN Trieste</c:v>
                </c:pt>
                <c:pt idx="32">
                  <c:v>Monash University</c:v>
                </c:pt>
                <c:pt idx="33">
                  <c:v>Bergische Universität Wuppertal</c:v>
                </c:pt>
                <c:pt idx="34">
                  <c:v>Erlangen Centre for Astroparticle Physics</c:v>
                </c:pt>
                <c:pt idx="35">
                  <c:v>INFN Padova</c:v>
                </c:pt>
                <c:pt idx="36">
                  <c:v>INFN and University Bari</c:v>
                </c:pt>
                <c:pt idx="37">
                  <c:v>INFN Perugia</c:v>
                </c:pt>
                <c:pt idx="38">
                  <c:v>CERN</c:v>
                </c:pt>
                <c:pt idx="39">
                  <c:v>Queen Mary University of London</c:v>
                </c:pt>
                <c:pt idx="40">
                  <c:v>IP2I Lyon</c:v>
                </c:pt>
                <c:pt idx="41">
                  <c:v>Iowa</c:v>
                </c:pt>
                <c:pt idx="42">
                  <c:v>INFN Pavia, Trento, Milano, Padova</c:v>
                </c:pt>
                <c:pt idx="43">
                  <c:v>Nagoya university</c:v>
                </c:pt>
                <c:pt idx="44">
                  <c:v>CERN-EP</c:v>
                </c:pt>
                <c:pt idx="45">
                  <c:v>ALICE CERN</c:v>
                </c:pt>
                <c:pt idx="46">
                  <c:v>University Giessen</c:v>
                </c:pt>
                <c:pt idx="47">
                  <c:v>Photonis Technologies</c:v>
                </c:pt>
                <c:pt idx="48">
                  <c:v>INFN - Sezione di Bologna</c:v>
                </c:pt>
                <c:pt idx="49">
                  <c:v>CERN SY-BI</c:v>
                </c:pt>
                <c:pt idx="50">
                  <c:v>University of Edinburgh</c:v>
                </c:pt>
                <c:pt idx="51">
                  <c:v>Istanbul University-PARDET</c:v>
                </c:pt>
              </c:strCache>
            </c:strRef>
          </c:cat>
          <c:val>
            <c:numRef>
              <c:f>Plots!$K$68:$K$119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D0-4506-9020-FF7B39D9A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829264"/>
        <c:axId val="595827296"/>
      </c:barChart>
      <c:catAx>
        <c:axId val="59582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7296"/>
        <c:crosses val="autoZero"/>
        <c:auto val="1"/>
        <c:lblAlgn val="ctr"/>
        <c:lblOffset val="100"/>
        <c:noMultiLvlLbl val="0"/>
      </c:catAx>
      <c:valAx>
        <c:axId val="595827296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82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53645316564666E-2"/>
          <c:y val="4.2930896825245611E-2"/>
          <c:w val="0.35176160148612695"/>
          <c:h val="4.3934859131669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A2184-0838-489A-83C5-8416A5A8269F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3E20-D30A-435B-9D73-E9CD25E12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8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6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57057/page/27294-implementation-of-the-ecfa-detector-rd-roadmap" TargetMode="External"/><Relationship Id="rId2" Type="http://schemas.openxmlformats.org/officeDocument/2006/relationships/hyperlink" Target="https://cds.cern.ch/record/2784893?ln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99817/" TargetMode="External"/><Relationship Id="rId4" Type="http://schemas.openxmlformats.org/officeDocument/2006/relationships/hyperlink" Target="https://indico.cern.ch/event/1214407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95021" y="-14327"/>
            <a:ext cx="211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28 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/>
              <a:t>2023.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592" y="1965045"/>
            <a:ext cx="1107195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800" dirty="0"/>
              <a:t>DRD4 </a:t>
            </a:r>
            <a:r>
              <a:rPr lang="fr-CH" sz="2800" dirty="0" smtClean="0"/>
              <a:t>– Detector R&amp;D Collaboration on </a:t>
            </a:r>
          </a:p>
          <a:p>
            <a:pPr algn="ctr">
              <a:lnSpc>
                <a:spcPct val="150000"/>
              </a:lnSpc>
            </a:pPr>
            <a:r>
              <a:rPr lang="fr-CH" sz="2800" dirty="0" err="1" smtClean="0"/>
              <a:t>Photodetectors</a:t>
            </a:r>
            <a:r>
              <a:rPr lang="fr-CH" sz="2800" dirty="0" smtClean="0"/>
              <a:t> </a:t>
            </a:r>
            <a:r>
              <a:rPr lang="fr-CH" sz="2800" dirty="0"/>
              <a:t>and </a:t>
            </a:r>
            <a:r>
              <a:rPr lang="fr-CH" sz="2800" dirty="0" err="1"/>
              <a:t>Particle</a:t>
            </a:r>
            <a:r>
              <a:rPr lang="fr-CH" sz="2800" dirty="0"/>
              <a:t> </a:t>
            </a:r>
            <a:r>
              <a:rPr lang="fr-CH" sz="2800" dirty="0" smtClean="0"/>
              <a:t>ID </a:t>
            </a:r>
          </a:p>
          <a:p>
            <a:pPr algn="ctr">
              <a:lnSpc>
                <a:spcPct val="150000"/>
              </a:lnSpc>
            </a:pPr>
            <a:r>
              <a:rPr lang="fr-CH" sz="2800" dirty="0"/>
              <a:t> </a:t>
            </a:r>
            <a:r>
              <a:rPr lang="fr-CH" sz="2800" dirty="0" smtClean="0">
                <a:solidFill>
                  <a:srgbClr val="C00000"/>
                </a:solidFill>
              </a:rPr>
              <a:t>+ </a:t>
            </a:r>
            <a:r>
              <a:rPr lang="fr-CH" sz="2800" dirty="0" err="1" smtClean="0">
                <a:solidFill>
                  <a:srgbClr val="C00000"/>
                </a:solidFill>
              </a:rPr>
              <a:t>SciFi</a:t>
            </a:r>
            <a:r>
              <a:rPr lang="fr-CH" sz="2800" dirty="0" smtClean="0">
                <a:solidFill>
                  <a:srgbClr val="C00000"/>
                </a:solidFill>
              </a:rPr>
              <a:t> </a:t>
            </a:r>
            <a:r>
              <a:rPr lang="fr-CH" sz="2800" dirty="0" err="1" smtClean="0">
                <a:solidFill>
                  <a:srgbClr val="C00000"/>
                </a:solidFill>
              </a:rPr>
              <a:t>tracking</a:t>
            </a:r>
            <a:r>
              <a:rPr lang="fr-CH" sz="2800" dirty="0" smtClean="0">
                <a:solidFill>
                  <a:srgbClr val="C00000"/>
                </a:solidFill>
              </a:rPr>
              <a:t> + Transition Radiation </a:t>
            </a:r>
            <a:r>
              <a:rPr lang="fr-CH" sz="2800" dirty="0">
                <a:solidFill>
                  <a:srgbClr val="C00000"/>
                </a:solidFill>
              </a:rPr>
              <a:t/>
            </a:r>
            <a:br>
              <a:rPr lang="fr-CH" sz="2800" dirty="0">
                <a:solidFill>
                  <a:srgbClr val="C00000"/>
                </a:solidFill>
              </a:rPr>
            </a:br>
            <a:r>
              <a:rPr lang="fr-CH" sz="1200" dirty="0"/>
              <a:t/>
            </a:r>
            <a:br>
              <a:rPr lang="fr-CH" sz="1200" dirty="0"/>
            </a:br>
            <a:r>
              <a:rPr lang="fr-CH" sz="2800" b="1" dirty="0">
                <a:latin typeface="Lucida Calligraphy" panose="03010101010101010101" pitchFamily="66" charset="0"/>
              </a:rPr>
              <a:t>»Update </a:t>
            </a:r>
            <a:r>
              <a:rPr lang="fr-CH" sz="2800" b="1" dirty="0" smtClean="0">
                <a:latin typeface="Lucida Calligraphy" panose="03010101010101010101" pitchFamily="66" charset="0"/>
              </a:rPr>
              <a:t>for </a:t>
            </a:r>
            <a:r>
              <a:rPr lang="fr-CH" sz="2800" b="1" dirty="0">
                <a:latin typeface="Lucida Calligraphy" panose="03010101010101010101" pitchFamily="66" charset="0"/>
              </a:rPr>
              <a:t>the DRD 4 </a:t>
            </a:r>
            <a:r>
              <a:rPr lang="fr-CH" sz="2800" b="1" dirty="0" err="1">
                <a:latin typeface="Lucida Calligraphy" panose="03010101010101010101" pitchFamily="66" charset="0"/>
              </a:rPr>
              <a:t>community</a:t>
            </a:r>
            <a:r>
              <a:rPr lang="fr-CH" sz="2800" b="1" dirty="0">
                <a:latin typeface="Lucida Calligraphy" panose="03010101010101010101" pitchFamily="66" charset="0"/>
              </a:rPr>
              <a:t>» 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/>
            </a:r>
            <a:br>
              <a:rPr lang="fr-CH" dirty="0"/>
            </a:br>
            <a:r>
              <a:rPr lang="fr-CH" dirty="0"/>
              <a:t>Zoom </a:t>
            </a:r>
            <a:r>
              <a:rPr lang="fr-CH" dirty="0" smtClean="0"/>
              <a:t>meeting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 smtClean="0"/>
              <a:t>Organizers</a:t>
            </a:r>
            <a:r>
              <a:rPr lang="fr-CH" dirty="0" smtClean="0"/>
              <a:t>: P</a:t>
            </a:r>
            <a:r>
              <a:rPr lang="fr-CH" dirty="0"/>
              <a:t>. Krizan and C. </a:t>
            </a:r>
            <a:r>
              <a:rPr lang="fr-CH" dirty="0" smtClean="0"/>
              <a:t>Joram</a:t>
            </a:r>
          </a:p>
          <a:p>
            <a:pPr algn="ctr">
              <a:lnSpc>
                <a:spcPct val="150000"/>
              </a:lnSpc>
            </a:pPr>
            <a:r>
              <a:rPr lang="fr-CH" dirty="0" smtClean="0"/>
              <a:t>On </a:t>
            </a:r>
            <a:r>
              <a:rPr lang="fr-CH" dirty="0" err="1" smtClean="0"/>
              <a:t>beahlf</a:t>
            </a:r>
            <a:r>
              <a:rPr lang="fr-CH" dirty="0" smtClean="0"/>
              <a:t> of DRD4 </a:t>
            </a:r>
            <a:r>
              <a:rPr lang="fr-CH" dirty="0" err="1" smtClean="0"/>
              <a:t>Preparation</a:t>
            </a:r>
            <a:r>
              <a:rPr lang="fr-CH" dirty="0" smtClean="0"/>
              <a:t> Team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3" y="0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131" y="215900"/>
            <a:ext cx="6181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DRD 4, Data 28 June 2024, based on 52 returned questionnaires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57200" y="757237"/>
          <a:ext cx="8915400" cy="549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6654800" y="865405"/>
            <a:ext cx="1668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? To be checked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7879082" y="1919505"/>
            <a:ext cx="116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! company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869742" y="2779997"/>
            <a:ext cx="172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! Semi-industrial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25800" y="1608137"/>
            <a:ext cx="461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Average: 1 group joins 2.94 WGs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903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827808" y="368300"/>
          <a:ext cx="10536383" cy="6655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92200" y="1606034"/>
            <a:ext cx="42541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Strong correlation between WG 4.1 and 4.2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454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57200" y="1"/>
          <a:ext cx="5740400" cy="3913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057900" y="-83099"/>
          <a:ext cx="5984154" cy="408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57200" y="3288147"/>
          <a:ext cx="5520583" cy="3747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6399076" y="3341832"/>
          <a:ext cx="5441501" cy="3693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335330" y="406400"/>
            <a:ext cx="16825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Photodetectors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075730" y="303103"/>
            <a:ext cx="11912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Particle ID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212219" y="3535370"/>
            <a:ext cx="19287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Technological R&amp;D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991961" y="3531942"/>
            <a:ext cx="102547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462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409700" y="508000"/>
          <a:ext cx="9432684" cy="2642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409700" y="2752482"/>
          <a:ext cx="9432684" cy="4233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60130" y="901700"/>
            <a:ext cx="378225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SciFi</a:t>
            </a:r>
            <a:r>
              <a:rPr lang="en-GB" dirty="0" smtClean="0"/>
              <a:t> Tracker and Transition Radiation !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92030" y="3330848"/>
            <a:ext cx="20057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Blue Sky, far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770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04300" y="292101"/>
            <a:ext cx="1155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Some double counting ? 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576077" y="189346"/>
          <a:ext cx="10582646" cy="7190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8554" y="292101"/>
            <a:ext cx="2767489" cy="58477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/>
              <a:t>Work Packages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09930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804677" y="266700"/>
          <a:ext cx="10582646" cy="675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0396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err="1" smtClean="0"/>
              <a:t>Material</a:t>
            </a:r>
            <a:r>
              <a:rPr lang="fr-CH" smtClean="0"/>
              <a:t> and Links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3592"/>
            <a:ext cx="10515600" cy="4351338"/>
          </a:xfrm>
        </p:spPr>
        <p:txBody>
          <a:bodyPr>
            <a:normAutofit/>
          </a:bodyPr>
          <a:lstStyle/>
          <a:p>
            <a:r>
              <a:rPr lang="fr-CH" sz="1600" dirty="0" smtClean="0">
                <a:latin typeface="+mj-lt"/>
              </a:rPr>
              <a:t>The Roadmap (248 p)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smtClean="0">
                <a:latin typeface="+mj-lt"/>
                <a:hlinkClick r:id="rId2"/>
              </a:rPr>
              <a:t>https</a:t>
            </a:r>
            <a:r>
              <a:rPr lang="en-GB" sz="1600" dirty="0">
                <a:latin typeface="+mj-lt"/>
                <a:hlinkClick r:id="rId2"/>
              </a:rPr>
              <a:t>://</a:t>
            </a:r>
            <a:r>
              <a:rPr lang="en-GB" sz="1600" dirty="0" smtClean="0">
                <a:latin typeface="+mj-lt"/>
                <a:hlinkClick r:id="rId2"/>
              </a:rPr>
              <a:t>cds.cern.ch/record/2784893?ln=en</a:t>
            </a:r>
            <a:endParaRPr lang="en-GB" sz="1600" dirty="0" smtClean="0">
              <a:latin typeface="+mj-lt"/>
            </a:endParaRPr>
          </a:p>
          <a:p>
            <a:endParaRPr lang="en-GB" sz="900" dirty="0" smtClean="0">
              <a:latin typeface="+mj-lt"/>
            </a:endParaRPr>
          </a:p>
          <a:p>
            <a:r>
              <a:rPr lang="en-GB" sz="1600" dirty="0">
                <a:latin typeface="+mj-lt"/>
              </a:rPr>
              <a:t>Implementation of the ECFA Detector R&amp;D Roadmap</a:t>
            </a:r>
          </a:p>
          <a:p>
            <a:pPr marL="0" indent="0">
              <a:buNone/>
            </a:pPr>
            <a:r>
              <a:rPr lang="en-GB" sz="1600" dirty="0">
                <a:hlinkClick r:id="rId3"/>
              </a:rPr>
              <a:t>https://indico.cern.ch/event/957057/page/27294-implementation-of-the-ecfa-detector-rd-roadmap</a:t>
            </a:r>
            <a:endParaRPr lang="en-GB" sz="1600" dirty="0"/>
          </a:p>
          <a:p>
            <a:pPr marL="0" indent="0">
              <a:buNone/>
            </a:pPr>
            <a:endParaRPr lang="fr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600" dirty="0" smtClean="0">
                <a:latin typeface="+mj-lt"/>
              </a:rPr>
              <a:t>DRD 4 Implementation zone. Incl. short chronological overview: </a:t>
            </a:r>
            <a:r>
              <a:rPr lang="en-GB" sz="1600" u="sng" dirty="0" smtClean="0">
                <a:solidFill>
                  <a:schemeClr val="tx2"/>
                </a:solidFill>
                <a:latin typeface="+mj-lt"/>
                <a:hlinkClick r:id="rId4"/>
              </a:rPr>
              <a:t>https</a:t>
            </a:r>
            <a:r>
              <a:rPr lang="en-GB" sz="1600" u="sng" dirty="0">
                <a:solidFill>
                  <a:schemeClr val="tx2"/>
                </a:solidFill>
                <a:latin typeface="+mj-lt"/>
                <a:hlinkClick r:id="rId4"/>
              </a:rPr>
              <a:t>://indico.cern.ch/event/1214407</a:t>
            </a:r>
            <a:r>
              <a:rPr lang="en-GB" sz="1600" u="sng" dirty="0" smtClean="0">
                <a:solidFill>
                  <a:schemeClr val="tx2"/>
                </a:solidFill>
                <a:latin typeface="+mj-lt"/>
                <a:hlinkClick r:id="rId4"/>
              </a:rPr>
              <a:t>/</a:t>
            </a:r>
            <a:endParaRPr lang="en-GB" sz="1600" u="sng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en-GB" sz="1600" u="sng" dirty="0" smtClean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Older, but still interesting</a:t>
            </a:r>
          </a:p>
          <a:p>
            <a:r>
              <a:rPr lang="en-GB" sz="1600" dirty="0" smtClean="0">
                <a:latin typeface="+mj-lt"/>
              </a:rPr>
              <a:t>ECFA </a:t>
            </a:r>
            <a:r>
              <a:rPr lang="en-GB" sz="1600" dirty="0">
                <a:latin typeface="+mj-lt"/>
              </a:rPr>
              <a:t>Detector R&amp;D Roadmap Symposium of Task Force 4 Photon Detectors and Particle Identification Detectors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Thursday 6 May </a:t>
            </a:r>
            <a:r>
              <a:rPr lang="en-GB" sz="1600" dirty="0" smtClean="0">
                <a:latin typeface="+mj-lt"/>
              </a:rPr>
              <a:t>2021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smtClean="0">
                <a:latin typeface="+mj-lt"/>
                <a:hlinkClick r:id="rId5"/>
              </a:rPr>
              <a:t>https</a:t>
            </a:r>
            <a:r>
              <a:rPr lang="en-GB" sz="1600" dirty="0">
                <a:latin typeface="+mj-lt"/>
                <a:hlinkClick r:id="rId5"/>
              </a:rPr>
              <a:t>://indico.cern.ch/event/999817</a:t>
            </a:r>
            <a:r>
              <a:rPr lang="en-GB" sz="1600" dirty="0" smtClean="0">
                <a:latin typeface="+mj-lt"/>
                <a:hlinkClick r:id="rId5"/>
              </a:rPr>
              <a:t>/</a:t>
            </a:r>
            <a:r>
              <a:rPr lang="en-GB" sz="16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067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Detector R&amp;D Collaborations in the context of the ECFA Roadmap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42680" y="2036190"/>
            <a:ext cx="10642862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The Roadmap has </a:t>
            </a:r>
            <a:r>
              <a:rPr lang="fr-CH" dirty="0" err="1" smtClean="0">
                <a:solidFill>
                  <a:srgbClr val="002060"/>
                </a:solidFill>
              </a:rPr>
              <a:t>identified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b="1" dirty="0" smtClean="0">
                <a:solidFill>
                  <a:srgbClr val="002060"/>
                </a:solidFill>
              </a:rPr>
              <a:t>detector technologies</a:t>
            </a:r>
            <a:r>
              <a:rPr lang="fr-CH" b="1" baseline="30000" dirty="0" smtClean="0">
                <a:solidFill>
                  <a:srgbClr val="002060"/>
                </a:solidFill>
              </a:rPr>
              <a:t>1)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that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need</a:t>
            </a:r>
            <a:r>
              <a:rPr lang="fr-CH" dirty="0" smtClean="0">
                <a:solidFill>
                  <a:srgbClr val="002060"/>
                </a:solidFill>
              </a:rPr>
              <a:t> to </a:t>
            </a:r>
            <a:r>
              <a:rPr lang="en-GB" dirty="0" smtClean="0">
                <a:solidFill>
                  <a:srgbClr val="002060"/>
                </a:solidFill>
              </a:rPr>
              <a:t>be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developed</a:t>
            </a:r>
            <a:r>
              <a:rPr lang="fr-CH" dirty="0" smtClean="0">
                <a:solidFill>
                  <a:srgbClr val="002060"/>
                </a:solidFill>
              </a:rPr>
              <a:t> for the </a:t>
            </a:r>
            <a:r>
              <a:rPr lang="en-GB" dirty="0" smtClean="0">
                <a:solidFill>
                  <a:srgbClr val="002060"/>
                </a:solidFill>
              </a:rPr>
              <a:t>next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generations</a:t>
            </a:r>
            <a:r>
              <a:rPr lang="fr-CH" dirty="0" smtClean="0">
                <a:solidFill>
                  <a:srgbClr val="002060"/>
                </a:solidFill>
              </a:rPr>
              <a:t> of </a:t>
            </a:r>
            <a:r>
              <a:rPr lang="en-GB" dirty="0" smtClean="0">
                <a:solidFill>
                  <a:srgbClr val="002060"/>
                </a:solidFill>
              </a:rPr>
              <a:t>particle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physics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experiments</a:t>
            </a:r>
            <a:r>
              <a:rPr lang="fr-CH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To </a:t>
            </a:r>
            <a:r>
              <a:rPr lang="fr-CH" dirty="0" err="1" smtClean="0">
                <a:solidFill>
                  <a:srgbClr val="002060"/>
                </a:solidFill>
              </a:rPr>
              <a:t>address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those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needs</a:t>
            </a:r>
            <a:r>
              <a:rPr lang="fr-CH" dirty="0" smtClean="0">
                <a:solidFill>
                  <a:srgbClr val="002060"/>
                </a:solidFill>
              </a:rPr>
              <a:t> in a </a:t>
            </a:r>
            <a:r>
              <a:rPr lang="fr-CH" dirty="0" err="1" smtClean="0">
                <a:solidFill>
                  <a:srgbClr val="002060"/>
                </a:solidFill>
              </a:rPr>
              <a:t>coordinated</a:t>
            </a:r>
            <a:r>
              <a:rPr lang="fr-CH" dirty="0" smtClean="0">
                <a:solidFill>
                  <a:srgbClr val="002060"/>
                </a:solidFill>
              </a:rPr>
              <a:t> and efficient </a:t>
            </a:r>
            <a:r>
              <a:rPr lang="fr-CH" dirty="0" err="1" smtClean="0">
                <a:solidFill>
                  <a:srgbClr val="002060"/>
                </a:solidFill>
              </a:rPr>
              <a:t>way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b="1" dirty="0" smtClean="0">
                <a:solidFill>
                  <a:srgbClr val="002060"/>
                </a:solidFill>
              </a:rPr>
              <a:t>Detector R&amp;D Collaborations </a:t>
            </a:r>
            <a:r>
              <a:rPr lang="fr-CH" dirty="0" smtClean="0">
                <a:solidFill>
                  <a:srgbClr val="002060"/>
                </a:solidFill>
              </a:rPr>
              <a:t>are </a:t>
            </a:r>
            <a:r>
              <a:rPr lang="fr-CH" dirty="0" err="1" smtClean="0">
                <a:solidFill>
                  <a:srgbClr val="002060"/>
                </a:solidFill>
              </a:rPr>
              <a:t>being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formed</a:t>
            </a:r>
            <a:r>
              <a:rPr lang="fr-CH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2060"/>
                </a:solidFill>
              </a:rPr>
              <a:t>Some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similarity</a:t>
            </a:r>
            <a:r>
              <a:rPr lang="fr-CH" dirty="0" smtClean="0">
                <a:solidFill>
                  <a:srgbClr val="002060"/>
                </a:solidFill>
              </a:rPr>
              <a:t> to the CERN R&amp;D collaborations </a:t>
            </a:r>
            <a:r>
              <a:rPr lang="fr-CH" dirty="0" err="1" smtClean="0">
                <a:solidFill>
                  <a:srgbClr val="002060"/>
                </a:solidFill>
              </a:rPr>
              <a:t>before</a:t>
            </a:r>
            <a:r>
              <a:rPr lang="fr-CH" dirty="0" smtClean="0">
                <a:solidFill>
                  <a:srgbClr val="002060"/>
                </a:solidFill>
              </a:rPr>
              <a:t> the construction of LHC (</a:t>
            </a:r>
            <a:r>
              <a:rPr lang="fr-CH" dirty="0" err="1" smtClean="0">
                <a:solidFill>
                  <a:srgbClr val="002060"/>
                </a:solidFill>
              </a:rPr>
              <a:t>still</a:t>
            </a:r>
            <a:r>
              <a:rPr lang="fr-CH" dirty="0" smtClean="0">
                <a:solidFill>
                  <a:srgbClr val="002060"/>
                </a:solidFill>
              </a:rPr>
              <a:t> alive RD50, RD51…)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Collaborations </a:t>
            </a:r>
            <a:r>
              <a:rPr lang="fr-CH" dirty="0" err="1" smtClean="0">
                <a:solidFill>
                  <a:srgbClr val="002060"/>
                </a:solidFill>
              </a:rPr>
              <a:t>shall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form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work</a:t>
            </a:r>
            <a:r>
              <a:rPr lang="fr-CH" dirty="0" smtClean="0">
                <a:solidFill>
                  <a:srgbClr val="002060"/>
                </a:solidFill>
              </a:rPr>
              <a:t> programme,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and organise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define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management, report once per </a:t>
            </a:r>
            <a:r>
              <a:rPr lang="fr-CH" dirty="0" err="1" smtClean="0">
                <a:solidFill>
                  <a:srgbClr val="002060"/>
                </a:solidFill>
              </a:rPr>
              <a:t>year</a:t>
            </a:r>
            <a:r>
              <a:rPr lang="fr-CH" dirty="0" smtClean="0">
                <a:solidFill>
                  <a:srgbClr val="002060"/>
                </a:solidFill>
              </a:rPr>
              <a:t> to a DRD </a:t>
            </a:r>
            <a:r>
              <a:rPr lang="fr-CH" dirty="0" err="1" smtClean="0">
                <a:solidFill>
                  <a:srgbClr val="002060"/>
                </a:solidFill>
              </a:rPr>
              <a:t>Committee</a:t>
            </a:r>
            <a:r>
              <a:rPr lang="fr-CH" dirty="0" smtClean="0">
                <a:solidFill>
                  <a:srgbClr val="002060"/>
                </a:solidFill>
              </a:rPr>
              <a:t> at CERN.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Joint R&amp;D </a:t>
            </a:r>
            <a:r>
              <a:rPr lang="fr-CH" dirty="0" err="1" smtClean="0">
                <a:solidFill>
                  <a:srgbClr val="002060"/>
                </a:solidFill>
              </a:rPr>
              <a:t>should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increase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efficiencey</a:t>
            </a:r>
            <a:r>
              <a:rPr lang="fr-CH" dirty="0" smtClean="0">
                <a:solidFill>
                  <a:srgbClr val="002060"/>
                </a:solidFill>
              </a:rPr>
              <a:t> (</a:t>
            </a:r>
            <a:r>
              <a:rPr lang="fr-CH" dirty="0" err="1" smtClean="0">
                <a:solidFill>
                  <a:srgbClr val="002060"/>
                </a:solidFill>
              </a:rPr>
              <a:t>avoid</a:t>
            </a:r>
            <a:r>
              <a:rPr lang="fr-CH" dirty="0" smtClean="0">
                <a:solidFill>
                  <a:srgbClr val="002060"/>
                </a:solidFill>
              </a:rPr>
              <a:t> duplication, </a:t>
            </a:r>
            <a:r>
              <a:rPr lang="fr-CH" dirty="0" err="1" smtClean="0">
                <a:solidFill>
                  <a:srgbClr val="002060"/>
                </a:solidFill>
              </a:rPr>
              <a:t>form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partnerships</a:t>
            </a:r>
            <a:r>
              <a:rPr lang="fr-CH" dirty="0" smtClean="0">
                <a:solidFill>
                  <a:srgbClr val="002060"/>
                </a:solidFill>
              </a:rPr>
              <a:t>) and lead to synergies (</a:t>
            </a:r>
            <a:r>
              <a:rPr lang="en-GB" noProof="1" smtClean="0">
                <a:solidFill>
                  <a:srgbClr val="002060"/>
                </a:solidFill>
              </a:rPr>
              <a:t>share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equipment</a:t>
            </a:r>
            <a:r>
              <a:rPr lang="fr-CH" dirty="0" smtClean="0">
                <a:solidFill>
                  <a:srgbClr val="002060"/>
                </a:solidFill>
              </a:rPr>
              <a:t>, </a:t>
            </a:r>
            <a:r>
              <a:rPr lang="fr-CH" dirty="0" err="1" smtClean="0">
                <a:solidFill>
                  <a:srgbClr val="002060"/>
                </a:solidFill>
              </a:rPr>
              <a:t>samples</a:t>
            </a:r>
            <a:r>
              <a:rPr lang="fr-CH" dirty="0" smtClean="0">
                <a:solidFill>
                  <a:srgbClr val="002060"/>
                </a:solidFill>
              </a:rPr>
              <a:t>, know-how).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2060"/>
                </a:solidFill>
              </a:rPr>
              <a:t>The label </a:t>
            </a:r>
            <a:r>
              <a:rPr lang="fr-CH" b="1" i="1" dirty="0" smtClean="0">
                <a:solidFill>
                  <a:srgbClr val="002060"/>
                </a:solidFill>
              </a:rPr>
              <a:t>ECFA Roadmap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should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enhance</a:t>
            </a:r>
            <a:r>
              <a:rPr lang="fr-CH" dirty="0" smtClean="0">
                <a:solidFill>
                  <a:srgbClr val="002060"/>
                </a:solidFill>
              </a:rPr>
              <a:t> chances for extra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from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Funding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Agencies</a:t>
            </a:r>
            <a:r>
              <a:rPr lang="fr-CH" dirty="0" smtClean="0">
                <a:solidFill>
                  <a:srgbClr val="002060"/>
                </a:solidFill>
              </a:rPr>
              <a:t>. The </a:t>
            </a:r>
            <a:r>
              <a:rPr lang="fr-CH" dirty="0" err="1" smtClean="0">
                <a:solidFill>
                  <a:srgbClr val="002060"/>
                </a:solidFill>
              </a:rPr>
              <a:t>participating</a:t>
            </a:r>
            <a:r>
              <a:rPr lang="fr-CH" dirty="0" smtClean="0">
                <a:solidFill>
                  <a:srgbClr val="002060"/>
                </a:solidFill>
              </a:rPr>
              <a:t> groups (</a:t>
            </a:r>
            <a:r>
              <a:rPr lang="fr-CH" dirty="0" err="1" smtClean="0">
                <a:solidFill>
                  <a:srgbClr val="002060"/>
                </a:solidFill>
              </a:rPr>
              <a:t>nationally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clustered</a:t>
            </a:r>
            <a:r>
              <a:rPr lang="fr-CH" dirty="0" smtClean="0">
                <a:solidFill>
                  <a:srgbClr val="002060"/>
                </a:solidFill>
              </a:rPr>
              <a:t>?) </a:t>
            </a:r>
            <a:r>
              <a:rPr lang="fr-CH" dirty="0" err="1" smtClean="0">
                <a:solidFill>
                  <a:srgbClr val="002060"/>
                </a:solidFill>
              </a:rPr>
              <a:t>request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funds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from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their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FAs</a:t>
            </a:r>
            <a:r>
              <a:rPr lang="fr-CH" dirty="0" smtClean="0">
                <a:solidFill>
                  <a:srgbClr val="002060"/>
                </a:solidFill>
              </a:rPr>
              <a:t>.  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199" y="5881709"/>
            <a:ext cx="106436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CH" sz="1400" baseline="30000" dirty="0" smtClean="0"/>
              <a:t>1) </a:t>
            </a:r>
            <a:r>
              <a:rPr lang="fr-CH" sz="1400" dirty="0" smtClean="0"/>
              <a:t>IMPORTANT</a:t>
            </a:r>
            <a:r>
              <a:rPr lang="fr-CH" sz="1400" dirty="0"/>
              <a:t>: </a:t>
            </a:r>
            <a:r>
              <a:rPr lang="en-GB" sz="1400" dirty="0" smtClean="0"/>
              <a:t>we</a:t>
            </a:r>
            <a:r>
              <a:rPr lang="fr-CH" sz="1400" dirty="0" smtClean="0"/>
              <a:t> </a:t>
            </a:r>
            <a:r>
              <a:rPr lang="fr-CH" sz="1400" dirty="0"/>
              <a:t>are </a:t>
            </a:r>
            <a:r>
              <a:rPr lang="en-GB" sz="1400" noProof="1" smtClean="0"/>
              <a:t>talking</a:t>
            </a:r>
            <a:r>
              <a:rPr lang="fr-CH" sz="1400" dirty="0" smtClean="0"/>
              <a:t> </a:t>
            </a:r>
            <a:r>
              <a:rPr lang="fr-CH" sz="1400" dirty="0"/>
              <a:t>about </a:t>
            </a:r>
            <a:r>
              <a:rPr lang="fr-CH" sz="1400" b="1" i="1" dirty="0" err="1"/>
              <a:t>technolgical</a:t>
            </a:r>
            <a:r>
              <a:rPr lang="fr-CH" sz="1400" dirty="0"/>
              <a:t> (</a:t>
            </a:r>
            <a:r>
              <a:rPr lang="fr-CH" sz="1400" dirty="0" err="1"/>
              <a:t>strategic</a:t>
            </a:r>
            <a:r>
              <a:rPr lang="fr-CH" sz="1400" dirty="0"/>
              <a:t>) detector </a:t>
            </a:r>
            <a:r>
              <a:rPr lang="fr-CH" sz="1400" dirty="0" smtClean="0"/>
              <a:t>R&amp;D in the </a:t>
            </a:r>
            <a:r>
              <a:rPr lang="fr-CH" sz="1400" dirty="0" err="1" smtClean="0"/>
              <a:t>fields</a:t>
            </a:r>
            <a:r>
              <a:rPr lang="fr-CH" sz="1400" dirty="0" smtClean="0"/>
              <a:t> </a:t>
            </a:r>
            <a:r>
              <a:rPr lang="fr-CH" sz="1400" dirty="0" err="1" smtClean="0"/>
              <a:t>photodetectors</a:t>
            </a:r>
            <a:r>
              <a:rPr lang="fr-CH" sz="1400" dirty="0" smtClean="0"/>
              <a:t> and </a:t>
            </a:r>
            <a:r>
              <a:rPr lang="fr-CH" sz="1400" dirty="0" err="1" smtClean="0"/>
              <a:t>Particle</a:t>
            </a:r>
            <a:r>
              <a:rPr lang="fr-CH" sz="1400" dirty="0" smtClean="0"/>
              <a:t> ID. </a:t>
            </a:r>
            <a:r>
              <a:rPr lang="fr-CH" sz="1400" dirty="0"/>
              <a:t>This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different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</a:t>
            </a:r>
            <a:r>
              <a:rPr lang="fr-CH" sz="1400" b="1" dirty="0" err="1" smtClean="0"/>
              <a:t>experiment-specific</a:t>
            </a:r>
            <a:r>
              <a:rPr lang="fr-CH" sz="1400" b="1" dirty="0" smtClean="0"/>
              <a:t> </a:t>
            </a:r>
            <a:r>
              <a:rPr lang="fr-CH" sz="1400" b="1" dirty="0" err="1"/>
              <a:t>developments</a:t>
            </a:r>
            <a:r>
              <a:rPr lang="fr-CH" sz="1400" b="1" dirty="0"/>
              <a:t> and optimisations </a:t>
            </a:r>
            <a:r>
              <a:rPr lang="fr-CH" sz="1400" dirty="0"/>
              <a:t>(adaptation of </a:t>
            </a:r>
            <a:r>
              <a:rPr lang="fr-CH" sz="1400" dirty="0" err="1"/>
              <a:t>geometry</a:t>
            </a:r>
            <a:r>
              <a:rPr lang="fr-CH" sz="1400" dirty="0"/>
              <a:t>, full-size prototype, industrialisation of production </a:t>
            </a:r>
            <a:r>
              <a:rPr lang="fr-CH" sz="1400" dirty="0" err="1"/>
              <a:t>process</a:t>
            </a:r>
            <a:r>
              <a:rPr lang="fr-CH" sz="1400" dirty="0"/>
              <a:t>, …). The latter R&amp;D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remain</a:t>
            </a:r>
            <a:r>
              <a:rPr lang="fr-CH" sz="1400" dirty="0"/>
              <a:t> </a:t>
            </a:r>
            <a:r>
              <a:rPr lang="fr-CH" sz="1400" dirty="0" err="1"/>
              <a:t>fully</a:t>
            </a:r>
            <a:r>
              <a:rPr lang="fr-CH" sz="1400" dirty="0"/>
              <a:t> </a:t>
            </a:r>
            <a:r>
              <a:rPr lang="fr-CH" sz="1400" dirty="0" err="1"/>
              <a:t>under</a:t>
            </a:r>
            <a:r>
              <a:rPr lang="fr-CH" sz="1400" dirty="0"/>
              <a:t> the </a:t>
            </a:r>
            <a:r>
              <a:rPr lang="fr-CH" sz="1400" dirty="0" err="1"/>
              <a:t>responsibility</a:t>
            </a:r>
            <a:r>
              <a:rPr lang="fr-CH" sz="1400" dirty="0"/>
              <a:t> of the </a:t>
            </a:r>
            <a:r>
              <a:rPr lang="fr-CH" sz="1400" dirty="0" err="1"/>
              <a:t>experiments</a:t>
            </a:r>
            <a:r>
              <a:rPr lang="fr-CH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85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496"/>
            <a:ext cx="10515600" cy="1325563"/>
          </a:xfrm>
        </p:spPr>
        <p:txBody>
          <a:bodyPr/>
          <a:lstStyle/>
          <a:p>
            <a:r>
              <a:rPr lang="en-GB" dirty="0" smtClean="0"/>
              <a:t>Scintillating Fibre tracking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9800"/>
            <a:ext cx="10515600" cy="435133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ECFA Roadmap panel decided to include </a:t>
            </a:r>
            <a:r>
              <a:rPr lang="en-GB" sz="1800" dirty="0" err="1" smtClean="0"/>
              <a:t>SciFi</a:t>
            </a:r>
            <a:r>
              <a:rPr lang="en-GB" sz="1800" dirty="0" smtClean="0"/>
              <a:t> tracking in DRD 4.</a:t>
            </a:r>
          </a:p>
          <a:p>
            <a:r>
              <a:rPr lang="en-GB" sz="1800" dirty="0" err="1" smtClean="0"/>
              <a:t>SciFi</a:t>
            </a:r>
            <a:r>
              <a:rPr lang="en-GB" sz="1800" dirty="0" smtClean="0"/>
              <a:t> uses similar photodetectors than RICH, deals with similar signal levels, FE electronics, </a:t>
            </a:r>
            <a:r>
              <a:rPr lang="en-GB" sz="1800" dirty="0" err="1" smtClean="0"/>
              <a:t>ligh</a:t>
            </a:r>
            <a:r>
              <a:rPr lang="en-GB" sz="1800" dirty="0" smtClean="0"/>
              <a:t> structures</a:t>
            </a:r>
          </a:p>
          <a:p>
            <a:r>
              <a:rPr lang="en-GB" sz="1800" dirty="0" err="1" smtClean="0"/>
              <a:t>SciFi</a:t>
            </a:r>
            <a:r>
              <a:rPr lang="en-GB" sz="1800" dirty="0" smtClean="0"/>
              <a:t> is also linked to Calorimetry (WP6). Use of organic scintillators</a:t>
            </a:r>
          </a:p>
          <a:p>
            <a:r>
              <a:rPr lang="en-GB" sz="1800" dirty="0" smtClean="0"/>
              <a:t>So far, the following institutes have expressed interest in DRD 4</a:t>
            </a:r>
          </a:p>
          <a:p>
            <a:pPr lvl="1"/>
            <a:r>
              <a:rPr lang="en-GB" sz="1800" dirty="0" smtClean="0"/>
              <a:t>LHCb </a:t>
            </a:r>
            <a:r>
              <a:rPr lang="en-GB" sz="1800" dirty="0" err="1" smtClean="0"/>
              <a:t>SciFi</a:t>
            </a:r>
            <a:r>
              <a:rPr lang="en-GB" sz="1800" dirty="0" smtClean="0"/>
              <a:t> institutes 		Sune Jakobsen, Pascal Perret</a:t>
            </a:r>
          </a:p>
          <a:p>
            <a:pPr lvl="1"/>
            <a:r>
              <a:rPr lang="en-GB" sz="1800" dirty="0" smtClean="0"/>
              <a:t>Mu3e, Geneva, ETH-Z		Sandro </a:t>
            </a:r>
            <a:r>
              <a:rPr lang="en-GB" sz="1800" dirty="0" err="1" smtClean="0"/>
              <a:t>Bravan</a:t>
            </a:r>
            <a:r>
              <a:rPr lang="en-GB" sz="1800" dirty="0" smtClean="0"/>
              <a:t>, Rainer </a:t>
            </a:r>
            <a:r>
              <a:rPr lang="en-GB" sz="1800" dirty="0" err="1" smtClean="0"/>
              <a:t>Wallny</a:t>
            </a:r>
            <a:r>
              <a:rPr lang="en-GB" sz="1800" dirty="0" smtClean="0"/>
              <a:t> </a:t>
            </a:r>
          </a:p>
          <a:p>
            <a:pPr lvl="1"/>
            <a:r>
              <a:rPr lang="en-GB" sz="1800" dirty="0" smtClean="0"/>
              <a:t>CERN SY-BI (Beam instrumentation) </a:t>
            </a:r>
            <a:r>
              <a:rPr lang="en-GB" sz="1800" dirty="0"/>
              <a:t>	</a:t>
            </a:r>
            <a:r>
              <a:rPr lang="en-GB" sz="1800" dirty="0" smtClean="0"/>
              <a:t>Inaki Ortega Ruiz</a:t>
            </a:r>
          </a:p>
          <a:p>
            <a:pPr lvl="1"/>
            <a:r>
              <a:rPr lang="en-GB" sz="1800" dirty="0" err="1" smtClean="0"/>
              <a:t>GScan</a:t>
            </a:r>
            <a:r>
              <a:rPr lang="en-GB" sz="1800" dirty="0" smtClean="0"/>
              <a:t>, Estonia (industrial)	Madis Kiisk</a:t>
            </a:r>
          </a:p>
          <a:p>
            <a:r>
              <a:rPr lang="en-GB" sz="1800" dirty="0" smtClean="0"/>
              <a:t>We’ll soon hold a separate meeting </a:t>
            </a:r>
            <a:r>
              <a:rPr lang="en-GB" sz="1800" dirty="0" err="1" smtClean="0"/>
              <a:t>og</a:t>
            </a:r>
            <a:r>
              <a:rPr lang="en-GB" sz="1800" dirty="0" smtClean="0"/>
              <a:t> the </a:t>
            </a:r>
            <a:r>
              <a:rPr lang="en-GB" sz="1800" dirty="0" err="1" smtClean="0"/>
              <a:t>SciFi</a:t>
            </a:r>
            <a:r>
              <a:rPr lang="en-GB" sz="1800" dirty="0" smtClean="0"/>
              <a:t> </a:t>
            </a:r>
            <a:r>
              <a:rPr lang="en-GB" sz="1800" dirty="0" err="1" smtClean="0"/>
              <a:t>subteam</a:t>
            </a:r>
            <a:r>
              <a:rPr lang="en-GB" sz="1800" dirty="0" smtClean="0"/>
              <a:t> to discuss </a:t>
            </a:r>
            <a:r>
              <a:rPr lang="en-GB" sz="1800" dirty="0" err="1" smtClean="0"/>
              <a:t>activites</a:t>
            </a:r>
            <a:r>
              <a:rPr lang="en-GB" sz="1800" dirty="0" smtClean="0"/>
              <a:t> and possible </a:t>
            </a:r>
            <a:r>
              <a:rPr lang="en-GB" sz="1800" dirty="0" err="1" smtClean="0"/>
              <a:t>projests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52046" y="4408004"/>
            <a:ext cx="10902461" cy="117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96238" y="4895004"/>
            <a:ext cx="1019952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latin typeface="+mj-lt"/>
              </a:rPr>
              <a:t>Transition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 is a well established PID method and as such fits in DRD4.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Classic TR detectors are usually based on gaseous detectors (like straws, MWPC) and should be in DRD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was agreed to have solid state based TR R&amp;D in DRD 4. So far, there is only 1 group.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86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276" y="213273"/>
            <a:ext cx="10515600" cy="1325563"/>
          </a:xfrm>
        </p:spPr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338" y="1227747"/>
            <a:ext cx="11154508" cy="4351338"/>
          </a:xfrm>
        </p:spPr>
        <p:txBody>
          <a:bodyPr/>
          <a:lstStyle/>
          <a:p>
            <a:r>
              <a:rPr lang="en-GB" dirty="0" smtClean="0"/>
              <a:t>A preparation team (volunteers) has been </a:t>
            </a:r>
            <a:r>
              <a:rPr lang="en-GB" dirty="0" smtClean="0"/>
              <a:t>formed (see next slide)</a:t>
            </a:r>
            <a:endParaRPr lang="en-GB" dirty="0" smtClean="0"/>
          </a:p>
          <a:p>
            <a:r>
              <a:rPr lang="en-GB" dirty="0" smtClean="0"/>
              <a:t>A collaboration structure </a:t>
            </a:r>
            <a:r>
              <a:rPr lang="en-GB" dirty="0" smtClean="0"/>
              <a:t>has been defined and agreed on</a:t>
            </a:r>
            <a:endParaRPr lang="en-GB" dirty="0" smtClean="0"/>
          </a:p>
          <a:p>
            <a:r>
              <a:rPr lang="en-GB" dirty="0" smtClean="0"/>
              <a:t>Program </a:t>
            </a:r>
            <a:r>
              <a:rPr lang="en-GB" dirty="0" smtClean="0"/>
              <a:t>broken down in </a:t>
            </a:r>
            <a:r>
              <a:rPr lang="en-GB" u="sng" dirty="0" smtClean="0"/>
              <a:t>Working Groups </a:t>
            </a:r>
            <a:r>
              <a:rPr lang="en-GB" dirty="0" smtClean="0"/>
              <a:t>and </a:t>
            </a:r>
            <a:r>
              <a:rPr lang="en-GB" u="sng" dirty="0" smtClean="0"/>
              <a:t>Work Packages </a:t>
            </a:r>
            <a:r>
              <a:rPr lang="en-GB" dirty="0" smtClean="0"/>
              <a:t>(themes)</a:t>
            </a:r>
          </a:p>
          <a:p>
            <a:r>
              <a:rPr lang="en-GB" dirty="0" smtClean="0"/>
              <a:t>Survey 4 clarified which group is interested in which WG and WP</a:t>
            </a:r>
          </a:p>
          <a:p>
            <a:r>
              <a:rPr lang="en-GB" dirty="0" smtClean="0"/>
              <a:t>Survey 4 gave first indication on (available) resources (FTE, EUR)</a:t>
            </a:r>
          </a:p>
          <a:p>
            <a:pPr marL="0" indent="0">
              <a:buNone/>
            </a:pPr>
            <a:endParaRPr lang="en-GB" sz="600" dirty="0" smtClean="0"/>
          </a:p>
          <a:p>
            <a:r>
              <a:rPr lang="en-GB" dirty="0" smtClean="0"/>
              <a:t>DRDC chair </a:t>
            </a:r>
            <a:r>
              <a:rPr lang="en-GB" dirty="0" smtClean="0"/>
              <a:t>nominated by CERN Director of Research: </a:t>
            </a:r>
            <a:r>
              <a:rPr lang="en-GB" u="sng" dirty="0" smtClean="0"/>
              <a:t>Thomas </a:t>
            </a:r>
            <a:r>
              <a:rPr lang="en-GB" u="sng" dirty="0" err="1" smtClean="0"/>
              <a:t>Bergauer</a:t>
            </a:r>
            <a:endParaRPr lang="en-GB" u="sng" dirty="0" smtClean="0"/>
          </a:p>
          <a:p>
            <a:r>
              <a:rPr lang="en-GB" dirty="0" smtClean="0"/>
              <a:t>Common Fund question: suspended until collaboration is approved and management </a:t>
            </a:r>
            <a:r>
              <a:rPr lang="en-GB" dirty="0" smtClean="0"/>
              <a:t>elected (early 2024).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04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7169" y="1330966"/>
            <a:ext cx="105742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 smtClean="0"/>
              <a:t>DRD4 Preparation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Sajan </a:t>
            </a:r>
            <a:r>
              <a:rPr lang="en-GB" sz="2400" dirty="0"/>
              <a:t>Easo, </a:t>
            </a:r>
            <a:r>
              <a:rPr lang="en-GB" sz="2400" dirty="0" smtClean="0"/>
              <a:t>		RAL</a:t>
            </a:r>
            <a:r>
              <a:rPr lang="en-GB" sz="2400" dirty="0"/>
              <a:t>, UK	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Massimiliano Fiorini, </a:t>
            </a:r>
            <a:r>
              <a:rPr lang="en-GB" sz="2400" dirty="0" smtClean="0"/>
              <a:t>	Ferrara</a:t>
            </a:r>
            <a:r>
              <a:rPr lang="en-GB" sz="2400" dirty="0"/>
              <a:t>, IT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Roger Forty, </a:t>
            </a:r>
            <a:r>
              <a:rPr lang="en-GB" sz="2400" dirty="0" smtClean="0"/>
              <a:t>		CERN</a:t>
            </a:r>
            <a:r>
              <a:rPr lang="en-GB" sz="2400" dirty="0"/>
              <a:t>, CH			</a:t>
            </a:r>
            <a:endParaRPr lang="en-GB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Christian </a:t>
            </a:r>
            <a:r>
              <a:rPr lang="en-GB" sz="2400" dirty="0"/>
              <a:t>Joram, </a:t>
            </a:r>
            <a:r>
              <a:rPr lang="en-GB" sz="2400" dirty="0" smtClean="0"/>
              <a:t>	CERN</a:t>
            </a:r>
            <a:r>
              <a:rPr lang="en-GB" sz="2400" dirty="0"/>
              <a:t>, </a:t>
            </a:r>
            <a:r>
              <a:rPr lang="en-GB" sz="2400" dirty="0" smtClean="0"/>
              <a:t>CH, Coordinator</a:t>
            </a:r>
            <a:r>
              <a:rPr lang="en-GB" sz="2400" dirty="0"/>
              <a:t>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Peter Krizan, </a:t>
            </a:r>
            <a:r>
              <a:rPr lang="en-GB" sz="2400" dirty="0" smtClean="0"/>
              <a:t>		JSI</a:t>
            </a:r>
            <a:r>
              <a:rPr lang="en-GB" sz="2400" dirty="0"/>
              <a:t>, Ljubljana, </a:t>
            </a:r>
            <a:r>
              <a:rPr lang="en-GB" sz="2400" dirty="0" smtClean="0"/>
              <a:t>SLO, Coordinator</a:t>
            </a:r>
            <a:r>
              <a:rPr lang="en-GB" sz="2400" dirty="0"/>
              <a:t>	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Imad Laktineh, </a:t>
            </a:r>
            <a:r>
              <a:rPr lang="en-GB" sz="2400" dirty="0" smtClean="0"/>
              <a:t>		IN2P3</a:t>
            </a:r>
            <a:r>
              <a:rPr lang="en-GB" sz="2400" dirty="0"/>
              <a:t>, Lyon, FR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Rok Pestotnik, </a:t>
            </a:r>
            <a:r>
              <a:rPr lang="en-GB" sz="2400" dirty="0" smtClean="0"/>
              <a:t>		JSI</a:t>
            </a:r>
            <a:r>
              <a:rPr lang="en-GB" sz="2400" dirty="0"/>
              <a:t>, Ljubljana, SLO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Alessandro Petrolini</a:t>
            </a:r>
            <a:r>
              <a:rPr lang="en-GB" sz="2400" dirty="0" smtClean="0"/>
              <a:t>,	Genova</a:t>
            </a:r>
            <a:r>
              <a:rPr lang="en-GB" sz="2400" dirty="0"/>
              <a:t>, IT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Fulvio Tessarotto, </a:t>
            </a:r>
            <a:r>
              <a:rPr lang="en-GB" sz="2400" dirty="0" smtClean="0"/>
              <a:t>	Trieste</a:t>
            </a:r>
            <a:r>
              <a:rPr lang="en-GB" sz="2400" dirty="0"/>
              <a:t>, </a:t>
            </a:r>
            <a:r>
              <a:rPr lang="en-GB" sz="2400" dirty="0" smtClean="0"/>
              <a:t>IT</a:t>
            </a:r>
          </a:p>
        </p:txBody>
      </p:sp>
    </p:spTree>
    <p:extLst>
      <p:ext uri="{BB962C8B-B14F-4D97-AF65-F5344CB8AC3E}">
        <p14:creationId xmlns:p14="http://schemas.microsoft.com/office/powerpoint/2010/main" val="334420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 bwMode="auto">
          <a:xfrm>
            <a:off x="704762" y="1805458"/>
            <a:ext cx="4453584" cy="1135474"/>
          </a:xfrm>
          <a:prstGeom prst="ellips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" y="-1"/>
            <a:ext cx="3734047" cy="1089235"/>
          </a:xfrm>
        </p:spPr>
        <p:txBody>
          <a:bodyPr/>
          <a:lstStyle/>
          <a:p>
            <a:pPr algn="r"/>
            <a:r>
              <a:rPr lang="en-GB" sz="2400" dirty="0" smtClean="0"/>
              <a:t>Structure and naming scheme of DRD4</a:t>
            </a:r>
            <a:br>
              <a:rPr lang="en-GB" sz="2400" dirty="0" smtClean="0"/>
            </a:br>
            <a:r>
              <a:rPr lang="en-GB" sz="1600" dirty="0" smtClean="0"/>
              <a:t>ECFA panel. 07 June 2024</a:t>
            </a:r>
            <a:endParaRPr lang="en-GB" sz="1800" dirty="0"/>
          </a:p>
        </p:txBody>
      </p:sp>
      <p:sp>
        <p:nvSpPr>
          <p:cNvPr id="7" name="Cube 6"/>
          <p:cNvSpPr/>
          <p:nvPr/>
        </p:nvSpPr>
        <p:spPr>
          <a:xfrm>
            <a:off x="664278" y="5066049"/>
            <a:ext cx="2264399" cy="1143373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2762" y="5247821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Photodetector R&amp;D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Solid state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Gaseous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</a:p>
        </p:txBody>
      </p:sp>
      <p:sp>
        <p:nvSpPr>
          <p:cNvPr id="9" name="Cube 8"/>
          <p:cNvSpPr/>
          <p:nvPr/>
        </p:nvSpPr>
        <p:spPr>
          <a:xfrm>
            <a:off x="3401656" y="5066050"/>
            <a:ext cx="1430233" cy="152275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7721" y="5190748"/>
            <a:ext cx="10615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Particle ID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RICH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DIRC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TORCH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</a:p>
        </p:txBody>
      </p:sp>
      <p:sp>
        <p:nvSpPr>
          <p:cNvPr id="11" name="Cube 10"/>
          <p:cNvSpPr/>
          <p:nvPr/>
        </p:nvSpPr>
        <p:spPr>
          <a:xfrm>
            <a:off x="5308907" y="5090742"/>
            <a:ext cx="1905947" cy="156329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3143" y="5269039"/>
            <a:ext cx="15183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Radiators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Optical elements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be 12"/>
          <p:cNvSpPr/>
          <p:nvPr/>
        </p:nvSpPr>
        <p:spPr>
          <a:xfrm>
            <a:off x="7682387" y="5119230"/>
            <a:ext cx="1285150" cy="1245940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be 16"/>
          <p:cNvSpPr/>
          <p:nvPr/>
        </p:nvSpPr>
        <p:spPr>
          <a:xfrm>
            <a:off x="7214854" y="327064"/>
            <a:ext cx="1827021" cy="914820"/>
          </a:xfrm>
          <a:prstGeom prst="cube">
            <a:avLst>
              <a:gd name="adj" fmla="val 13175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be 17"/>
          <p:cNvSpPr/>
          <p:nvPr/>
        </p:nvSpPr>
        <p:spPr>
          <a:xfrm>
            <a:off x="4454355" y="311969"/>
            <a:ext cx="2073514" cy="1025509"/>
          </a:xfrm>
          <a:prstGeom prst="cube">
            <a:avLst>
              <a:gd name="adj" fmla="val 12319"/>
            </a:avLst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18244" y="523146"/>
            <a:ext cx="2652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Board of </a:t>
            </a: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54355" y="488520"/>
            <a:ext cx="1920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Coordinator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WP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WG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convenors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ight Brace 20"/>
          <p:cNvSpPr/>
          <p:nvPr/>
        </p:nvSpPr>
        <p:spPr>
          <a:xfrm rot="16200000">
            <a:off x="6087614" y="-873221"/>
            <a:ext cx="548256" cy="11394926"/>
          </a:xfrm>
          <a:prstGeom prst="rightBrace">
            <a:avLst>
              <a:gd name="adj1" fmla="val 47834"/>
              <a:gd name="adj2" fmla="val 4260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563466" y="5448688"/>
            <a:ext cx="184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Working Groups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ight Brace 26"/>
          <p:cNvSpPr/>
          <p:nvPr/>
        </p:nvSpPr>
        <p:spPr>
          <a:xfrm rot="16200000">
            <a:off x="5428680" y="-3454895"/>
            <a:ext cx="289145" cy="9868652"/>
          </a:xfrm>
          <a:prstGeom prst="rightBrace">
            <a:avLst>
              <a:gd name="adj1" fmla="val 77684"/>
              <a:gd name="adj2" fmla="val 4963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521662" y="1339763"/>
            <a:ext cx="0" cy="3204428"/>
          </a:xfrm>
          <a:prstGeom prst="lin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cxnSp>
      <p:sp>
        <p:nvSpPr>
          <p:cNvPr id="29" name="Cube 28"/>
          <p:cNvSpPr/>
          <p:nvPr/>
        </p:nvSpPr>
        <p:spPr>
          <a:xfrm>
            <a:off x="10804392" y="5066049"/>
            <a:ext cx="1191369" cy="1422353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927974" y="5240669"/>
            <a:ext cx="100059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ideas,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concepts,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blue sky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2254" y="1528503"/>
            <a:ext cx="2864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Themes DRDT 4.1 and DRDT 4.2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7367" y="1527883"/>
            <a:ext cx="163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DRDT  </a:t>
            </a:r>
            <a:r>
              <a: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600663" y="1511780"/>
            <a:ext cx="163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DRDT  </a:t>
            </a:r>
            <a:r>
              <a: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6D2CF9-16F8-4074-A262-319F0A55CC31}"/>
              </a:ext>
            </a:extLst>
          </p:cNvPr>
          <p:cNvSpPr txBox="1"/>
          <p:nvPr/>
        </p:nvSpPr>
        <p:spPr>
          <a:xfrm>
            <a:off x="945103" y="3304518"/>
            <a:ext cx="162341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D5B7D0-39DC-44B2-970F-12526F6A4647}"/>
              </a:ext>
            </a:extLst>
          </p:cNvPr>
          <p:cNvSpPr txBox="1"/>
          <p:nvPr/>
        </p:nvSpPr>
        <p:spPr>
          <a:xfrm>
            <a:off x="945103" y="3653356"/>
            <a:ext cx="162341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6BA40B-7353-40FC-90FB-3B43FC93C48B}"/>
              </a:ext>
            </a:extLst>
          </p:cNvPr>
          <p:cNvSpPr txBox="1"/>
          <p:nvPr/>
        </p:nvSpPr>
        <p:spPr>
          <a:xfrm>
            <a:off x="960770" y="4016843"/>
            <a:ext cx="160775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24CF8F-4299-4799-9384-3C2C6D75ABDE}"/>
              </a:ext>
            </a:extLst>
          </p:cNvPr>
          <p:cNvSpPr txBox="1"/>
          <p:nvPr/>
        </p:nvSpPr>
        <p:spPr>
          <a:xfrm>
            <a:off x="3247828" y="3262541"/>
            <a:ext cx="161933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EFD6B2-A669-4361-A701-0432F7C9C0BA}"/>
              </a:ext>
            </a:extLst>
          </p:cNvPr>
          <p:cNvSpPr txBox="1"/>
          <p:nvPr/>
        </p:nvSpPr>
        <p:spPr>
          <a:xfrm>
            <a:off x="3252761" y="3616171"/>
            <a:ext cx="1614405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3244945" y="3969252"/>
            <a:ext cx="1612412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31357" y="481145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4.1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25206" y="4796516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4.2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3204" y="483485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4.3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38906" y="483485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4.4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936608" y="478676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4.6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be 45"/>
          <p:cNvSpPr/>
          <p:nvPr/>
        </p:nvSpPr>
        <p:spPr>
          <a:xfrm>
            <a:off x="9290280" y="5098370"/>
            <a:ext cx="1191369" cy="1449896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90280" y="5290095"/>
            <a:ext cx="104459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</a:p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SciFi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(Solid state based)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889374" y="2008579"/>
            <a:ext cx="1905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RICH and imaging detectors with low mass and high timing resolution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702772" y="2072286"/>
            <a:ext cx="1687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Develop compact high performance time-of-flight detectors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D2CF9-16F8-4074-A262-319F0A55CC31}"/>
              </a:ext>
            </a:extLst>
          </p:cNvPr>
          <p:cNvSpPr txBox="1"/>
          <p:nvPr/>
        </p:nvSpPr>
        <p:spPr>
          <a:xfrm>
            <a:off x="6038387" y="2980873"/>
            <a:ext cx="164400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D5B7D0-39DC-44B2-970F-12526F6A4647}"/>
              </a:ext>
            </a:extLst>
          </p:cNvPr>
          <p:cNvSpPr txBox="1"/>
          <p:nvPr/>
        </p:nvSpPr>
        <p:spPr>
          <a:xfrm>
            <a:off x="6038386" y="3333225"/>
            <a:ext cx="164400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4.3.2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6BA40B-7353-40FC-90FB-3B43FC93C48B}"/>
              </a:ext>
            </a:extLst>
          </p:cNvPr>
          <p:cNvSpPr txBox="1"/>
          <p:nvPr/>
        </p:nvSpPr>
        <p:spPr>
          <a:xfrm>
            <a:off x="6055847" y="3690857"/>
            <a:ext cx="162654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4.3.3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24CF8F-4299-4799-9384-3C2C6D75ABDE}"/>
              </a:ext>
            </a:extLst>
          </p:cNvPr>
          <p:cNvSpPr txBox="1"/>
          <p:nvPr/>
        </p:nvSpPr>
        <p:spPr>
          <a:xfrm>
            <a:off x="8845899" y="2983783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2EFD6B2-A669-4361-A701-0432F7C9C0BA}"/>
              </a:ext>
            </a:extLst>
          </p:cNvPr>
          <p:cNvSpPr txBox="1"/>
          <p:nvPr/>
        </p:nvSpPr>
        <p:spPr>
          <a:xfrm>
            <a:off x="8845899" y="3333225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8845899" y="3704223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5676039" y="1884402"/>
            <a:ext cx="2216686" cy="1025509"/>
          </a:xfrm>
          <a:prstGeom prst="ellipse">
            <a:avLst/>
          </a:prstGeom>
          <a:solidFill>
            <a:srgbClr val="51C5FF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 sz="12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8410418" y="1884402"/>
            <a:ext cx="2216686" cy="1025509"/>
          </a:xfrm>
          <a:prstGeom prst="ellipse">
            <a:avLst/>
          </a:prstGeom>
          <a:solidFill>
            <a:srgbClr val="FFCC99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149950" y="2979215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Solid state 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17857" y="2950581"/>
            <a:ext cx="1878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based 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511071" y="4045075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94669" y="1945613"/>
            <a:ext cx="25322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Enhance the timing resolution and spectral range of photon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3571" y="2479267"/>
            <a:ext cx="3394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photosensors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for extreme environments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36155" y="3534740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 Packages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9957522" y="3423019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 Packages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8845899" y="4075489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21019" y="4033902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6055847" y="4064316"/>
            <a:ext cx="162654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25942" y="4341679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960770" y="4372093"/>
            <a:ext cx="160775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03030" y="4298036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3232826" y="4328450"/>
            <a:ext cx="162453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454713" y="483058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4.5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8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16033" y="4082152"/>
            <a:ext cx="10237767" cy="5836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5464"/>
            <a:ext cx="10515600" cy="736844"/>
          </a:xfrm>
        </p:spPr>
        <p:txBody>
          <a:bodyPr/>
          <a:lstStyle/>
          <a:p>
            <a:r>
              <a:rPr lang="en-GB" dirty="0" smtClean="0"/>
              <a:t>Dedicated status of (semi-)industrial partners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704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Industrial Partners </a:t>
            </a:r>
            <a:r>
              <a:rPr lang="en-GB" dirty="0" smtClean="0"/>
              <a:t>(definition)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sz="1800" dirty="0" smtClean="0"/>
              <a:t>The </a:t>
            </a:r>
            <a:r>
              <a:rPr lang="en-GB" sz="1800" dirty="0" smtClean="0"/>
              <a:t>Board of </a:t>
            </a:r>
            <a:r>
              <a:rPr lang="en-GB" sz="1800" dirty="0" err="1" smtClean="0"/>
              <a:t>Institues</a:t>
            </a:r>
            <a:r>
              <a:rPr lang="en-GB" sz="1800" dirty="0" smtClean="0"/>
              <a:t> </a:t>
            </a:r>
            <a:r>
              <a:rPr lang="en-GB" sz="1800" dirty="0"/>
              <a:t>can grant the status of “Industrial Partners” to collaborating industrial partners. </a:t>
            </a:r>
          </a:p>
          <a:p>
            <a:r>
              <a:rPr lang="en-GB" sz="1800" dirty="0" smtClean="0"/>
              <a:t>Industrial </a:t>
            </a:r>
            <a:r>
              <a:rPr lang="en-GB" sz="1800" dirty="0"/>
              <a:t>partners are not represented in </a:t>
            </a:r>
            <a:r>
              <a:rPr lang="en-GB" sz="1800" dirty="0" smtClean="0"/>
              <a:t>the Board of Institutes. </a:t>
            </a:r>
            <a:endParaRPr lang="en-GB" sz="1800" dirty="0"/>
          </a:p>
          <a:p>
            <a:r>
              <a:rPr lang="en-GB" sz="1800" dirty="0" smtClean="0"/>
              <a:t>Industrial </a:t>
            </a:r>
            <a:r>
              <a:rPr lang="en-GB" sz="1800" dirty="0"/>
              <a:t>partners do not contribute to </a:t>
            </a:r>
            <a:r>
              <a:rPr lang="en-GB" sz="1800" dirty="0" smtClean="0"/>
              <a:t>a possible </a:t>
            </a:r>
            <a:r>
              <a:rPr lang="en-GB" sz="1800" dirty="0"/>
              <a:t>Common Collaboration Fund. </a:t>
            </a:r>
          </a:p>
          <a:p>
            <a:r>
              <a:rPr lang="en-GB" sz="1800" dirty="0" smtClean="0"/>
              <a:t>Team </a:t>
            </a:r>
            <a:r>
              <a:rPr lang="en-GB" sz="1800" dirty="0"/>
              <a:t>members of industrial partners are listed as co-authors on common publications (same </a:t>
            </a:r>
            <a:r>
              <a:rPr lang="en-GB" sz="1800" dirty="0" smtClean="0"/>
              <a:t>rules </a:t>
            </a:r>
            <a:r>
              <a:rPr lang="en-GB" sz="1800" dirty="0"/>
              <a:t>as applicable to all other collaboration members). </a:t>
            </a:r>
            <a:endParaRPr lang="en-GB" sz="1800" dirty="0" smtClean="0"/>
          </a:p>
          <a:p>
            <a:r>
              <a:rPr lang="en-GB" sz="1800" dirty="0"/>
              <a:t>Industrial partners can participate to the activities of one or several Working Groups</a:t>
            </a:r>
          </a:p>
          <a:p>
            <a:r>
              <a:rPr lang="en-GB" sz="1800" dirty="0"/>
              <a:t>Industrial partners shall not directly participate to a Work Package. Indirect participation via a collaborating institute may be possible.</a:t>
            </a:r>
          </a:p>
          <a:p>
            <a:endParaRPr lang="en-GB" sz="1800" dirty="0"/>
          </a:p>
        </p:txBody>
      </p:sp>
      <p:sp>
        <p:nvSpPr>
          <p:cNvPr id="4" name="Rectangle 3"/>
          <p:cNvSpPr/>
          <p:nvPr/>
        </p:nvSpPr>
        <p:spPr>
          <a:xfrm>
            <a:off x="1116033" y="4755226"/>
            <a:ext cx="10237767" cy="8366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760229"/>
            <a:ext cx="10515600" cy="33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DRD 4 collaboration differentiates between industrial partners and institutions that have to finance themselves partly by commercial income. The latter  can still become full members of the Collaboration (i.e. ”Collaborating Institutions”). </a:t>
            </a:r>
          </a:p>
          <a:p>
            <a:r>
              <a:rPr lang="en-GB" sz="1800" dirty="0" smtClean="0"/>
              <a:t>In cases where conflicts could arise with their commercial interests, e.g. when the collaboration is going to tender products which they are able to sell, the </a:t>
            </a:r>
            <a:r>
              <a:rPr lang="en-GB" sz="1800" dirty="0" smtClean="0"/>
              <a:t>IB </a:t>
            </a:r>
            <a:r>
              <a:rPr lang="en-GB" sz="1800" dirty="0" smtClean="0"/>
              <a:t>shall decide to not allow them to discuss and vote about these issues in the </a:t>
            </a:r>
            <a:r>
              <a:rPr lang="en-GB" sz="1800" dirty="0" smtClean="0"/>
              <a:t>IB</a:t>
            </a:r>
            <a:r>
              <a:rPr lang="en-GB" sz="1800" dirty="0" smtClean="0"/>
              <a:t>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803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131" y="215900"/>
            <a:ext cx="6181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DRD 4, Data 28 June 2024, based on 52 returned questionnaires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438150" y="757237"/>
          <a:ext cx="8953500" cy="549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25800" y="1608137"/>
            <a:ext cx="461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Average: 1 group joins 2.56 WGs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42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1234</Words>
  <Application>Microsoft Office PowerPoint</Application>
  <PresentationFormat>Widescreen</PresentationFormat>
  <Paragraphs>175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Comic Sans MS</vt:lpstr>
      <vt:lpstr>Lucida Calligraphy</vt:lpstr>
      <vt:lpstr>Wingdings</vt:lpstr>
      <vt:lpstr>Office Theme</vt:lpstr>
      <vt:lpstr>PowerPoint Presentation</vt:lpstr>
      <vt:lpstr>Material and Links</vt:lpstr>
      <vt:lpstr>Detector R&amp;D Collaborations in the context of the ECFA Roadmap</vt:lpstr>
      <vt:lpstr>Scintillating Fibre tracking</vt:lpstr>
      <vt:lpstr>Status</vt:lpstr>
      <vt:lpstr>PowerPoint Presentation</vt:lpstr>
      <vt:lpstr>Structure and naming scheme of DRD4 ECFA panel. 07 June 2024</vt:lpstr>
      <vt:lpstr>Dedicated status of (semi-)industrial partners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286</cp:revision>
  <dcterms:created xsi:type="dcterms:W3CDTF">2023-02-16T11:29:17Z</dcterms:created>
  <dcterms:modified xsi:type="dcterms:W3CDTF">2023-06-28T12:28:56Z</dcterms:modified>
</cp:coreProperties>
</file>