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1A2184-0838-489A-83C5-8416A5A8269F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D3E20-D30A-435B-9D73-E9CD25E123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680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064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9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28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088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411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0489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03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556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88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654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497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3E505-7C98-44E3-8A10-A374D04671BD}" type="datetimeFigureOut">
              <a:rPr lang="en-GB" smtClean="0"/>
              <a:t>28/06/2023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FE28A-3020-463E-92CF-E78FC5EC0B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512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95021" y="-14327"/>
            <a:ext cx="2117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/>
              <a:t/>
            </a:r>
            <a:br>
              <a:rPr lang="fr-CH" dirty="0"/>
            </a:br>
            <a:r>
              <a:rPr lang="fr-CH" dirty="0" smtClean="0"/>
              <a:t>28</a:t>
            </a:r>
            <a:r>
              <a:rPr lang="fr-CH" dirty="0" smtClean="0"/>
              <a:t> </a:t>
            </a:r>
            <a:r>
              <a:rPr lang="fr-CH" dirty="0" err="1" smtClean="0"/>
              <a:t>June</a:t>
            </a:r>
            <a:r>
              <a:rPr lang="fr-CH" dirty="0" smtClean="0"/>
              <a:t> </a:t>
            </a:r>
            <a:r>
              <a:rPr lang="fr-CH" dirty="0"/>
              <a:t>2023.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592" y="1965045"/>
            <a:ext cx="11071950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CH" sz="2800" dirty="0"/>
              <a:t>DRD4 </a:t>
            </a:r>
            <a:r>
              <a:rPr lang="fr-CH" sz="2800" dirty="0" smtClean="0"/>
              <a:t>– Detector R&amp;D Collaboration on </a:t>
            </a:r>
          </a:p>
          <a:p>
            <a:pPr algn="ctr">
              <a:lnSpc>
                <a:spcPct val="150000"/>
              </a:lnSpc>
            </a:pPr>
            <a:r>
              <a:rPr lang="fr-CH" sz="2800" dirty="0" err="1" smtClean="0"/>
              <a:t>Photodetectors</a:t>
            </a:r>
            <a:r>
              <a:rPr lang="fr-CH" sz="2800" dirty="0" smtClean="0"/>
              <a:t> </a:t>
            </a:r>
            <a:r>
              <a:rPr lang="fr-CH" sz="2800" dirty="0"/>
              <a:t>and </a:t>
            </a:r>
            <a:r>
              <a:rPr lang="fr-CH" sz="2800" dirty="0" err="1"/>
              <a:t>Particle</a:t>
            </a:r>
            <a:r>
              <a:rPr lang="fr-CH" sz="2800" dirty="0"/>
              <a:t> </a:t>
            </a:r>
            <a:r>
              <a:rPr lang="fr-CH" sz="2800" dirty="0" smtClean="0"/>
              <a:t>ID </a:t>
            </a:r>
          </a:p>
          <a:p>
            <a:pPr algn="ctr">
              <a:lnSpc>
                <a:spcPct val="150000"/>
              </a:lnSpc>
            </a:pPr>
            <a:r>
              <a:rPr lang="fr-CH" sz="2800" dirty="0"/>
              <a:t> </a:t>
            </a:r>
            <a:r>
              <a:rPr lang="fr-CH" sz="2800" dirty="0" smtClean="0">
                <a:solidFill>
                  <a:srgbClr val="C00000"/>
                </a:solidFill>
              </a:rPr>
              <a:t>+ </a:t>
            </a:r>
            <a:r>
              <a:rPr lang="fr-CH" sz="2800" dirty="0" err="1" smtClean="0">
                <a:solidFill>
                  <a:srgbClr val="C00000"/>
                </a:solidFill>
              </a:rPr>
              <a:t>SciFi</a:t>
            </a:r>
            <a:r>
              <a:rPr lang="fr-CH" sz="2800" dirty="0" smtClean="0">
                <a:solidFill>
                  <a:srgbClr val="C00000"/>
                </a:solidFill>
              </a:rPr>
              <a:t> </a:t>
            </a:r>
            <a:r>
              <a:rPr lang="fr-CH" sz="2800" dirty="0" err="1" smtClean="0">
                <a:solidFill>
                  <a:srgbClr val="C00000"/>
                </a:solidFill>
              </a:rPr>
              <a:t>tracking</a:t>
            </a:r>
            <a:r>
              <a:rPr lang="fr-CH" sz="2800" dirty="0" smtClean="0">
                <a:solidFill>
                  <a:srgbClr val="C00000"/>
                </a:solidFill>
              </a:rPr>
              <a:t> + Transition Radiation </a:t>
            </a:r>
            <a:r>
              <a:rPr lang="fr-CH" sz="2800" dirty="0">
                <a:solidFill>
                  <a:srgbClr val="C00000"/>
                </a:solidFill>
              </a:rPr>
              <a:t/>
            </a:r>
            <a:br>
              <a:rPr lang="fr-CH" sz="2800" dirty="0">
                <a:solidFill>
                  <a:srgbClr val="C00000"/>
                </a:solidFill>
              </a:rPr>
            </a:br>
            <a:r>
              <a:rPr lang="fr-CH" sz="1200" dirty="0"/>
              <a:t/>
            </a:r>
            <a:br>
              <a:rPr lang="fr-CH" sz="1200" dirty="0"/>
            </a:br>
            <a:r>
              <a:rPr lang="fr-CH" sz="2800" b="1" dirty="0" smtClean="0">
                <a:latin typeface="Lucida Calligraphy" panose="03010101010101010101" pitchFamily="66" charset="0"/>
              </a:rPr>
              <a:t>»</a:t>
            </a:r>
            <a:r>
              <a:rPr lang="fr-CH" sz="2800" b="1" dirty="0" err="1" smtClean="0">
                <a:latin typeface="Lucida Calligraphy" panose="03010101010101010101" pitchFamily="66" charset="0"/>
              </a:rPr>
              <a:t>Next</a:t>
            </a:r>
            <a:r>
              <a:rPr lang="fr-CH" sz="2800" b="1" dirty="0" smtClean="0">
                <a:latin typeface="Lucida Calligraphy" panose="03010101010101010101" pitchFamily="66" charset="0"/>
              </a:rPr>
              <a:t> </a:t>
            </a:r>
            <a:r>
              <a:rPr lang="fr-CH" sz="2800" b="1" dirty="0" err="1" smtClean="0">
                <a:latin typeface="Lucida Calligraphy" panose="03010101010101010101" pitchFamily="66" charset="0"/>
              </a:rPr>
              <a:t>steps</a:t>
            </a:r>
            <a:r>
              <a:rPr lang="fr-CH" sz="2800" b="1" dirty="0" smtClean="0">
                <a:latin typeface="Lucida Calligraphy" panose="03010101010101010101" pitchFamily="66" charset="0"/>
              </a:rPr>
              <a:t>» 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/>
            </a:r>
            <a:br>
              <a:rPr lang="fr-CH" dirty="0"/>
            </a:br>
            <a:r>
              <a:rPr lang="fr-CH" dirty="0"/>
              <a:t>Zoom meeting</a:t>
            </a:r>
            <a:br>
              <a:rPr lang="fr-CH" dirty="0"/>
            </a:br>
            <a:r>
              <a:rPr lang="fr-CH" dirty="0" err="1"/>
              <a:t>Organizers</a:t>
            </a:r>
            <a:r>
              <a:rPr lang="fr-CH" dirty="0"/>
              <a:t>: P. Krizan and C. Joram</a:t>
            </a:r>
          </a:p>
          <a:p>
            <a:pPr algn="ctr">
              <a:lnSpc>
                <a:spcPct val="150000"/>
              </a:lnSpc>
            </a:pPr>
            <a:r>
              <a:rPr lang="fr-CH" dirty="0"/>
              <a:t>On </a:t>
            </a:r>
            <a:r>
              <a:rPr lang="fr-CH" dirty="0" err="1"/>
              <a:t>beahlf</a:t>
            </a:r>
            <a:r>
              <a:rPr lang="fr-CH" dirty="0"/>
              <a:t> of DRD4 </a:t>
            </a:r>
            <a:r>
              <a:rPr lang="fr-CH" dirty="0" err="1"/>
              <a:t>Preparation</a:t>
            </a:r>
            <a:r>
              <a:rPr lang="fr-CH" dirty="0"/>
              <a:t> Team</a:t>
            </a:r>
            <a:r>
              <a:rPr lang="fr-CH" dirty="0"/>
              <a:t/>
            </a:r>
            <a:br>
              <a:rPr lang="fr-CH" dirty="0"/>
            </a:b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863" y="0"/>
            <a:ext cx="3028950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8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907" y="171816"/>
            <a:ext cx="10515600" cy="1325563"/>
          </a:xfrm>
        </p:spPr>
        <p:txBody>
          <a:bodyPr/>
          <a:lstStyle/>
          <a:p>
            <a:r>
              <a:rPr lang="en-GB" dirty="0" smtClean="0"/>
              <a:t>Next steps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907" y="1497379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Submission of an R&amp;D proposal on 31.07.2023 is very hard to achieve</a:t>
            </a:r>
          </a:p>
          <a:p>
            <a:r>
              <a:rPr lang="en-GB" sz="2400" dirty="0" smtClean="0"/>
              <a:t>There are indications that submission of a draft proposal is sufficient if it will be finalised in autumn.</a:t>
            </a:r>
          </a:p>
          <a:p>
            <a:r>
              <a:rPr lang="en-GB" sz="2400" dirty="0" smtClean="0"/>
              <a:t>We propose that the </a:t>
            </a:r>
            <a:r>
              <a:rPr lang="en-GB" sz="2400" u="sng" dirty="0" smtClean="0"/>
              <a:t>DRD4 preparation team </a:t>
            </a:r>
            <a:r>
              <a:rPr lang="en-GB" sz="2400" dirty="0" smtClean="0"/>
              <a:t>shall become an </a:t>
            </a:r>
            <a:r>
              <a:rPr lang="en-GB" sz="2400" u="sng" dirty="0" smtClean="0"/>
              <a:t>ad interim management</a:t>
            </a:r>
            <a:r>
              <a:rPr lang="en-GB" sz="2400" dirty="0" smtClean="0"/>
              <a:t>, in charge until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DRD4 collaboration meeting in 2024 (after DRD4 approval). In this meeting a new management team shall be elected.</a:t>
            </a:r>
          </a:p>
          <a:p>
            <a:r>
              <a:rPr lang="en-GB" sz="2400" dirty="0" smtClean="0"/>
              <a:t>We will invite all groups signed up for a given theme (group of WPs) to meetings to better define work plan, milestones, resources, budgets.</a:t>
            </a:r>
          </a:p>
          <a:p>
            <a:r>
              <a:rPr lang="en-GB" sz="2400" dirty="0" smtClean="0"/>
              <a:t>We will spend the remaining 4 weeks on drafting the R&amp;D proposal, counting on the possibility to finalise it in autumn.</a:t>
            </a:r>
          </a:p>
          <a:p>
            <a:r>
              <a:rPr lang="en-GB" sz="2400" dirty="0" smtClean="0"/>
              <a:t>Please help us by respecting deadlines. It’s quite some extra work to deal with missing or late information.  </a:t>
            </a:r>
          </a:p>
        </p:txBody>
      </p:sp>
    </p:spTree>
    <p:extLst>
      <p:ext uri="{BB962C8B-B14F-4D97-AF65-F5344CB8AC3E}">
        <p14:creationId xmlns:p14="http://schemas.microsoft.com/office/powerpoint/2010/main" val="1519607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07973" y="2484895"/>
            <a:ext cx="11713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39775"/>
            <a:r>
              <a:rPr lang="en-GB" sz="1200" dirty="0" smtClean="0"/>
              <a:t>Feb	        Mar	   Apr	   Mai	     June	             Jul	              Aug	                  Sep	Oct	Nov	Dec	Jan 2024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13527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1655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9783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7911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6039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416795" y="2806700"/>
            <a:ext cx="812800" cy="4318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229595" y="2806700"/>
            <a:ext cx="812800" cy="431800"/>
          </a:xfrm>
          <a:prstGeom prst="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70423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78551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8667995" y="28067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94807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02935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1106395" y="2819400"/>
            <a:ext cx="812800" cy="4318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 rot="18900000">
            <a:off x="285614" y="3797677"/>
            <a:ext cx="2051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24/02  Send invitation  =&gt;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 rot="18921071">
            <a:off x="353795" y="3944042"/>
            <a:ext cx="24896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08/03 Small zoom meeting  =&gt;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 rot="19005979">
            <a:off x="978946" y="3833266"/>
            <a:ext cx="21071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Send out questionnaire =&gt;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 rot="19148632">
            <a:off x="1550061" y="3833266"/>
            <a:ext cx="2102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smtClean="0"/>
              <a:t>questionnaire returned =&gt;</a:t>
            </a:r>
            <a:endParaRPr lang="en-GB" sz="1400"/>
          </a:p>
        </p:txBody>
      </p:sp>
      <p:sp>
        <p:nvSpPr>
          <p:cNvPr id="35" name="TextBox 34"/>
          <p:cNvSpPr txBox="1"/>
          <p:nvPr/>
        </p:nvSpPr>
        <p:spPr>
          <a:xfrm rot="18900000">
            <a:off x="2417214" y="3797676"/>
            <a:ext cx="18973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Community meeting =&gt;</a:t>
            </a:r>
            <a:endParaRPr lang="en-GB" sz="1400" dirty="0"/>
          </a:p>
        </p:txBody>
      </p:sp>
      <p:sp>
        <p:nvSpPr>
          <p:cNvPr id="37" name="TextBox 36"/>
          <p:cNvSpPr txBox="1"/>
          <p:nvPr/>
        </p:nvSpPr>
        <p:spPr>
          <a:xfrm rot="18908676">
            <a:off x="3694214" y="3895583"/>
            <a:ext cx="194611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Start proposal writing=&gt;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 rot="18900000">
            <a:off x="4314541" y="4001848"/>
            <a:ext cx="200772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Submit Draft proposal =&gt;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 rot="18000000">
            <a:off x="9268638" y="3768894"/>
            <a:ext cx="1634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Start of activities =&gt;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616145" y="427271"/>
            <a:ext cx="36953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DRD4 tentative </a:t>
            </a:r>
            <a:r>
              <a:rPr lang="fr-CH" sz="2800" dirty="0" err="1" smtClean="0"/>
              <a:t>timeline</a:t>
            </a:r>
            <a:endParaRPr lang="fr-CH" sz="2800" dirty="0" smtClean="0"/>
          </a:p>
          <a:p>
            <a:r>
              <a:rPr lang="fr-CH" dirty="0" smtClean="0"/>
              <a:t>(has to fit in ECFA global plan)</a:t>
            </a:r>
            <a:endParaRPr lang="en-GB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242826" y="1560038"/>
            <a:ext cx="0" cy="112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90904" y="889838"/>
            <a:ext cx="167738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400" dirty="0" smtClean="0"/>
              <a:t>31.07.2023</a:t>
            </a:r>
          </a:p>
          <a:p>
            <a:pPr algn="ctr"/>
            <a:r>
              <a:rPr lang="fr-CH" sz="1400" dirty="0" smtClean="0"/>
              <a:t>Official deadline for </a:t>
            </a:r>
          </a:p>
          <a:p>
            <a:pPr algn="ctr"/>
            <a:r>
              <a:rPr lang="fr-CH" sz="1400" dirty="0" err="1" smtClean="0"/>
              <a:t>proposal</a:t>
            </a:r>
            <a:r>
              <a:rPr lang="fr-CH" sz="1400" dirty="0" smtClean="0"/>
              <a:t> </a:t>
            </a:r>
            <a:r>
              <a:rPr lang="fr-CH" sz="1400" dirty="0" err="1" smtClean="0"/>
              <a:t>submission</a:t>
            </a:r>
            <a:endParaRPr lang="en-GB" sz="1400" dirty="0"/>
          </a:p>
        </p:txBody>
      </p:sp>
      <p:sp>
        <p:nvSpPr>
          <p:cNvPr id="2" name="Down Arrow 1"/>
          <p:cNvSpPr/>
          <p:nvPr/>
        </p:nvSpPr>
        <p:spPr>
          <a:xfrm>
            <a:off x="5178413" y="2537882"/>
            <a:ext cx="261932" cy="22295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18900000">
            <a:off x="5060030" y="2026654"/>
            <a:ext cx="713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today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791195" y="5057407"/>
            <a:ext cx="2148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</a:t>
            </a:r>
            <a:r>
              <a:rPr lang="en-GB" dirty="0" smtClean="0"/>
              <a:t> </a:t>
            </a:r>
            <a:r>
              <a:rPr lang="en-GB" dirty="0" smtClean="0"/>
              <a:t>weeks! </a:t>
            </a:r>
          </a:p>
          <a:p>
            <a:r>
              <a:rPr lang="en-GB" dirty="0" smtClean="0"/>
              <a:t>20 pages expected</a:t>
            </a:r>
            <a:r>
              <a:rPr lang="en-GB" dirty="0" smtClean="0"/>
              <a:t>.  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 rot="18900000">
            <a:off x="6347983" y="3948073"/>
            <a:ext cx="1923989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/>
              <a:t>Polish </a:t>
            </a:r>
            <a:r>
              <a:rPr lang="en-GB" sz="1400" dirty="0" smtClean="0"/>
              <a:t>Draft proposal =&gt;</a:t>
            </a:r>
            <a:endParaRPr lang="en-GB" sz="1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229595" y="2773124"/>
            <a:ext cx="0" cy="431800"/>
          </a:xfrm>
          <a:prstGeom prst="line">
            <a:avLst/>
          </a:prstGeom>
          <a:ln w="381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18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4446165"/>
              </p:ext>
            </p:extLst>
          </p:nvPr>
        </p:nvGraphicFramePr>
        <p:xfrm>
          <a:off x="761351" y="1067808"/>
          <a:ext cx="10317604" cy="5114352"/>
        </p:xfrm>
        <a:graphic>
          <a:graphicData uri="http://schemas.openxmlformats.org/drawingml/2006/table">
            <a:tbl>
              <a:tblPr/>
              <a:tblGrid>
                <a:gridCol w="2579401">
                  <a:extLst>
                    <a:ext uri="{9D8B030D-6E8A-4147-A177-3AD203B41FA5}">
                      <a16:colId xmlns:a16="http://schemas.microsoft.com/office/drawing/2014/main" val="1502039054"/>
                    </a:ext>
                  </a:extLst>
                </a:gridCol>
                <a:gridCol w="2579401">
                  <a:extLst>
                    <a:ext uri="{9D8B030D-6E8A-4147-A177-3AD203B41FA5}">
                      <a16:colId xmlns:a16="http://schemas.microsoft.com/office/drawing/2014/main" val="3097716933"/>
                    </a:ext>
                  </a:extLst>
                </a:gridCol>
                <a:gridCol w="2579401">
                  <a:extLst>
                    <a:ext uri="{9D8B030D-6E8A-4147-A177-3AD203B41FA5}">
                      <a16:colId xmlns:a16="http://schemas.microsoft.com/office/drawing/2014/main" val="2849984343"/>
                    </a:ext>
                  </a:extLst>
                </a:gridCol>
                <a:gridCol w="2579401">
                  <a:extLst>
                    <a:ext uri="{9D8B030D-6E8A-4147-A177-3AD203B41FA5}">
                      <a16:colId xmlns:a16="http://schemas.microsoft.com/office/drawing/2014/main" val="2016089022"/>
                    </a:ext>
                  </a:extLst>
                </a:gridCol>
              </a:tblGrid>
              <a:tr h="332705">
                <a:tc>
                  <a:txBody>
                    <a:bodyPr/>
                    <a:lstStyle/>
                    <a:p>
                      <a:pPr fontAlgn="t"/>
                      <a:r>
                        <a:rPr lang="en-GB" sz="18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 </a:t>
                      </a:r>
                      <a:endParaRPr lang="en-GB" sz="2000" dirty="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800" dirty="0"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800" dirty="0">
                          <a:solidFill>
                            <a:srgbClr val="1F497D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</a:rPr>
                        <a:t>Co-Chairs</a:t>
                      </a:r>
                      <a:endParaRPr lang="en-GB" sz="2000" dirty="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800" dirty="0" smtClean="0">
                          <a:solidFill>
                            <a:srgbClr val="1F497D"/>
                          </a:solidFill>
                          <a:effectLst/>
                          <a:latin typeface="+mj-lt"/>
                        </a:rPr>
                        <a:t>Christian Joram</a:t>
                      </a:r>
                      <a:endParaRPr lang="en-GB" sz="2000" dirty="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800" dirty="0" smtClean="0">
                          <a:solidFill>
                            <a:srgbClr val="1F497D"/>
                          </a:solidFill>
                          <a:effectLst/>
                          <a:latin typeface="+mj-lt"/>
                        </a:rPr>
                        <a:t>Peter Krizan</a:t>
                      </a:r>
                      <a:endParaRPr lang="en-GB" sz="2000" dirty="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297479"/>
                  </a:ext>
                </a:extLst>
              </a:tr>
              <a:tr h="362611">
                <a:tc>
                  <a:txBody>
                    <a:bodyPr/>
                    <a:lstStyle/>
                    <a:p>
                      <a:pPr fontAlgn="t"/>
                      <a:r>
                        <a:rPr lang="en-GB" sz="200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2000" dirty="0">
                          <a:effectLst/>
                          <a:latin typeface="+mj-lt"/>
                        </a:rPr>
                        <a:t> </a:t>
                      </a: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Convenor 1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b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Convenor 2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853343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WG1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Photodetectors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Rok 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Peter K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439335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WG2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Particle ID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Christian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Sajan E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350569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WG3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Technological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Fulvio T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Alessandro 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90452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WG4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Software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Sajan E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Chris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Jones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2360063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WG5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SciFi + TR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Christian </a:t>
                      </a:r>
                      <a:r>
                        <a:rPr lang="en-GB" sz="1600">
                          <a:solidFill>
                            <a:schemeClr val="tx1"/>
                          </a:solidFill>
                          <a:effectLst/>
                          <a:latin typeface="+mj-lt"/>
                          <a:sym typeface="Wingdings" panose="05000000000000000000" pitchFamily="2" charset="2"/>
                        </a:rPr>
                        <a:t></a:t>
                      </a:r>
                      <a:endParaRPr lang="en-GB" sz="200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 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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tbd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5259140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WG6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Future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Massimiliano F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Imad 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2959843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WP1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Solid state photodetectors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Rok 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Peter K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9445841"/>
                  </a:ext>
                </a:extLst>
              </a:tr>
              <a:tr h="302799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WP2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Vacuum based photodetectors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Massimiliano 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Imad L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099172"/>
                  </a:ext>
                </a:extLst>
              </a:tr>
              <a:tr h="721485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effectLst/>
                          <a:latin typeface="+mj-lt"/>
                        </a:rPr>
                        <a:t>WP3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RICH and imaging detectors with low mass and high timing resolution 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Alessandro P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Fulvio T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897852"/>
                  </a:ext>
                </a:extLst>
              </a:tr>
              <a:tr h="512142"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WP4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>
                          <a:solidFill>
                            <a:srgbClr val="3333CC"/>
                          </a:solidFill>
                          <a:effectLst/>
                          <a:latin typeface="+mj-lt"/>
                        </a:rPr>
                        <a:t>compact high performance time-of-flight detectors </a:t>
                      </a:r>
                      <a:endParaRPr lang="en-GB" sz="2000"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Roger F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16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Eugenio N (tbc)</a:t>
                      </a:r>
                      <a:endParaRPr lang="en-GB" sz="200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93457" marR="93457" marT="46728" marB="46728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15220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936625" y="179387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351" y="520053"/>
            <a:ext cx="770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Proposed interim management team for DRD4 until 1</a:t>
            </a:r>
            <a:r>
              <a:rPr lang="en-GB" baseline="30000" dirty="0" smtClean="0"/>
              <a:t>st</a:t>
            </a:r>
            <a:r>
              <a:rPr lang="en-GB" dirty="0" smtClean="0"/>
              <a:t> meeting of DRD4 in 2024.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127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407</Words>
  <Application>Microsoft Office PowerPoint</Application>
  <PresentationFormat>Widescreen</PresentationFormat>
  <Paragraphs>81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Lucida Calligraphy</vt:lpstr>
      <vt:lpstr>Times New Roman</vt:lpstr>
      <vt:lpstr>Wingdings</vt:lpstr>
      <vt:lpstr>Office Theme</vt:lpstr>
      <vt:lpstr>PowerPoint Presentation</vt:lpstr>
      <vt:lpstr>Next steps and outlook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Joram</dc:creator>
  <cp:lastModifiedBy>Christian Joram</cp:lastModifiedBy>
  <cp:revision>299</cp:revision>
  <dcterms:created xsi:type="dcterms:W3CDTF">2023-02-16T11:29:17Z</dcterms:created>
  <dcterms:modified xsi:type="dcterms:W3CDTF">2023-06-28T12:33:33Z</dcterms:modified>
</cp:coreProperties>
</file>