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media/image23.jpg" ContentType="image/tiff"/>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828" r:id="rId7"/>
  </p:sldMasterIdLst>
  <p:notesMasterIdLst>
    <p:notesMasterId r:id="rId42"/>
  </p:notesMasterIdLst>
  <p:sldIdLst>
    <p:sldId id="256" r:id="rId8"/>
    <p:sldId id="405" r:id="rId9"/>
    <p:sldId id="3275" r:id="rId10"/>
    <p:sldId id="3276" r:id="rId11"/>
    <p:sldId id="432" r:id="rId12"/>
    <p:sldId id="307" r:id="rId13"/>
    <p:sldId id="297" r:id="rId14"/>
    <p:sldId id="872" r:id="rId15"/>
    <p:sldId id="3279" r:id="rId16"/>
    <p:sldId id="871" r:id="rId17"/>
    <p:sldId id="418" r:id="rId18"/>
    <p:sldId id="433" r:id="rId19"/>
    <p:sldId id="274" r:id="rId20"/>
    <p:sldId id="456" r:id="rId21"/>
    <p:sldId id="455" r:id="rId22"/>
    <p:sldId id="350" r:id="rId23"/>
    <p:sldId id="277" r:id="rId24"/>
    <p:sldId id="440" r:id="rId25"/>
    <p:sldId id="438" r:id="rId26"/>
    <p:sldId id="439" r:id="rId27"/>
    <p:sldId id="441" r:id="rId28"/>
    <p:sldId id="442" r:id="rId29"/>
    <p:sldId id="443" r:id="rId30"/>
    <p:sldId id="444" r:id="rId31"/>
    <p:sldId id="434" r:id="rId32"/>
    <p:sldId id="448" r:id="rId33"/>
    <p:sldId id="342" r:id="rId34"/>
    <p:sldId id="3281" r:id="rId35"/>
    <p:sldId id="3282" r:id="rId36"/>
    <p:sldId id="3280" r:id="rId37"/>
    <p:sldId id="311" r:id="rId38"/>
    <p:sldId id="3283" r:id="rId39"/>
    <p:sldId id="472" r:id="rId40"/>
    <p:sldId id="332" r:id="rId4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3275"/>
            <p14:sldId id="3276"/>
            <p14:sldId id="432"/>
          </p14:sldIdLst>
        </p14:section>
        <p14:section name="RESEARCH" id="{D670EF6F-A640-134A-9728-6F32167804A3}">
          <p14:sldIdLst>
            <p14:sldId id="307"/>
            <p14:sldId id="297"/>
            <p14:sldId id="872"/>
            <p14:sldId id="3279"/>
            <p14:sldId id="871"/>
            <p14:sldId id="418"/>
            <p14:sldId id="433"/>
            <p14:sldId id="274"/>
            <p14:sldId id="456"/>
            <p14:sldId id="455"/>
            <p14:sldId id="350"/>
            <p14:sldId id="277"/>
            <p14:sldId id="440"/>
            <p14:sldId id="438"/>
            <p14:sldId id="439"/>
            <p14:sldId id="441"/>
            <p14:sldId id="442"/>
            <p14:sldId id="443"/>
            <p14:sldId id="444"/>
            <p14:sldId id="434"/>
            <p14:sldId id="448"/>
            <p14:sldId id="342"/>
            <p14:sldId id="3281"/>
            <p14:sldId id="3282"/>
            <p14:sldId id="3280"/>
            <p14:sldId id="311"/>
            <p14:sldId id="3283"/>
            <p14:sldId id="472"/>
          </p14:sldIdLst>
        </p14:section>
        <p14:section name="COLLABORATION" id="{AE6AABEC-8DEF-334F-ABD2-7401B5EFA072}">
          <p14:sldIdLst/>
        </p14:section>
        <p14:section name="INNOVATION" id="{8708DAF8-4BBA-D143-A938-48541F954A12}">
          <p14:sldIdLst/>
        </p14:section>
        <p14:section name="EDUCATION &amp; TRAINING" id="{6BA0A48C-AB07-3844-9D9C-C0393A66C610}">
          <p14:sldIdLst/>
        </p14:section>
        <p14:section name="GENERAL_2" id="{624513C6-30EB-1C49-9807-988A4711516B}">
          <p14:sldIdLst>
            <p14:sldId id="332"/>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4D04CC-9EC1-4388-A6AF-CEC4403D1FF3}" name="Pippa Wells" initials="PW" userId="Pippa Wells"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00"/>
    <a:srgbClr val="B7E39B"/>
    <a:srgbClr val="F98793"/>
    <a:srgbClr val="BFBFCB"/>
    <a:srgbClr val="A8CEE3"/>
    <a:srgbClr val="668BCC"/>
    <a:srgbClr val="B9CFFF"/>
    <a:srgbClr val="2F2F2F"/>
    <a:srgbClr val="0033A0"/>
    <a:srgbClr val="1C44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38"/>
    <p:restoredTop sz="88456"/>
  </p:normalViewPr>
  <p:slideViewPr>
    <p:cSldViewPr snapToGrid="0" snapToObjects="1">
      <p:cViewPr varScale="1">
        <p:scale>
          <a:sx n="94" d="100"/>
          <a:sy n="94" d="100"/>
        </p:scale>
        <p:origin x="208" y="256"/>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commentAuthors" Target="commentAuthors.xml"/><Relationship Id="rId48" Type="http://schemas.microsoft.com/office/2018/10/relationships/authors" Target="author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24/11/2023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u="sng" noProof="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905752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1464524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1584756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This slide allows the speaker to describe the accelerator complex and the four main LHC detectors.</a:t>
            </a:r>
          </a:p>
          <a:p>
            <a:r>
              <a:rPr lang="en-US" sz="1200" kern="1200">
                <a:solidFill>
                  <a:schemeClr val="tx1"/>
                </a:solidFill>
                <a:effectLst/>
                <a:latin typeface="+mn-lt"/>
                <a:ea typeface="+mn-ea"/>
                <a:cs typeface="+mn-cs"/>
              </a:rPr>
              <a:t>About the accelerator complex (OPTIONAL)</a:t>
            </a:r>
          </a:p>
          <a:p>
            <a:pPr lvl="0"/>
            <a:r>
              <a:rPr lang="en-GB" sz="1200" kern="120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a:solidFill>
                <a:schemeClr val="tx1"/>
              </a:solidFill>
              <a:effectLst/>
              <a:latin typeface="+mn-lt"/>
              <a:ea typeface="+mn-ea"/>
              <a:cs typeface="+mn-cs"/>
            </a:endParaRPr>
          </a:p>
          <a:p>
            <a:pPr lvl="0"/>
            <a:r>
              <a:rPr lang="en-GB" sz="1200" kern="1200">
                <a:solidFill>
                  <a:schemeClr val="tx1"/>
                </a:solidFill>
                <a:effectLst/>
                <a:latin typeface="+mn-lt"/>
                <a:ea typeface="+mn-ea"/>
                <a:cs typeface="+mn-cs"/>
              </a:rPr>
              <a:t>Particles collide at four points on the LHC, where detectors register the collisions.</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(ON CLICK)</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About the four detectors, the speaker may give a 1-2 sentence description of the </a:t>
            </a:r>
            <a:r>
              <a:rPr lang="en-US" sz="1200" kern="1200">
                <a:solidFill>
                  <a:schemeClr val="tx1"/>
                </a:solidFill>
                <a:effectLst/>
                <a:latin typeface="+mn-lt"/>
                <a:ea typeface="+mn-ea"/>
                <a:cs typeface="+mn-cs"/>
              </a:rPr>
              <a:t>goal of each detector (TIME PERMITTING):</a:t>
            </a:r>
          </a:p>
          <a:p>
            <a:pPr lvl="0"/>
            <a:r>
              <a:rPr lang="en-US" sz="1200" kern="120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err="1">
                <a:solidFill>
                  <a:schemeClr val="tx1"/>
                </a:solidFill>
                <a:effectLst/>
                <a:latin typeface="+mn-lt"/>
                <a:ea typeface="+mn-ea"/>
                <a:cs typeface="+mn-cs"/>
              </a:rPr>
              <a:t>tonnes</a:t>
            </a:r>
            <a:r>
              <a:rPr lang="en-US" sz="1200" kern="1200">
                <a:solidFill>
                  <a:schemeClr val="tx1"/>
                </a:solidFill>
                <a:effectLst/>
                <a:latin typeface="+mn-lt"/>
                <a:ea typeface="+mn-ea"/>
                <a:cs typeface="+mn-cs"/>
              </a:rPr>
              <a:t>). </a:t>
            </a:r>
          </a:p>
          <a:p>
            <a:pPr lvl="0"/>
            <a:r>
              <a:rPr lang="en-US" sz="1200" kern="120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err="1">
                <a:solidFill>
                  <a:schemeClr val="tx1"/>
                </a:solidFill>
                <a:effectLst/>
                <a:latin typeface="+mn-lt"/>
                <a:ea typeface="+mn-ea"/>
                <a:cs typeface="+mn-cs"/>
              </a:rPr>
              <a:t>LHCb</a:t>
            </a:r>
            <a:r>
              <a:rPr lang="en-US" sz="1200" kern="120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3726128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2028567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492685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19</a:t>
            </a:fld>
            <a:endParaRPr lang="fr-FR"/>
          </a:p>
        </p:txBody>
      </p:sp>
    </p:spTree>
    <p:extLst>
      <p:ext uri="{BB962C8B-B14F-4D97-AF65-F5344CB8AC3E}">
        <p14:creationId xmlns:p14="http://schemas.microsoft.com/office/powerpoint/2010/main" val="31811130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Dorothy Hodgkin awarded Nobel prize in 1964</a:t>
            </a:r>
          </a:p>
        </p:txBody>
      </p:sp>
      <p:sp>
        <p:nvSpPr>
          <p:cNvPr id="4" name="Slide Number Placeholder 3"/>
          <p:cNvSpPr>
            <a:spLocks noGrp="1"/>
          </p:cNvSpPr>
          <p:nvPr>
            <p:ph type="sldNum" sz="quarter" idx="5"/>
          </p:nvPr>
        </p:nvSpPr>
        <p:spPr/>
        <p:txBody>
          <a:bodyPr/>
          <a:lstStyle/>
          <a:p>
            <a:fld id="{BC549E03-5E61-9344-9F2B-A7AC2BD1FB60}" type="slidenum">
              <a:rPr lang="fr-FR" smtClean="0"/>
              <a:t>24</a:t>
            </a:fld>
            <a:endParaRPr lang="fr-FR"/>
          </a:p>
        </p:txBody>
      </p:sp>
    </p:spTree>
    <p:extLst>
      <p:ext uri="{BB962C8B-B14F-4D97-AF65-F5344CB8AC3E}">
        <p14:creationId xmlns:p14="http://schemas.microsoft.com/office/powerpoint/2010/main" val="3397835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This slide is a preamble to the following two slides, which focus on CERN’s future projects, aimed at moving closer to answering the questions shown on the slide (and others).</a:t>
            </a:r>
          </a:p>
        </p:txBody>
      </p:sp>
      <p:sp>
        <p:nvSpPr>
          <p:cNvPr id="4" name="Slide Number Placeholder 3"/>
          <p:cNvSpPr>
            <a:spLocks noGrp="1"/>
          </p:cNvSpPr>
          <p:nvPr>
            <p:ph type="sldNum" sz="quarter" idx="5"/>
          </p:nvPr>
        </p:nvSpPr>
        <p:spPr/>
        <p:txBody>
          <a:bodyPr/>
          <a:lstStyle/>
          <a:p>
            <a:fld id="{BC549E03-5E61-9344-9F2B-A7AC2BD1FB60}" type="slidenum">
              <a:rPr lang="fr-FR" smtClean="0"/>
              <a:t>25</a:t>
            </a:fld>
            <a:endParaRPr lang="fr-FR"/>
          </a:p>
        </p:txBody>
      </p:sp>
    </p:spTree>
    <p:extLst>
      <p:ext uri="{BB962C8B-B14F-4D97-AF65-F5344CB8AC3E}">
        <p14:creationId xmlns:p14="http://schemas.microsoft.com/office/powerpoint/2010/main" val="179492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27</a:t>
            </a:fld>
            <a:endParaRPr lang="fr-FR"/>
          </a:p>
        </p:txBody>
      </p:sp>
    </p:spTree>
    <p:extLst>
      <p:ext uri="{BB962C8B-B14F-4D97-AF65-F5344CB8AC3E}">
        <p14:creationId xmlns:p14="http://schemas.microsoft.com/office/powerpoint/2010/main" val="4202091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C549E03-5E61-9344-9F2B-A7AC2BD1FB60}" type="slidenum">
              <a:rPr lang="fr-FR" smtClean="0"/>
              <a:t>28</a:t>
            </a:fld>
            <a:endParaRPr lang="fr-FR"/>
          </a:p>
        </p:txBody>
      </p:sp>
    </p:spTree>
    <p:extLst>
      <p:ext uri="{BB962C8B-B14F-4D97-AF65-F5344CB8AC3E}">
        <p14:creationId xmlns:p14="http://schemas.microsoft.com/office/powerpoint/2010/main" val="26098830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549E03-5E61-9344-9F2B-A7AC2BD1FB60}" type="slidenum">
              <a:rPr lang="fr-FR" smtClean="0"/>
              <a:t>30</a:t>
            </a:fld>
            <a:endParaRPr lang="fr-FR"/>
          </a:p>
        </p:txBody>
      </p:sp>
    </p:spTree>
    <p:extLst>
      <p:ext uri="{BB962C8B-B14F-4D97-AF65-F5344CB8AC3E}">
        <p14:creationId xmlns:p14="http://schemas.microsoft.com/office/powerpoint/2010/main" val="404817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Key messages: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While the Large Hadron Collider (LHC) is the flagship of CERN’s accelerator complex and the results of the LHC experiments are often in the limelight, CERN has a very diverse research programme</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This programme covers a wide range of physics topics, from the Standard Model to supersymmetry, from dark matter to cosmic rays.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Experiments at other accelerators and facilities both on-site and off are an equally important part of the Laboratory’s activities.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SHOULD AVOID DESCRIBING EACH OF THE EXPERIMENTS SHOWN ON THE SLIDE BUT RATHER FOCUS ON THE MESSAGES ABOVE.</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31</a:t>
            </a:fld>
            <a:endParaRPr lang="fr-FR"/>
          </a:p>
        </p:txBody>
      </p:sp>
    </p:spTree>
    <p:extLst>
      <p:ext uri="{BB962C8B-B14F-4D97-AF65-F5344CB8AC3E}">
        <p14:creationId xmlns:p14="http://schemas.microsoft.com/office/powerpoint/2010/main" val="3668421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ECFA plenary</a:t>
            </a:r>
          </a:p>
          <a:p>
            <a:r>
              <a:rPr lang="en-GB" dirty="0"/>
              <a:t>https://</a:t>
            </a:r>
            <a:r>
              <a:rPr lang="en-GB" dirty="0" err="1"/>
              <a:t>indico.cern.ch</a:t>
            </a:r>
            <a:r>
              <a:rPr lang="en-GB" dirty="0"/>
              <a:t>/event/1172215/</a:t>
            </a:r>
          </a:p>
          <a:p>
            <a:r>
              <a:rPr lang="en-GB" dirty="0"/>
              <a:t>See talk on Physics Beyond Colliders</a:t>
            </a:r>
            <a:endParaRPr lang="en-CH" dirty="0"/>
          </a:p>
        </p:txBody>
      </p:sp>
      <p:sp>
        <p:nvSpPr>
          <p:cNvPr id="4" name="Slide Number Placeholder 3"/>
          <p:cNvSpPr>
            <a:spLocks noGrp="1"/>
          </p:cNvSpPr>
          <p:nvPr>
            <p:ph type="sldNum" sz="quarter" idx="5"/>
          </p:nvPr>
        </p:nvSpPr>
        <p:spPr/>
        <p:txBody>
          <a:bodyPr/>
          <a:lstStyle/>
          <a:p>
            <a:fld id="{BC549E03-5E61-9344-9F2B-A7AC2BD1FB60}" type="slidenum">
              <a:rPr lang="fr-FR" smtClean="0"/>
              <a:t>32</a:t>
            </a:fld>
            <a:endParaRPr lang="fr-FR"/>
          </a:p>
        </p:txBody>
      </p:sp>
    </p:spTree>
    <p:extLst>
      <p:ext uri="{BB962C8B-B14F-4D97-AF65-F5344CB8AC3E}">
        <p14:creationId xmlns:p14="http://schemas.microsoft.com/office/powerpoint/2010/main" val="141304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794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34</a:t>
            </a:fld>
            <a:endParaRPr lang="fr-FR"/>
          </a:p>
        </p:txBody>
      </p:sp>
    </p:spTree>
    <p:extLst>
      <p:ext uri="{BB962C8B-B14F-4D97-AF65-F5344CB8AC3E}">
        <p14:creationId xmlns:p14="http://schemas.microsoft.com/office/powerpoint/2010/main" val="1555196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ATLAS detector in 2005</a:t>
            </a:r>
          </a:p>
        </p:txBody>
      </p:sp>
      <p:sp>
        <p:nvSpPr>
          <p:cNvPr id="4" name="Slide Number Placeholder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and the next address the questions that underpin research in particle physics.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questions is “What are we made of?”</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answer this question, we study the fundamental particles that make up matter.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takes the visitors on a brief journey from visible matter to the electron and the quark: electrons and quarks are the fundamental particles of matter</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10"/>
          </p:nvPr>
        </p:nvSpPr>
        <p:spPr/>
        <p:txBody>
          <a:bodyPr/>
          <a:lstStyle/>
          <a:p>
            <a:pPr>
              <a:defRPr/>
            </a:pPr>
            <a:fld id="{8A4927F3-6FCA-2142-B944-5D71B1CDADB7}" type="slidenum">
              <a:rPr lang="en-US" smtClean="0"/>
              <a:pPr>
                <a:defRPr/>
              </a:pPr>
              <a:t>8</a:t>
            </a:fld>
            <a:endParaRPr lang="en-US"/>
          </a:p>
        </p:txBody>
      </p:sp>
    </p:spTree>
    <p:extLst>
      <p:ext uri="{BB962C8B-B14F-4D97-AF65-F5344CB8AC3E}">
        <p14:creationId xmlns:p14="http://schemas.microsoft.com/office/powerpoint/2010/main" val="175147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10"/>
          </p:nvPr>
        </p:nvSpPr>
        <p:spPr/>
        <p:txBody>
          <a:bodyPr/>
          <a:lstStyle/>
          <a:p>
            <a:pPr>
              <a:defRPr/>
            </a:pPr>
            <a:fld id="{8A4927F3-6FCA-2142-B944-5D71B1CDADB7}" type="slidenum">
              <a:rPr lang="en-US" smtClean="0"/>
              <a:pPr>
                <a:defRPr/>
              </a:pPr>
              <a:t>9</a:t>
            </a:fld>
            <a:endParaRPr lang="en-US"/>
          </a:p>
        </p:txBody>
      </p:sp>
    </p:spTree>
    <p:extLst>
      <p:ext uri="{BB962C8B-B14F-4D97-AF65-F5344CB8AC3E}">
        <p14:creationId xmlns:p14="http://schemas.microsoft.com/office/powerpoint/2010/main" val="1751873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10"/>
          </p:nvPr>
        </p:nvSpPr>
        <p:spPr/>
        <p:txBody>
          <a:bodyPr/>
          <a:lstStyle/>
          <a:p>
            <a:pPr>
              <a:defRPr/>
            </a:pPr>
            <a:fld id="{8A4927F3-6FCA-2142-B944-5D71B1CDADB7}" type="slidenum">
              <a:rPr lang="en-US" smtClean="0"/>
              <a:pPr>
                <a:defRPr/>
              </a:pPr>
              <a:t>10</a:t>
            </a:fld>
            <a:endParaRPr lang="en-US"/>
          </a:p>
        </p:txBody>
      </p:sp>
    </p:spTree>
    <p:extLst>
      <p:ext uri="{BB962C8B-B14F-4D97-AF65-F5344CB8AC3E}">
        <p14:creationId xmlns:p14="http://schemas.microsoft.com/office/powerpoint/2010/main" val="2095662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a:solidFill>
                  <a:schemeClr val="tx1"/>
                </a:solidFill>
                <a:effectLst/>
                <a:latin typeface="+mn-lt"/>
                <a:ea typeface="+mn-ea"/>
                <a:cs typeface="+mn-cs"/>
              </a:rPr>
              <a:t>The other question that underpins research in particle physics is “How did the Universe begin?”</a:t>
            </a: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We gain insight into the structure and evolution of the Universe, from the first billionth of a second (10</a:t>
            </a:r>
            <a:r>
              <a:rPr lang="en-US" sz="1200" kern="1200" baseline="30000">
                <a:solidFill>
                  <a:schemeClr val="tx1"/>
                </a:solidFill>
                <a:effectLst/>
                <a:latin typeface="+mn-lt"/>
                <a:ea typeface="+mn-ea"/>
                <a:cs typeface="+mn-cs"/>
              </a:rPr>
              <a:t>-12</a:t>
            </a:r>
            <a:r>
              <a:rPr lang="en-US" sz="1200" kern="1200">
                <a:solidFill>
                  <a:schemeClr val="tx1"/>
                </a:solidFill>
                <a:effectLst/>
                <a:latin typeface="+mn-lt"/>
                <a:ea typeface="+mn-ea"/>
                <a:cs typeface="+mn-cs"/>
              </a:rPr>
              <a:t>s) after the Big Bang.</a:t>
            </a:r>
          </a:p>
          <a:p>
            <a:r>
              <a:rPr lang="en-US" sz="1200" kern="120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a:solidFill>
                  <a:schemeClr val="tx1"/>
                </a:solidFill>
                <a:effectLst/>
                <a:latin typeface="+mn-lt"/>
                <a:ea typeface="+mn-ea"/>
                <a:cs typeface="+mn-cs"/>
              </a:rPr>
              <a:t>-18</a:t>
            </a:r>
            <a:r>
              <a:rPr lang="en-US" sz="1200" kern="1200">
                <a:solidFill>
                  <a:schemeClr val="tx1"/>
                </a:solidFill>
                <a:effectLst/>
                <a:latin typeface="+mn-lt"/>
                <a:ea typeface="+mn-ea"/>
                <a:cs typeface="+mn-cs"/>
              </a:rPr>
              <a:t> m) to the very big (telescope-based astrophysics), we gain knowledge about the laws and evolution of the universe.</a:t>
            </a:r>
            <a:endParaRPr lang="en-GB" noProof="0"/>
          </a:p>
          <a:p>
            <a:endParaRPr lang="en-GB" noProof="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1930425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6650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FST Future Leaders - Scientific Challenges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ftr" sz="quarter" idx="10"/>
          </p:nvPr>
        </p:nvSpPr>
        <p:spPr>
          <a:ln/>
        </p:spPr>
        <p:txBody>
          <a:bodyPr/>
          <a:lstStyle>
            <a:lvl1pPr>
              <a:defRPr/>
            </a:lvl1pPr>
          </a:lstStyle>
          <a:p>
            <a:pPr>
              <a:defRPr/>
            </a:pPr>
            <a:r>
              <a:rPr lang="en-US">
                <a:solidFill>
                  <a:srgbClr val="009900"/>
                </a:solidFill>
              </a:rPr>
              <a:t>FST Future Leaders - Scientific Challenges</a:t>
            </a:r>
          </a:p>
        </p:txBody>
      </p:sp>
      <p:sp>
        <p:nvSpPr>
          <p:cNvPr id="4" name="Rectangle 5"/>
          <p:cNvSpPr>
            <a:spLocks noGrp="1" noChangeArrowheads="1"/>
          </p:cNvSpPr>
          <p:nvPr>
            <p:ph type="dt" sz="half" idx="11"/>
          </p:nvPr>
        </p:nvSpPr>
        <p:spPr>
          <a:ln/>
        </p:spPr>
        <p:txBody>
          <a:bodyPr/>
          <a:lstStyle>
            <a:lvl1pPr>
              <a:defRPr/>
            </a:lvl1pPr>
          </a:lstStyle>
          <a:p>
            <a:pPr>
              <a:defRPr/>
            </a:pPr>
            <a:r>
              <a:rPr lang="de-CH">
                <a:solidFill>
                  <a:srgbClr val="009900"/>
                </a:solidFill>
              </a:rPr>
              <a:t>Nov 2023</a:t>
            </a:r>
            <a:endParaRPr lang="en-US">
              <a:solidFill>
                <a:srgbClr val="0099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2301C53-BDF3-1F44-A9CE-D9A6980433A0}" type="slidenum">
              <a:rPr lang="en-US">
                <a:solidFill>
                  <a:srgbClr val="009900"/>
                </a:solidFill>
              </a:rPr>
              <a:pPr>
                <a:defRPr/>
              </a:pPr>
              <a:t>‹#›</a:t>
            </a:fld>
            <a:endParaRPr lang="en-US">
              <a:solidFill>
                <a:srgbClr val="009900"/>
              </a:solidFill>
            </a:endParaRPr>
          </a:p>
        </p:txBody>
      </p:sp>
    </p:spTree>
    <p:extLst>
      <p:ext uri="{BB962C8B-B14F-4D97-AF65-F5344CB8AC3E}">
        <p14:creationId xmlns:p14="http://schemas.microsoft.com/office/powerpoint/2010/main" val="1347764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de-CH"/>
              <a:t>Nov 2023</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FST Future Leaders - Scientific Challenges</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FST Future Leaders - Scientific Challenges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FST Future Leaders - Scientific Challenges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FST Future Leaders - Scientific Challenges</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Nov 2023</a:t>
            </a:r>
            <a:endParaRPr lang="fr-FR"/>
          </a:p>
        </p:txBody>
      </p:sp>
      <p:sp>
        <p:nvSpPr>
          <p:cNvPr id="6" name="Espace réservé du pied de page 5"/>
          <p:cNvSpPr>
            <a:spLocks noGrp="1"/>
          </p:cNvSpPr>
          <p:nvPr>
            <p:ph type="ftr" sz="quarter" idx="11"/>
          </p:nvPr>
        </p:nvSpPr>
        <p:spPr/>
        <p:txBody>
          <a:bodyPr/>
          <a:lstStyle/>
          <a:p>
            <a:r>
              <a:rPr lang="fr-FR"/>
              <a:t>FST Future Leaders - Scientific Challenges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91912610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60463139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3123493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FST Future Leaders - Scientific Challenges</a:t>
            </a:r>
          </a:p>
        </p:txBody>
      </p:sp>
    </p:spTree>
    <p:extLst>
      <p:ext uri="{BB962C8B-B14F-4D97-AF65-F5344CB8AC3E}">
        <p14:creationId xmlns:p14="http://schemas.microsoft.com/office/powerpoint/2010/main" val="186463060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4047210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Nov 2023</a:t>
            </a:r>
            <a:endParaRPr lang="en-US"/>
          </a:p>
        </p:txBody>
      </p:sp>
      <p:sp>
        <p:nvSpPr>
          <p:cNvPr id="8" name="Footer Placeholder 5"/>
          <p:cNvSpPr>
            <a:spLocks noGrp="1"/>
          </p:cNvSpPr>
          <p:nvPr>
            <p:ph type="ftr" sz="quarter" idx="18"/>
          </p:nvPr>
        </p:nvSpPr>
        <p:spPr bwMode="auto"/>
        <p:txBody>
          <a:bodyPr/>
          <a:lstStyle/>
          <a:p>
            <a:pPr>
              <a:defRPr/>
            </a:pPr>
            <a:r>
              <a:rPr lang="en-US"/>
              <a:t>FST Future Leaders - Scientific Challenges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47075211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153957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Nov 2023</a:t>
            </a:r>
            <a:endParaRPr lang="en-US"/>
          </a:p>
        </p:txBody>
      </p:sp>
      <p:sp>
        <p:nvSpPr>
          <p:cNvPr id="9" name="Footer Placeholder 3"/>
          <p:cNvSpPr>
            <a:spLocks noGrp="1"/>
          </p:cNvSpPr>
          <p:nvPr>
            <p:ph type="ftr" sz="quarter" idx="17"/>
          </p:nvPr>
        </p:nvSpPr>
        <p:spPr bwMode="auto"/>
        <p:txBody>
          <a:bodyPr/>
          <a:lstStyle/>
          <a:p>
            <a:pPr>
              <a:defRPr/>
            </a:pPr>
            <a:r>
              <a:rPr lang="en-US"/>
              <a:t>FST Future Leaders - Scientific Challenges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88771427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39610551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67676183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41754681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26606084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594955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heme" Target="../theme/theme4.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theme" Target="../theme/theme5.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6" Type="http://schemas.openxmlformats.org/officeDocument/2006/relationships/theme" Target="../theme/theme6.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theme" Target="../theme/theme7.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 id="2147483827" r:id="rId15"/>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de-CH"/>
              <a:t>Nov 2023</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FST Future Leaders - Scientific Challenges</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770672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90.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29.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93.xml"/><Relationship Id="rId6" Type="http://schemas.openxmlformats.org/officeDocument/2006/relationships/image" Target="../media/image5.png"/><Relationship Id="rId5" Type="http://schemas.openxmlformats.org/officeDocument/2006/relationships/image" Target="../media/image48.png"/><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Standard Model of Particle Physics</a:t>
            </a:r>
          </a:p>
        </p:txBody>
      </p:sp>
      <p:pic>
        <p:nvPicPr>
          <p:cNvPr id="3" name="Picture 2" descr="SMpictureSplit S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23770"/>
            <a:ext cx="9144000" cy="6461615"/>
          </a:xfrm>
          <a:prstGeom prst="rect">
            <a:avLst/>
          </a:prstGeom>
        </p:spPr>
      </p:pic>
      <p:sp>
        <p:nvSpPr>
          <p:cNvPr id="7" name="Content Placeholder 9">
            <a:extLst>
              <a:ext uri="{FF2B5EF4-FFF2-40B4-BE49-F238E27FC236}">
                <a16:creationId xmlns:a16="http://schemas.microsoft.com/office/drawing/2014/main" id="{7F611C1E-6A6A-5043-A28A-679B8DB47142}"/>
              </a:ext>
            </a:extLst>
          </p:cNvPr>
          <p:cNvSpPr txBox="1">
            <a:spLocks/>
          </p:cNvSpPr>
          <p:nvPr/>
        </p:nvSpPr>
        <p:spPr>
          <a:xfrm>
            <a:off x="7800676" y="2514600"/>
            <a:ext cx="3711206" cy="3733800"/>
          </a:xfrm>
          <a:prstGeom prst="rect">
            <a:avLst/>
          </a:prstGeom>
        </p:spPr>
        <p:txBody>
          <a:bodyPr/>
          <a:lstStyle>
            <a:lvl1pPr marL="342900" indent="-342900" algn="l" rtl="0" eaLnBrk="0" fontAlgn="base" hangingPunct="0">
              <a:spcBef>
                <a:spcPct val="20000"/>
              </a:spcBef>
              <a:spcAft>
                <a:spcPct val="0"/>
              </a:spcAft>
              <a:defRPr kumimoji="1" sz="2000">
                <a:solidFill>
                  <a:srgbClr val="6600CC"/>
                </a:solidFill>
                <a:latin typeface="Trebuchet MS"/>
                <a:ea typeface="+mn-ea"/>
                <a:cs typeface="ＭＳ Ｐゴシック" charset="0"/>
              </a:defRPr>
            </a:lvl1pPr>
            <a:lvl2pPr marL="742950" indent="-285750" algn="l" rtl="0" eaLnBrk="0" fontAlgn="base" hangingPunct="0">
              <a:spcBef>
                <a:spcPct val="20000"/>
              </a:spcBef>
              <a:spcAft>
                <a:spcPct val="0"/>
              </a:spcAft>
              <a:defRPr kumimoji="1" sz="2000">
                <a:solidFill>
                  <a:schemeClr val="tx1"/>
                </a:solidFill>
                <a:latin typeface="Trebuchet MS"/>
                <a:ea typeface="+mn-ea"/>
              </a:defRPr>
            </a:lvl2pPr>
            <a:lvl3pPr marL="1201738" indent="-287338" algn="l" rtl="0" eaLnBrk="0" fontAlgn="base" hangingPunct="0">
              <a:spcBef>
                <a:spcPct val="20000"/>
              </a:spcBef>
              <a:spcAft>
                <a:spcPct val="0"/>
              </a:spcAft>
              <a:defRPr kumimoji="1">
                <a:solidFill>
                  <a:schemeClr val="tx1"/>
                </a:solidFill>
                <a:latin typeface="Trebuchet MS"/>
                <a:ea typeface="+mn-ea"/>
              </a:defRPr>
            </a:lvl3pPr>
            <a:lvl4pPr marL="1600200" indent="-228600" algn="l" rtl="0" eaLnBrk="0" fontAlgn="base" hangingPunct="0">
              <a:spcBef>
                <a:spcPct val="20000"/>
              </a:spcBef>
              <a:spcAft>
                <a:spcPct val="0"/>
              </a:spcAft>
              <a:defRPr kumimoji="1">
                <a:solidFill>
                  <a:schemeClr val="tx1"/>
                </a:solidFill>
                <a:latin typeface="Trebuchet MS"/>
                <a:ea typeface="+mn-ea"/>
              </a:defRPr>
            </a:lvl4pPr>
            <a:lvl5pPr marL="2057400" indent="-228600" algn="l" rtl="0" eaLnBrk="0" fontAlgn="base" hangingPunct="0">
              <a:spcBef>
                <a:spcPct val="20000"/>
              </a:spcBef>
              <a:spcAft>
                <a:spcPct val="0"/>
              </a:spcAft>
              <a:defRPr kumimoji="1">
                <a:solidFill>
                  <a:schemeClr val="tx1"/>
                </a:solidFill>
                <a:latin typeface="Trebuchet MS"/>
                <a:ea typeface="+mn-ea"/>
              </a:defRPr>
            </a:lvl5pPr>
            <a:lvl6pPr marL="2514600" indent="-228600" algn="l" rtl="0" eaLnBrk="0" fontAlgn="base" hangingPunct="0">
              <a:spcBef>
                <a:spcPct val="20000"/>
              </a:spcBef>
              <a:spcAft>
                <a:spcPct val="0"/>
              </a:spcAft>
              <a:defRPr kumimoji="1">
                <a:solidFill>
                  <a:schemeClr val="tx1"/>
                </a:solidFill>
                <a:latin typeface="+mn-lt"/>
                <a:ea typeface="+mn-ea"/>
              </a:defRPr>
            </a:lvl6pPr>
            <a:lvl7pPr marL="2971800" indent="-228600" algn="l" rtl="0" eaLnBrk="0" fontAlgn="base" hangingPunct="0">
              <a:spcBef>
                <a:spcPct val="20000"/>
              </a:spcBef>
              <a:spcAft>
                <a:spcPct val="0"/>
              </a:spcAft>
              <a:defRPr kumimoji="1">
                <a:solidFill>
                  <a:schemeClr val="tx1"/>
                </a:solidFill>
                <a:latin typeface="+mn-lt"/>
                <a:ea typeface="+mn-ea"/>
              </a:defRPr>
            </a:lvl7pPr>
            <a:lvl8pPr marL="3429000" indent="-228600" algn="l" rtl="0" eaLnBrk="0" fontAlgn="base" hangingPunct="0">
              <a:spcBef>
                <a:spcPct val="20000"/>
              </a:spcBef>
              <a:spcAft>
                <a:spcPct val="0"/>
              </a:spcAft>
              <a:defRPr kumimoji="1">
                <a:solidFill>
                  <a:schemeClr val="tx1"/>
                </a:solidFill>
                <a:latin typeface="+mn-lt"/>
                <a:ea typeface="+mn-ea"/>
              </a:defRPr>
            </a:lvl8pPr>
            <a:lvl9pPr marL="3886200" indent="-228600" algn="l" rtl="0" eaLnBrk="0" fontAlgn="base" hangingPunct="0">
              <a:spcBef>
                <a:spcPct val="20000"/>
              </a:spcBef>
              <a:spcAft>
                <a:spcPct val="0"/>
              </a:spcAft>
              <a:defRPr kumimoji="1">
                <a:solidFill>
                  <a:schemeClr val="tx1"/>
                </a:solidFill>
                <a:latin typeface="+mn-lt"/>
                <a:ea typeface="+mn-ea"/>
              </a:defRPr>
            </a:lvl9pPr>
          </a:lstStyle>
          <a:p>
            <a:r>
              <a:rPr lang="en-US">
                <a:solidFill>
                  <a:schemeClr val="accent1">
                    <a:lumMod val="60000"/>
                    <a:lumOff val="40000"/>
                  </a:schemeClr>
                </a:solidFill>
              </a:rPr>
              <a:t>Electromagnetism, weak and</a:t>
            </a:r>
          </a:p>
          <a:p>
            <a:r>
              <a:rPr lang="en-US">
                <a:solidFill>
                  <a:schemeClr val="accent1">
                    <a:lumMod val="60000"/>
                    <a:lumOff val="40000"/>
                  </a:schemeClr>
                </a:solidFill>
              </a:rPr>
              <a:t>strong forces also explained</a:t>
            </a:r>
          </a:p>
          <a:p>
            <a:r>
              <a:rPr lang="en-US">
                <a:solidFill>
                  <a:schemeClr val="accent1">
                    <a:lumMod val="60000"/>
                    <a:lumOff val="40000"/>
                  </a:schemeClr>
                </a:solidFill>
              </a:rPr>
              <a:t>by particles. W and Z</a:t>
            </a:r>
          </a:p>
          <a:p>
            <a:r>
              <a:rPr lang="en-US">
                <a:solidFill>
                  <a:schemeClr val="accent1">
                    <a:lumMod val="60000"/>
                    <a:lumOff val="40000"/>
                  </a:schemeClr>
                </a:solidFill>
              </a:rPr>
              <a:t>discovered at CERN in 1983.</a:t>
            </a:r>
          </a:p>
          <a:p>
            <a:endParaRPr lang="en-US">
              <a:solidFill>
                <a:schemeClr val="tx1"/>
              </a:solidFill>
            </a:endParaRPr>
          </a:p>
          <a:p>
            <a:r>
              <a:rPr lang="en-US">
                <a:solidFill>
                  <a:schemeClr val="tx2">
                    <a:lumMod val="75000"/>
                    <a:lumOff val="25000"/>
                  </a:schemeClr>
                </a:solidFill>
              </a:rPr>
              <a:t>Higgs boson is a consequence</a:t>
            </a:r>
          </a:p>
          <a:p>
            <a:r>
              <a:rPr lang="en-US">
                <a:solidFill>
                  <a:schemeClr val="tx2">
                    <a:lumMod val="75000"/>
                    <a:lumOff val="25000"/>
                  </a:schemeClr>
                </a:solidFill>
              </a:rPr>
              <a:t>of the mechanism allowing </a:t>
            </a:r>
          </a:p>
          <a:p>
            <a:r>
              <a:rPr lang="en-US">
                <a:solidFill>
                  <a:schemeClr val="tx2">
                    <a:lumMod val="75000"/>
                    <a:lumOff val="25000"/>
                  </a:schemeClr>
                </a:solidFill>
              </a:rPr>
              <a:t>any fundamental particles to</a:t>
            </a:r>
          </a:p>
          <a:p>
            <a:r>
              <a:rPr lang="en-US">
                <a:solidFill>
                  <a:schemeClr val="tx2">
                    <a:lumMod val="75000"/>
                    <a:lumOff val="25000"/>
                  </a:schemeClr>
                </a:solidFill>
              </a:rPr>
              <a:t>have mass.</a:t>
            </a:r>
          </a:p>
          <a:p>
            <a:endParaRPr lang="en-US">
              <a:solidFill>
                <a:schemeClr val="tx1"/>
              </a:solidFill>
            </a:endParaRPr>
          </a:p>
        </p:txBody>
      </p:sp>
      <p:sp>
        <p:nvSpPr>
          <p:cNvPr id="8" name="Date Placeholder 7">
            <a:extLst>
              <a:ext uri="{FF2B5EF4-FFF2-40B4-BE49-F238E27FC236}">
                <a16:creationId xmlns:a16="http://schemas.microsoft.com/office/drawing/2014/main" id="{F73F8194-1543-124E-B08B-4BBB4B902BDB}"/>
              </a:ext>
            </a:extLst>
          </p:cNvPr>
          <p:cNvSpPr>
            <a:spLocks noGrp="1"/>
          </p:cNvSpPr>
          <p:nvPr>
            <p:ph type="dt" sz="half" idx="10"/>
          </p:nvPr>
        </p:nvSpPr>
        <p:spPr/>
        <p:txBody>
          <a:bodyPr/>
          <a:lstStyle/>
          <a:p>
            <a:r>
              <a:rPr lang="de-CH"/>
              <a:t>Nov 2023</a:t>
            </a:r>
            <a:endParaRPr lang="fr-FR"/>
          </a:p>
        </p:txBody>
      </p:sp>
      <p:sp>
        <p:nvSpPr>
          <p:cNvPr id="9" name="Footer Placeholder 8">
            <a:extLst>
              <a:ext uri="{FF2B5EF4-FFF2-40B4-BE49-F238E27FC236}">
                <a16:creationId xmlns:a16="http://schemas.microsoft.com/office/drawing/2014/main" id="{B50C9B80-8B19-A042-8EE6-2BD3981D5DE5}"/>
              </a:ext>
            </a:extLst>
          </p:cNvPr>
          <p:cNvSpPr>
            <a:spLocks noGrp="1"/>
          </p:cNvSpPr>
          <p:nvPr>
            <p:ph type="ftr" sz="quarter" idx="11"/>
          </p:nvPr>
        </p:nvSpPr>
        <p:spPr/>
        <p:txBody>
          <a:bodyPr/>
          <a:lstStyle/>
          <a:p>
            <a:r>
              <a:rPr lang="fr-FR"/>
              <a:t>FST Future Leaders - Scientific Challenges</a:t>
            </a:r>
          </a:p>
        </p:txBody>
      </p:sp>
      <p:sp>
        <p:nvSpPr>
          <p:cNvPr id="10" name="Slide Number Placeholder 9">
            <a:extLst>
              <a:ext uri="{FF2B5EF4-FFF2-40B4-BE49-F238E27FC236}">
                <a16:creationId xmlns:a16="http://schemas.microsoft.com/office/drawing/2014/main" id="{B92C8C93-AFB4-4541-B1FF-60CBF2170DBA}"/>
              </a:ext>
            </a:extLst>
          </p:cNvPr>
          <p:cNvSpPr>
            <a:spLocks noGrp="1"/>
          </p:cNvSpPr>
          <p:nvPr>
            <p:ph type="sldNum" sz="quarter" idx="12"/>
          </p:nvPr>
        </p:nvSpPr>
        <p:spPr/>
        <p:txBody>
          <a:bodyPr/>
          <a:lstStyle/>
          <a:p>
            <a:fld id="{490AA3F6-1618-3548-975A-DD1A2939A246}" type="slidenum">
              <a:rPr lang="fr-FR" smtClean="0"/>
              <a:t>10</a:t>
            </a:fld>
            <a:endParaRPr lang="fr-FR"/>
          </a:p>
        </p:txBody>
      </p:sp>
    </p:spTree>
    <p:extLst>
      <p:ext uri="{BB962C8B-B14F-4D97-AF65-F5344CB8AC3E}">
        <p14:creationId xmlns:p14="http://schemas.microsoft.com/office/powerpoint/2010/main" val="1911128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11</a:t>
            </a:fld>
            <a:endParaRPr lang="fr-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a:solidFill>
                  <a:schemeClr val="bg1"/>
                </a:solidFill>
              </a:rPr>
              <a:t>We reproduce the conditions a fraction of </a:t>
            </a:r>
            <a:br>
              <a:rPr lang="en-US" sz="2000">
                <a:solidFill>
                  <a:schemeClr val="bg1"/>
                </a:solidFill>
              </a:rPr>
            </a:br>
            <a:r>
              <a:rPr lang="en-US" sz="2000">
                <a:solidFill>
                  <a:schemeClr val="bg1"/>
                </a:solidFill>
              </a:rPr>
              <a:t>a second after the Big Bang, to gain insight into the structure and evolution </a:t>
            </a:r>
            <a:br>
              <a:rPr lang="en-US" sz="2000">
                <a:solidFill>
                  <a:schemeClr val="bg1"/>
                </a:solidFill>
              </a:rPr>
            </a:br>
            <a:r>
              <a:rPr lang="en-US" sz="2000">
                <a:solidFill>
                  <a:schemeClr val="bg1"/>
                </a:solidFill>
              </a:rPr>
              <a:t>of the universe.</a:t>
            </a:r>
          </a:p>
          <a:p>
            <a:endParaRPr lang="fr-FR"/>
          </a:p>
        </p:txBody>
      </p:sp>
      <p:sp>
        <p:nvSpPr>
          <p:cNvPr id="2" name="Titre 1"/>
          <p:cNvSpPr>
            <a:spLocks noGrp="1"/>
          </p:cNvSpPr>
          <p:nvPr>
            <p:ph type="title"/>
          </p:nvPr>
        </p:nvSpPr>
        <p:spPr>
          <a:xfrm>
            <a:off x="8666204" y="1538931"/>
            <a:ext cx="3308678" cy="1116849"/>
          </a:xfrm>
        </p:spPr>
        <p:txBody>
          <a:bodyPr>
            <a:noAutofit/>
          </a:bodyPr>
          <a:lstStyle/>
          <a:p>
            <a:pPr algn="l"/>
            <a:r>
              <a:rPr lang="fr-FR" sz="3600">
                <a:solidFill>
                  <a:schemeClr val="bg1"/>
                </a:solidFill>
              </a:rPr>
              <a:t>How </a:t>
            </a:r>
            <a:r>
              <a:rPr lang="fr-FR" sz="3600" err="1">
                <a:solidFill>
                  <a:schemeClr val="bg1"/>
                </a:solidFill>
              </a:rPr>
              <a:t>did</a:t>
            </a:r>
            <a:r>
              <a:rPr lang="fr-FR" sz="3600">
                <a:solidFill>
                  <a:schemeClr val="bg1"/>
                </a:solidFill>
              </a:rPr>
              <a:t> the </a:t>
            </a:r>
            <a:r>
              <a:rPr lang="fr-FR" sz="3600" err="1">
                <a:solidFill>
                  <a:schemeClr val="bg1"/>
                </a:solidFill>
              </a:rPr>
              <a:t>universe</a:t>
            </a:r>
            <a:r>
              <a:rPr lang="fr-FR" sz="3600">
                <a:solidFill>
                  <a:schemeClr val="bg1"/>
                </a:solidFill>
              </a:rPr>
              <a:t> </a:t>
            </a:r>
            <a:r>
              <a:rPr lang="fr-FR" sz="3600" err="1">
                <a:solidFill>
                  <a:schemeClr val="bg1"/>
                </a:solidFill>
              </a:rPr>
              <a:t>begin</a:t>
            </a:r>
            <a:r>
              <a:rPr lang="fr-FR" sz="360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a:solidFill>
                    <a:schemeClr val="bg1"/>
                  </a:solidFill>
                  <a:latin typeface="Arial" pitchFamily="-111" charset="0"/>
                  <a:ea typeface="ＭＳ Ｐゴシック" pitchFamily="-111" charset="-128"/>
                  <a:cs typeface="ＭＳ Ｐゴシック" pitchFamily="-111" charset="-128"/>
                </a:rPr>
                <a:t>Accelerators</a:t>
              </a:r>
              <a:endParaRPr lang="de-DE"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a:solidFill>
                  <a:schemeClr val="accent4"/>
                </a:solidFill>
                <a:latin typeface="Arial" pitchFamily="-111" charset="0"/>
                <a:ea typeface="ＭＳ Ｐゴシック" pitchFamily="-111" charset="-128"/>
                <a:cs typeface="ＭＳ Ｐゴシック" pitchFamily="-111" charset="-128"/>
              </a:rPr>
              <a:t>380 000 years</a:t>
            </a:r>
            <a:endParaRPr lang="de-DE" sz="1400" b="1">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a:solidFill>
                  <a:schemeClr val="accent2"/>
                </a:solidFill>
                <a:latin typeface="Arial" pitchFamily="-111" charset="0"/>
                <a:ea typeface="ＭＳ Ｐゴシック" pitchFamily="-111" charset="-128"/>
                <a:cs typeface="ＭＳ Ｐゴシック" pitchFamily="-111" charset="-128"/>
              </a:rPr>
              <a:t>Telescopes</a:t>
            </a:r>
            <a:endParaRPr lang="de-DE" sz="1400" b="1">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9562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de-CH"/>
              <a:t>Nov 2023</a:t>
            </a:r>
            <a:endParaRPr lang="fr-FR"/>
          </a:p>
        </p:txBody>
      </p:sp>
      <p:sp>
        <p:nvSpPr>
          <p:cNvPr id="3" name="Espace réservé du pied de page 2"/>
          <p:cNvSpPr>
            <a:spLocks noGrp="1"/>
          </p:cNvSpPr>
          <p:nvPr>
            <p:ph type="ftr" sz="quarter" idx="11"/>
          </p:nvPr>
        </p:nvSpPr>
        <p:spPr>
          <a:xfrm>
            <a:off x="1242000" y="6464595"/>
            <a:ext cx="3404141" cy="216836"/>
          </a:xfrm>
        </p:spPr>
        <p:txBody>
          <a:bodyPr/>
          <a:lstStyle/>
          <a:p>
            <a:r>
              <a:rPr lang="fr-FR"/>
              <a:t>FST Future Leaders - Scientific Challenges</a:t>
            </a:r>
            <a:endParaRPr lang="en-US"/>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12</a:t>
            </a:fld>
            <a:endParaRPr lang="fr-FR"/>
          </a:p>
        </p:txBody>
      </p:sp>
      <p:sp>
        <p:nvSpPr>
          <p:cNvPr id="5" name="Titre 4"/>
          <p:cNvSpPr>
            <a:spLocks noGrp="1"/>
          </p:cNvSpPr>
          <p:nvPr>
            <p:ph type="title"/>
          </p:nvPr>
        </p:nvSpPr>
        <p:spPr/>
        <p:txBody>
          <a:bodyPr>
            <a:normAutofit fontScale="90000"/>
          </a:bodyPr>
          <a:lstStyle/>
          <a:p>
            <a:r>
              <a:rPr lang="en-US"/>
              <a:t>CERN develops technologies in three key areas</a:t>
            </a:r>
            <a:endParaRPr lang="fr-FR"/>
          </a:p>
        </p:txBody>
      </p:sp>
      <p:pic>
        <p:nvPicPr>
          <p:cNvPr id="12" name="Espace réservé pour une image  11"/>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8232000" y="2039547"/>
            <a:ext cx="3960000" cy="3279146"/>
          </a:xfrm>
        </p:spPr>
      </p:pic>
      <p:sp>
        <p:nvSpPr>
          <p:cNvPr id="16" name="ZoneTexte 15"/>
          <p:cNvSpPr txBox="1"/>
          <p:nvPr/>
        </p:nvSpPr>
        <p:spPr>
          <a:xfrm>
            <a:off x="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ACCELERATORS</a:t>
            </a:r>
            <a:endParaRPr lang="fr-FR" sz="2100">
              <a:solidFill>
                <a:schemeClr val="bg1"/>
              </a:solidFill>
              <a:latin typeface="Arial" charset="0"/>
              <a:ea typeface="Arial" charset="0"/>
              <a:cs typeface="Arial" charset="0"/>
            </a:endParaRPr>
          </a:p>
        </p:txBody>
      </p:sp>
      <p:sp>
        <p:nvSpPr>
          <p:cNvPr id="17" name="ZoneTexte 16"/>
          <p:cNvSpPr txBox="1"/>
          <p:nvPr/>
        </p:nvSpPr>
        <p:spPr>
          <a:xfrm>
            <a:off x="411600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DETECTORS</a:t>
            </a:r>
            <a:endParaRPr lang="fr-FR" sz="2100">
              <a:solidFill>
                <a:schemeClr val="bg1"/>
              </a:solidFill>
              <a:latin typeface="Arial" charset="0"/>
              <a:ea typeface="Arial" charset="0"/>
              <a:cs typeface="Arial" charset="0"/>
            </a:endParaRPr>
          </a:p>
        </p:txBody>
      </p:sp>
      <p:sp>
        <p:nvSpPr>
          <p:cNvPr id="18" name="ZoneTexte 17"/>
          <p:cNvSpPr txBox="1"/>
          <p:nvPr/>
        </p:nvSpPr>
        <p:spPr>
          <a:xfrm>
            <a:off x="823200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COMPUTING</a:t>
            </a:r>
            <a:endParaRPr lang="fr-FR" sz="210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4" cstate="hqprint">
            <a:extLst>
              <a:ext uri="{28A0092B-C50C-407E-A947-70E740481C1C}">
                <a14:useLocalDpi xmlns:a14="http://schemas.microsoft.com/office/drawing/2010/main"/>
              </a:ext>
            </a:extLst>
          </a:blip>
          <a:srcRect/>
          <a:stretch>
            <a:fillRect/>
          </a:stretch>
        </p:blipFill>
        <p:spPr>
          <a:xfrm>
            <a:off x="4116000" y="2039547"/>
            <a:ext cx="3960000" cy="3279146"/>
          </a:xfrm>
        </p:spPr>
      </p:pic>
      <p:pic>
        <p:nvPicPr>
          <p:cNvPr id="8" name="Espace réservé pour une image  7"/>
          <p:cNvPicPr>
            <a:picLocks noGrp="1" noChangeAspect="1"/>
          </p:cNvPicPr>
          <p:nvPr>
            <p:ph type="pic" sz="quarter" idx="13"/>
          </p:nvPr>
        </p:nvPicPr>
        <p:blipFill>
          <a:blip r:embed="rId5" cstate="hqprint">
            <a:extLst>
              <a:ext uri="{28A0092B-C50C-407E-A947-70E740481C1C}">
                <a14:useLocalDpi xmlns:a14="http://schemas.microsoft.com/office/drawing/2010/main"/>
              </a:ext>
            </a:extLst>
          </a:blip>
          <a:srcRect/>
          <a:stretch>
            <a:fillRect/>
          </a:stretch>
        </p:blipFill>
        <p:spPr>
          <a:xfrm>
            <a:off x="0" y="2039547"/>
            <a:ext cx="3960000" cy="3279146"/>
          </a:xfrm>
        </p:spPr>
      </p:pic>
    </p:spTree>
    <p:extLst>
      <p:ext uri="{BB962C8B-B14F-4D97-AF65-F5344CB8AC3E}">
        <p14:creationId xmlns:p14="http://schemas.microsoft.com/office/powerpoint/2010/main" val="1175388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13</a:t>
            </a:fld>
            <a:endParaRPr lang="fr-FR"/>
          </a:p>
        </p:txBody>
      </p:sp>
      <p:pic>
        <p:nvPicPr>
          <p:cNvPr id="11" name="Espace réservé du contenu 10"/>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fr-FR" sz="4000">
                <a:solidFill>
                  <a:schemeClr val="bg1"/>
                </a:solidFill>
              </a:rPr>
              <a:t>Large Hadron </a:t>
            </a:r>
            <a:r>
              <a:rPr lang="fr-FR" sz="4000" err="1">
                <a:solidFill>
                  <a:schemeClr val="bg1"/>
                </a:solidFill>
              </a:rPr>
              <a:t>Collider</a:t>
            </a:r>
            <a:r>
              <a:rPr lang="fr-FR" sz="4000">
                <a:solidFill>
                  <a:schemeClr val="bg1"/>
                </a:solidFill>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charset="0"/>
              <a:buChar char="•"/>
            </a:pPr>
            <a:r>
              <a:rPr lang="fr-FR" sz="2000">
                <a:solidFill>
                  <a:schemeClr val="bg1"/>
                </a:solidFill>
                <a:latin typeface="Arial" charset="0"/>
                <a:ea typeface="Arial" charset="0"/>
                <a:cs typeface="Arial" charset="0"/>
              </a:rPr>
              <a:t>27 km in </a:t>
            </a:r>
            <a:r>
              <a:rPr lang="fr-FR" sz="2000" err="1">
                <a:solidFill>
                  <a:schemeClr val="bg1"/>
                </a:solidFill>
                <a:latin typeface="Arial" charset="0"/>
                <a:ea typeface="Arial" charset="0"/>
                <a:cs typeface="Arial" charset="0"/>
              </a:rPr>
              <a:t>circumference</a:t>
            </a:r>
            <a:endParaRPr lang="fr-FR" sz="2000">
              <a:solidFill>
                <a:schemeClr val="bg1"/>
              </a:solidFill>
              <a:latin typeface="Arial" charset="0"/>
              <a:ea typeface="Arial" charset="0"/>
              <a:cs typeface="Arial" charset="0"/>
            </a:endParaRPr>
          </a:p>
          <a:p>
            <a:pPr marL="342900" indent="-342900">
              <a:lnSpc>
                <a:spcPct val="100000"/>
              </a:lnSpc>
              <a:buFont typeface="Arial" charset="0"/>
              <a:buChar char="•"/>
            </a:pPr>
            <a:r>
              <a:rPr lang="fr-FR" sz="2000">
                <a:solidFill>
                  <a:schemeClr val="bg1"/>
                </a:solidFill>
                <a:latin typeface="Arial" charset="0"/>
                <a:ea typeface="Arial" charset="0"/>
                <a:cs typeface="Arial" charset="0"/>
              </a:rPr>
              <a:t>About 100 m underground</a:t>
            </a:r>
          </a:p>
          <a:p>
            <a:pPr marL="342900" indent="-342900">
              <a:lnSpc>
                <a:spcPct val="100000"/>
              </a:lnSpc>
              <a:buFont typeface="Arial" charset="0"/>
              <a:buChar char="•"/>
            </a:pPr>
            <a:r>
              <a:rPr lang="fr-FR" sz="2000" err="1">
                <a:solidFill>
                  <a:schemeClr val="bg1"/>
                </a:solidFill>
                <a:latin typeface="Arial" charset="0"/>
                <a:ea typeface="Arial" charset="0"/>
                <a:cs typeface="Arial" charset="0"/>
              </a:rPr>
              <a:t>Superconducting</a:t>
            </a:r>
            <a:r>
              <a:rPr lang="fr-FR" sz="2000">
                <a:solidFill>
                  <a:schemeClr val="bg1"/>
                </a:solidFill>
                <a:latin typeface="Arial" charset="0"/>
                <a:ea typeface="Arial" charset="0"/>
                <a:cs typeface="Arial" charset="0"/>
              </a:rPr>
              <a:t> </a:t>
            </a:r>
            <a:r>
              <a:rPr lang="fr-FR" sz="2000" err="1">
                <a:solidFill>
                  <a:schemeClr val="bg1"/>
                </a:solidFill>
                <a:latin typeface="Arial" charset="0"/>
                <a:ea typeface="Arial" charset="0"/>
                <a:cs typeface="Arial" charset="0"/>
              </a:rPr>
              <a:t>magnets</a:t>
            </a:r>
            <a:r>
              <a:rPr lang="fr-FR" sz="2000">
                <a:solidFill>
                  <a:schemeClr val="bg1"/>
                </a:solidFill>
                <a:latin typeface="Arial" charset="0"/>
                <a:ea typeface="Arial" charset="0"/>
                <a:cs typeface="Arial" charset="0"/>
              </a:rPr>
              <a:t> </a:t>
            </a:r>
            <a:r>
              <a:rPr lang="fr-FR" sz="2000" err="1">
                <a:solidFill>
                  <a:schemeClr val="bg1"/>
                </a:solidFill>
                <a:latin typeface="Arial" charset="0"/>
                <a:ea typeface="Arial" charset="0"/>
                <a:cs typeface="Arial" charset="0"/>
              </a:rPr>
              <a:t>steer</a:t>
            </a:r>
            <a:r>
              <a:rPr lang="fr-FR" sz="2000">
                <a:solidFill>
                  <a:schemeClr val="bg1"/>
                </a:solidFill>
                <a:latin typeface="Arial" charset="0"/>
                <a:ea typeface="Arial" charset="0"/>
                <a:cs typeface="Arial" charset="0"/>
              </a:rPr>
              <a:t> the </a:t>
            </a:r>
            <a:r>
              <a:rPr lang="fr-FR" sz="2000">
                <a:solidFill>
                  <a:schemeClr val="bg1"/>
                </a:solidFill>
                <a:ea typeface="Arial" charset="0"/>
                <a:cs typeface="Arial" charset="0"/>
              </a:rPr>
              <a:t>p</a:t>
            </a:r>
            <a:r>
              <a:rPr lang="en-US" sz="2000">
                <a:solidFill>
                  <a:schemeClr val="bg1"/>
                </a:solidFill>
              </a:rPr>
              <a:t>articles </a:t>
            </a:r>
            <a:r>
              <a:rPr lang="fr-FR" sz="2000" err="1">
                <a:solidFill>
                  <a:schemeClr val="bg1"/>
                </a:solidFill>
                <a:latin typeface="Arial" charset="0"/>
                <a:ea typeface="Arial" charset="0"/>
                <a:cs typeface="Arial" charset="0"/>
              </a:rPr>
              <a:t>around</a:t>
            </a:r>
            <a:r>
              <a:rPr lang="fr-FR" sz="2000">
                <a:solidFill>
                  <a:schemeClr val="bg1"/>
                </a:solidFill>
                <a:latin typeface="Arial" charset="0"/>
                <a:ea typeface="Arial" charset="0"/>
                <a:cs typeface="Arial" charset="0"/>
              </a:rPr>
              <a:t> the ring</a:t>
            </a:r>
          </a:p>
          <a:p>
            <a:pPr marL="342900" indent="-342900">
              <a:lnSpc>
                <a:spcPct val="100000"/>
              </a:lnSpc>
              <a:buFont typeface="Arial" charset="0"/>
              <a:buChar char="•"/>
            </a:pPr>
            <a:r>
              <a:rPr lang="fr-FR" sz="2000" err="1">
                <a:solidFill>
                  <a:schemeClr val="bg1"/>
                </a:solidFill>
                <a:latin typeface="Arial" charset="0"/>
                <a:ea typeface="Arial" charset="0"/>
                <a:cs typeface="Arial" charset="0"/>
              </a:rPr>
              <a:t>Particles</a:t>
            </a:r>
            <a:r>
              <a:rPr lang="fr-FR" sz="2000">
                <a:solidFill>
                  <a:schemeClr val="bg1"/>
                </a:solidFill>
                <a:latin typeface="Arial" charset="0"/>
                <a:ea typeface="Arial" charset="0"/>
                <a:cs typeface="Arial" charset="0"/>
              </a:rPr>
              <a:t> are </a:t>
            </a:r>
            <a:r>
              <a:rPr lang="fr-FR" sz="2000" err="1">
                <a:solidFill>
                  <a:schemeClr val="bg1"/>
                </a:solidFill>
                <a:latin typeface="Arial" charset="0"/>
                <a:ea typeface="Arial" charset="0"/>
                <a:cs typeface="Arial" charset="0"/>
              </a:rPr>
              <a:t>accelerated</a:t>
            </a:r>
            <a:r>
              <a:rPr lang="fr-FR" sz="2000">
                <a:solidFill>
                  <a:schemeClr val="bg1"/>
                </a:solidFill>
                <a:latin typeface="Arial" charset="0"/>
                <a:ea typeface="Arial" charset="0"/>
                <a:cs typeface="Arial" charset="0"/>
              </a:rPr>
              <a:t> </a:t>
            </a:r>
            <a:br>
              <a:rPr lang="fr-FR" sz="2000">
                <a:solidFill>
                  <a:schemeClr val="bg1"/>
                </a:solidFill>
                <a:latin typeface="Arial" charset="0"/>
                <a:ea typeface="Arial" charset="0"/>
                <a:cs typeface="Arial" charset="0"/>
              </a:rPr>
            </a:br>
            <a:r>
              <a:rPr lang="fr-FR" sz="2000">
                <a:solidFill>
                  <a:schemeClr val="bg1"/>
                </a:solidFill>
                <a:latin typeface="Arial" charset="0"/>
                <a:ea typeface="Arial" charset="0"/>
                <a:cs typeface="Arial" charset="0"/>
              </a:rPr>
              <a:t>to close to the speed </a:t>
            </a:r>
            <a:br>
              <a:rPr lang="fr-FR" sz="2000">
                <a:solidFill>
                  <a:schemeClr val="bg1"/>
                </a:solidFill>
                <a:latin typeface="Arial" charset="0"/>
                <a:ea typeface="Arial" charset="0"/>
                <a:cs typeface="Arial" charset="0"/>
              </a:rPr>
            </a:br>
            <a:r>
              <a:rPr lang="fr-FR" sz="2000">
                <a:solidFill>
                  <a:schemeClr val="bg1"/>
                </a:solidFill>
                <a:latin typeface="Arial" charset="0"/>
                <a:ea typeface="Arial" charset="0"/>
                <a:cs typeface="Arial" charset="0"/>
              </a:rPr>
              <a:t>of light</a:t>
            </a:r>
          </a:p>
        </p:txBody>
      </p:sp>
    </p:spTree>
    <p:extLst>
      <p:ext uri="{BB962C8B-B14F-4D97-AF65-F5344CB8AC3E}">
        <p14:creationId xmlns:p14="http://schemas.microsoft.com/office/powerpoint/2010/main" val="1079488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screenshot of a video game&#10;&#10;Description automatically generated">
            <a:extLst>
              <a:ext uri="{FF2B5EF4-FFF2-40B4-BE49-F238E27FC236}">
                <a16:creationId xmlns:a16="http://schemas.microsoft.com/office/drawing/2014/main" id="{ECD48E49-A228-134A-A4AF-80A8CF194C4B}"/>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C86FCDC-7495-EB40-83A3-128D424B6706}"/>
              </a:ext>
            </a:extLst>
          </p:cNvPr>
          <p:cNvSpPr>
            <a:spLocks noGrp="1"/>
          </p:cNvSpPr>
          <p:nvPr>
            <p:ph type="title"/>
          </p:nvPr>
        </p:nvSpPr>
        <p:spPr/>
        <p:txBody>
          <a:bodyPr>
            <a:noAutofit/>
          </a:bodyPr>
          <a:lstStyle/>
          <a:p>
            <a:r>
              <a:rPr lang="en-GB"/>
              <a:t>The CERN accelerator complex</a:t>
            </a:r>
          </a:p>
        </p:txBody>
      </p:sp>
      <p:sp>
        <p:nvSpPr>
          <p:cNvPr id="4" name="Date Placeholder 3">
            <a:extLst>
              <a:ext uri="{FF2B5EF4-FFF2-40B4-BE49-F238E27FC236}">
                <a16:creationId xmlns:a16="http://schemas.microsoft.com/office/drawing/2014/main" id="{024EB09D-5BAD-5745-B40B-AC52308F4F87}"/>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A62125B9-60C7-BD42-9C48-8D836CC6D97F}"/>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EDF4F0CD-CB4C-6648-951C-3C2BC0A3C14E}"/>
              </a:ext>
            </a:extLst>
          </p:cNvPr>
          <p:cNvSpPr>
            <a:spLocks noGrp="1"/>
          </p:cNvSpPr>
          <p:nvPr>
            <p:ph type="sldNum" sz="quarter" idx="12"/>
          </p:nvPr>
        </p:nvSpPr>
        <p:spPr/>
        <p:txBody>
          <a:bodyPr/>
          <a:lstStyle/>
          <a:p>
            <a:fld id="{490AA3F6-1618-3548-975A-DD1A2939A246}" type="slidenum">
              <a:rPr lang="fr-FR" smtClean="0"/>
              <a:t>14</a:t>
            </a:fld>
            <a:endParaRPr lang="fr-FR"/>
          </a:p>
        </p:txBody>
      </p:sp>
      <p:sp>
        <p:nvSpPr>
          <p:cNvPr id="12" name="Proton L2">
            <a:extLst>
              <a:ext uri="{FF2B5EF4-FFF2-40B4-BE49-F238E27FC236}">
                <a16:creationId xmlns:a16="http://schemas.microsoft.com/office/drawing/2014/main" id="{FD6D6425-8296-2D44-8C5F-C0D2441E054C}"/>
              </a:ext>
            </a:extLst>
          </p:cNvPr>
          <p:cNvSpPr/>
          <p:nvPr/>
        </p:nvSpPr>
        <p:spPr>
          <a:xfrm>
            <a:off x="5760232" y="557328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3" name="Proton PSB">
            <a:extLst>
              <a:ext uri="{FF2B5EF4-FFF2-40B4-BE49-F238E27FC236}">
                <a16:creationId xmlns:a16="http://schemas.microsoft.com/office/drawing/2014/main" id="{F3880941-FE9D-7F4C-9F1C-8E3C674FB170}"/>
              </a:ext>
            </a:extLst>
          </p:cNvPr>
          <p:cNvSpPr/>
          <p:nvPr/>
        </p:nvSpPr>
        <p:spPr>
          <a:xfrm>
            <a:off x="6571527" y="499727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4" name="ProtonnTOF">
            <a:extLst>
              <a:ext uri="{FF2B5EF4-FFF2-40B4-BE49-F238E27FC236}">
                <a16:creationId xmlns:a16="http://schemas.microsoft.com/office/drawing/2014/main" id="{1DFA5048-9843-3B44-9CC9-526B19678B4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5" name="Proton PS">
            <a:extLst>
              <a:ext uri="{FF2B5EF4-FFF2-40B4-BE49-F238E27FC236}">
                <a16:creationId xmlns:a16="http://schemas.microsoft.com/office/drawing/2014/main" id="{F198785B-2013-B94D-856C-476189C91BDA}"/>
              </a:ext>
            </a:extLst>
          </p:cNvPr>
          <p:cNvSpPr/>
          <p:nvPr/>
        </p:nvSpPr>
        <p:spPr>
          <a:xfrm>
            <a:off x="7384833" y="5213587"/>
            <a:ext cx="45719" cy="45719"/>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6" name="Proton to PS">
            <a:extLst>
              <a:ext uri="{FF2B5EF4-FFF2-40B4-BE49-F238E27FC236}">
                <a16:creationId xmlns:a16="http://schemas.microsoft.com/office/drawing/2014/main" id="{F965B124-1154-B341-B075-9E42C1AAA896}"/>
              </a:ext>
            </a:extLst>
          </p:cNvPr>
          <p:cNvSpPr/>
          <p:nvPr/>
        </p:nvSpPr>
        <p:spPr>
          <a:xfrm>
            <a:off x="6574018" y="500145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7" name="ProtonAD">
            <a:extLst>
              <a:ext uri="{FF2B5EF4-FFF2-40B4-BE49-F238E27FC236}">
                <a16:creationId xmlns:a16="http://schemas.microsoft.com/office/drawing/2014/main" id="{7904AF1A-7940-AF4E-9679-5B44AB7743DC}"/>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8" name="Proton to SPS">
            <a:extLst>
              <a:ext uri="{FF2B5EF4-FFF2-40B4-BE49-F238E27FC236}">
                <a16:creationId xmlns:a16="http://schemas.microsoft.com/office/drawing/2014/main" id="{2E845D1F-A726-7649-B8C5-74AD41C7415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9" name="Proton SPS">
            <a:extLst>
              <a:ext uri="{FF2B5EF4-FFF2-40B4-BE49-F238E27FC236}">
                <a16:creationId xmlns:a16="http://schemas.microsoft.com/office/drawing/2014/main" id="{25EF5CD6-2A67-724A-974D-4269F85530A8}"/>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0" name="Proton to NA">
            <a:extLst>
              <a:ext uri="{FF2B5EF4-FFF2-40B4-BE49-F238E27FC236}">
                <a16:creationId xmlns:a16="http://schemas.microsoft.com/office/drawing/2014/main" id="{F04ECC56-9BB5-0247-807D-6A538610301D}"/>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1" name="Proton to HiRadMat">
            <a:extLst>
              <a:ext uri="{FF2B5EF4-FFF2-40B4-BE49-F238E27FC236}">
                <a16:creationId xmlns:a16="http://schemas.microsoft.com/office/drawing/2014/main" id="{AA1A9496-5360-8B44-9BB4-0911A47F729B}"/>
              </a:ext>
            </a:extLst>
          </p:cNvPr>
          <p:cNvSpPr/>
          <p:nvPr/>
        </p:nvSpPr>
        <p:spPr>
          <a:xfrm>
            <a:off x="6162398" y="403563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2" name="Proton to AWAKE">
            <a:extLst>
              <a:ext uri="{FF2B5EF4-FFF2-40B4-BE49-F238E27FC236}">
                <a16:creationId xmlns:a16="http://schemas.microsoft.com/office/drawing/2014/main" id="{EB5413DE-B572-9540-875F-7317A9F12A2E}"/>
              </a:ext>
            </a:extLst>
          </p:cNvPr>
          <p:cNvSpPr/>
          <p:nvPr/>
        </p:nvSpPr>
        <p:spPr>
          <a:xfrm>
            <a:off x="7328555" y="3050372"/>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3" name="Proton TI8">
            <a:extLst>
              <a:ext uri="{FF2B5EF4-FFF2-40B4-BE49-F238E27FC236}">
                <a16:creationId xmlns:a16="http://schemas.microsoft.com/office/drawing/2014/main" id="{366C3B1A-E1A9-C948-AF60-52E887C41A27}"/>
              </a:ext>
            </a:extLst>
          </p:cNvPr>
          <p:cNvSpPr/>
          <p:nvPr/>
        </p:nvSpPr>
        <p:spPr>
          <a:xfrm>
            <a:off x="7328554" y="3050374"/>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4" name="Proton TI2">
            <a:extLst>
              <a:ext uri="{FF2B5EF4-FFF2-40B4-BE49-F238E27FC236}">
                <a16:creationId xmlns:a16="http://schemas.microsoft.com/office/drawing/2014/main" id="{40534BD2-F778-7947-B68E-CD768AC65117}"/>
              </a:ext>
            </a:extLst>
          </p:cNvPr>
          <p:cNvSpPr/>
          <p:nvPr/>
        </p:nvSpPr>
        <p:spPr>
          <a:xfrm>
            <a:off x="6163597" y="403154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5" name="Proton LHC1">
            <a:extLst>
              <a:ext uri="{FF2B5EF4-FFF2-40B4-BE49-F238E27FC236}">
                <a16:creationId xmlns:a16="http://schemas.microsoft.com/office/drawing/2014/main" id="{1A27CFCD-2E97-D344-974F-9067B3EF06D3}"/>
              </a:ext>
            </a:extLst>
          </p:cNvPr>
          <p:cNvSpPr/>
          <p:nvPr/>
        </p:nvSpPr>
        <p:spPr>
          <a:xfrm>
            <a:off x="2536587" y="2812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6" name="Proton LHC2">
            <a:extLst>
              <a:ext uri="{FF2B5EF4-FFF2-40B4-BE49-F238E27FC236}">
                <a16:creationId xmlns:a16="http://schemas.microsoft.com/office/drawing/2014/main" id="{4756F200-519E-E547-8AA6-73E1593B017F}"/>
              </a:ext>
            </a:extLst>
          </p:cNvPr>
          <p:cNvSpPr/>
          <p:nvPr/>
        </p:nvSpPr>
        <p:spPr>
          <a:xfrm>
            <a:off x="9339504" y="2740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7" name="Proton LHC3">
            <a:extLst>
              <a:ext uri="{FF2B5EF4-FFF2-40B4-BE49-F238E27FC236}">
                <a16:creationId xmlns:a16="http://schemas.microsoft.com/office/drawing/2014/main" id="{CD0C54EE-87CC-0E49-9E63-75EB6703ACE4}"/>
              </a:ext>
            </a:extLst>
          </p:cNvPr>
          <p:cNvSpPr/>
          <p:nvPr/>
        </p:nvSpPr>
        <p:spPr>
          <a:xfrm>
            <a:off x="5940653" y="167585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8" name="Ion to EA">
            <a:extLst>
              <a:ext uri="{FF2B5EF4-FFF2-40B4-BE49-F238E27FC236}">
                <a16:creationId xmlns:a16="http://schemas.microsoft.com/office/drawing/2014/main" id="{7CE7E6EE-CF5D-934C-8553-7BDC84E794E5}"/>
              </a:ext>
            </a:extLst>
          </p:cNvPr>
          <p:cNvSpPr/>
          <p:nvPr/>
        </p:nvSpPr>
        <p:spPr>
          <a:xfrm>
            <a:off x="7269557" y="5198431"/>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9" name="Ion PS to SPS">
            <a:extLst>
              <a:ext uri="{FF2B5EF4-FFF2-40B4-BE49-F238E27FC236}">
                <a16:creationId xmlns:a16="http://schemas.microsoft.com/office/drawing/2014/main" id="{95489F2C-322E-8A4A-92E7-812F963BE152}"/>
              </a:ext>
            </a:extLst>
          </p:cNvPr>
          <p:cNvSpPr/>
          <p:nvPr/>
        </p:nvSpPr>
        <p:spPr>
          <a:xfrm>
            <a:off x="6379977" y="5511387"/>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0" name="Ion SPS">
            <a:extLst>
              <a:ext uri="{FF2B5EF4-FFF2-40B4-BE49-F238E27FC236}">
                <a16:creationId xmlns:a16="http://schemas.microsoft.com/office/drawing/2014/main" id="{2FA11373-1976-A048-8019-DA146F90D3EF}"/>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1" name="Ion NA">
            <a:extLst>
              <a:ext uri="{FF2B5EF4-FFF2-40B4-BE49-F238E27FC236}">
                <a16:creationId xmlns:a16="http://schemas.microsoft.com/office/drawing/2014/main" id="{5EDDCFFE-5D21-5F41-9E92-40166E9CE2B5}"/>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2" name="Ion TI2">
            <a:extLst>
              <a:ext uri="{FF2B5EF4-FFF2-40B4-BE49-F238E27FC236}">
                <a16:creationId xmlns:a16="http://schemas.microsoft.com/office/drawing/2014/main" id="{57AB1E37-941E-614D-92FC-85C682D11E50}"/>
              </a:ext>
            </a:extLst>
          </p:cNvPr>
          <p:cNvSpPr/>
          <p:nvPr/>
        </p:nvSpPr>
        <p:spPr>
          <a:xfrm>
            <a:off x="6163597" y="403155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3" name="Ion TI8">
            <a:extLst>
              <a:ext uri="{FF2B5EF4-FFF2-40B4-BE49-F238E27FC236}">
                <a16:creationId xmlns:a16="http://schemas.microsoft.com/office/drawing/2014/main" id="{FE4A4E19-A21B-1E4A-B36A-D370059D976F}"/>
              </a:ext>
            </a:extLst>
          </p:cNvPr>
          <p:cNvSpPr/>
          <p:nvPr/>
        </p:nvSpPr>
        <p:spPr>
          <a:xfrm>
            <a:off x="7326608" y="3050372"/>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4" name="Ion LHC1">
            <a:extLst>
              <a:ext uri="{FF2B5EF4-FFF2-40B4-BE49-F238E27FC236}">
                <a16:creationId xmlns:a16="http://schemas.microsoft.com/office/drawing/2014/main" id="{82D7B365-5045-7D4A-B35F-3FBFE4715AEB}"/>
              </a:ext>
            </a:extLst>
          </p:cNvPr>
          <p:cNvSpPr/>
          <p:nvPr/>
        </p:nvSpPr>
        <p:spPr>
          <a:xfrm>
            <a:off x="2536587" y="2812305"/>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 name="Oval 2">
            <a:extLst>
              <a:ext uri="{FF2B5EF4-FFF2-40B4-BE49-F238E27FC236}">
                <a16:creationId xmlns:a16="http://schemas.microsoft.com/office/drawing/2014/main" id="{FCED848B-A6D1-9E4E-BA0F-D59F9A791358}"/>
              </a:ext>
            </a:extLst>
          </p:cNvPr>
          <p:cNvSpPr/>
          <p:nvPr/>
        </p:nvSpPr>
        <p:spPr>
          <a:xfrm>
            <a:off x="6714308" y="5074985"/>
            <a:ext cx="72000" cy="72000"/>
          </a:xfrm>
          <a:prstGeom prst="ellipse">
            <a:avLst/>
          </a:prstGeom>
          <a:solidFill>
            <a:srgbClr val="FF0000"/>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4177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0" presetClass="path" presetSubtype="0" repeatCount="indefinite" accel="50000" fill="hold" grpId="1" nodeType="withEffect">
                                  <p:stCondLst>
                                    <p:cond delay="0"/>
                                  </p:stCondLst>
                                  <p:childTnLst>
                                    <p:animMotion origin="layout" path="M -8.33333E-7 -1.48148E-6 L 0.00938 -0.02384 L 0.02396 -0.05301 L 0.03425 -0.06759 L 0.04427 -0.07569 C 0.04753 -0.07778 0.05104 -0.07778 0.05391 -0.0787 L 0.06042 -0.08055 C 0.0638 -0.08125 0.06784 -0.08287 0.07188 -0.08333 " pathEditMode="relative" rAng="0" ptsTypes="AAAAAAAA">
                                      <p:cBhvr>
                                        <p:cTn id="8" dur="500" fill="hold"/>
                                        <p:tgtEl>
                                          <p:spTgt spid="12"/>
                                        </p:tgtEl>
                                        <p:attrNameLst>
                                          <p:attrName>ppt_x</p:attrName>
                                          <p:attrName>ppt_y</p:attrName>
                                        </p:attrNameLst>
                                      </p:cBhvr>
                                      <p:rCtr x="3594" y="-4167"/>
                                    </p:animMotion>
                                  </p:childTnLst>
                                  <p:subTnLst>
                                    <p:set>
                                      <p:cBhvr override="childStyle">
                                        <p:cTn dur="1" fill="hold" display="0" masterRel="sameClick" afterEffect="1">
                                          <p:stCondLst>
                                            <p:cond evt="end" delay="0">
                                              <p:tn val="7"/>
                                            </p:cond>
                                          </p:stCondLst>
                                        </p:cTn>
                                        <p:tgtEl>
                                          <p:spTgt spid="12"/>
                                        </p:tgtEl>
                                        <p:attrNameLst>
                                          <p:attrName>style.visibility</p:attrName>
                                        </p:attrNameLst>
                                      </p:cBhvr>
                                      <p:to>
                                        <p:strVal val="hidden"/>
                                      </p:to>
                                    </p:set>
                                  </p:subTnLst>
                                </p:cTn>
                              </p:par>
                              <p:par>
                                <p:cTn id="9" presetID="1" presetClass="entr" presetSubtype="0"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path" presetSubtype="0" repeatCount="indefinite" fill="hold" grpId="1" nodeType="withEffect">
                                  <p:stCondLst>
                                    <p:cond delay="250"/>
                                  </p:stCondLst>
                                  <p:childTnLst>
                                    <p:animMotion origin="layout" path="M 0.00963 -0.00139 C 0.01679 -0.00255 0.01432 -0.00417 0.01614 -0.00602 C 0.01784 -0.00811 0.022 -0.01135 0.02031 -0.01389 C 0.01875 -0.01667 0.01393 -0.02246 0.0082 -0.02361 C 0.00234 -0.02477 -0.00313 -0.02616 -0.00873 -0.02616 C -0.01537 -0.02616 -0.02292 -0.02477 -0.02774 -0.02269 C -0.03282 -0.02084 -0.03815 -0.01736 -0.03841 -0.01389 C -0.04128 -0.01042 -0.03425 -0.00463 -0.02774 -0.00255 C -0.0224 -0.00024 -0.01302 0.00254 -0.00677 0.00254 C -0.00052 0.00254 0.00599 -0.00047 0.00963 -0.00139 Z " pathEditMode="relative" rAng="0" ptsTypes="AAAAAAAAAA">
                                      <p:cBhvr>
                                        <p:cTn id="12" dur="500" fill="hold"/>
                                        <p:tgtEl>
                                          <p:spTgt spid="13"/>
                                        </p:tgtEl>
                                        <p:attrNameLst>
                                          <p:attrName>ppt_x</p:attrName>
                                          <p:attrName>ppt_y</p:attrName>
                                        </p:attrNameLst>
                                      </p:cBhvr>
                                      <p:rCtr x="-1888" y="-1042"/>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0" presetClass="path" presetSubtype="0" repeatCount="indefinite" fill="hold" grpId="1" nodeType="withEffect">
                                  <p:stCondLst>
                                    <p:cond delay="0"/>
                                  </p:stCondLst>
                                  <p:childTnLst>
                                    <p:animMotion origin="layout" path="M -0.01341 -0.00023 L -0.00638 0.00024 L -0.00273 0.00417 L 0.0043 0.00973 L 0.01758 0.0125 L 0.02748 0.01412 L 0.03776 0.01598 L 0.04857 0.01945 L 0.05547 0.025 L 0.06914 0.02709 " pathEditMode="relative" rAng="0" ptsTypes="AAAAAAAAAA">
                                      <p:cBhvr>
                                        <p:cTn id="18" dur="500" fill="hold"/>
                                        <p:tgtEl>
                                          <p:spTgt spid="16"/>
                                        </p:tgtEl>
                                        <p:attrNameLst>
                                          <p:attrName>ppt_x</p:attrName>
                                          <p:attrName>ppt_y</p:attrName>
                                        </p:attrNameLst>
                                      </p:cBhvr>
                                      <p:rCtr x="4128" y="1366"/>
                                    </p:animMotion>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path" presetSubtype="0" repeatCount="indefinite" fill="hold" grpId="1" nodeType="withEffect">
                                  <p:stCondLst>
                                    <p:cond delay="250"/>
                                  </p:stCondLst>
                                  <p:childTnLst>
                                    <p:animMotion origin="layout" path="M -0.0095 -0.00324 C 0.03216 -0.00324 0.06628 0.01388 0.06628 0.03588 C 0.06628 0.0574 0.03216 0.07523 -0.0095 0.07523 C -0.0513 0.07523 -0.08489 0.0574 -0.08489 0.03588 C -0.08489 0.01388 -0.0513 -0.00324 -0.0095 -0.00324 Z " pathEditMode="relative" rAng="0" ptsTypes="AAAAA">
                                      <p:cBhvr>
                                        <p:cTn id="22" dur="500" fill="hold"/>
                                        <p:tgtEl>
                                          <p:spTgt spid="15"/>
                                        </p:tgtEl>
                                        <p:attrNameLst>
                                          <p:attrName>ppt_x</p:attrName>
                                          <p:attrName>ppt_y</p:attrName>
                                        </p:attrNameLst>
                                      </p:cBhvr>
                                      <p:rCtr x="13" y="3912"/>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500"/>
                                  </p:stCondLst>
                                  <p:childTnLst>
                                    <p:set>
                                      <p:cBhvr>
                                        <p:cTn id="26" dur="1" fill="hold">
                                          <p:stCondLst>
                                            <p:cond delay="0"/>
                                          </p:stCondLst>
                                        </p:cTn>
                                        <p:tgtEl>
                                          <p:spTgt spid="18"/>
                                        </p:tgtEl>
                                        <p:attrNameLst>
                                          <p:attrName>style.visibility</p:attrName>
                                        </p:attrNameLst>
                                      </p:cBhvr>
                                      <p:to>
                                        <p:strVal val="visible"/>
                                      </p:to>
                                    </p:set>
                                  </p:childTnLst>
                                </p:cTn>
                              </p:par>
                              <p:par>
                                <p:cTn id="27" presetID="0" presetClass="path" presetSubtype="0" repeatCount="indefinite" fill="hold" grpId="1" nodeType="withEffect">
                                  <p:stCondLst>
                                    <p:cond delay="500"/>
                                  </p:stCondLst>
                                  <p:childTnLst>
                                    <p:animMotion origin="layout" path="M 0.00013 3.7037E-6 L -0.01523 -0.01528 L -0.03281 -0.02894 C -0.04258 -0.03241 -0.04922 -0.0338 -0.05898 -0.03681 C -0.07513 -0.03889 -0.08841 -0.04306 -0.10429 -0.04468 C -0.11185 -0.04676 -0.11888 -0.04838 -0.12565 -0.05486 C -0.13932 -0.06551 -0.14127 -0.06551 -0.14765 -0.07477 C -0.15104 -0.08125 -0.15234 -0.0919 -0.15573 -0.09861 C -0.15846 -0.10787 -0.16159 -0.11736 -0.16172 -0.12662 C -0.16211 -0.13727 -0.16289 -0.14746 -0.16341 -0.15672 C -0.16289 -0.17801 -0.16315 -0.19236 -0.16315 -0.21366 C -0.16172 -0.22801 -0.16198 -0.2294 -0.15963 -0.24375 C -0.1595 -0.25556 -0.15846 -0.25695 -0.15859 -0.26274 C -0.15833 -0.27061 -0.15495 -0.28866 -0.15495 -0.29584 " pathEditMode="relative" rAng="0" ptsTypes="AAAAAAAAAAAAAA">
                                      <p:cBhvr>
                                        <p:cTn id="28" dur="500" fill="hold"/>
                                        <p:tgtEl>
                                          <p:spTgt spid="18"/>
                                        </p:tgtEl>
                                        <p:attrNameLst>
                                          <p:attrName>ppt_x</p:attrName>
                                          <p:attrName>ppt_y</p:attrName>
                                        </p:attrNameLst>
                                      </p:cBhvr>
                                      <p:rCtr x="-8177" y="-14792"/>
                                    </p:animMotion>
                                  </p:childTnLst>
                                </p:cTn>
                              </p:par>
                              <p:par>
                                <p:cTn id="29" presetID="1" presetClass="entr" presetSubtype="0" fill="hold" grpId="0" nodeType="withEffect">
                                  <p:stCondLst>
                                    <p:cond delay="75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path" presetSubtype="0" repeatCount="indefinite" fill="hold" grpId="1" nodeType="withEffect">
                                  <p:stCondLst>
                                    <p:cond delay="750"/>
                                  </p:stCondLst>
                                  <p:childTnLst>
                                    <p:animMotion origin="layout" path="M 0.00612 -0.02245 C 0.01471 -0.03102 0.02669 -0.04815 0.04609 -0.05717 C 0.06523 -0.0662 0.09726 -0.07338 0.12031 -0.07662 C 0.14322 -0.07963 0.16419 -0.07777 0.18268 -0.07546 C 0.20221 -0.07245 0.21849 -0.06736 0.23489 -0.06088 C 0.2513 -0.05416 0.27044 -0.04583 0.28125 -0.03541 C 0.29205 -0.02477 0.29817 -0.0081 0.29947 0.00255 C 0.30052 0.01273 0.2901 0.02616 0.28684 0.0331 C 0.27825 0.0419 0.26862 0.0544 0.24531 0.0625 C 0.222 0.07037 0.20911 0.07685 0.14661 0.08125 C 0.11614 0.07986 0.09804 0.07685 0.06445 0.06736 C 0.04309 0.05834 0.02708 0.05047 0.01796 0.03935 C 0.00729 0.02824 -0.00105 0.01343 -0.00209 0.0044 C 0.00117 -0.01458 0.00026 -0.0081 0.00612 -0.02245 Z " pathEditMode="relative" rAng="0" ptsTypes="AAAAAAAAAAAAAA">
                                      <p:cBhvr>
                                        <p:cTn id="32" dur="500" fill="hold"/>
                                        <p:tgtEl>
                                          <p:spTgt spid="19"/>
                                        </p:tgtEl>
                                        <p:attrNameLst>
                                          <p:attrName>ppt_x</p:attrName>
                                          <p:attrName>ppt_y</p:attrName>
                                        </p:attrNameLst>
                                      </p:cBhvr>
                                      <p:rCtr x="14258" y="2407"/>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1000"/>
                                  </p:stCondLst>
                                  <p:childTnLst>
                                    <p:set>
                                      <p:cBhvr>
                                        <p:cTn id="36" dur="1" fill="hold">
                                          <p:stCondLst>
                                            <p:cond delay="0"/>
                                          </p:stCondLst>
                                        </p:cTn>
                                        <p:tgtEl>
                                          <p:spTgt spid="23"/>
                                        </p:tgtEl>
                                        <p:attrNameLst>
                                          <p:attrName>style.visibility</p:attrName>
                                        </p:attrNameLst>
                                      </p:cBhvr>
                                      <p:to>
                                        <p:strVal val="visible"/>
                                      </p:to>
                                    </p:set>
                                  </p:childTnLst>
                                </p:cTn>
                              </p:par>
                              <p:par>
                                <p:cTn id="37" presetID="0" presetClass="path" presetSubtype="0" repeatCount="indefinite" fill="hold" grpId="1" nodeType="withEffect">
                                  <p:stCondLst>
                                    <p:cond delay="1000"/>
                                  </p:stCondLst>
                                  <p:childTnLst>
                                    <p:animMotion origin="layout" path="M 3.54167E-6 -0.00069 C 0.00286 0.00162 0.00755 0.00208 0.01054 0.0044 C 0.01354 0.00417 0.01692 0.00463 0.01953 0.0044 C 0.02669 0.0044 0.0319 0.00532 0.03945 0.00532 C 0.04505 0.00764 0.05026 0.00856 0.05494 0.01458 C 0.05833 0.01944 0.0625 0.02269 0.06601 0.02755 C 0.07018 0.03264 0.07916 0.03449 0.08632 0.03681 C 0.09284 0.03611 0.09909 0.03773 0.1056 0.03704 C 0.11028 0.03519 0.11992 0.03449 0.12409 0.03264 C 0.13255 0.02755 0.13112 0.02847 0.13619 0.02199 C 0.14179 0.01551 0.15325 -0.00093 0.15677 -0.00509 " pathEditMode="relative" rAng="0" ptsTypes="AAAAAAAAAAA">
                                      <p:cBhvr>
                                        <p:cTn id="38" dur="500" fill="hold"/>
                                        <p:tgtEl>
                                          <p:spTgt spid="23"/>
                                        </p:tgtEl>
                                        <p:attrNameLst>
                                          <p:attrName>ppt_x</p:attrName>
                                          <p:attrName>ppt_y</p:attrName>
                                        </p:attrNameLst>
                                      </p:cBhvr>
                                      <p:rCtr x="7839" y="1667"/>
                                    </p:animMotion>
                                  </p:childTnLst>
                                </p:cTn>
                              </p:par>
                              <p:par>
                                <p:cTn id="39" presetID="1" presetClass="entr" presetSubtype="0" fill="hold" grpId="0" nodeType="withEffect">
                                  <p:stCondLst>
                                    <p:cond delay="1000"/>
                                  </p:stCondLst>
                                  <p:childTnLst>
                                    <p:set>
                                      <p:cBhvr>
                                        <p:cTn id="40" dur="1" fill="hold">
                                          <p:stCondLst>
                                            <p:cond delay="0"/>
                                          </p:stCondLst>
                                        </p:cTn>
                                        <p:tgtEl>
                                          <p:spTgt spid="24"/>
                                        </p:tgtEl>
                                        <p:attrNameLst>
                                          <p:attrName>style.visibility</p:attrName>
                                        </p:attrNameLst>
                                      </p:cBhvr>
                                      <p:to>
                                        <p:strVal val="visible"/>
                                      </p:to>
                                    </p:set>
                                  </p:childTnLst>
                                </p:cTn>
                              </p:par>
                              <p:par>
                                <p:cTn id="41" presetID="0" presetClass="path" presetSubtype="0" repeatCount="indefinite" fill="hold" grpId="1" nodeType="withEffect">
                                  <p:stCondLst>
                                    <p:cond delay="1000"/>
                                  </p:stCondLst>
                                  <p:childTnLst>
                                    <p:animMotion origin="layout" path="M -3.54167E-6 4.44444E-6 L -0.03593 0.00463 L -0.0927 0.00578 L -0.12083 0.00463 L -0.13658 0.0081 L -0.17083 0.01458 L -0.19922 0.0206 L -0.20989 0.01944 L -0.23802 0.00694 L -0.25651 -0.01922 L -0.26966 -0.04399 C -0.2733 -0.05325 -0.27552 -0.06459 -0.27903 -0.07454 C -0.28151 -0.0838 -0.28255 -0.0926 -0.28463 -0.10162 C -0.28632 -0.11181 -0.28867 -0.11991 -0.29023 -0.12894 C -0.28945 -0.13334 -0.29349 -0.14561 -0.29257 -0.14885 " pathEditMode="relative" rAng="0" ptsTypes="AAAAAAAAAAAAAAA">
                                      <p:cBhvr>
                                        <p:cTn id="42" dur="500" fill="hold"/>
                                        <p:tgtEl>
                                          <p:spTgt spid="24"/>
                                        </p:tgtEl>
                                        <p:attrNameLst>
                                          <p:attrName>ppt_x</p:attrName>
                                          <p:attrName>ppt_y</p:attrName>
                                        </p:attrNameLst>
                                      </p:cBhvr>
                                      <p:rCtr x="-14635" y="-6412"/>
                                    </p:animMotion>
                                  </p:childTnLst>
                                </p:cTn>
                              </p:par>
                              <p:par>
                                <p:cTn id="43" presetID="1" presetClass="entr" presetSubtype="0" fill="hold" grpId="0" nodeType="withEffect">
                                  <p:stCondLst>
                                    <p:cond delay="125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path" presetSubtype="0" repeatCount="indefinite" fill="hold" grpId="1" nodeType="withEffect">
                                  <p:stCondLst>
                                    <p:cond delay="1250"/>
                                  </p:stCondLst>
                                  <p:childTnLst>
                                    <p:animMotion origin="layout" path="M -0.00013 0.00069 C 0.00026 -0.10787 0.12565 -0.16482 0.27942 -0.16482 C 0.43281 -0.16482 0.56146 -0.10625 0.55677 0.00069 C 0.55794 0.06366 0.44336 0.14791 0.27773 0.14699 C 0.11211 0.14629 -0.00039 0.06366 -0.00013 0.00069 Z " pathEditMode="relative" rAng="16200000" ptsTypes="AAAAA">
                                      <p:cBhvr>
                                        <p:cTn id="46" dur="850" fill="hold"/>
                                        <p:tgtEl>
                                          <p:spTgt spid="25"/>
                                        </p:tgtEl>
                                        <p:attrNameLst>
                                          <p:attrName>ppt_x</p:attrName>
                                          <p:attrName>ppt_y</p:attrName>
                                        </p:attrNameLst>
                                      </p:cBhvr>
                                      <p:rCtr x="27852" y="-949"/>
                                    </p:animMotion>
                                  </p:childTnLst>
                                </p:cTn>
                              </p:par>
                              <p:par>
                                <p:cTn id="47" presetID="1" presetClass="entr" presetSubtype="0" fill="hold" grpId="0" nodeType="withEffect">
                                  <p:stCondLst>
                                    <p:cond delay="125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path" presetSubtype="0" repeatCount="indefinite" fill="hold" grpId="1" nodeType="withEffect">
                                  <p:stCondLst>
                                    <p:cond delay="1250"/>
                                  </p:stCondLst>
                                  <p:childTnLst>
                                    <p:animMotion origin="layout" path="M -0.00065 -0.00092 C -0.0026 -0.08958 -0.12513 -0.1544 -0.27812 -0.1544 C -0.43125 -0.1544 -0.5556 -0.08565 -0.5556 -0.00092 C -0.55768 0.09213 -0.42448 0.1588 -0.27148 0.1588 C -0.11836 0.1588 0.00143 0.07546 -0.00065 -0.00092 Z " pathEditMode="relative" rAng="16200000" ptsTypes="AAAAA">
                                      <p:cBhvr>
                                        <p:cTn id="50" dur="950" fill="hold"/>
                                        <p:tgtEl>
                                          <p:spTgt spid="26"/>
                                        </p:tgtEl>
                                        <p:attrNameLst>
                                          <p:attrName>ppt_x</p:attrName>
                                          <p:attrName>ppt_y</p:attrName>
                                        </p:attrNameLst>
                                      </p:cBhvr>
                                      <p:rCtr x="-27747" y="324"/>
                                    </p:animMotion>
                                  </p:childTnLst>
                                </p:cTn>
                              </p:par>
                              <p:par>
                                <p:cTn id="51" presetID="1" presetClass="entr" presetSubtype="0" fill="hold" grpId="0" nodeType="withEffect">
                                  <p:stCondLst>
                                    <p:cond delay="125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path" presetSubtype="0" repeatCount="indefinite" fill="hold" grpId="1" nodeType="withEffect">
                                  <p:stCondLst>
                                    <p:cond delay="1250"/>
                                  </p:stCondLst>
                                  <p:childTnLst>
                                    <p:animMotion origin="layout" path="M -4.16667E-6 2.96296E-6 C 0.15274 2.96296E-6 0.27839 0.06921 0.27839 0.15486 C 0.27839 0.24097 0.15274 0.31111 -4.16667E-6 0.31111 C -0.15195 0.31111 -0.27929 0.24166 -0.27929 0.15578 C -0.27929 0.0699 -0.15195 2.96296E-6 -4.16667E-6 2.96296E-6 Z " pathEditMode="relative" rAng="0" ptsTypes="AAAAA">
                                      <p:cBhvr>
                                        <p:cTn id="54" dur="1250" fill="hold"/>
                                        <p:tgtEl>
                                          <p:spTgt spid="27"/>
                                        </p:tgtEl>
                                        <p:attrNameLst>
                                          <p:attrName>ppt_x</p:attrName>
                                          <p:attrName>ppt_y</p:attrName>
                                        </p:attrNameLst>
                                      </p:cBhvr>
                                      <p:rCtr x="-52" y="155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5" grpId="0" animBg="1"/>
      <p:bldP spid="15" grpId="1" animBg="1"/>
      <p:bldP spid="16" grpId="0" animBg="1"/>
      <p:bldP spid="16" grpId="1" animBg="1"/>
      <p:bldP spid="18" grpId="0" animBg="1"/>
      <p:bldP spid="18" grpId="1" animBg="1"/>
      <p:bldP spid="19" grpId="0" animBg="1"/>
      <p:bldP spid="19"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screenshot of a video game&#10;&#10;Description automatically generated">
            <a:extLst>
              <a:ext uri="{FF2B5EF4-FFF2-40B4-BE49-F238E27FC236}">
                <a16:creationId xmlns:a16="http://schemas.microsoft.com/office/drawing/2014/main" id="{ECD48E49-A228-134A-A4AF-80A8CF194C4B}"/>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C86FCDC-7495-EB40-83A3-128D424B6706}"/>
              </a:ext>
            </a:extLst>
          </p:cNvPr>
          <p:cNvSpPr>
            <a:spLocks noGrp="1"/>
          </p:cNvSpPr>
          <p:nvPr>
            <p:ph type="title"/>
          </p:nvPr>
        </p:nvSpPr>
        <p:spPr/>
        <p:txBody>
          <a:bodyPr>
            <a:noAutofit/>
          </a:bodyPr>
          <a:lstStyle/>
          <a:p>
            <a:r>
              <a:rPr lang="en-GB"/>
              <a:t>The CERN accelerator complex</a:t>
            </a:r>
          </a:p>
        </p:txBody>
      </p:sp>
      <p:sp>
        <p:nvSpPr>
          <p:cNvPr id="4" name="Date Placeholder 3">
            <a:extLst>
              <a:ext uri="{FF2B5EF4-FFF2-40B4-BE49-F238E27FC236}">
                <a16:creationId xmlns:a16="http://schemas.microsoft.com/office/drawing/2014/main" id="{024EB09D-5BAD-5745-B40B-AC52308F4F87}"/>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A62125B9-60C7-BD42-9C48-8D836CC6D97F}"/>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EDF4F0CD-CB4C-6648-951C-3C2BC0A3C14E}"/>
              </a:ext>
            </a:extLst>
          </p:cNvPr>
          <p:cNvSpPr>
            <a:spLocks noGrp="1"/>
          </p:cNvSpPr>
          <p:nvPr>
            <p:ph type="sldNum" sz="quarter" idx="12"/>
          </p:nvPr>
        </p:nvSpPr>
        <p:spPr/>
        <p:txBody>
          <a:bodyPr/>
          <a:lstStyle/>
          <a:p>
            <a:fld id="{490AA3F6-1618-3548-975A-DD1A2939A246}" type="slidenum">
              <a:rPr lang="fr-FR" smtClean="0"/>
              <a:t>15</a:t>
            </a:fld>
            <a:endParaRPr lang="fr-FR"/>
          </a:p>
        </p:txBody>
      </p:sp>
      <p:sp>
        <p:nvSpPr>
          <p:cNvPr id="12" name="Proton L2">
            <a:extLst>
              <a:ext uri="{FF2B5EF4-FFF2-40B4-BE49-F238E27FC236}">
                <a16:creationId xmlns:a16="http://schemas.microsoft.com/office/drawing/2014/main" id="{FD6D6425-8296-2D44-8C5F-C0D2441E054C}"/>
              </a:ext>
            </a:extLst>
          </p:cNvPr>
          <p:cNvSpPr/>
          <p:nvPr/>
        </p:nvSpPr>
        <p:spPr>
          <a:xfrm>
            <a:off x="5760232" y="557328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3" name="Proton PSB">
            <a:extLst>
              <a:ext uri="{FF2B5EF4-FFF2-40B4-BE49-F238E27FC236}">
                <a16:creationId xmlns:a16="http://schemas.microsoft.com/office/drawing/2014/main" id="{F3880941-FE9D-7F4C-9F1C-8E3C674FB170}"/>
              </a:ext>
            </a:extLst>
          </p:cNvPr>
          <p:cNvSpPr/>
          <p:nvPr/>
        </p:nvSpPr>
        <p:spPr>
          <a:xfrm>
            <a:off x="6571527" y="499727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4" name="ProtonnTOF">
            <a:extLst>
              <a:ext uri="{FF2B5EF4-FFF2-40B4-BE49-F238E27FC236}">
                <a16:creationId xmlns:a16="http://schemas.microsoft.com/office/drawing/2014/main" id="{1DFA5048-9843-3B44-9CC9-526B19678B4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5" name="Proton PS">
            <a:extLst>
              <a:ext uri="{FF2B5EF4-FFF2-40B4-BE49-F238E27FC236}">
                <a16:creationId xmlns:a16="http://schemas.microsoft.com/office/drawing/2014/main" id="{F198785B-2013-B94D-856C-476189C91BDA}"/>
              </a:ext>
            </a:extLst>
          </p:cNvPr>
          <p:cNvSpPr/>
          <p:nvPr/>
        </p:nvSpPr>
        <p:spPr>
          <a:xfrm>
            <a:off x="7384833" y="5213587"/>
            <a:ext cx="45719" cy="45719"/>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6" name="Proton to PS">
            <a:extLst>
              <a:ext uri="{FF2B5EF4-FFF2-40B4-BE49-F238E27FC236}">
                <a16:creationId xmlns:a16="http://schemas.microsoft.com/office/drawing/2014/main" id="{F965B124-1154-B341-B075-9E42C1AAA896}"/>
              </a:ext>
            </a:extLst>
          </p:cNvPr>
          <p:cNvSpPr/>
          <p:nvPr/>
        </p:nvSpPr>
        <p:spPr>
          <a:xfrm>
            <a:off x="6574018" y="500145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7" name="ProtonAD">
            <a:extLst>
              <a:ext uri="{FF2B5EF4-FFF2-40B4-BE49-F238E27FC236}">
                <a16:creationId xmlns:a16="http://schemas.microsoft.com/office/drawing/2014/main" id="{7904AF1A-7940-AF4E-9679-5B44AB7743DC}"/>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8" name="Proton to SPS">
            <a:extLst>
              <a:ext uri="{FF2B5EF4-FFF2-40B4-BE49-F238E27FC236}">
                <a16:creationId xmlns:a16="http://schemas.microsoft.com/office/drawing/2014/main" id="{2E845D1F-A726-7649-B8C5-74AD41C7415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9" name="Proton SPS">
            <a:extLst>
              <a:ext uri="{FF2B5EF4-FFF2-40B4-BE49-F238E27FC236}">
                <a16:creationId xmlns:a16="http://schemas.microsoft.com/office/drawing/2014/main" id="{25EF5CD6-2A67-724A-974D-4269F85530A8}"/>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0" name="Proton to NA">
            <a:extLst>
              <a:ext uri="{FF2B5EF4-FFF2-40B4-BE49-F238E27FC236}">
                <a16:creationId xmlns:a16="http://schemas.microsoft.com/office/drawing/2014/main" id="{F04ECC56-9BB5-0247-807D-6A538610301D}"/>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1" name="Proton to HiRadMat">
            <a:extLst>
              <a:ext uri="{FF2B5EF4-FFF2-40B4-BE49-F238E27FC236}">
                <a16:creationId xmlns:a16="http://schemas.microsoft.com/office/drawing/2014/main" id="{AA1A9496-5360-8B44-9BB4-0911A47F729B}"/>
              </a:ext>
            </a:extLst>
          </p:cNvPr>
          <p:cNvSpPr/>
          <p:nvPr/>
        </p:nvSpPr>
        <p:spPr>
          <a:xfrm>
            <a:off x="6162398" y="403563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2" name="Proton to AWAKE">
            <a:extLst>
              <a:ext uri="{FF2B5EF4-FFF2-40B4-BE49-F238E27FC236}">
                <a16:creationId xmlns:a16="http://schemas.microsoft.com/office/drawing/2014/main" id="{EB5413DE-B572-9540-875F-7317A9F12A2E}"/>
              </a:ext>
            </a:extLst>
          </p:cNvPr>
          <p:cNvSpPr/>
          <p:nvPr/>
        </p:nvSpPr>
        <p:spPr>
          <a:xfrm>
            <a:off x="7328555" y="3050372"/>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3" name="Proton TI8">
            <a:extLst>
              <a:ext uri="{FF2B5EF4-FFF2-40B4-BE49-F238E27FC236}">
                <a16:creationId xmlns:a16="http://schemas.microsoft.com/office/drawing/2014/main" id="{366C3B1A-E1A9-C948-AF60-52E887C41A27}"/>
              </a:ext>
            </a:extLst>
          </p:cNvPr>
          <p:cNvSpPr/>
          <p:nvPr/>
        </p:nvSpPr>
        <p:spPr>
          <a:xfrm>
            <a:off x="7328554" y="3050374"/>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4" name="Proton TI2">
            <a:extLst>
              <a:ext uri="{FF2B5EF4-FFF2-40B4-BE49-F238E27FC236}">
                <a16:creationId xmlns:a16="http://schemas.microsoft.com/office/drawing/2014/main" id="{40534BD2-F778-7947-B68E-CD768AC65117}"/>
              </a:ext>
            </a:extLst>
          </p:cNvPr>
          <p:cNvSpPr/>
          <p:nvPr/>
        </p:nvSpPr>
        <p:spPr>
          <a:xfrm>
            <a:off x="6163597" y="403154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5" name="Proton LHC1">
            <a:extLst>
              <a:ext uri="{FF2B5EF4-FFF2-40B4-BE49-F238E27FC236}">
                <a16:creationId xmlns:a16="http://schemas.microsoft.com/office/drawing/2014/main" id="{1A27CFCD-2E97-D344-974F-9067B3EF06D3}"/>
              </a:ext>
            </a:extLst>
          </p:cNvPr>
          <p:cNvSpPr/>
          <p:nvPr/>
        </p:nvSpPr>
        <p:spPr>
          <a:xfrm>
            <a:off x="2536587" y="2812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6" name="Proton LHC2">
            <a:extLst>
              <a:ext uri="{FF2B5EF4-FFF2-40B4-BE49-F238E27FC236}">
                <a16:creationId xmlns:a16="http://schemas.microsoft.com/office/drawing/2014/main" id="{4756F200-519E-E547-8AA6-73E1593B017F}"/>
              </a:ext>
            </a:extLst>
          </p:cNvPr>
          <p:cNvSpPr/>
          <p:nvPr/>
        </p:nvSpPr>
        <p:spPr>
          <a:xfrm>
            <a:off x="9339504" y="2740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7" name="Proton LHC3">
            <a:extLst>
              <a:ext uri="{FF2B5EF4-FFF2-40B4-BE49-F238E27FC236}">
                <a16:creationId xmlns:a16="http://schemas.microsoft.com/office/drawing/2014/main" id="{CD0C54EE-87CC-0E49-9E63-75EB6703ACE4}"/>
              </a:ext>
            </a:extLst>
          </p:cNvPr>
          <p:cNvSpPr/>
          <p:nvPr/>
        </p:nvSpPr>
        <p:spPr>
          <a:xfrm>
            <a:off x="5940653" y="167585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8" name="Ion to EA">
            <a:extLst>
              <a:ext uri="{FF2B5EF4-FFF2-40B4-BE49-F238E27FC236}">
                <a16:creationId xmlns:a16="http://schemas.microsoft.com/office/drawing/2014/main" id="{7CE7E6EE-CF5D-934C-8553-7BDC84E794E5}"/>
              </a:ext>
            </a:extLst>
          </p:cNvPr>
          <p:cNvSpPr/>
          <p:nvPr/>
        </p:nvSpPr>
        <p:spPr>
          <a:xfrm>
            <a:off x="7269557" y="5198431"/>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9" name="Ion PS to SPS">
            <a:extLst>
              <a:ext uri="{FF2B5EF4-FFF2-40B4-BE49-F238E27FC236}">
                <a16:creationId xmlns:a16="http://schemas.microsoft.com/office/drawing/2014/main" id="{95489F2C-322E-8A4A-92E7-812F963BE152}"/>
              </a:ext>
            </a:extLst>
          </p:cNvPr>
          <p:cNvSpPr/>
          <p:nvPr/>
        </p:nvSpPr>
        <p:spPr>
          <a:xfrm>
            <a:off x="6379977" y="5511387"/>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0" name="Ion SPS">
            <a:extLst>
              <a:ext uri="{FF2B5EF4-FFF2-40B4-BE49-F238E27FC236}">
                <a16:creationId xmlns:a16="http://schemas.microsoft.com/office/drawing/2014/main" id="{2FA11373-1976-A048-8019-DA146F90D3EF}"/>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1" name="Ion NA">
            <a:extLst>
              <a:ext uri="{FF2B5EF4-FFF2-40B4-BE49-F238E27FC236}">
                <a16:creationId xmlns:a16="http://schemas.microsoft.com/office/drawing/2014/main" id="{5EDDCFFE-5D21-5F41-9E92-40166E9CE2B5}"/>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2" name="Ion TI2">
            <a:extLst>
              <a:ext uri="{FF2B5EF4-FFF2-40B4-BE49-F238E27FC236}">
                <a16:creationId xmlns:a16="http://schemas.microsoft.com/office/drawing/2014/main" id="{57AB1E37-941E-614D-92FC-85C682D11E50}"/>
              </a:ext>
            </a:extLst>
          </p:cNvPr>
          <p:cNvSpPr/>
          <p:nvPr/>
        </p:nvSpPr>
        <p:spPr>
          <a:xfrm>
            <a:off x="6163597" y="403155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3" name="Ion TI8">
            <a:extLst>
              <a:ext uri="{FF2B5EF4-FFF2-40B4-BE49-F238E27FC236}">
                <a16:creationId xmlns:a16="http://schemas.microsoft.com/office/drawing/2014/main" id="{FE4A4E19-A21B-1E4A-B36A-D370059D976F}"/>
              </a:ext>
            </a:extLst>
          </p:cNvPr>
          <p:cNvSpPr/>
          <p:nvPr/>
        </p:nvSpPr>
        <p:spPr>
          <a:xfrm>
            <a:off x="7326608" y="3050372"/>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4" name="Ion LHC1">
            <a:extLst>
              <a:ext uri="{FF2B5EF4-FFF2-40B4-BE49-F238E27FC236}">
                <a16:creationId xmlns:a16="http://schemas.microsoft.com/office/drawing/2014/main" id="{82D7B365-5045-7D4A-B35F-3FBFE4715AEB}"/>
              </a:ext>
            </a:extLst>
          </p:cNvPr>
          <p:cNvSpPr/>
          <p:nvPr/>
        </p:nvSpPr>
        <p:spPr>
          <a:xfrm>
            <a:off x="2536587" y="2812305"/>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40" name="Collision2">
            <a:extLst>
              <a:ext uri="{FF2B5EF4-FFF2-40B4-BE49-F238E27FC236}">
                <a16:creationId xmlns:a16="http://schemas.microsoft.com/office/drawing/2014/main" id="{153BECA3-DC95-7845-96B8-8E8C52B37465}"/>
              </a:ext>
            </a:extLst>
          </p:cNvPr>
          <p:cNvSpPr/>
          <p:nvPr/>
        </p:nvSpPr>
        <p:spPr>
          <a:xfrm>
            <a:off x="5900715" y="3739468"/>
            <a:ext cx="160736" cy="21018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41" name="Collision3">
            <a:extLst>
              <a:ext uri="{FF2B5EF4-FFF2-40B4-BE49-F238E27FC236}">
                <a16:creationId xmlns:a16="http://schemas.microsoft.com/office/drawing/2014/main" id="{9AE03F83-61CA-4748-9CCA-9387EAA8A650}"/>
              </a:ext>
            </a:extLst>
          </p:cNvPr>
          <p:cNvSpPr/>
          <p:nvPr/>
        </p:nvSpPr>
        <p:spPr>
          <a:xfrm>
            <a:off x="9295136" y="2674121"/>
            <a:ext cx="160736" cy="210184"/>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42" name="Collision4">
            <a:extLst>
              <a:ext uri="{FF2B5EF4-FFF2-40B4-BE49-F238E27FC236}">
                <a16:creationId xmlns:a16="http://schemas.microsoft.com/office/drawing/2014/main" id="{389E45EB-F9B0-4447-910C-2DCCDC875932}"/>
              </a:ext>
            </a:extLst>
          </p:cNvPr>
          <p:cNvSpPr/>
          <p:nvPr/>
        </p:nvSpPr>
        <p:spPr>
          <a:xfrm>
            <a:off x="2499009" y="2748035"/>
            <a:ext cx="162000" cy="208800"/>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highlight>
                <a:srgbClr val="FF0000"/>
              </a:highlight>
              <a:latin typeface="Arial"/>
            </a:endParaRPr>
          </a:p>
        </p:txBody>
      </p:sp>
      <p:sp>
        <p:nvSpPr>
          <p:cNvPr id="43" name="Collision1">
            <a:extLst>
              <a:ext uri="{FF2B5EF4-FFF2-40B4-BE49-F238E27FC236}">
                <a16:creationId xmlns:a16="http://schemas.microsoft.com/office/drawing/2014/main" id="{7C82FB21-55AC-204C-A9BA-FEEA0881D683}"/>
              </a:ext>
            </a:extLst>
          </p:cNvPr>
          <p:cNvSpPr/>
          <p:nvPr/>
        </p:nvSpPr>
        <p:spPr>
          <a:xfrm>
            <a:off x="5900715" y="1607028"/>
            <a:ext cx="160736" cy="21018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 name="Oval 2">
            <a:extLst>
              <a:ext uri="{FF2B5EF4-FFF2-40B4-BE49-F238E27FC236}">
                <a16:creationId xmlns:a16="http://schemas.microsoft.com/office/drawing/2014/main" id="{FCED848B-A6D1-9E4E-BA0F-D59F9A791358}"/>
              </a:ext>
            </a:extLst>
          </p:cNvPr>
          <p:cNvSpPr/>
          <p:nvPr/>
        </p:nvSpPr>
        <p:spPr>
          <a:xfrm>
            <a:off x="6714308" y="5074985"/>
            <a:ext cx="72000" cy="72000"/>
          </a:xfrm>
          <a:prstGeom prst="ellipse">
            <a:avLst/>
          </a:prstGeom>
          <a:solidFill>
            <a:srgbClr val="FF0000"/>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188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path" presetSubtype="0" repeatCount="indefinite" fill="hold" grpId="1" nodeType="withEffect">
                                  <p:stCondLst>
                                    <p:cond delay="0"/>
                                  </p:stCondLst>
                                  <p:childTnLst>
                                    <p:animMotion origin="layout" path="M -0.00013 0.00069 C 0.00026 -0.10787 0.12565 -0.16482 0.27942 -0.16482 C 0.43281 -0.16482 0.56146 -0.10625 0.55677 0.00069 C 0.55794 0.06366 0.44336 0.14791 0.27773 0.14699 C 0.11211 0.14629 -0.00039 0.06366 -0.00013 0.00069 Z " pathEditMode="relative" rAng="16200000" ptsTypes="AAAAA">
                                      <p:cBhvr>
                                        <p:cTn id="8" dur="850" fill="hold"/>
                                        <p:tgtEl>
                                          <p:spTgt spid="25"/>
                                        </p:tgtEl>
                                        <p:attrNameLst>
                                          <p:attrName>ppt_x</p:attrName>
                                          <p:attrName>ppt_y</p:attrName>
                                        </p:attrNameLst>
                                      </p:cBhvr>
                                      <p:rCtr x="27852" y="-949"/>
                                    </p:animMotion>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path" presetSubtype="0" repeatCount="indefinite" fill="hold" grpId="1" nodeType="withEffect">
                                  <p:stCondLst>
                                    <p:cond delay="0"/>
                                  </p:stCondLst>
                                  <p:childTnLst>
                                    <p:animMotion origin="layout" path="M -0.00065 -0.00092 C -0.0026 -0.08958 -0.12513 -0.1544 -0.27812 -0.1544 C -0.43125 -0.1544 -0.5556 -0.08565 -0.5556 -0.00092 C -0.55768 0.09213 -0.42448 0.1588 -0.27148 0.1588 C -0.11836 0.1588 0.00143 0.07546 -0.00065 -0.00092 Z " pathEditMode="relative" rAng="16200000" ptsTypes="AAAAA">
                                      <p:cBhvr>
                                        <p:cTn id="12" dur="950" fill="hold"/>
                                        <p:tgtEl>
                                          <p:spTgt spid="26"/>
                                        </p:tgtEl>
                                        <p:attrNameLst>
                                          <p:attrName>ppt_x</p:attrName>
                                          <p:attrName>ppt_y</p:attrName>
                                        </p:attrNameLst>
                                      </p:cBhvr>
                                      <p:rCtr x="-27747" y="324"/>
                                    </p:animMotion>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path" presetSubtype="0" repeatCount="indefinite" fill="hold" grpId="1" nodeType="withEffect">
                                  <p:stCondLst>
                                    <p:cond delay="0"/>
                                  </p:stCondLst>
                                  <p:childTnLst>
                                    <p:animMotion origin="layout" path="M -4.16667E-6 2.96296E-6 C 0.15274 2.96296E-6 0.27839 0.06921 0.27839 0.15486 C 0.27839 0.24097 0.15274 0.31111 -4.16667E-6 0.31111 C -0.15195 0.31111 -0.27929 0.24166 -0.27929 0.15578 C -0.27929 0.0699 -0.15195 2.96296E-6 -4.16667E-6 2.96296E-6 Z " pathEditMode="relative" rAng="0" ptsTypes="AAAAA">
                                      <p:cBhvr>
                                        <p:cTn id="16" dur="1250" fill="hold"/>
                                        <p:tgtEl>
                                          <p:spTgt spid="27"/>
                                        </p:tgtEl>
                                        <p:attrNameLst>
                                          <p:attrName>ppt_x</p:attrName>
                                          <p:attrName>ppt_y</p:attrName>
                                        </p:attrNameLst>
                                      </p:cBhvr>
                                      <p:rCtr x="-52" y="15556"/>
                                    </p:animMotion>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35" presetClass="emph" presetSubtype="0" repeatCount="indefinite" fill="hold" grpId="1" nodeType="withEffect">
                                  <p:stCondLst>
                                    <p:cond delay="0"/>
                                  </p:stCondLst>
                                  <p:childTnLst>
                                    <p:anim calcmode="discrete" valueType="str">
                                      <p:cBhvr>
                                        <p:cTn id="20" dur="1000" fill="hold"/>
                                        <p:tgtEl>
                                          <p:spTgt spid="43"/>
                                        </p:tgtEl>
                                        <p:attrNameLst>
                                          <p:attrName>style.visibility</p:attrName>
                                        </p:attrNameLst>
                                      </p:cBhvr>
                                      <p:tavLst>
                                        <p:tav tm="0">
                                          <p:val>
                                            <p:strVal val="hidden"/>
                                          </p:val>
                                        </p:tav>
                                        <p:tav tm="50000">
                                          <p:val>
                                            <p:strVal val="visible"/>
                                          </p:val>
                                        </p:tav>
                                      </p:tavLst>
                                    </p:anim>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35" presetClass="emph" presetSubtype="0" repeatCount="indefinite" fill="hold" grpId="1" nodeType="withEffect">
                                  <p:stCondLst>
                                    <p:cond delay="0"/>
                                  </p:stCondLst>
                                  <p:childTnLst>
                                    <p:anim calcmode="discrete" valueType="str">
                                      <p:cBhvr>
                                        <p:cTn id="24" dur="1000" fill="hold"/>
                                        <p:tgtEl>
                                          <p:spTgt spid="40"/>
                                        </p:tgtEl>
                                        <p:attrNameLst>
                                          <p:attrName>style.visibility</p:attrName>
                                        </p:attrNameLst>
                                      </p:cBhvr>
                                      <p:tavLst>
                                        <p:tav tm="0">
                                          <p:val>
                                            <p:strVal val="hidden"/>
                                          </p:val>
                                        </p:tav>
                                        <p:tav tm="50000">
                                          <p:val>
                                            <p:strVal val="visible"/>
                                          </p:val>
                                        </p:tav>
                                      </p:tavLst>
                                    </p:anim>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35" presetClass="emph" presetSubtype="0" repeatCount="indefinite" fill="hold" grpId="1" nodeType="withEffect">
                                  <p:stCondLst>
                                    <p:cond delay="0"/>
                                  </p:stCondLst>
                                  <p:childTnLst>
                                    <p:anim calcmode="discrete" valueType="str">
                                      <p:cBhvr>
                                        <p:cTn id="28" dur="1000" fill="hold"/>
                                        <p:tgtEl>
                                          <p:spTgt spid="41"/>
                                        </p:tgtEl>
                                        <p:attrNameLst>
                                          <p:attrName>style.visibility</p:attrName>
                                        </p:attrNameLst>
                                      </p:cBhvr>
                                      <p:tavLst>
                                        <p:tav tm="0">
                                          <p:val>
                                            <p:strVal val="hidden"/>
                                          </p:val>
                                        </p:tav>
                                        <p:tav tm="50000">
                                          <p:val>
                                            <p:strVal val="visible"/>
                                          </p:val>
                                        </p:tav>
                                      </p:tavLst>
                                    </p:anim>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35" presetClass="emph" presetSubtype="0" repeatCount="indefinite" fill="hold" grpId="1" nodeType="withEffect">
                                  <p:stCondLst>
                                    <p:cond delay="0"/>
                                  </p:stCondLst>
                                  <p:childTnLst>
                                    <p:anim calcmode="discrete" valueType="str">
                                      <p:cBhvr>
                                        <p:cTn id="32" dur="10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P spid="27" grpId="1" animBg="1"/>
      <p:bldP spid="40" grpId="0" animBg="1"/>
      <p:bldP spid="40" grpId="1" animBg="1"/>
      <p:bldP spid="41" grpId="0" animBg="1"/>
      <p:bldP spid="41" grpId="1" animBg="1"/>
      <p:bldP spid="42" grpId="0" animBg="1"/>
      <p:bldP spid="42" grpId="1" animBg="1"/>
      <p:bldP spid="43" grpId="0" animBg="1"/>
      <p:bldP spid="43"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2ACFBFEA-9A44-A940-807C-7698D65F2685}"/>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824E38CA-93D5-F440-A176-32D3690B2519}"/>
              </a:ext>
            </a:extLst>
          </p:cNvPr>
          <p:cNvSpPr>
            <a:spLocks noGrp="1"/>
          </p:cNvSpPr>
          <p:nvPr>
            <p:ph type="sldNum" sz="quarter" idx="12"/>
          </p:nvPr>
        </p:nvSpPr>
        <p:spPr/>
        <p:txBody>
          <a:bodyPr/>
          <a:lstStyle/>
          <a:p>
            <a:fld id="{490AA3F6-1618-3548-975A-DD1A2939A246}" type="slidenum">
              <a:rPr lang="fr-FR" smtClean="0"/>
              <a:t>16</a:t>
            </a:fld>
            <a:endParaRPr lang="fr-FR"/>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696000" y="433507"/>
            <a:ext cx="10800000" cy="1116849"/>
          </a:xfrm>
        </p:spPr>
        <p:txBody>
          <a:bodyPr>
            <a:noAutofit/>
          </a:bodyPr>
          <a:lstStyle/>
          <a:p>
            <a:r>
              <a:rPr lang="en-US"/>
              <a:t>Giant detectors record the particles formed </a:t>
            </a:r>
            <a:br>
              <a:rPr lang="en-US"/>
            </a:br>
            <a:r>
              <a:rPr lang="en-US"/>
              <a:t>at the four collision points</a:t>
            </a:r>
            <a:endParaRPr lang="fr-FR"/>
          </a:p>
        </p:txBody>
      </p:sp>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en-US" sz="1400" b="1">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en-US" sz="1400" b="1">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en-US" sz="1400" b="1" err="1">
                  <a:solidFill>
                    <a:schemeClr val="bg1"/>
                  </a:solidFill>
                </a:rPr>
                <a:t>LHCb</a:t>
              </a:r>
              <a:endParaRPr lang="en-US" sz="140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en-US" sz="140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en-US" sz="1100" b="1">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en-US" sz="1100" b="1">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en-US" sz="1100" b="1">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en-US" sz="1100" b="1" err="1">
                <a:solidFill>
                  <a:schemeClr val="bg1"/>
                </a:solidFill>
                <a:latin typeface="Arial" charset="0"/>
                <a:ea typeface="Arial" charset="0"/>
                <a:cs typeface="Arial" charset="0"/>
              </a:rPr>
              <a:t>LHCb</a:t>
            </a:r>
            <a:endParaRPr lang="en-US" sz="1100" b="1">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17</a:t>
            </a:fld>
            <a:endParaRPr lang="fr-FR"/>
          </a:p>
        </p:txBody>
      </p:sp>
      <p:pic>
        <p:nvPicPr>
          <p:cNvPr id="20" name="Content Placeholder 19">
            <a:extLst>
              <a:ext uri="{FF2B5EF4-FFF2-40B4-BE49-F238E27FC236}">
                <a16:creationId xmlns:a16="http://schemas.microsoft.com/office/drawing/2014/main" id="{AC3FEF9E-A8B7-1C4C-A81E-DFC958AE4626}"/>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l="58" t="10273" b="6676"/>
          <a:stretch/>
        </p:blipFill>
        <p:spPr>
          <a:xfrm>
            <a:off x="0" y="197708"/>
            <a:ext cx="12192000" cy="6660292"/>
          </a:xfrm>
        </p:spPr>
      </p:pic>
      <p:sp>
        <p:nvSpPr>
          <p:cNvPr id="2" name="Titre 1"/>
          <p:cNvSpPr>
            <a:spLocks noGrp="1"/>
          </p:cNvSpPr>
          <p:nvPr>
            <p:ph type="title"/>
          </p:nvPr>
        </p:nvSpPr>
        <p:spPr>
          <a:xfrm>
            <a:off x="695999" y="425815"/>
            <a:ext cx="10800000" cy="1116849"/>
          </a:xfrm>
        </p:spPr>
        <p:txBody>
          <a:bodyPr>
            <a:noAutofit/>
          </a:bodyPr>
          <a:lstStyle/>
          <a:p>
            <a:r>
              <a:rPr lang="en-US">
                <a:solidFill>
                  <a:schemeClr val="bg1"/>
                </a:solidFill>
              </a:rPr>
              <a:t>The LHC produces more than 1 billion particle collisions per second</a:t>
            </a:r>
            <a:endParaRPr lang="fr-FR">
              <a:solidFill>
                <a:schemeClr val="bg1"/>
              </a:solidFill>
            </a:endParaRPr>
          </a:p>
        </p:txBody>
      </p:sp>
      <p:sp>
        <p:nvSpPr>
          <p:cNvPr id="9" name="ZoneTexte 8"/>
          <p:cNvSpPr txBox="1"/>
          <p:nvPr/>
        </p:nvSpPr>
        <p:spPr>
          <a:xfrm>
            <a:off x="8071635" y="2350063"/>
            <a:ext cx="3440247" cy="1177791"/>
          </a:xfrm>
          <a:prstGeom prst="rect">
            <a:avLst/>
          </a:prstGeom>
          <a:solidFill>
            <a:schemeClr val="accent3">
              <a:alpha val="70000"/>
            </a:schemeClr>
          </a:solidFill>
          <a:ln>
            <a:noFill/>
          </a:ln>
        </p:spPr>
        <p:txBody>
          <a:bodyPr wrap="square" lIns="216000" tIns="144000" rIns="216000" bIns="108000" rtlCol="0">
            <a:spAutoFit/>
          </a:bodyPr>
          <a:lstStyle/>
          <a:p>
            <a:r>
              <a:rPr lang="en-US" sz="2000">
                <a:solidFill>
                  <a:schemeClr val="bg1"/>
                </a:solidFill>
              </a:rPr>
              <a:t>The energy of the particles in collision is converted into new particles.</a:t>
            </a:r>
            <a:endParaRPr lang="en-GB" sz="2000">
              <a:solidFill>
                <a:schemeClr val="bg1"/>
              </a:solidFill>
            </a:endParaRPr>
          </a:p>
        </p:txBody>
      </p:sp>
    </p:spTree>
    <p:extLst>
      <p:ext uri="{BB962C8B-B14F-4D97-AF65-F5344CB8AC3E}">
        <p14:creationId xmlns:p14="http://schemas.microsoft.com/office/powerpoint/2010/main" val="1521314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45B91CD-4770-3E47-83B3-B8DA471F6C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5332" y="1024015"/>
            <a:ext cx="6330172" cy="5229273"/>
          </a:xfrm>
          <a:prstGeom prst="rect">
            <a:avLst/>
          </a:prstGeom>
        </p:spPr>
      </p:pic>
      <p:sp>
        <p:nvSpPr>
          <p:cNvPr id="2" name="Title 1">
            <a:extLst>
              <a:ext uri="{FF2B5EF4-FFF2-40B4-BE49-F238E27FC236}">
                <a16:creationId xmlns:a16="http://schemas.microsoft.com/office/drawing/2014/main" id="{6AC3735F-FA22-8D4A-85F0-725893C8E827}"/>
              </a:ext>
            </a:extLst>
          </p:cNvPr>
          <p:cNvSpPr>
            <a:spLocks noGrp="1"/>
          </p:cNvSpPr>
          <p:nvPr>
            <p:ph type="title"/>
          </p:nvPr>
        </p:nvSpPr>
        <p:spPr>
          <a:noFill/>
        </p:spPr>
        <p:txBody>
          <a:bodyPr/>
          <a:lstStyle/>
          <a:p>
            <a:r>
              <a:rPr lang="en-CH"/>
              <a:t>Big Science – Big Data</a:t>
            </a:r>
          </a:p>
        </p:txBody>
      </p:sp>
      <p:sp>
        <p:nvSpPr>
          <p:cNvPr id="4" name="Date Placeholder 3">
            <a:extLst>
              <a:ext uri="{FF2B5EF4-FFF2-40B4-BE49-F238E27FC236}">
                <a16:creationId xmlns:a16="http://schemas.microsoft.com/office/drawing/2014/main" id="{E26EC455-EE79-904A-AD7A-26EE226C86A8}"/>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1664E95A-28DB-BC45-AF72-CF4C28FE69B5}"/>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DB6A8DB3-2A1D-B340-9204-BD145E9D8067}"/>
              </a:ext>
            </a:extLst>
          </p:cNvPr>
          <p:cNvSpPr>
            <a:spLocks noGrp="1"/>
          </p:cNvSpPr>
          <p:nvPr>
            <p:ph type="sldNum" sz="quarter" idx="12"/>
          </p:nvPr>
        </p:nvSpPr>
        <p:spPr/>
        <p:txBody>
          <a:bodyPr/>
          <a:lstStyle/>
          <a:p>
            <a:fld id="{490AA3F6-1618-3548-975A-DD1A2939A246}" type="slidenum">
              <a:rPr lang="fr-FR" smtClean="0"/>
              <a:t>18</a:t>
            </a:fld>
            <a:endParaRPr lang="fr-FR"/>
          </a:p>
        </p:txBody>
      </p:sp>
      <p:pic>
        <p:nvPicPr>
          <p:cNvPr id="8" name="Picture 7">
            <a:extLst>
              <a:ext uri="{FF2B5EF4-FFF2-40B4-BE49-F238E27FC236}">
                <a16:creationId xmlns:a16="http://schemas.microsoft.com/office/drawing/2014/main" id="{1976CFF9-1457-0A47-879C-AC6FCE492E8A}"/>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736541" y="4247537"/>
            <a:ext cx="2936880" cy="1650715"/>
          </a:xfrm>
          <a:prstGeom prst="rect">
            <a:avLst/>
          </a:prstGeom>
        </p:spPr>
      </p:pic>
      <p:sp>
        <p:nvSpPr>
          <p:cNvPr id="9" name="TextBox 8">
            <a:extLst>
              <a:ext uri="{FF2B5EF4-FFF2-40B4-BE49-F238E27FC236}">
                <a16:creationId xmlns:a16="http://schemas.microsoft.com/office/drawing/2014/main" id="{2EA6AB36-2675-8A4E-9A4E-6360C5F9C977}"/>
              </a:ext>
            </a:extLst>
          </p:cNvPr>
          <p:cNvSpPr txBox="1"/>
          <p:nvPr/>
        </p:nvSpPr>
        <p:spPr>
          <a:xfrm>
            <a:off x="518579" y="1456924"/>
            <a:ext cx="5075312" cy="2862322"/>
          </a:xfrm>
          <a:prstGeom prst="rect">
            <a:avLst/>
          </a:prstGeom>
          <a:solidFill>
            <a:schemeClr val="tx1"/>
          </a:solidFill>
        </p:spPr>
        <p:txBody>
          <a:bodyPr wrap="square" rtlCol="0">
            <a:spAutoFit/>
          </a:bodyPr>
          <a:lstStyle/>
          <a:p>
            <a:r>
              <a:rPr lang="en-CH" sz="2000" dirty="0">
                <a:solidFill>
                  <a:schemeClr val="bg1"/>
                </a:solidFill>
              </a:rPr>
              <a:t>40 </a:t>
            </a:r>
            <a:r>
              <a:rPr lang="en-GB" sz="2000" dirty="0">
                <a:solidFill>
                  <a:schemeClr val="bg1"/>
                </a:solidFill>
              </a:rPr>
              <a:t>million pictures per second per experiment, of which only ~1000 recorded.</a:t>
            </a:r>
          </a:p>
          <a:p>
            <a:endParaRPr lang="en-GB" sz="2000" dirty="0">
              <a:solidFill>
                <a:schemeClr val="bg1"/>
              </a:solidFill>
            </a:endParaRPr>
          </a:p>
          <a:p>
            <a:r>
              <a:rPr lang="en-GB" sz="2000" dirty="0">
                <a:solidFill>
                  <a:schemeClr val="bg1"/>
                </a:solidFill>
              </a:rPr>
              <a:t>Worldwide LHC Computing Grid used to store, distribute, process and analyse data.</a:t>
            </a:r>
          </a:p>
          <a:p>
            <a:endParaRPr lang="en-GB" sz="2000" dirty="0">
              <a:solidFill>
                <a:schemeClr val="bg1"/>
              </a:solidFill>
            </a:endParaRPr>
          </a:p>
          <a:p>
            <a:pPr marL="285750" indent="-285750">
              <a:buFont typeface="Arial" panose="020B0604020202020204" pitchFamily="34" charset="0"/>
              <a:buChar char="•"/>
            </a:pPr>
            <a:r>
              <a:rPr lang="en-GB" sz="2000" dirty="0">
                <a:solidFill>
                  <a:schemeClr val="bg1"/>
                </a:solidFill>
              </a:rPr>
              <a:t>1.4 million processing cores</a:t>
            </a:r>
          </a:p>
          <a:p>
            <a:pPr marL="285750" indent="-285750">
              <a:buFont typeface="Arial" panose="020B0604020202020204" pitchFamily="34" charset="0"/>
              <a:buChar char="•"/>
            </a:pPr>
            <a:r>
              <a:rPr lang="en-GB" sz="2000" dirty="0">
                <a:solidFill>
                  <a:schemeClr val="bg1"/>
                </a:solidFill>
              </a:rPr>
              <a:t>170 data centres in &gt;40 countries</a:t>
            </a:r>
          </a:p>
          <a:p>
            <a:pPr marL="285750" indent="-285750">
              <a:buFont typeface="Arial" panose="020B0604020202020204" pitchFamily="34" charset="0"/>
              <a:buChar char="•"/>
            </a:pPr>
            <a:r>
              <a:rPr lang="en-GB" sz="2000" dirty="0">
                <a:solidFill>
                  <a:schemeClr val="bg1"/>
                </a:solidFill>
              </a:rPr>
              <a:t>1500 PB of storage</a:t>
            </a:r>
          </a:p>
        </p:txBody>
      </p:sp>
    </p:spTree>
    <p:extLst>
      <p:ext uri="{BB962C8B-B14F-4D97-AF65-F5344CB8AC3E}">
        <p14:creationId xmlns:p14="http://schemas.microsoft.com/office/powerpoint/2010/main" val="4161115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4643154-23DF-2B40-90D1-9D95B1389002}"/>
              </a:ext>
            </a:extLst>
          </p:cNvPr>
          <p:cNvSpPr>
            <a:spLocks noGrp="1"/>
          </p:cNvSpPr>
          <p:nvPr>
            <p:ph type="dt" sz="half" idx="10"/>
          </p:nvPr>
        </p:nvSpPr>
        <p:spPr>
          <a:xfrm>
            <a:off x="9666000" y="6440400"/>
            <a:ext cx="1517702" cy="246511"/>
          </a:xfrm>
        </p:spPr>
        <p:txBody>
          <a:bodyPr vert="horz" wrap="none" lIns="0" tIns="0" rIns="0" bIns="0" rtlCol="0" anchor="b" anchorCtr="0">
            <a:normAutofit/>
          </a:bodyPr>
          <a:lstStyle/>
          <a:p>
            <a:pPr>
              <a:spcAft>
                <a:spcPts val="600"/>
              </a:spcAft>
            </a:pPr>
            <a:r>
              <a:rPr lang="de-CH"/>
              <a:t>Nov 2023</a:t>
            </a:r>
            <a:endParaRPr lang="fr-FR"/>
          </a:p>
        </p:txBody>
      </p:sp>
      <p:sp>
        <p:nvSpPr>
          <p:cNvPr id="5" name="Footer Placeholder 4">
            <a:extLst>
              <a:ext uri="{FF2B5EF4-FFF2-40B4-BE49-F238E27FC236}">
                <a16:creationId xmlns:a16="http://schemas.microsoft.com/office/drawing/2014/main" id="{B3992488-06BD-1041-B9D0-010DBAC5C3BE}"/>
              </a:ext>
            </a:extLst>
          </p:cNvPr>
          <p:cNvSpPr>
            <a:spLocks noGrp="1"/>
          </p:cNvSpPr>
          <p:nvPr>
            <p:ph type="ftr" sz="quarter" idx="11"/>
          </p:nvPr>
        </p:nvSpPr>
        <p:spPr>
          <a:xfrm>
            <a:off x="1242000" y="6440400"/>
            <a:ext cx="4114800" cy="246511"/>
          </a:xfrm>
        </p:spPr>
        <p:txBody>
          <a:bodyPr vert="horz" lIns="0" tIns="0" rIns="0" bIns="0" rtlCol="0" anchor="b" anchorCtr="0">
            <a:normAutofit/>
          </a:bodyPr>
          <a:lstStyle/>
          <a:p>
            <a:pPr>
              <a:spcAft>
                <a:spcPts val="600"/>
              </a:spcAft>
            </a:pPr>
            <a:r>
              <a:rPr lang="fr-FR" i="1" kern="1200">
                <a:latin typeface="+mn-lt"/>
                <a:ea typeface="+mn-ea"/>
                <a:cs typeface="+mn-cs"/>
              </a:rPr>
              <a:t>FST Future Leaders - Scientific Challenges</a:t>
            </a:r>
          </a:p>
        </p:txBody>
      </p:sp>
      <p:sp>
        <p:nvSpPr>
          <p:cNvPr id="6" name="Slide Number Placeholder 5">
            <a:extLst>
              <a:ext uri="{FF2B5EF4-FFF2-40B4-BE49-F238E27FC236}">
                <a16:creationId xmlns:a16="http://schemas.microsoft.com/office/drawing/2014/main" id="{D1DC3313-C979-5F4B-A120-4BB2597F9BDE}"/>
              </a:ext>
            </a:extLst>
          </p:cNvPr>
          <p:cNvSpPr>
            <a:spLocks noGrp="1"/>
          </p:cNvSpPr>
          <p:nvPr>
            <p:ph type="sldNum" sz="quarter" idx="12"/>
          </p:nvPr>
        </p:nvSpPr>
        <p:spPr>
          <a:xfrm>
            <a:off x="11296800" y="6440400"/>
            <a:ext cx="215082" cy="246511"/>
          </a:xfrm>
        </p:spPr>
        <p:txBody>
          <a:bodyPr vert="horz" wrap="square" lIns="0" tIns="0" rIns="0" bIns="0" rtlCol="0" anchor="b" anchorCtr="0">
            <a:normAutofit/>
          </a:bodyPr>
          <a:lstStyle/>
          <a:p>
            <a:pPr>
              <a:spcAft>
                <a:spcPts val="600"/>
              </a:spcAft>
            </a:pPr>
            <a:fld id="{490AA3F6-1618-3548-975A-DD1A2939A246}" type="slidenum">
              <a:rPr lang="fr-FR" smtClean="0"/>
              <a:pPr>
                <a:spcAft>
                  <a:spcPts val="600"/>
                </a:spcAft>
              </a:pPr>
              <a:t>19</a:t>
            </a:fld>
            <a:endParaRPr lang="fr-FR"/>
          </a:p>
        </p:txBody>
      </p:sp>
      <p:pic>
        <p:nvPicPr>
          <p:cNvPr id="7" name="Picture 7" descr="0511013_01-A4-at-144-dpi">
            <a:extLst>
              <a:ext uri="{FF2B5EF4-FFF2-40B4-BE49-F238E27FC236}">
                <a16:creationId xmlns:a16="http://schemas.microsoft.com/office/drawing/2014/main" id="{151A78B1-01E0-6743-BE73-C7D5C35E1BF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03" b="12913"/>
          <a:stretch/>
        </p:blipFill>
        <p:spPr bwMode="auto">
          <a:xfrm>
            <a:off x="20" y="208724"/>
            <a:ext cx="12191980" cy="664927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9BEA2EA-18A0-404A-8D82-B0931EF20337}"/>
              </a:ext>
            </a:extLst>
          </p:cNvPr>
          <p:cNvSpPr txBox="1"/>
          <p:nvPr/>
        </p:nvSpPr>
        <p:spPr>
          <a:xfrm>
            <a:off x="469993" y="503260"/>
            <a:ext cx="2377574" cy="461665"/>
          </a:xfrm>
          <a:prstGeom prst="rect">
            <a:avLst/>
          </a:prstGeom>
          <a:noFill/>
        </p:spPr>
        <p:txBody>
          <a:bodyPr wrap="none" rtlCol="0">
            <a:spAutoFit/>
          </a:bodyPr>
          <a:lstStyle/>
          <a:p>
            <a:r>
              <a:rPr lang="en-CH" sz="2400">
                <a:highlight>
                  <a:srgbClr val="BFBFCB"/>
                </a:highlight>
              </a:rPr>
              <a:t>November 2005</a:t>
            </a:r>
          </a:p>
        </p:txBody>
      </p:sp>
    </p:spTree>
    <p:extLst>
      <p:ext uri="{BB962C8B-B14F-4D97-AF65-F5344CB8AC3E}">
        <p14:creationId xmlns:p14="http://schemas.microsoft.com/office/powerpoint/2010/main" val="768921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4" name="Espace réservé de la date 3"/>
          <p:cNvSpPr>
            <a:spLocks noGrp="1"/>
          </p:cNvSpPr>
          <p:nvPr>
            <p:ph type="dt" sz="half" idx="10"/>
          </p:nvPr>
        </p:nvSpPr>
        <p:spPr/>
        <p:txBody>
          <a:bodyPr/>
          <a:lstStyle/>
          <a:p>
            <a:r>
              <a:rPr lang="de-CH"/>
              <a:t>Nov 2023</a:t>
            </a:r>
            <a:endParaRPr lang="fr-FR" dirty="0"/>
          </a:p>
        </p:txBody>
      </p:sp>
      <p:sp>
        <p:nvSpPr>
          <p:cNvPr id="5" name="Espace réservé du pied de page 4"/>
          <p:cNvSpPr>
            <a:spLocks noGrp="1"/>
          </p:cNvSpPr>
          <p:nvPr>
            <p:ph type="ftr" sz="quarter" idx="11"/>
          </p:nvPr>
        </p:nvSpPr>
        <p:spPr>
          <a:xfrm>
            <a:off x="1296000" y="6439599"/>
            <a:ext cx="3608877" cy="241832"/>
          </a:xfrm>
        </p:spPr>
        <p:txBody>
          <a:bodyPr/>
          <a:lstStyle/>
          <a:p>
            <a:r>
              <a:rPr lang="fr-FR"/>
              <a:t>FST Future Leaders - Scientific Challenges</a:t>
            </a:r>
            <a:endParaRPr lang="en-US" dirty="0"/>
          </a:p>
        </p:txBody>
      </p:sp>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2</a:t>
            </a:fld>
            <a:endParaRPr lang="fr-FR"/>
          </a:p>
        </p:txBody>
      </p:sp>
      <p:sp>
        <p:nvSpPr>
          <p:cNvPr id="12" name="ZoneTexte 11"/>
          <p:cNvSpPr txBox="1"/>
          <p:nvPr/>
        </p:nvSpPr>
        <p:spPr>
          <a:xfrm>
            <a:off x="633751" y="4616782"/>
            <a:ext cx="10799999" cy="1446550"/>
          </a:xfrm>
          <a:prstGeom prst="rect">
            <a:avLst/>
          </a:prstGeom>
          <a:noFill/>
        </p:spPr>
        <p:txBody>
          <a:bodyPr wrap="square" rtlCol="0">
            <a:spAutoFit/>
          </a:bodyPr>
          <a:lstStyle/>
          <a:p>
            <a:pPr algn="ctr"/>
            <a:r>
              <a:rPr lang="en-GB" sz="3200" dirty="0"/>
              <a:t>Scientific Challenges and Future Programs at CERN </a:t>
            </a:r>
          </a:p>
          <a:p>
            <a:pPr algn="ctr"/>
            <a:endParaRPr lang="en-GB" sz="3600" dirty="0"/>
          </a:p>
          <a:p>
            <a:pPr algn="ctr"/>
            <a:r>
              <a:rPr lang="en-GB" sz="2000" dirty="0"/>
              <a:t>Pippa Wells, Deputy Director for Research and Computing</a:t>
            </a:r>
          </a:p>
        </p:txBody>
      </p:sp>
    </p:spTree>
    <p:extLst>
      <p:ext uri="{BB962C8B-B14F-4D97-AF65-F5344CB8AC3E}">
        <p14:creationId xmlns:p14="http://schemas.microsoft.com/office/powerpoint/2010/main" val="2505837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FF4B040-073C-634F-AC62-C1601E7F6B0C}"/>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84595828-6ABC-E448-A4F6-0212072EAF3C}"/>
              </a:ext>
            </a:extLst>
          </p:cNvPr>
          <p:cNvSpPr>
            <a:spLocks noGrp="1"/>
          </p:cNvSpPr>
          <p:nvPr>
            <p:ph type="sldNum" sz="quarter" idx="12"/>
          </p:nvPr>
        </p:nvSpPr>
        <p:spPr/>
        <p:txBody>
          <a:bodyPr/>
          <a:lstStyle/>
          <a:p>
            <a:fld id="{490AA3F6-1618-3548-975A-DD1A2939A246}" type="slidenum">
              <a:rPr lang="fr-FR" smtClean="0"/>
              <a:t>20</a:t>
            </a:fld>
            <a:endParaRPr lang="fr-FR"/>
          </a:p>
        </p:txBody>
      </p:sp>
      <p:pic>
        <p:nvPicPr>
          <p:cNvPr id="7" name="Picture 4" descr="FullDetector">
            <a:extLst>
              <a:ext uri="{FF2B5EF4-FFF2-40B4-BE49-F238E27FC236}">
                <a16:creationId xmlns:a16="http://schemas.microsoft.com/office/drawing/2014/main" id="{22E43DBF-FA1B-7743-8D9B-D37E7E1E36E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58693" y="1085850"/>
            <a:ext cx="8142913" cy="52570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a:extLst>
              <a:ext uri="{FF2B5EF4-FFF2-40B4-BE49-F238E27FC236}">
                <a16:creationId xmlns:a16="http://schemas.microsoft.com/office/drawing/2014/main" id="{68592464-2587-EC46-8134-E901E71F8FF1}"/>
              </a:ext>
            </a:extLst>
          </p:cNvPr>
          <p:cNvSpPr>
            <a:spLocks noGrp="1"/>
          </p:cNvSpPr>
          <p:nvPr>
            <p:ph type="title"/>
          </p:nvPr>
        </p:nvSpPr>
        <p:spPr/>
        <p:txBody>
          <a:bodyPr/>
          <a:lstStyle/>
          <a:p>
            <a:r>
              <a:rPr lang="en-CH"/>
              <a:t>ATLAS Experiment</a:t>
            </a:r>
          </a:p>
        </p:txBody>
      </p:sp>
      <p:sp>
        <p:nvSpPr>
          <p:cNvPr id="4" name="Date Placeholder 3">
            <a:extLst>
              <a:ext uri="{FF2B5EF4-FFF2-40B4-BE49-F238E27FC236}">
                <a16:creationId xmlns:a16="http://schemas.microsoft.com/office/drawing/2014/main" id="{0E75CBA6-8700-A546-B818-306F20C687C7}"/>
              </a:ext>
            </a:extLst>
          </p:cNvPr>
          <p:cNvSpPr>
            <a:spLocks noGrp="1"/>
          </p:cNvSpPr>
          <p:nvPr>
            <p:ph type="dt" sz="half" idx="10"/>
          </p:nvPr>
        </p:nvSpPr>
        <p:spPr/>
        <p:txBody>
          <a:bodyPr/>
          <a:lstStyle/>
          <a:p>
            <a:r>
              <a:rPr lang="de-CH"/>
              <a:t>Nov 2023</a:t>
            </a:r>
            <a:endParaRPr lang="fr-FR"/>
          </a:p>
        </p:txBody>
      </p:sp>
      <p:sp>
        <p:nvSpPr>
          <p:cNvPr id="8" name="Rectangle 3">
            <a:extLst>
              <a:ext uri="{FF2B5EF4-FFF2-40B4-BE49-F238E27FC236}">
                <a16:creationId xmlns:a16="http://schemas.microsoft.com/office/drawing/2014/main" id="{D08EAC3D-3CC7-AC4A-965E-80B7DC16A9F1}"/>
              </a:ext>
            </a:extLst>
          </p:cNvPr>
          <p:cNvSpPr txBox="1">
            <a:spLocks noChangeArrowheads="1"/>
          </p:cNvSpPr>
          <p:nvPr/>
        </p:nvSpPr>
        <p:spPr>
          <a:xfrm>
            <a:off x="536811" y="1737066"/>
            <a:ext cx="3577989" cy="435893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t>25m high, 44m long</a:t>
            </a:r>
          </a:p>
          <a:p>
            <a:r>
              <a:rPr lang="en-US"/>
              <a:t>Total weight 7000 </a:t>
            </a:r>
            <a:r>
              <a:rPr lang="en-US" err="1"/>
              <a:t>tonnes</a:t>
            </a:r>
            <a:endParaRPr lang="en-US"/>
          </a:p>
          <a:p>
            <a:r>
              <a:rPr lang="en-US"/>
              <a:t>100 million “pixels” per picture.</a:t>
            </a:r>
          </a:p>
          <a:p>
            <a:r>
              <a:rPr lang="en-US">
                <a:solidFill>
                  <a:srgbClr val="000000"/>
                </a:solidFill>
              </a:rPr>
              <a:t>3000 scientists including 1000 students</a:t>
            </a:r>
          </a:p>
          <a:p>
            <a:endParaRPr lang="en-US"/>
          </a:p>
        </p:txBody>
      </p:sp>
    </p:spTree>
    <p:extLst>
      <p:ext uri="{BB962C8B-B14F-4D97-AF65-F5344CB8AC3E}">
        <p14:creationId xmlns:p14="http://schemas.microsoft.com/office/powerpoint/2010/main" val="3418217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8C3029F-77CE-ED47-843C-6A65ABECB87D}"/>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548A83F8-93F8-6C4F-AE3E-3586BB359937}"/>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EBBC7181-A6F1-C94A-81CF-C1CB2367144F}"/>
              </a:ext>
            </a:extLst>
          </p:cNvPr>
          <p:cNvSpPr>
            <a:spLocks noGrp="1"/>
          </p:cNvSpPr>
          <p:nvPr>
            <p:ph type="sldNum" sz="quarter" idx="12"/>
          </p:nvPr>
        </p:nvSpPr>
        <p:spPr/>
        <p:txBody>
          <a:bodyPr/>
          <a:lstStyle/>
          <a:p>
            <a:fld id="{490AA3F6-1618-3548-975A-DD1A2939A246}" type="slidenum">
              <a:rPr lang="fr-FR" smtClean="0"/>
              <a:t>21</a:t>
            </a:fld>
            <a:endParaRPr lang="fr-FR"/>
          </a:p>
        </p:txBody>
      </p:sp>
      <p:pic>
        <p:nvPicPr>
          <p:cNvPr id="7" name="Picture 9" descr="Detector_Cut_Section">
            <a:extLst>
              <a:ext uri="{FF2B5EF4-FFF2-40B4-BE49-F238E27FC236}">
                <a16:creationId xmlns:a16="http://schemas.microsoft.com/office/drawing/2014/main" id="{7C188F55-4467-3647-BF94-86EB189D78AF}"/>
              </a:ext>
            </a:extLst>
          </p:cNvPr>
          <p:cNvPicPr>
            <a:picLocks noChangeAspect="1" noChangeArrowheads="1"/>
          </p:cNvPicPr>
          <p:nvPr/>
        </p:nvPicPr>
        <p:blipFill>
          <a:blip r:embed="rId2"/>
          <a:srcRect/>
          <a:stretch>
            <a:fillRect/>
          </a:stretch>
        </p:blipFill>
        <p:spPr bwMode="auto">
          <a:xfrm>
            <a:off x="1336686" y="468441"/>
            <a:ext cx="7666381" cy="6218470"/>
          </a:xfrm>
          <a:prstGeom prst="rect">
            <a:avLst/>
          </a:prstGeom>
          <a:noFill/>
        </p:spPr>
      </p:pic>
      <p:sp>
        <p:nvSpPr>
          <p:cNvPr id="2" name="TextBox 1">
            <a:extLst>
              <a:ext uri="{FF2B5EF4-FFF2-40B4-BE49-F238E27FC236}">
                <a16:creationId xmlns:a16="http://schemas.microsoft.com/office/drawing/2014/main" id="{586BDDC9-F36F-0248-8245-610A60E159F2}"/>
              </a:ext>
            </a:extLst>
          </p:cNvPr>
          <p:cNvSpPr txBox="1"/>
          <p:nvPr/>
        </p:nvSpPr>
        <p:spPr>
          <a:xfrm>
            <a:off x="7444635" y="5365455"/>
            <a:ext cx="4249818" cy="923330"/>
          </a:xfrm>
          <a:prstGeom prst="rect">
            <a:avLst/>
          </a:prstGeom>
          <a:noFill/>
        </p:spPr>
        <p:txBody>
          <a:bodyPr wrap="none" rtlCol="0">
            <a:spAutoFit/>
          </a:bodyPr>
          <a:lstStyle/>
          <a:p>
            <a:r>
              <a:rPr lang="en-CH">
                <a:solidFill>
                  <a:schemeClr val="bg1"/>
                </a:solidFill>
              </a:rPr>
              <a:t>Measure the particles’ energy, direction </a:t>
            </a:r>
            <a:br>
              <a:rPr lang="en-CH">
                <a:solidFill>
                  <a:schemeClr val="bg1"/>
                </a:solidFill>
              </a:rPr>
            </a:br>
            <a:r>
              <a:rPr lang="en-CH">
                <a:solidFill>
                  <a:schemeClr val="bg1"/>
                </a:solidFill>
              </a:rPr>
              <a:t>and charge.</a:t>
            </a:r>
            <a:br>
              <a:rPr lang="en-CH">
                <a:solidFill>
                  <a:schemeClr val="bg1"/>
                </a:solidFill>
              </a:rPr>
            </a:br>
            <a:r>
              <a:rPr lang="en-CH">
                <a:solidFill>
                  <a:schemeClr val="bg1"/>
                </a:solidFill>
              </a:rPr>
              <a:t>Distinguish different particle types.</a:t>
            </a:r>
          </a:p>
        </p:txBody>
      </p:sp>
    </p:spTree>
    <p:extLst>
      <p:ext uri="{BB962C8B-B14F-4D97-AF65-F5344CB8AC3E}">
        <p14:creationId xmlns:p14="http://schemas.microsoft.com/office/powerpoint/2010/main" val="1945180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6C4A057-64BC-C740-AA10-45E80FD487E0}"/>
              </a:ext>
            </a:extLst>
          </p:cNvPr>
          <p:cNvSpPr>
            <a:spLocks noGrp="1"/>
          </p:cNvSpPr>
          <p:nvPr>
            <p:ph type="dt" sz="half" idx="10"/>
          </p:nvPr>
        </p:nvSpPr>
        <p:spPr/>
        <p:txBody>
          <a:bodyPr/>
          <a:lstStyle/>
          <a:p>
            <a:r>
              <a:rPr lang="de-CH"/>
              <a:t>Nov 2023</a:t>
            </a:r>
            <a:endParaRPr lang="fr-FR"/>
          </a:p>
        </p:txBody>
      </p:sp>
      <p:sp>
        <p:nvSpPr>
          <p:cNvPr id="6" name="Slide Number Placeholder 5">
            <a:extLst>
              <a:ext uri="{FF2B5EF4-FFF2-40B4-BE49-F238E27FC236}">
                <a16:creationId xmlns:a16="http://schemas.microsoft.com/office/drawing/2014/main" id="{2FE6C4C1-8591-8849-AF57-05E2AD36863F}"/>
              </a:ext>
            </a:extLst>
          </p:cNvPr>
          <p:cNvSpPr>
            <a:spLocks noGrp="1"/>
          </p:cNvSpPr>
          <p:nvPr>
            <p:ph type="sldNum" sz="quarter" idx="12"/>
          </p:nvPr>
        </p:nvSpPr>
        <p:spPr/>
        <p:txBody>
          <a:bodyPr/>
          <a:lstStyle/>
          <a:p>
            <a:fld id="{490AA3F6-1618-3548-975A-DD1A2939A246}" type="slidenum">
              <a:rPr lang="fr-FR" smtClean="0"/>
              <a:t>22</a:t>
            </a:fld>
            <a:endParaRPr lang="fr-FR"/>
          </a:p>
        </p:txBody>
      </p:sp>
      <p:pic>
        <p:nvPicPr>
          <p:cNvPr id="7" name="Picture 6">
            <a:extLst>
              <a:ext uri="{FF2B5EF4-FFF2-40B4-BE49-F238E27FC236}">
                <a16:creationId xmlns:a16="http://schemas.microsoft.com/office/drawing/2014/main" id="{0B7F8125-810D-FC4C-ABDF-878589A922F8}"/>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524000" y="344400"/>
            <a:ext cx="9144000" cy="6096000"/>
          </a:xfrm>
          <a:prstGeom prst="rect">
            <a:avLst/>
          </a:prstGeom>
        </p:spPr>
      </p:pic>
      <p:sp>
        <p:nvSpPr>
          <p:cNvPr id="8" name="Rectangle 7">
            <a:extLst>
              <a:ext uri="{FF2B5EF4-FFF2-40B4-BE49-F238E27FC236}">
                <a16:creationId xmlns:a16="http://schemas.microsoft.com/office/drawing/2014/main" id="{E8918F11-573E-DD4B-AC27-F76E05B2B699}"/>
              </a:ext>
            </a:extLst>
          </p:cNvPr>
          <p:cNvSpPr/>
          <p:nvPr/>
        </p:nvSpPr>
        <p:spPr>
          <a:xfrm>
            <a:off x="1646343" y="312093"/>
            <a:ext cx="5698996" cy="461665"/>
          </a:xfrm>
          <a:prstGeom prst="rect">
            <a:avLst/>
          </a:prstGeom>
        </p:spPr>
        <p:txBody>
          <a:bodyPr wrap="none">
            <a:spAutoFit/>
          </a:bodyPr>
          <a:lstStyle/>
          <a:p>
            <a:r>
              <a:rPr lang="en-US" sz="2400">
                <a:solidFill>
                  <a:srgbClr val="FFFF00"/>
                </a:solidFill>
              </a:rPr>
              <a:t>Higgs boson candidate with two photons</a:t>
            </a:r>
            <a:endParaRPr lang="en-CH" sz="2400"/>
          </a:p>
        </p:txBody>
      </p:sp>
      <p:sp>
        <p:nvSpPr>
          <p:cNvPr id="2" name="Footer Placeholder 1">
            <a:extLst>
              <a:ext uri="{FF2B5EF4-FFF2-40B4-BE49-F238E27FC236}">
                <a16:creationId xmlns:a16="http://schemas.microsoft.com/office/drawing/2014/main" id="{5D5F22CF-9919-FD48-989B-8985CC71FA0A}"/>
              </a:ext>
            </a:extLst>
          </p:cNvPr>
          <p:cNvSpPr>
            <a:spLocks noGrp="1"/>
          </p:cNvSpPr>
          <p:nvPr>
            <p:ph type="ftr" sz="quarter" idx="11"/>
          </p:nvPr>
        </p:nvSpPr>
        <p:spPr/>
        <p:txBody>
          <a:bodyPr/>
          <a:lstStyle/>
          <a:p>
            <a:r>
              <a:rPr lang="fr-FR"/>
              <a:t>FST Future Leaders - Scientific Challenges</a:t>
            </a:r>
          </a:p>
        </p:txBody>
      </p:sp>
    </p:spTree>
    <p:extLst>
      <p:ext uri="{BB962C8B-B14F-4D97-AF65-F5344CB8AC3E}">
        <p14:creationId xmlns:p14="http://schemas.microsoft.com/office/powerpoint/2010/main" val="3486730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1E8DBD-0991-6C4B-A4F3-0BDB1E6AD1C3}"/>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C7B431E6-9B82-D24D-A2EB-C295B6D9EC9C}"/>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26514607-D4C1-E04E-9009-0E86E927958D}"/>
              </a:ext>
            </a:extLst>
          </p:cNvPr>
          <p:cNvSpPr>
            <a:spLocks noGrp="1"/>
          </p:cNvSpPr>
          <p:nvPr>
            <p:ph type="sldNum" sz="quarter" idx="12"/>
          </p:nvPr>
        </p:nvSpPr>
        <p:spPr/>
        <p:txBody>
          <a:bodyPr/>
          <a:lstStyle/>
          <a:p>
            <a:fld id="{490AA3F6-1618-3548-975A-DD1A2939A246}" type="slidenum">
              <a:rPr lang="fr-FR" smtClean="0"/>
              <a:t>23</a:t>
            </a:fld>
            <a:endParaRPr lang="fr-FR"/>
          </a:p>
        </p:txBody>
      </p:sp>
      <p:pic>
        <p:nvPicPr>
          <p:cNvPr id="7" name="Picture 6">
            <a:extLst>
              <a:ext uri="{FF2B5EF4-FFF2-40B4-BE49-F238E27FC236}">
                <a16:creationId xmlns:a16="http://schemas.microsoft.com/office/drawing/2014/main" id="{3B8FF432-F99F-BD46-B3BF-D68B505DD2F1}"/>
              </a:ext>
            </a:extLst>
          </p:cNvPr>
          <p:cNvPicPr>
            <a:picLocks noChangeAspect="1"/>
          </p:cNvPicPr>
          <p:nvPr/>
        </p:nvPicPr>
        <p:blipFill>
          <a:blip r:embed="rId2"/>
          <a:stretch>
            <a:fillRect/>
          </a:stretch>
        </p:blipFill>
        <p:spPr>
          <a:xfrm>
            <a:off x="1881337" y="251274"/>
            <a:ext cx="8314911" cy="6236183"/>
          </a:xfrm>
          <a:prstGeom prst="rect">
            <a:avLst/>
          </a:prstGeom>
        </p:spPr>
      </p:pic>
      <p:sp>
        <p:nvSpPr>
          <p:cNvPr id="9" name="Title 1">
            <a:extLst>
              <a:ext uri="{FF2B5EF4-FFF2-40B4-BE49-F238E27FC236}">
                <a16:creationId xmlns:a16="http://schemas.microsoft.com/office/drawing/2014/main" id="{7371E57B-52EC-7148-8E94-D8CFBE809753}"/>
              </a:ext>
            </a:extLst>
          </p:cNvPr>
          <p:cNvSpPr txBox="1">
            <a:spLocks/>
          </p:cNvSpPr>
          <p:nvPr/>
        </p:nvSpPr>
        <p:spPr bwMode="auto">
          <a:xfrm>
            <a:off x="8116236" y="370543"/>
            <a:ext cx="2016224" cy="608112"/>
          </a:xfrm>
          <a:prstGeom prst="rect">
            <a:avLst/>
          </a:prstGeom>
          <a:noFill/>
          <a:ln>
            <a:noFill/>
          </a:ln>
          <a:effectLst/>
          <a:extLst>
            <a:ext uri="{909E8E84-426E-40dd-AFC4-6F175D3DCCD1}">
              <a14:hiddenFill xmlns="" xmlns:a14="http://schemas.microsoft.com/office/drawing/2010/main">
                <a:solidFill>
                  <a:srgbClr val="FFFF00">
                    <a:alpha val="50000"/>
                  </a:srgbClr>
                </a:solidFill>
              </a14:hiddenFill>
            </a:ext>
            <a:ext uri="{91240B29-F687-4f45-9708-019B960494DF}">
              <a14:hiddenLine xmlns="" xmlns:a14="http://schemas.microsoft.com/office/drawing/2010/main" w="2857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92075" tIns="46038" rIns="92075" bIns="46038" numCol="1" anchor="ctr" anchorCtr="0" compatLnSpc="1">
            <a:prstTxWarp prst="textNoShape">
              <a:avLst/>
            </a:prstTxWarp>
          </a:bodyPr>
          <a:lstStyle>
            <a:lvl1pPr algn="l" rtl="0" eaLnBrk="0" fontAlgn="base" hangingPunct="0">
              <a:spcBef>
                <a:spcPct val="0"/>
              </a:spcBef>
              <a:spcAft>
                <a:spcPct val="0"/>
              </a:spcAft>
              <a:defRPr kumimoji="1" sz="2800" b="1" u="sng">
                <a:solidFill>
                  <a:schemeClr val="accent2"/>
                </a:solidFill>
                <a:latin typeface="Trebuchet MS"/>
                <a:ea typeface="+mj-ea"/>
                <a:cs typeface="ＭＳ Ｐゴシック" charset="0"/>
              </a:defRPr>
            </a:lvl1pPr>
            <a:lvl2pPr algn="l" rtl="0" eaLnBrk="0" fontAlgn="base" hangingPunct="0">
              <a:spcBef>
                <a:spcPct val="0"/>
              </a:spcBef>
              <a:spcAft>
                <a:spcPct val="0"/>
              </a:spcAft>
              <a:defRPr kumimoji="1" sz="3200" b="1" u="sng">
                <a:solidFill>
                  <a:schemeClr val="accent2"/>
                </a:solidFill>
                <a:latin typeface="Helvetica" charset="0"/>
                <a:ea typeface="ＭＳ Ｐゴシック" charset="0"/>
                <a:cs typeface="ＭＳ Ｐゴシック" charset="0"/>
              </a:defRPr>
            </a:lvl2pPr>
            <a:lvl3pPr algn="l" rtl="0" eaLnBrk="0" fontAlgn="base" hangingPunct="0">
              <a:spcBef>
                <a:spcPct val="0"/>
              </a:spcBef>
              <a:spcAft>
                <a:spcPct val="0"/>
              </a:spcAft>
              <a:defRPr kumimoji="1" sz="3200" b="1" u="sng">
                <a:solidFill>
                  <a:schemeClr val="accent2"/>
                </a:solidFill>
                <a:latin typeface="Helvetica" charset="0"/>
                <a:ea typeface="ＭＳ Ｐゴシック" charset="0"/>
                <a:cs typeface="ＭＳ Ｐゴシック" charset="0"/>
              </a:defRPr>
            </a:lvl3pPr>
            <a:lvl4pPr algn="l" rtl="0" eaLnBrk="0" fontAlgn="base" hangingPunct="0">
              <a:spcBef>
                <a:spcPct val="0"/>
              </a:spcBef>
              <a:spcAft>
                <a:spcPct val="0"/>
              </a:spcAft>
              <a:defRPr kumimoji="1" sz="3200" b="1" u="sng">
                <a:solidFill>
                  <a:schemeClr val="accent2"/>
                </a:solidFill>
                <a:latin typeface="Helvetica" charset="0"/>
                <a:ea typeface="ＭＳ Ｐゴシック" charset="0"/>
                <a:cs typeface="ＭＳ Ｐゴシック" charset="0"/>
              </a:defRPr>
            </a:lvl4pPr>
            <a:lvl5pPr algn="l" rtl="0" eaLnBrk="0" fontAlgn="base" hangingPunct="0">
              <a:spcBef>
                <a:spcPct val="0"/>
              </a:spcBef>
              <a:spcAft>
                <a:spcPct val="0"/>
              </a:spcAft>
              <a:defRPr kumimoji="1" sz="3200" b="1" u="sng">
                <a:solidFill>
                  <a:schemeClr val="accent2"/>
                </a:solidFill>
                <a:latin typeface="Helvetica" charset="0"/>
                <a:ea typeface="ＭＳ Ｐゴシック" charset="0"/>
                <a:cs typeface="ＭＳ Ｐゴシック" charset="0"/>
              </a:defRPr>
            </a:lvl5pPr>
            <a:lvl6pPr marL="457200" algn="l" rtl="0" eaLnBrk="0" fontAlgn="base" hangingPunct="0">
              <a:spcBef>
                <a:spcPct val="0"/>
              </a:spcBef>
              <a:spcAft>
                <a:spcPct val="0"/>
              </a:spcAft>
              <a:defRPr kumimoji="1" sz="3200" b="1" u="sng">
                <a:solidFill>
                  <a:schemeClr val="accent2"/>
                </a:solidFill>
                <a:latin typeface="Helvetica" charset="0"/>
                <a:ea typeface="ＭＳ Ｐゴシック" charset="0"/>
              </a:defRPr>
            </a:lvl6pPr>
            <a:lvl7pPr marL="914400" algn="l" rtl="0" eaLnBrk="0" fontAlgn="base" hangingPunct="0">
              <a:spcBef>
                <a:spcPct val="0"/>
              </a:spcBef>
              <a:spcAft>
                <a:spcPct val="0"/>
              </a:spcAft>
              <a:defRPr kumimoji="1" sz="3200" b="1" u="sng">
                <a:solidFill>
                  <a:schemeClr val="accent2"/>
                </a:solidFill>
                <a:latin typeface="Helvetica" charset="0"/>
                <a:ea typeface="ＭＳ Ｐゴシック" charset="0"/>
              </a:defRPr>
            </a:lvl7pPr>
            <a:lvl8pPr marL="1371600" algn="l" rtl="0" eaLnBrk="0" fontAlgn="base" hangingPunct="0">
              <a:spcBef>
                <a:spcPct val="0"/>
              </a:spcBef>
              <a:spcAft>
                <a:spcPct val="0"/>
              </a:spcAft>
              <a:defRPr kumimoji="1" sz="3200" b="1" u="sng">
                <a:solidFill>
                  <a:schemeClr val="accent2"/>
                </a:solidFill>
                <a:latin typeface="Helvetica" charset="0"/>
                <a:ea typeface="ＭＳ Ｐゴシック" charset="0"/>
              </a:defRPr>
            </a:lvl8pPr>
            <a:lvl9pPr marL="1828800" algn="l" rtl="0" eaLnBrk="0" fontAlgn="base" hangingPunct="0">
              <a:spcBef>
                <a:spcPct val="0"/>
              </a:spcBef>
              <a:spcAft>
                <a:spcPct val="0"/>
              </a:spcAft>
              <a:defRPr kumimoji="1" sz="3200" b="1" u="sng">
                <a:solidFill>
                  <a:schemeClr val="accent2"/>
                </a:solidFill>
                <a:latin typeface="Helvetica"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sz="2800" b="1" i="0" u="sng" strike="noStrike" kern="0" cap="none" spc="0" normalizeH="0" baseline="0" noProof="0">
                <a:ln>
                  <a:noFill/>
                </a:ln>
                <a:solidFill>
                  <a:srgbClr val="009900"/>
                </a:solidFill>
                <a:effectLst/>
                <a:uLnTx/>
                <a:uFillTx/>
                <a:latin typeface="Trebuchet MS"/>
                <a:ea typeface="ＭＳ Ｐゴシック"/>
                <a:sym typeface="Wingdings"/>
              </a:rPr>
              <a:t>ZZ  </a:t>
            </a:r>
            <a:r>
              <a:rPr kumimoji="1" lang="en-US" sz="2800" b="1" i="0" u="sng" strike="noStrike" kern="0" cap="none" spc="0" normalizeH="0" baseline="0" noProof="0" err="1">
                <a:ln>
                  <a:noFill/>
                </a:ln>
                <a:solidFill>
                  <a:srgbClr val="009900"/>
                </a:solidFill>
                <a:effectLst/>
                <a:uLnTx/>
                <a:uFillTx/>
                <a:latin typeface="Trebuchet MS"/>
                <a:ea typeface="ＭＳ Ｐゴシック"/>
                <a:sym typeface="Wingdings"/>
              </a:rPr>
              <a:t>μμμμ</a:t>
            </a:r>
            <a:endParaRPr kumimoji="1" lang="en-US" sz="2800" b="1" i="0" u="sng" strike="noStrike" kern="0" cap="none" spc="0" normalizeH="0" baseline="0" noProof="0">
              <a:ln>
                <a:noFill/>
              </a:ln>
              <a:solidFill>
                <a:srgbClr val="009900"/>
              </a:solidFill>
              <a:effectLst/>
              <a:uLnTx/>
              <a:uFillTx/>
              <a:latin typeface="Trebuchet MS"/>
              <a:ea typeface="ＭＳ Ｐゴシック"/>
            </a:endParaRPr>
          </a:p>
        </p:txBody>
      </p:sp>
    </p:spTree>
    <p:extLst>
      <p:ext uri="{BB962C8B-B14F-4D97-AF65-F5344CB8AC3E}">
        <p14:creationId xmlns:p14="http://schemas.microsoft.com/office/powerpoint/2010/main" val="2697305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2ECDC-B43A-834C-B17F-75D2F0289BD1}"/>
              </a:ext>
            </a:extLst>
          </p:cNvPr>
          <p:cNvSpPr>
            <a:spLocks noGrp="1"/>
          </p:cNvSpPr>
          <p:nvPr>
            <p:ph type="title"/>
          </p:nvPr>
        </p:nvSpPr>
        <p:spPr/>
        <p:txBody>
          <a:bodyPr>
            <a:normAutofit fontScale="90000"/>
          </a:bodyPr>
          <a:lstStyle/>
          <a:p>
            <a:r>
              <a:rPr lang="en-GB">
                <a:solidFill>
                  <a:schemeClr val="bg1"/>
                </a:solidFill>
              </a:rPr>
              <a:t>Higgs boson Discovery 2012, Nobel Prize 2013</a:t>
            </a:r>
            <a:endParaRPr lang="en-CH">
              <a:solidFill>
                <a:schemeClr val="bg1"/>
              </a:solidFill>
            </a:endParaRPr>
          </a:p>
        </p:txBody>
      </p:sp>
      <p:sp>
        <p:nvSpPr>
          <p:cNvPr id="4" name="Date Placeholder 3">
            <a:extLst>
              <a:ext uri="{FF2B5EF4-FFF2-40B4-BE49-F238E27FC236}">
                <a16:creationId xmlns:a16="http://schemas.microsoft.com/office/drawing/2014/main" id="{EEDBC5F8-42F7-6D4C-A729-BCD04769CA97}"/>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C5D0B4D4-3BF3-8B4F-B1E2-60EC5312526A}"/>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C83B99BF-6A41-CF4E-B2C4-E9B68F6CE5B3}"/>
              </a:ext>
            </a:extLst>
          </p:cNvPr>
          <p:cNvSpPr>
            <a:spLocks noGrp="1"/>
          </p:cNvSpPr>
          <p:nvPr>
            <p:ph type="sldNum" sz="quarter" idx="12"/>
          </p:nvPr>
        </p:nvSpPr>
        <p:spPr/>
        <p:txBody>
          <a:bodyPr/>
          <a:lstStyle/>
          <a:p>
            <a:fld id="{490AA3F6-1618-3548-975A-DD1A2939A246}" type="slidenum">
              <a:rPr lang="fr-FR" smtClean="0"/>
              <a:t>24</a:t>
            </a:fld>
            <a:endParaRPr lang="fr-FR"/>
          </a:p>
        </p:txBody>
      </p:sp>
      <p:pic>
        <p:nvPicPr>
          <p:cNvPr id="7" name="Picture 6">
            <a:extLst>
              <a:ext uri="{FF2B5EF4-FFF2-40B4-BE49-F238E27FC236}">
                <a16:creationId xmlns:a16="http://schemas.microsoft.com/office/drawing/2014/main" id="{CF8B80E4-2A61-D54C-94FC-60A0F201A653}"/>
              </a:ext>
            </a:extLst>
          </p:cNvPr>
          <p:cNvPicPr>
            <a:picLocks noChangeAspect="1"/>
          </p:cNvPicPr>
          <p:nvPr/>
        </p:nvPicPr>
        <p:blipFill rotWithShape="1">
          <a:blip r:embed="rId3"/>
          <a:srcRect l="5061" r="8784" b="30569"/>
          <a:stretch/>
        </p:blipFill>
        <p:spPr>
          <a:xfrm>
            <a:off x="1242000" y="1134048"/>
            <a:ext cx="7878073" cy="4237779"/>
          </a:xfrm>
          <a:prstGeom prst="rect">
            <a:avLst/>
          </a:prstGeom>
        </p:spPr>
      </p:pic>
      <p:pic>
        <p:nvPicPr>
          <p:cNvPr id="8" name="Picture 7">
            <a:extLst>
              <a:ext uri="{FF2B5EF4-FFF2-40B4-BE49-F238E27FC236}">
                <a16:creationId xmlns:a16="http://schemas.microsoft.com/office/drawing/2014/main" id="{DAFD981D-4BF4-094B-8E99-11BEC5D2BE96}"/>
              </a:ext>
            </a:extLst>
          </p:cNvPr>
          <p:cNvPicPr>
            <a:picLocks noChangeAspect="1"/>
          </p:cNvPicPr>
          <p:nvPr/>
        </p:nvPicPr>
        <p:blipFill>
          <a:blip r:embed="rId4"/>
          <a:stretch>
            <a:fillRect/>
          </a:stretch>
        </p:blipFill>
        <p:spPr>
          <a:xfrm>
            <a:off x="9523984" y="1213560"/>
            <a:ext cx="1772816" cy="1772816"/>
          </a:xfrm>
          <a:prstGeom prst="rect">
            <a:avLst/>
          </a:prstGeom>
        </p:spPr>
      </p:pic>
      <p:sp>
        <p:nvSpPr>
          <p:cNvPr id="9" name="TextBox 8">
            <a:extLst>
              <a:ext uri="{FF2B5EF4-FFF2-40B4-BE49-F238E27FC236}">
                <a16:creationId xmlns:a16="http://schemas.microsoft.com/office/drawing/2014/main" id="{B567AD9D-B716-2C41-A57A-C080AC6DCEC8}"/>
              </a:ext>
            </a:extLst>
          </p:cNvPr>
          <p:cNvSpPr txBox="1"/>
          <p:nvPr/>
        </p:nvSpPr>
        <p:spPr>
          <a:xfrm>
            <a:off x="1261878" y="5490615"/>
            <a:ext cx="9921824" cy="707886"/>
          </a:xfrm>
          <a:prstGeom prst="rect">
            <a:avLst/>
          </a:prstGeom>
          <a:noFill/>
        </p:spPr>
        <p:txBody>
          <a:bodyPr wrap="square" rtlCol="0">
            <a:spAutoFit/>
          </a:bodyPr>
          <a:lstStyle/>
          <a:p>
            <a:r>
              <a:rPr lang="en-US" sz="2000">
                <a:solidFill>
                  <a:schemeClr val="bg1"/>
                </a:solidFill>
              </a:rPr>
              <a:t>François Englert and Peter Higgs on 4 July 2012. In 1964, with Robert </a:t>
            </a:r>
            <a:r>
              <a:rPr lang="en-US" sz="2000" err="1">
                <a:solidFill>
                  <a:schemeClr val="bg1"/>
                </a:solidFill>
              </a:rPr>
              <a:t>Brout</a:t>
            </a:r>
            <a:r>
              <a:rPr lang="en-US" sz="2000">
                <a:solidFill>
                  <a:schemeClr val="bg1"/>
                </a:solidFill>
              </a:rPr>
              <a:t>, they proposed the mechanism by which fundamental particles can have a mass.</a:t>
            </a:r>
          </a:p>
        </p:txBody>
      </p:sp>
    </p:spTree>
    <p:extLst>
      <p:ext uri="{BB962C8B-B14F-4D97-AF65-F5344CB8AC3E}">
        <p14:creationId xmlns:p14="http://schemas.microsoft.com/office/powerpoint/2010/main" val="1920993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r>
              <a:rPr lang="de-CH"/>
              <a:t>Nov 2023</a:t>
            </a:r>
            <a:endParaRPr lang="fr-FR"/>
          </a:p>
        </p:txBody>
      </p:sp>
      <p:sp>
        <p:nvSpPr>
          <p:cNvPr id="3" name="Footer Placeholder 2">
            <a:extLst>
              <a:ext uri="{FF2B5EF4-FFF2-40B4-BE49-F238E27FC236}">
                <a16:creationId xmlns:a16="http://schemas.microsoft.com/office/drawing/2014/main" id="{EDAE920B-ADD5-6C47-BCD5-C28F60462D6F}"/>
              </a:ext>
            </a:extLst>
          </p:cNvPr>
          <p:cNvSpPr>
            <a:spLocks noGrp="1"/>
          </p:cNvSpPr>
          <p:nvPr>
            <p:ph type="ftr" sz="quarter" idx="11"/>
          </p:nvPr>
        </p:nvSpPr>
        <p:spPr/>
        <p:txBody>
          <a:bodyPr/>
          <a:lstStyle/>
          <a:p>
            <a:r>
              <a:rPr lang="fr-FR"/>
              <a:t>FST Future Leaders - Scientific Challenges</a:t>
            </a:r>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fld id="{490AA3F6-1618-3548-975A-DD1A2939A246}" type="slidenum">
              <a:rPr lang="fr-FR" smtClean="0"/>
              <a:t>25</a:t>
            </a:fld>
            <a:endParaRPr lang="fr-F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en-US" sz="4400">
                <a:solidFill>
                  <a:schemeClr val="bg2"/>
                </a:solidFill>
              </a:rPr>
              <a:t>There are many unanswered questions </a:t>
            </a:r>
            <a:br>
              <a:rPr lang="en-US" sz="4400">
                <a:solidFill>
                  <a:schemeClr val="bg2"/>
                </a:solidFill>
              </a:rPr>
            </a:br>
            <a:r>
              <a:rPr lang="en-US" sz="4400">
                <a:solidFill>
                  <a:schemeClr val="bg2"/>
                </a:solidFill>
              </a:rPr>
              <a:t>in fundamental physics</a:t>
            </a:r>
            <a:br>
              <a:rPr lang="en-US" sz="4400"/>
            </a:br>
            <a:endParaRPr lang="en-US"/>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a:r>
              <a:rPr lang="en-US" sz="2800">
                <a:solidFill>
                  <a:schemeClr val="bg2"/>
                </a:solidFill>
              </a:rPr>
              <a:t>Including</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solidFill>
                  <a:schemeClr val="bg1"/>
                </a:solidFill>
              </a:rPr>
              <a:t>What is the unknown 95% of the mass </a:t>
            </a:r>
            <a:br>
              <a:rPr lang="en-US">
                <a:solidFill>
                  <a:schemeClr val="bg1"/>
                </a:solidFill>
              </a:rPr>
            </a:br>
            <a:r>
              <a:rPr lang="en-US">
                <a:solidFill>
                  <a:schemeClr val="bg1"/>
                </a:solidFill>
              </a:rPr>
              <a:t>and energy </a:t>
            </a:r>
            <a:br>
              <a:rPr lang="en-US">
                <a:solidFill>
                  <a:schemeClr val="bg1"/>
                </a:solidFill>
              </a:rPr>
            </a:br>
            <a:r>
              <a:rPr lang="en-US">
                <a:solidFill>
                  <a:schemeClr val="bg1"/>
                </a:solidFill>
              </a:rPr>
              <a:t>of the universe?</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solidFill>
                  <a:schemeClr val="bg1"/>
                </a:solidFill>
              </a:rPr>
              <a:t>Why is the universe made only of matter, with hardly any antimatter?</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solidFill>
                  <a:schemeClr val="bg1"/>
                </a:solidFill>
              </a:rPr>
              <a:t>Why is gravity so weak compared to the other forces?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solidFill>
                  <a:schemeClr val="bg1"/>
                </a:solidFill>
              </a:rPr>
              <a:t>Is there only one Higgs boson, and does it behave exactly as expected?</a:t>
            </a:r>
          </a:p>
        </p:txBody>
      </p:sp>
    </p:spTree>
    <p:extLst>
      <p:ext uri="{BB962C8B-B14F-4D97-AF65-F5344CB8AC3E}">
        <p14:creationId xmlns:p14="http://schemas.microsoft.com/office/powerpoint/2010/main" val="371955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3CA4A4-5E6B-E848-A141-D74F01D4E5E1}"/>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0033A0"/>
                </a:solidFill>
                <a:effectLst/>
                <a:uLnTx/>
                <a:uFillTx/>
                <a:latin typeface="Arial" panose="020B0604020202020204"/>
                <a:ea typeface="+mn-ea"/>
                <a:cs typeface="+mn-cs"/>
              </a:rPr>
              <a:t>Nov 2023</a:t>
            </a:r>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CFDE12B0-6AB5-E942-B393-1C4EC3A4C032}"/>
              </a:ext>
            </a:extLst>
          </p:cNvPr>
          <p:cNvSpPr>
            <a:spLocks noGrp="1"/>
          </p:cNvSpPr>
          <p:nvPr>
            <p:ph type="title"/>
          </p:nvPr>
        </p:nvSpPr>
        <p:spPr>
          <a:xfrm>
            <a:off x="696000" y="465591"/>
            <a:ext cx="10993492" cy="1116849"/>
          </a:xfrm>
        </p:spPr>
        <p:txBody>
          <a:bodyPr>
            <a:normAutofit/>
          </a:bodyPr>
          <a:lstStyle/>
          <a:p>
            <a:pPr algn="ctr"/>
            <a:r>
              <a:rPr lang="en-US" sz="4400"/>
              <a:t>Preparing CERN’s </a:t>
            </a:r>
            <a:r>
              <a:rPr lang="en-US" sz="4400" dirty="0"/>
              <a:t>future</a:t>
            </a:r>
            <a:endParaRPr lang="en-GB" dirty="0"/>
          </a:p>
        </p:txBody>
      </p:sp>
      <p:sp>
        <p:nvSpPr>
          <p:cNvPr id="17" name="TextBox 16">
            <a:extLst>
              <a:ext uri="{FF2B5EF4-FFF2-40B4-BE49-F238E27FC236}">
                <a16:creationId xmlns:a16="http://schemas.microsoft.com/office/drawing/2014/main" id="{0FF51FDE-F9B1-D841-8042-D781AA3F8CCC}"/>
              </a:ext>
            </a:extLst>
          </p:cNvPr>
          <p:cNvSpPr txBox="1"/>
          <p:nvPr/>
        </p:nvSpPr>
        <p:spPr>
          <a:xfrm>
            <a:off x="3739978" y="1861751"/>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8" name="TextBox 17">
            <a:extLst>
              <a:ext uri="{FF2B5EF4-FFF2-40B4-BE49-F238E27FC236}">
                <a16:creationId xmlns:a16="http://schemas.microsoft.com/office/drawing/2014/main" id="{E11ACEB6-0012-B44A-A110-62857FFD0AB7}"/>
              </a:ext>
            </a:extLst>
          </p:cNvPr>
          <p:cNvSpPr txBox="1"/>
          <p:nvPr/>
        </p:nvSpPr>
        <p:spPr>
          <a:xfrm>
            <a:off x="2842054" y="215831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pic>
        <p:nvPicPr>
          <p:cNvPr id="11" name="Picture Placeholder 10">
            <a:extLst>
              <a:ext uri="{FF2B5EF4-FFF2-40B4-BE49-F238E27FC236}">
                <a16:creationId xmlns:a16="http://schemas.microsoft.com/office/drawing/2014/main" id="{03CD645F-245C-B744-AAC2-141FDDB68C32}"/>
              </a:ext>
            </a:extLst>
          </p:cNvPr>
          <p:cNvPicPr>
            <a:picLocks noGrp="1" noChangeAspect="1"/>
          </p:cNvPicPr>
          <p:nvPr>
            <p:ph type="pic" sz="quarter" idx="14"/>
          </p:nvPr>
        </p:nvPicPr>
        <p:blipFill rotWithShape="1">
          <a:blip r:embed="rId2" cstate="hqprint">
            <a:extLst>
              <a:ext uri="{28A0092B-C50C-407E-A947-70E740481C1C}">
                <a14:useLocalDpi xmlns:a14="http://schemas.microsoft.com/office/drawing/2010/main"/>
              </a:ext>
            </a:extLst>
          </a:blip>
          <a:srcRect/>
          <a:stretch/>
        </p:blipFill>
        <p:spPr>
          <a:xfrm>
            <a:off x="5756745" y="1773141"/>
            <a:ext cx="6435256" cy="4373217"/>
          </a:xfrm>
        </p:spPr>
      </p:pic>
      <p:sp>
        <p:nvSpPr>
          <p:cNvPr id="5" name="Slide Number Placeholder 4">
            <a:extLst>
              <a:ext uri="{FF2B5EF4-FFF2-40B4-BE49-F238E27FC236}">
                <a16:creationId xmlns:a16="http://schemas.microsoft.com/office/drawing/2014/main" id="{BDAAC501-47D9-4649-A18D-8299A6DF86D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 name="Footer Placeholder 6">
            <a:extLst>
              <a:ext uri="{FF2B5EF4-FFF2-40B4-BE49-F238E27FC236}">
                <a16:creationId xmlns:a16="http://schemas.microsoft.com/office/drawing/2014/main" id="{9659E7F8-056A-8D62-D8BE-A649031F2A01}"/>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FST Future Leaders - Scientific Challenges</a:t>
            </a:r>
          </a:p>
        </p:txBody>
      </p:sp>
      <p:sp>
        <p:nvSpPr>
          <p:cNvPr id="15" name="Content Placeholder 7">
            <a:extLst>
              <a:ext uri="{FF2B5EF4-FFF2-40B4-BE49-F238E27FC236}">
                <a16:creationId xmlns:a16="http://schemas.microsoft.com/office/drawing/2014/main" id="{FC7C92D2-3F7D-C84E-B536-BB774B2885B8}"/>
              </a:ext>
            </a:extLst>
          </p:cNvPr>
          <p:cNvSpPr txBox="1">
            <a:spLocks/>
          </p:cNvSpPr>
          <p:nvPr/>
        </p:nvSpPr>
        <p:spPr>
          <a:xfrm>
            <a:off x="602403" y="1953790"/>
            <a:ext cx="4977130" cy="4729335"/>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a:buNone/>
              <a:tabLst/>
              <a:defRPr/>
            </a:pPr>
            <a:r>
              <a:rPr kumimoji="0" lang="en-US" sz="2000" b="0" i="0" u="none" strike="noStrike" kern="1200" cap="none" spc="0" normalizeH="0" baseline="0" noProof="0" dirty="0">
                <a:ln>
                  <a:noFill/>
                </a:ln>
                <a:solidFill>
                  <a:srgbClr val="2F2F2F"/>
                </a:solidFill>
                <a:effectLst/>
                <a:uLnTx/>
                <a:uFillTx/>
                <a:latin typeface="Arial" panose="020B0604020202020204"/>
                <a:ea typeface="+mn-ea"/>
                <a:cs typeface="+mn-cs"/>
              </a:rPr>
              <a:t>Driven by the </a:t>
            </a:r>
            <a:r>
              <a:rPr kumimoji="0" lang="en-US" sz="2000" b="1" i="0" u="none" strike="noStrike" kern="1200" cap="none" spc="0" normalizeH="0" baseline="0" noProof="0" dirty="0">
                <a:ln>
                  <a:noFill/>
                </a:ln>
                <a:solidFill>
                  <a:srgbClr val="2F2F2F"/>
                </a:solidFill>
                <a:effectLst/>
                <a:uLnTx/>
                <a:uFillTx/>
                <a:latin typeface="Arial" panose="020B0604020202020204"/>
                <a:ea typeface="+mn-ea"/>
                <a:cs typeface="+mn-cs"/>
              </a:rPr>
              <a:t>2020 Update of the European Strategy for Particle Physics</a:t>
            </a:r>
            <a:endParaRPr kumimoji="0" lang="en-US" sz="21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lang="en-US" sz="1500" dirty="0">
                <a:solidFill>
                  <a:srgbClr val="2F2F2F"/>
                </a:solidFill>
                <a:latin typeface="Arial" panose="020B0604020202020204"/>
              </a:rPr>
              <a:t>Full exploitation of  LHC – High Luminosity upgrade</a:t>
            </a:r>
            <a:endPar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Technical and financial feasibility study of a Future Circular Collider (report for end 2025)</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Accelerator R&amp;D to develop technologies for FCC and for alternative options</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Detector and computing R&amp;D</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Maintain and expand a compelling scientific diversity </a:t>
            </a:r>
            <a:r>
              <a:rPr kumimoji="0" lang="en-US" sz="1500" b="0" i="0" u="none" strike="noStrike" kern="1200" cap="none" spc="0" normalizeH="0" baseline="0" noProof="0" dirty="0" err="1">
                <a:ln>
                  <a:noFill/>
                </a:ln>
                <a:solidFill>
                  <a:srgbClr val="2F2F2F"/>
                </a:solidFill>
                <a:effectLst/>
                <a:uLnTx/>
                <a:uFillTx/>
                <a:latin typeface="Arial" panose="020B0604020202020204"/>
                <a:ea typeface="+mn-ea"/>
                <a:cs typeface="+mn-cs"/>
              </a:rPr>
              <a:t>programme</a:t>
            </a:r>
            <a:endPar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Continue to support other projects around </a:t>
            </a:r>
            <a:b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b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	the world</a:t>
            </a:r>
          </a:p>
        </p:txBody>
      </p:sp>
    </p:spTree>
    <p:extLst>
      <p:ext uri="{BB962C8B-B14F-4D97-AF65-F5344CB8AC3E}">
        <p14:creationId xmlns:p14="http://schemas.microsoft.com/office/powerpoint/2010/main" val="1427226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27</a:t>
            </a:fld>
            <a:endParaRPr lang="fr-F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218397"/>
            <a:ext cx="12187281" cy="6639604"/>
          </a:xfrm>
          <a:prstGeom prst="rect">
            <a:avLst/>
          </a:prstGeom>
        </p:spPr>
      </p:pic>
      <p:sp>
        <p:nvSpPr>
          <p:cNvPr id="7" name="Rectangle 6"/>
          <p:cNvSpPr/>
          <p:nvPr/>
        </p:nvSpPr>
        <p:spPr>
          <a:xfrm>
            <a:off x="8232000" y="218397"/>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 name="Titre 1"/>
          <p:cNvSpPr>
            <a:spLocks noGrp="1"/>
          </p:cNvSpPr>
          <p:nvPr>
            <p:ph type="title"/>
          </p:nvPr>
        </p:nvSpPr>
        <p:spPr>
          <a:xfrm>
            <a:off x="8359509" y="476250"/>
            <a:ext cx="3687518" cy="1715407"/>
          </a:xfrm>
        </p:spPr>
        <p:txBody>
          <a:bodyPr>
            <a:noAutofit/>
          </a:bodyPr>
          <a:lstStyle/>
          <a:p>
            <a:pPr algn="l"/>
            <a:r>
              <a:rPr lang="en-US" sz="3600">
                <a:solidFill>
                  <a:schemeClr val="bg1"/>
                </a:solidFill>
              </a:rPr>
              <a:t>Upgrade to the </a:t>
            </a:r>
            <a:br>
              <a:rPr lang="en-US" sz="3600">
                <a:solidFill>
                  <a:schemeClr val="bg1"/>
                </a:solidFill>
              </a:rPr>
            </a:br>
            <a:r>
              <a:rPr lang="en-US" sz="3600">
                <a:solidFill>
                  <a:schemeClr val="bg1"/>
                </a:solidFill>
              </a:rPr>
              <a:t>High-Luminosity LHC is under way</a:t>
            </a:r>
            <a:endParaRPr lang="fr-FR" sz="3600">
              <a:solidFill>
                <a:schemeClr val="bg1"/>
              </a:solidFill>
            </a:endParaRPr>
          </a:p>
        </p:txBody>
      </p:sp>
      <p:sp>
        <p:nvSpPr>
          <p:cNvPr id="3" name="ZoneTexte 2"/>
          <p:cNvSpPr txBox="1"/>
          <p:nvPr/>
        </p:nvSpPr>
        <p:spPr>
          <a:xfrm>
            <a:off x="8232000" y="2276796"/>
            <a:ext cx="3698930" cy="4324261"/>
          </a:xfrm>
          <a:prstGeom prst="rect">
            <a:avLst/>
          </a:prstGeom>
          <a:noFill/>
        </p:spPr>
        <p:txBody>
          <a:bodyPr wrap="square" rtlCol="0">
            <a:spAutoFit/>
          </a:bodyPr>
          <a:lstStyle/>
          <a:p>
            <a:pPr marL="342900" indent="-342900">
              <a:buFont typeface="Arial" panose="020B0604020202020204" pitchFamily="34" charset="0"/>
              <a:buChar char="•"/>
            </a:pPr>
            <a:r>
              <a:rPr lang="en-US" dirty="0">
                <a:solidFill>
                  <a:schemeClr val="bg1"/>
                </a:solidFill>
              </a:rPr>
              <a:t>Run 3 in progress. Aim to double the data sample.</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1"/>
                </a:solidFill>
              </a:rPr>
              <a:t>Then HL-LHC will use new technologies to provide </a:t>
            </a:r>
            <a:br>
              <a:rPr lang="en-US" dirty="0">
                <a:solidFill>
                  <a:schemeClr val="bg1"/>
                </a:solidFill>
              </a:rPr>
            </a:br>
            <a:r>
              <a:rPr lang="en-US" dirty="0">
                <a:solidFill>
                  <a:schemeClr val="bg1"/>
                </a:solidFill>
              </a:rPr>
              <a:t>10 times more collisions </a:t>
            </a:r>
            <a:br>
              <a:rPr lang="en-US" dirty="0">
                <a:solidFill>
                  <a:schemeClr val="bg1"/>
                </a:solidFill>
              </a:rPr>
            </a:br>
            <a:r>
              <a:rPr lang="en-US" dirty="0">
                <a:solidFill>
                  <a:schemeClr val="bg1"/>
                </a:solidFill>
              </a:rPr>
              <a:t>than the LHC. Experiments also need major upgrades.</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2"/>
                </a:solidFill>
              </a:rPr>
              <a:t>It will give access to rare phenomena, greater precision and discovery potential.</a:t>
            </a:r>
          </a:p>
          <a:p>
            <a:pPr marL="342900" indent="-342900">
              <a:buFont typeface="Arial" panose="020B0604020202020204" pitchFamily="34" charset="0"/>
              <a:buChar char="•"/>
            </a:pPr>
            <a:endParaRPr lang="en-US" dirty="0">
              <a:solidFill>
                <a:schemeClr val="bg2"/>
              </a:solidFill>
              <a:latin typeface="Arial" charset="0"/>
              <a:ea typeface="Arial" charset="0"/>
              <a:cs typeface="Arial" charset="0"/>
            </a:endParaRPr>
          </a:p>
          <a:p>
            <a:pPr marL="342900" indent="-342900">
              <a:spcBef>
                <a:spcPts val="600"/>
              </a:spcBef>
              <a:buSzPct val="100000"/>
              <a:buFont typeface="Arial" charset="0"/>
              <a:buChar char="•"/>
            </a:pPr>
            <a:r>
              <a:rPr lang="en-US" dirty="0">
                <a:solidFill>
                  <a:schemeClr val="bg1"/>
                </a:solidFill>
                <a:latin typeface="Arial" charset="0"/>
                <a:ea typeface="Arial" charset="0"/>
                <a:cs typeface="Arial" charset="0"/>
              </a:rPr>
              <a:t>It will start operating in 2029, and run until 2041.</a:t>
            </a:r>
            <a:endParaRPr lang="fr-FR"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22830642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AECC633-0A7D-CC4F-5AC2-A1C6DFD3B06A}"/>
              </a:ext>
            </a:extLst>
          </p:cNvPr>
          <p:cNvSpPr>
            <a:spLocks noGrp="1"/>
          </p:cNvSpPr>
          <p:nvPr>
            <p:ph type="ftr" sz="quarter" idx="10"/>
          </p:nvPr>
        </p:nvSpPr>
        <p:spPr/>
        <p:txBody>
          <a:bodyPr/>
          <a:lstStyle/>
          <a:p>
            <a:r>
              <a:rPr lang="fr-FR"/>
              <a:t>FST Future Leaders - Scientific Challenges</a:t>
            </a:r>
          </a:p>
        </p:txBody>
      </p:sp>
      <p:sp>
        <p:nvSpPr>
          <p:cNvPr id="4" name="Date Placeholder 3">
            <a:extLst>
              <a:ext uri="{FF2B5EF4-FFF2-40B4-BE49-F238E27FC236}">
                <a16:creationId xmlns:a16="http://schemas.microsoft.com/office/drawing/2014/main" id="{B9B5DBC9-7F1C-38F8-8B2A-F267E2A082A6}"/>
              </a:ext>
            </a:extLst>
          </p:cNvPr>
          <p:cNvSpPr>
            <a:spLocks noGrp="1"/>
          </p:cNvSpPr>
          <p:nvPr>
            <p:ph type="dt" sz="half" idx="11"/>
          </p:nvPr>
        </p:nvSpPr>
        <p:spPr/>
        <p:txBody>
          <a:bodyPr/>
          <a:lstStyle/>
          <a:p>
            <a:r>
              <a:rPr lang="de-CH"/>
              <a:t>Nov 2023</a:t>
            </a:r>
            <a:endParaRPr lang="fr-FR"/>
          </a:p>
        </p:txBody>
      </p:sp>
      <p:sp>
        <p:nvSpPr>
          <p:cNvPr id="6" name="Slide Number Placeholder 5">
            <a:extLst>
              <a:ext uri="{FF2B5EF4-FFF2-40B4-BE49-F238E27FC236}">
                <a16:creationId xmlns:a16="http://schemas.microsoft.com/office/drawing/2014/main" id="{CA54359D-A1E2-C240-015A-B63BD8A683E2}"/>
              </a:ext>
            </a:extLst>
          </p:cNvPr>
          <p:cNvSpPr>
            <a:spLocks noGrp="1"/>
          </p:cNvSpPr>
          <p:nvPr>
            <p:ph type="sldNum" sz="quarter" idx="12"/>
          </p:nvPr>
        </p:nvSpPr>
        <p:spPr/>
        <p:txBody>
          <a:bodyPr/>
          <a:lstStyle/>
          <a:p>
            <a:fld id="{490AA3F6-1618-3548-975A-DD1A2939A246}" type="slidenum">
              <a:rPr lang="fr-FR" smtClean="0"/>
              <a:t>28</a:t>
            </a:fld>
            <a:endParaRPr lang="fr-FR"/>
          </a:p>
        </p:txBody>
      </p:sp>
      <p:sp>
        <p:nvSpPr>
          <p:cNvPr id="2" name="Title 2">
            <a:extLst>
              <a:ext uri="{FF2B5EF4-FFF2-40B4-BE49-F238E27FC236}">
                <a16:creationId xmlns:a16="http://schemas.microsoft.com/office/drawing/2014/main" id="{2E7D4243-07E8-43C7-415B-95A908BE024E}"/>
              </a:ext>
            </a:extLst>
          </p:cNvPr>
          <p:cNvSpPr>
            <a:spLocks noGrp="1"/>
          </p:cNvSpPr>
          <p:nvPr>
            <p:ph type="title"/>
          </p:nvPr>
        </p:nvSpPr>
        <p:spPr>
          <a:xfrm>
            <a:off x="407988" y="490088"/>
            <a:ext cx="11376025" cy="1065742"/>
          </a:xfrm>
        </p:spPr>
        <p:txBody>
          <a:bodyPr/>
          <a:lstStyle/>
          <a:p>
            <a:pPr algn="l"/>
            <a:r>
              <a:rPr lang="en-US" dirty="0"/>
              <a:t>LHC Timeline</a:t>
            </a:r>
          </a:p>
        </p:txBody>
      </p:sp>
      <p:pic>
        <p:nvPicPr>
          <p:cNvPr id="3" name="Picture 2" descr="Timeline&#10;&#10;Description automatically generated">
            <a:extLst>
              <a:ext uri="{FF2B5EF4-FFF2-40B4-BE49-F238E27FC236}">
                <a16:creationId xmlns:a16="http://schemas.microsoft.com/office/drawing/2014/main" id="{D867B389-F758-43B8-2C56-82467ABC2D2D}"/>
              </a:ext>
            </a:extLst>
          </p:cNvPr>
          <p:cNvPicPr>
            <a:picLocks noChangeAspect="1"/>
          </p:cNvPicPr>
          <p:nvPr/>
        </p:nvPicPr>
        <p:blipFill>
          <a:blip r:embed="rId3"/>
          <a:stretch>
            <a:fillRect/>
          </a:stretch>
        </p:blipFill>
        <p:spPr>
          <a:xfrm>
            <a:off x="849688" y="1188785"/>
            <a:ext cx="9935417" cy="5177056"/>
          </a:xfrm>
          <a:prstGeom prst="rect">
            <a:avLst/>
          </a:prstGeom>
        </p:spPr>
      </p:pic>
      <p:pic>
        <p:nvPicPr>
          <p:cNvPr id="7" name="Picture 6" descr="Text&#10;&#10;Description automatically generated">
            <a:extLst>
              <a:ext uri="{FF2B5EF4-FFF2-40B4-BE49-F238E27FC236}">
                <a16:creationId xmlns:a16="http://schemas.microsoft.com/office/drawing/2014/main" id="{117B7ED6-8E5B-BB0F-FD20-73E423C860D4}"/>
              </a:ext>
            </a:extLst>
          </p:cNvPr>
          <p:cNvPicPr>
            <a:picLocks noChangeAspect="1"/>
          </p:cNvPicPr>
          <p:nvPr/>
        </p:nvPicPr>
        <p:blipFill>
          <a:blip r:embed="rId4"/>
          <a:stretch>
            <a:fillRect/>
          </a:stretch>
        </p:blipFill>
        <p:spPr>
          <a:xfrm>
            <a:off x="4947595" y="4747570"/>
            <a:ext cx="3068765" cy="985109"/>
          </a:xfrm>
          <a:prstGeom prst="rect">
            <a:avLst/>
          </a:prstGeom>
        </p:spPr>
      </p:pic>
      <p:sp>
        <p:nvSpPr>
          <p:cNvPr id="8" name="Scroll: Vertical 10">
            <a:extLst>
              <a:ext uri="{FF2B5EF4-FFF2-40B4-BE49-F238E27FC236}">
                <a16:creationId xmlns:a16="http://schemas.microsoft.com/office/drawing/2014/main" id="{4F83144C-5A3B-8869-DB56-B4D0282C2654}"/>
              </a:ext>
            </a:extLst>
          </p:cNvPr>
          <p:cNvSpPr/>
          <p:nvPr/>
        </p:nvSpPr>
        <p:spPr>
          <a:xfrm>
            <a:off x="1599757" y="1764849"/>
            <a:ext cx="1440160" cy="864096"/>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LS2: Upgrade of accelerator and detectors (Phase I)</a:t>
            </a:r>
          </a:p>
        </p:txBody>
      </p:sp>
      <p:sp>
        <p:nvSpPr>
          <p:cNvPr id="10" name="Scroll: Vertical 11">
            <a:extLst>
              <a:ext uri="{FF2B5EF4-FFF2-40B4-BE49-F238E27FC236}">
                <a16:creationId xmlns:a16="http://schemas.microsoft.com/office/drawing/2014/main" id="{048F04BF-4C19-102D-6E75-5C6F987B22A8}"/>
              </a:ext>
            </a:extLst>
          </p:cNvPr>
          <p:cNvSpPr/>
          <p:nvPr/>
        </p:nvSpPr>
        <p:spPr>
          <a:xfrm>
            <a:off x="7360397" y="1728313"/>
            <a:ext cx="1869884" cy="684608"/>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LS3: Upgrade HL-LHC and Phase II ATLAS&amp;CMS</a:t>
            </a:r>
          </a:p>
        </p:txBody>
      </p:sp>
      <p:sp>
        <p:nvSpPr>
          <p:cNvPr id="11" name="Scroll: Vertical 12">
            <a:extLst>
              <a:ext uri="{FF2B5EF4-FFF2-40B4-BE49-F238E27FC236}">
                <a16:creationId xmlns:a16="http://schemas.microsoft.com/office/drawing/2014/main" id="{AB555B45-42C3-7E49-DE63-E2273AB7BEFF}"/>
              </a:ext>
            </a:extLst>
          </p:cNvPr>
          <p:cNvSpPr/>
          <p:nvPr/>
        </p:nvSpPr>
        <p:spPr>
          <a:xfrm>
            <a:off x="4973432" y="3443810"/>
            <a:ext cx="1620714" cy="769311"/>
          </a:xfrm>
          <a:prstGeom prst="verticalScroll">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LS4: Upgrade </a:t>
            </a:r>
            <a:br>
              <a:rPr lang="en-US" sz="1200" dirty="0"/>
            </a:br>
            <a:r>
              <a:rPr lang="en-US" sz="1200" dirty="0"/>
              <a:t>Phase IIb </a:t>
            </a:r>
            <a:r>
              <a:rPr lang="en-US" sz="1200" dirty="0" err="1"/>
              <a:t>ALICE&amp;LHCb</a:t>
            </a:r>
            <a:endParaRPr lang="en-US" sz="1200" dirty="0"/>
          </a:p>
        </p:txBody>
      </p:sp>
      <p:grpSp>
        <p:nvGrpSpPr>
          <p:cNvPr id="12" name="Group 11">
            <a:extLst>
              <a:ext uri="{FF2B5EF4-FFF2-40B4-BE49-F238E27FC236}">
                <a16:creationId xmlns:a16="http://schemas.microsoft.com/office/drawing/2014/main" id="{7B043998-62F6-3704-468B-462753F6DD07}"/>
              </a:ext>
            </a:extLst>
          </p:cNvPr>
          <p:cNvGrpSpPr/>
          <p:nvPr/>
        </p:nvGrpSpPr>
        <p:grpSpPr>
          <a:xfrm>
            <a:off x="4297011" y="893233"/>
            <a:ext cx="615553" cy="955025"/>
            <a:chOff x="2763887" y="775737"/>
            <a:chExt cx="615553" cy="955025"/>
          </a:xfrm>
        </p:grpSpPr>
        <p:cxnSp>
          <p:nvCxnSpPr>
            <p:cNvPr id="13" name="Straight Arrow Connector 12">
              <a:extLst>
                <a:ext uri="{FF2B5EF4-FFF2-40B4-BE49-F238E27FC236}">
                  <a16:creationId xmlns:a16="http://schemas.microsoft.com/office/drawing/2014/main" id="{DD805E53-134F-F1D8-6367-87A719ACA0C5}"/>
                </a:ext>
              </a:extLst>
            </p:cNvPr>
            <p:cNvCxnSpPr>
              <a:cxnSpLocks/>
            </p:cNvCxnSpPr>
            <p:nvPr/>
          </p:nvCxnSpPr>
          <p:spPr>
            <a:xfrm>
              <a:off x="3071664" y="108269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4FB7244-78F0-10B6-7A6B-4ED6928B7943}"/>
                </a:ext>
              </a:extLst>
            </p:cNvPr>
            <p:cNvSpPr txBox="1"/>
            <p:nvPr/>
          </p:nvSpPr>
          <p:spPr>
            <a:xfrm>
              <a:off x="2763887" y="775737"/>
              <a:ext cx="615553" cy="276999"/>
            </a:xfrm>
            <a:prstGeom prst="rect">
              <a:avLst/>
            </a:prstGeom>
            <a:noFill/>
          </p:spPr>
          <p:txBody>
            <a:bodyPr wrap="none" lIns="0" tIns="0" rIns="0" bIns="0" rtlCol="0">
              <a:spAutoFit/>
            </a:bodyPr>
            <a:lstStyle/>
            <a:p>
              <a:pPr algn="l"/>
              <a:r>
                <a:rPr lang="en-US" b="1" dirty="0">
                  <a:solidFill>
                    <a:srgbClr val="CC0000"/>
                  </a:solidFill>
                </a:rPr>
                <a:t>today</a:t>
              </a:r>
            </a:p>
          </p:txBody>
        </p:sp>
      </p:grpSp>
      <p:grpSp>
        <p:nvGrpSpPr>
          <p:cNvPr id="15" name="Group 14">
            <a:extLst>
              <a:ext uri="{FF2B5EF4-FFF2-40B4-BE49-F238E27FC236}">
                <a16:creationId xmlns:a16="http://schemas.microsoft.com/office/drawing/2014/main" id="{58DF0CD3-7130-2E05-DC68-620C8BE365F7}"/>
              </a:ext>
            </a:extLst>
          </p:cNvPr>
          <p:cNvGrpSpPr/>
          <p:nvPr/>
        </p:nvGrpSpPr>
        <p:grpSpPr>
          <a:xfrm>
            <a:off x="9223650" y="893626"/>
            <a:ext cx="1423467" cy="955025"/>
            <a:chOff x="8535317" y="757577"/>
            <a:chExt cx="1423467" cy="955025"/>
          </a:xfrm>
        </p:grpSpPr>
        <p:cxnSp>
          <p:nvCxnSpPr>
            <p:cNvPr id="16" name="Straight Arrow Connector 15">
              <a:extLst>
                <a:ext uri="{FF2B5EF4-FFF2-40B4-BE49-F238E27FC236}">
                  <a16:creationId xmlns:a16="http://schemas.microsoft.com/office/drawing/2014/main" id="{4C7CC557-D8F6-E94B-8D71-B7D65C0F37F0}"/>
                </a:ext>
              </a:extLst>
            </p:cNvPr>
            <p:cNvCxnSpPr>
              <a:cxnSpLocks/>
            </p:cNvCxnSpPr>
            <p:nvPr/>
          </p:nvCxnSpPr>
          <p:spPr>
            <a:xfrm>
              <a:off x="9212089" y="1064530"/>
              <a:ext cx="0" cy="648072"/>
            </a:xfrm>
            <a:prstGeom prst="straightConnector1">
              <a:avLst/>
            </a:prstGeom>
            <a:ln w="76200">
              <a:solidFill>
                <a:srgbClr val="CC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4848C28-5A39-6871-EDAF-C707CE3A3FB2}"/>
                </a:ext>
              </a:extLst>
            </p:cNvPr>
            <p:cNvSpPr txBox="1"/>
            <p:nvPr/>
          </p:nvSpPr>
          <p:spPr>
            <a:xfrm>
              <a:off x="8535317" y="757577"/>
              <a:ext cx="1423467" cy="276999"/>
            </a:xfrm>
            <a:prstGeom prst="rect">
              <a:avLst/>
            </a:prstGeom>
            <a:noFill/>
          </p:spPr>
          <p:txBody>
            <a:bodyPr wrap="none" lIns="0" tIns="0" rIns="0" bIns="0" rtlCol="0">
              <a:spAutoFit/>
            </a:bodyPr>
            <a:lstStyle/>
            <a:p>
              <a:pPr algn="l"/>
              <a:r>
                <a:rPr lang="en-US" b="1" dirty="0">
                  <a:solidFill>
                    <a:srgbClr val="CC0000"/>
                  </a:solidFill>
                </a:rPr>
                <a:t>start HL-LHC</a:t>
              </a:r>
            </a:p>
          </p:txBody>
        </p:sp>
      </p:grpSp>
      <p:sp>
        <p:nvSpPr>
          <p:cNvPr id="18" name="TextBox 17">
            <a:extLst>
              <a:ext uri="{FF2B5EF4-FFF2-40B4-BE49-F238E27FC236}">
                <a16:creationId xmlns:a16="http://schemas.microsoft.com/office/drawing/2014/main" id="{04DAD495-0FD9-615F-076C-9C97693E58D8}"/>
              </a:ext>
            </a:extLst>
          </p:cNvPr>
          <p:cNvSpPr txBox="1"/>
          <p:nvPr/>
        </p:nvSpPr>
        <p:spPr>
          <a:xfrm>
            <a:off x="7479764" y="2444279"/>
            <a:ext cx="1423018" cy="184666"/>
          </a:xfrm>
          <a:prstGeom prst="rect">
            <a:avLst/>
          </a:prstGeom>
          <a:solidFill>
            <a:srgbClr val="CC0000"/>
          </a:solidFill>
          <a:ln>
            <a:solidFill>
              <a:srgbClr val="CC0000"/>
            </a:solidFill>
          </a:ln>
        </p:spPr>
        <p:txBody>
          <a:bodyPr wrap="none" lIns="0" tIns="0" rIns="0" bIns="0" rtlCol="0">
            <a:spAutoFit/>
          </a:bodyPr>
          <a:lstStyle/>
          <a:p>
            <a:pPr algn="l"/>
            <a:r>
              <a:rPr lang="en-US" sz="1200" dirty="0">
                <a:solidFill>
                  <a:schemeClr val="bg1"/>
                </a:solidFill>
              </a:rPr>
              <a:t>North Area upgrade?</a:t>
            </a:r>
          </a:p>
        </p:txBody>
      </p:sp>
    </p:spTree>
    <p:extLst>
      <p:ext uri="{BB962C8B-B14F-4D97-AF65-F5344CB8AC3E}">
        <p14:creationId xmlns:p14="http://schemas.microsoft.com/office/powerpoint/2010/main" val="32124514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85755-0D50-52AF-1374-B4559C31961E}"/>
              </a:ext>
            </a:extLst>
          </p:cNvPr>
          <p:cNvSpPr>
            <a:spLocks noGrp="1"/>
          </p:cNvSpPr>
          <p:nvPr>
            <p:ph type="title"/>
          </p:nvPr>
        </p:nvSpPr>
        <p:spPr/>
        <p:txBody>
          <a:bodyPr/>
          <a:lstStyle/>
          <a:p>
            <a:r>
              <a:rPr lang="en-CH" dirty="0"/>
              <a:t>Future Circular Collider Timeline</a:t>
            </a:r>
          </a:p>
        </p:txBody>
      </p:sp>
      <p:sp>
        <p:nvSpPr>
          <p:cNvPr id="3" name="Footer Placeholder 2">
            <a:extLst>
              <a:ext uri="{FF2B5EF4-FFF2-40B4-BE49-F238E27FC236}">
                <a16:creationId xmlns:a16="http://schemas.microsoft.com/office/drawing/2014/main" id="{5D3C1F95-5C8B-6DD6-48C6-060FD86AB433}"/>
              </a:ext>
            </a:extLst>
          </p:cNvPr>
          <p:cNvSpPr>
            <a:spLocks noGrp="1"/>
          </p:cNvSpPr>
          <p:nvPr>
            <p:ph type="ftr" sz="quarter" idx="10"/>
          </p:nvPr>
        </p:nvSpPr>
        <p:spPr/>
        <p:txBody>
          <a:bodyPr/>
          <a:lstStyle/>
          <a:p>
            <a:pPr>
              <a:defRPr/>
            </a:pPr>
            <a:r>
              <a:rPr lang="en-US">
                <a:solidFill>
                  <a:srgbClr val="009900"/>
                </a:solidFill>
              </a:rPr>
              <a:t>FST Future Leaders - Scientific Challenges</a:t>
            </a:r>
          </a:p>
        </p:txBody>
      </p:sp>
      <p:sp>
        <p:nvSpPr>
          <p:cNvPr id="4" name="Date Placeholder 3">
            <a:extLst>
              <a:ext uri="{FF2B5EF4-FFF2-40B4-BE49-F238E27FC236}">
                <a16:creationId xmlns:a16="http://schemas.microsoft.com/office/drawing/2014/main" id="{813114E3-332D-C327-AD49-0A8250D0EC15}"/>
              </a:ext>
            </a:extLst>
          </p:cNvPr>
          <p:cNvSpPr>
            <a:spLocks noGrp="1"/>
          </p:cNvSpPr>
          <p:nvPr>
            <p:ph type="dt" sz="half" idx="11"/>
          </p:nvPr>
        </p:nvSpPr>
        <p:spPr/>
        <p:txBody>
          <a:bodyPr/>
          <a:lstStyle/>
          <a:p>
            <a:pPr>
              <a:defRPr/>
            </a:pPr>
            <a:r>
              <a:rPr lang="de-CH">
                <a:solidFill>
                  <a:srgbClr val="009900"/>
                </a:solidFill>
              </a:rPr>
              <a:t>Nov 2023</a:t>
            </a:r>
            <a:endParaRPr lang="en-US">
              <a:solidFill>
                <a:srgbClr val="009900"/>
              </a:solidFill>
            </a:endParaRPr>
          </a:p>
        </p:txBody>
      </p:sp>
      <p:sp>
        <p:nvSpPr>
          <p:cNvPr id="5" name="Slide Number Placeholder 4">
            <a:extLst>
              <a:ext uri="{FF2B5EF4-FFF2-40B4-BE49-F238E27FC236}">
                <a16:creationId xmlns:a16="http://schemas.microsoft.com/office/drawing/2014/main" id="{085857C5-22D9-4FB3-AE62-ADAC983F9D1F}"/>
              </a:ext>
            </a:extLst>
          </p:cNvPr>
          <p:cNvSpPr>
            <a:spLocks noGrp="1"/>
          </p:cNvSpPr>
          <p:nvPr>
            <p:ph type="sldNum" sz="quarter" idx="12"/>
          </p:nvPr>
        </p:nvSpPr>
        <p:spPr/>
        <p:txBody>
          <a:bodyPr/>
          <a:lstStyle/>
          <a:p>
            <a:pPr>
              <a:defRPr/>
            </a:pPr>
            <a:fld id="{A2301C53-BDF3-1F44-A9CE-D9A6980433A0}" type="slidenum">
              <a:rPr lang="en-US" smtClean="0">
                <a:solidFill>
                  <a:srgbClr val="009900"/>
                </a:solidFill>
              </a:rPr>
              <a:pPr>
                <a:defRPr/>
              </a:pPr>
              <a:t>29</a:t>
            </a:fld>
            <a:endParaRPr lang="en-US">
              <a:solidFill>
                <a:srgbClr val="009900"/>
              </a:solidFill>
            </a:endParaRPr>
          </a:p>
        </p:txBody>
      </p:sp>
      <p:pic>
        <p:nvPicPr>
          <p:cNvPr id="7" name="Picture 6" descr="Timeline&#10;&#10;Description automatically generated">
            <a:extLst>
              <a:ext uri="{FF2B5EF4-FFF2-40B4-BE49-F238E27FC236}">
                <a16:creationId xmlns:a16="http://schemas.microsoft.com/office/drawing/2014/main" id="{05E6FD9A-E7F6-4875-8224-6AB99D28A572}"/>
              </a:ext>
            </a:extLst>
          </p:cNvPr>
          <p:cNvPicPr preferRelativeResize="0">
            <a:picLocks noChangeAspect="1"/>
          </p:cNvPicPr>
          <p:nvPr/>
        </p:nvPicPr>
        <p:blipFill>
          <a:blip r:embed="rId2"/>
          <a:stretch>
            <a:fillRect/>
          </a:stretch>
        </p:blipFill>
        <p:spPr>
          <a:xfrm>
            <a:off x="696000" y="1695082"/>
            <a:ext cx="10692069" cy="4062986"/>
          </a:xfrm>
          <a:prstGeom prst="rect">
            <a:avLst/>
          </a:prstGeom>
          <a:ln>
            <a:solidFill>
              <a:srgbClr val="2F2F2F"/>
            </a:solidFill>
          </a:ln>
        </p:spPr>
      </p:pic>
    </p:spTree>
    <p:extLst>
      <p:ext uri="{BB962C8B-B14F-4D97-AF65-F5344CB8AC3E}">
        <p14:creationId xmlns:p14="http://schemas.microsoft.com/office/powerpoint/2010/main" val="1490978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7" name="Content Placeholder 6" descr="0807031_01-A4-at-144-dpi.jpg">
            <a:extLst>
              <a:ext uri="{FF2B5EF4-FFF2-40B4-BE49-F238E27FC236}">
                <a16:creationId xmlns:a16="http://schemas.microsoft.com/office/drawing/2014/main" id="{C368B15B-41BC-BE45-B383-B2C03D59ED71}"/>
              </a:ext>
            </a:extLst>
          </p:cNvPr>
          <p:cNvPicPr>
            <a:picLocks noGrp="1" noChangeAspect="1"/>
          </p:cNvPicPr>
          <p:nvPr>
            <p:ph type="pic" sz="quarter" idx="13"/>
          </p:nvPr>
        </p:nvPicPr>
        <p:blipFill rotWithShape="1">
          <a:blip r:embed="rId2"/>
          <a:srcRect t="3840" b="5885"/>
          <a:stretch/>
        </p:blipFill>
        <p:spPr>
          <a:xfrm>
            <a:off x="265685" y="240632"/>
            <a:ext cx="9773615" cy="6617368"/>
          </a:xfrm>
          <a:prstGeom prst="rect">
            <a:avLst/>
          </a:prstGeom>
          <a:noFill/>
          <a:effectLst>
            <a:innerShdw blurRad="38100" dist="50800" dir="2700000">
              <a:prstClr val="black"/>
            </a:innerShdw>
          </a:effectLst>
        </p:spPr>
      </p:pic>
      <p:sp>
        <p:nvSpPr>
          <p:cNvPr id="16" name="ZoneTexte 10">
            <a:extLst>
              <a:ext uri="{FF2B5EF4-FFF2-40B4-BE49-F238E27FC236}">
                <a16:creationId xmlns:a16="http://schemas.microsoft.com/office/drawing/2014/main" id="{BB6584E6-75FE-DE43-B932-54DBC639A236}"/>
              </a:ext>
            </a:extLst>
          </p:cNvPr>
          <p:cNvSpPr txBox="1"/>
          <p:nvPr/>
        </p:nvSpPr>
        <p:spPr>
          <a:xfrm>
            <a:off x="7668768" y="1366569"/>
            <a:ext cx="4376928" cy="1200329"/>
          </a:xfrm>
          <a:prstGeom prst="rect">
            <a:avLst/>
          </a:prstGeom>
          <a:solidFill>
            <a:schemeClr val="tx1">
              <a:alpha val="40000"/>
            </a:schemeClr>
          </a:solidFill>
        </p:spPr>
        <p:txBody>
          <a:bodyPr wrap="square" rtlCol="0">
            <a:spAutoFit/>
          </a:bodyPr>
          <a:lstStyle/>
          <a:p>
            <a:r>
              <a:rPr lang="en-US" sz="2400">
                <a:solidFill>
                  <a:schemeClr val="bg1"/>
                </a:solidFill>
                <a:latin typeface="Arial" charset="0"/>
                <a:ea typeface="Arial" charset="0"/>
                <a:cs typeface="Arial" charset="0"/>
              </a:rPr>
              <a:t>Our goal is to understand the most fundamental particles and laws of the universe.</a:t>
            </a:r>
            <a:endParaRPr lang="fr-FR" sz="2400">
              <a:solidFill>
                <a:schemeClr val="bg1"/>
              </a:solidFill>
              <a:latin typeface="Arial" charset="0"/>
              <a:ea typeface="Arial" charset="0"/>
              <a:cs typeface="Arial" charset="0"/>
            </a:endParaRPr>
          </a:p>
        </p:txBody>
      </p:sp>
      <p:sp>
        <p:nvSpPr>
          <p:cNvPr id="17" name="ZoneTexte 2">
            <a:extLst>
              <a:ext uri="{FF2B5EF4-FFF2-40B4-BE49-F238E27FC236}">
                <a16:creationId xmlns:a16="http://schemas.microsoft.com/office/drawing/2014/main" id="{F915EE03-8F56-3847-A429-BCAC641D2616}"/>
              </a:ext>
            </a:extLst>
          </p:cNvPr>
          <p:cNvSpPr txBox="1"/>
          <p:nvPr/>
        </p:nvSpPr>
        <p:spPr>
          <a:xfrm>
            <a:off x="7668768" y="403951"/>
            <a:ext cx="4376928" cy="830997"/>
          </a:xfrm>
          <a:prstGeom prst="rect">
            <a:avLst/>
          </a:prstGeom>
          <a:solidFill>
            <a:schemeClr val="tx1">
              <a:alpha val="40000"/>
            </a:schemeClr>
          </a:solidFill>
        </p:spPr>
        <p:txBody>
          <a:bodyPr wrap="square" rtlCol="0">
            <a:spAutoFit/>
          </a:bodyPr>
          <a:lstStyle/>
          <a:p>
            <a:r>
              <a:rPr lang="en-US" sz="2400">
                <a:solidFill>
                  <a:schemeClr val="bg1"/>
                </a:solidFill>
                <a:latin typeface="Arial" charset="0"/>
                <a:ea typeface="Arial" charset="0"/>
                <a:cs typeface="Arial" charset="0"/>
              </a:rPr>
              <a:t>CERN is the world’s biggest laboratory for particle physics</a:t>
            </a:r>
            <a:r>
              <a:rPr lang="fr-FR" sz="2400">
                <a:solidFill>
                  <a:schemeClr val="bg1"/>
                </a:solidFill>
              </a:rPr>
              <a:t>.</a:t>
            </a:r>
            <a:endParaRPr lang="fr-FR" sz="24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50771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screenshot of a video game&#10;&#10;Description automatically generated">
            <a:extLst>
              <a:ext uri="{FF2B5EF4-FFF2-40B4-BE49-F238E27FC236}">
                <a16:creationId xmlns:a16="http://schemas.microsoft.com/office/drawing/2014/main" id="{ECD48E49-A228-134A-A4AF-80A8CF194C4B}"/>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C86FCDC-7495-EB40-83A3-128D424B6706}"/>
              </a:ext>
            </a:extLst>
          </p:cNvPr>
          <p:cNvSpPr>
            <a:spLocks noGrp="1"/>
          </p:cNvSpPr>
          <p:nvPr>
            <p:ph type="title"/>
          </p:nvPr>
        </p:nvSpPr>
        <p:spPr/>
        <p:txBody>
          <a:bodyPr>
            <a:noAutofit/>
          </a:bodyPr>
          <a:lstStyle/>
          <a:p>
            <a:r>
              <a:rPr lang="en-GB"/>
              <a:t>The CERN accelerator complex</a:t>
            </a:r>
          </a:p>
        </p:txBody>
      </p:sp>
      <p:sp>
        <p:nvSpPr>
          <p:cNvPr id="4" name="Date Placeholder 3">
            <a:extLst>
              <a:ext uri="{FF2B5EF4-FFF2-40B4-BE49-F238E27FC236}">
                <a16:creationId xmlns:a16="http://schemas.microsoft.com/office/drawing/2014/main" id="{024EB09D-5BAD-5745-B40B-AC52308F4F87}"/>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A62125B9-60C7-BD42-9C48-8D836CC6D97F}"/>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EDF4F0CD-CB4C-6648-951C-3C2BC0A3C14E}"/>
              </a:ext>
            </a:extLst>
          </p:cNvPr>
          <p:cNvSpPr>
            <a:spLocks noGrp="1"/>
          </p:cNvSpPr>
          <p:nvPr>
            <p:ph type="sldNum" sz="quarter" idx="12"/>
          </p:nvPr>
        </p:nvSpPr>
        <p:spPr/>
        <p:txBody>
          <a:bodyPr/>
          <a:lstStyle/>
          <a:p>
            <a:fld id="{490AA3F6-1618-3548-975A-DD1A2939A246}" type="slidenum">
              <a:rPr lang="fr-FR" smtClean="0"/>
              <a:t>30</a:t>
            </a:fld>
            <a:endParaRPr lang="fr-FR"/>
          </a:p>
        </p:txBody>
      </p:sp>
      <p:sp>
        <p:nvSpPr>
          <p:cNvPr id="12" name="Proton L2">
            <a:extLst>
              <a:ext uri="{FF2B5EF4-FFF2-40B4-BE49-F238E27FC236}">
                <a16:creationId xmlns:a16="http://schemas.microsoft.com/office/drawing/2014/main" id="{FD6D6425-8296-2D44-8C5F-C0D2441E054C}"/>
              </a:ext>
            </a:extLst>
          </p:cNvPr>
          <p:cNvSpPr/>
          <p:nvPr/>
        </p:nvSpPr>
        <p:spPr>
          <a:xfrm>
            <a:off x="5760232" y="557328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3" name="Proton PSB">
            <a:extLst>
              <a:ext uri="{FF2B5EF4-FFF2-40B4-BE49-F238E27FC236}">
                <a16:creationId xmlns:a16="http://schemas.microsoft.com/office/drawing/2014/main" id="{F3880941-FE9D-7F4C-9F1C-8E3C674FB170}"/>
              </a:ext>
            </a:extLst>
          </p:cNvPr>
          <p:cNvSpPr/>
          <p:nvPr/>
        </p:nvSpPr>
        <p:spPr>
          <a:xfrm>
            <a:off x="6571527" y="499727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4" name="ProtonnTOF">
            <a:extLst>
              <a:ext uri="{FF2B5EF4-FFF2-40B4-BE49-F238E27FC236}">
                <a16:creationId xmlns:a16="http://schemas.microsoft.com/office/drawing/2014/main" id="{1DFA5048-9843-3B44-9CC9-526B19678B4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5" name="Proton PS">
            <a:extLst>
              <a:ext uri="{FF2B5EF4-FFF2-40B4-BE49-F238E27FC236}">
                <a16:creationId xmlns:a16="http://schemas.microsoft.com/office/drawing/2014/main" id="{F198785B-2013-B94D-856C-476189C91BDA}"/>
              </a:ext>
            </a:extLst>
          </p:cNvPr>
          <p:cNvSpPr/>
          <p:nvPr/>
        </p:nvSpPr>
        <p:spPr>
          <a:xfrm>
            <a:off x="7384833" y="5213587"/>
            <a:ext cx="45719" cy="45719"/>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6" name="Proton to PS">
            <a:extLst>
              <a:ext uri="{FF2B5EF4-FFF2-40B4-BE49-F238E27FC236}">
                <a16:creationId xmlns:a16="http://schemas.microsoft.com/office/drawing/2014/main" id="{F965B124-1154-B341-B075-9E42C1AAA896}"/>
              </a:ext>
            </a:extLst>
          </p:cNvPr>
          <p:cNvSpPr/>
          <p:nvPr/>
        </p:nvSpPr>
        <p:spPr>
          <a:xfrm>
            <a:off x="6574018" y="500145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7" name="ProtonAD">
            <a:extLst>
              <a:ext uri="{FF2B5EF4-FFF2-40B4-BE49-F238E27FC236}">
                <a16:creationId xmlns:a16="http://schemas.microsoft.com/office/drawing/2014/main" id="{7904AF1A-7940-AF4E-9679-5B44AB7743DC}"/>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8" name="Proton to SPS">
            <a:extLst>
              <a:ext uri="{FF2B5EF4-FFF2-40B4-BE49-F238E27FC236}">
                <a16:creationId xmlns:a16="http://schemas.microsoft.com/office/drawing/2014/main" id="{2E845D1F-A726-7649-B8C5-74AD41C74152}"/>
              </a:ext>
            </a:extLst>
          </p:cNvPr>
          <p:cNvSpPr/>
          <p:nvPr/>
        </p:nvSpPr>
        <p:spPr>
          <a:xfrm>
            <a:off x="6379977" y="5511387"/>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19" name="Proton SPS">
            <a:extLst>
              <a:ext uri="{FF2B5EF4-FFF2-40B4-BE49-F238E27FC236}">
                <a16:creationId xmlns:a16="http://schemas.microsoft.com/office/drawing/2014/main" id="{25EF5CD6-2A67-724A-974D-4269F85530A8}"/>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0" name="Proton to NA">
            <a:extLst>
              <a:ext uri="{FF2B5EF4-FFF2-40B4-BE49-F238E27FC236}">
                <a16:creationId xmlns:a16="http://schemas.microsoft.com/office/drawing/2014/main" id="{F04ECC56-9BB5-0247-807D-6A538610301D}"/>
              </a:ext>
            </a:extLst>
          </p:cNvPr>
          <p:cNvSpPr/>
          <p:nvPr/>
        </p:nvSpPr>
        <p:spPr>
          <a:xfrm>
            <a:off x="4502893" y="3482110"/>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1" name="Proton to HiRadMat">
            <a:extLst>
              <a:ext uri="{FF2B5EF4-FFF2-40B4-BE49-F238E27FC236}">
                <a16:creationId xmlns:a16="http://schemas.microsoft.com/office/drawing/2014/main" id="{AA1A9496-5360-8B44-9BB4-0911A47F729B}"/>
              </a:ext>
            </a:extLst>
          </p:cNvPr>
          <p:cNvSpPr/>
          <p:nvPr/>
        </p:nvSpPr>
        <p:spPr>
          <a:xfrm>
            <a:off x="6162398" y="4035633"/>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2" name="Proton to AWAKE">
            <a:extLst>
              <a:ext uri="{FF2B5EF4-FFF2-40B4-BE49-F238E27FC236}">
                <a16:creationId xmlns:a16="http://schemas.microsoft.com/office/drawing/2014/main" id="{EB5413DE-B572-9540-875F-7317A9F12A2E}"/>
              </a:ext>
            </a:extLst>
          </p:cNvPr>
          <p:cNvSpPr/>
          <p:nvPr/>
        </p:nvSpPr>
        <p:spPr>
          <a:xfrm>
            <a:off x="7328555" y="3050372"/>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3" name="Proton TI8">
            <a:extLst>
              <a:ext uri="{FF2B5EF4-FFF2-40B4-BE49-F238E27FC236}">
                <a16:creationId xmlns:a16="http://schemas.microsoft.com/office/drawing/2014/main" id="{366C3B1A-E1A9-C948-AF60-52E887C41A27}"/>
              </a:ext>
            </a:extLst>
          </p:cNvPr>
          <p:cNvSpPr/>
          <p:nvPr/>
        </p:nvSpPr>
        <p:spPr>
          <a:xfrm>
            <a:off x="7328554" y="3050374"/>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4" name="Proton TI2">
            <a:extLst>
              <a:ext uri="{FF2B5EF4-FFF2-40B4-BE49-F238E27FC236}">
                <a16:creationId xmlns:a16="http://schemas.microsoft.com/office/drawing/2014/main" id="{40534BD2-F778-7947-B68E-CD768AC65117}"/>
              </a:ext>
            </a:extLst>
          </p:cNvPr>
          <p:cNvSpPr/>
          <p:nvPr/>
        </p:nvSpPr>
        <p:spPr>
          <a:xfrm>
            <a:off x="6163597" y="4031549"/>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5" name="Proton LHC1">
            <a:extLst>
              <a:ext uri="{FF2B5EF4-FFF2-40B4-BE49-F238E27FC236}">
                <a16:creationId xmlns:a16="http://schemas.microsoft.com/office/drawing/2014/main" id="{1A27CFCD-2E97-D344-974F-9067B3EF06D3}"/>
              </a:ext>
            </a:extLst>
          </p:cNvPr>
          <p:cNvSpPr/>
          <p:nvPr/>
        </p:nvSpPr>
        <p:spPr>
          <a:xfrm>
            <a:off x="2536587" y="2812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6" name="Proton LHC2">
            <a:extLst>
              <a:ext uri="{FF2B5EF4-FFF2-40B4-BE49-F238E27FC236}">
                <a16:creationId xmlns:a16="http://schemas.microsoft.com/office/drawing/2014/main" id="{4756F200-519E-E547-8AA6-73E1593B017F}"/>
              </a:ext>
            </a:extLst>
          </p:cNvPr>
          <p:cNvSpPr/>
          <p:nvPr/>
        </p:nvSpPr>
        <p:spPr>
          <a:xfrm>
            <a:off x="9339504" y="2740305"/>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7" name="Proton LHC3">
            <a:extLst>
              <a:ext uri="{FF2B5EF4-FFF2-40B4-BE49-F238E27FC236}">
                <a16:creationId xmlns:a16="http://schemas.microsoft.com/office/drawing/2014/main" id="{CD0C54EE-87CC-0E49-9E63-75EB6703ACE4}"/>
              </a:ext>
            </a:extLst>
          </p:cNvPr>
          <p:cNvSpPr/>
          <p:nvPr/>
        </p:nvSpPr>
        <p:spPr>
          <a:xfrm>
            <a:off x="5940653" y="1675856"/>
            <a:ext cx="72000" cy="72000"/>
          </a:xfrm>
          <a:prstGeom prst="ellipse">
            <a:avLst/>
          </a:prstGeom>
          <a:solidFill>
            <a:srgbClr val="FF000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8" name="Ion to EA">
            <a:extLst>
              <a:ext uri="{FF2B5EF4-FFF2-40B4-BE49-F238E27FC236}">
                <a16:creationId xmlns:a16="http://schemas.microsoft.com/office/drawing/2014/main" id="{7CE7E6EE-CF5D-934C-8553-7BDC84E794E5}"/>
              </a:ext>
            </a:extLst>
          </p:cNvPr>
          <p:cNvSpPr/>
          <p:nvPr/>
        </p:nvSpPr>
        <p:spPr>
          <a:xfrm>
            <a:off x="7269557" y="5198431"/>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29" name="Ion PS to SPS">
            <a:extLst>
              <a:ext uri="{FF2B5EF4-FFF2-40B4-BE49-F238E27FC236}">
                <a16:creationId xmlns:a16="http://schemas.microsoft.com/office/drawing/2014/main" id="{95489F2C-322E-8A4A-92E7-812F963BE152}"/>
              </a:ext>
            </a:extLst>
          </p:cNvPr>
          <p:cNvSpPr/>
          <p:nvPr/>
        </p:nvSpPr>
        <p:spPr>
          <a:xfrm>
            <a:off x="6379977" y="5511387"/>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0" name="Ion SPS">
            <a:extLst>
              <a:ext uri="{FF2B5EF4-FFF2-40B4-BE49-F238E27FC236}">
                <a16:creationId xmlns:a16="http://schemas.microsoft.com/office/drawing/2014/main" id="{2FA11373-1976-A048-8019-DA146F90D3EF}"/>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1" name="Ion NA">
            <a:extLst>
              <a:ext uri="{FF2B5EF4-FFF2-40B4-BE49-F238E27FC236}">
                <a16:creationId xmlns:a16="http://schemas.microsoft.com/office/drawing/2014/main" id="{5EDDCFFE-5D21-5F41-9E92-40166E9CE2B5}"/>
              </a:ext>
            </a:extLst>
          </p:cNvPr>
          <p:cNvSpPr/>
          <p:nvPr/>
        </p:nvSpPr>
        <p:spPr>
          <a:xfrm>
            <a:off x="4502893" y="348211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2" name="Ion TI2">
            <a:extLst>
              <a:ext uri="{FF2B5EF4-FFF2-40B4-BE49-F238E27FC236}">
                <a16:creationId xmlns:a16="http://schemas.microsoft.com/office/drawing/2014/main" id="{57AB1E37-941E-614D-92FC-85C682D11E50}"/>
              </a:ext>
            </a:extLst>
          </p:cNvPr>
          <p:cNvSpPr/>
          <p:nvPr/>
        </p:nvSpPr>
        <p:spPr>
          <a:xfrm>
            <a:off x="6163597" y="4031550"/>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3" name="Ion TI8">
            <a:extLst>
              <a:ext uri="{FF2B5EF4-FFF2-40B4-BE49-F238E27FC236}">
                <a16:creationId xmlns:a16="http://schemas.microsoft.com/office/drawing/2014/main" id="{FE4A4E19-A21B-1E4A-B36A-D370059D976F}"/>
              </a:ext>
            </a:extLst>
          </p:cNvPr>
          <p:cNvSpPr/>
          <p:nvPr/>
        </p:nvSpPr>
        <p:spPr>
          <a:xfrm>
            <a:off x="7326608" y="3050372"/>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4" name="Ion LHC1">
            <a:extLst>
              <a:ext uri="{FF2B5EF4-FFF2-40B4-BE49-F238E27FC236}">
                <a16:creationId xmlns:a16="http://schemas.microsoft.com/office/drawing/2014/main" id="{82D7B365-5045-7D4A-B35F-3FBFE4715AEB}"/>
              </a:ext>
            </a:extLst>
          </p:cNvPr>
          <p:cNvSpPr/>
          <p:nvPr/>
        </p:nvSpPr>
        <p:spPr>
          <a:xfrm>
            <a:off x="2536587" y="2812305"/>
            <a:ext cx="72000" cy="72000"/>
          </a:xfrm>
          <a:prstGeom prst="donut">
            <a:avLst/>
          </a:prstGeom>
          <a:solidFill>
            <a:srgbClr val="0070C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prstClr val="white"/>
              </a:solidFill>
              <a:latin typeface="Arial"/>
            </a:endParaRPr>
          </a:p>
        </p:txBody>
      </p:sp>
      <p:sp>
        <p:nvSpPr>
          <p:cNvPr id="3" name="Oval 2">
            <a:extLst>
              <a:ext uri="{FF2B5EF4-FFF2-40B4-BE49-F238E27FC236}">
                <a16:creationId xmlns:a16="http://schemas.microsoft.com/office/drawing/2014/main" id="{FCED848B-A6D1-9E4E-BA0F-D59F9A791358}"/>
              </a:ext>
            </a:extLst>
          </p:cNvPr>
          <p:cNvSpPr/>
          <p:nvPr/>
        </p:nvSpPr>
        <p:spPr>
          <a:xfrm>
            <a:off x="6714308" y="5074985"/>
            <a:ext cx="72000" cy="72000"/>
          </a:xfrm>
          <a:prstGeom prst="ellipse">
            <a:avLst/>
          </a:prstGeom>
          <a:solidFill>
            <a:srgbClr val="FF0000"/>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91399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Nov 2023</a:t>
            </a:r>
            <a:endParaRPr lang="fr-FR"/>
          </a:p>
        </p:txBody>
      </p:sp>
      <p:sp>
        <p:nvSpPr>
          <p:cNvPr id="3" name="Footer Placeholder 2"/>
          <p:cNvSpPr>
            <a:spLocks noGrp="1"/>
          </p:cNvSpPr>
          <p:nvPr>
            <p:ph type="ftr" sz="quarter" idx="11"/>
          </p:nvPr>
        </p:nvSpPr>
        <p:spPr>
          <a:xfrm>
            <a:off x="1242000" y="6440400"/>
            <a:ext cx="4114800" cy="246511"/>
          </a:xfrm>
        </p:spPr>
        <p:txBody>
          <a:bodyPr/>
          <a:lstStyle/>
          <a:p>
            <a:r>
              <a:rPr lang="fr-FR"/>
              <a:t>FST Future Leaders - Scientific Challenges</a:t>
            </a:r>
            <a:endParaRPr lang="en-US" dirty="0"/>
          </a:p>
        </p:txBody>
      </p:sp>
      <p:sp>
        <p:nvSpPr>
          <p:cNvPr id="4" name="Slide Number Placeholder 3"/>
          <p:cNvSpPr>
            <a:spLocks noGrp="1"/>
          </p:cNvSpPr>
          <p:nvPr>
            <p:ph type="sldNum" sz="quarter" idx="12"/>
          </p:nvPr>
        </p:nvSpPr>
        <p:spPr/>
        <p:txBody>
          <a:bodyPr/>
          <a:lstStyle/>
          <a:p>
            <a:fld id="{490AA3F6-1618-3548-975A-DD1A2939A246}" type="slidenum">
              <a:rPr lang="fr-FR" smtClean="0"/>
              <a:t>31</a:t>
            </a:fld>
            <a:endParaRPr lang="fr-FR"/>
          </a:p>
        </p:txBody>
      </p:sp>
      <p:sp>
        <p:nvSpPr>
          <p:cNvPr id="5" name="Title 4"/>
          <p:cNvSpPr>
            <a:spLocks noGrp="1"/>
          </p:cNvSpPr>
          <p:nvPr>
            <p:ph type="title"/>
          </p:nvPr>
        </p:nvSpPr>
        <p:spPr/>
        <p:txBody>
          <a:bodyPr/>
          <a:lstStyle/>
          <a:p>
            <a:r>
              <a:rPr lang="en-US"/>
              <a:t>CERN has a diverse scientific </a:t>
            </a:r>
            <a:r>
              <a:rPr lang="en-US" err="1"/>
              <a:t>programme</a:t>
            </a:r>
            <a:endParaRPr lang="en-US"/>
          </a:p>
        </p:txBody>
      </p:sp>
      <p:sp>
        <p:nvSpPr>
          <p:cNvPr id="8" name="ZoneTexte 10"/>
          <p:cNvSpPr txBox="1"/>
          <p:nvPr/>
        </p:nvSpPr>
        <p:spPr>
          <a:xfrm>
            <a:off x="695325" y="1670568"/>
            <a:ext cx="3528000" cy="643079"/>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Nuclear Physics</a:t>
            </a:r>
          </a:p>
          <a:p>
            <a:pPr algn="ctr"/>
            <a:r>
              <a:rPr lang="en-US" sz="1700" dirty="0">
                <a:solidFill>
                  <a:schemeClr val="bg1"/>
                </a:solidFill>
                <a:latin typeface="Arial" charset="0"/>
                <a:ea typeface="Arial" charset="0"/>
                <a:cs typeface="Arial" charset="0"/>
              </a:rPr>
              <a:t>(ISOLDE)</a:t>
            </a:r>
          </a:p>
        </p:txBody>
      </p:sp>
      <p:sp>
        <p:nvSpPr>
          <p:cNvPr id="10" name="ZoneTexte 11"/>
          <p:cNvSpPr txBox="1"/>
          <p:nvPr/>
        </p:nvSpPr>
        <p:spPr>
          <a:xfrm>
            <a:off x="695324" y="5395186"/>
            <a:ext cx="5400676"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Fixed-target experiments,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which include searches for rare phenomena</a:t>
            </a:r>
          </a:p>
        </p:txBody>
      </p:sp>
      <p:sp>
        <p:nvSpPr>
          <p:cNvPr id="11" name="ZoneTexte 12"/>
          <p:cNvSpPr txBox="1"/>
          <p:nvPr/>
        </p:nvSpPr>
        <p:spPr>
          <a:xfrm>
            <a:off x="7983882" y="1678861"/>
            <a:ext cx="3528000" cy="634787"/>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Cosmic rays and cloud formation </a:t>
            </a:r>
          </a:p>
          <a:p>
            <a:pPr algn="ctr"/>
            <a:r>
              <a:rPr lang="en-US" sz="1700" dirty="0">
                <a:solidFill>
                  <a:schemeClr val="bg1"/>
                </a:solidFill>
                <a:latin typeface="Arial" charset="0"/>
                <a:ea typeface="Arial" charset="0"/>
                <a:cs typeface="Arial" charset="0"/>
              </a:rPr>
              <a:t>(CLOUD)</a:t>
            </a:r>
          </a:p>
        </p:txBody>
      </p:sp>
      <p:sp>
        <p:nvSpPr>
          <p:cNvPr id="12" name="ZoneTexte 13"/>
          <p:cNvSpPr txBox="1"/>
          <p:nvPr/>
        </p:nvSpPr>
        <p:spPr>
          <a:xfrm>
            <a:off x="4390123" y="1678861"/>
            <a:ext cx="3469201" cy="636413"/>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Antimatter Research </a:t>
            </a:r>
          </a:p>
          <a:p>
            <a:pPr algn="ctr"/>
            <a:r>
              <a:rPr lang="en-US" sz="1700" dirty="0">
                <a:solidFill>
                  <a:schemeClr val="bg1"/>
                </a:solidFill>
                <a:latin typeface="Arial" charset="0"/>
                <a:ea typeface="Arial" charset="0"/>
                <a:cs typeface="Arial" charset="0"/>
              </a:rPr>
              <a:t>(Antiproton Decelerator)</a:t>
            </a:r>
          </a:p>
        </p:txBody>
      </p:sp>
      <p:sp>
        <p:nvSpPr>
          <p:cNvPr id="13" name="ZoneTexte 14"/>
          <p:cNvSpPr txBox="1"/>
          <p:nvPr/>
        </p:nvSpPr>
        <p:spPr>
          <a:xfrm>
            <a:off x="6200078" y="5395187"/>
            <a:ext cx="5295920"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Contribution to the Long Baseline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Neutrino Facility in the USA (LBNF)</a:t>
            </a:r>
          </a:p>
        </p:txBody>
      </p:sp>
      <p:pic>
        <p:nvPicPr>
          <p:cNvPr id="9" name="Picture 8">
            <a:extLst>
              <a:ext uri="{FF2B5EF4-FFF2-40B4-BE49-F238E27FC236}">
                <a16:creationId xmlns:a16="http://schemas.microsoft.com/office/drawing/2014/main" id="{07DDC3E6-F196-084C-A49A-4A77283FE09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313648"/>
            <a:ext cx="12192000" cy="3081538"/>
          </a:xfrm>
          <a:prstGeom prst="rect">
            <a:avLst/>
          </a:prstGeom>
        </p:spPr>
      </p:pic>
    </p:spTree>
    <p:extLst>
      <p:ext uri="{BB962C8B-B14F-4D97-AF65-F5344CB8AC3E}">
        <p14:creationId xmlns:p14="http://schemas.microsoft.com/office/powerpoint/2010/main" val="2033766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497B6-DA8D-4B62-0C01-72529DF01525}"/>
              </a:ext>
            </a:extLst>
          </p:cNvPr>
          <p:cNvSpPr>
            <a:spLocks noGrp="1"/>
          </p:cNvSpPr>
          <p:nvPr>
            <p:ph type="title"/>
          </p:nvPr>
        </p:nvSpPr>
        <p:spPr/>
        <p:txBody>
          <a:bodyPr/>
          <a:lstStyle/>
          <a:p>
            <a:r>
              <a:rPr lang="en-CH" dirty="0"/>
              <a:t>Physics Beyond Colliders</a:t>
            </a:r>
          </a:p>
        </p:txBody>
      </p:sp>
      <p:sp>
        <p:nvSpPr>
          <p:cNvPr id="4" name="Date Placeholder 3">
            <a:extLst>
              <a:ext uri="{FF2B5EF4-FFF2-40B4-BE49-F238E27FC236}">
                <a16:creationId xmlns:a16="http://schemas.microsoft.com/office/drawing/2014/main" id="{595561AE-DC1D-B44E-CE6E-B58C012DECCB}"/>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16D7CFB1-3E4C-58BE-2178-EB70AE8DB3D1}"/>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DEAD1FB6-1C81-3F1B-A188-964C6045DC52}"/>
              </a:ext>
            </a:extLst>
          </p:cNvPr>
          <p:cNvSpPr>
            <a:spLocks noGrp="1"/>
          </p:cNvSpPr>
          <p:nvPr>
            <p:ph type="sldNum" sz="quarter" idx="12"/>
          </p:nvPr>
        </p:nvSpPr>
        <p:spPr/>
        <p:txBody>
          <a:bodyPr/>
          <a:lstStyle/>
          <a:p>
            <a:fld id="{490AA3F6-1618-3548-975A-DD1A2939A246}" type="slidenum">
              <a:rPr lang="fr-FR" smtClean="0"/>
              <a:t>32</a:t>
            </a:fld>
            <a:endParaRPr lang="fr-FR"/>
          </a:p>
        </p:txBody>
      </p:sp>
      <p:pic>
        <p:nvPicPr>
          <p:cNvPr id="10" name="Picture 9">
            <a:extLst>
              <a:ext uri="{FF2B5EF4-FFF2-40B4-BE49-F238E27FC236}">
                <a16:creationId xmlns:a16="http://schemas.microsoft.com/office/drawing/2014/main" id="{F1DA8447-63E2-ADDC-C636-F6AF160E7369}"/>
              </a:ext>
            </a:extLst>
          </p:cNvPr>
          <p:cNvPicPr>
            <a:picLocks noChangeAspect="1"/>
          </p:cNvPicPr>
          <p:nvPr/>
        </p:nvPicPr>
        <p:blipFill>
          <a:blip r:embed="rId3"/>
          <a:stretch>
            <a:fillRect/>
          </a:stretch>
        </p:blipFill>
        <p:spPr>
          <a:xfrm>
            <a:off x="450753" y="2870951"/>
            <a:ext cx="6649117" cy="2950179"/>
          </a:xfrm>
          <a:prstGeom prst="rect">
            <a:avLst/>
          </a:prstGeom>
        </p:spPr>
      </p:pic>
      <p:sp>
        <p:nvSpPr>
          <p:cNvPr id="11" name="TextBox 10">
            <a:extLst>
              <a:ext uri="{FF2B5EF4-FFF2-40B4-BE49-F238E27FC236}">
                <a16:creationId xmlns:a16="http://schemas.microsoft.com/office/drawing/2014/main" id="{034F5DB5-2C6F-AB17-8E73-7D86ED8DE609}"/>
              </a:ext>
            </a:extLst>
          </p:cNvPr>
          <p:cNvSpPr txBox="1"/>
          <p:nvPr/>
        </p:nvSpPr>
        <p:spPr>
          <a:xfrm>
            <a:off x="450753" y="1405719"/>
            <a:ext cx="5345136" cy="1200329"/>
          </a:xfrm>
          <a:prstGeom prst="rect">
            <a:avLst/>
          </a:prstGeom>
          <a:solidFill>
            <a:schemeClr val="accent2"/>
          </a:solidFill>
        </p:spPr>
        <p:txBody>
          <a:bodyPr wrap="square" rtlCol="0">
            <a:spAutoFit/>
          </a:bodyPr>
          <a:lstStyle/>
          <a:p>
            <a:r>
              <a:rPr lang="en-CH" dirty="0">
                <a:solidFill>
                  <a:schemeClr val="bg1"/>
                </a:solidFill>
              </a:rPr>
              <a:t>North Area High Intensity Beams ECN3</a:t>
            </a:r>
          </a:p>
          <a:p>
            <a:r>
              <a:rPr lang="en-CH" dirty="0">
                <a:solidFill>
                  <a:schemeClr val="bg1"/>
                </a:solidFill>
              </a:rPr>
              <a:t>Several experiments under study: HIKE, SHADOWS, Beam Dump Facility with SHiP, TauFV</a:t>
            </a:r>
          </a:p>
          <a:p>
            <a:r>
              <a:rPr lang="en-CH" dirty="0">
                <a:solidFill>
                  <a:schemeClr val="bg1"/>
                </a:solidFill>
              </a:rPr>
              <a:t>Report on post LS3 options to SPSC in 2023</a:t>
            </a:r>
          </a:p>
        </p:txBody>
      </p:sp>
      <p:pic>
        <p:nvPicPr>
          <p:cNvPr id="12" name="Picture 11">
            <a:extLst>
              <a:ext uri="{FF2B5EF4-FFF2-40B4-BE49-F238E27FC236}">
                <a16:creationId xmlns:a16="http://schemas.microsoft.com/office/drawing/2014/main" id="{DD0ECFA5-9257-103B-B871-4F76727BD465}"/>
              </a:ext>
            </a:extLst>
          </p:cNvPr>
          <p:cNvPicPr>
            <a:picLocks noChangeAspect="1"/>
          </p:cNvPicPr>
          <p:nvPr/>
        </p:nvPicPr>
        <p:blipFill>
          <a:blip r:embed="rId4"/>
          <a:stretch>
            <a:fillRect/>
          </a:stretch>
        </p:blipFill>
        <p:spPr>
          <a:xfrm>
            <a:off x="6096000" y="1405719"/>
            <a:ext cx="5875733" cy="2916764"/>
          </a:xfrm>
          <a:prstGeom prst="rect">
            <a:avLst/>
          </a:prstGeom>
        </p:spPr>
      </p:pic>
      <p:sp>
        <p:nvSpPr>
          <p:cNvPr id="13" name="TextBox 12">
            <a:extLst>
              <a:ext uri="{FF2B5EF4-FFF2-40B4-BE49-F238E27FC236}">
                <a16:creationId xmlns:a16="http://schemas.microsoft.com/office/drawing/2014/main" id="{E915EBF9-2FCC-7A89-FCA8-125F3C7B7D2B}"/>
              </a:ext>
            </a:extLst>
          </p:cNvPr>
          <p:cNvSpPr txBox="1"/>
          <p:nvPr/>
        </p:nvSpPr>
        <p:spPr>
          <a:xfrm>
            <a:off x="6935372" y="4642777"/>
            <a:ext cx="5036361" cy="1477328"/>
          </a:xfrm>
          <a:prstGeom prst="rect">
            <a:avLst/>
          </a:prstGeom>
          <a:solidFill>
            <a:schemeClr val="tx1"/>
          </a:solidFill>
        </p:spPr>
        <p:txBody>
          <a:bodyPr wrap="square" rtlCol="0">
            <a:spAutoFit/>
          </a:bodyPr>
          <a:lstStyle/>
          <a:p>
            <a:r>
              <a:rPr lang="en-CH" dirty="0">
                <a:solidFill>
                  <a:schemeClr val="bg1"/>
                </a:solidFill>
              </a:rPr>
              <a:t>Long lived particles (LLP) @ LHC: </a:t>
            </a:r>
          </a:p>
          <a:p>
            <a:r>
              <a:rPr lang="en-CH" dirty="0">
                <a:solidFill>
                  <a:schemeClr val="bg1"/>
                </a:solidFill>
              </a:rPr>
              <a:t>Forward Physics Facility (in line of sight of ATLAS interaction point) – preparing EoI</a:t>
            </a:r>
          </a:p>
          <a:p>
            <a:r>
              <a:rPr lang="en-CH" dirty="0">
                <a:solidFill>
                  <a:schemeClr val="bg1"/>
                </a:solidFill>
              </a:rPr>
              <a:t>LLP experiments at large angle to the beam line</a:t>
            </a:r>
          </a:p>
          <a:p>
            <a:r>
              <a:rPr lang="en-CH" dirty="0">
                <a:solidFill>
                  <a:schemeClr val="bg1"/>
                </a:solidFill>
              </a:rPr>
              <a:t>LHC </a:t>
            </a:r>
            <a:r>
              <a:rPr lang="en-CH">
                <a:solidFill>
                  <a:schemeClr val="bg1"/>
                </a:solidFill>
              </a:rPr>
              <a:t>fixed target: gas targets; crystal extraction</a:t>
            </a:r>
            <a:endParaRPr lang="en-CH" dirty="0">
              <a:solidFill>
                <a:schemeClr val="bg1"/>
              </a:solidFill>
            </a:endParaRPr>
          </a:p>
        </p:txBody>
      </p:sp>
    </p:spTree>
    <p:extLst>
      <p:ext uri="{BB962C8B-B14F-4D97-AF65-F5344CB8AC3E}">
        <p14:creationId xmlns:p14="http://schemas.microsoft.com/office/powerpoint/2010/main" val="1664302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C9EFEA-9477-1B20-2582-62E99533CA57}"/>
              </a:ext>
            </a:extLst>
          </p:cNvPr>
          <p:cNvSpPr>
            <a:spLocks noGrp="1"/>
          </p:cNvSpPr>
          <p:nvPr>
            <p:ph type="dt" sz="half" idx="10"/>
          </p:nvPr>
        </p:nvSpPr>
        <p:spPr>
          <a:xfrm>
            <a:off x="9666000" y="6441742"/>
            <a:ext cx="1517702" cy="239688"/>
          </a:xfrm>
        </p:spPr>
        <p:txBody>
          <a:bodyPr wrap="none" anchor="b">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r>
              <a:rPr kumimoji="0" lang="de-CH" sz="800" b="0" i="0" u="none" strike="noStrike" kern="1200" cap="none" spc="0" normalizeH="0" baseline="0" noProof="0">
                <a:ln>
                  <a:noFill/>
                </a:ln>
                <a:solidFill>
                  <a:srgbClr val="0033A0"/>
                </a:solidFill>
                <a:effectLst/>
                <a:uLnTx/>
                <a:uFillTx/>
                <a:latin typeface="Arial" panose="020B0604020202020204"/>
                <a:ea typeface="+mn-ea"/>
                <a:cs typeface="+mn-cs"/>
              </a:rPr>
              <a:t>Nov 2023</a:t>
            </a:r>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6" name="Footer Placeholder 15">
            <a:extLst>
              <a:ext uri="{FF2B5EF4-FFF2-40B4-BE49-F238E27FC236}">
                <a16:creationId xmlns:a16="http://schemas.microsoft.com/office/drawing/2014/main" id="{CCF3584E-63C8-7457-2555-E36020865126}"/>
              </a:ext>
            </a:extLst>
          </p:cNvPr>
          <p:cNvSpPr>
            <a:spLocks noGrp="1"/>
          </p:cNvSpPr>
          <p:nvPr>
            <p:ph type="ftr" sz="quarter" idx="11"/>
          </p:nvPr>
        </p:nvSpPr>
        <p:spPr>
          <a:xfrm>
            <a:off x="1241360" y="6441742"/>
            <a:ext cx="4117760" cy="239688"/>
          </a:xfrm>
        </p:spPr>
        <p:txBody>
          <a:bodyPr anchor="b">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800" b="0" i="1" u="none" strike="noStrike" kern="1200" cap="none" spc="0" normalizeH="0" baseline="0" noProof="0">
                <a:ln>
                  <a:noFill/>
                </a:ln>
                <a:solidFill>
                  <a:srgbClr val="0033A0"/>
                </a:solidFill>
                <a:effectLst/>
                <a:uLnTx/>
                <a:uFillTx/>
                <a:latin typeface="Arial" panose="020B0604020202020204"/>
                <a:ea typeface="+mn-ea"/>
                <a:cs typeface="+mn-cs"/>
              </a:rPr>
              <a:t>FST Future Leaders - Scientific Challenges</a:t>
            </a:r>
          </a:p>
        </p:txBody>
      </p:sp>
      <p:sp>
        <p:nvSpPr>
          <p:cNvPr id="15" name="Slide Number Placeholder 14">
            <a:extLst>
              <a:ext uri="{FF2B5EF4-FFF2-40B4-BE49-F238E27FC236}">
                <a16:creationId xmlns:a16="http://schemas.microsoft.com/office/drawing/2014/main" id="{A3971D6F-D0F8-FE2A-7221-EECFAE0B34CE}"/>
              </a:ext>
            </a:extLst>
          </p:cNvPr>
          <p:cNvSpPr>
            <a:spLocks noGrp="1"/>
          </p:cNvSpPr>
          <p:nvPr>
            <p:ph type="sldNum" sz="quarter" idx="12"/>
          </p:nvPr>
        </p:nvSpPr>
        <p:spPr>
          <a:xfrm>
            <a:off x="11295067" y="6441742"/>
            <a:ext cx="200932" cy="239688"/>
          </a:xfrm>
        </p:spPr>
        <p:txBody>
          <a:bodyPr wrap="square" anchor="b">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33</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A18737A0-2995-17C5-0CE7-E827D4BC0962}"/>
              </a:ext>
            </a:extLst>
          </p:cNvPr>
          <p:cNvSpPr>
            <a:spLocks noGrp="1"/>
          </p:cNvSpPr>
          <p:nvPr>
            <p:ph type="title"/>
          </p:nvPr>
        </p:nvSpPr>
        <p:spPr>
          <a:xfrm>
            <a:off x="696000" y="465591"/>
            <a:ext cx="10800000" cy="1116849"/>
          </a:xfrm>
        </p:spPr>
        <p:txBody>
          <a:bodyPr anchor="t">
            <a:normAutofit/>
          </a:bodyPr>
          <a:lstStyle/>
          <a:p>
            <a:r>
              <a:rPr lang="en-US" sz="3900" dirty="0"/>
              <a:t>Committed to environmentally </a:t>
            </a:r>
            <a:br>
              <a:rPr lang="en-US" sz="3900" dirty="0"/>
            </a:br>
            <a:r>
              <a:rPr lang="en-US" sz="3900" dirty="0"/>
              <a:t>responsible and sustainable research</a:t>
            </a:r>
            <a:endParaRPr lang="en-GB" sz="3900" dirty="0"/>
          </a:p>
        </p:txBody>
      </p:sp>
      <p:sp>
        <p:nvSpPr>
          <p:cNvPr id="7" name="Text Placeholder 6">
            <a:extLst>
              <a:ext uri="{FF2B5EF4-FFF2-40B4-BE49-F238E27FC236}">
                <a16:creationId xmlns:a16="http://schemas.microsoft.com/office/drawing/2014/main" id="{301487E3-8121-A9F3-3A07-C2E54C77DAD0}"/>
              </a:ext>
            </a:extLst>
          </p:cNvPr>
          <p:cNvSpPr>
            <a:spLocks noGrp="1"/>
          </p:cNvSpPr>
          <p:nvPr>
            <p:ph type="body" sz="quarter" idx="14"/>
          </p:nvPr>
        </p:nvSpPr>
        <p:spPr>
          <a:xfrm>
            <a:off x="7902912" y="1847822"/>
            <a:ext cx="3416525" cy="1560510"/>
          </a:xfrm>
          <a:noFill/>
        </p:spPr>
        <p:txBody>
          <a:bodyPr anchor="ctr">
            <a:normAutofit/>
          </a:bodyPr>
          <a:lstStyle/>
          <a:p>
            <a:pPr algn="l"/>
            <a:r>
              <a:rPr lang="en-GB" sz="1600" dirty="0">
                <a:solidFill>
                  <a:schemeClr val="tx1"/>
                </a:solidFill>
              </a:rPr>
              <a:t>Minimize the impact of the laboratory’s activities on the environment with defined </a:t>
            </a:r>
            <a:br>
              <a:rPr lang="en-GB" sz="1600" dirty="0">
                <a:solidFill>
                  <a:schemeClr val="tx1"/>
                </a:solidFill>
              </a:rPr>
            </a:br>
            <a:r>
              <a:rPr lang="en-GB" sz="1600" dirty="0">
                <a:solidFill>
                  <a:schemeClr val="tx1"/>
                </a:solidFill>
              </a:rPr>
              <a:t>priority actions</a:t>
            </a:r>
          </a:p>
        </p:txBody>
      </p:sp>
      <p:sp>
        <p:nvSpPr>
          <p:cNvPr id="8" name="Text Placeholder 7">
            <a:extLst>
              <a:ext uri="{FF2B5EF4-FFF2-40B4-BE49-F238E27FC236}">
                <a16:creationId xmlns:a16="http://schemas.microsoft.com/office/drawing/2014/main" id="{37807546-F254-2581-7C55-3072BC0F9FDB}"/>
              </a:ext>
            </a:extLst>
          </p:cNvPr>
          <p:cNvSpPr>
            <a:spLocks noGrp="1"/>
          </p:cNvSpPr>
          <p:nvPr>
            <p:ph type="body" sz="quarter" idx="15"/>
          </p:nvPr>
        </p:nvSpPr>
        <p:spPr>
          <a:xfrm>
            <a:off x="8763864" y="4285479"/>
            <a:ext cx="2732135" cy="1560511"/>
          </a:xfrm>
          <a:noFill/>
        </p:spPr>
        <p:txBody>
          <a:bodyPr anchor="ctr">
            <a:normAutofit/>
          </a:bodyPr>
          <a:lstStyle/>
          <a:p>
            <a:pPr algn="l"/>
            <a:r>
              <a:rPr lang="en-GB" sz="1600" dirty="0">
                <a:solidFill>
                  <a:schemeClr val="tx1"/>
                </a:solidFill>
              </a:rPr>
              <a:t>Energy:</a:t>
            </a:r>
          </a:p>
          <a:p>
            <a:pPr algn="l"/>
            <a:r>
              <a:rPr lang="en-GB" sz="1600" dirty="0">
                <a:solidFill>
                  <a:schemeClr val="tx1"/>
                </a:solidFill>
              </a:rPr>
              <a:t>Consume less, improve </a:t>
            </a:r>
            <a:br>
              <a:rPr lang="en-GB" sz="1600" dirty="0">
                <a:solidFill>
                  <a:schemeClr val="tx1"/>
                </a:solidFill>
              </a:rPr>
            </a:br>
            <a:r>
              <a:rPr lang="en-GB" sz="1600" dirty="0">
                <a:solidFill>
                  <a:schemeClr val="tx1"/>
                </a:solidFill>
              </a:rPr>
              <a:t>efficiency, and recover more</a:t>
            </a:r>
          </a:p>
        </p:txBody>
      </p:sp>
      <p:sp>
        <p:nvSpPr>
          <p:cNvPr id="9" name="Text Placeholder 8">
            <a:extLst>
              <a:ext uri="{FF2B5EF4-FFF2-40B4-BE49-F238E27FC236}">
                <a16:creationId xmlns:a16="http://schemas.microsoft.com/office/drawing/2014/main" id="{653128EE-9C53-B58D-B8A1-2736B5999B2B}"/>
              </a:ext>
            </a:extLst>
          </p:cNvPr>
          <p:cNvSpPr>
            <a:spLocks noGrp="1"/>
          </p:cNvSpPr>
          <p:nvPr>
            <p:ph type="body" sz="quarter" idx="19"/>
          </p:nvPr>
        </p:nvSpPr>
        <p:spPr>
          <a:xfrm>
            <a:off x="8262" y="4395837"/>
            <a:ext cx="2879577" cy="1560510"/>
          </a:xfrm>
          <a:noFill/>
        </p:spPr>
        <p:txBody>
          <a:bodyPr anchor="ctr">
            <a:normAutofit/>
          </a:bodyPr>
          <a:lstStyle/>
          <a:p>
            <a:pPr algn="r"/>
            <a:r>
              <a:rPr lang="en-GB" sz="1600" dirty="0">
                <a:solidFill>
                  <a:schemeClr val="tx1"/>
                </a:solidFill>
              </a:rPr>
              <a:t>Identify and develop </a:t>
            </a:r>
            <a:br>
              <a:rPr lang="en-GB" sz="1600" dirty="0">
                <a:solidFill>
                  <a:schemeClr val="tx1"/>
                </a:solidFill>
              </a:rPr>
            </a:br>
            <a:r>
              <a:rPr lang="en-GB" sz="1600" dirty="0">
                <a:solidFill>
                  <a:schemeClr val="tx1"/>
                </a:solidFill>
              </a:rPr>
              <a:t>CERN technologies that </a:t>
            </a:r>
            <a:br>
              <a:rPr lang="en-GB" sz="1600" dirty="0">
                <a:solidFill>
                  <a:schemeClr val="tx1"/>
                </a:solidFill>
              </a:rPr>
            </a:br>
            <a:r>
              <a:rPr lang="en-GB" sz="1600" dirty="0">
                <a:solidFill>
                  <a:schemeClr val="tx1"/>
                </a:solidFill>
              </a:rPr>
              <a:t>would help mitigate society’s </a:t>
            </a:r>
            <a:br>
              <a:rPr lang="en-GB" sz="1600" dirty="0">
                <a:solidFill>
                  <a:schemeClr val="tx1"/>
                </a:solidFill>
              </a:rPr>
            </a:br>
            <a:r>
              <a:rPr lang="en-GB" sz="1600" dirty="0">
                <a:solidFill>
                  <a:schemeClr val="tx1"/>
                </a:solidFill>
              </a:rPr>
              <a:t>impact on the environment</a:t>
            </a:r>
          </a:p>
        </p:txBody>
      </p:sp>
      <p:sp>
        <p:nvSpPr>
          <p:cNvPr id="13" name="Freeform 157">
            <a:extLst>
              <a:ext uri="{FF2B5EF4-FFF2-40B4-BE49-F238E27FC236}">
                <a16:creationId xmlns:a16="http://schemas.microsoft.com/office/drawing/2014/main" id="{CDC557EB-5D36-2A99-994F-CD2772934CCD}"/>
              </a:ext>
            </a:extLst>
          </p:cNvPr>
          <p:cNvSpPr>
            <a:spLocks noChangeArrowheads="1"/>
          </p:cNvSpPr>
          <p:nvPr/>
        </p:nvSpPr>
        <p:spPr bwMode="auto">
          <a:xfrm>
            <a:off x="5058870" y="1549097"/>
            <a:ext cx="2369242" cy="1887007"/>
          </a:xfrm>
          <a:custGeom>
            <a:avLst/>
            <a:gdLst>
              <a:gd name="T0" fmla="*/ 3817 w 3848"/>
              <a:gd name="T1" fmla="*/ 3064 h 3065"/>
              <a:gd name="T2" fmla="*/ 3817 w 3848"/>
              <a:gd name="T3" fmla="*/ 3064 h 3065"/>
              <a:gd name="T4" fmla="*/ 3480 w 3848"/>
              <a:gd name="T5" fmla="*/ 1632 h 3065"/>
              <a:gd name="T6" fmla="*/ 3480 w 3848"/>
              <a:gd name="T7" fmla="*/ 1632 h 3065"/>
              <a:gd name="T8" fmla="*/ 0 w 3848"/>
              <a:gd name="T9" fmla="*/ 699 h 3065"/>
            </a:gdLst>
            <a:ahLst/>
            <a:cxnLst>
              <a:cxn ang="0">
                <a:pos x="T0" y="T1"/>
              </a:cxn>
              <a:cxn ang="0">
                <a:pos x="T2" y="T3"/>
              </a:cxn>
              <a:cxn ang="0">
                <a:pos x="T4" y="T5"/>
              </a:cxn>
              <a:cxn ang="0">
                <a:pos x="T6" y="T7"/>
              </a:cxn>
              <a:cxn ang="0">
                <a:pos x="T8" y="T9"/>
              </a:cxn>
            </a:cxnLst>
            <a:rect l="0" t="0" r="r" b="b"/>
            <a:pathLst>
              <a:path w="3848" h="3065">
                <a:moveTo>
                  <a:pt x="3817" y="3064"/>
                </a:moveTo>
                <a:lnTo>
                  <a:pt x="3817" y="3064"/>
                </a:lnTo>
                <a:cubicBezTo>
                  <a:pt x="3847" y="2565"/>
                  <a:pt x="3730" y="2066"/>
                  <a:pt x="3480" y="1632"/>
                </a:cubicBezTo>
                <a:lnTo>
                  <a:pt x="3480" y="1632"/>
                </a:lnTo>
                <a:cubicBezTo>
                  <a:pt x="2781" y="422"/>
                  <a:pt x="1211" y="0"/>
                  <a:pt x="0" y="699"/>
                </a:cubicBezTo>
              </a:path>
            </a:pathLst>
          </a:custGeom>
          <a:noFill/>
          <a:ln w="38100" cap="flat">
            <a:solidFill>
              <a:schemeClr val="tx1">
                <a:lumMod val="40000"/>
                <a:lumOff val="6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sp>
        <p:nvSpPr>
          <p:cNvPr id="14" name="Freeform 158">
            <a:extLst>
              <a:ext uri="{FF2B5EF4-FFF2-40B4-BE49-F238E27FC236}">
                <a16:creationId xmlns:a16="http://schemas.microsoft.com/office/drawing/2014/main" id="{CC7E011E-9360-E272-1CBB-52A6C18EF46E}"/>
              </a:ext>
            </a:extLst>
          </p:cNvPr>
          <p:cNvSpPr>
            <a:spLocks noChangeArrowheads="1"/>
          </p:cNvSpPr>
          <p:nvPr/>
        </p:nvSpPr>
        <p:spPr bwMode="auto">
          <a:xfrm>
            <a:off x="6727923" y="3495836"/>
            <a:ext cx="1568640" cy="2945905"/>
          </a:xfrm>
          <a:custGeom>
            <a:avLst/>
            <a:gdLst>
              <a:gd name="T0" fmla="*/ 0 w 2550"/>
              <a:gd name="T1" fmla="*/ 4785 h 4786"/>
              <a:gd name="T2" fmla="*/ 0 w 2550"/>
              <a:gd name="T3" fmla="*/ 4785 h 4786"/>
              <a:gd name="T4" fmla="*/ 2549 w 2550"/>
              <a:gd name="T5" fmla="*/ 2236 h 4786"/>
              <a:gd name="T6" fmla="*/ 2549 w 2550"/>
              <a:gd name="T7" fmla="*/ 2236 h 4786"/>
              <a:gd name="T8" fmla="*/ 1221 w 2550"/>
              <a:gd name="T9" fmla="*/ 0 h 4786"/>
            </a:gdLst>
            <a:ahLst/>
            <a:cxnLst>
              <a:cxn ang="0">
                <a:pos x="T0" y="T1"/>
              </a:cxn>
              <a:cxn ang="0">
                <a:pos x="T2" y="T3"/>
              </a:cxn>
              <a:cxn ang="0">
                <a:pos x="T4" y="T5"/>
              </a:cxn>
              <a:cxn ang="0">
                <a:pos x="T6" y="T7"/>
              </a:cxn>
              <a:cxn ang="0">
                <a:pos x="T8" y="T9"/>
              </a:cxn>
            </a:cxnLst>
            <a:rect l="0" t="0" r="r" b="b"/>
            <a:pathLst>
              <a:path w="2550" h="4786">
                <a:moveTo>
                  <a:pt x="0" y="4785"/>
                </a:moveTo>
                <a:lnTo>
                  <a:pt x="0" y="4785"/>
                </a:lnTo>
                <a:cubicBezTo>
                  <a:pt x="1398" y="4785"/>
                  <a:pt x="2549" y="3635"/>
                  <a:pt x="2549" y="2236"/>
                </a:cubicBezTo>
                <a:lnTo>
                  <a:pt x="2549" y="2236"/>
                </a:lnTo>
                <a:cubicBezTo>
                  <a:pt x="2549" y="1306"/>
                  <a:pt x="2038" y="446"/>
                  <a:pt x="1221" y="0"/>
                </a:cubicBezTo>
              </a:path>
            </a:pathLst>
          </a:custGeom>
          <a:noFill/>
          <a:ln w="38100" cap="flat">
            <a:solidFill>
              <a:schemeClr val="tx1">
                <a:lumMod val="40000"/>
                <a:lumOff val="6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sp>
        <p:nvSpPr>
          <p:cNvPr id="17" name="Freeform 159">
            <a:extLst>
              <a:ext uri="{FF2B5EF4-FFF2-40B4-BE49-F238E27FC236}">
                <a16:creationId xmlns:a16="http://schemas.microsoft.com/office/drawing/2014/main" id="{891A2018-9DF9-AED2-443B-CC4F91C3AAD0}"/>
              </a:ext>
            </a:extLst>
          </p:cNvPr>
          <p:cNvSpPr>
            <a:spLocks noChangeArrowheads="1"/>
          </p:cNvSpPr>
          <p:nvPr/>
        </p:nvSpPr>
        <p:spPr bwMode="auto">
          <a:xfrm>
            <a:off x="3370818" y="3482262"/>
            <a:ext cx="1555069" cy="2959480"/>
          </a:xfrm>
          <a:custGeom>
            <a:avLst/>
            <a:gdLst>
              <a:gd name="T0" fmla="*/ 2526 w 2527"/>
              <a:gd name="T1" fmla="*/ 4807 h 4808"/>
              <a:gd name="T2" fmla="*/ 2526 w 2527"/>
              <a:gd name="T3" fmla="*/ 4807 h 4808"/>
              <a:gd name="T4" fmla="*/ 27 w 2527"/>
              <a:gd name="T5" fmla="*/ 2211 h 4808"/>
              <a:gd name="T6" fmla="*/ 27 w 2527"/>
              <a:gd name="T7" fmla="*/ 2211 h 4808"/>
              <a:gd name="T8" fmla="*/ 1398 w 2527"/>
              <a:gd name="T9" fmla="*/ 0 h 4808"/>
            </a:gdLst>
            <a:ahLst/>
            <a:cxnLst>
              <a:cxn ang="0">
                <a:pos x="T0" y="T1"/>
              </a:cxn>
              <a:cxn ang="0">
                <a:pos x="T2" y="T3"/>
              </a:cxn>
              <a:cxn ang="0">
                <a:pos x="T4" y="T5"/>
              </a:cxn>
              <a:cxn ang="0">
                <a:pos x="T6" y="T7"/>
              </a:cxn>
              <a:cxn ang="0">
                <a:pos x="T8" y="T9"/>
              </a:cxn>
            </a:cxnLst>
            <a:rect l="0" t="0" r="r" b="b"/>
            <a:pathLst>
              <a:path w="2527" h="4808">
                <a:moveTo>
                  <a:pt x="2526" y="4807"/>
                </a:moveTo>
                <a:lnTo>
                  <a:pt x="2526" y="4807"/>
                </a:lnTo>
                <a:cubicBezTo>
                  <a:pt x="1128" y="4780"/>
                  <a:pt x="0" y="3608"/>
                  <a:pt x="27" y="2211"/>
                </a:cubicBezTo>
                <a:lnTo>
                  <a:pt x="27" y="2211"/>
                </a:lnTo>
                <a:cubicBezTo>
                  <a:pt x="45" y="1280"/>
                  <a:pt x="572" y="430"/>
                  <a:pt x="1398" y="0"/>
                </a:cubicBezTo>
              </a:path>
            </a:pathLst>
          </a:custGeom>
          <a:noFill/>
          <a:ln w="38100" cap="flat">
            <a:solidFill>
              <a:schemeClr val="tx1">
                <a:lumMod val="40000"/>
                <a:lumOff val="60000"/>
              </a:schemeClr>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grpSp>
        <p:nvGrpSpPr>
          <p:cNvPr id="28" name="Group 27">
            <a:extLst>
              <a:ext uri="{FF2B5EF4-FFF2-40B4-BE49-F238E27FC236}">
                <a16:creationId xmlns:a16="http://schemas.microsoft.com/office/drawing/2014/main" id="{EDB97C12-EFF9-929D-2001-5F06819CCFD5}"/>
              </a:ext>
            </a:extLst>
          </p:cNvPr>
          <p:cNvGrpSpPr/>
          <p:nvPr/>
        </p:nvGrpSpPr>
        <p:grpSpPr>
          <a:xfrm>
            <a:off x="4372249" y="1864052"/>
            <a:ext cx="2944593" cy="2945903"/>
            <a:chOff x="4372249" y="1864052"/>
            <a:chExt cx="2944593" cy="2945903"/>
          </a:xfrm>
        </p:grpSpPr>
        <p:sp>
          <p:nvSpPr>
            <p:cNvPr id="11" name="Freeform 4">
              <a:extLst>
                <a:ext uri="{FF2B5EF4-FFF2-40B4-BE49-F238E27FC236}">
                  <a16:creationId xmlns:a16="http://schemas.microsoft.com/office/drawing/2014/main" id="{8FB41535-74F1-73DF-B715-6A4AD419148E}"/>
                </a:ext>
              </a:extLst>
            </p:cNvPr>
            <p:cNvSpPr>
              <a:spLocks noChangeArrowheads="1"/>
            </p:cNvSpPr>
            <p:nvPr/>
          </p:nvSpPr>
          <p:spPr bwMode="auto">
            <a:xfrm>
              <a:off x="4372249" y="1864052"/>
              <a:ext cx="2944593" cy="2945903"/>
            </a:xfrm>
            <a:custGeom>
              <a:avLst/>
              <a:gdLst>
                <a:gd name="T0" fmla="*/ 4784 w 4785"/>
                <a:gd name="T1" fmla="*/ 2392 h 4784"/>
                <a:gd name="T2" fmla="*/ 4784 w 4785"/>
                <a:gd name="T3" fmla="*/ 2392 h 4784"/>
                <a:gd name="T4" fmla="*/ 2392 w 4785"/>
                <a:gd name="T5" fmla="*/ 4783 h 4784"/>
                <a:gd name="T6" fmla="*/ 2392 w 4785"/>
                <a:gd name="T7" fmla="*/ 4783 h 4784"/>
                <a:gd name="T8" fmla="*/ 0 w 4785"/>
                <a:gd name="T9" fmla="*/ 2392 h 4784"/>
                <a:gd name="T10" fmla="*/ 0 w 4785"/>
                <a:gd name="T11" fmla="*/ 2392 h 4784"/>
                <a:gd name="T12" fmla="*/ 2392 w 4785"/>
                <a:gd name="T13" fmla="*/ 0 h 4784"/>
                <a:gd name="T14" fmla="*/ 2392 w 4785"/>
                <a:gd name="T15" fmla="*/ 0 h 4784"/>
                <a:gd name="T16" fmla="*/ 4784 w 4785"/>
                <a:gd name="T17" fmla="*/ 2392 h 4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5" h="4784">
                  <a:moveTo>
                    <a:pt x="4784" y="2392"/>
                  </a:moveTo>
                  <a:lnTo>
                    <a:pt x="4784" y="2392"/>
                  </a:lnTo>
                  <a:cubicBezTo>
                    <a:pt x="4784" y="3712"/>
                    <a:pt x="3713" y="4783"/>
                    <a:pt x="2392" y="4783"/>
                  </a:cubicBezTo>
                  <a:lnTo>
                    <a:pt x="2392" y="4783"/>
                  </a:lnTo>
                  <a:cubicBezTo>
                    <a:pt x="1071" y="4783"/>
                    <a:pt x="0" y="3712"/>
                    <a:pt x="0" y="2392"/>
                  </a:cubicBezTo>
                  <a:lnTo>
                    <a:pt x="0" y="2392"/>
                  </a:lnTo>
                  <a:cubicBezTo>
                    <a:pt x="0" y="1070"/>
                    <a:pt x="1071" y="0"/>
                    <a:pt x="2392" y="0"/>
                  </a:cubicBezTo>
                  <a:lnTo>
                    <a:pt x="2392" y="0"/>
                  </a:lnTo>
                  <a:cubicBezTo>
                    <a:pt x="3713" y="0"/>
                    <a:pt x="4784" y="1070"/>
                    <a:pt x="4784" y="2392"/>
                  </a:cubicBezTo>
                </a:path>
              </a:pathLst>
            </a:custGeom>
            <a:solidFill>
              <a:schemeClr val="tx1">
                <a:alpha val="88000"/>
              </a:schemeClr>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pic>
          <p:nvPicPr>
            <p:cNvPr id="27" name="Picture 26" descr="A close up of a flower&#10;&#10;Description automatically generated with medium confidence">
              <a:extLst>
                <a:ext uri="{FF2B5EF4-FFF2-40B4-BE49-F238E27FC236}">
                  <a16:creationId xmlns:a16="http://schemas.microsoft.com/office/drawing/2014/main" id="{99D16AF3-EBC7-DF7A-6F7A-35CEA11DB2B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84070" y="2076528"/>
              <a:ext cx="2520950" cy="2520950"/>
            </a:xfrm>
            <a:prstGeom prst="rect">
              <a:avLst/>
            </a:prstGeom>
          </p:spPr>
        </p:pic>
      </p:grpSp>
      <p:grpSp>
        <p:nvGrpSpPr>
          <p:cNvPr id="29" name="Group 28">
            <a:extLst>
              <a:ext uri="{FF2B5EF4-FFF2-40B4-BE49-F238E27FC236}">
                <a16:creationId xmlns:a16="http://schemas.microsoft.com/office/drawing/2014/main" id="{013697A1-9607-F6BD-645E-BAF19E7750FA}"/>
              </a:ext>
            </a:extLst>
          </p:cNvPr>
          <p:cNvGrpSpPr/>
          <p:nvPr/>
        </p:nvGrpSpPr>
        <p:grpSpPr>
          <a:xfrm>
            <a:off x="5256983" y="3400808"/>
            <a:ext cx="2944593" cy="2945903"/>
            <a:chOff x="5256983" y="3400808"/>
            <a:chExt cx="2944593" cy="2945903"/>
          </a:xfrm>
        </p:grpSpPr>
        <p:sp>
          <p:nvSpPr>
            <p:cNvPr id="10" name="Freeform 3">
              <a:extLst>
                <a:ext uri="{FF2B5EF4-FFF2-40B4-BE49-F238E27FC236}">
                  <a16:creationId xmlns:a16="http://schemas.microsoft.com/office/drawing/2014/main" id="{EA647D11-749E-7BC8-75A1-5F6DD0DF1F5B}"/>
                </a:ext>
              </a:extLst>
            </p:cNvPr>
            <p:cNvSpPr>
              <a:spLocks noChangeArrowheads="1"/>
            </p:cNvSpPr>
            <p:nvPr/>
          </p:nvSpPr>
          <p:spPr bwMode="auto">
            <a:xfrm>
              <a:off x="5256983" y="3400808"/>
              <a:ext cx="2944593" cy="2945903"/>
            </a:xfrm>
            <a:custGeom>
              <a:avLst/>
              <a:gdLst>
                <a:gd name="T0" fmla="*/ 4784 w 4785"/>
                <a:gd name="T1" fmla="*/ 2391 h 4785"/>
                <a:gd name="T2" fmla="*/ 4784 w 4785"/>
                <a:gd name="T3" fmla="*/ 2391 h 4785"/>
                <a:gd name="T4" fmla="*/ 2391 w 4785"/>
                <a:gd name="T5" fmla="*/ 4784 h 4785"/>
                <a:gd name="T6" fmla="*/ 2391 w 4785"/>
                <a:gd name="T7" fmla="*/ 4784 h 4785"/>
                <a:gd name="T8" fmla="*/ 0 w 4785"/>
                <a:gd name="T9" fmla="*/ 2391 h 4785"/>
                <a:gd name="T10" fmla="*/ 0 w 4785"/>
                <a:gd name="T11" fmla="*/ 2391 h 4785"/>
                <a:gd name="T12" fmla="*/ 2391 w 4785"/>
                <a:gd name="T13" fmla="*/ 0 h 4785"/>
                <a:gd name="T14" fmla="*/ 2391 w 4785"/>
                <a:gd name="T15" fmla="*/ 0 h 4785"/>
                <a:gd name="T16" fmla="*/ 4784 w 4785"/>
                <a:gd name="T17" fmla="*/ 2391 h 4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5" h="4785">
                  <a:moveTo>
                    <a:pt x="4784" y="2391"/>
                  </a:moveTo>
                  <a:lnTo>
                    <a:pt x="4784" y="2391"/>
                  </a:lnTo>
                  <a:cubicBezTo>
                    <a:pt x="4784" y="3713"/>
                    <a:pt x="3713" y="4784"/>
                    <a:pt x="2391" y="4784"/>
                  </a:cubicBezTo>
                  <a:lnTo>
                    <a:pt x="2391" y="4784"/>
                  </a:lnTo>
                  <a:cubicBezTo>
                    <a:pt x="1070" y="4784"/>
                    <a:pt x="0" y="3713"/>
                    <a:pt x="0" y="2391"/>
                  </a:cubicBezTo>
                  <a:lnTo>
                    <a:pt x="0" y="2391"/>
                  </a:lnTo>
                  <a:cubicBezTo>
                    <a:pt x="0" y="1070"/>
                    <a:pt x="1070" y="0"/>
                    <a:pt x="2391" y="0"/>
                  </a:cubicBezTo>
                  <a:lnTo>
                    <a:pt x="2391" y="0"/>
                  </a:lnTo>
                  <a:cubicBezTo>
                    <a:pt x="3713" y="0"/>
                    <a:pt x="4784" y="1070"/>
                    <a:pt x="4784" y="2391"/>
                  </a:cubicBezTo>
                </a:path>
              </a:pathLst>
            </a:custGeom>
            <a:solidFill>
              <a:schemeClr val="tx1">
                <a:alpha val="88000"/>
              </a:schemeClr>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pic>
          <p:nvPicPr>
            <p:cNvPr id="20" name="Picture 19" descr="A picture containing shape&#10;&#10;Description automatically generated">
              <a:extLst>
                <a:ext uri="{FF2B5EF4-FFF2-40B4-BE49-F238E27FC236}">
                  <a16:creationId xmlns:a16="http://schemas.microsoft.com/office/drawing/2014/main" id="{8AE33C10-BC28-BE8A-C0BA-2683180427B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484679" y="3629159"/>
              <a:ext cx="2489200" cy="2489200"/>
            </a:xfrm>
            <a:prstGeom prst="rect">
              <a:avLst/>
            </a:prstGeom>
          </p:spPr>
        </p:pic>
      </p:grpSp>
      <p:grpSp>
        <p:nvGrpSpPr>
          <p:cNvPr id="33" name="Group 32">
            <a:extLst>
              <a:ext uri="{FF2B5EF4-FFF2-40B4-BE49-F238E27FC236}">
                <a16:creationId xmlns:a16="http://schemas.microsoft.com/office/drawing/2014/main" id="{7DE12AF4-914F-71B9-9534-5AC829E7C8B7}"/>
              </a:ext>
            </a:extLst>
          </p:cNvPr>
          <p:cNvGrpSpPr/>
          <p:nvPr/>
        </p:nvGrpSpPr>
        <p:grpSpPr>
          <a:xfrm>
            <a:off x="3484802" y="3400808"/>
            <a:ext cx="2944591" cy="2945903"/>
            <a:chOff x="3484802" y="3400808"/>
            <a:chExt cx="2944591" cy="2945903"/>
          </a:xfrm>
        </p:grpSpPr>
        <p:sp>
          <p:nvSpPr>
            <p:cNvPr id="12" name="Freeform 75">
              <a:extLst>
                <a:ext uri="{FF2B5EF4-FFF2-40B4-BE49-F238E27FC236}">
                  <a16:creationId xmlns:a16="http://schemas.microsoft.com/office/drawing/2014/main" id="{C6602346-CC51-13D2-E972-7F07DC2C7712}"/>
                </a:ext>
              </a:extLst>
            </p:cNvPr>
            <p:cNvSpPr>
              <a:spLocks noChangeArrowheads="1"/>
            </p:cNvSpPr>
            <p:nvPr/>
          </p:nvSpPr>
          <p:spPr bwMode="auto">
            <a:xfrm>
              <a:off x="3484802" y="3400808"/>
              <a:ext cx="2944591" cy="2945903"/>
            </a:xfrm>
            <a:custGeom>
              <a:avLst/>
              <a:gdLst>
                <a:gd name="T0" fmla="*/ 4784 w 4785"/>
                <a:gd name="T1" fmla="*/ 2391 h 4785"/>
                <a:gd name="T2" fmla="*/ 4784 w 4785"/>
                <a:gd name="T3" fmla="*/ 2391 h 4785"/>
                <a:gd name="T4" fmla="*/ 2393 w 4785"/>
                <a:gd name="T5" fmla="*/ 4784 h 4785"/>
                <a:gd name="T6" fmla="*/ 2393 w 4785"/>
                <a:gd name="T7" fmla="*/ 4784 h 4785"/>
                <a:gd name="T8" fmla="*/ 0 w 4785"/>
                <a:gd name="T9" fmla="*/ 2391 h 4785"/>
                <a:gd name="T10" fmla="*/ 0 w 4785"/>
                <a:gd name="T11" fmla="*/ 2391 h 4785"/>
                <a:gd name="T12" fmla="*/ 2393 w 4785"/>
                <a:gd name="T13" fmla="*/ 0 h 4785"/>
                <a:gd name="T14" fmla="*/ 2393 w 4785"/>
                <a:gd name="T15" fmla="*/ 0 h 4785"/>
                <a:gd name="T16" fmla="*/ 4784 w 4785"/>
                <a:gd name="T17" fmla="*/ 2391 h 4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85" h="4785">
                  <a:moveTo>
                    <a:pt x="4784" y="2391"/>
                  </a:moveTo>
                  <a:lnTo>
                    <a:pt x="4784" y="2391"/>
                  </a:lnTo>
                  <a:cubicBezTo>
                    <a:pt x="4784" y="3713"/>
                    <a:pt x="3714" y="4784"/>
                    <a:pt x="2393" y="4784"/>
                  </a:cubicBezTo>
                  <a:lnTo>
                    <a:pt x="2393" y="4784"/>
                  </a:lnTo>
                  <a:cubicBezTo>
                    <a:pt x="1071" y="4784"/>
                    <a:pt x="0" y="3713"/>
                    <a:pt x="0" y="2391"/>
                  </a:cubicBezTo>
                  <a:lnTo>
                    <a:pt x="0" y="2391"/>
                  </a:lnTo>
                  <a:cubicBezTo>
                    <a:pt x="0" y="1070"/>
                    <a:pt x="1071" y="0"/>
                    <a:pt x="2393" y="0"/>
                  </a:cubicBezTo>
                  <a:lnTo>
                    <a:pt x="2393" y="0"/>
                  </a:lnTo>
                  <a:cubicBezTo>
                    <a:pt x="3714" y="0"/>
                    <a:pt x="4784" y="1070"/>
                    <a:pt x="4784" y="2391"/>
                  </a:cubicBezTo>
                </a:path>
              </a:pathLst>
            </a:custGeom>
            <a:solidFill>
              <a:schemeClr val="tx1">
                <a:alpha val="88000"/>
              </a:schemeClr>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599" b="0" i="0" u="none" strike="noStrike" kern="1200" cap="none" spc="0" normalizeH="0" baseline="0" noProof="0" dirty="0">
                <a:ln>
                  <a:noFill/>
                </a:ln>
                <a:solidFill>
                  <a:srgbClr val="0033A0"/>
                </a:solidFill>
                <a:effectLst/>
                <a:uLnTx/>
                <a:uFillTx/>
                <a:latin typeface="Poppins" pitchFamily="2" charset="77"/>
                <a:ea typeface="+mn-ea"/>
                <a:cs typeface="+mn-cs"/>
              </a:endParaRPr>
            </a:p>
          </p:txBody>
        </p:sp>
        <p:pic>
          <p:nvPicPr>
            <p:cNvPr id="24" name="Picture 23" descr="A picture containing fireworks, outdoor object&#10;&#10;Description automatically generated">
              <a:extLst>
                <a:ext uri="{FF2B5EF4-FFF2-40B4-BE49-F238E27FC236}">
                  <a16:creationId xmlns:a16="http://schemas.microsoft.com/office/drawing/2014/main" id="{59BD1EBB-19E0-9E36-BE12-1DF9F164B620}"/>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712497" y="3629159"/>
              <a:ext cx="2489200" cy="2489200"/>
            </a:xfrm>
            <a:prstGeom prst="rect">
              <a:avLst/>
            </a:prstGeom>
          </p:spPr>
        </p:pic>
      </p:grpSp>
      <p:cxnSp>
        <p:nvCxnSpPr>
          <p:cNvPr id="34" name="Straight Connector 33">
            <a:extLst>
              <a:ext uri="{FF2B5EF4-FFF2-40B4-BE49-F238E27FC236}">
                <a16:creationId xmlns:a16="http://schemas.microsoft.com/office/drawing/2014/main" id="{0E4EAD22-877F-9CCD-D149-D92EABD34646}"/>
              </a:ext>
            </a:extLst>
          </p:cNvPr>
          <p:cNvCxnSpPr>
            <a:cxnSpLocks/>
          </p:cNvCxnSpPr>
          <p:nvPr/>
        </p:nvCxnSpPr>
        <p:spPr>
          <a:xfrm>
            <a:off x="7071901" y="2313175"/>
            <a:ext cx="712422" cy="0"/>
          </a:xfrm>
          <a:prstGeom prst="line">
            <a:avLst/>
          </a:prstGeom>
          <a:ln w="9525">
            <a:solidFill>
              <a:schemeClr val="tx1">
                <a:lumMod val="40000"/>
                <a:lumOff val="60000"/>
              </a:schemeClr>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D7C2A50-FE06-29F1-2AE9-99AF482A35FD}"/>
              </a:ext>
            </a:extLst>
          </p:cNvPr>
          <p:cNvCxnSpPr>
            <a:cxnSpLocks/>
          </p:cNvCxnSpPr>
          <p:nvPr/>
        </p:nvCxnSpPr>
        <p:spPr>
          <a:xfrm>
            <a:off x="8296563" y="4787434"/>
            <a:ext cx="414938" cy="0"/>
          </a:xfrm>
          <a:prstGeom prst="line">
            <a:avLst/>
          </a:prstGeom>
          <a:ln w="9525">
            <a:solidFill>
              <a:schemeClr val="tx1">
                <a:lumMod val="40000"/>
                <a:lumOff val="60000"/>
              </a:schemeClr>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F9B3151-AAE0-3BBD-196F-B6ECD7E918DB}"/>
              </a:ext>
            </a:extLst>
          </p:cNvPr>
          <p:cNvCxnSpPr>
            <a:cxnSpLocks/>
          </p:cNvCxnSpPr>
          <p:nvPr/>
        </p:nvCxnSpPr>
        <p:spPr>
          <a:xfrm flipH="1" flipV="1">
            <a:off x="2986896" y="4848906"/>
            <a:ext cx="414938" cy="0"/>
          </a:xfrm>
          <a:prstGeom prst="line">
            <a:avLst/>
          </a:prstGeom>
          <a:ln w="9525">
            <a:solidFill>
              <a:schemeClr val="tx1">
                <a:lumMod val="40000"/>
                <a:lumOff val="60000"/>
              </a:schemeClr>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41" name="Picture 8">
            <a:extLst>
              <a:ext uri="{FF2B5EF4-FFF2-40B4-BE49-F238E27FC236}">
                <a16:creationId xmlns:a16="http://schemas.microsoft.com/office/drawing/2014/main" id="{8FF0C101-338E-00DA-3180-DE3F4350634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059552" y="6181604"/>
            <a:ext cx="3607689" cy="498495"/>
          </a:xfrm>
          <a:prstGeom prst="rect">
            <a:avLst/>
          </a:prstGeom>
        </p:spPr>
      </p:pic>
      <p:pic>
        <p:nvPicPr>
          <p:cNvPr id="42" name="Picture 8">
            <a:extLst>
              <a:ext uri="{FF2B5EF4-FFF2-40B4-BE49-F238E27FC236}">
                <a16:creationId xmlns:a16="http://schemas.microsoft.com/office/drawing/2014/main" id="{DC12FC49-A7AF-CB2A-6EC2-45306AC9E9C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146228" y="6166236"/>
            <a:ext cx="3607689" cy="498495"/>
          </a:xfrm>
          <a:prstGeom prst="rect">
            <a:avLst/>
          </a:prstGeom>
        </p:spPr>
      </p:pic>
    </p:spTree>
    <p:extLst>
      <p:ext uri="{BB962C8B-B14F-4D97-AF65-F5344CB8AC3E}">
        <p14:creationId xmlns:p14="http://schemas.microsoft.com/office/powerpoint/2010/main" val="29068960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4C80CC52-5E66-E241-AE5F-6ED668DD895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AD4AFB6B-05E3-6640-8051-B741C1A11CF2}"/>
              </a:ext>
            </a:extLst>
          </p:cNvPr>
          <p:cNvSpPr txBox="1">
            <a:spLocks/>
          </p:cNvSpPr>
          <p:nvPr/>
        </p:nvSpPr>
        <p:spPr>
          <a:xfrm>
            <a:off x="596075" y="3712427"/>
            <a:ext cx="10800000" cy="1887532"/>
          </a:xfrm>
          <a:prstGeom prst="rect">
            <a:avLst/>
          </a:prstGeom>
        </p:spPr>
        <p:txBody>
          <a:bodyPr>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nSpc>
                <a:spcPct val="110000"/>
              </a:lnSpc>
            </a:pPr>
            <a:r>
              <a:rPr lang="en-US" sz="3800" b="1">
                <a:solidFill>
                  <a:schemeClr val="bg2"/>
                </a:solidFill>
              </a:rPr>
              <a:t>Particle physics will continue to have a positive impact on wider society</a:t>
            </a:r>
          </a:p>
        </p:txBody>
      </p:sp>
      <p:sp>
        <p:nvSpPr>
          <p:cNvPr id="9" name="Title 4">
            <a:extLst>
              <a:ext uri="{FF2B5EF4-FFF2-40B4-BE49-F238E27FC236}">
                <a16:creationId xmlns:a16="http://schemas.microsoft.com/office/drawing/2014/main" id="{4B331A5A-F4C2-634C-BD63-BF79192E612F}"/>
              </a:ext>
            </a:extLst>
          </p:cNvPr>
          <p:cNvSpPr txBox="1">
            <a:spLocks/>
          </p:cNvSpPr>
          <p:nvPr/>
        </p:nvSpPr>
        <p:spPr>
          <a:xfrm>
            <a:off x="596075" y="1874034"/>
            <a:ext cx="10800000" cy="1116849"/>
          </a:xfrm>
          <a:prstGeom prst="rect">
            <a:avLst/>
          </a:prstGeom>
        </p:spPr>
        <p:txBody>
          <a:bodyPr>
            <a:no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a:solidFill>
                  <a:schemeClr val="bg2"/>
                </a:solidFill>
              </a:rPr>
              <a:t>CERN will continue to play a crucial role in answering fundamental scientific questions</a:t>
            </a:r>
            <a:endParaRPr lang="en-US" sz="4000"/>
          </a:p>
        </p:txBody>
      </p:sp>
    </p:spTree>
    <p:extLst>
      <p:ext uri="{BB962C8B-B14F-4D97-AF65-F5344CB8AC3E}">
        <p14:creationId xmlns:p14="http://schemas.microsoft.com/office/powerpoint/2010/main" val="46486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D136F1A-73CB-F547-897D-CB68194D43CC}"/>
              </a:ext>
            </a:extLst>
          </p:cNvPr>
          <p:cNvSpPr>
            <a:spLocks noGrp="1"/>
          </p:cNvSpPr>
          <p:nvPr>
            <p:ph type="dt" sz="half" idx="10"/>
          </p:nvPr>
        </p:nvSpPr>
        <p:spPr/>
        <p:txBody>
          <a:bodyPr/>
          <a:lstStyle/>
          <a:p>
            <a:r>
              <a:rPr lang="de-CH"/>
              <a:t>Nov 2023</a:t>
            </a:r>
            <a:endParaRPr lang="fr-FR"/>
          </a:p>
        </p:txBody>
      </p:sp>
      <p:sp>
        <p:nvSpPr>
          <p:cNvPr id="5" name="Footer Placeholder 4">
            <a:extLst>
              <a:ext uri="{FF2B5EF4-FFF2-40B4-BE49-F238E27FC236}">
                <a16:creationId xmlns:a16="http://schemas.microsoft.com/office/drawing/2014/main" id="{6B369E1C-EC11-AE4C-A37F-CFE568C04E89}"/>
              </a:ext>
            </a:extLst>
          </p:cNvPr>
          <p:cNvSpPr>
            <a:spLocks noGrp="1"/>
          </p:cNvSpPr>
          <p:nvPr>
            <p:ph type="ftr" sz="quarter" idx="11"/>
          </p:nvPr>
        </p:nvSpPr>
        <p:spPr/>
        <p:txBody>
          <a:bodyPr/>
          <a:lstStyle/>
          <a:p>
            <a:r>
              <a:rPr lang="fr-FR"/>
              <a:t>FST Future Leaders - Scientific Challenges</a:t>
            </a:r>
          </a:p>
        </p:txBody>
      </p:sp>
      <p:sp>
        <p:nvSpPr>
          <p:cNvPr id="6" name="Slide Number Placeholder 5">
            <a:extLst>
              <a:ext uri="{FF2B5EF4-FFF2-40B4-BE49-F238E27FC236}">
                <a16:creationId xmlns:a16="http://schemas.microsoft.com/office/drawing/2014/main" id="{DAC323D3-0FE5-AE42-BB5A-8482F1FB3625}"/>
              </a:ext>
            </a:extLst>
          </p:cNvPr>
          <p:cNvSpPr>
            <a:spLocks noGrp="1"/>
          </p:cNvSpPr>
          <p:nvPr>
            <p:ph type="sldNum" sz="quarter" idx="12"/>
          </p:nvPr>
        </p:nvSpPr>
        <p:spPr/>
        <p:txBody>
          <a:bodyPr/>
          <a:lstStyle/>
          <a:p>
            <a:fld id="{490AA3F6-1618-3548-975A-DD1A2939A246}" type="slidenum">
              <a:rPr lang="fr-FR" smtClean="0"/>
              <a:t>4</a:t>
            </a:fld>
            <a:endParaRPr lang="fr-FR"/>
          </a:p>
        </p:txBody>
      </p:sp>
      <p:sp>
        <p:nvSpPr>
          <p:cNvPr id="7" name="Title 1">
            <a:extLst>
              <a:ext uri="{FF2B5EF4-FFF2-40B4-BE49-F238E27FC236}">
                <a16:creationId xmlns:a16="http://schemas.microsoft.com/office/drawing/2014/main" id="{A1808AF3-4F6C-D747-87B0-B17A71F7C9A4}"/>
              </a:ext>
            </a:extLst>
          </p:cNvPr>
          <p:cNvSpPr txBox="1">
            <a:spLocks/>
          </p:cNvSpPr>
          <p:nvPr/>
        </p:nvSpPr>
        <p:spPr>
          <a:xfrm>
            <a:off x="696000" y="465591"/>
            <a:ext cx="10800000" cy="1116849"/>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kumimoji="1" lang="en-US" sz="2800" b="1" u="sng" kern="0">
                <a:solidFill>
                  <a:srgbClr val="000000">
                    <a:lumMod val="75000"/>
                    <a:lumOff val="25000"/>
                  </a:srgbClr>
                </a:solidFill>
                <a:latin typeface="Trebuchet MS"/>
                <a:ea typeface="ＭＳ Ｐゴシック"/>
              </a:rPr>
              <a:t>CERN – Science for Peace</a:t>
            </a:r>
            <a:endParaRPr lang="en-CH"/>
          </a:p>
        </p:txBody>
      </p:sp>
      <p:pic>
        <p:nvPicPr>
          <p:cNvPr id="8" name="Picture 6" descr="site">
            <a:extLst>
              <a:ext uri="{FF2B5EF4-FFF2-40B4-BE49-F238E27FC236}">
                <a16:creationId xmlns:a16="http://schemas.microsoft.com/office/drawing/2014/main" id="{DA1BE2A7-5CF2-9A4E-BF64-0376311E45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6155" y="962703"/>
            <a:ext cx="7706938" cy="542970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7">
            <a:extLst>
              <a:ext uri="{FF2B5EF4-FFF2-40B4-BE49-F238E27FC236}">
                <a16:creationId xmlns:a16="http://schemas.microsoft.com/office/drawing/2014/main" id="{8B3C1D7A-9A51-0F47-AE53-6A9224D432A7}"/>
              </a:ext>
            </a:extLst>
          </p:cNvPr>
          <p:cNvSpPr>
            <a:spLocks noChangeArrowheads="1"/>
          </p:cNvSpPr>
          <p:nvPr/>
        </p:nvSpPr>
        <p:spPr bwMode="auto">
          <a:xfrm>
            <a:off x="2316155" y="5885973"/>
            <a:ext cx="1219200" cy="381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algn="ctr" eaLnBrk="0" fontAlgn="base" hangingPunct="0">
              <a:spcBef>
                <a:spcPct val="50000"/>
              </a:spcBef>
              <a:spcAft>
                <a:spcPct val="0"/>
              </a:spcAft>
            </a:pPr>
            <a:r>
              <a:rPr kumimoji="1" lang="en-US" sz="2800" b="1">
                <a:solidFill>
                  <a:srgbClr val="FFFFFF"/>
                </a:solidFill>
                <a:latin typeface="Helvetica" charset="0"/>
                <a:ea typeface="ＭＳ Ｐゴシック" charset="0"/>
              </a:rPr>
              <a:t>1954</a:t>
            </a:r>
            <a:endParaRPr kumimoji="1" lang="en-US" sz="2800">
              <a:solidFill>
                <a:srgbClr val="6600CC"/>
              </a:solidFill>
              <a:latin typeface="Helvetica" charset="0"/>
              <a:ea typeface="ＭＳ Ｐゴシック" charset="0"/>
            </a:endParaRPr>
          </a:p>
        </p:txBody>
      </p:sp>
    </p:spTree>
    <p:extLst>
      <p:ext uri="{BB962C8B-B14F-4D97-AF65-F5344CB8AC3E}">
        <p14:creationId xmlns:p14="http://schemas.microsoft.com/office/powerpoint/2010/main" val="1804655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a:t>Four pillars underpin CERN’s mission</a:t>
            </a:r>
            <a:endParaRPr lang="fr-FR"/>
          </a:p>
        </p:txBody>
      </p:sp>
      <p:sp>
        <p:nvSpPr>
          <p:cNvPr id="4" name="Espace réservé de la date 3"/>
          <p:cNvSpPr>
            <a:spLocks noGrp="1"/>
          </p:cNvSpPr>
          <p:nvPr>
            <p:ph type="dt" sz="half" idx="10"/>
          </p:nvPr>
        </p:nvSpPr>
        <p:spPr>
          <a:xfrm>
            <a:off x="9647263" y="6441742"/>
            <a:ext cx="1517702" cy="239688"/>
          </a:xfrm>
        </p:spPr>
        <p:txBody>
          <a:bodyPr/>
          <a:lstStyle/>
          <a:p>
            <a:r>
              <a:rPr lang="de-CH"/>
              <a:t>Nov 2023</a:t>
            </a:r>
            <a:endParaRPr lang="fr-FR"/>
          </a:p>
        </p:txBody>
      </p:sp>
      <p:sp>
        <p:nvSpPr>
          <p:cNvPr id="5" name="Espace réservé du pied de page 4"/>
          <p:cNvSpPr>
            <a:spLocks noGrp="1"/>
          </p:cNvSpPr>
          <p:nvPr>
            <p:ph type="ftr" sz="quarter" idx="11"/>
          </p:nvPr>
        </p:nvSpPr>
        <p:spPr>
          <a:xfrm>
            <a:off x="1228545" y="6441743"/>
            <a:ext cx="3608877" cy="239688"/>
          </a:xfrm>
        </p:spPr>
        <p:txBody>
          <a:bodyPr/>
          <a:lstStyle/>
          <a:p>
            <a:r>
              <a:rPr lang="fr-FR"/>
              <a:t>FST Future Leaders - Scientific Challenges</a:t>
            </a:r>
            <a:endParaRPr lang="en-US"/>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5</a:t>
            </a:fld>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a:solidFill>
                  <a:schemeClr val="accent3"/>
                </a:solidFill>
                <a:latin typeface="Arial" charset="0"/>
                <a:ea typeface="Arial" charset="0"/>
                <a:cs typeface="Arial" charset="0"/>
              </a:rPr>
              <a:t>RESEARCH</a:t>
            </a:r>
            <a:endParaRPr lang="fr-FR">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a:solidFill>
                  <a:schemeClr val="accent4"/>
                </a:solidFill>
                <a:latin typeface="Arial" charset="0"/>
                <a:ea typeface="Arial" charset="0"/>
                <a:cs typeface="Arial" charset="0"/>
              </a:rPr>
              <a:t>EDUCATION </a:t>
            </a:r>
            <a:br>
              <a:rPr lang="en-US">
                <a:solidFill>
                  <a:schemeClr val="accent4"/>
                </a:solidFill>
                <a:latin typeface="Arial" charset="0"/>
                <a:ea typeface="Arial" charset="0"/>
                <a:cs typeface="Arial" charset="0"/>
              </a:rPr>
            </a:br>
            <a:r>
              <a:rPr lang="en-US">
                <a:solidFill>
                  <a:schemeClr val="accent4"/>
                </a:solidFill>
                <a:latin typeface="Arial" charset="0"/>
                <a:ea typeface="Arial" charset="0"/>
                <a:cs typeface="Arial" charset="0"/>
              </a:rPr>
              <a:t>&amp; TRAINING</a:t>
            </a:r>
            <a:endParaRPr lang="fr-FR">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a:solidFill>
                  <a:schemeClr val="accent1"/>
                </a:solidFill>
                <a:latin typeface="Arial" charset="0"/>
                <a:ea typeface="Arial" charset="0"/>
                <a:cs typeface="Arial" charset="0"/>
              </a:rPr>
              <a:t>TECHNOLOGY </a:t>
            </a:r>
            <a:br>
              <a:rPr lang="en-US">
                <a:solidFill>
                  <a:schemeClr val="accent1"/>
                </a:solidFill>
                <a:latin typeface="Arial" charset="0"/>
                <a:ea typeface="Arial" charset="0"/>
                <a:cs typeface="Arial" charset="0"/>
              </a:rPr>
            </a:br>
            <a:r>
              <a:rPr lang="en-US">
                <a:solidFill>
                  <a:schemeClr val="accent1"/>
                </a:solidFill>
                <a:latin typeface="Arial" charset="0"/>
                <a:ea typeface="Arial" charset="0"/>
                <a:cs typeface="Arial" charset="0"/>
              </a:rPr>
              <a:t>&amp; INNOVATION</a:t>
            </a:r>
            <a:endParaRPr lang="fr-FR">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a:solidFill>
                  <a:schemeClr val="accent2"/>
                </a:solidFill>
                <a:latin typeface="Arial" charset="0"/>
                <a:ea typeface="Arial" charset="0"/>
                <a:cs typeface="Arial" charset="0"/>
              </a:rPr>
              <a:t>COLLABORATION</a:t>
            </a:r>
            <a:endParaRPr lang="fr-FR">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a:srcRect l="27130" t="-432" r="6110" b="432"/>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a:srcRect l="16606" r="16606"/>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a:srcRect l="39239" t="-351" r="2561" b="351"/>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txBody>
          <a:bodyPr/>
          <a:lstStyle/>
          <a:p>
            <a:endParaRPr lang="en-CH"/>
          </a:p>
        </p:txBody>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RESEARCH</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a:t>What is the universe made of</a:t>
            </a:r>
            <a:r>
              <a:rPr lang="fr-FR"/>
              <a:t>?</a:t>
            </a:r>
          </a:p>
        </p:txBody>
      </p:sp>
      <p:sp>
        <p:nvSpPr>
          <p:cNvPr id="4" name="Espace réservé de la date 3"/>
          <p:cNvSpPr>
            <a:spLocks noGrp="1"/>
          </p:cNvSpPr>
          <p:nvPr>
            <p:ph type="dt" sz="half" idx="10"/>
          </p:nvPr>
        </p:nvSpPr>
        <p:spPr/>
        <p:txBody>
          <a:bodyPr/>
          <a:lstStyle/>
          <a:p>
            <a:r>
              <a:rPr lang="de-CH"/>
              <a:t>Nov 2023</a:t>
            </a:r>
            <a:endParaRPr lang="fr-FR"/>
          </a:p>
        </p:txBody>
      </p:sp>
      <p:sp>
        <p:nvSpPr>
          <p:cNvPr id="5" name="Espace réservé du pied de page 4"/>
          <p:cNvSpPr>
            <a:spLocks noGrp="1"/>
          </p:cNvSpPr>
          <p:nvPr>
            <p:ph type="ftr" sz="quarter" idx="11"/>
          </p:nvPr>
        </p:nvSpPr>
        <p:spPr/>
        <p:txBody>
          <a:bodyPr/>
          <a:lstStyle/>
          <a:p>
            <a:r>
              <a:rPr lang="fr-FR"/>
              <a:t>FST Future Leaders - Scientific Challenges</a:t>
            </a:r>
            <a:endParaRPr lang="en-US"/>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7</a:t>
            </a:fld>
            <a:endParaRPr lang="fr-FR"/>
          </a:p>
        </p:txBody>
      </p:sp>
      <p:sp>
        <p:nvSpPr>
          <p:cNvPr id="3" name="Espace réservé du contenu 2"/>
          <p:cNvSpPr>
            <a:spLocks noGrp="1"/>
          </p:cNvSpPr>
          <p:nvPr>
            <p:ph idx="1"/>
          </p:nvPr>
        </p:nvSpPr>
        <p:spPr>
          <a:xfrm>
            <a:off x="695325" y="1281546"/>
            <a:ext cx="10801350" cy="1385080"/>
          </a:xfrm>
        </p:spPr>
        <p:txBody>
          <a:bodyPr>
            <a:noAutofit/>
          </a:bodyPr>
          <a:lstStyle/>
          <a:p>
            <a:r>
              <a:rPr lang="en-US">
                <a:solidFill>
                  <a:schemeClr val="tx2"/>
                </a:solidFill>
              </a:rPr>
              <a:t>We study the elementary building blocks of matter and the forces that control their </a:t>
            </a:r>
            <a:r>
              <a:rPr lang="en-US" err="1">
                <a:solidFill>
                  <a:schemeClr val="tx2"/>
                </a:solidFill>
              </a:rPr>
              <a:t>behaviour</a:t>
            </a:r>
            <a:endParaRPr lang="fr-FR">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r>
                <a:rPr lang="fr-FR" sz="1400" err="1">
                  <a:solidFill>
                    <a:schemeClr val="bg1"/>
                  </a:solidFill>
                </a:rPr>
                <a:t>Matter</a:t>
              </a:r>
              <a:endParaRPr lang="fr-FR" sz="1400">
                <a:solidFill>
                  <a:schemeClr val="bg1"/>
                </a:solidFill>
              </a:endParaRPr>
            </a:p>
            <a:p>
              <a:r>
                <a:rPr lang="uk-UA" sz="1200">
                  <a:solidFill>
                    <a:schemeClr val="bg1"/>
                  </a:solidFill>
                </a:rPr>
                <a:t>0,1 m</a:t>
              </a:r>
              <a:endParaRPr lang="fr-FR" sz="1200">
                <a:solidFill>
                  <a:schemeClr val="bg1"/>
                </a:solidFill>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r>
                <a:rPr lang="fr-FR" sz="1400" err="1">
                  <a:solidFill>
                    <a:schemeClr val="bg1"/>
                  </a:solidFill>
                </a:rPr>
                <a:t>Atom</a:t>
              </a:r>
              <a:endParaRPr lang="fr-FR" sz="1400">
                <a:solidFill>
                  <a:schemeClr val="bg1"/>
                </a:solidFill>
              </a:endParaRPr>
            </a:p>
            <a:p>
              <a:r>
                <a:rPr lang="en-US" sz="1200">
                  <a:solidFill>
                    <a:schemeClr val="bg1"/>
                  </a:solidFill>
                </a:rPr>
                <a:t>~10</a:t>
              </a:r>
              <a:r>
                <a:rPr lang="en-US" sz="1200" baseline="30000">
                  <a:solidFill>
                    <a:schemeClr val="bg1"/>
                  </a:solidFill>
                </a:rPr>
                <a:t>-10</a:t>
              </a:r>
              <a:r>
                <a:rPr lang="en-US" sz="1200">
                  <a:solidFill>
                    <a:schemeClr val="bg1"/>
                  </a:solidFill>
                </a:rPr>
                <a:t> m</a:t>
              </a:r>
              <a:endParaRPr lang="fr-FR" sz="1200">
                <a:solidFill>
                  <a:schemeClr val="bg1"/>
                </a:solidFill>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r>
                <a:rPr lang="fr-FR" sz="1400">
                  <a:solidFill>
                    <a:schemeClr val="bg1"/>
                  </a:solidFill>
                </a:rPr>
                <a:t>Nucleus</a:t>
              </a:r>
            </a:p>
            <a:p>
              <a:r>
                <a:rPr lang="cs-CZ" sz="1200">
                  <a:solidFill>
                    <a:schemeClr val="bg1"/>
                  </a:solidFill>
                </a:rPr>
                <a:t>~10</a:t>
              </a:r>
              <a:r>
                <a:rPr lang="cs-CZ" sz="1200" baseline="30000">
                  <a:solidFill>
                    <a:schemeClr val="bg1"/>
                  </a:solidFill>
                </a:rPr>
                <a:t>-14</a:t>
              </a:r>
              <a:r>
                <a:rPr lang="cs-CZ" sz="1200">
                  <a:solidFill>
                    <a:schemeClr val="bg1"/>
                  </a:solidFill>
                </a:rPr>
                <a:t> m</a:t>
              </a:r>
              <a:endParaRPr lang="fr-FR" sz="1200">
                <a:solidFill>
                  <a:schemeClr val="bg1"/>
                </a:solidFill>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r>
                <a:rPr lang="fr-FR" sz="1400">
                  <a:solidFill>
                    <a:schemeClr val="bg1"/>
                  </a:solidFill>
                </a:rPr>
                <a:t>Proton</a:t>
              </a:r>
            </a:p>
            <a:p>
              <a:r>
                <a:rPr lang="cs-CZ" sz="1200">
                  <a:solidFill>
                    <a:schemeClr val="bg1"/>
                  </a:solidFill>
                </a:rPr>
                <a:t>~</a:t>
              </a:r>
              <a:r>
                <a:rPr lang="mr-IN" sz="1200">
                  <a:solidFill>
                    <a:schemeClr val="bg1"/>
                  </a:solidFill>
                </a:rPr>
                <a:t>10</a:t>
              </a:r>
              <a:r>
                <a:rPr lang="mr-IN" sz="1200" baseline="30000">
                  <a:solidFill>
                    <a:schemeClr val="bg1"/>
                  </a:solidFill>
                </a:rPr>
                <a:t>-15</a:t>
              </a:r>
              <a:r>
                <a:rPr lang="fr-CH" sz="1200">
                  <a:solidFill>
                    <a:schemeClr val="bg1"/>
                  </a:solidFill>
                </a:rPr>
                <a:t> </a:t>
              </a:r>
              <a:r>
                <a:rPr lang="mr-IN" sz="1200" err="1">
                  <a:solidFill>
                    <a:schemeClr val="bg1"/>
                  </a:solidFill>
                </a:rPr>
                <a:t>m</a:t>
              </a:r>
              <a:endParaRPr lang="fr-FR" sz="1200">
                <a:solidFill>
                  <a:schemeClr val="bg1"/>
                </a:solidFill>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r>
                <a:rPr lang="fr-FR" sz="1400">
                  <a:solidFill>
                    <a:schemeClr val="bg1"/>
                  </a:solidFill>
                </a:rPr>
                <a:t>Quark</a:t>
              </a:r>
            </a:p>
            <a:p>
              <a:r>
                <a:rPr lang="en-US" sz="1200">
                  <a:solidFill>
                    <a:schemeClr val="bg1"/>
                  </a:solidFill>
                </a:rPr>
                <a:t>&lt;10</a:t>
              </a:r>
              <a:r>
                <a:rPr lang="en-US" sz="1200" baseline="30000">
                  <a:solidFill>
                    <a:schemeClr val="bg1"/>
                  </a:solidFill>
                </a:rPr>
                <a:t>-18</a:t>
              </a:r>
              <a:r>
                <a:rPr lang="en-US" sz="1200">
                  <a:solidFill>
                    <a:schemeClr val="bg1"/>
                  </a:solidFill>
                </a:rPr>
                <a:t> m</a:t>
              </a:r>
              <a:endParaRPr lang="fr-FR" sz="1200">
                <a:solidFill>
                  <a:schemeClr val="bg1"/>
                </a:solidFill>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r>
                <a:rPr lang="fr-FR" sz="1400">
                  <a:solidFill>
                    <a:schemeClr val="bg1"/>
                  </a:solidFill>
                </a:rPr>
                <a:t>Electron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68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MpictureSplit 1fa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23770"/>
            <a:ext cx="9144000" cy="6461615"/>
          </a:xfrm>
          <a:prstGeom prst="rect">
            <a:avLst/>
          </a:prstGeom>
        </p:spPr>
      </p:pic>
      <p:sp>
        <p:nvSpPr>
          <p:cNvPr id="2" name="Title 1"/>
          <p:cNvSpPr>
            <a:spLocks noGrp="1"/>
          </p:cNvSpPr>
          <p:nvPr>
            <p:ph type="title"/>
          </p:nvPr>
        </p:nvSpPr>
        <p:spPr/>
        <p:txBody>
          <a:bodyPr/>
          <a:lstStyle/>
          <a:p>
            <a:r>
              <a:rPr lang="en-US"/>
              <a:t>Ordinary matter</a:t>
            </a:r>
          </a:p>
        </p:txBody>
      </p:sp>
      <p:sp>
        <p:nvSpPr>
          <p:cNvPr id="10" name="Content Placeholder 9"/>
          <p:cNvSpPr>
            <a:spLocks noGrp="1"/>
          </p:cNvSpPr>
          <p:nvPr>
            <p:ph sz="half" idx="2"/>
          </p:nvPr>
        </p:nvSpPr>
        <p:spPr>
          <a:xfrm>
            <a:off x="4727848" y="1402572"/>
            <a:ext cx="5254352" cy="4827240"/>
          </a:xfrm>
        </p:spPr>
        <p:txBody>
          <a:bodyPr/>
          <a:lstStyle/>
          <a:p>
            <a:endParaRPr lang="en-US">
              <a:solidFill>
                <a:schemeClr val="tx1"/>
              </a:solidFill>
            </a:endParaRPr>
          </a:p>
          <a:p>
            <a:r>
              <a:rPr lang="en-US" err="1">
                <a:solidFill>
                  <a:srgbClr val="F98793"/>
                </a:solidFill>
              </a:rPr>
              <a:t>uud</a:t>
            </a:r>
            <a:r>
              <a:rPr lang="en-US">
                <a:solidFill>
                  <a:srgbClr val="F98793"/>
                </a:solidFill>
              </a:rPr>
              <a:t> </a:t>
            </a:r>
            <a:r>
              <a:rPr lang="en-US">
                <a:solidFill>
                  <a:srgbClr val="F98793"/>
                </a:solidFill>
                <a:sym typeface="Wingdings"/>
              </a:rPr>
              <a:t> proton</a:t>
            </a:r>
          </a:p>
          <a:p>
            <a:r>
              <a:rPr lang="en-US" err="1">
                <a:solidFill>
                  <a:srgbClr val="F98793"/>
                </a:solidFill>
                <a:sym typeface="Wingdings"/>
              </a:rPr>
              <a:t>udd</a:t>
            </a:r>
            <a:r>
              <a:rPr lang="en-US">
                <a:solidFill>
                  <a:srgbClr val="F98793"/>
                </a:solidFill>
                <a:sym typeface="Wingdings"/>
              </a:rPr>
              <a:t>  neutron</a:t>
            </a:r>
          </a:p>
          <a:p>
            <a:endParaRPr lang="en-US">
              <a:solidFill>
                <a:schemeClr val="tx1"/>
              </a:solidFill>
              <a:sym typeface="Wingdings"/>
            </a:endParaRPr>
          </a:p>
          <a:p>
            <a:endParaRPr lang="en-US">
              <a:solidFill>
                <a:schemeClr val="tx1"/>
              </a:solidFill>
              <a:sym typeface="Wingdings"/>
            </a:endParaRPr>
          </a:p>
          <a:p>
            <a:r>
              <a:rPr lang="en-US">
                <a:solidFill>
                  <a:srgbClr val="92D050"/>
                </a:solidFill>
                <a:sym typeface="Wingdings"/>
              </a:rPr>
              <a:t>electron</a:t>
            </a:r>
          </a:p>
          <a:p>
            <a:endParaRPr lang="en-US">
              <a:solidFill>
                <a:srgbClr val="92D050"/>
              </a:solidFill>
              <a:sym typeface="Wingdings"/>
            </a:endParaRPr>
          </a:p>
          <a:p>
            <a:r>
              <a:rPr lang="en-US">
                <a:solidFill>
                  <a:srgbClr val="92D050"/>
                </a:solidFill>
                <a:sym typeface="Wingdings"/>
              </a:rPr>
              <a:t>Need to add a neutrino to explain radioactive atoms</a:t>
            </a:r>
            <a:endParaRPr lang="en-US">
              <a:solidFill>
                <a:srgbClr val="92D050"/>
              </a:solidFill>
            </a:endParaRPr>
          </a:p>
        </p:txBody>
      </p:sp>
      <p:sp>
        <p:nvSpPr>
          <p:cNvPr id="7" name="Date Placeholder 6">
            <a:extLst>
              <a:ext uri="{FF2B5EF4-FFF2-40B4-BE49-F238E27FC236}">
                <a16:creationId xmlns:a16="http://schemas.microsoft.com/office/drawing/2014/main" id="{A6983509-B581-264B-BC52-985E37078615}"/>
              </a:ext>
            </a:extLst>
          </p:cNvPr>
          <p:cNvSpPr>
            <a:spLocks noGrp="1"/>
          </p:cNvSpPr>
          <p:nvPr>
            <p:ph type="dt" sz="half" idx="10"/>
          </p:nvPr>
        </p:nvSpPr>
        <p:spPr/>
        <p:txBody>
          <a:bodyPr/>
          <a:lstStyle/>
          <a:p>
            <a:r>
              <a:rPr lang="de-CH"/>
              <a:t>Nov 2023</a:t>
            </a:r>
            <a:endParaRPr lang="fr-FR"/>
          </a:p>
        </p:txBody>
      </p:sp>
      <p:sp>
        <p:nvSpPr>
          <p:cNvPr id="8" name="Footer Placeholder 7">
            <a:extLst>
              <a:ext uri="{FF2B5EF4-FFF2-40B4-BE49-F238E27FC236}">
                <a16:creationId xmlns:a16="http://schemas.microsoft.com/office/drawing/2014/main" id="{A1276CC1-57CF-3048-B595-73EABB0120B1}"/>
              </a:ext>
            </a:extLst>
          </p:cNvPr>
          <p:cNvSpPr>
            <a:spLocks noGrp="1"/>
          </p:cNvSpPr>
          <p:nvPr>
            <p:ph type="ftr" sz="quarter" idx="11"/>
          </p:nvPr>
        </p:nvSpPr>
        <p:spPr/>
        <p:txBody>
          <a:bodyPr/>
          <a:lstStyle/>
          <a:p>
            <a:r>
              <a:rPr lang="fr-FR"/>
              <a:t>FST Future Leaders - Scientific Challenges</a:t>
            </a:r>
          </a:p>
        </p:txBody>
      </p:sp>
      <p:sp>
        <p:nvSpPr>
          <p:cNvPr id="9" name="Slide Number Placeholder 8">
            <a:extLst>
              <a:ext uri="{FF2B5EF4-FFF2-40B4-BE49-F238E27FC236}">
                <a16:creationId xmlns:a16="http://schemas.microsoft.com/office/drawing/2014/main" id="{50DF29F7-28BC-AC45-B604-E10B3A34AB2D}"/>
              </a:ext>
            </a:extLst>
          </p:cNvPr>
          <p:cNvSpPr>
            <a:spLocks noGrp="1"/>
          </p:cNvSpPr>
          <p:nvPr>
            <p:ph type="sldNum" sz="quarter" idx="12"/>
          </p:nvPr>
        </p:nvSpPr>
        <p:spPr/>
        <p:txBody>
          <a:bodyPr/>
          <a:lstStyle/>
          <a:p>
            <a:fld id="{490AA3F6-1618-3548-975A-DD1A2939A246}" type="slidenum">
              <a:rPr lang="fr-FR" smtClean="0"/>
              <a:t>8</a:t>
            </a:fld>
            <a:endParaRPr lang="fr-FR"/>
          </a:p>
        </p:txBody>
      </p:sp>
    </p:spTree>
    <p:extLst>
      <p:ext uri="{BB962C8B-B14F-4D97-AF65-F5344CB8AC3E}">
        <p14:creationId xmlns:p14="http://schemas.microsoft.com/office/powerpoint/2010/main" val="3817411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MpictureSplit 3fa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23770"/>
            <a:ext cx="9144000" cy="6461615"/>
          </a:xfrm>
          <a:prstGeom prst="rect">
            <a:avLst/>
          </a:prstGeom>
        </p:spPr>
      </p:pic>
      <p:sp>
        <p:nvSpPr>
          <p:cNvPr id="7" name="Content Placeholder 9"/>
          <p:cNvSpPr txBox="1">
            <a:spLocks/>
          </p:cNvSpPr>
          <p:nvPr/>
        </p:nvSpPr>
        <p:spPr>
          <a:xfrm>
            <a:off x="6997824" y="1878849"/>
            <a:ext cx="3670176" cy="4513560"/>
          </a:xfrm>
          <a:prstGeom prst="rect">
            <a:avLst/>
          </a:prstGeom>
        </p:spPr>
        <p:txBody>
          <a:bodyPr/>
          <a:lstStyle>
            <a:lvl1pPr marL="342900" indent="-342900" algn="l" rtl="0" eaLnBrk="0" fontAlgn="base" hangingPunct="0">
              <a:spcBef>
                <a:spcPct val="20000"/>
              </a:spcBef>
              <a:spcAft>
                <a:spcPct val="0"/>
              </a:spcAft>
              <a:defRPr kumimoji="1" sz="2000">
                <a:solidFill>
                  <a:srgbClr val="6600CC"/>
                </a:solidFill>
                <a:latin typeface="Trebuchet MS"/>
                <a:ea typeface="+mn-ea"/>
                <a:cs typeface="ＭＳ Ｐゴシック" charset="0"/>
              </a:defRPr>
            </a:lvl1pPr>
            <a:lvl2pPr marL="742950" indent="-285750" algn="l" rtl="0" eaLnBrk="0" fontAlgn="base" hangingPunct="0">
              <a:spcBef>
                <a:spcPct val="20000"/>
              </a:spcBef>
              <a:spcAft>
                <a:spcPct val="0"/>
              </a:spcAft>
              <a:defRPr kumimoji="1" sz="2000">
                <a:solidFill>
                  <a:schemeClr val="tx1"/>
                </a:solidFill>
                <a:latin typeface="Trebuchet MS"/>
                <a:ea typeface="+mn-ea"/>
              </a:defRPr>
            </a:lvl2pPr>
            <a:lvl3pPr marL="1201738" indent="-287338" algn="l" rtl="0" eaLnBrk="0" fontAlgn="base" hangingPunct="0">
              <a:spcBef>
                <a:spcPct val="20000"/>
              </a:spcBef>
              <a:spcAft>
                <a:spcPct val="0"/>
              </a:spcAft>
              <a:defRPr kumimoji="1">
                <a:solidFill>
                  <a:schemeClr val="tx1"/>
                </a:solidFill>
                <a:latin typeface="Trebuchet MS"/>
                <a:ea typeface="+mn-ea"/>
              </a:defRPr>
            </a:lvl3pPr>
            <a:lvl4pPr marL="1600200" indent="-228600" algn="l" rtl="0" eaLnBrk="0" fontAlgn="base" hangingPunct="0">
              <a:spcBef>
                <a:spcPct val="20000"/>
              </a:spcBef>
              <a:spcAft>
                <a:spcPct val="0"/>
              </a:spcAft>
              <a:defRPr kumimoji="1">
                <a:solidFill>
                  <a:schemeClr val="tx1"/>
                </a:solidFill>
                <a:latin typeface="Trebuchet MS"/>
                <a:ea typeface="+mn-ea"/>
              </a:defRPr>
            </a:lvl4pPr>
            <a:lvl5pPr marL="2057400" indent="-228600" algn="l" rtl="0" eaLnBrk="0" fontAlgn="base" hangingPunct="0">
              <a:spcBef>
                <a:spcPct val="20000"/>
              </a:spcBef>
              <a:spcAft>
                <a:spcPct val="0"/>
              </a:spcAft>
              <a:defRPr kumimoji="1">
                <a:solidFill>
                  <a:schemeClr val="tx1"/>
                </a:solidFill>
                <a:latin typeface="Trebuchet MS"/>
                <a:ea typeface="+mn-ea"/>
              </a:defRPr>
            </a:lvl5pPr>
            <a:lvl6pPr marL="2514600" indent="-228600" algn="l" rtl="0" eaLnBrk="0" fontAlgn="base" hangingPunct="0">
              <a:spcBef>
                <a:spcPct val="20000"/>
              </a:spcBef>
              <a:spcAft>
                <a:spcPct val="0"/>
              </a:spcAft>
              <a:defRPr kumimoji="1">
                <a:solidFill>
                  <a:schemeClr val="tx1"/>
                </a:solidFill>
                <a:latin typeface="+mn-lt"/>
                <a:ea typeface="+mn-ea"/>
              </a:defRPr>
            </a:lvl6pPr>
            <a:lvl7pPr marL="2971800" indent="-228600" algn="l" rtl="0" eaLnBrk="0" fontAlgn="base" hangingPunct="0">
              <a:spcBef>
                <a:spcPct val="20000"/>
              </a:spcBef>
              <a:spcAft>
                <a:spcPct val="0"/>
              </a:spcAft>
              <a:defRPr kumimoji="1">
                <a:solidFill>
                  <a:schemeClr val="tx1"/>
                </a:solidFill>
                <a:latin typeface="+mn-lt"/>
                <a:ea typeface="+mn-ea"/>
              </a:defRPr>
            </a:lvl7pPr>
            <a:lvl8pPr marL="3429000" indent="-228600" algn="l" rtl="0" eaLnBrk="0" fontAlgn="base" hangingPunct="0">
              <a:spcBef>
                <a:spcPct val="20000"/>
              </a:spcBef>
              <a:spcAft>
                <a:spcPct val="0"/>
              </a:spcAft>
              <a:defRPr kumimoji="1">
                <a:solidFill>
                  <a:schemeClr val="tx1"/>
                </a:solidFill>
                <a:latin typeface="+mn-lt"/>
                <a:ea typeface="+mn-ea"/>
              </a:defRPr>
            </a:lvl8pPr>
            <a:lvl9pPr marL="3886200" indent="-228600" algn="l" rtl="0" eaLnBrk="0" fontAlgn="base" hangingPunct="0">
              <a:spcBef>
                <a:spcPct val="20000"/>
              </a:spcBef>
              <a:spcAft>
                <a:spcPct val="0"/>
              </a:spcAft>
              <a:defRPr kumimoji="1">
                <a:solidFill>
                  <a:schemeClr val="tx1"/>
                </a:solidFill>
                <a:latin typeface="+mn-lt"/>
                <a:ea typeface="+mn-ea"/>
              </a:defRPr>
            </a:lvl9pPr>
          </a:lstStyle>
          <a:p>
            <a:endParaRPr lang="en-US"/>
          </a:p>
          <a:p>
            <a:r>
              <a:rPr lang="en-US">
                <a:solidFill>
                  <a:schemeClr val="tx1"/>
                </a:solidFill>
              </a:rPr>
              <a:t>Heavy, unstable particles and</a:t>
            </a:r>
          </a:p>
          <a:p>
            <a:r>
              <a:rPr lang="en-US">
                <a:solidFill>
                  <a:schemeClr val="tx1"/>
                </a:solidFill>
              </a:rPr>
              <a:t>anti-particles seen in cosmic</a:t>
            </a:r>
          </a:p>
          <a:p>
            <a:r>
              <a:rPr lang="en-US">
                <a:solidFill>
                  <a:schemeClr val="tx1"/>
                </a:solidFill>
              </a:rPr>
              <a:t>rays and particle accelerator</a:t>
            </a:r>
          </a:p>
          <a:p>
            <a:r>
              <a:rPr lang="en-US">
                <a:solidFill>
                  <a:schemeClr val="tx1"/>
                </a:solidFill>
              </a:rPr>
              <a:t>experiments</a:t>
            </a:r>
          </a:p>
        </p:txBody>
      </p:sp>
      <p:sp>
        <p:nvSpPr>
          <p:cNvPr id="2" name="Title 1"/>
          <p:cNvSpPr>
            <a:spLocks noGrp="1"/>
          </p:cNvSpPr>
          <p:nvPr>
            <p:ph type="title"/>
          </p:nvPr>
        </p:nvSpPr>
        <p:spPr>
          <a:xfrm>
            <a:off x="711882" y="465591"/>
            <a:ext cx="10800000" cy="1116849"/>
          </a:xfrm>
        </p:spPr>
        <p:txBody>
          <a:bodyPr/>
          <a:lstStyle/>
          <a:p>
            <a:r>
              <a:rPr lang="en-US"/>
              <a:t>Three families of matter particles</a:t>
            </a:r>
          </a:p>
        </p:txBody>
      </p:sp>
      <p:sp>
        <p:nvSpPr>
          <p:cNvPr id="11" name="Date Placeholder 10">
            <a:extLst>
              <a:ext uri="{FF2B5EF4-FFF2-40B4-BE49-F238E27FC236}">
                <a16:creationId xmlns:a16="http://schemas.microsoft.com/office/drawing/2014/main" id="{06DD4699-E12B-354C-A79D-550B65216750}"/>
              </a:ext>
            </a:extLst>
          </p:cNvPr>
          <p:cNvSpPr>
            <a:spLocks noGrp="1"/>
          </p:cNvSpPr>
          <p:nvPr>
            <p:ph type="dt" sz="half" idx="11"/>
          </p:nvPr>
        </p:nvSpPr>
        <p:spPr/>
        <p:txBody>
          <a:bodyPr/>
          <a:lstStyle/>
          <a:p>
            <a:pPr>
              <a:defRPr/>
            </a:pPr>
            <a:r>
              <a:rPr lang="de-CH"/>
              <a:t>Nov 2023</a:t>
            </a:r>
            <a:endParaRPr lang="en-US"/>
          </a:p>
        </p:txBody>
      </p:sp>
      <p:sp>
        <p:nvSpPr>
          <p:cNvPr id="12" name="Footer Placeholder 11">
            <a:extLst>
              <a:ext uri="{FF2B5EF4-FFF2-40B4-BE49-F238E27FC236}">
                <a16:creationId xmlns:a16="http://schemas.microsoft.com/office/drawing/2014/main" id="{44A020EE-F69A-8347-8FE0-F62F00B6BA6D}"/>
              </a:ext>
            </a:extLst>
          </p:cNvPr>
          <p:cNvSpPr>
            <a:spLocks noGrp="1"/>
          </p:cNvSpPr>
          <p:nvPr>
            <p:ph type="ftr" sz="quarter" idx="10"/>
          </p:nvPr>
        </p:nvSpPr>
        <p:spPr/>
        <p:txBody>
          <a:bodyPr/>
          <a:lstStyle/>
          <a:p>
            <a:pPr>
              <a:defRPr/>
            </a:pPr>
            <a:r>
              <a:rPr lang="en-US"/>
              <a:t>FST Future Leaders - Scientific Challenges</a:t>
            </a:r>
          </a:p>
        </p:txBody>
      </p:sp>
      <p:sp>
        <p:nvSpPr>
          <p:cNvPr id="13" name="Slide Number Placeholder 12">
            <a:extLst>
              <a:ext uri="{FF2B5EF4-FFF2-40B4-BE49-F238E27FC236}">
                <a16:creationId xmlns:a16="http://schemas.microsoft.com/office/drawing/2014/main" id="{F32F4325-F57F-7643-AE70-D9D5AB79D754}"/>
              </a:ext>
            </a:extLst>
          </p:cNvPr>
          <p:cNvSpPr>
            <a:spLocks noGrp="1"/>
          </p:cNvSpPr>
          <p:nvPr>
            <p:ph type="sldNum" sz="quarter" idx="12"/>
          </p:nvPr>
        </p:nvSpPr>
        <p:spPr/>
        <p:txBody>
          <a:bodyPr/>
          <a:lstStyle/>
          <a:p>
            <a:pPr>
              <a:defRPr/>
            </a:pPr>
            <a:fld id="{A2301C53-BDF3-1F44-A9CE-D9A6980433A0}" type="slidenum">
              <a:rPr lang="en-US" smtClean="0"/>
              <a:pPr>
                <a:defRPr/>
              </a:pPr>
              <a:t>9</a:t>
            </a:fld>
            <a:endParaRPr lang="en-US"/>
          </a:p>
        </p:txBody>
      </p:sp>
    </p:spTree>
    <p:extLst>
      <p:ext uri="{BB962C8B-B14F-4D97-AF65-F5344CB8AC3E}">
        <p14:creationId xmlns:p14="http://schemas.microsoft.com/office/powerpoint/2010/main" val="550605972"/>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8.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21895</TotalTime>
  <Words>1809</Words>
  <Application>Microsoft Macintosh PowerPoint</Application>
  <PresentationFormat>Widescreen</PresentationFormat>
  <Paragraphs>303</Paragraphs>
  <Slides>34</Slides>
  <Notes>26</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34</vt:i4>
      </vt:variant>
    </vt:vector>
  </HeadingPairs>
  <TitlesOfParts>
    <vt:vector size="46" baseType="lpstr">
      <vt:lpstr>Arial</vt:lpstr>
      <vt:lpstr>Calibri</vt:lpstr>
      <vt:lpstr>Helvetica</vt:lpstr>
      <vt:lpstr>Poppins</vt:lpstr>
      <vt:lpstr>Trebuchet MS</vt:lpstr>
      <vt:lpstr>CERN_Corporate</vt:lpstr>
      <vt:lpstr>1_Research</vt:lpstr>
      <vt:lpstr>2_Collaboration</vt:lpstr>
      <vt:lpstr>3_Innovation</vt:lpstr>
      <vt:lpstr>4_Education and Training</vt:lpstr>
      <vt:lpstr>Country</vt:lpstr>
      <vt:lpstr>2_Research</vt:lpstr>
      <vt:lpstr>PowerPoint Presentation</vt:lpstr>
      <vt:lpstr>PowerPoint Presentation</vt:lpstr>
      <vt:lpstr>PowerPoint Presentation</vt:lpstr>
      <vt:lpstr>PowerPoint Presentation</vt:lpstr>
      <vt:lpstr>Four pillars underpin CERN’s mission</vt:lpstr>
      <vt:lpstr>PowerPoint Presentation</vt:lpstr>
      <vt:lpstr>What is the universe made of?</vt:lpstr>
      <vt:lpstr>Ordinary matter</vt:lpstr>
      <vt:lpstr>Three families of matter particles</vt:lpstr>
      <vt:lpstr>Standard Model of Particle Physics</vt:lpstr>
      <vt:lpstr>How did the universe begin?</vt:lpstr>
      <vt:lpstr>CERN develops technologies in three key areas</vt:lpstr>
      <vt:lpstr>PowerPoint Presentation</vt:lpstr>
      <vt:lpstr>The CERN accelerator complex</vt:lpstr>
      <vt:lpstr>The CERN accelerator complex</vt:lpstr>
      <vt:lpstr>Giant detectors record the particles formed  at the four collision points</vt:lpstr>
      <vt:lpstr>The LHC produces more than 1 billion particle collisions per second</vt:lpstr>
      <vt:lpstr>Big Science – Big Data</vt:lpstr>
      <vt:lpstr>PowerPoint Presentation</vt:lpstr>
      <vt:lpstr>ATLAS Experiment</vt:lpstr>
      <vt:lpstr>PowerPoint Presentation</vt:lpstr>
      <vt:lpstr>PowerPoint Presentation</vt:lpstr>
      <vt:lpstr>PowerPoint Presentation</vt:lpstr>
      <vt:lpstr>Higgs boson Discovery 2012, Nobel Prize 2013</vt:lpstr>
      <vt:lpstr>There are many unanswered questions  in fundamental physics </vt:lpstr>
      <vt:lpstr>Preparing CERN’s future</vt:lpstr>
      <vt:lpstr>Upgrade to the  High-Luminosity LHC is under way</vt:lpstr>
      <vt:lpstr>LHC Timeline</vt:lpstr>
      <vt:lpstr>Future Circular Collider Timeline</vt:lpstr>
      <vt:lpstr>The CERN accelerator complex</vt:lpstr>
      <vt:lpstr>CERN has a diverse scientific programme</vt:lpstr>
      <vt:lpstr>Physics Beyond Colliders</vt:lpstr>
      <vt:lpstr>Committed to environmentally  responsible and sustainable research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Pippa Wells</cp:lastModifiedBy>
  <cp:revision>1106</cp:revision>
  <cp:lastPrinted>2022-02-22T10:39:43Z</cp:lastPrinted>
  <dcterms:created xsi:type="dcterms:W3CDTF">2017-12-12T17:17:03Z</dcterms:created>
  <dcterms:modified xsi:type="dcterms:W3CDTF">2023-11-24T11:00:33Z</dcterms:modified>
</cp:coreProperties>
</file>