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67" r:id="rId3"/>
    <p:sldId id="271" r:id="rId4"/>
    <p:sldId id="269" r:id="rId5"/>
    <p:sldId id="270" r:id="rId6"/>
    <p:sldId id="272" r:id="rId7"/>
    <p:sldId id="273" r:id="rId8"/>
    <p:sldId id="819" r:id="rId9"/>
    <p:sldId id="820" r:id="rId10"/>
    <p:sldId id="821" r:id="rId11"/>
    <p:sldId id="831" r:id="rId12"/>
    <p:sldId id="815" r:id="rId13"/>
    <p:sldId id="823" r:id="rId14"/>
    <p:sldId id="822" r:id="rId15"/>
    <p:sldId id="832" r:id="rId16"/>
    <p:sldId id="817" r:id="rId17"/>
    <p:sldId id="824" r:id="rId18"/>
    <p:sldId id="828" r:id="rId19"/>
    <p:sldId id="825" r:id="rId20"/>
    <p:sldId id="826" r:id="rId21"/>
    <p:sldId id="827" r:id="rId22"/>
    <p:sldId id="829" r:id="rId23"/>
    <p:sldId id="830" r:id="rId24"/>
    <p:sldId id="818" r:id="rId25"/>
    <p:sldId id="284" r:id="rId26"/>
    <p:sldId id="285" r:id="rId27"/>
    <p:sldId id="286" r:id="rId28"/>
    <p:sldId id="287" r:id="rId29"/>
    <p:sldId id="288" r:id="rId30"/>
    <p:sldId id="289" r:id="rId31"/>
    <p:sldId id="290" r:id="rId32"/>
    <p:sldId id="279" r:id="rId33"/>
    <p:sldId id="280" r:id="rId34"/>
    <p:sldId id="281" r:id="rId35"/>
    <p:sldId id="282" r:id="rId36"/>
  </p:sldIdLst>
  <p:sldSz cx="12192000" cy="6858000"/>
  <p:notesSz cx="6858000" cy="9144000"/>
  <p:defaultTextStyle>
    <a:defPPr>
      <a:defRPr lang="en-T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68B3"/>
    <a:srgbClr val="F471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6"/>
    <p:restoredTop sz="95781"/>
  </p:normalViewPr>
  <p:slideViewPr>
    <p:cSldViewPr snapToGrid="0">
      <p:cViewPr varScale="1">
        <p:scale>
          <a:sx n="146" d="100"/>
          <a:sy n="146" d="100"/>
        </p:scale>
        <p:origin x="17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E177C-1D4F-4C4A-ABB2-634F283A926B}" type="datetimeFigureOut">
              <a:rPr lang="en-TH" smtClean="0"/>
              <a:t>1/11/2023 R</a:t>
            </a:fld>
            <a:endParaRPr lang="en-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6A81D7-3C7B-7F4C-AE25-A75714FC2EB4}" type="slidenum">
              <a:rPr lang="en-TH" smtClean="0"/>
              <a:t>‹#›</a:t>
            </a:fld>
            <a:endParaRPr lang="en-TH"/>
          </a:p>
        </p:txBody>
      </p:sp>
    </p:spTree>
    <p:extLst>
      <p:ext uri="{BB962C8B-B14F-4D97-AF65-F5344CB8AC3E}">
        <p14:creationId xmlns:p14="http://schemas.microsoft.com/office/powerpoint/2010/main" val="3098435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A9520B44-0FEE-5199-3E8D-E0084438244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1AA9AF46-0FFC-A105-3975-82B79A5A072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h-TH" altLang="th-TH"/>
          </a:p>
        </p:txBody>
      </p:sp>
      <p:sp>
        <p:nvSpPr>
          <p:cNvPr id="31748" name="Slide Number Placeholder 3">
            <a:extLst>
              <a:ext uri="{FF2B5EF4-FFF2-40B4-BE49-F238E27FC236}">
                <a16:creationId xmlns:a16="http://schemas.microsoft.com/office/drawing/2014/main" id="{A406F0E3-3DC9-130D-491A-65CA867ACC8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Calibri" panose="020F0502020204030204" pitchFamily="34" charset="0"/>
                <a:cs typeface="Cordia New" panose="020B0304020202020204" pitchFamily="34" charset="-34"/>
              </a:defRPr>
            </a:lvl1pPr>
            <a:lvl2pPr marL="742950" indent="-285750">
              <a:defRPr sz="2800">
                <a:solidFill>
                  <a:schemeClr val="tx1"/>
                </a:solidFill>
                <a:latin typeface="Calibri" panose="020F0502020204030204" pitchFamily="34" charset="0"/>
                <a:cs typeface="Cordia New" panose="020B0304020202020204" pitchFamily="34" charset="-34"/>
              </a:defRPr>
            </a:lvl2pPr>
            <a:lvl3pPr marL="1143000" indent="-228600">
              <a:defRPr sz="2800">
                <a:solidFill>
                  <a:schemeClr val="tx1"/>
                </a:solidFill>
                <a:latin typeface="Calibri" panose="020F0502020204030204" pitchFamily="34" charset="0"/>
                <a:cs typeface="Cordia New" panose="020B0304020202020204" pitchFamily="34" charset="-34"/>
              </a:defRPr>
            </a:lvl3pPr>
            <a:lvl4pPr marL="1600200" indent="-228600">
              <a:defRPr sz="2800">
                <a:solidFill>
                  <a:schemeClr val="tx1"/>
                </a:solidFill>
                <a:latin typeface="Calibri" panose="020F0502020204030204" pitchFamily="34" charset="0"/>
                <a:cs typeface="Cordia New" panose="020B0304020202020204" pitchFamily="34" charset="-34"/>
              </a:defRPr>
            </a:lvl4pPr>
            <a:lvl5pPr marL="2057400" indent="-228600">
              <a:defRPr sz="2800">
                <a:solidFill>
                  <a:schemeClr val="tx1"/>
                </a:solidFill>
                <a:latin typeface="Calibri" panose="020F0502020204030204" pitchFamily="34" charset="0"/>
                <a:cs typeface="Cordia New" panose="020B0304020202020204" pitchFamily="34"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9pPr>
          </a:lstStyle>
          <a:p>
            <a:pPr fontAlgn="base">
              <a:spcBef>
                <a:spcPct val="0"/>
              </a:spcBef>
              <a:spcAft>
                <a:spcPct val="0"/>
              </a:spcAft>
            </a:pPr>
            <a:fld id="{3F8BF892-85CD-4A1B-B37B-3F1D5DFFC6E8}" type="slidenum">
              <a:rPr lang="th-TH" altLang="th-TH" sz="1200" smtClean="0"/>
              <a:pPr fontAlgn="base">
                <a:spcBef>
                  <a:spcPct val="0"/>
                </a:spcBef>
                <a:spcAft>
                  <a:spcPct val="0"/>
                </a:spcAft>
              </a:pPr>
              <a:t>2</a:t>
            </a:fld>
            <a:endParaRPr lang="th-TH" altLang="th-TH"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7D4C3360-AFD8-9AE7-02F4-382DA189D1D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10B8F876-289A-3B9B-762C-4D43E0DA768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h-TH" altLang="th-TH"/>
          </a:p>
        </p:txBody>
      </p:sp>
      <p:sp>
        <p:nvSpPr>
          <p:cNvPr id="35844" name="Slide Number Placeholder 3">
            <a:extLst>
              <a:ext uri="{FF2B5EF4-FFF2-40B4-BE49-F238E27FC236}">
                <a16:creationId xmlns:a16="http://schemas.microsoft.com/office/drawing/2014/main" id="{ADD7BEF9-33A2-6945-C9FC-53CEAA3BBAE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Calibri" panose="020F0502020204030204" pitchFamily="34" charset="0"/>
                <a:cs typeface="Cordia New" panose="020B0304020202020204" pitchFamily="34" charset="-34"/>
              </a:defRPr>
            </a:lvl1pPr>
            <a:lvl2pPr marL="742950" indent="-285750">
              <a:defRPr sz="2800">
                <a:solidFill>
                  <a:schemeClr val="tx1"/>
                </a:solidFill>
                <a:latin typeface="Calibri" panose="020F0502020204030204" pitchFamily="34" charset="0"/>
                <a:cs typeface="Cordia New" panose="020B0304020202020204" pitchFamily="34" charset="-34"/>
              </a:defRPr>
            </a:lvl2pPr>
            <a:lvl3pPr marL="1143000" indent="-228600">
              <a:defRPr sz="2800">
                <a:solidFill>
                  <a:schemeClr val="tx1"/>
                </a:solidFill>
                <a:latin typeface="Calibri" panose="020F0502020204030204" pitchFamily="34" charset="0"/>
                <a:cs typeface="Cordia New" panose="020B0304020202020204" pitchFamily="34" charset="-34"/>
              </a:defRPr>
            </a:lvl3pPr>
            <a:lvl4pPr marL="1600200" indent="-228600">
              <a:defRPr sz="2800">
                <a:solidFill>
                  <a:schemeClr val="tx1"/>
                </a:solidFill>
                <a:latin typeface="Calibri" panose="020F0502020204030204" pitchFamily="34" charset="0"/>
                <a:cs typeface="Cordia New" panose="020B0304020202020204" pitchFamily="34" charset="-34"/>
              </a:defRPr>
            </a:lvl4pPr>
            <a:lvl5pPr marL="2057400" indent="-228600">
              <a:defRPr sz="2800">
                <a:solidFill>
                  <a:schemeClr val="tx1"/>
                </a:solidFill>
                <a:latin typeface="Calibri" panose="020F0502020204030204" pitchFamily="34" charset="0"/>
                <a:cs typeface="Cordia New" panose="020B0304020202020204" pitchFamily="34"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Cordia New" panose="020B0304020202020204" pitchFamily="34" charset="-34"/>
              </a:defRPr>
            </a:lvl9pPr>
          </a:lstStyle>
          <a:p>
            <a:pPr fontAlgn="base">
              <a:spcBef>
                <a:spcPct val="0"/>
              </a:spcBef>
              <a:spcAft>
                <a:spcPct val="0"/>
              </a:spcAft>
            </a:pPr>
            <a:fld id="{B92A2145-5C2C-46C7-A9E4-005C3938CF73}" type="slidenum">
              <a:rPr lang="th-TH" altLang="th-TH" sz="1200" smtClean="0"/>
              <a:pPr fontAlgn="base">
                <a:spcBef>
                  <a:spcPct val="0"/>
                </a:spcBef>
                <a:spcAft>
                  <a:spcPct val="0"/>
                </a:spcAft>
              </a:pPr>
              <a:t>4</a:t>
            </a:fld>
            <a:endParaRPr lang="th-TH" altLang="th-TH"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1200150" y="1143000"/>
            <a:ext cx="4457700" cy="3086100"/>
          </a:xfrm>
        </p:spPr>
      </p:sp>
      <p:sp>
        <p:nvSpPr>
          <p:cNvPr id="3" name="슬라이드 노트 개체 틀 2"/>
          <p:cNvSpPr>
            <a:spLocks noGrp="1"/>
          </p:cNvSpPr>
          <p:nvPr>
            <p:ph type="body" idx="1"/>
          </p:nvPr>
        </p:nvSpPr>
        <p:spPr/>
        <p:txBody>
          <a:bodyPr/>
          <a:lstStyle/>
          <a:p>
            <a:r>
              <a:rPr lang="ko-KR" altLang="en-US" dirty="0"/>
              <a:t>그림 빼고 말만</a:t>
            </a:r>
            <a:r>
              <a:rPr lang="en-US" altLang="ko-KR" dirty="0"/>
              <a:t>(</a:t>
            </a:r>
            <a:r>
              <a:rPr lang="ko-KR" altLang="en-US" dirty="0"/>
              <a:t>정의만</a:t>
            </a:r>
            <a:r>
              <a:rPr lang="en-US" altLang="ko-KR" dirty="0"/>
              <a:t>)</a:t>
            </a:r>
            <a:endParaRPr lang="en-US" dirty="0"/>
          </a:p>
        </p:txBody>
      </p:sp>
      <p:sp>
        <p:nvSpPr>
          <p:cNvPr id="4" name="슬라이드 번호 개체 틀 3"/>
          <p:cNvSpPr>
            <a:spLocks noGrp="1"/>
          </p:cNvSpPr>
          <p:nvPr>
            <p:ph type="sldNum" sz="quarter" idx="10"/>
          </p:nvPr>
        </p:nvSpPr>
        <p:spPr>
          <a:xfrm>
            <a:off x="3884613" y="8685213"/>
            <a:ext cx="2971800" cy="457200"/>
          </a:xfrm>
          <a:prstGeom prst="rect">
            <a:avLst/>
          </a:prstGeom>
        </p:spPr>
        <p:txBody>
          <a:bodyPr/>
          <a:lstStyle/>
          <a:p>
            <a:pPr>
              <a:defRPr/>
            </a:pPr>
            <a:fld id="{F97A1FA6-25DE-9E4E-A34D-CF67DE7DBDC7}" type="slidenum">
              <a:rPr lang="en-US" smtClean="0">
                <a:solidFill>
                  <a:prstClr val="black"/>
                </a:solidFill>
              </a:rPr>
              <a:pPr>
                <a:defRPr/>
              </a:pPr>
              <a:t>27</a:t>
            </a:fld>
            <a:endParaRPr lang="en-US">
              <a:solidFill>
                <a:prstClr val="black"/>
              </a:solidFill>
            </a:endParaRPr>
          </a:p>
        </p:txBody>
      </p:sp>
    </p:spTree>
    <p:extLst>
      <p:ext uri="{BB962C8B-B14F-4D97-AF65-F5344CB8AC3E}">
        <p14:creationId xmlns:p14="http://schemas.microsoft.com/office/powerpoint/2010/main" val="144467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11CEE020-9E05-3E49-B113-5438ABC81E7B}"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497422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22587-551D-5567-2A83-C4BF98F1B9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TH"/>
          </a:p>
        </p:txBody>
      </p:sp>
      <p:sp>
        <p:nvSpPr>
          <p:cNvPr id="3" name="Subtitle 2">
            <a:extLst>
              <a:ext uri="{FF2B5EF4-FFF2-40B4-BE49-F238E27FC236}">
                <a16:creationId xmlns:a16="http://schemas.microsoft.com/office/drawing/2014/main" id="{63323C6C-76C3-47E6-0EC7-E7327541E9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TH"/>
          </a:p>
        </p:txBody>
      </p:sp>
      <p:sp>
        <p:nvSpPr>
          <p:cNvPr id="4" name="Date Placeholder 3">
            <a:extLst>
              <a:ext uri="{FF2B5EF4-FFF2-40B4-BE49-F238E27FC236}">
                <a16:creationId xmlns:a16="http://schemas.microsoft.com/office/drawing/2014/main" id="{70FB8E2A-EDDC-C4CA-C0D4-7209B1D17FFA}"/>
              </a:ext>
            </a:extLst>
          </p:cNvPr>
          <p:cNvSpPr>
            <a:spLocks noGrp="1"/>
          </p:cNvSpPr>
          <p:nvPr>
            <p:ph type="dt" sz="half" idx="10"/>
          </p:nvPr>
        </p:nvSpPr>
        <p:spPr/>
        <p:txBody>
          <a:bodyPr/>
          <a:lstStyle/>
          <a:p>
            <a:fld id="{13D134AA-561B-BE4F-BCE8-C0102BFDDE56}" type="datetime1">
              <a:rPr lang="en-US" smtClean="0"/>
              <a:t>11/1/23</a:t>
            </a:fld>
            <a:endParaRPr lang="en-TH"/>
          </a:p>
        </p:txBody>
      </p:sp>
      <p:sp>
        <p:nvSpPr>
          <p:cNvPr id="5" name="Footer Placeholder 4">
            <a:extLst>
              <a:ext uri="{FF2B5EF4-FFF2-40B4-BE49-F238E27FC236}">
                <a16:creationId xmlns:a16="http://schemas.microsoft.com/office/drawing/2014/main" id="{0574D9E3-1771-49A6-8B83-DD8CDA9F684C}"/>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B8E6A95E-B05D-B5AD-AAB9-4601802D3BDA}"/>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372263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E965F-A0B6-F42F-EC99-CD19596C28BE}"/>
              </a:ext>
            </a:extLst>
          </p:cNvPr>
          <p:cNvSpPr>
            <a:spLocks noGrp="1"/>
          </p:cNvSpPr>
          <p:nvPr>
            <p:ph type="title"/>
          </p:nvPr>
        </p:nvSpPr>
        <p:spPr/>
        <p:txBody>
          <a:bodyPr/>
          <a:lstStyle/>
          <a:p>
            <a:r>
              <a:rPr lang="en-US"/>
              <a:t>Click to edit Master title style</a:t>
            </a:r>
            <a:endParaRPr lang="en-TH"/>
          </a:p>
        </p:txBody>
      </p:sp>
      <p:sp>
        <p:nvSpPr>
          <p:cNvPr id="3" name="Vertical Text Placeholder 2">
            <a:extLst>
              <a:ext uri="{FF2B5EF4-FFF2-40B4-BE49-F238E27FC236}">
                <a16:creationId xmlns:a16="http://schemas.microsoft.com/office/drawing/2014/main" id="{F4C8478E-3969-FC66-5465-FF9A930B24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0F939452-885D-DE59-AF47-73121C314665}"/>
              </a:ext>
            </a:extLst>
          </p:cNvPr>
          <p:cNvSpPr>
            <a:spLocks noGrp="1"/>
          </p:cNvSpPr>
          <p:nvPr>
            <p:ph type="dt" sz="half" idx="10"/>
          </p:nvPr>
        </p:nvSpPr>
        <p:spPr/>
        <p:txBody>
          <a:bodyPr/>
          <a:lstStyle/>
          <a:p>
            <a:fld id="{D5EB27F1-9FF2-A742-82BD-ACE1D6D6BCC0}" type="datetime1">
              <a:rPr lang="en-US" smtClean="0"/>
              <a:t>11/1/23</a:t>
            </a:fld>
            <a:endParaRPr lang="en-TH"/>
          </a:p>
        </p:txBody>
      </p:sp>
      <p:sp>
        <p:nvSpPr>
          <p:cNvPr id="5" name="Footer Placeholder 4">
            <a:extLst>
              <a:ext uri="{FF2B5EF4-FFF2-40B4-BE49-F238E27FC236}">
                <a16:creationId xmlns:a16="http://schemas.microsoft.com/office/drawing/2014/main" id="{255C685B-ECA8-5C67-43DB-FBD3E3E93362}"/>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797486E0-8D0A-88A1-F196-1D0C065CAFE4}"/>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1151084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AFE4F1-FE11-50E6-8BBD-8F4B5D57A2D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TH"/>
          </a:p>
        </p:txBody>
      </p:sp>
      <p:sp>
        <p:nvSpPr>
          <p:cNvPr id="3" name="Vertical Text Placeholder 2">
            <a:extLst>
              <a:ext uri="{FF2B5EF4-FFF2-40B4-BE49-F238E27FC236}">
                <a16:creationId xmlns:a16="http://schemas.microsoft.com/office/drawing/2014/main" id="{5CD91DC5-103C-1654-9664-473D480F37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4AD6437B-8EA1-209A-7D6A-6630F380B70F}"/>
              </a:ext>
            </a:extLst>
          </p:cNvPr>
          <p:cNvSpPr>
            <a:spLocks noGrp="1"/>
          </p:cNvSpPr>
          <p:nvPr>
            <p:ph type="dt" sz="half" idx="10"/>
          </p:nvPr>
        </p:nvSpPr>
        <p:spPr/>
        <p:txBody>
          <a:bodyPr/>
          <a:lstStyle/>
          <a:p>
            <a:fld id="{C44F78B4-D906-5449-89D3-13C793B54972}" type="datetime1">
              <a:rPr lang="en-US" smtClean="0"/>
              <a:t>11/1/23</a:t>
            </a:fld>
            <a:endParaRPr lang="en-TH"/>
          </a:p>
        </p:txBody>
      </p:sp>
      <p:sp>
        <p:nvSpPr>
          <p:cNvPr id="5" name="Footer Placeholder 4">
            <a:extLst>
              <a:ext uri="{FF2B5EF4-FFF2-40B4-BE49-F238E27FC236}">
                <a16:creationId xmlns:a16="http://schemas.microsoft.com/office/drawing/2014/main" id="{0DB968F2-1DA8-78F7-7AD6-FE20478D9A99}"/>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8E888BB2-05DC-3BD7-C5D1-A7169DA39468}"/>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3696525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ullet_Title only">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583690" y="455085"/>
            <a:ext cx="11127317" cy="975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24" tIns="45712" rIns="91424" bIns="45712" numCol="1" anchor="ctr" anchorCtr="0" compatLnSpc="1">
            <a:prstTxWarp prst="textNoShape">
              <a:avLst/>
            </a:prstTxWarp>
          </a:bodyPr>
          <a:lstStyle/>
          <a:p>
            <a:pPr lvl="0"/>
            <a:r>
              <a:rPr lang="ko-KR" altLang="en-US"/>
              <a:t>마스터 제목 스타일 편집</a:t>
            </a:r>
            <a:endParaRPr lang="en-GB" dirty="0"/>
          </a:p>
        </p:txBody>
      </p:sp>
    </p:spTree>
    <p:extLst>
      <p:ext uri="{BB962C8B-B14F-4D97-AF65-F5344CB8AC3E}">
        <p14:creationId xmlns:p14="http://schemas.microsoft.com/office/powerpoint/2010/main" val="3269802568"/>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0D913-93A4-0616-C125-681C3B8A8F4C}"/>
              </a:ext>
            </a:extLst>
          </p:cNvPr>
          <p:cNvSpPr>
            <a:spLocks noGrp="1"/>
          </p:cNvSpPr>
          <p:nvPr>
            <p:ph type="title"/>
          </p:nvPr>
        </p:nvSpPr>
        <p:spPr/>
        <p:txBody>
          <a:bodyPr/>
          <a:lstStyle/>
          <a:p>
            <a:r>
              <a:rPr lang="en-US"/>
              <a:t>Click to edit Master title style</a:t>
            </a:r>
            <a:endParaRPr lang="en-TH"/>
          </a:p>
        </p:txBody>
      </p:sp>
      <p:sp>
        <p:nvSpPr>
          <p:cNvPr id="3" name="Content Placeholder 2">
            <a:extLst>
              <a:ext uri="{FF2B5EF4-FFF2-40B4-BE49-F238E27FC236}">
                <a16:creationId xmlns:a16="http://schemas.microsoft.com/office/drawing/2014/main" id="{6E4B3CE2-C8AE-4AC4-BAD2-8F8E37C6D5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205CC85D-6CFA-C3F1-CB9D-9FE17DDCC598}"/>
              </a:ext>
            </a:extLst>
          </p:cNvPr>
          <p:cNvSpPr>
            <a:spLocks noGrp="1"/>
          </p:cNvSpPr>
          <p:nvPr>
            <p:ph type="dt" sz="half" idx="10"/>
          </p:nvPr>
        </p:nvSpPr>
        <p:spPr/>
        <p:txBody>
          <a:bodyPr/>
          <a:lstStyle/>
          <a:p>
            <a:fld id="{FEB92121-7BCA-1B49-9221-F828CE634A89}" type="datetime1">
              <a:rPr lang="en-US" smtClean="0"/>
              <a:t>11/1/23</a:t>
            </a:fld>
            <a:endParaRPr lang="en-TH"/>
          </a:p>
        </p:txBody>
      </p:sp>
      <p:sp>
        <p:nvSpPr>
          <p:cNvPr id="5" name="Footer Placeholder 4">
            <a:extLst>
              <a:ext uri="{FF2B5EF4-FFF2-40B4-BE49-F238E27FC236}">
                <a16:creationId xmlns:a16="http://schemas.microsoft.com/office/drawing/2014/main" id="{4318895A-3BB4-48BE-1C6D-46A541AAFD73}"/>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2E4FABF7-32F8-95E0-AA47-A1E642D4B466}"/>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19892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41ABB-8E8C-C7B5-DC75-5D5B2AC0566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TH"/>
          </a:p>
        </p:txBody>
      </p:sp>
      <p:sp>
        <p:nvSpPr>
          <p:cNvPr id="3" name="Text Placeholder 2">
            <a:extLst>
              <a:ext uri="{FF2B5EF4-FFF2-40B4-BE49-F238E27FC236}">
                <a16:creationId xmlns:a16="http://schemas.microsoft.com/office/drawing/2014/main" id="{DF5E24F3-4EF1-629A-E390-FDE7A0D4CD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1D1B93-52F5-D91C-D5BE-B1FCACA75C2B}"/>
              </a:ext>
            </a:extLst>
          </p:cNvPr>
          <p:cNvSpPr>
            <a:spLocks noGrp="1"/>
          </p:cNvSpPr>
          <p:nvPr>
            <p:ph type="dt" sz="half" idx="10"/>
          </p:nvPr>
        </p:nvSpPr>
        <p:spPr/>
        <p:txBody>
          <a:bodyPr/>
          <a:lstStyle/>
          <a:p>
            <a:fld id="{23460FFF-065D-4541-B12B-63A5106BCA58}" type="datetime1">
              <a:rPr lang="en-US" smtClean="0"/>
              <a:t>11/1/23</a:t>
            </a:fld>
            <a:endParaRPr lang="en-TH"/>
          </a:p>
        </p:txBody>
      </p:sp>
      <p:sp>
        <p:nvSpPr>
          <p:cNvPr id="5" name="Footer Placeholder 4">
            <a:extLst>
              <a:ext uri="{FF2B5EF4-FFF2-40B4-BE49-F238E27FC236}">
                <a16:creationId xmlns:a16="http://schemas.microsoft.com/office/drawing/2014/main" id="{E66BE7F3-63DB-E2CF-11B5-329B8A27D1FE}"/>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578972AE-DAC4-D5CC-3A2A-0A5466CA07A0}"/>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1925539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51746-C820-9CE7-F336-B024D35B44A4}"/>
              </a:ext>
            </a:extLst>
          </p:cNvPr>
          <p:cNvSpPr>
            <a:spLocks noGrp="1"/>
          </p:cNvSpPr>
          <p:nvPr>
            <p:ph type="title"/>
          </p:nvPr>
        </p:nvSpPr>
        <p:spPr/>
        <p:txBody>
          <a:bodyPr/>
          <a:lstStyle/>
          <a:p>
            <a:r>
              <a:rPr lang="en-US"/>
              <a:t>Click to edit Master title style</a:t>
            </a:r>
            <a:endParaRPr lang="en-TH"/>
          </a:p>
        </p:txBody>
      </p:sp>
      <p:sp>
        <p:nvSpPr>
          <p:cNvPr id="3" name="Content Placeholder 2">
            <a:extLst>
              <a:ext uri="{FF2B5EF4-FFF2-40B4-BE49-F238E27FC236}">
                <a16:creationId xmlns:a16="http://schemas.microsoft.com/office/drawing/2014/main" id="{5FA985D7-A7F8-871D-B3CD-F9C20DF7B7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Content Placeholder 3">
            <a:extLst>
              <a:ext uri="{FF2B5EF4-FFF2-40B4-BE49-F238E27FC236}">
                <a16:creationId xmlns:a16="http://schemas.microsoft.com/office/drawing/2014/main" id="{E2F8DF93-1A90-F2B7-9C80-804EE77180E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5" name="Date Placeholder 4">
            <a:extLst>
              <a:ext uri="{FF2B5EF4-FFF2-40B4-BE49-F238E27FC236}">
                <a16:creationId xmlns:a16="http://schemas.microsoft.com/office/drawing/2014/main" id="{DF2E7027-FA51-DC0D-69C7-958284116417}"/>
              </a:ext>
            </a:extLst>
          </p:cNvPr>
          <p:cNvSpPr>
            <a:spLocks noGrp="1"/>
          </p:cNvSpPr>
          <p:nvPr>
            <p:ph type="dt" sz="half" idx="10"/>
          </p:nvPr>
        </p:nvSpPr>
        <p:spPr/>
        <p:txBody>
          <a:bodyPr/>
          <a:lstStyle/>
          <a:p>
            <a:fld id="{84245BDB-0299-6A4D-9C57-934668CF07A7}" type="datetime1">
              <a:rPr lang="en-US" smtClean="0"/>
              <a:t>11/1/23</a:t>
            </a:fld>
            <a:endParaRPr lang="en-TH"/>
          </a:p>
        </p:txBody>
      </p:sp>
      <p:sp>
        <p:nvSpPr>
          <p:cNvPr id="6" name="Footer Placeholder 5">
            <a:extLst>
              <a:ext uri="{FF2B5EF4-FFF2-40B4-BE49-F238E27FC236}">
                <a16:creationId xmlns:a16="http://schemas.microsoft.com/office/drawing/2014/main" id="{5ADCCC7C-6AD4-E8A5-4627-B59DEF40ED44}"/>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4AB4B277-C955-C17B-9EB9-D1827248A976}"/>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1444275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8D728-562D-AF9D-1E07-4C7FC1668DD0}"/>
              </a:ext>
            </a:extLst>
          </p:cNvPr>
          <p:cNvSpPr>
            <a:spLocks noGrp="1"/>
          </p:cNvSpPr>
          <p:nvPr>
            <p:ph type="title"/>
          </p:nvPr>
        </p:nvSpPr>
        <p:spPr>
          <a:xfrm>
            <a:off x="839788" y="365125"/>
            <a:ext cx="10515600" cy="1325563"/>
          </a:xfrm>
        </p:spPr>
        <p:txBody>
          <a:bodyPr/>
          <a:lstStyle/>
          <a:p>
            <a:r>
              <a:rPr lang="en-US"/>
              <a:t>Click to edit Master title style</a:t>
            </a:r>
            <a:endParaRPr lang="en-TH"/>
          </a:p>
        </p:txBody>
      </p:sp>
      <p:sp>
        <p:nvSpPr>
          <p:cNvPr id="3" name="Text Placeholder 2">
            <a:extLst>
              <a:ext uri="{FF2B5EF4-FFF2-40B4-BE49-F238E27FC236}">
                <a16:creationId xmlns:a16="http://schemas.microsoft.com/office/drawing/2014/main" id="{9D80C6D6-B6DF-A0AB-58C9-B913E9B391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38D8FE9-BF78-1BCE-C569-2C94A7CFCEF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5" name="Text Placeholder 4">
            <a:extLst>
              <a:ext uri="{FF2B5EF4-FFF2-40B4-BE49-F238E27FC236}">
                <a16:creationId xmlns:a16="http://schemas.microsoft.com/office/drawing/2014/main" id="{2D14446B-2B45-9EA7-8DE9-DDAC5C5D86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9E4A9AB-9D96-4E38-D5F0-360FE67925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7" name="Date Placeholder 6">
            <a:extLst>
              <a:ext uri="{FF2B5EF4-FFF2-40B4-BE49-F238E27FC236}">
                <a16:creationId xmlns:a16="http://schemas.microsoft.com/office/drawing/2014/main" id="{E64CE369-8AB0-16A7-6AA5-E98B20B9873D}"/>
              </a:ext>
            </a:extLst>
          </p:cNvPr>
          <p:cNvSpPr>
            <a:spLocks noGrp="1"/>
          </p:cNvSpPr>
          <p:nvPr>
            <p:ph type="dt" sz="half" idx="10"/>
          </p:nvPr>
        </p:nvSpPr>
        <p:spPr/>
        <p:txBody>
          <a:bodyPr/>
          <a:lstStyle/>
          <a:p>
            <a:fld id="{3CDA9D96-2EB6-C841-82C6-CE9961AA1471}" type="datetime1">
              <a:rPr lang="en-US" smtClean="0"/>
              <a:t>11/1/23</a:t>
            </a:fld>
            <a:endParaRPr lang="en-TH"/>
          </a:p>
        </p:txBody>
      </p:sp>
      <p:sp>
        <p:nvSpPr>
          <p:cNvPr id="8" name="Footer Placeholder 7">
            <a:extLst>
              <a:ext uri="{FF2B5EF4-FFF2-40B4-BE49-F238E27FC236}">
                <a16:creationId xmlns:a16="http://schemas.microsoft.com/office/drawing/2014/main" id="{2B29D7F9-A651-4853-4EF2-1AB5469049C8}"/>
              </a:ext>
            </a:extLst>
          </p:cNvPr>
          <p:cNvSpPr>
            <a:spLocks noGrp="1"/>
          </p:cNvSpPr>
          <p:nvPr>
            <p:ph type="ftr" sz="quarter" idx="11"/>
          </p:nvPr>
        </p:nvSpPr>
        <p:spPr/>
        <p:txBody>
          <a:bodyPr/>
          <a:lstStyle/>
          <a:p>
            <a:endParaRPr lang="en-TH"/>
          </a:p>
        </p:txBody>
      </p:sp>
      <p:sp>
        <p:nvSpPr>
          <p:cNvPr id="9" name="Slide Number Placeholder 8">
            <a:extLst>
              <a:ext uri="{FF2B5EF4-FFF2-40B4-BE49-F238E27FC236}">
                <a16:creationId xmlns:a16="http://schemas.microsoft.com/office/drawing/2014/main" id="{DA77CE82-C77B-0FA5-570C-E05B2F8AD035}"/>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377022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A8463-EB73-CDB7-A197-32B6BAA1142F}"/>
              </a:ext>
            </a:extLst>
          </p:cNvPr>
          <p:cNvSpPr>
            <a:spLocks noGrp="1"/>
          </p:cNvSpPr>
          <p:nvPr>
            <p:ph type="title"/>
          </p:nvPr>
        </p:nvSpPr>
        <p:spPr/>
        <p:txBody>
          <a:bodyPr/>
          <a:lstStyle/>
          <a:p>
            <a:r>
              <a:rPr lang="en-US"/>
              <a:t>Click to edit Master title style</a:t>
            </a:r>
            <a:endParaRPr lang="en-TH"/>
          </a:p>
        </p:txBody>
      </p:sp>
      <p:sp>
        <p:nvSpPr>
          <p:cNvPr id="3" name="Date Placeholder 2">
            <a:extLst>
              <a:ext uri="{FF2B5EF4-FFF2-40B4-BE49-F238E27FC236}">
                <a16:creationId xmlns:a16="http://schemas.microsoft.com/office/drawing/2014/main" id="{2E28522D-207D-F4EF-C543-240B17E29469}"/>
              </a:ext>
            </a:extLst>
          </p:cNvPr>
          <p:cNvSpPr>
            <a:spLocks noGrp="1"/>
          </p:cNvSpPr>
          <p:nvPr>
            <p:ph type="dt" sz="half" idx="10"/>
          </p:nvPr>
        </p:nvSpPr>
        <p:spPr/>
        <p:txBody>
          <a:bodyPr/>
          <a:lstStyle/>
          <a:p>
            <a:fld id="{82448AEF-F0D5-C441-B0B8-BEAE5AEC7B56}" type="datetime1">
              <a:rPr lang="en-US" smtClean="0"/>
              <a:t>11/1/23</a:t>
            </a:fld>
            <a:endParaRPr lang="en-TH"/>
          </a:p>
        </p:txBody>
      </p:sp>
      <p:sp>
        <p:nvSpPr>
          <p:cNvPr id="4" name="Footer Placeholder 3">
            <a:extLst>
              <a:ext uri="{FF2B5EF4-FFF2-40B4-BE49-F238E27FC236}">
                <a16:creationId xmlns:a16="http://schemas.microsoft.com/office/drawing/2014/main" id="{DD25C9AA-4F4A-A679-DD0B-62253F813316}"/>
              </a:ext>
            </a:extLst>
          </p:cNvPr>
          <p:cNvSpPr>
            <a:spLocks noGrp="1"/>
          </p:cNvSpPr>
          <p:nvPr>
            <p:ph type="ftr" sz="quarter" idx="11"/>
          </p:nvPr>
        </p:nvSpPr>
        <p:spPr/>
        <p:txBody>
          <a:bodyPr/>
          <a:lstStyle/>
          <a:p>
            <a:endParaRPr lang="en-TH"/>
          </a:p>
        </p:txBody>
      </p:sp>
      <p:sp>
        <p:nvSpPr>
          <p:cNvPr id="5" name="Slide Number Placeholder 4">
            <a:extLst>
              <a:ext uri="{FF2B5EF4-FFF2-40B4-BE49-F238E27FC236}">
                <a16:creationId xmlns:a16="http://schemas.microsoft.com/office/drawing/2014/main" id="{9CA6A3FC-8338-50C0-C624-AF46D46BAB04}"/>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3690101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A6A969-6B2D-4E91-ADC2-E79E8CCFF222}"/>
              </a:ext>
            </a:extLst>
          </p:cNvPr>
          <p:cNvSpPr>
            <a:spLocks noGrp="1"/>
          </p:cNvSpPr>
          <p:nvPr>
            <p:ph type="dt" sz="half" idx="10"/>
          </p:nvPr>
        </p:nvSpPr>
        <p:spPr/>
        <p:txBody>
          <a:bodyPr/>
          <a:lstStyle/>
          <a:p>
            <a:fld id="{33558BD4-3210-6A48-9D25-4650651ACBAE}" type="datetime1">
              <a:rPr lang="en-US" smtClean="0"/>
              <a:t>11/1/23</a:t>
            </a:fld>
            <a:endParaRPr lang="en-TH"/>
          </a:p>
        </p:txBody>
      </p:sp>
      <p:sp>
        <p:nvSpPr>
          <p:cNvPr id="3" name="Footer Placeholder 2">
            <a:extLst>
              <a:ext uri="{FF2B5EF4-FFF2-40B4-BE49-F238E27FC236}">
                <a16:creationId xmlns:a16="http://schemas.microsoft.com/office/drawing/2014/main" id="{1EE0C299-9FA5-7B4B-71D0-54B68CA6A541}"/>
              </a:ext>
            </a:extLst>
          </p:cNvPr>
          <p:cNvSpPr>
            <a:spLocks noGrp="1"/>
          </p:cNvSpPr>
          <p:nvPr>
            <p:ph type="ftr" sz="quarter" idx="11"/>
          </p:nvPr>
        </p:nvSpPr>
        <p:spPr/>
        <p:txBody>
          <a:bodyPr/>
          <a:lstStyle/>
          <a:p>
            <a:endParaRPr lang="en-TH"/>
          </a:p>
        </p:txBody>
      </p:sp>
      <p:sp>
        <p:nvSpPr>
          <p:cNvPr id="4" name="Slide Number Placeholder 3">
            <a:extLst>
              <a:ext uri="{FF2B5EF4-FFF2-40B4-BE49-F238E27FC236}">
                <a16:creationId xmlns:a16="http://schemas.microsoft.com/office/drawing/2014/main" id="{700DEFF8-1832-8798-7A7D-6199CBD58593}"/>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2052543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37009-24B0-45FD-189C-9B4E4B82CD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H"/>
          </a:p>
        </p:txBody>
      </p:sp>
      <p:sp>
        <p:nvSpPr>
          <p:cNvPr id="3" name="Content Placeholder 2">
            <a:extLst>
              <a:ext uri="{FF2B5EF4-FFF2-40B4-BE49-F238E27FC236}">
                <a16:creationId xmlns:a16="http://schemas.microsoft.com/office/drawing/2014/main" id="{03FB4D6B-7708-9C3D-14FC-CB128C2C14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Text Placeholder 3">
            <a:extLst>
              <a:ext uri="{FF2B5EF4-FFF2-40B4-BE49-F238E27FC236}">
                <a16:creationId xmlns:a16="http://schemas.microsoft.com/office/drawing/2014/main" id="{4884139F-4E76-D53D-AE9F-E929E5FF30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DCCF99-35E1-4752-41A8-3DA59D097AAB}"/>
              </a:ext>
            </a:extLst>
          </p:cNvPr>
          <p:cNvSpPr>
            <a:spLocks noGrp="1"/>
          </p:cNvSpPr>
          <p:nvPr>
            <p:ph type="dt" sz="half" idx="10"/>
          </p:nvPr>
        </p:nvSpPr>
        <p:spPr/>
        <p:txBody>
          <a:bodyPr/>
          <a:lstStyle/>
          <a:p>
            <a:fld id="{E5113AD0-D306-D04C-A66F-0BF4D24E3C69}" type="datetime1">
              <a:rPr lang="en-US" smtClean="0"/>
              <a:t>11/1/23</a:t>
            </a:fld>
            <a:endParaRPr lang="en-TH"/>
          </a:p>
        </p:txBody>
      </p:sp>
      <p:sp>
        <p:nvSpPr>
          <p:cNvPr id="6" name="Footer Placeholder 5">
            <a:extLst>
              <a:ext uri="{FF2B5EF4-FFF2-40B4-BE49-F238E27FC236}">
                <a16:creationId xmlns:a16="http://schemas.microsoft.com/office/drawing/2014/main" id="{97B20B62-9EE0-43DC-6AE3-DE92A08A1372}"/>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D38D6667-4D39-E027-8241-CBF1D5B5164C}"/>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347151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BEE1F-FB19-FC0C-49EB-1B1C2A6DDA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TH"/>
          </a:p>
        </p:txBody>
      </p:sp>
      <p:sp>
        <p:nvSpPr>
          <p:cNvPr id="3" name="Picture Placeholder 2">
            <a:extLst>
              <a:ext uri="{FF2B5EF4-FFF2-40B4-BE49-F238E27FC236}">
                <a16:creationId xmlns:a16="http://schemas.microsoft.com/office/drawing/2014/main" id="{3AD4B476-698C-420F-0F4B-37C60B435D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TH"/>
          </a:p>
        </p:txBody>
      </p:sp>
      <p:sp>
        <p:nvSpPr>
          <p:cNvPr id="4" name="Text Placeholder 3">
            <a:extLst>
              <a:ext uri="{FF2B5EF4-FFF2-40B4-BE49-F238E27FC236}">
                <a16:creationId xmlns:a16="http://schemas.microsoft.com/office/drawing/2014/main" id="{53D93F45-62B3-14DD-8F13-D8FC071653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FB7FB1-637A-5E84-12C6-7C276AD353F0}"/>
              </a:ext>
            </a:extLst>
          </p:cNvPr>
          <p:cNvSpPr>
            <a:spLocks noGrp="1"/>
          </p:cNvSpPr>
          <p:nvPr>
            <p:ph type="dt" sz="half" idx="10"/>
          </p:nvPr>
        </p:nvSpPr>
        <p:spPr/>
        <p:txBody>
          <a:bodyPr/>
          <a:lstStyle/>
          <a:p>
            <a:fld id="{ED8DF6C9-2419-EF4E-BFB5-0ED5C37470B1}" type="datetime1">
              <a:rPr lang="en-US" smtClean="0"/>
              <a:t>11/1/23</a:t>
            </a:fld>
            <a:endParaRPr lang="en-TH"/>
          </a:p>
        </p:txBody>
      </p:sp>
      <p:sp>
        <p:nvSpPr>
          <p:cNvPr id="6" name="Footer Placeholder 5">
            <a:extLst>
              <a:ext uri="{FF2B5EF4-FFF2-40B4-BE49-F238E27FC236}">
                <a16:creationId xmlns:a16="http://schemas.microsoft.com/office/drawing/2014/main" id="{510B829C-01DC-B898-3A44-C557AABFC4C0}"/>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56E1E5B6-BEA3-5270-50F4-1112E3C502E9}"/>
              </a:ext>
            </a:extLst>
          </p:cNvPr>
          <p:cNvSpPr>
            <a:spLocks noGrp="1"/>
          </p:cNvSpPr>
          <p:nvPr>
            <p:ph type="sldNum" sz="quarter" idx="12"/>
          </p:nvPr>
        </p:nvSpPr>
        <p:spPr/>
        <p:txBody>
          <a:bodyPr/>
          <a:lstStyle/>
          <a:p>
            <a:fld id="{8D7C52FC-E3ED-1C4F-9841-9DC0F8F2E2E0}" type="slidenum">
              <a:rPr lang="en-TH" smtClean="0"/>
              <a:t>‹#›</a:t>
            </a:fld>
            <a:endParaRPr lang="en-TH"/>
          </a:p>
        </p:txBody>
      </p:sp>
    </p:spTree>
    <p:extLst>
      <p:ext uri="{BB962C8B-B14F-4D97-AF65-F5344CB8AC3E}">
        <p14:creationId xmlns:p14="http://schemas.microsoft.com/office/powerpoint/2010/main" val="1410859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6692B5-F734-D316-9203-5A81FFD467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TH"/>
          </a:p>
        </p:txBody>
      </p:sp>
      <p:sp>
        <p:nvSpPr>
          <p:cNvPr id="3" name="Text Placeholder 2">
            <a:extLst>
              <a:ext uri="{FF2B5EF4-FFF2-40B4-BE49-F238E27FC236}">
                <a16:creationId xmlns:a16="http://schemas.microsoft.com/office/drawing/2014/main" id="{70250581-FCBC-EB1F-F202-7F2A427318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570D0670-1490-48C7-85C1-7D95F380EF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7F8E7D-1509-DB40-A060-9C02D18B659F}" type="datetime1">
              <a:rPr lang="en-US" smtClean="0"/>
              <a:t>11/1/23</a:t>
            </a:fld>
            <a:endParaRPr lang="en-TH"/>
          </a:p>
        </p:txBody>
      </p:sp>
      <p:sp>
        <p:nvSpPr>
          <p:cNvPr id="5" name="Footer Placeholder 4">
            <a:extLst>
              <a:ext uri="{FF2B5EF4-FFF2-40B4-BE49-F238E27FC236}">
                <a16:creationId xmlns:a16="http://schemas.microsoft.com/office/drawing/2014/main" id="{1B5127C7-CF8F-768E-FA25-13C7C4AA5D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H"/>
          </a:p>
        </p:txBody>
      </p:sp>
      <p:sp>
        <p:nvSpPr>
          <p:cNvPr id="6" name="Slide Number Placeholder 5">
            <a:extLst>
              <a:ext uri="{FF2B5EF4-FFF2-40B4-BE49-F238E27FC236}">
                <a16:creationId xmlns:a16="http://schemas.microsoft.com/office/drawing/2014/main" id="{AA25FCCB-370B-AD21-62CF-171929FB3A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7C52FC-E3ED-1C4F-9841-9DC0F8F2E2E0}" type="slidenum">
              <a:rPr lang="en-TH" smtClean="0"/>
              <a:t>‹#›</a:t>
            </a:fld>
            <a:endParaRPr lang="en-TH"/>
          </a:p>
        </p:txBody>
      </p:sp>
    </p:spTree>
    <p:extLst>
      <p:ext uri="{BB962C8B-B14F-4D97-AF65-F5344CB8AC3E}">
        <p14:creationId xmlns:p14="http://schemas.microsoft.com/office/powerpoint/2010/main" val="730916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60.jpe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0.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63.JP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20.png"/><Relationship Id="rId16"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n aerial view of a small island&#10;&#10;Description automatically generated">
            <a:extLst>
              <a:ext uri="{FF2B5EF4-FFF2-40B4-BE49-F238E27FC236}">
                <a16:creationId xmlns:a16="http://schemas.microsoft.com/office/drawing/2014/main" id="{9E6F9052-8193-02C9-3F11-6E9FD901858B}"/>
              </a:ext>
            </a:extLst>
          </p:cNvPr>
          <p:cNvPicPr>
            <a:picLocks noChangeAspect="1"/>
          </p:cNvPicPr>
          <p:nvPr/>
        </p:nvPicPr>
        <p:blipFill>
          <a:blip r:embed="rId2">
            <a:alphaModFix amt="35000"/>
          </a:blip>
          <a:stretch>
            <a:fillRect/>
          </a:stretch>
        </p:blipFill>
        <p:spPr>
          <a:xfrm>
            <a:off x="-1" y="9578"/>
            <a:ext cx="12220691" cy="6874139"/>
          </a:xfrm>
          <a:prstGeom prst="rect">
            <a:avLst/>
          </a:prstGeom>
        </p:spPr>
      </p:pic>
      <p:sp>
        <p:nvSpPr>
          <p:cNvPr id="8" name="Rectangle 7">
            <a:extLst>
              <a:ext uri="{FF2B5EF4-FFF2-40B4-BE49-F238E27FC236}">
                <a16:creationId xmlns:a16="http://schemas.microsoft.com/office/drawing/2014/main" id="{556D8EF1-B384-A41A-43F0-BED11FAA03B4}"/>
              </a:ext>
            </a:extLst>
          </p:cNvPr>
          <p:cNvSpPr/>
          <p:nvPr/>
        </p:nvSpPr>
        <p:spPr>
          <a:xfrm>
            <a:off x="-1" y="0"/>
            <a:ext cx="12220691" cy="175059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a:p>
        </p:txBody>
      </p:sp>
      <p:sp>
        <p:nvSpPr>
          <p:cNvPr id="5" name="TextBox 4">
            <a:extLst>
              <a:ext uri="{FF2B5EF4-FFF2-40B4-BE49-F238E27FC236}">
                <a16:creationId xmlns:a16="http://schemas.microsoft.com/office/drawing/2014/main" id="{6D0ACE7A-111E-997E-DAC1-FA87BD5D1C69}"/>
              </a:ext>
            </a:extLst>
          </p:cNvPr>
          <p:cNvSpPr txBox="1"/>
          <p:nvPr/>
        </p:nvSpPr>
        <p:spPr>
          <a:xfrm>
            <a:off x="2994658" y="2252590"/>
            <a:ext cx="6623305" cy="769441"/>
          </a:xfrm>
          <a:prstGeom prst="rect">
            <a:avLst/>
          </a:prstGeom>
          <a:noFill/>
        </p:spPr>
        <p:txBody>
          <a:bodyPr wrap="square" rtlCol="0">
            <a:spAutoFit/>
          </a:bodyPr>
          <a:lstStyle/>
          <a:p>
            <a:pPr algn="ctr"/>
            <a:r>
              <a:rPr lang="en-TH" sz="4400" dirty="0"/>
              <a:t>SUT – Thailand site report</a:t>
            </a:r>
          </a:p>
        </p:txBody>
      </p:sp>
      <p:sp>
        <p:nvSpPr>
          <p:cNvPr id="6" name="TextBox 5">
            <a:extLst>
              <a:ext uri="{FF2B5EF4-FFF2-40B4-BE49-F238E27FC236}">
                <a16:creationId xmlns:a16="http://schemas.microsoft.com/office/drawing/2014/main" id="{BB17A260-8F2B-3F92-76AF-51A698E3F673}"/>
              </a:ext>
            </a:extLst>
          </p:cNvPr>
          <p:cNvSpPr txBox="1"/>
          <p:nvPr/>
        </p:nvSpPr>
        <p:spPr>
          <a:xfrm>
            <a:off x="3398518" y="3358915"/>
            <a:ext cx="5669280" cy="830997"/>
          </a:xfrm>
          <a:prstGeom prst="rect">
            <a:avLst/>
          </a:prstGeom>
          <a:noFill/>
        </p:spPr>
        <p:txBody>
          <a:bodyPr wrap="square" rtlCol="0">
            <a:spAutoFit/>
          </a:bodyPr>
          <a:lstStyle/>
          <a:p>
            <a:pPr algn="ctr"/>
            <a:r>
              <a:rPr lang="en-TH" sz="2400" dirty="0"/>
              <a:t>Wachaloem Poonsawat</a:t>
            </a:r>
          </a:p>
          <a:p>
            <a:pPr algn="ctr"/>
            <a:r>
              <a:rPr lang="en-TH" sz="2400" dirty="0"/>
              <a:t>Natthawut Laojamnongwong</a:t>
            </a:r>
            <a:endParaRPr lang="en-TH" sz="3600" dirty="0"/>
          </a:p>
        </p:txBody>
      </p:sp>
      <p:sp>
        <p:nvSpPr>
          <p:cNvPr id="7" name="TextBox 6">
            <a:extLst>
              <a:ext uri="{FF2B5EF4-FFF2-40B4-BE49-F238E27FC236}">
                <a16:creationId xmlns:a16="http://schemas.microsoft.com/office/drawing/2014/main" id="{B55CCE25-2ACB-C132-4632-2A9B36028ADC}"/>
              </a:ext>
            </a:extLst>
          </p:cNvPr>
          <p:cNvSpPr txBox="1"/>
          <p:nvPr/>
        </p:nvSpPr>
        <p:spPr>
          <a:xfrm>
            <a:off x="3471671" y="4530163"/>
            <a:ext cx="5669280" cy="1200329"/>
          </a:xfrm>
          <a:prstGeom prst="rect">
            <a:avLst/>
          </a:prstGeom>
          <a:noFill/>
        </p:spPr>
        <p:txBody>
          <a:bodyPr wrap="square" rtlCol="0">
            <a:spAutoFit/>
          </a:bodyPr>
          <a:lstStyle/>
          <a:p>
            <a:pPr algn="ctr"/>
            <a:r>
              <a:rPr lang="en-TH" sz="2400" dirty="0"/>
              <a:t>7</a:t>
            </a:r>
            <a:r>
              <a:rPr lang="en-TH" sz="2400" baseline="30000" dirty="0"/>
              <a:t>th</a:t>
            </a:r>
            <a:r>
              <a:rPr lang="en-TH" sz="2400" dirty="0"/>
              <a:t> Asia Tier Center Forum</a:t>
            </a:r>
          </a:p>
          <a:p>
            <a:pPr algn="ctr"/>
            <a:r>
              <a:rPr lang="en-TH" sz="2400" dirty="0"/>
              <a:t>1 - 3 November 2023 </a:t>
            </a:r>
          </a:p>
          <a:p>
            <a:pPr algn="ctr"/>
            <a:r>
              <a:rPr lang="en-TH" sz="2400" dirty="0"/>
              <a:t>Jeju Island, South Korea</a:t>
            </a:r>
          </a:p>
        </p:txBody>
      </p:sp>
      <p:pic>
        <p:nvPicPr>
          <p:cNvPr id="4" name="Picture 3">
            <a:extLst>
              <a:ext uri="{FF2B5EF4-FFF2-40B4-BE49-F238E27FC236}">
                <a16:creationId xmlns:a16="http://schemas.microsoft.com/office/drawing/2014/main" id="{53519B39-A39C-5A9B-E1A6-DD5191946174}"/>
              </a:ext>
            </a:extLst>
          </p:cNvPr>
          <p:cNvPicPr>
            <a:picLocks noChangeAspect="1"/>
          </p:cNvPicPr>
          <p:nvPr/>
        </p:nvPicPr>
        <p:blipFill rotWithShape="1">
          <a:blip r:embed="rId3"/>
          <a:srcRect l="43515"/>
          <a:stretch/>
        </p:blipFill>
        <p:spPr>
          <a:xfrm>
            <a:off x="5442174" y="19158"/>
            <a:ext cx="6374714" cy="1708515"/>
          </a:xfrm>
          <a:prstGeom prst="rect">
            <a:avLst/>
          </a:prstGeom>
        </p:spPr>
      </p:pic>
      <p:pic>
        <p:nvPicPr>
          <p:cNvPr id="1026" name="Picture 2" descr="National Supercomputing Center in Korea, KISTI, Joins Fight Against COVID-19">
            <a:extLst>
              <a:ext uri="{FF2B5EF4-FFF2-40B4-BE49-F238E27FC236}">
                <a16:creationId xmlns:a16="http://schemas.microsoft.com/office/drawing/2014/main" id="{CF194F9C-DADC-622C-D4A7-13CCD232A7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928" y="22860"/>
            <a:ext cx="3243070" cy="17012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uranaree University of Technology - Wikipedia">
            <a:extLst>
              <a:ext uri="{FF2B5EF4-FFF2-40B4-BE49-F238E27FC236}">
                <a16:creationId xmlns:a16="http://schemas.microsoft.com/office/drawing/2014/main" id="{D2FC90EE-E039-A0C2-AD51-CA14576DA9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1438" y="27058"/>
            <a:ext cx="1302992" cy="1708515"/>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a:extLst>
              <a:ext uri="{FF2B5EF4-FFF2-40B4-BE49-F238E27FC236}">
                <a16:creationId xmlns:a16="http://schemas.microsoft.com/office/drawing/2014/main" id="{68C93785-597B-9613-ECB1-037719327C42}"/>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1</a:t>
            </a:fld>
            <a:endParaRPr lang="en-TH" sz="2400" dirty="0"/>
          </a:p>
        </p:txBody>
      </p:sp>
    </p:spTree>
    <p:extLst>
      <p:ext uri="{BB962C8B-B14F-4D97-AF65-F5344CB8AC3E}">
        <p14:creationId xmlns:p14="http://schemas.microsoft.com/office/powerpoint/2010/main" val="3378345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screenshot of a map&#10;&#10;Description automatically generated">
            <a:extLst>
              <a:ext uri="{FF2B5EF4-FFF2-40B4-BE49-F238E27FC236}">
                <a16:creationId xmlns:a16="http://schemas.microsoft.com/office/drawing/2014/main" id="{71EB4E34-4DAE-FAD1-1F79-59191F748B1D}"/>
              </a:ext>
            </a:extLst>
          </p:cNvPr>
          <p:cNvPicPr>
            <a:picLocks noChangeAspect="1"/>
          </p:cNvPicPr>
          <p:nvPr/>
        </p:nvPicPr>
        <p:blipFill rotWithShape="1">
          <a:blip r:embed="rId2"/>
          <a:srcRect l="8638"/>
          <a:stretch/>
        </p:blipFill>
        <p:spPr>
          <a:xfrm>
            <a:off x="0" y="1841181"/>
            <a:ext cx="7014536" cy="5188269"/>
          </a:xfrm>
          <a:prstGeom prst="rect">
            <a:avLst/>
          </a:prstGeom>
        </p:spPr>
      </p:pic>
      <p:pic>
        <p:nvPicPr>
          <p:cNvPr id="4" name="Picture 3" descr="A screenshot of a computer&#10;&#10;Description automatically generated">
            <a:extLst>
              <a:ext uri="{FF2B5EF4-FFF2-40B4-BE49-F238E27FC236}">
                <a16:creationId xmlns:a16="http://schemas.microsoft.com/office/drawing/2014/main" id="{194D9CFD-51FE-4647-A9DD-5A8F415160E1}"/>
              </a:ext>
            </a:extLst>
          </p:cNvPr>
          <p:cNvPicPr>
            <a:picLocks noChangeAspect="1"/>
          </p:cNvPicPr>
          <p:nvPr/>
        </p:nvPicPr>
        <p:blipFill>
          <a:blip r:embed="rId3"/>
          <a:stretch>
            <a:fillRect/>
          </a:stretch>
        </p:blipFill>
        <p:spPr>
          <a:xfrm>
            <a:off x="3743439" y="1333784"/>
            <a:ext cx="8445511" cy="5707096"/>
          </a:xfrm>
          <a:prstGeom prst="rect">
            <a:avLst/>
          </a:prstGeom>
        </p:spPr>
      </p:pic>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1" y="0"/>
            <a:ext cx="12188951" cy="942664"/>
          </a:xfrm>
        </p:spPr>
        <p:txBody>
          <a:bodyPr vert="horz" lIns="91440" tIns="45720" rIns="91440" bIns="45720" rtlCol="0" anchor="ctr">
            <a:normAutofit/>
          </a:bodyPr>
          <a:lstStyle/>
          <a:p>
            <a:r>
              <a:rPr lang="en-US" kern="1200" dirty="0">
                <a:solidFill>
                  <a:schemeClr val="tx1"/>
                </a:solidFill>
                <a:latin typeface="+mj-lt"/>
                <a:ea typeface="+mj-ea"/>
                <a:cs typeface="+mj-cs"/>
              </a:rPr>
              <a:t>SUT ALICE site report</a:t>
            </a:r>
          </a:p>
        </p:txBody>
      </p:sp>
      <p:pic>
        <p:nvPicPr>
          <p:cNvPr id="6" name="Picture 5">
            <a:extLst>
              <a:ext uri="{FF2B5EF4-FFF2-40B4-BE49-F238E27FC236}">
                <a16:creationId xmlns:a16="http://schemas.microsoft.com/office/drawing/2014/main" id="{ACE7A881-2102-8A56-802A-84779B0BA0A5}"/>
              </a:ext>
            </a:extLst>
          </p:cNvPr>
          <p:cNvPicPr>
            <a:picLocks noChangeAspect="1"/>
          </p:cNvPicPr>
          <p:nvPr/>
        </p:nvPicPr>
        <p:blipFill rotWithShape="1">
          <a:blip r:embed="rId4"/>
          <a:srcRect l="3993" t="35159" r="3233" b="3960"/>
          <a:stretch/>
        </p:blipFill>
        <p:spPr>
          <a:xfrm>
            <a:off x="-47627" y="-11431"/>
            <a:ext cx="12236577" cy="2193001"/>
          </a:xfrm>
          <a:prstGeom prst="rect">
            <a:avLst/>
          </a:prstGeom>
        </p:spPr>
      </p:pic>
      <p:sp>
        <p:nvSpPr>
          <p:cNvPr id="9" name="Slide Number Placeholder 8">
            <a:extLst>
              <a:ext uri="{FF2B5EF4-FFF2-40B4-BE49-F238E27FC236}">
                <a16:creationId xmlns:a16="http://schemas.microsoft.com/office/drawing/2014/main" id="{EACFEC58-D86E-F989-6D1B-2AED6B48C866}"/>
              </a:ext>
            </a:extLst>
          </p:cNvPr>
          <p:cNvSpPr>
            <a:spLocks noGrp="1"/>
          </p:cNvSpPr>
          <p:nvPr>
            <p:ph type="sldNum" sz="quarter" idx="12"/>
          </p:nvPr>
        </p:nvSpPr>
        <p:spPr>
          <a:xfrm>
            <a:off x="9250680" y="6668131"/>
            <a:ext cx="2743200" cy="365125"/>
          </a:xfrm>
        </p:spPr>
        <p:txBody>
          <a:bodyPr/>
          <a:lstStyle/>
          <a:p>
            <a:fld id="{8D7C52FC-E3ED-1C4F-9841-9DC0F8F2E2E0}" type="slidenum">
              <a:rPr lang="en-TH" sz="2400" smtClean="0"/>
              <a:t>10</a:t>
            </a:fld>
            <a:endParaRPr lang="en-TH" sz="2400" dirty="0"/>
          </a:p>
        </p:txBody>
      </p:sp>
    </p:spTree>
    <p:extLst>
      <p:ext uri="{BB962C8B-B14F-4D97-AF65-F5344CB8AC3E}">
        <p14:creationId xmlns:p14="http://schemas.microsoft.com/office/powerpoint/2010/main" val="405404375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1" y="0"/>
            <a:ext cx="12188951" cy="942664"/>
          </a:xfrm>
        </p:spPr>
        <p:txBody>
          <a:bodyPr vert="horz" lIns="91440" tIns="45720" rIns="91440" bIns="45720" rtlCol="0" anchor="ctr">
            <a:normAutofit/>
          </a:bodyPr>
          <a:lstStyle/>
          <a:p>
            <a:r>
              <a:rPr lang="en-US" kern="1200" dirty="0">
                <a:solidFill>
                  <a:schemeClr val="tx1"/>
                </a:solidFill>
                <a:latin typeface="+mj-lt"/>
                <a:ea typeface="+mj-ea"/>
                <a:cs typeface="+mj-cs"/>
              </a:rPr>
              <a:t>SUT ALICE site report</a:t>
            </a:r>
          </a:p>
        </p:txBody>
      </p:sp>
      <p:grpSp>
        <p:nvGrpSpPr>
          <p:cNvPr id="16" name="Group 15">
            <a:extLst>
              <a:ext uri="{FF2B5EF4-FFF2-40B4-BE49-F238E27FC236}">
                <a16:creationId xmlns:a16="http://schemas.microsoft.com/office/drawing/2014/main" id="{36066720-A849-341D-C018-0B43B9E22B48}"/>
              </a:ext>
            </a:extLst>
          </p:cNvPr>
          <p:cNvGrpSpPr/>
          <p:nvPr/>
        </p:nvGrpSpPr>
        <p:grpSpPr>
          <a:xfrm>
            <a:off x="95796" y="748940"/>
            <a:ext cx="11924211" cy="6023697"/>
            <a:chOff x="-2" y="1004349"/>
            <a:chExt cx="7772402" cy="2765493"/>
          </a:xfrm>
        </p:grpSpPr>
        <p:pic>
          <p:nvPicPr>
            <p:cNvPr id="7" name="Picture 6">
              <a:extLst>
                <a:ext uri="{FF2B5EF4-FFF2-40B4-BE49-F238E27FC236}">
                  <a16:creationId xmlns:a16="http://schemas.microsoft.com/office/drawing/2014/main" id="{9F82130F-40D4-AF4E-8E6D-420B49824038}"/>
                </a:ext>
              </a:extLst>
            </p:cNvPr>
            <p:cNvPicPr>
              <a:picLocks noChangeAspect="1"/>
            </p:cNvPicPr>
            <p:nvPr/>
          </p:nvPicPr>
          <p:blipFill>
            <a:blip r:embed="rId2"/>
            <a:stretch>
              <a:fillRect/>
            </a:stretch>
          </p:blipFill>
          <p:spPr>
            <a:xfrm>
              <a:off x="-1" y="1004349"/>
              <a:ext cx="7772400" cy="448814"/>
            </a:xfrm>
            <a:prstGeom prst="rect">
              <a:avLst/>
            </a:prstGeom>
          </p:spPr>
        </p:pic>
        <p:pic>
          <p:nvPicPr>
            <p:cNvPr id="11" name="Picture 10">
              <a:extLst>
                <a:ext uri="{FF2B5EF4-FFF2-40B4-BE49-F238E27FC236}">
                  <a16:creationId xmlns:a16="http://schemas.microsoft.com/office/drawing/2014/main" id="{9B39EC85-1403-674E-6BB1-59DFCCF57F5F}"/>
                </a:ext>
              </a:extLst>
            </p:cNvPr>
            <p:cNvPicPr>
              <a:picLocks noChangeAspect="1"/>
            </p:cNvPicPr>
            <p:nvPr/>
          </p:nvPicPr>
          <p:blipFill>
            <a:blip r:embed="rId3"/>
            <a:stretch>
              <a:fillRect/>
            </a:stretch>
          </p:blipFill>
          <p:spPr>
            <a:xfrm>
              <a:off x="-1" y="1453163"/>
              <a:ext cx="7772400" cy="903090"/>
            </a:xfrm>
            <a:prstGeom prst="rect">
              <a:avLst/>
            </a:prstGeom>
          </p:spPr>
        </p:pic>
        <p:pic>
          <p:nvPicPr>
            <p:cNvPr id="13" name="Picture 12">
              <a:extLst>
                <a:ext uri="{FF2B5EF4-FFF2-40B4-BE49-F238E27FC236}">
                  <a16:creationId xmlns:a16="http://schemas.microsoft.com/office/drawing/2014/main" id="{6C3F00D6-C267-644C-557B-A7CDE342800B}"/>
                </a:ext>
              </a:extLst>
            </p:cNvPr>
            <p:cNvPicPr>
              <a:picLocks noChangeAspect="1"/>
            </p:cNvPicPr>
            <p:nvPr/>
          </p:nvPicPr>
          <p:blipFill>
            <a:blip r:embed="rId4"/>
            <a:stretch>
              <a:fillRect/>
            </a:stretch>
          </p:blipFill>
          <p:spPr>
            <a:xfrm>
              <a:off x="0" y="2356253"/>
              <a:ext cx="7772400" cy="718102"/>
            </a:xfrm>
            <a:prstGeom prst="rect">
              <a:avLst/>
            </a:prstGeom>
          </p:spPr>
        </p:pic>
        <p:pic>
          <p:nvPicPr>
            <p:cNvPr id="15" name="Picture 14">
              <a:extLst>
                <a:ext uri="{FF2B5EF4-FFF2-40B4-BE49-F238E27FC236}">
                  <a16:creationId xmlns:a16="http://schemas.microsoft.com/office/drawing/2014/main" id="{61C16CD6-6C3D-A7C9-9D89-DDFA29D9DF98}"/>
                </a:ext>
              </a:extLst>
            </p:cNvPr>
            <p:cNvPicPr>
              <a:picLocks noChangeAspect="1"/>
            </p:cNvPicPr>
            <p:nvPr/>
          </p:nvPicPr>
          <p:blipFill>
            <a:blip r:embed="rId5"/>
            <a:stretch>
              <a:fillRect/>
            </a:stretch>
          </p:blipFill>
          <p:spPr>
            <a:xfrm>
              <a:off x="-2" y="3170174"/>
              <a:ext cx="7772400" cy="599668"/>
            </a:xfrm>
            <a:prstGeom prst="rect">
              <a:avLst/>
            </a:prstGeom>
          </p:spPr>
        </p:pic>
      </p:grpSp>
      <p:sp>
        <p:nvSpPr>
          <p:cNvPr id="9" name="Slide Number Placeholder 8">
            <a:extLst>
              <a:ext uri="{FF2B5EF4-FFF2-40B4-BE49-F238E27FC236}">
                <a16:creationId xmlns:a16="http://schemas.microsoft.com/office/drawing/2014/main" id="{EACFEC58-D86E-F989-6D1B-2AED6B48C866}"/>
              </a:ext>
            </a:extLst>
          </p:cNvPr>
          <p:cNvSpPr>
            <a:spLocks noGrp="1"/>
          </p:cNvSpPr>
          <p:nvPr>
            <p:ph type="sldNum" sz="quarter" idx="12"/>
          </p:nvPr>
        </p:nvSpPr>
        <p:spPr>
          <a:xfrm>
            <a:off x="9445750" y="6450193"/>
            <a:ext cx="2743200" cy="365125"/>
          </a:xfrm>
        </p:spPr>
        <p:txBody>
          <a:bodyPr/>
          <a:lstStyle/>
          <a:p>
            <a:fld id="{8D7C52FC-E3ED-1C4F-9841-9DC0F8F2E2E0}" type="slidenum">
              <a:rPr lang="en-TH" sz="2400" smtClean="0"/>
              <a:t>11</a:t>
            </a:fld>
            <a:endParaRPr lang="en-TH" sz="2400" dirty="0"/>
          </a:p>
        </p:txBody>
      </p:sp>
      <p:sp>
        <p:nvSpPr>
          <p:cNvPr id="17" name="Rectangle 16">
            <a:extLst>
              <a:ext uri="{FF2B5EF4-FFF2-40B4-BE49-F238E27FC236}">
                <a16:creationId xmlns:a16="http://schemas.microsoft.com/office/drawing/2014/main" id="{8144FFB9-6E3C-F6A6-8427-92FD7A2DFAD2}"/>
              </a:ext>
            </a:extLst>
          </p:cNvPr>
          <p:cNvSpPr/>
          <p:nvPr/>
        </p:nvSpPr>
        <p:spPr>
          <a:xfrm>
            <a:off x="8926286" y="3161211"/>
            <a:ext cx="618308" cy="53239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a:p>
        </p:txBody>
      </p:sp>
    </p:spTree>
    <p:extLst>
      <p:ext uri="{BB962C8B-B14F-4D97-AF65-F5344CB8AC3E}">
        <p14:creationId xmlns:p14="http://schemas.microsoft.com/office/powerpoint/2010/main" val="1677374495"/>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2920613F-740A-1364-3F8A-59A63229E74B}"/>
              </a:ext>
            </a:extLst>
          </p:cNvPr>
          <p:cNvSpPr/>
          <p:nvPr/>
        </p:nvSpPr>
        <p:spPr>
          <a:xfrm>
            <a:off x="676112" y="4341653"/>
            <a:ext cx="10405431" cy="1889125"/>
          </a:xfrm>
          <a:prstGeom prst="roundRect">
            <a:avLst>
              <a:gd name="adj" fmla="val 8988"/>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endParaRPr lang="en-TH" sz="2000" dirty="0">
              <a:solidFill>
                <a:schemeClr val="tx1"/>
              </a:solidFill>
            </a:endParaRPr>
          </a:p>
        </p:txBody>
      </p:sp>
      <p:sp>
        <p:nvSpPr>
          <p:cNvPr id="5" name="Rounded Rectangle 4">
            <a:extLst>
              <a:ext uri="{FF2B5EF4-FFF2-40B4-BE49-F238E27FC236}">
                <a16:creationId xmlns:a16="http://schemas.microsoft.com/office/drawing/2014/main" id="{D007B125-668A-13FE-4F2C-4D7B96F30545}"/>
              </a:ext>
            </a:extLst>
          </p:cNvPr>
          <p:cNvSpPr/>
          <p:nvPr/>
        </p:nvSpPr>
        <p:spPr>
          <a:xfrm>
            <a:off x="676113" y="1170305"/>
            <a:ext cx="10405431" cy="3125628"/>
          </a:xfrm>
          <a:prstGeom prst="roundRect">
            <a:avLst>
              <a:gd name="adj" fmla="val 8988"/>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endParaRPr lang="en-TH" sz="2000" dirty="0">
              <a:solidFill>
                <a:schemeClr val="tx1"/>
              </a:solidFill>
            </a:endParaRPr>
          </a:p>
        </p:txBody>
      </p:sp>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0" y="18255"/>
            <a:ext cx="12192000" cy="1325563"/>
          </a:xfrm>
        </p:spPr>
        <p:txBody>
          <a:bodyPr/>
          <a:lstStyle/>
          <a:p>
            <a:r>
              <a:rPr lang="en-TH" b="1" dirty="0">
                <a:solidFill>
                  <a:schemeClr val="accent1">
                    <a:lumMod val="50000"/>
                  </a:schemeClr>
                </a:solidFill>
              </a:rPr>
              <a:t>SUT ALICE site report</a:t>
            </a:r>
          </a:p>
        </p:txBody>
      </p:sp>
      <p:sp>
        <p:nvSpPr>
          <p:cNvPr id="3" name="Content Placeholder 2">
            <a:extLst>
              <a:ext uri="{FF2B5EF4-FFF2-40B4-BE49-F238E27FC236}">
                <a16:creationId xmlns:a16="http://schemas.microsoft.com/office/drawing/2014/main" id="{29A14B4B-23C2-399E-13EE-26F0E8FF48FF}"/>
              </a:ext>
            </a:extLst>
          </p:cNvPr>
          <p:cNvSpPr>
            <a:spLocks noGrp="1"/>
          </p:cNvSpPr>
          <p:nvPr>
            <p:ph idx="1"/>
          </p:nvPr>
        </p:nvSpPr>
        <p:spPr>
          <a:xfrm>
            <a:off x="838200" y="1343818"/>
            <a:ext cx="10515600" cy="2974975"/>
          </a:xfrm>
        </p:spPr>
        <p:txBody>
          <a:bodyPr/>
          <a:lstStyle/>
          <a:p>
            <a:pPr marL="0" indent="0">
              <a:buNone/>
            </a:pPr>
            <a:r>
              <a:rPr lang="en-TH" dirty="0"/>
              <a:t>SUT particle server</a:t>
            </a:r>
          </a:p>
          <a:p>
            <a:pPr marL="457200" lvl="1" indent="0">
              <a:buNone/>
            </a:pPr>
            <a:r>
              <a:rPr lang="en-TH" dirty="0"/>
              <a:t>T2-TH-SUT @computing center</a:t>
            </a:r>
          </a:p>
          <a:p>
            <a:pPr lvl="1"/>
            <a:r>
              <a:rPr lang="en-TH" dirty="0"/>
              <a:t>256 CPU cores</a:t>
            </a:r>
          </a:p>
          <a:p>
            <a:pPr lvl="1"/>
            <a:r>
              <a:rPr lang="en-TH" dirty="0"/>
              <a:t>896 GB of RAM</a:t>
            </a:r>
          </a:p>
          <a:p>
            <a:pPr lvl="1"/>
            <a:r>
              <a:rPr lang="en-TH" dirty="0"/>
              <a:t>100 TB storage</a:t>
            </a:r>
          </a:p>
          <a:p>
            <a:pPr lvl="1"/>
            <a:r>
              <a:rPr lang="en-TH" dirty="0"/>
              <a:t>CentOS7</a:t>
            </a:r>
          </a:p>
          <a:p>
            <a:pPr lvl="1"/>
            <a:r>
              <a:rPr lang="en-TH" dirty="0"/>
              <a:t>H</a:t>
            </a:r>
            <a:r>
              <a:rPr lang="en-US" dirty="0"/>
              <a:t>t</a:t>
            </a:r>
            <a:r>
              <a:rPr lang="en-TH" dirty="0"/>
              <a:t>condor-CE version 5.1.1</a:t>
            </a:r>
          </a:p>
          <a:p>
            <a:pPr lvl="1"/>
            <a:endParaRPr lang="en-TH" dirty="0"/>
          </a:p>
        </p:txBody>
      </p:sp>
      <p:sp>
        <p:nvSpPr>
          <p:cNvPr id="4" name="Content Placeholder 2">
            <a:extLst>
              <a:ext uri="{FF2B5EF4-FFF2-40B4-BE49-F238E27FC236}">
                <a16:creationId xmlns:a16="http://schemas.microsoft.com/office/drawing/2014/main" id="{CE41441A-3BEE-3B76-8B50-F0189010C843}"/>
              </a:ext>
            </a:extLst>
          </p:cNvPr>
          <p:cNvSpPr txBox="1">
            <a:spLocks/>
          </p:cNvSpPr>
          <p:nvPr/>
        </p:nvSpPr>
        <p:spPr>
          <a:xfrm>
            <a:off x="838200" y="4455953"/>
            <a:ext cx="10515600" cy="18891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TH" dirty="0"/>
              <a:t>Code Development</a:t>
            </a:r>
          </a:p>
          <a:p>
            <a:pPr lvl="1"/>
            <a:r>
              <a:rPr lang="en-TH" dirty="0"/>
              <a:t>Supermicro 32 cores 512 GB RAM 80 TB storage CentOS7, HT-Condor</a:t>
            </a:r>
          </a:p>
          <a:p>
            <a:pPr lvl="1"/>
            <a:r>
              <a:rPr lang="en-TH" dirty="0"/>
              <a:t>IBM 64 cores 128 GB RAM 8 TB storage CentOS7, HT-Condor</a:t>
            </a:r>
          </a:p>
          <a:p>
            <a:pPr lvl="1"/>
            <a:r>
              <a:rPr lang="en-TH" dirty="0"/>
              <a:t>IBM 32 cores 128 GB RAM 8 TB storage Ubuntu</a:t>
            </a:r>
          </a:p>
        </p:txBody>
      </p:sp>
      <p:sp>
        <p:nvSpPr>
          <p:cNvPr id="8" name="Slide Number Placeholder 8">
            <a:extLst>
              <a:ext uri="{FF2B5EF4-FFF2-40B4-BE49-F238E27FC236}">
                <a16:creationId xmlns:a16="http://schemas.microsoft.com/office/drawing/2014/main" id="{617E7DE8-7B15-CFFD-0C1B-5E29FB659A3D}"/>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7C52FC-E3ED-1C4F-9841-9DC0F8F2E2E0}" type="slidenum">
              <a:rPr lang="en-TH" sz="2400" smtClean="0"/>
              <a:pPr/>
              <a:t>12</a:t>
            </a:fld>
            <a:endParaRPr lang="en-TH" sz="2400" dirty="0"/>
          </a:p>
        </p:txBody>
      </p:sp>
    </p:spTree>
    <p:extLst>
      <p:ext uri="{BB962C8B-B14F-4D97-AF65-F5344CB8AC3E}">
        <p14:creationId xmlns:p14="http://schemas.microsoft.com/office/powerpoint/2010/main" val="394990340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up of a server&#10;&#10;Description automatically generated">
            <a:extLst>
              <a:ext uri="{FF2B5EF4-FFF2-40B4-BE49-F238E27FC236}">
                <a16:creationId xmlns:a16="http://schemas.microsoft.com/office/drawing/2014/main" id="{E627C216-0DA4-CEA4-52DC-69F82399CE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444"/>
          <a:stretch/>
        </p:blipFill>
        <p:spPr bwMode="auto">
          <a:xfrm>
            <a:off x="3523488" y="10"/>
            <a:ext cx="8668512" cy="6857990"/>
          </a:xfrm>
          <a:prstGeom prst="rect">
            <a:avLst/>
          </a:prstGeom>
          <a:noFill/>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6A8156-1ACA-C156-00B3-699F7FD885EB}"/>
              </a:ext>
            </a:extLst>
          </p:cNvPr>
          <p:cNvSpPr>
            <a:spLocks noGrp="1"/>
          </p:cNvSpPr>
          <p:nvPr>
            <p:ph type="title"/>
          </p:nvPr>
        </p:nvSpPr>
        <p:spPr>
          <a:xfrm>
            <a:off x="477981" y="1122363"/>
            <a:ext cx="4023360" cy="3204134"/>
          </a:xfrm>
        </p:spPr>
        <p:txBody>
          <a:bodyPr vert="horz" lIns="91440" tIns="45720" rIns="91440" bIns="45720" rtlCol="0" anchor="b">
            <a:normAutofit/>
          </a:bodyPr>
          <a:lstStyle/>
          <a:p>
            <a:endParaRPr lang="en-US" sz="4800"/>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418845C4-DF68-D92B-3A03-147C90CEF785}"/>
              </a:ext>
            </a:extLst>
          </p:cNvPr>
          <p:cNvSpPr/>
          <p:nvPr/>
        </p:nvSpPr>
        <p:spPr>
          <a:xfrm>
            <a:off x="0" y="0"/>
            <a:ext cx="4928839"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dirty="0"/>
          </a:p>
        </p:txBody>
      </p:sp>
      <p:sp>
        <p:nvSpPr>
          <p:cNvPr id="9" name="Title 1">
            <a:extLst>
              <a:ext uri="{FF2B5EF4-FFF2-40B4-BE49-F238E27FC236}">
                <a16:creationId xmlns:a16="http://schemas.microsoft.com/office/drawing/2014/main" id="{598526DB-378D-C66C-F722-624E2420A68B}"/>
              </a:ext>
            </a:extLst>
          </p:cNvPr>
          <p:cNvSpPr txBox="1">
            <a:spLocks/>
          </p:cNvSpPr>
          <p:nvPr/>
        </p:nvSpPr>
        <p:spPr>
          <a:xfrm>
            <a:off x="0" y="1"/>
            <a:ext cx="12104370" cy="742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TH" dirty="0"/>
              <a:t>Chula site report (</a:t>
            </a:r>
            <a:r>
              <a:rPr lang="en-US" dirty="0" err="1"/>
              <a:t>CUNSTDA</a:t>
            </a:r>
            <a:r>
              <a:rPr lang="en-TH" dirty="0"/>
              <a:t>)</a:t>
            </a:r>
          </a:p>
        </p:txBody>
      </p:sp>
      <p:sp>
        <p:nvSpPr>
          <p:cNvPr id="11" name="Rectangle 10">
            <a:extLst>
              <a:ext uri="{FF2B5EF4-FFF2-40B4-BE49-F238E27FC236}">
                <a16:creationId xmlns:a16="http://schemas.microsoft.com/office/drawing/2014/main" id="{5197D506-B750-FEE5-1AEC-6A3F7898E66F}"/>
              </a:ext>
            </a:extLst>
          </p:cNvPr>
          <p:cNvSpPr/>
          <p:nvPr/>
        </p:nvSpPr>
        <p:spPr>
          <a:xfrm>
            <a:off x="87923" y="742951"/>
            <a:ext cx="7974623" cy="6044711"/>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t"/>
          <a:lstStyle/>
          <a:p>
            <a:pPr marL="285750" indent="-285750">
              <a:buFont typeface="Arial" panose="020B0604020202020204" pitchFamily="34" charset="0"/>
              <a:buChar char="•"/>
            </a:pPr>
            <a:r>
              <a:rPr lang="en-US" sz="2800" b="0" i="0" u="none" strike="noStrike" dirty="0">
                <a:solidFill>
                  <a:srgbClr val="000000"/>
                </a:solidFill>
                <a:effectLst/>
              </a:rPr>
              <a:t>Locate at CU e-Science cluster, </a:t>
            </a:r>
            <a:r>
              <a:rPr lang="en-US" sz="2800" b="0" i="0" u="none" strike="noStrike" dirty="0" err="1">
                <a:solidFill>
                  <a:srgbClr val="000000"/>
                </a:solidFill>
                <a:effectLst/>
              </a:rPr>
              <a:t>MHMK</a:t>
            </a:r>
            <a:r>
              <a:rPr lang="en-US" sz="2800" b="0" i="0" u="none" strike="noStrike" dirty="0">
                <a:solidFill>
                  <a:srgbClr val="000000"/>
                </a:solidFill>
                <a:effectLst/>
              </a:rPr>
              <a:t> Building, Faculty of Science, Chulalongkorn University</a:t>
            </a:r>
          </a:p>
          <a:p>
            <a:pPr marL="285750" indent="-285750">
              <a:buFont typeface="Arial" panose="020B0604020202020204" pitchFamily="34" charset="0"/>
              <a:buChar char="•"/>
            </a:pPr>
            <a:r>
              <a:rPr lang="en-US" sz="2800" i="0" u="none" strike="noStrike" dirty="0">
                <a:solidFill>
                  <a:srgbClr val="000000"/>
                </a:solidFill>
                <a:effectLst/>
              </a:rPr>
              <a:t>Storage</a:t>
            </a:r>
          </a:p>
          <a:p>
            <a:pPr marL="742950" lvl="1" indent="-285750">
              <a:buFont typeface="Arial" panose="020B0604020202020204" pitchFamily="34" charset="0"/>
              <a:buChar char="•"/>
            </a:pPr>
            <a:r>
              <a:rPr lang="en-US" sz="2800" b="0" i="0" u="none" strike="noStrike" dirty="0">
                <a:solidFill>
                  <a:srgbClr val="000000"/>
                </a:solidFill>
                <a:effectLst/>
              </a:rPr>
              <a:t>1. IBM Storwize 3700: 160 TB</a:t>
            </a:r>
          </a:p>
          <a:p>
            <a:pPr marL="742950" lvl="1" indent="-285750">
              <a:buFont typeface="Arial" panose="020B0604020202020204" pitchFamily="34" charset="0"/>
              <a:buChar char="•"/>
            </a:pPr>
            <a:r>
              <a:rPr lang="en-US" sz="2800" b="0" i="0" u="none" strike="noStrike" dirty="0">
                <a:solidFill>
                  <a:srgbClr val="000000"/>
                </a:solidFill>
                <a:effectLst/>
              </a:rPr>
              <a:t>2. Lenovo </a:t>
            </a:r>
            <a:r>
              <a:rPr lang="en-US" sz="2800" b="0" i="0" u="none" strike="noStrike" dirty="0" err="1">
                <a:solidFill>
                  <a:srgbClr val="000000"/>
                </a:solidFill>
                <a:effectLst/>
              </a:rPr>
              <a:t>ThinkSystem</a:t>
            </a:r>
            <a:r>
              <a:rPr lang="en-US" sz="2800" b="0" i="0" u="none" strike="noStrike" dirty="0">
                <a:solidFill>
                  <a:srgbClr val="000000"/>
                </a:solidFill>
                <a:effectLst/>
              </a:rPr>
              <a:t> </a:t>
            </a:r>
            <a:r>
              <a:rPr lang="en-US" sz="2800" b="0" i="0" u="none" strike="noStrike" dirty="0" err="1">
                <a:solidFill>
                  <a:srgbClr val="000000"/>
                </a:solidFill>
                <a:effectLst/>
              </a:rPr>
              <a:t>DE2000H</a:t>
            </a:r>
            <a:r>
              <a:rPr lang="en-US" sz="2800" b="0" i="0" u="none" strike="noStrike" dirty="0">
                <a:solidFill>
                  <a:srgbClr val="000000"/>
                </a:solidFill>
                <a:effectLst/>
              </a:rPr>
              <a:t>: 160 TB</a:t>
            </a:r>
          </a:p>
          <a:p>
            <a:pPr marL="285750" indent="-285750">
              <a:buFont typeface="Arial" panose="020B0604020202020204" pitchFamily="34" charset="0"/>
              <a:buChar char="•"/>
            </a:pPr>
            <a:r>
              <a:rPr lang="en-US" sz="2800" dirty="0">
                <a:solidFill>
                  <a:srgbClr val="000000"/>
                </a:solidFill>
              </a:rPr>
              <a:t>Total CPU: 676 cores</a:t>
            </a:r>
          </a:p>
          <a:p>
            <a:pPr lvl="1"/>
            <a:endParaRPr lang="en-US" b="0" i="0" u="none" strike="noStrike" dirty="0">
              <a:solidFill>
                <a:srgbClr val="000000"/>
              </a:solidFill>
              <a:effectLst/>
            </a:endParaRPr>
          </a:p>
          <a:p>
            <a:pPr marL="742950" lvl="1" indent="-285750">
              <a:buFont typeface="Arial" panose="020B0604020202020204" pitchFamily="34" charset="0"/>
              <a:buChar char="•"/>
            </a:pPr>
            <a:endParaRPr lang="en-US" dirty="0">
              <a:solidFill>
                <a:srgbClr val="000000"/>
              </a:solidFill>
            </a:endParaRPr>
          </a:p>
          <a:p>
            <a:pPr marL="742950" lvl="1" indent="-285750">
              <a:buFont typeface="Arial" panose="020B0604020202020204" pitchFamily="34" charset="0"/>
              <a:buChar char="•"/>
            </a:pPr>
            <a:endParaRPr lang="en-US" b="0" i="0" u="none" strike="noStrike" dirty="0">
              <a:solidFill>
                <a:srgbClr val="000000"/>
              </a:solidFill>
              <a:effectLst/>
            </a:endParaRPr>
          </a:p>
          <a:p>
            <a:endParaRPr lang="en-TH" dirty="0"/>
          </a:p>
        </p:txBody>
      </p:sp>
      <p:sp>
        <p:nvSpPr>
          <p:cNvPr id="3" name="Slide Number Placeholder 8">
            <a:extLst>
              <a:ext uri="{FF2B5EF4-FFF2-40B4-BE49-F238E27FC236}">
                <a16:creationId xmlns:a16="http://schemas.microsoft.com/office/drawing/2014/main" id="{4E197C2D-09E0-4256-6616-954BA4305AFD}"/>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TH" sz="2400" dirty="0">
                <a:solidFill>
                  <a:schemeClr val="tx1"/>
                </a:solidFill>
              </a:rPr>
              <a:t>12</a:t>
            </a:r>
          </a:p>
        </p:txBody>
      </p:sp>
      <p:sp>
        <p:nvSpPr>
          <p:cNvPr id="6" name="TextBox 5">
            <a:extLst>
              <a:ext uri="{FF2B5EF4-FFF2-40B4-BE49-F238E27FC236}">
                <a16:creationId xmlns:a16="http://schemas.microsoft.com/office/drawing/2014/main" id="{CD80EF19-76EF-68DB-ED4C-614075F05E14}"/>
              </a:ext>
            </a:extLst>
          </p:cNvPr>
          <p:cNvSpPr txBox="1"/>
          <p:nvPr/>
        </p:nvSpPr>
        <p:spPr>
          <a:xfrm>
            <a:off x="27221" y="6453499"/>
            <a:ext cx="9803235" cy="369332"/>
          </a:xfrm>
          <a:prstGeom prst="rect">
            <a:avLst/>
          </a:prstGeom>
          <a:noFill/>
        </p:spPr>
        <p:txBody>
          <a:bodyPr wrap="square">
            <a:spAutoFit/>
          </a:bodyPr>
          <a:lstStyle/>
          <a:p>
            <a:r>
              <a:rPr lang="en-US" sz="1800" b="0" i="0" u="none" strike="noStrike" dirty="0">
                <a:solidFill>
                  <a:srgbClr val="000000"/>
                </a:solidFill>
                <a:effectLst/>
              </a:rPr>
              <a:t>https://</a:t>
            </a:r>
            <a:r>
              <a:rPr lang="en-US" sz="1800" b="0" i="0" u="none" strike="noStrike" dirty="0" err="1">
                <a:solidFill>
                  <a:srgbClr val="000000"/>
                </a:solidFill>
                <a:effectLst/>
              </a:rPr>
              <a:t>esciencecu-twiki.sc.chula.ac.th</a:t>
            </a:r>
            <a:r>
              <a:rPr lang="en-US" sz="1800" b="0" i="0" u="none" strike="noStrike" dirty="0">
                <a:solidFill>
                  <a:srgbClr val="000000"/>
                </a:solidFill>
                <a:effectLst/>
              </a:rPr>
              <a:t>/introduction-to-our-cluster/our-resources</a:t>
            </a:r>
          </a:p>
        </p:txBody>
      </p:sp>
    </p:spTree>
    <p:extLst>
      <p:ext uri="{BB962C8B-B14F-4D97-AF65-F5344CB8AC3E}">
        <p14:creationId xmlns:p14="http://schemas.microsoft.com/office/powerpoint/2010/main" val="105842045"/>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up of a server&#10;&#10;Description automatically generated">
            <a:extLst>
              <a:ext uri="{FF2B5EF4-FFF2-40B4-BE49-F238E27FC236}">
                <a16:creationId xmlns:a16="http://schemas.microsoft.com/office/drawing/2014/main" id="{E627C216-0DA4-CEA4-52DC-69F82399CE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444"/>
          <a:stretch/>
        </p:blipFill>
        <p:spPr bwMode="auto">
          <a:xfrm>
            <a:off x="3523488" y="10"/>
            <a:ext cx="8668512" cy="6857990"/>
          </a:xfrm>
          <a:prstGeom prst="rect">
            <a:avLst/>
          </a:prstGeom>
          <a:noFill/>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6A8156-1ACA-C156-00B3-699F7FD885EB}"/>
              </a:ext>
            </a:extLst>
          </p:cNvPr>
          <p:cNvSpPr>
            <a:spLocks noGrp="1"/>
          </p:cNvSpPr>
          <p:nvPr>
            <p:ph type="title"/>
          </p:nvPr>
        </p:nvSpPr>
        <p:spPr>
          <a:xfrm>
            <a:off x="477981" y="1122363"/>
            <a:ext cx="4023360" cy="3204134"/>
          </a:xfrm>
        </p:spPr>
        <p:txBody>
          <a:bodyPr vert="horz" lIns="91440" tIns="45720" rIns="91440" bIns="45720" rtlCol="0" anchor="b">
            <a:normAutofit/>
          </a:bodyPr>
          <a:lstStyle/>
          <a:p>
            <a:endParaRPr lang="en-US" sz="4800"/>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418845C4-DF68-D92B-3A03-147C90CEF785}"/>
              </a:ext>
            </a:extLst>
          </p:cNvPr>
          <p:cNvSpPr/>
          <p:nvPr/>
        </p:nvSpPr>
        <p:spPr>
          <a:xfrm>
            <a:off x="0" y="120651"/>
            <a:ext cx="4928839" cy="67373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dirty="0"/>
          </a:p>
        </p:txBody>
      </p:sp>
      <p:sp>
        <p:nvSpPr>
          <p:cNvPr id="9" name="Title 1">
            <a:extLst>
              <a:ext uri="{FF2B5EF4-FFF2-40B4-BE49-F238E27FC236}">
                <a16:creationId xmlns:a16="http://schemas.microsoft.com/office/drawing/2014/main" id="{598526DB-378D-C66C-F722-624E2420A68B}"/>
              </a:ext>
            </a:extLst>
          </p:cNvPr>
          <p:cNvSpPr txBox="1">
            <a:spLocks/>
          </p:cNvSpPr>
          <p:nvPr/>
        </p:nvSpPr>
        <p:spPr>
          <a:xfrm>
            <a:off x="0" y="1"/>
            <a:ext cx="12104370" cy="742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TH" dirty="0"/>
              <a:t>Chula site report (</a:t>
            </a:r>
            <a:r>
              <a:rPr lang="en-US" dirty="0" err="1"/>
              <a:t>CUNSTDA</a:t>
            </a:r>
            <a:r>
              <a:rPr lang="en-TH" dirty="0"/>
              <a:t>)</a:t>
            </a:r>
          </a:p>
        </p:txBody>
      </p:sp>
      <p:graphicFrame>
        <p:nvGraphicFramePr>
          <p:cNvPr id="13" name="Table 12">
            <a:extLst>
              <a:ext uri="{FF2B5EF4-FFF2-40B4-BE49-F238E27FC236}">
                <a16:creationId xmlns:a16="http://schemas.microsoft.com/office/drawing/2014/main" id="{7B3308EF-0351-615C-A0EE-684E68D6E159}"/>
              </a:ext>
            </a:extLst>
          </p:cNvPr>
          <p:cNvGraphicFramePr>
            <a:graphicFrameLocks noGrp="1"/>
          </p:cNvGraphicFramePr>
          <p:nvPr>
            <p:extLst>
              <p:ext uri="{D42A27DB-BD31-4B8C-83A1-F6EECF244321}">
                <p14:modId xmlns:p14="http://schemas.microsoft.com/office/powerpoint/2010/main" val="4094180568"/>
              </p:ext>
            </p:extLst>
          </p:nvPr>
        </p:nvGraphicFramePr>
        <p:xfrm>
          <a:off x="251754" y="929744"/>
          <a:ext cx="7851430" cy="5701839"/>
        </p:xfrm>
        <a:graphic>
          <a:graphicData uri="http://schemas.openxmlformats.org/drawingml/2006/table">
            <a:tbl>
              <a:tblPr/>
              <a:tblGrid>
                <a:gridCol w="1570286">
                  <a:extLst>
                    <a:ext uri="{9D8B030D-6E8A-4147-A177-3AD203B41FA5}">
                      <a16:colId xmlns:a16="http://schemas.microsoft.com/office/drawing/2014/main" val="1865824920"/>
                    </a:ext>
                  </a:extLst>
                </a:gridCol>
                <a:gridCol w="1570286">
                  <a:extLst>
                    <a:ext uri="{9D8B030D-6E8A-4147-A177-3AD203B41FA5}">
                      <a16:colId xmlns:a16="http://schemas.microsoft.com/office/drawing/2014/main" val="4112990534"/>
                    </a:ext>
                  </a:extLst>
                </a:gridCol>
                <a:gridCol w="1570286">
                  <a:extLst>
                    <a:ext uri="{9D8B030D-6E8A-4147-A177-3AD203B41FA5}">
                      <a16:colId xmlns:a16="http://schemas.microsoft.com/office/drawing/2014/main" val="2924660771"/>
                    </a:ext>
                  </a:extLst>
                </a:gridCol>
                <a:gridCol w="1570286">
                  <a:extLst>
                    <a:ext uri="{9D8B030D-6E8A-4147-A177-3AD203B41FA5}">
                      <a16:colId xmlns:a16="http://schemas.microsoft.com/office/drawing/2014/main" val="3814638625"/>
                    </a:ext>
                  </a:extLst>
                </a:gridCol>
                <a:gridCol w="1570286">
                  <a:extLst>
                    <a:ext uri="{9D8B030D-6E8A-4147-A177-3AD203B41FA5}">
                      <a16:colId xmlns:a16="http://schemas.microsoft.com/office/drawing/2014/main" val="408311409"/>
                    </a:ext>
                  </a:extLst>
                </a:gridCol>
              </a:tblGrid>
              <a:tr h="202634">
                <a:tc>
                  <a:txBody>
                    <a:bodyPr/>
                    <a:lstStyle/>
                    <a:p>
                      <a:r>
                        <a:rPr lang="en-US" sz="1100" b="1" dirty="0">
                          <a:effectLst/>
                          <a:latin typeface="+mj-lt"/>
                        </a:rPr>
                        <a:t>Machine</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US" sz="1100" b="1" dirty="0">
                          <a:effectLst/>
                          <a:latin typeface="+mj-lt"/>
                        </a:rPr>
                        <a:t>CPUs/node</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US" sz="1100" b="1" dirty="0">
                          <a:effectLst/>
                          <a:latin typeface="+mj-lt"/>
                        </a:rPr>
                        <a:t>Memory (GB)/node</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US" sz="1100" b="1" dirty="0">
                          <a:effectLst/>
                          <a:latin typeface="+mj-lt"/>
                        </a:rPr>
                        <a:t>No. of nodes</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US" sz="1100" b="1" dirty="0">
                          <a:effectLst/>
                          <a:latin typeface="+mj-lt"/>
                        </a:rPr>
                        <a:t>Note</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4240664916"/>
                  </a:ext>
                </a:extLst>
              </a:tr>
              <a:tr h="202634">
                <a:tc>
                  <a:txBody>
                    <a:bodyPr/>
                    <a:lstStyle/>
                    <a:p>
                      <a:r>
                        <a:rPr lang="en-US" sz="1100" b="1" dirty="0">
                          <a:effectLst/>
                          <a:latin typeface="+mj-lt"/>
                        </a:rPr>
                        <a:t>Frontend</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TH"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25661759"/>
                  </a:ext>
                </a:extLst>
              </a:tr>
              <a:tr h="543096">
                <a:tc>
                  <a:txBody>
                    <a:bodyPr/>
                    <a:lstStyle/>
                    <a:p>
                      <a:r>
                        <a:rPr lang="en-US" sz="1100" dirty="0">
                          <a:effectLst/>
                          <a:latin typeface="+mj-lt"/>
                        </a:rPr>
                        <a:t>Lenovo System X 3550 </a:t>
                      </a:r>
                      <a:r>
                        <a:rPr lang="en-US" sz="1100" dirty="0" err="1">
                          <a:effectLst/>
                          <a:latin typeface="+mj-lt"/>
                        </a:rPr>
                        <a:t>M5</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a:effectLst/>
                          <a:latin typeface="+mj-lt"/>
                        </a:rPr>
                        <a:t>20 (Intel Xeon CPU </a:t>
                      </a:r>
                      <a:r>
                        <a:rPr lang="en-US" sz="1100" dirty="0" err="1">
                          <a:effectLst/>
                          <a:latin typeface="+mj-lt"/>
                        </a:rPr>
                        <a:t>E5</a:t>
                      </a:r>
                      <a:r>
                        <a:rPr lang="en-US" sz="1100" dirty="0">
                          <a:effectLst/>
                          <a:latin typeface="+mj-lt"/>
                        </a:rPr>
                        <a:t>-2640 </a:t>
                      </a:r>
                      <a:r>
                        <a:rPr lang="en-US" sz="1100" dirty="0" err="1">
                          <a:effectLst/>
                          <a:latin typeface="+mj-lt"/>
                        </a:rPr>
                        <a:t>v4</a:t>
                      </a:r>
                      <a:r>
                        <a:rPr lang="en-US" sz="1100" dirty="0">
                          <a:effectLst/>
                          <a:latin typeface="+mj-lt"/>
                        </a:rPr>
                        <a:t> </a:t>
                      </a:r>
                      <a:r>
                        <a:rPr lang="en-US" sz="1100" dirty="0" err="1">
                          <a:effectLst/>
                          <a:latin typeface="+mj-lt"/>
                        </a:rPr>
                        <a:t>2.40GHz</a:t>
                      </a:r>
                      <a:r>
                        <a:rPr lang="en-US" sz="1100" dirty="0">
                          <a:effectLst/>
                          <a:latin typeface="+mj-lt"/>
                        </a:rPr>
                        <a:t>) with HT on (40 threads)</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32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escience1.sc.chula.ac.th</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7495271"/>
                  </a:ext>
                </a:extLst>
              </a:tr>
              <a:tr h="372865">
                <a:tc>
                  <a:txBody>
                    <a:bodyPr/>
                    <a:lstStyle/>
                    <a:p>
                      <a:r>
                        <a:rPr lang="en-US" sz="1100">
                          <a:effectLst/>
                          <a:latin typeface="+mj-lt"/>
                        </a:rPr>
                        <a:t>Lenovo System X 3550 M5</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16 (Intel Xeon CPU E5-2620 v4 2.10GHz)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64</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escience2.sc.chula.ac.th</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1153049"/>
                  </a:ext>
                </a:extLst>
              </a:tr>
              <a:tr h="372865">
                <a:tc>
                  <a:txBody>
                    <a:bodyPr/>
                    <a:lstStyle/>
                    <a:p>
                      <a:r>
                        <a:rPr lang="en-US" sz="1100">
                          <a:effectLst/>
                          <a:latin typeface="+mj-lt"/>
                        </a:rPr>
                        <a:t>Lenovo SR630</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32 (Intel Xeon Gold 5218 2.3GHz)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8 x 32GB TruDDR4 2933MHz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1x Tesla T4 GPU</a:t>
                      </a:r>
                    </a:p>
                    <a:p>
                      <a:r>
                        <a:rPr lang="en-US" sz="1100">
                          <a:effectLst/>
                          <a:latin typeface="+mj-lt"/>
                        </a:rPr>
                        <a:t>escience3.sc.chula.ac.th</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5486411"/>
                  </a:ext>
                </a:extLst>
              </a:tr>
              <a:tr h="202634">
                <a:tc>
                  <a:txBody>
                    <a:bodyPr/>
                    <a:lstStyle/>
                    <a:p>
                      <a:r>
                        <a:rPr lang="en-US" sz="1100" b="1" dirty="0">
                          <a:effectLst/>
                          <a:latin typeface="+mj-lt"/>
                        </a:rPr>
                        <a:t>Worker: </a:t>
                      </a:r>
                      <a:r>
                        <a:rPr lang="en-US" sz="1100" b="1" dirty="0" err="1">
                          <a:effectLst/>
                          <a:latin typeface="+mj-lt"/>
                        </a:rPr>
                        <a:t>Slurm</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5147638"/>
                  </a:ext>
                </a:extLst>
              </a:tr>
              <a:tr h="372865">
                <a:tc>
                  <a:txBody>
                    <a:bodyPr/>
                    <a:lstStyle/>
                    <a:p>
                      <a:r>
                        <a:rPr lang="en-US" sz="1100">
                          <a:effectLst/>
                          <a:latin typeface="+mj-lt"/>
                        </a:rPr>
                        <a:t>Lenovo SR630</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32 (Intel Xeon Gold 5218 2.3GHz)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8 x 32GB TruDDR4 2933MHz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7</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err="1">
                          <a:effectLst/>
                          <a:latin typeface="+mj-lt"/>
                        </a:rPr>
                        <a:t>1x</a:t>
                      </a:r>
                      <a:r>
                        <a:rPr lang="en-US" sz="1100" dirty="0">
                          <a:effectLst/>
                          <a:latin typeface="+mj-lt"/>
                        </a:rPr>
                        <a:t> Tesla </a:t>
                      </a:r>
                      <a:r>
                        <a:rPr lang="en-US" sz="1100" dirty="0" err="1">
                          <a:effectLst/>
                          <a:latin typeface="+mj-lt"/>
                        </a:rPr>
                        <a:t>T4</a:t>
                      </a:r>
                      <a:r>
                        <a:rPr lang="en-US" sz="1100" dirty="0">
                          <a:effectLst/>
                          <a:latin typeface="+mj-lt"/>
                        </a:rPr>
                        <a:t> GPU/node</a:t>
                      </a:r>
                    </a:p>
                    <a:p>
                      <a:r>
                        <a:rPr lang="en-US" sz="1100" dirty="0" err="1">
                          <a:effectLst/>
                          <a:latin typeface="+mj-lt"/>
                        </a:rPr>
                        <a:t>HPC</a:t>
                      </a:r>
                      <a:r>
                        <a:rPr lang="en-US" sz="1100" dirty="0">
                          <a:effectLst/>
                          <a:latin typeface="+mj-lt"/>
                        </a:rPr>
                        <a:t>, HTC</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09688236"/>
                  </a:ext>
                </a:extLst>
              </a:tr>
              <a:tr h="372865">
                <a:tc>
                  <a:txBody>
                    <a:bodyPr/>
                    <a:lstStyle/>
                    <a:p>
                      <a:r>
                        <a:rPr lang="en-US" sz="1100">
                          <a:effectLst/>
                          <a:latin typeface="+mj-lt"/>
                        </a:rPr>
                        <a:t>Lenovo x3850 X6</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80 (Intel Xeon E7-8870v4 2.1 MHz)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512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HPC, HTC</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2905274"/>
                  </a:ext>
                </a:extLst>
              </a:tr>
              <a:tr h="372865">
                <a:tc>
                  <a:txBody>
                    <a:bodyPr/>
                    <a:lstStyle/>
                    <a:p>
                      <a:r>
                        <a:rPr lang="en-US" sz="1100">
                          <a:effectLst/>
                          <a:latin typeface="+mj-lt"/>
                        </a:rPr>
                        <a:t>Lenovo SR850</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88 (Intel Xeon Gold 6152 2.10GHz)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324</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escience4.sc.chula.ac.th</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1662230"/>
                  </a:ext>
                </a:extLst>
              </a:tr>
              <a:tr h="372865">
                <a:tc>
                  <a:txBody>
                    <a:bodyPr/>
                    <a:lstStyle/>
                    <a:p>
                      <a:r>
                        <a:rPr lang="en-US" sz="1100">
                          <a:effectLst/>
                          <a:latin typeface="+mj-lt"/>
                        </a:rPr>
                        <a:t>IBM BladeCenter HS22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16 (Intel Xeon CPU E5-2650 2.00GHz)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32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5</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HTC</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9687660"/>
                  </a:ext>
                </a:extLst>
              </a:tr>
              <a:tr h="372865">
                <a:tc>
                  <a:txBody>
                    <a:bodyPr/>
                    <a:lstStyle/>
                    <a:p>
                      <a:r>
                        <a:rPr lang="en-US" sz="1100">
                          <a:effectLst/>
                          <a:latin typeface="+mj-lt"/>
                        </a:rPr>
                        <a:t>IBM iDataPlex DX360M4</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16</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128</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gridMathematica</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49330943"/>
                  </a:ext>
                </a:extLst>
              </a:tr>
              <a:tr h="543096">
                <a:tc>
                  <a:txBody>
                    <a:bodyPr/>
                    <a:lstStyle/>
                    <a:p>
                      <a:r>
                        <a:rPr lang="en-US" sz="1100">
                          <a:effectLst/>
                          <a:latin typeface="+mj-lt"/>
                        </a:rPr>
                        <a:t>Lenovo SR635</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16 (AMD EPYC 7313P 3.0 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256</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 machine with Nvidia T4, 1 machine with Nvidia A2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9961822"/>
                  </a:ext>
                </a:extLst>
              </a:tr>
              <a:tr h="202634">
                <a:tc>
                  <a:txBody>
                    <a:bodyPr/>
                    <a:lstStyle/>
                    <a:p>
                      <a:r>
                        <a:rPr lang="en-US" sz="1100">
                          <a:effectLst/>
                          <a:latin typeface="+mj-lt"/>
                        </a:rPr>
                        <a:t>DGXStation</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1</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07668582"/>
                  </a:ext>
                </a:extLst>
              </a:tr>
              <a:tr h="246692">
                <a:tc>
                  <a:txBody>
                    <a:bodyPr/>
                    <a:lstStyle/>
                    <a:p>
                      <a:r>
                        <a:rPr lang="en-US" sz="1100" b="1" dirty="0">
                          <a:effectLst/>
                          <a:latin typeface="+mj-lt"/>
                        </a:rPr>
                        <a:t>Worker: Kubernetes</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87529730"/>
                  </a:ext>
                </a:extLst>
              </a:tr>
              <a:tr h="372865">
                <a:tc>
                  <a:txBody>
                    <a:bodyPr/>
                    <a:lstStyle/>
                    <a:p>
                      <a:r>
                        <a:rPr lang="en-US" sz="1100">
                          <a:effectLst/>
                          <a:latin typeface="+mj-lt"/>
                        </a:rPr>
                        <a:t>Dell PowerEdge R740</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24 (Intel Xeon Pentium 8268 2.9 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6 x 64GB DDR4 2933MHz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3</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62752700"/>
                  </a:ext>
                </a:extLst>
              </a:tr>
              <a:tr h="372865">
                <a:tc>
                  <a:txBody>
                    <a:bodyPr/>
                    <a:lstStyle/>
                    <a:p>
                      <a:r>
                        <a:rPr lang="en-US" sz="1100" dirty="0">
                          <a:effectLst/>
                          <a:latin typeface="+mj-lt"/>
                        </a:rPr>
                        <a:t>Lenovo </a:t>
                      </a:r>
                      <a:r>
                        <a:rPr lang="en-US" sz="1100" dirty="0" err="1">
                          <a:effectLst/>
                          <a:latin typeface="+mj-lt"/>
                        </a:rPr>
                        <a:t>SR630</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32 (Intel Xeon Gold 5218 2.3GHz)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8 x 32GB TruDDR4 2933MHz</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TH" sz="1100">
                          <a:effectLst/>
                          <a:latin typeface="+mj-lt"/>
                        </a:rPr>
                        <a:t>2</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a:effectLst/>
                          <a:latin typeface="+mj-lt"/>
                        </a:rPr>
                        <a:t>1x Tesla T4 GPU/node</a:t>
                      </a: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53405176"/>
                  </a:ext>
                </a:extLst>
              </a:tr>
              <a:tr h="202634">
                <a:tc>
                  <a:txBody>
                    <a:bodyPr/>
                    <a:lstStyle/>
                    <a:p>
                      <a:r>
                        <a:rPr lang="en-US" sz="1100" b="1">
                          <a:effectLst/>
                          <a:latin typeface="+mj-lt"/>
                        </a:rPr>
                        <a:t>TOTAL</a:t>
                      </a:r>
                      <a:endParaRPr lang="en-US"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sz="1100" b="1" dirty="0">
                          <a:effectLst/>
                          <a:latin typeface="+mj-lt"/>
                        </a:rPr>
                        <a:t>676 CPUs</a:t>
                      </a:r>
                      <a:endParaRPr lang="en-US"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TH" sz="1100" dirty="0">
                        <a:effectLst/>
                        <a:latin typeface="+mj-lt"/>
                      </a:endParaRPr>
                    </a:p>
                  </a:txBody>
                  <a:tcPr marL="34811" marR="34811" marT="15823" marB="158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5992638"/>
                  </a:ext>
                </a:extLst>
              </a:tr>
            </a:tbl>
          </a:graphicData>
        </a:graphic>
      </p:graphicFrame>
      <p:sp>
        <p:nvSpPr>
          <p:cNvPr id="15" name="Slide Number Placeholder 8">
            <a:extLst>
              <a:ext uri="{FF2B5EF4-FFF2-40B4-BE49-F238E27FC236}">
                <a16:creationId xmlns:a16="http://schemas.microsoft.com/office/drawing/2014/main" id="{0A3CE1DB-69AC-84A4-D602-49832253EF38}"/>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TH" sz="2400" dirty="0">
                <a:solidFill>
                  <a:schemeClr val="tx1"/>
                </a:solidFill>
              </a:rPr>
              <a:t>12</a:t>
            </a:r>
          </a:p>
        </p:txBody>
      </p:sp>
      <p:sp>
        <p:nvSpPr>
          <p:cNvPr id="3" name="TextBox 2">
            <a:extLst>
              <a:ext uri="{FF2B5EF4-FFF2-40B4-BE49-F238E27FC236}">
                <a16:creationId xmlns:a16="http://schemas.microsoft.com/office/drawing/2014/main" id="{B19102F0-588E-E2CB-7DAA-C9CB37EF6242}"/>
              </a:ext>
            </a:extLst>
          </p:cNvPr>
          <p:cNvSpPr txBox="1"/>
          <p:nvPr/>
        </p:nvSpPr>
        <p:spPr>
          <a:xfrm>
            <a:off x="0" y="6631583"/>
            <a:ext cx="9803235" cy="276999"/>
          </a:xfrm>
          <a:prstGeom prst="rect">
            <a:avLst/>
          </a:prstGeom>
          <a:noFill/>
        </p:spPr>
        <p:txBody>
          <a:bodyPr wrap="square">
            <a:spAutoFit/>
          </a:bodyPr>
          <a:lstStyle/>
          <a:p>
            <a:r>
              <a:rPr lang="en-US" sz="1200" b="0" i="0" u="none" strike="noStrike" dirty="0">
                <a:solidFill>
                  <a:srgbClr val="000000"/>
                </a:solidFill>
                <a:effectLst/>
              </a:rPr>
              <a:t>https://</a:t>
            </a:r>
            <a:r>
              <a:rPr lang="en-US" sz="1200" b="0" i="0" u="none" strike="noStrike" dirty="0" err="1">
                <a:solidFill>
                  <a:srgbClr val="000000"/>
                </a:solidFill>
                <a:effectLst/>
              </a:rPr>
              <a:t>esciencecu-twiki.sc.chula.ac.th</a:t>
            </a:r>
            <a:r>
              <a:rPr lang="en-US" sz="1200" b="0" i="0" u="none" strike="noStrike" dirty="0">
                <a:solidFill>
                  <a:srgbClr val="000000"/>
                </a:solidFill>
                <a:effectLst/>
              </a:rPr>
              <a:t>/introduction-to-our-cluster/our-resources</a:t>
            </a:r>
          </a:p>
        </p:txBody>
      </p:sp>
    </p:spTree>
    <p:extLst>
      <p:ext uri="{BB962C8B-B14F-4D97-AF65-F5344CB8AC3E}">
        <p14:creationId xmlns:p14="http://schemas.microsoft.com/office/powerpoint/2010/main" val="26874587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close-up of a server&#10;&#10;Description automatically generated">
            <a:extLst>
              <a:ext uri="{FF2B5EF4-FFF2-40B4-BE49-F238E27FC236}">
                <a16:creationId xmlns:a16="http://schemas.microsoft.com/office/drawing/2014/main" id="{E627C216-0DA4-CEA4-52DC-69F82399CEF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444"/>
          <a:stretch/>
        </p:blipFill>
        <p:spPr bwMode="auto">
          <a:xfrm>
            <a:off x="3523488" y="10"/>
            <a:ext cx="8668512" cy="6857990"/>
          </a:xfrm>
          <a:prstGeom prst="rect">
            <a:avLst/>
          </a:prstGeom>
          <a:noFill/>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26A8156-1ACA-C156-00B3-699F7FD885EB}"/>
              </a:ext>
            </a:extLst>
          </p:cNvPr>
          <p:cNvSpPr>
            <a:spLocks noGrp="1"/>
          </p:cNvSpPr>
          <p:nvPr>
            <p:ph type="title"/>
          </p:nvPr>
        </p:nvSpPr>
        <p:spPr>
          <a:xfrm>
            <a:off x="477981" y="1122363"/>
            <a:ext cx="4023360" cy="3204134"/>
          </a:xfrm>
        </p:spPr>
        <p:txBody>
          <a:bodyPr vert="horz" lIns="91440" tIns="45720" rIns="91440" bIns="45720" rtlCol="0" anchor="b">
            <a:normAutofit/>
          </a:bodyPr>
          <a:lstStyle/>
          <a:p>
            <a:endParaRPr lang="en-US" sz="4800"/>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418845C4-DF68-D92B-3A03-147C90CEF785}"/>
              </a:ext>
            </a:extLst>
          </p:cNvPr>
          <p:cNvSpPr/>
          <p:nvPr/>
        </p:nvSpPr>
        <p:spPr>
          <a:xfrm>
            <a:off x="0" y="120651"/>
            <a:ext cx="4928839" cy="67373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dirty="0"/>
          </a:p>
        </p:txBody>
      </p:sp>
      <p:sp>
        <p:nvSpPr>
          <p:cNvPr id="9" name="Title 1">
            <a:extLst>
              <a:ext uri="{FF2B5EF4-FFF2-40B4-BE49-F238E27FC236}">
                <a16:creationId xmlns:a16="http://schemas.microsoft.com/office/drawing/2014/main" id="{598526DB-378D-C66C-F722-624E2420A68B}"/>
              </a:ext>
            </a:extLst>
          </p:cNvPr>
          <p:cNvSpPr txBox="1">
            <a:spLocks/>
          </p:cNvSpPr>
          <p:nvPr/>
        </p:nvSpPr>
        <p:spPr>
          <a:xfrm>
            <a:off x="0" y="1"/>
            <a:ext cx="12104370" cy="742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TH" dirty="0"/>
              <a:t>Chula site report (</a:t>
            </a:r>
            <a:r>
              <a:rPr lang="en-US" dirty="0" err="1"/>
              <a:t>CUNSTDA</a:t>
            </a:r>
            <a:r>
              <a:rPr lang="en-TH" dirty="0"/>
              <a:t>)</a:t>
            </a:r>
          </a:p>
        </p:txBody>
      </p:sp>
      <p:sp>
        <p:nvSpPr>
          <p:cNvPr id="15" name="Slide Number Placeholder 8">
            <a:extLst>
              <a:ext uri="{FF2B5EF4-FFF2-40B4-BE49-F238E27FC236}">
                <a16:creationId xmlns:a16="http://schemas.microsoft.com/office/drawing/2014/main" id="{0A3CE1DB-69AC-84A4-D602-49832253EF38}"/>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TH" sz="2400" dirty="0">
                <a:solidFill>
                  <a:schemeClr val="tx1"/>
                </a:solidFill>
              </a:rPr>
              <a:t>12</a:t>
            </a:r>
          </a:p>
        </p:txBody>
      </p:sp>
      <p:pic>
        <p:nvPicPr>
          <p:cNvPr id="6" name="Picture 5" descr="A graph of different colored bars&#10;&#10;Description automatically generated">
            <a:extLst>
              <a:ext uri="{FF2B5EF4-FFF2-40B4-BE49-F238E27FC236}">
                <a16:creationId xmlns:a16="http://schemas.microsoft.com/office/drawing/2014/main" id="{D92CD731-C1E1-D01C-E71A-0CF6A6F31605}"/>
              </a:ext>
            </a:extLst>
          </p:cNvPr>
          <p:cNvPicPr>
            <a:picLocks noChangeAspect="1"/>
          </p:cNvPicPr>
          <p:nvPr/>
        </p:nvPicPr>
        <p:blipFill>
          <a:blip r:embed="rId3"/>
          <a:stretch>
            <a:fillRect/>
          </a:stretch>
        </p:blipFill>
        <p:spPr>
          <a:xfrm>
            <a:off x="0" y="698835"/>
            <a:ext cx="7772400" cy="5789236"/>
          </a:xfrm>
          <a:prstGeom prst="rect">
            <a:avLst/>
          </a:prstGeom>
        </p:spPr>
      </p:pic>
      <p:sp>
        <p:nvSpPr>
          <p:cNvPr id="11" name="TextBox 10">
            <a:extLst>
              <a:ext uri="{FF2B5EF4-FFF2-40B4-BE49-F238E27FC236}">
                <a16:creationId xmlns:a16="http://schemas.microsoft.com/office/drawing/2014/main" id="{82BCF374-1EEA-9E24-B9E1-34FB4A4A303D}"/>
              </a:ext>
            </a:extLst>
          </p:cNvPr>
          <p:cNvSpPr txBox="1"/>
          <p:nvPr/>
        </p:nvSpPr>
        <p:spPr>
          <a:xfrm>
            <a:off x="-60961" y="6514198"/>
            <a:ext cx="9509761" cy="307777"/>
          </a:xfrm>
          <a:prstGeom prst="rect">
            <a:avLst/>
          </a:prstGeom>
          <a:noFill/>
        </p:spPr>
        <p:txBody>
          <a:bodyPr wrap="square">
            <a:spAutoFit/>
          </a:bodyPr>
          <a:lstStyle/>
          <a:p>
            <a:r>
              <a:rPr lang="en-TH" sz="1400" dirty="0"/>
              <a:t>https://twiki.cern.ch/twiki/pub/CMSPublic/CMSOfflineComputingResults/230503-CMS-on-HPC.png</a:t>
            </a:r>
          </a:p>
        </p:txBody>
      </p:sp>
    </p:spTree>
    <p:extLst>
      <p:ext uri="{BB962C8B-B14F-4D97-AF65-F5344CB8AC3E}">
        <p14:creationId xmlns:p14="http://schemas.microsoft.com/office/powerpoint/2010/main" val="16833568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0" y="1"/>
            <a:ext cx="10515600" cy="754380"/>
          </a:xfrm>
        </p:spPr>
        <p:txBody>
          <a:bodyPr/>
          <a:lstStyle/>
          <a:p>
            <a:r>
              <a:rPr lang="en-TH" b="1" dirty="0">
                <a:solidFill>
                  <a:schemeClr val="accent1">
                    <a:lumMod val="50000"/>
                  </a:schemeClr>
                </a:solidFill>
              </a:rPr>
              <a:t>CERN server donation</a:t>
            </a:r>
          </a:p>
        </p:txBody>
      </p:sp>
      <p:sp>
        <p:nvSpPr>
          <p:cNvPr id="12" name="Rounded Rectangle 11">
            <a:extLst>
              <a:ext uri="{FF2B5EF4-FFF2-40B4-BE49-F238E27FC236}">
                <a16:creationId xmlns:a16="http://schemas.microsoft.com/office/drawing/2014/main" id="{5CC26764-D504-4C39-CBA4-00CB4281EB66}"/>
              </a:ext>
            </a:extLst>
          </p:cNvPr>
          <p:cNvSpPr/>
          <p:nvPr/>
        </p:nvSpPr>
        <p:spPr>
          <a:xfrm>
            <a:off x="522841" y="719771"/>
            <a:ext cx="11146317" cy="583247"/>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Discussed the CERN server donation program with Simone Campa (</a:t>
            </a:r>
            <a:r>
              <a:rPr lang="en-US" sz="2000" dirty="0" err="1">
                <a:solidFill>
                  <a:schemeClr val="tx1"/>
                </a:solidFill>
              </a:rPr>
              <a:t>simone.campana@cern.ch</a:t>
            </a:r>
            <a:r>
              <a:rPr lang="en-US" sz="2000" dirty="0">
                <a:solidFill>
                  <a:schemeClr val="tx1"/>
                </a:solidFill>
              </a:rPr>
              <a:t>).</a:t>
            </a:r>
            <a:endParaRPr lang="en-TH" sz="2000" dirty="0">
              <a:solidFill>
                <a:schemeClr val="tx1"/>
              </a:solidFill>
            </a:endParaRPr>
          </a:p>
        </p:txBody>
      </p:sp>
      <p:sp>
        <p:nvSpPr>
          <p:cNvPr id="20" name="Rounded Rectangle 19">
            <a:extLst>
              <a:ext uri="{FF2B5EF4-FFF2-40B4-BE49-F238E27FC236}">
                <a16:creationId xmlns:a16="http://schemas.microsoft.com/office/drawing/2014/main" id="{83ED5178-04A8-ED30-902C-C6DEAC249D1B}"/>
              </a:ext>
            </a:extLst>
          </p:cNvPr>
          <p:cNvSpPr/>
          <p:nvPr/>
        </p:nvSpPr>
        <p:spPr>
          <a:xfrm>
            <a:off x="522840" y="1673859"/>
            <a:ext cx="11146318" cy="583247"/>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Discussed the transportation and document of approval with Catharine Noble (</a:t>
            </a:r>
            <a:r>
              <a:rPr lang="en-US" sz="2000" dirty="0" err="1">
                <a:solidFill>
                  <a:schemeClr val="tx1"/>
                </a:solidFill>
              </a:rPr>
              <a:t>catharine.noble@cern.ch</a:t>
            </a:r>
            <a:r>
              <a:rPr lang="en-US" sz="2000" dirty="0">
                <a:solidFill>
                  <a:schemeClr val="tx1"/>
                </a:solidFill>
              </a:rPr>
              <a:t>).</a:t>
            </a:r>
          </a:p>
        </p:txBody>
      </p:sp>
      <p:sp>
        <p:nvSpPr>
          <p:cNvPr id="21" name="Rounded Rectangle 20">
            <a:extLst>
              <a:ext uri="{FF2B5EF4-FFF2-40B4-BE49-F238E27FC236}">
                <a16:creationId xmlns:a16="http://schemas.microsoft.com/office/drawing/2014/main" id="{585C9789-C6D7-5A7B-D8AD-482DB1925DBA}"/>
              </a:ext>
            </a:extLst>
          </p:cNvPr>
          <p:cNvSpPr/>
          <p:nvPr/>
        </p:nvSpPr>
        <p:spPr>
          <a:xfrm>
            <a:off x="522840" y="2627947"/>
            <a:ext cx="11146318" cy="583247"/>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Discussed SUT hardware requirement with Eric </a:t>
            </a:r>
            <a:r>
              <a:rPr lang="en-US" sz="2000" dirty="0" err="1">
                <a:solidFill>
                  <a:schemeClr val="tx1"/>
                </a:solidFill>
              </a:rPr>
              <a:t>Sallaz</a:t>
            </a:r>
            <a:r>
              <a:rPr lang="en-US" sz="2000" dirty="0">
                <a:solidFill>
                  <a:schemeClr val="tx1"/>
                </a:solidFill>
              </a:rPr>
              <a:t> (</a:t>
            </a:r>
            <a:r>
              <a:rPr lang="en-US" sz="2000" dirty="0" err="1">
                <a:solidFill>
                  <a:schemeClr val="tx1"/>
                </a:solidFill>
              </a:rPr>
              <a:t>eric.sallaz@cern.ch</a:t>
            </a:r>
            <a:r>
              <a:rPr lang="en-US" sz="2000" dirty="0">
                <a:solidFill>
                  <a:schemeClr val="tx1"/>
                </a:solidFill>
              </a:rPr>
              <a:t>)</a:t>
            </a:r>
            <a:endParaRPr lang="en-TH" sz="2000" dirty="0">
              <a:solidFill>
                <a:schemeClr val="tx1"/>
              </a:solidFill>
            </a:endParaRPr>
          </a:p>
        </p:txBody>
      </p:sp>
      <p:sp>
        <p:nvSpPr>
          <p:cNvPr id="22" name="Rounded Rectangle 21">
            <a:extLst>
              <a:ext uri="{FF2B5EF4-FFF2-40B4-BE49-F238E27FC236}">
                <a16:creationId xmlns:a16="http://schemas.microsoft.com/office/drawing/2014/main" id="{34B6318A-81D9-724E-26D5-8D87CE1E2186}"/>
              </a:ext>
            </a:extLst>
          </p:cNvPr>
          <p:cNvSpPr/>
          <p:nvPr/>
        </p:nvSpPr>
        <p:spPr>
          <a:xfrm>
            <a:off x="893283" y="3582035"/>
            <a:ext cx="10405431" cy="1881504"/>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2000" dirty="0">
                <a:solidFill>
                  <a:schemeClr val="tx1"/>
                </a:solidFill>
              </a:rPr>
              <a:t>List of hardware requested through the CERN server donation program</a:t>
            </a:r>
          </a:p>
          <a:p>
            <a:pPr marL="800100" lvl="1" indent="-342900">
              <a:buFont typeface="Arial" panose="020B0604020202020204" pitchFamily="34" charset="0"/>
              <a:buChar char="•"/>
            </a:pPr>
            <a:r>
              <a:rPr lang="en-US" sz="2000" dirty="0">
                <a:solidFill>
                  <a:schemeClr val="tx1"/>
                </a:solidFill>
              </a:rPr>
              <a:t>1,000 CPU cores</a:t>
            </a:r>
          </a:p>
          <a:p>
            <a:pPr marL="800100" lvl="1" indent="-342900">
              <a:buFont typeface="Arial" panose="020B0604020202020204" pitchFamily="34" charset="0"/>
              <a:buChar char="•"/>
            </a:pPr>
            <a:r>
              <a:rPr lang="en-US" sz="2000" dirty="0">
                <a:solidFill>
                  <a:schemeClr val="tx1"/>
                </a:solidFill>
              </a:rPr>
              <a:t>4,000 GB RAM</a:t>
            </a:r>
          </a:p>
          <a:p>
            <a:pPr marL="800100" lvl="1" indent="-342900">
              <a:buFont typeface="Arial" panose="020B0604020202020204" pitchFamily="34" charset="0"/>
              <a:buChar char="•"/>
            </a:pPr>
            <a:r>
              <a:rPr lang="en-US" sz="2000" dirty="0">
                <a:solidFill>
                  <a:schemeClr val="tx1"/>
                </a:solidFill>
              </a:rPr>
              <a:t>500 TB storage</a:t>
            </a:r>
          </a:p>
          <a:p>
            <a:pPr marL="800100" lvl="1" indent="-342900">
              <a:buFont typeface="Arial" panose="020B0604020202020204" pitchFamily="34" charset="0"/>
              <a:buChar char="•"/>
            </a:pPr>
            <a:r>
              <a:rPr lang="en-US" sz="2000" dirty="0">
                <a:solidFill>
                  <a:schemeClr val="tx1"/>
                </a:solidFill>
              </a:rPr>
              <a:t>high-speed cable connection to server (LAN, Internet, etc.).</a:t>
            </a:r>
            <a:endParaRPr lang="en-TH" sz="2000" dirty="0">
              <a:solidFill>
                <a:schemeClr val="tx1"/>
              </a:solidFill>
            </a:endParaRPr>
          </a:p>
        </p:txBody>
      </p:sp>
      <p:sp>
        <p:nvSpPr>
          <p:cNvPr id="23" name="Rounded Rectangle 22">
            <a:extLst>
              <a:ext uri="{FF2B5EF4-FFF2-40B4-BE49-F238E27FC236}">
                <a16:creationId xmlns:a16="http://schemas.microsoft.com/office/drawing/2014/main" id="{BE822E93-D082-4F3F-08DC-3FF9E0290276}"/>
              </a:ext>
            </a:extLst>
          </p:cNvPr>
          <p:cNvSpPr/>
          <p:nvPr/>
        </p:nvSpPr>
        <p:spPr>
          <a:xfrm>
            <a:off x="5175884" y="5834380"/>
            <a:ext cx="1840230" cy="583247"/>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In progress</a:t>
            </a:r>
            <a:endParaRPr lang="en-TH" sz="2000" dirty="0">
              <a:solidFill>
                <a:schemeClr val="tx1"/>
              </a:solidFill>
            </a:endParaRPr>
          </a:p>
        </p:txBody>
      </p:sp>
      <p:cxnSp>
        <p:nvCxnSpPr>
          <p:cNvPr id="27" name="Straight Arrow Connector 26">
            <a:extLst>
              <a:ext uri="{FF2B5EF4-FFF2-40B4-BE49-F238E27FC236}">
                <a16:creationId xmlns:a16="http://schemas.microsoft.com/office/drawing/2014/main" id="{0AF1E83F-FCAB-DB76-6FE3-DB572090BB4D}"/>
              </a:ext>
            </a:extLst>
          </p:cNvPr>
          <p:cNvCxnSpPr>
            <a:stCxn id="12" idx="2"/>
            <a:endCxn id="20" idx="0"/>
          </p:cNvCxnSpPr>
          <p:nvPr/>
        </p:nvCxnSpPr>
        <p:spPr>
          <a:xfrm flipH="1">
            <a:off x="6095999" y="1303018"/>
            <a:ext cx="1" cy="370841"/>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28A67A9-389D-63BF-B14B-4FDA1E172A46}"/>
              </a:ext>
            </a:extLst>
          </p:cNvPr>
          <p:cNvCxnSpPr/>
          <p:nvPr/>
        </p:nvCxnSpPr>
        <p:spPr>
          <a:xfrm flipH="1">
            <a:off x="6095998" y="2257106"/>
            <a:ext cx="1" cy="370841"/>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13C4B2B-550E-5AEC-9F56-9A924C6790CB}"/>
              </a:ext>
            </a:extLst>
          </p:cNvPr>
          <p:cNvCxnSpPr/>
          <p:nvPr/>
        </p:nvCxnSpPr>
        <p:spPr>
          <a:xfrm flipH="1">
            <a:off x="6095997" y="3211194"/>
            <a:ext cx="1" cy="370841"/>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3CE8C31-A0EE-14AC-8F7D-845B1F551E15}"/>
              </a:ext>
            </a:extLst>
          </p:cNvPr>
          <p:cNvCxnSpPr/>
          <p:nvPr/>
        </p:nvCxnSpPr>
        <p:spPr>
          <a:xfrm flipH="1">
            <a:off x="6095997" y="5463539"/>
            <a:ext cx="1" cy="370841"/>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Slide Number Placeholder 8">
            <a:extLst>
              <a:ext uri="{FF2B5EF4-FFF2-40B4-BE49-F238E27FC236}">
                <a16:creationId xmlns:a16="http://schemas.microsoft.com/office/drawing/2014/main" id="{3BE895AC-805A-4681-245E-215E77E89133}"/>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7C52FC-E3ED-1C4F-9841-9DC0F8F2E2E0}" type="slidenum">
              <a:rPr lang="en-TH" sz="2400" smtClean="0"/>
              <a:pPr/>
              <a:t>16</a:t>
            </a:fld>
            <a:endParaRPr lang="en-TH" sz="2400" dirty="0"/>
          </a:p>
        </p:txBody>
      </p:sp>
    </p:spTree>
    <p:extLst>
      <p:ext uri="{BB962C8B-B14F-4D97-AF65-F5344CB8AC3E}">
        <p14:creationId xmlns:p14="http://schemas.microsoft.com/office/powerpoint/2010/main" val="2903612313"/>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lose-up of a server&#10;&#10;Description automatically generated">
            <a:extLst>
              <a:ext uri="{FF2B5EF4-FFF2-40B4-BE49-F238E27FC236}">
                <a16:creationId xmlns:a16="http://schemas.microsoft.com/office/drawing/2014/main" id="{503AF6EF-DE43-A3DA-94E0-FD524EC1EE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444"/>
          <a:stretch/>
        </p:blipFill>
        <p:spPr bwMode="auto">
          <a:xfrm>
            <a:off x="3523488" y="10"/>
            <a:ext cx="8668512" cy="6857990"/>
          </a:xfrm>
          <a:prstGeom prst="rect">
            <a:avLst/>
          </a:prstGeom>
          <a:noFill/>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Rectangle 10">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tx1"/>
              </a:gs>
              <a:gs pos="33000">
                <a:schemeClr val="tx1">
                  <a:alpha val="64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1FF3456-3124-DB42-F79F-85AEF4AA345E}"/>
              </a:ext>
            </a:extLst>
          </p:cNvPr>
          <p:cNvSpPr>
            <a:spLocks noGrp="1"/>
          </p:cNvSpPr>
          <p:nvPr>
            <p:ph type="title"/>
          </p:nvPr>
        </p:nvSpPr>
        <p:spPr>
          <a:xfrm>
            <a:off x="646245" y="832160"/>
            <a:ext cx="6633785" cy="3204134"/>
          </a:xfrm>
        </p:spPr>
        <p:txBody>
          <a:bodyPr vert="horz" lIns="91440" tIns="45720" rIns="91440" bIns="45720" rtlCol="0" anchor="b">
            <a:normAutofit/>
          </a:bodyPr>
          <a:lstStyle/>
          <a:p>
            <a:r>
              <a:rPr lang="en-US" sz="7200" dirty="0">
                <a:solidFill>
                  <a:schemeClr val="bg1"/>
                </a:solidFill>
              </a:rPr>
              <a:t>Network status</a:t>
            </a:r>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lide Number Placeholder 2">
            <a:extLst>
              <a:ext uri="{FF2B5EF4-FFF2-40B4-BE49-F238E27FC236}">
                <a16:creationId xmlns:a16="http://schemas.microsoft.com/office/drawing/2014/main" id="{424BCA04-71A2-BC1D-2BC4-3EA093601901}"/>
              </a:ext>
            </a:extLst>
          </p:cNvPr>
          <p:cNvSpPr>
            <a:spLocks noGrp="1"/>
          </p:cNvSpPr>
          <p:nvPr>
            <p:ph type="sldNum" sz="quarter" idx="12"/>
          </p:nvPr>
        </p:nvSpPr>
        <p:spPr>
          <a:xfrm>
            <a:off x="8970819" y="6356350"/>
            <a:ext cx="2743200" cy="365125"/>
          </a:xfrm>
        </p:spPr>
        <p:txBody>
          <a:bodyPr vert="horz" lIns="91440" tIns="45720" rIns="91440" bIns="45720" rtlCol="0" anchor="ctr">
            <a:normAutofit/>
          </a:bodyPr>
          <a:lstStyle/>
          <a:p>
            <a:pPr>
              <a:spcAft>
                <a:spcPts val="600"/>
              </a:spcAft>
              <a:defRPr/>
            </a:pPr>
            <a:fld id="{8D7C52FC-E3ED-1C4F-9841-9DC0F8F2E2E0}" type="slidenum">
              <a:rPr lang="en-US">
                <a:solidFill>
                  <a:schemeClr val="bg1"/>
                </a:solidFill>
                <a:latin typeface="Calibri" panose="020F0502020204030204"/>
              </a:rPr>
              <a:pPr>
                <a:spcAft>
                  <a:spcPts val="600"/>
                </a:spcAft>
                <a:defRPr/>
              </a:pPr>
              <a:t>17</a:t>
            </a:fld>
            <a:endParaRPr lang="en-US">
              <a:solidFill>
                <a:schemeClr val="bg1"/>
              </a:solidFill>
              <a:latin typeface="Calibri" panose="020F0502020204030204"/>
            </a:endParaRPr>
          </a:p>
        </p:txBody>
      </p:sp>
      <p:sp>
        <p:nvSpPr>
          <p:cNvPr id="5" name="Rectangle 4">
            <a:extLst>
              <a:ext uri="{FF2B5EF4-FFF2-40B4-BE49-F238E27FC236}">
                <a16:creationId xmlns:a16="http://schemas.microsoft.com/office/drawing/2014/main" id="{D71691DA-837C-9731-3139-F01D4D8AB7CC}"/>
              </a:ext>
            </a:extLst>
          </p:cNvPr>
          <p:cNvSpPr/>
          <p:nvPr/>
        </p:nvSpPr>
        <p:spPr>
          <a:xfrm>
            <a:off x="339634" y="435429"/>
            <a:ext cx="1175657" cy="539931"/>
          </a:xfrm>
          <a:prstGeom prst="rect">
            <a:avLst/>
          </a:prstGeom>
          <a:solidFill>
            <a:srgbClr val="0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a:p>
        </p:txBody>
      </p:sp>
    </p:spTree>
    <p:extLst>
      <p:ext uri="{BB962C8B-B14F-4D97-AF65-F5344CB8AC3E}">
        <p14:creationId xmlns:p14="http://schemas.microsoft.com/office/powerpoint/2010/main" val="3859470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6220D-9FA9-9C3E-7D07-920BD979CE90}"/>
              </a:ext>
            </a:extLst>
          </p:cNvPr>
          <p:cNvSpPr>
            <a:spLocks noGrp="1"/>
          </p:cNvSpPr>
          <p:nvPr>
            <p:ph type="title"/>
          </p:nvPr>
        </p:nvSpPr>
        <p:spPr>
          <a:xfrm>
            <a:off x="0" y="0"/>
            <a:ext cx="10515600" cy="911153"/>
          </a:xfrm>
        </p:spPr>
        <p:txBody>
          <a:bodyPr/>
          <a:lstStyle/>
          <a:p>
            <a:r>
              <a:rPr lang="en-TH" dirty="0"/>
              <a:t>UniNet</a:t>
            </a:r>
          </a:p>
        </p:txBody>
      </p:sp>
      <p:sp>
        <p:nvSpPr>
          <p:cNvPr id="3" name="Content Placeholder 2">
            <a:extLst>
              <a:ext uri="{FF2B5EF4-FFF2-40B4-BE49-F238E27FC236}">
                <a16:creationId xmlns:a16="http://schemas.microsoft.com/office/drawing/2014/main" id="{0443A829-65D8-D7E9-326A-E9EF187C86B6}"/>
              </a:ext>
            </a:extLst>
          </p:cNvPr>
          <p:cNvSpPr>
            <a:spLocks noGrp="1"/>
          </p:cNvSpPr>
          <p:nvPr>
            <p:ph idx="1"/>
          </p:nvPr>
        </p:nvSpPr>
        <p:spPr>
          <a:xfrm>
            <a:off x="0" y="6491968"/>
            <a:ext cx="10515600" cy="365125"/>
          </a:xfrm>
        </p:spPr>
        <p:txBody>
          <a:bodyPr>
            <a:normAutofit/>
          </a:bodyPr>
          <a:lstStyle/>
          <a:p>
            <a:pPr marL="0" indent="0">
              <a:buNone/>
            </a:pPr>
            <a:r>
              <a:rPr lang="en-US" sz="1600" dirty="0"/>
              <a:t>https://</a:t>
            </a:r>
            <a:r>
              <a:rPr lang="en-US" sz="1600" dirty="0" err="1"/>
              <a:t>www.uni.net.th</a:t>
            </a:r>
            <a:r>
              <a:rPr lang="en-US" sz="1600" dirty="0"/>
              <a:t>/?</a:t>
            </a:r>
            <a:r>
              <a:rPr lang="en-US" sz="1600" dirty="0" err="1"/>
              <a:t>page_id</a:t>
            </a:r>
            <a:r>
              <a:rPr lang="en-US" sz="1600" dirty="0"/>
              <a:t>=403</a:t>
            </a:r>
            <a:endParaRPr lang="en-TH" sz="1600" dirty="0"/>
          </a:p>
        </p:txBody>
      </p:sp>
      <p:sp>
        <p:nvSpPr>
          <p:cNvPr id="4" name="Slide Number Placeholder 3">
            <a:extLst>
              <a:ext uri="{FF2B5EF4-FFF2-40B4-BE49-F238E27FC236}">
                <a16:creationId xmlns:a16="http://schemas.microsoft.com/office/drawing/2014/main" id="{7B29C808-8B40-E662-1E28-4554D6DD9DF6}"/>
              </a:ext>
            </a:extLst>
          </p:cNvPr>
          <p:cNvSpPr>
            <a:spLocks noGrp="1"/>
          </p:cNvSpPr>
          <p:nvPr>
            <p:ph type="sldNum" sz="quarter" idx="12"/>
          </p:nvPr>
        </p:nvSpPr>
        <p:spPr/>
        <p:txBody>
          <a:bodyPr/>
          <a:lstStyle/>
          <a:p>
            <a:fld id="{8D7C52FC-E3ED-1C4F-9841-9DC0F8F2E2E0}" type="slidenum">
              <a:rPr lang="en-TH" smtClean="0"/>
              <a:t>18</a:t>
            </a:fld>
            <a:endParaRPr lang="en-TH"/>
          </a:p>
        </p:txBody>
      </p:sp>
      <p:pic>
        <p:nvPicPr>
          <p:cNvPr id="5" name="Picture 4">
            <a:extLst>
              <a:ext uri="{FF2B5EF4-FFF2-40B4-BE49-F238E27FC236}">
                <a16:creationId xmlns:a16="http://schemas.microsoft.com/office/drawing/2014/main" id="{4A9635AC-4CAF-7E98-FDDA-788C79171563}"/>
              </a:ext>
            </a:extLst>
          </p:cNvPr>
          <p:cNvPicPr>
            <a:picLocks noChangeAspect="1"/>
          </p:cNvPicPr>
          <p:nvPr/>
        </p:nvPicPr>
        <p:blipFill>
          <a:blip r:embed="rId2"/>
          <a:stretch>
            <a:fillRect/>
          </a:stretch>
        </p:blipFill>
        <p:spPr>
          <a:xfrm>
            <a:off x="1871601" y="227379"/>
            <a:ext cx="9128067" cy="6264589"/>
          </a:xfrm>
          <a:prstGeom prst="rect">
            <a:avLst/>
          </a:prstGeom>
        </p:spPr>
      </p:pic>
    </p:spTree>
    <p:extLst>
      <p:ext uri="{BB962C8B-B14F-4D97-AF65-F5344CB8AC3E}">
        <p14:creationId xmlns:p14="http://schemas.microsoft.com/office/powerpoint/2010/main" val="125093047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B1C9322-A7AC-013A-A788-CD20AC0DC835}"/>
              </a:ext>
            </a:extLst>
          </p:cNvPr>
          <p:cNvSpPr>
            <a:spLocks noGrp="1"/>
          </p:cNvSpPr>
          <p:nvPr>
            <p:ph type="sldNum" sz="quarter" idx="12"/>
          </p:nvPr>
        </p:nvSpPr>
        <p:spPr/>
        <p:txBody>
          <a:bodyPr/>
          <a:lstStyle/>
          <a:p>
            <a:fld id="{8D7C52FC-E3ED-1C4F-9841-9DC0F8F2E2E0}" type="slidenum">
              <a:rPr lang="en-TH" smtClean="0"/>
              <a:t>19</a:t>
            </a:fld>
            <a:endParaRPr lang="en-TH"/>
          </a:p>
        </p:txBody>
      </p:sp>
      <p:pic>
        <p:nvPicPr>
          <p:cNvPr id="6" name="Picture 5">
            <a:extLst>
              <a:ext uri="{FF2B5EF4-FFF2-40B4-BE49-F238E27FC236}">
                <a16:creationId xmlns:a16="http://schemas.microsoft.com/office/drawing/2014/main" id="{6E44B25A-F604-BD34-FD06-127406E9BE60}"/>
              </a:ext>
            </a:extLst>
          </p:cNvPr>
          <p:cNvPicPr>
            <a:picLocks noChangeAspect="1"/>
          </p:cNvPicPr>
          <p:nvPr/>
        </p:nvPicPr>
        <p:blipFill>
          <a:blip r:embed="rId2"/>
          <a:stretch>
            <a:fillRect/>
          </a:stretch>
        </p:blipFill>
        <p:spPr>
          <a:xfrm>
            <a:off x="1393698" y="85022"/>
            <a:ext cx="9404604" cy="6687956"/>
          </a:xfrm>
          <a:prstGeom prst="rect">
            <a:avLst/>
          </a:prstGeom>
        </p:spPr>
      </p:pic>
    </p:spTree>
    <p:extLst>
      <p:ext uri="{BB962C8B-B14F-4D97-AF65-F5344CB8AC3E}">
        <p14:creationId xmlns:p14="http://schemas.microsoft.com/office/powerpoint/2010/main" val="45190297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AA987759-9E53-738C-1DDA-6F14349AFE2D}"/>
              </a:ext>
            </a:extLst>
          </p:cNvPr>
          <p:cNvSpPr txBox="1">
            <a:spLocks noChangeArrowheads="1"/>
          </p:cNvSpPr>
          <p:nvPr/>
        </p:nvSpPr>
        <p:spPr bwMode="auto">
          <a:xfrm flipH="1">
            <a:off x="964246" y="1058227"/>
            <a:ext cx="560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cs typeface="TH SarabunPSK" panose="020B0500040200020003" pitchFamily="34" charset="-34"/>
              </a:rPr>
              <a:t>Join the sensor irradiation at NPI REZ, Czech Republic </a:t>
            </a:r>
          </a:p>
        </p:txBody>
      </p:sp>
      <p:pic>
        <p:nvPicPr>
          <p:cNvPr id="30726" name="Picture 7">
            <a:extLst>
              <a:ext uri="{FF2B5EF4-FFF2-40B4-BE49-F238E27FC236}">
                <a16:creationId xmlns:a16="http://schemas.microsoft.com/office/drawing/2014/main" id="{C2074CE7-60E0-4291-7C0B-61A1C39D7E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5535" y="2049095"/>
            <a:ext cx="2868051" cy="324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8">
            <a:extLst>
              <a:ext uri="{FF2B5EF4-FFF2-40B4-BE49-F238E27FC236}">
                <a16:creationId xmlns:a16="http://schemas.microsoft.com/office/drawing/2014/main" id="{CCF4D91C-059D-308A-7C68-E2134F682F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1845" y="70452"/>
            <a:ext cx="4340544" cy="299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8" name="Picture 9">
            <a:extLst>
              <a:ext uri="{FF2B5EF4-FFF2-40B4-BE49-F238E27FC236}">
                <a16:creationId xmlns:a16="http://schemas.microsoft.com/office/drawing/2014/main" id="{9BE0792F-E9FD-5C79-83E1-19CC81E161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9569" y="3535860"/>
            <a:ext cx="3195638" cy="288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11" descr="A group of people in a room with computers&#10;&#10;Description automatically generated with medium confidence">
            <a:extLst>
              <a:ext uri="{FF2B5EF4-FFF2-40B4-BE49-F238E27FC236}">
                <a16:creationId xmlns:a16="http://schemas.microsoft.com/office/drawing/2014/main" id="{6486C0D8-A28F-6573-9BF1-C76CAB8517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086" y="2049095"/>
            <a:ext cx="4179840" cy="324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a:extLst>
              <a:ext uri="{FF2B5EF4-FFF2-40B4-BE49-F238E27FC236}">
                <a16:creationId xmlns:a16="http://schemas.microsoft.com/office/drawing/2014/main" id="{AFAFB83D-5268-901C-307F-ED255AC38D54}"/>
              </a:ext>
            </a:extLst>
          </p:cNvPr>
          <p:cNvSpPr txBox="1">
            <a:spLocks noChangeArrowheads="1"/>
          </p:cNvSpPr>
          <p:nvPr/>
        </p:nvSpPr>
        <p:spPr bwMode="auto">
          <a:xfrm flipH="1">
            <a:off x="7102036" y="3028890"/>
            <a:ext cx="39000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marL="0" indent="0" eaLnBrk="1" hangingPunct="1">
              <a:lnSpc>
                <a:spcPct val="100000"/>
              </a:lnSpc>
              <a:spcBef>
                <a:spcPct val="0"/>
              </a:spcBef>
              <a:buNone/>
            </a:pPr>
            <a:r>
              <a:rPr lang="en-US" altLang="th-TH" sz="2000" dirty="0">
                <a:solidFill>
                  <a:schemeClr val="accent1">
                    <a:lumMod val="50000"/>
                  </a:schemeClr>
                </a:solidFill>
                <a:latin typeface="TH SarabunPSK" panose="020B0500040200020003" pitchFamily="34" charset="-34"/>
                <a:cs typeface="TH SarabunPSK" panose="020B0500040200020003" pitchFamily="34" charset="-34"/>
              </a:rPr>
              <a:t>Relation of event rate and threshold of APTS</a:t>
            </a:r>
          </a:p>
        </p:txBody>
      </p:sp>
      <p:sp>
        <p:nvSpPr>
          <p:cNvPr id="14" name="TextBox 13">
            <a:extLst>
              <a:ext uri="{FF2B5EF4-FFF2-40B4-BE49-F238E27FC236}">
                <a16:creationId xmlns:a16="http://schemas.microsoft.com/office/drawing/2014/main" id="{F53F9EE6-31EA-091E-3018-8D26E46E5A1C}"/>
              </a:ext>
            </a:extLst>
          </p:cNvPr>
          <p:cNvSpPr txBox="1">
            <a:spLocks noChangeArrowheads="1"/>
          </p:cNvSpPr>
          <p:nvPr/>
        </p:nvSpPr>
        <p:spPr bwMode="auto">
          <a:xfrm flipH="1">
            <a:off x="7102036" y="6433492"/>
            <a:ext cx="4312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marL="0" indent="0" eaLnBrk="1" hangingPunct="1">
              <a:lnSpc>
                <a:spcPct val="100000"/>
              </a:lnSpc>
              <a:spcBef>
                <a:spcPct val="0"/>
              </a:spcBef>
              <a:buNone/>
            </a:pP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The distributions of current when chip was irradiated</a:t>
            </a:r>
          </a:p>
        </p:txBody>
      </p:sp>
      <p:sp>
        <p:nvSpPr>
          <p:cNvPr id="4" name="TextBox 3">
            <a:extLst>
              <a:ext uri="{FF2B5EF4-FFF2-40B4-BE49-F238E27FC236}">
                <a16:creationId xmlns:a16="http://schemas.microsoft.com/office/drawing/2014/main" id="{3C51765E-96D6-03B0-4F00-1DA471B857D0}"/>
              </a:ext>
            </a:extLst>
          </p:cNvPr>
          <p:cNvSpPr txBox="1"/>
          <p:nvPr/>
        </p:nvSpPr>
        <p:spPr>
          <a:xfrm>
            <a:off x="136199" y="5285998"/>
            <a:ext cx="7256793" cy="646331"/>
          </a:xfrm>
          <a:prstGeom prst="rect">
            <a:avLst/>
          </a:prstGeom>
          <a:noFill/>
        </p:spPr>
        <p:txBody>
          <a:bodyPr wrap="square">
            <a:spAutoFit/>
          </a:bodyPr>
          <a:lstStyle/>
          <a:p>
            <a:pPr eaLnBrk="1" hangingPunct="1">
              <a:lnSpc>
                <a:spcPct val="100000"/>
              </a:lnSpc>
              <a:spcBef>
                <a:spcPct val="0"/>
              </a:spcBef>
            </a:pPr>
            <a:r>
              <a:rPr lang="en-US" altLang="th-TH" sz="1800" dirty="0">
                <a:solidFill>
                  <a:schemeClr val="accent1">
                    <a:lumMod val="50000"/>
                  </a:schemeClr>
                </a:solidFill>
                <a:latin typeface="TH SarabunPSK" panose="020B0500040200020003" pitchFamily="34" charset="-34"/>
                <a:ea typeface="Cordia New" panose="020B0304020202020204" pitchFamily="34" charset="-34"/>
                <a:cs typeface="TH SarabunPSK" panose="020B0500040200020003" pitchFamily="34" charset="-34"/>
              </a:rPr>
              <a:t>APTS chip was mount and irradiate with proton beam, </a:t>
            </a:r>
            <a:r>
              <a:rPr lang="th-TH" altLang="th-TH" sz="1800" dirty="0">
                <a:solidFill>
                  <a:schemeClr val="accent1">
                    <a:lumMod val="50000"/>
                  </a:schemeClr>
                </a:solidFill>
                <a:latin typeface="TH SarabunPSK" panose="020B0500040200020003" pitchFamily="34" charset="-34"/>
                <a:cs typeface="TH SarabunPSK" panose="020B0500040200020003" pitchFamily="34" charset="-34"/>
              </a:rPr>
              <a:t>30 </a:t>
            </a: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MeV and </a:t>
            </a:r>
            <a:r>
              <a:rPr lang="th-TH" altLang="th-TH" sz="1800" dirty="0">
                <a:solidFill>
                  <a:schemeClr val="accent1">
                    <a:lumMod val="50000"/>
                  </a:schemeClr>
                </a:solidFill>
                <a:latin typeface="TH SarabunPSK" panose="020B0500040200020003" pitchFamily="34" charset="-34"/>
                <a:cs typeface="TH SarabunPSK" panose="020B0500040200020003" pitchFamily="34" charset="-34"/>
              </a:rPr>
              <a:t>7 </a:t>
            </a: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x 10</a:t>
            </a:r>
            <a:r>
              <a:rPr lang="en-US" altLang="th-TH" sz="1800" baseline="30000" dirty="0">
                <a:solidFill>
                  <a:schemeClr val="accent1">
                    <a:lumMod val="50000"/>
                  </a:schemeClr>
                </a:solidFill>
                <a:latin typeface="TH SarabunPSK" panose="020B0500040200020003" pitchFamily="34" charset="-34"/>
                <a:cs typeface="TH SarabunPSK" panose="020B0500040200020003" pitchFamily="34" charset="-34"/>
              </a:rPr>
              <a:t>8</a:t>
            </a: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 - 1.5 x 10</a:t>
            </a:r>
            <a:r>
              <a:rPr lang="en-US" altLang="th-TH" sz="1800" baseline="30000" dirty="0">
                <a:solidFill>
                  <a:schemeClr val="accent1">
                    <a:lumMod val="50000"/>
                  </a:schemeClr>
                </a:solidFill>
                <a:latin typeface="TH SarabunPSK" panose="020B0500040200020003" pitchFamily="34" charset="-34"/>
                <a:cs typeface="TH SarabunPSK" panose="020B0500040200020003" pitchFamily="34" charset="-34"/>
              </a:rPr>
              <a:t>9</a:t>
            </a: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 proton/(cm</a:t>
            </a:r>
            <a:r>
              <a:rPr lang="en-US" altLang="th-TH" sz="1800" baseline="30000" dirty="0">
                <a:solidFill>
                  <a:schemeClr val="accent1">
                    <a:lumMod val="50000"/>
                  </a:schemeClr>
                </a:solidFill>
                <a:latin typeface="TH SarabunPSK" panose="020B0500040200020003" pitchFamily="34" charset="-34"/>
                <a:cs typeface="TH SarabunPSK" panose="020B0500040200020003" pitchFamily="34" charset="-34"/>
              </a:rPr>
              <a:t>2</a:t>
            </a: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s)</a:t>
            </a:r>
          </a:p>
          <a:p>
            <a:pPr eaLnBrk="1" hangingPunct="1">
              <a:lnSpc>
                <a:spcPct val="100000"/>
              </a:lnSpc>
              <a:spcBef>
                <a:spcPct val="0"/>
              </a:spcBef>
            </a:pPr>
            <a:r>
              <a:rPr lang="en-US" altLang="th-TH" sz="1800" dirty="0">
                <a:solidFill>
                  <a:schemeClr val="accent1">
                    <a:lumMod val="50000"/>
                  </a:schemeClr>
                </a:solidFill>
                <a:latin typeface="TH SarabunPSK" panose="020B0500040200020003" pitchFamily="34" charset="-34"/>
                <a:cs typeface="TH SarabunPSK" panose="020B0500040200020003" pitchFamily="34" charset="-34"/>
              </a:rPr>
              <a:t>The total absorbed TID for each chip is 10 </a:t>
            </a:r>
            <a:r>
              <a:rPr lang="en-US" altLang="th-TH" sz="1800" dirty="0" err="1">
                <a:solidFill>
                  <a:schemeClr val="accent1">
                    <a:lumMod val="50000"/>
                  </a:schemeClr>
                </a:solidFill>
                <a:latin typeface="TH SarabunPSK" panose="020B0500040200020003" pitchFamily="34" charset="-34"/>
                <a:cs typeface="TH SarabunPSK" panose="020B0500040200020003" pitchFamily="34" charset="-34"/>
              </a:rPr>
              <a:t>Mrad</a:t>
            </a:r>
            <a:endParaRPr lang="en-US" altLang="th-TH" sz="1800" dirty="0">
              <a:solidFill>
                <a:schemeClr val="accent1">
                  <a:lumMod val="50000"/>
                </a:schemeClr>
              </a:solidFill>
              <a:latin typeface="TH SarabunPSK" panose="020B0500040200020003" pitchFamily="34" charset="-34"/>
              <a:cs typeface="TH SarabunPSK" panose="020B0500040200020003" pitchFamily="34" charset="-34"/>
            </a:endParaRPr>
          </a:p>
        </p:txBody>
      </p:sp>
      <p:sp>
        <p:nvSpPr>
          <p:cNvPr id="2" name="TextBox 1">
            <a:extLst>
              <a:ext uri="{FF2B5EF4-FFF2-40B4-BE49-F238E27FC236}">
                <a16:creationId xmlns:a16="http://schemas.microsoft.com/office/drawing/2014/main" id="{1DFBC3ED-6D2B-2D3D-E909-8BC949B6AB3D}"/>
              </a:ext>
            </a:extLst>
          </p:cNvPr>
          <p:cNvSpPr txBox="1">
            <a:spLocks noChangeArrowheads="1"/>
          </p:cNvSpPr>
          <p:nvPr/>
        </p:nvSpPr>
        <p:spPr bwMode="auto">
          <a:xfrm flipH="1">
            <a:off x="0" y="160020"/>
            <a:ext cx="762889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FontTx/>
              <a:buNone/>
            </a:pPr>
            <a:r>
              <a:rPr lang="en-US"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rPr>
              <a:t>Thailand duty to ALICE</a:t>
            </a:r>
            <a:endParaRPr lang="th-TH"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endParaRPr>
          </a:p>
        </p:txBody>
      </p:sp>
      <p:sp>
        <p:nvSpPr>
          <p:cNvPr id="6" name="Slide Number Placeholder 8">
            <a:extLst>
              <a:ext uri="{FF2B5EF4-FFF2-40B4-BE49-F238E27FC236}">
                <a16:creationId xmlns:a16="http://schemas.microsoft.com/office/drawing/2014/main" id="{840BEB4C-E09C-7B05-1516-67EB316D97C8}"/>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2</a:t>
            </a:fld>
            <a:endParaRPr lang="en-TH" sz="2400" dirty="0"/>
          </a:p>
        </p:txBody>
      </p:sp>
    </p:spTree>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E0F2FA-79E1-542D-E475-D5FFBFAFE07C}"/>
              </a:ext>
            </a:extLst>
          </p:cNvPr>
          <p:cNvSpPr>
            <a:spLocks noGrp="1"/>
          </p:cNvSpPr>
          <p:nvPr>
            <p:ph idx="1"/>
          </p:nvPr>
        </p:nvSpPr>
        <p:spPr>
          <a:xfrm>
            <a:off x="0" y="0"/>
            <a:ext cx="1371600" cy="754893"/>
          </a:xfrm>
        </p:spPr>
        <p:txBody>
          <a:bodyPr>
            <a:normAutofit/>
          </a:bodyPr>
          <a:lstStyle/>
          <a:p>
            <a:pPr marL="0" indent="0">
              <a:buNone/>
            </a:pPr>
            <a:r>
              <a:rPr lang="en-TH" sz="4400" dirty="0"/>
              <a:t>JGN</a:t>
            </a:r>
          </a:p>
        </p:txBody>
      </p:sp>
      <p:sp>
        <p:nvSpPr>
          <p:cNvPr id="4" name="Slide Number Placeholder 3">
            <a:extLst>
              <a:ext uri="{FF2B5EF4-FFF2-40B4-BE49-F238E27FC236}">
                <a16:creationId xmlns:a16="http://schemas.microsoft.com/office/drawing/2014/main" id="{F8C29780-EC10-2086-8617-C021359A4EF0}"/>
              </a:ext>
            </a:extLst>
          </p:cNvPr>
          <p:cNvSpPr>
            <a:spLocks noGrp="1"/>
          </p:cNvSpPr>
          <p:nvPr>
            <p:ph type="sldNum" sz="quarter" idx="12"/>
          </p:nvPr>
        </p:nvSpPr>
        <p:spPr/>
        <p:txBody>
          <a:bodyPr/>
          <a:lstStyle/>
          <a:p>
            <a:fld id="{8D7C52FC-E3ED-1C4F-9841-9DC0F8F2E2E0}" type="slidenum">
              <a:rPr lang="en-TH" smtClean="0"/>
              <a:t>20</a:t>
            </a:fld>
            <a:endParaRPr lang="en-TH"/>
          </a:p>
        </p:txBody>
      </p:sp>
      <p:pic>
        <p:nvPicPr>
          <p:cNvPr id="5" name="Picture 4">
            <a:extLst>
              <a:ext uri="{FF2B5EF4-FFF2-40B4-BE49-F238E27FC236}">
                <a16:creationId xmlns:a16="http://schemas.microsoft.com/office/drawing/2014/main" id="{F5AD1F95-CF06-0066-3AA8-0CB132DE16FF}"/>
              </a:ext>
            </a:extLst>
          </p:cNvPr>
          <p:cNvPicPr>
            <a:picLocks noChangeAspect="1"/>
          </p:cNvPicPr>
          <p:nvPr/>
        </p:nvPicPr>
        <p:blipFill>
          <a:blip r:embed="rId2"/>
          <a:stretch>
            <a:fillRect/>
          </a:stretch>
        </p:blipFill>
        <p:spPr>
          <a:xfrm>
            <a:off x="1454658" y="-7297"/>
            <a:ext cx="9404604" cy="6872594"/>
          </a:xfrm>
          <a:prstGeom prst="rect">
            <a:avLst/>
          </a:prstGeom>
        </p:spPr>
      </p:pic>
      <p:sp>
        <p:nvSpPr>
          <p:cNvPr id="2" name="Title 1">
            <a:extLst>
              <a:ext uri="{FF2B5EF4-FFF2-40B4-BE49-F238E27FC236}">
                <a16:creationId xmlns:a16="http://schemas.microsoft.com/office/drawing/2014/main" id="{69584E0A-CBA5-1E50-12FE-09A5A0FDDB42}"/>
              </a:ext>
            </a:extLst>
          </p:cNvPr>
          <p:cNvSpPr>
            <a:spLocks noGrp="1"/>
          </p:cNvSpPr>
          <p:nvPr>
            <p:ph type="title"/>
          </p:nvPr>
        </p:nvSpPr>
        <p:spPr>
          <a:xfrm>
            <a:off x="0" y="6203780"/>
            <a:ext cx="9831977" cy="670264"/>
          </a:xfrm>
        </p:spPr>
        <p:txBody>
          <a:bodyPr>
            <a:normAutofit/>
          </a:bodyPr>
          <a:lstStyle/>
          <a:p>
            <a:r>
              <a:rPr lang="en-US" sz="1600" dirty="0"/>
              <a:t>https://</a:t>
            </a:r>
            <a:r>
              <a:rPr lang="en-US" sz="1600" dirty="0" err="1"/>
              <a:t>testbed.nict.go.jp</a:t>
            </a:r>
            <a:r>
              <a:rPr lang="en-US" sz="1600" dirty="0"/>
              <a:t>/</a:t>
            </a:r>
            <a:r>
              <a:rPr lang="en-US" sz="1600" dirty="0" err="1"/>
              <a:t>jgn</a:t>
            </a:r>
            <a:r>
              <a:rPr lang="en-US" sz="1600" dirty="0"/>
              <a:t>/</a:t>
            </a:r>
            <a:r>
              <a:rPr lang="en-US" sz="1600" dirty="0" err="1"/>
              <a:t>english</a:t>
            </a:r>
            <a:r>
              <a:rPr lang="en-US" sz="1600" dirty="0"/>
              <a:t>/networks/</a:t>
            </a:r>
            <a:r>
              <a:rPr lang="en-US" sz="1600" dirty="0" err="1"/>
              <a:t>index.html</a:t>
            </a:r>
            <a:endParaRPr lang="en-TH" sz="1600" dirty="0"/>
          </a:p>
        </p:txBody>
      </p:sp>
    </p:spTree>
    <p:extLst>
      <p:ext uri="{BB962C8B-B14F-4D97-AF65-F5344CB8AC3E}">
        <p14:creationId xmlns:p14="http://schemas.microsoft.com/office/powerpoint/2010/main" val="271298516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F223114-44D0-6688-9482-BEBE3AB140CF}"/>
              </a:ext>
            </a:extLst>
          </p:cNvPr>
          <p:cNvSpPr>
            <a:spLocks noGrp="1"/>
          </p:cNvSpPr>
          <p:nvPr>
            <p:ph type="sldNum" sz="quarter" idx="12"/>
          </p:nvPr>
        </p:nvSpPr>
        <p:spPr/>
        <p:txBody>
          <a:bodyPr/>
          <a:lstStyle/>
          <a:p>
            <a:fld id="{8D7C52FC-E3ED-1C4F-9841-9DC0F8F2E2E0}" type="slidenum">
              <a:rPr lang="en-TH" smtClean="0"/>
              <a:t>21</a:t>
            </a:fld>
            <a:endParaRPr lang="en-TH"/>
          </a:p>
        </p:txBody>
      </p:sp>
      <p:pic>
        <p:nvPicPr>
          <p:cNvPr id="5" name="Picture 4">
            <a:extLst>
              <a:ext uri="{FF2B5EF4-FFF2-40B4-BE49-F238E27FC236}">
                <a16:creationId xmlns:a16="http://schemas.microsoft.com/office/drawing/2014/main" id="{A7E88A9A-C7BA-1056-5B90-289465EC420E}"/>
              </a:ext>
            </a:extLst>
          </p:cNvPr>
          <p:cNvPicPr>
            <a:picLocks noChangeAspect="1"/>
          </p:cNvPicPr>
          <p:nvPr/>
        </p:nvPicPr>
        <p:blipFill>
          <a:blip r:embed="rId2"/>
          <a:stretch>
            <a:fillRect/>
          </a:stretch>
        </p:blipFill>
        <p:spPr>
          <a:xfrm>
            <a:off x="838200" y="135408"/>
            <a:ext cx="9842710" cy="6596709"/>
          </a:xfrm>
          <a:prstGeom prst="rect">
            <a:avLst/>
          </a:prstGeom>
        </p:spPr>
      </p:pic>
      <p:sp>
        <p:nvSpPr>
          <p:cNvPr id="2" name="Title 1">
            <a:extLst>
              <a:ext uri="{FF2B5EF4-FFF2-40B4-BE49-F238E27FC236}">
                <a16:creationId xmlns:a16="http://schemas.microsoft.com/office/drawing/2014/main" id="{4AA2E50C-F82A-38A7-1A2C-3640B238B5D3}"/>
              </a:ext>
            </a:extLst>
          </p:cNvPr>
          <p:cNvSpPr>
            <a:spLocks noGrp="1"/>
          </p:cNvSpPr>
          <p:nvPr>
            <p:ph type="title"/>
          </p:nvPr>
        </p:nvSpPr>
        <p:spPr>
          <a:xfrm>
            <a:off x="-732" y="6492874"/>
            <a:ext cx="10515600" cy="365126"/>
          </a:xfrm>
        </p:spPr>
        <p:txBody>
          <a:bodyPr>
            <a:normAutofit/>
          </a:bodyPr>
          <a:lstStyle/>
          <a:p>
            <a:r>
              <a:rPr lang="en-US" sz="1600" dirty="0"/>
              <a:t>https://</a:t>
            </a:r>
            <a:r>
              <a:rPr lang="en-US" sz="1600" dirty="0" err="1"/>
              <a:t>www.harnet.hk</a:t>
            </a:r>
            <a:r>
              <a:rPr lang="en-US" sz="1600" dirty="0"/>
              <a:t>/about/</a:t>
            </a:r>
            <a:r>
              <a:rPr lang="en-US" sz="1600" dirty="0" err="1"/>
              <a:t>jucc-harnet</a:t>
            </a:r>
            <a:endParaRPr lang="en-TH" sz="1600" dirty="0"/>
          </a:p>
        </p:txBody>
      </p:sp>
      <p:sp>
        <p:nvSpPr>
          <p:cNvPr id="3" name="Content Placeholder 2">
            <a:extLst>
              <a:ext uri="{FF2B5EF4-FFF2-40B4-BE49-F238E27FC236}">
                <a16:creationId xmlns:a16="http://schemas.microsoft.com/office/drawing/2014/main" id="{406A7563-ECBC-90EE-4140-01BB49B1300E}"/>
              </a:ext>
            </a:extLst>
          </p:cNvPr>
          <p:cNvSpPr>
            <a:spLocks noGrp="1"/>
          </p:cNvSpPr>
          <p:nvPr>
            <p:ph idx="1"/>
          </p:nvPr>
        </p:nvSpPr>
        <p:spPr>
          <a:xfrm>
            <a:off x="0" y="0"/>
            <a:ext cx="10515600" cy="511175"/>
          </a:xfrm>
        </p:spPr>
        <p:txBody>
          <a:bodyPr/>
          <a:lstStyle/>
          <a:p>
            <a:pPr marL="0" indent="0">
              <a:buNone/>
            </a:pPr>
            <a:r>
              <a:rPr lang="en-TH" dirty="0"/>
              <a:t>HARNET</a:t>
            </a:r>
          </a:p>
        </p:txBody>
      </p:sp>
    </p:spTree>
    <p:extLst>
      <p:ext uri="{BB962C8B-B14F-4D97-AF65-F5344CB8AC3E}">
        <p14:creationId xmlns:p14="http://schemas.microsoft.com/office/powerpoint/2010/main" val="4028385573"/>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DF56A-63CA-39C3-A6AE-EE442D1174BF}"/>
              </a:ext>
            </a:extLst>
          </p:cNvPr>
          <p:cNvSpPr>
            <a:spLocks noGrp="1"/>
          </p:cNvSpPr>
          <p:nvPr>
            <p:ph type="title"/>
          </p:nvPr>
        </p:nvSpPr>
        <p:spPr/>
        <p:txBody>
          <a:bodyPr/>
          <a:lstStyle/>
          <a:p>
            <a:r>
              <a:rPr lang="en-TH" dirty="0"/>
              <a:t>ThaiSC</a:t>
            </a:r>
          </a:p>
        </p:txBody>
      </p:sp>
      <p:sp>
        <p:nvSpPr>
          <p:cNvPr id="3" name="Content Placeholder 2">
            <a:extLst>
              <a:ext uri="{FF2B5EF4-FFF2-40B4-BE49-F238E27FC236}">
                <a16:creationId xmlns:a16="http://schemas.microsoft.com/office/drawing/2014/main" id="{F91F47F8-1769-8C1E-35B5-AF0B4C945801}"/>
              </a:ext>
            </a:extLst>
          </p:cNvPr>
          <p:cNvSpPr>
            <a:spLocks noGrp="1"/>
          </p:cNvSpPr>
          <p:nvPr>
            <p:ph idx="1"/>
          </p:nvPr>
        </p:nvSpPr>
        <p:spPr/>
        <p:txBody>
          <a:bodyPr/>
          <a:lstStyle/>
          <a:p>
            <a:r>
              <a:rPr lang="en-US" dirty="0">
                <a:effectLst/>
                <a:cs typeface="TH SarabunPSK" panose="020B0500040200020003" pitchFamily="34" charset="-34"/>
              </a:rPr>
              <a:t>Developing </a:t>
            </a:r>
            <a:r>
              <a:rPr lang="en-US" dirty="0" err="1">
                <a:effectLst/>
                <a:cs typeface="TH SarabunPSK" panose="020B0500040200020003" pitchFamily="34" charset="-34"/>
              </a:rPr>
              <a:t>HPC</a:t>
            </a:r>
            <a:r>
              <a:rPr lang="en-US" dirty="0">
                <a:effectLst/>
                <a:cs typeface="TH SarabunPSK" panose="020B0500040200020003" pitchFamily="34" charset="-34"/>
              </a:rPr>
              <a:t> technical Specialist to support the future expansion of the Thai digital industry. </a:t>
            </a:r>
            <a:endParaRPr lang="en-US" dirty="0">
              <a:cs typeface="TH SarabunPSK" panose="020B0500040200020003" pitchFamily="34" charset="-34"/>
            </a:endParaRPr>
          </a:p>
          <a:p>
            <a:r>
              <a:rPr lang="en-US" dirty="0">
                <a:effectLst/>
                <a:cs typeface="TH SarabunPSK" panose="020B0500040200020003" pitchFamily="34" charset="-34"/>
              </a:rPr>
              <a:t>High Performance Computing (</a:t>
            </a:r>
            <a:r>
              <a:rPr lang="en-US" dirty="0" err="1">
                <a:effectLst/>
                <a:cs typeface="TH SarabunPSK" panose="020B0500040200020003" pitchFamily="34" charset="-34"/>
              </a:rPr>
              <a:t>HPC</a:t>
            </a:r>
            <a:r>
              <a:rPr lang="en-US" dirty="0">
                <a:effectLst/>
                <a:cs typeface="TH SarabunPSK" panose="020B0500040200020003" pitchFamily="34" charset="-34"/>
              </a:rPr>
              <a:t>) Administrator Trainee 2 months in Thailand</a:t>
            </a:r>
          </a:p>
          <a:p>
            <a:r>
              <a:rPr lang="en-US" dirty="0">
                <a:cs typeface="TH SarabunPSK" panose="020B0500040200020003" pitchFamily="34" charset="-34"/>
              </a:rPr>
              <a:t>Trainee abroad</a:t>
            </a:r>
            <a:endParaRPr lang="en-US" dirty="0">
              <a:effectLst/>
              <a:cs typeface="TH SarabunPSK" panose="020B0500040200020003" pitchFamily="34" charset="-34"/>
            </a:endParaRPr>
          </a:p>
          <a:p>
            <a:pPr marL="0" indent="0">
              <a:buNone/>
            </a:pPr>
            <a:r>
              <a:rPr lang="en-TH" dirty="0"/>
              <a:t> </a:t>
            </a:r>
          </a:p>
        </p:txBody>
      </p:sp>
      <p:sp>
        <p:nvSpPr>
          <p:cNvPr id="4" name="Slide Number Placeholder 3">
            <a:extLst>
              <a:ext uri="{FF2B5EF4-FFF2-40B4-BE49-F238E27FC236}">
                <a16:creationId xmlns:a16="http://schemas.microsoft.com/office/drawing/2014/main" id="{3379230D-67A3-1B5D-CB08-B8A65E9F76A6}"/>
              </a:ext>
            </a:extLst>
          </p:cNvPr>
          <p:cNvSpPr>
            <a:spLocks noGrp="1"/>
          </p:cNvSpPr>
          <p:nvPr>
            <p:ph type="sldNum" sz="quarter" idx="12"/>
          </p:nvPr>
        </p:nvSpPr>
        <p:spPr/>
        <p:txBody>
          <a:bodyPr/>
          <a:lstStyle/>
          <a:p>
            <a:fld id="{8D7C52FC-E3ED-1C4F-9841-9DC0F8F2E2E0}" type="slidenum">
              <a:rPr lang="en-TH" smtClean="0"/>
              <a:t>22</a:t>
            </a:fld>
            <a:endParaRPr lang="en-TH"/>
          </a:p>
        </p:txBody>
      </p:sp>
      <p:pic>
        <p:nvPicPr>
          <p:cNvPr id="6" name="Picture 5">
            <a:extLst>
              <a:ext uri="{FF2B5EF4-FFF2-40B4-BE49-F238E27FC236}">
                <a16:creationId xmlns:a16="http://schemas.microsoft.com/office/drawing/2014/main" id="{224E4A3F-534D-5F1A-FD47-C2B5CE646189}"/>
              </a:ext>
            </a:extLst>
          </p:cNvPr>
          <p:cNvPicPr>
            <a:picLocks noChangeAspect="1"/>
          </p:cNvPicPr>
          <p:nvPr/>
        </p:nvPicPr>
        <p:blipFill>
          <a:blip r:embed="rId2"/>
          <a:stretch>
            <a:fillRect/>
          </a:stretch>
        </p:blipFill>
        <p:spPr>
          <a:xfrm>
            <a:off x="8599714" y="-140856"/>
            <a:ext cx="3592286" cy="2055586"/>
          </a:xfrm>
          <a:prstGeom prst="rect">
            <a:avLst/>
          </a:prstGeom>
        </p:spPr>
      </p:pic>
    </p:spTree>
    <p:extLst>
      <p:ext uri="{BB962C8B-B14F-4D97-AF65-F5344CB8AC3E}">
        <p14:creationId xmlns:p14="http://schemas.microsoft.com/office/powerpoint/2010/main" val="174505954"/>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64703-D721-BE0C-078A-C3F6C00AF7D5}"/>
              </a:ext>
            </a:extLst>
          </p:cNvPr>
          <p:cNvSpPr>
            <a:spLocks noGrp="1"/>
          </p:cNvSpPr>
          <p:nvPr>
            <p:ph type="title"/>
          </p:nvPr>
        </p:nvSpPr>
        <p:spPr/>
        <p:txBody>
          <a:bodyPr/>
          <a:lstStyle/>
          <a:p>
            <a:r>
              <a:rPr lang="en-TH" dirty="0"/>
              <a:t>Future plan </a:t>
            </a:r>
          </a:p>
        </p:txBody>
      </p:sp>
      <p:sp>
        <p:nvSpPr>
          <p:cNvPr id="3" name="Content Placeholder 2">
            <a:extLst>
              <a:ext uri="{FF2B5EF4-FFF2-40B4-BE49-F238E27FC236}">
                <a16:creationId xmlns:a16="http://schemas.microsoft.com/office/drawing/2014/main" id="{43E57B88-2055-995C-EDF8-0302C3057094}"/>
              </a:ext>
            </a:extLst>
          </p:cNvPr>
          <p:cNvSpPr>
            <a:spLocks noGrp="1"/>
          </p:cNvSpPr>
          <p:nvPr>
            <p:ph idx="1"/>
          </p:nvPr>
        </p:nvSpPr>
        <p:spPr/>
        <p:txBody>
          <a:bodyPr/>
          <a:lstStyle/>
          <a:p>
            <a:pPr marL="0" indent="0">
              <a:buNone/>
            </a:pPr>
            <a:r>
              <a:rPr lang="en-TH" dirty="0"/>
              <a:t>SUT ALICE site upgrade</a:t>
            </a:r>
          </a:p>
          <a:p>
            <a:pPr lvl="1"/>
            <a:r>
              <a:rPr lang="en-US" sz="2800" dirty="0"/>
              <a:t>At SUT, new server support from </a:t>
            </a:r>
            <a:r>
              <a:rPr lang="en-US" sz="2800" dirty="0" err="1"/>
              <a:t>PMB</a:t>
            </a:r>
            <a:r>
              <a:rPr lang="en-US" sz="2800" dirty="0"/>
              <a:t>-U will be launched in 2024.</a:t>
            </a:r>
          </a:p>
          <a:p>
            <a:pPr lvl="1"/>
            <a:r>
              <a:rPr lang="en-US" sz="2800" dirty="0"/>
              <a:t>A server contributed by the CERN donation program will be installed on the SUT site.</a:t>
            </a:r>
            <a:endParaRPr lang="en-TH" sz="2800" dirty="0"/>
          </a:p>
          <a:p>
            <a:pPr marL="457200" lvl="1" indent="0">
              <a:buNone/>
            </a:pPr>
            <a:endParaRPr lang="en-US" sz="2800" dirty="0"/>
          </a:p>
        </p:txBody>
      </p:sp>
      <p:sp>
        <p:nvSpPr>
          <p:cNvPr id="4" name="Slide Number Placeholder 3">
            <a:extLst>
              <a:ext uri="{FF2B5EF4-FFF2-40B4-BE49-F238E27FC236}">
                <a16:creationId xmlns:a16="http://schemas.microsoft.com/office/drawing/2014/main" id="{D3BF18FE-CA83-2594-A734-643E25377AEB}"/>
              </a:ext>
            </a:extLst>
          </p:cNvPr>
          <p:cNvSpPr>
            <a:spLocks noGrp="1"/>
          </p:cNvSpPr>
          <p:nvPr>
            <p:ph type="sldNum" sz="quarter" idx="12"/>
          </p:nvPr>
        </p:nvSpPr>
        <p:spPr/>
        <p:txBody>
          <a:bodyPr/>
          <a:lstStyle/>
          <a:p>
            <a:fld id="{8D7C52FC-E3ED-1C4F-9841-9DC0F8F2E2E0}" type="slidenum">
              <a:rPr lang="en-TH" smtClean="0"/>
              <a:t>23</a:t>
            </a:fld>
            <a:endParaRPr lang="en-TH"/>
          </a:p>
        </p:txBody>
      </p:sp>
    </p:spTree>
    <p:extLst>
      <p:ext uri="{BB962C8B-B14F-4D97-AF65-F5344CB8AC3E}">
        <p14:creationId xmlns:p14="http://schemas.microsoft.com/office/powerpoint/2010/main" val="1983049417"/>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n aerial view of a small island&#10;&#10;Description automatically generated">
            <a:extLst>
              <a:ext uri="{FF2B5EF4-FFF2-40B4-BE49-F238E27FC236}">
                <a16:creationId xmlns:a16="http://schemas.microsoft.com/office/drawing/2014/main" id="{2256C605-3B70-0755-FBCB-D3DAD6FCA85B}"/>
              </a:ext>
            </a:extLst>
          </p:cNvPr>
          <p:cNvPicPr>
            <a:picLocks noChangeAspect="1"/>
          </p:cNvPicPr>
          <p:nvPr/>
        </p:nvPicPr>
        <p:blipFill>
          <a:blip r:embed="rId2">
            <a:alphaModFix amt="35000"/>
          </a:blip>
          <a:stretch>
            <a:fillRect/>
          </a:stretch>
        </p:blipFill>
        <p:spPr>
          <a:xfrm>
            <a:off x="-1" y="9578"/>
            <a:ext cx="12220691" cy="6874139"/>
          </a:xfrm>
          <a:prstGeom prst="rect">
            <a:avLst/>
          </a:prstGeom>
        </p:spPr>
      </p:pic>
      <p:sp>
        <p:nvSpPr>
          <p:cNvPr id="2" name="Title 1">
            <a:extLst>
              <a:ext uri="{FF2B5EF4-FFF2-40B4-BE49-F238E27FC236}">
                <a16:creationId xmlns:a16="http://schemas.microsoft.com/office/drawing/2014/main" id="{3C7BB4BF-80CB-4C3A-E7A8-800BADD052D9}"/>
              </a:ext>
            </a:extLst>
          </p:cNvPr>
          <p:cNvSpPr>
            <a:spLocks noGrp="1"/>
          </p:cNvSpPr>
          <p:nvPr>
            <p:ph type="title"/>
          </p:nvPr>
        </p:nvSpPr>
        <p:spPr>
          <a:xfrm>
            <a:off x="838200" y="2766219"/>
            <a:ext cx="10515600" cy="1325563"/>
          </a:xfrm>
        </p:spPr>
        <p:txBody>
          <a:bodyPr/>
          <a:lstStyle/>
          <a:p>
            <a:pPr algn="ctr"/>
            <a:r>
              <a:rPr lang="en-US" dirty="0"/>
              <a:t>Q&amp;A</a:t>
            </a:r>
            <a:endParaRPr lang="en-TH" dirty="0"/>
          </a:p>
        </p:txBody>
      </p:sp>
      <p:sp>
        <p:nvSpPr>
          <p:cNvPr id="3" name="Rectangle 2">
            <a:extLst>
              <a:ext uri="{FF2B5EF4-FFF2-40B4-BE49-F238E27FC236}">
                <a16:creationId xmlns:a16="http://schemas.microsoft.com/office/drawing/2014/main" id="{6A05265F-B7C1-4DC6-1F86-324111939C4E}"/>
              </a:ext>
            </a:extLst>
          </p:cNvPr>
          <p:cNvSpPr/>
          <p:nvPr/>
        </p:nvSpPr>
        <p:spPr>
          <a:xfrm>
            <a:off x="-1" y="0"/>
            <a:ext cx="12220691" cy="175059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a:p>
        </p:txBody>
      </p:sp>
      <p:pic>
        <p:nvPicPr>
          <p:cNvPr id="4" name="Picture 3">
            <a:extLst>
              <a:ext uri="{FF2B5EF4-FFF2-40B4-BE49-F238E27FC236}">
                <a16:creationId xmlns:a16="http://schemas.microsoft.com/office/drawing/2014/main" id="{D914D681-E46E-9F13-22CA-4E18B9F33A99}"/>
              </a:ext>
            </a:extLst>
          </p:cNvPr>
          <p:cNvPicPr>
            <a:picLocks noChangeAspect="1"/>
          </p:cNvPicPr>
          <p:nvPr/>
        </p:nvPicPr>
        <p:blipFill rotWithShape="1">
          <a:blip r:embed="rId3"/>
          <a:srcRect l="43515"/>
          <a:stretch/>
        </p:blipFill>
        <p:spPr>
          <a:xfrm>
            <a:off x="5442174" y="19158"/>
            <a:ext cx="6374714" cy="1708515"/>
          </a:xfrm>
          <a:prstGeom prst="rect">
            <a:avLst/>
          </a:prstGeom>
        </p:spPr>
      </p:pic>
      <p:pic>
        <p:nvPicPr>
          <p:cNvPr id="5" name="Picture 2" descr="National Supercomputing Center in Korea, KISTI, Joins Fight Against COVID-19">
            <a:extLst>
              <a:ext uri="{FF2B5EF4-FFF2-40B4-BE49-F238E27FC236}">
                <a16:creationId xmlns:a16="http://schemas.microsoft.com/office/drawing/2014/main" id="{D63761CD-3A1E-3925-94FB-3509C0157E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928" y="22860"/>
            <a:ext cx="3243070" cy="17012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uranaree University of Technology - Wikipedia">
            <a:extLst>
              <a:ext uri="{FF2B5EF4-FFF2-40B4-BE49-F238E27FC236}">
                <a16:creationId xmlns:a16="http://schemas.microsoft.com/office/drawing/2014/main" id="{39B6188C-222A-3547-D9CF-9E40FC4955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1438" y="27058"/>
            <a:ext cx="1302992" cy="1708515"/>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8">
            <a:extLst>
              <a:ext uri="{FF2B5EF4-FFF2-40B4-BE49-F238E27FC236}">
                <a16:creationId xmlns:a16="http://schemas.microsoft.com/office/drawing/2014/main" id="{8DEF5D95-FB6E-0C36-BCDF-DB3F07F58580}"/>
              </a:ext>
            </a:extLst>
          </p:cNvPr>
          <p:cNvSpPr txBox="1">
            <a:spLocks/>
          </p:cNvSpPr>
          <p:nvPr/>
        </p:nvSpPr>
        <p:spPr>
          <a:xfrm>
            <a:off x="9227820" y="6347489"/>
            <a:ext cx="2743200" cy="365125"/>
          </a:xfrm>
          <a:prstGeom prst="rect">
            <a:avLst/>
          </a:prstGeom>
        </p:spPr>
        <p:txBody>
          <a:bodyPr vert="horz" lIns="91440" tIns="45720" rIns="91440" bIns="45720" rtlCol="0" anchor="ctr"/>
          <a:lstStyle>
            <a:defPPr>
              <a:defRPr lang="en-T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7C52FC-E3ED-1C4F-9841-9DC0F8F2E2E0}" type="slidenum">
              <a:rPr lang="en-TH" sz="2400" smtClean="0"/>
              <a:pPr/>
              <a:t>24</a:t>
            </a:fld>
            <a:endParaRPr lang="en-TH" sz="2400" dirty="0"/>
          </a:p>
        </p:txBody>
      </p:sp>
    </p:spTree>
    <p:extLst>
      <p:ext uri="{BB962C8B-B14F-4D97-AF65-F5344CB8AC3E}">
        <p14:creationId xmlns:p14="http://schemas.microsoft.com/office/powerpoint/2010/main" val="3448519261"/>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72478" y="664035"/>
            <a:ext cx="3743695" cy="5638737"/>
          </a:xfrm>
          <a:prstGeom prst="rect">
            <a:avLst/>
          </a:prstGeom>
        </p:spPr>
      </p:pic>
      <p:pic>
        <p:nvPicPr>
          <p:cNvPr id="7" name="Picture 6"/>
          <p:cNvPicPr>
            <a:picLocks noChangeAspect="1"/>
          </p:cNvPicPr>
          <p:nvPr/>
        </p:nvPicPr>
        <p:blipFill>
          <a:blip r:embed="rId3"/>
          <a:stretch>
            <a:fillRect/>
          </a:stretch>
        </p:blipFill>
        <p:spPr>
          <a:xfrm>
            <a:off x="9558989" y="60960"/>
            <a:ext cx="1052740" cy="480196"/>
          </a:xfrm>
          <a:prstGeom prst="rect">
            <a:avLst/>
          </a:prstGeom>
        </p:spPr>
      </p:pic>
      <p:sp>
        <p:nvSpPr>
          <p:cNvPr id="6" name="Content Placeholder 5"/>
          <p:cNvSpPr>
            <a:spLocks noGrp="1"/>
          </p:cNvSpPr>
          <p:nvPr>
            <p:ph sz="half" idx="2"/>
          </p:nvPr>
        </p:nvSpPr>
        <p:spPr>
          <a:xfrm>
            <a:off x="5913121" y="664035"/>
            <a:ext cx="4698609" cy="5635807"/>
          </a:xfrm>
        </p:spPr>
        <p:txBody>
          <a:bodyPr>
            <a:normAutofit/>
          </a:bodyPr>
          <a:lstStyle/>
          <a:p>
            <a:r>
              <a:rPr lang="th-TH" sz="3200" dirty="0">
                <a:latin typeface="TH SarabunPSK" charset="0"/>
                <a:ea typeface="TH SarabunPSK" charset="0"/>
                <a:cs typeface="TH SarabunPSK" charset="0"/>
              </a:rPr>
              <a:t> </a:t>
            </a:r>
            <a:r>
              <a:rPr lang="en-US" sz="3200" dirty="0">
                <a:latin typeface="TH SarabunPSK" charset="0"/>
                <a:ea typeface="TH SarabunPSK" charset="0"/>
                <a:cs typeface="TH SarabunPSK" charset="0"/>
              </a:rPr>
              <a:t>Main Backbone </a:t>
            </a:r>
          </a:p>
          <a:p>
            <a:pPr lvl="1"/>
            <a:r>
              <a:rPr lang="en-US" sz="2800" dirty="0">
                <a:latin typeface="TH SarabunPSK" charset="0"/>
                <a:ea typeface="TH SarabunPSK" charset="0"/>
                <a:cs typeface="TH SarabunPSK" charset="0"/>
              </a:rPr>
              <a:t>bandwidth 50 Gbps</a:t>
            </a:r>
          </a:p>
          <a:p>
            <a:r>
              <a:rPr lang="en-US" sz="3200" dirty="0">
                <a:latin typeface="TH SarabunPSK" charset="0"/>
                <a:ea typeface="TH SarabunPSK" charset="0"/>
                <a:cs typeface="TH SarabunPSK" charset="0"/>
              </a:rPr>
              <a:t> Distribute Backbone                    </a:t>
            </a:r>
          </a:p>
          <a:p>
            <a:pPr lvl="1"/>
            <a:r>
              <a:rPr lang="en-US" sz="2800" dirty="0">
                <a:latin typeface="TH SarabunPSK" charset="0"/>
                <a:ea typeface="TH SarabunPSK" charset="0"/>
                <a:cs typeface="TH SarabunPSK" charset="0"/>
              </a:rPr>
              <a:t>bandwidth 10-20 Gbps</a:t>
            </a:r>
          </a:p>
          <a:p>
            <a:r>
              <a:rPr lang="en-US" sz="3200" dirty="0">
                <a:latin typeface="TH SarabunPSK"/>
                <a:cs typeface="TH SarabunPSK"/>
              </a:rPr>
              <a:t>Support IPv4/IPv6 Dual Stack and Native</a:t>
            </a:r>
          </a:p>
          <a:p>
            <a:r>
              <a:rPr lang="en-US" sz="3200" dirty="0">
                <a:latin typeface="TH SarabunPSK"/>
                <a:cs typeface="TH SarabunPSK"/>
              </a:rPr>
              <a:t>Support MPLS (L3 VRF)</a:t>
            </a:r>
          </a:p>
          <a:p>
            <a:r>
              <a:rPr lang="en-US" sz="3200" dirty="0">
                <a:latin typeface="TH SarabunPSK"/>
                <a:cs typeface="TH SarabunPSK"/>
              </a:rPr>
              <a:t>Support Traffic Engineering </a:t>
            </a:r>
          </a:p>
          <a:p>
            <a:r>
              <a:rPr lang="en-US" sz="3200" dirty="0">
                <a:latin typeface="TH SarabunPSK"/>
                <a:cs typeface="TH SarabunPSK"/>
              </a:rPr>
              <a:t>Support QoS </a:t>
            </a:r>
            <a:r>
              <a:rPr lang="th-TH" sz="3200" dirty="0">
                <a:latin typeface="TH SarabunPSK"/>
                <a:cs typeface="TH SarabunPSK"/>
              </a:rPr>
              <a:t> </a:t>
            </a:r>
            <a:endParaRPr lang="en-US" sz="3200" dirty="0">
              <a:latin typeface="TH SarabunPSK"/>
              <a:cs typeface="TH SarabunPSK"/>
            </a:endParaRPr>
          </a:p>
          <a:p>
            <a:endParaRPr lang="en-US" sz="3200" dirty="0">
              <a:latin typeface="TH SarabunPSK" charset="0"/>
              <a:ea typeface="TH SarabunPSK" charset="0"/>
              <a:cs typeface="TH SarabunPSK" charset="0"/>
            </a:endParaRPr>
          </a:p>
          <a:p>
            <a:endParaRPr lang="en-US" sz="3200" dirty="0">
              <a:latin typeface="TH SarabunPSK" charset="0"/>
              <a:ea typeface="TH SarabunPSK" charset="0"/>
              <a:cs typeface="TH SarabunPSK" charset="0"/>
            </a:endParaRPr>
          </a:p>
        </p:txBody>
      </p:sp>
    </p:spTree>
    <p:extLst>
      <p:ext uri="{BB962C8B-B14F-4D97-AF65-F5344CB8AC3E}">
        <p14:creationId xmlns:p14="http://schemas.microsoft.com/office/powerpoint/2010/main" val="28928048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Elbow Connector 55"/>
          <p:cNvCxnSpPr>
            <a:stCxn id="42" idx="1"/>
          </p:cNvCxnSpPr>
          <p:nvPr/>
        </p:nvCxnSpPr>
        <p:spPr>
          <a:xfrm rot="10800000" flipV="1">
            <a:off x="5292969" y="1505547"/>
            <a:ext cx="771752" cy="128327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3239408" y="3731317"/>
            <a:ext cx="1" cy="1679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7" idx="3"/>
          </p:cNvCxnSpPr>
          <p:nvPr/>
        </p:nvCxnSpPr>
        <p:spPr>
          <a:xfrm flipV="1">
            <a:off x="5759657" y="3308468"/>
            <a:ext cx="1058913"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p:txBody>
          <a:bodyPr/>
          <a:lstStyle/>
          <a:p>
            <a:r>
              <a:rPr lang="en-US">
                <a:solidFill>
                  <a:prstClr val="black">
                    <a:tint val="75000"/>
                  </a:prstClr>
                </a:solidFill>
              </a:rPr>
              <a:t>www.uni.net.th , www.ThaiREN.net.th</a:t>
            </a:r>
          </a:p>
        </p:txBody>
      </p:sp>
      <p:sp>
        <p:nvSpPr>
          <p:cNvPr id="5" name="Slide Number Placeholder 4"/>
          <p:cNvSpPr>
            <a:spLocks noGrp="1"/>
          </p:cNvSpPr>
          <p:nvPr>
            <p:ph type="sldNum" sz="quarter" idx="12"/>
          </p:nvPr>
        </p:nvSpPr>
        <p:spPr/>
        <p:txBody>
          <a:bodyPr/>
          <a:lstStyle/>
          <a:p>
            <a:fld id="{FDCD8D11-5EC8-594D-8FEB-094AF3848A8B}" type="slidenum">
              <a:rPr lang="en-US" smtClean="0">
                <a:solidFill>
                  <a:prstClr val="black">
                    <a:tint val="75000"/>
                  </a:prstClr>
                </a:solidFill>
              </a:rPr>
              <a:pPr/>
              <a:t>26</a:t>
            </a:fld>
            <a:endParaRPr lang="en-US">
              <a:solidFill>
                <a:prstClr val="black">
                  <a:tint val="75000"/>
                </a:prstClr>
              </a:solidFill>
            </a:endParaRPr>
          </a:p>
        </p:txBody>
      </p:sp>
      <p:grpSp>
        <p:nvGrpSpPr>
          <p:cNvPr id="11" name="Group 10"/>
          <p:cNvGrpSpPr/>
          <p:nvPr/>
        </p:nvGrpSpPr>
        <p:grpSpPr>
          <a:xfrm>
            <a:off x="3027968" y="2743203"/>
            <a:ext cx="2731689" cy="1130531"/>
            <a:chOff x="1629296" y="2743199"/>
            <a:chExt cx="2959330" cy="1130531"/>
          </a:xfrm>
          <a:solidFill>
            <a:schemeClr val="accent4">
              <a:lumMod val="20000"/>
              <a:lumOff val="80000"/>
            </a:schemeClr>
          </a:solidFill>
        </p:grpSpPr>
        <p:sp>
          <p:nvSpPr>
            <p:cNvPr id="7" name="Rectangle 6"/>
            <p:cNvSpPr/>
            <p:nvPr/>
          </p:nvSpPr>
          <p:spPr>
            <a:xfrm>
              <a:off x="1629296" y="2743199"/>
              <a:ext cx="2959330" cy="1130531"/>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TextBox 8"/>
            <p:cNvSpPr txBox="1"/>
            <p:nvPr/>
          </p:nvSpPr>
          <p:spPr>
            <a:xfrm>
              <a:off x="2072944" y="2836355"/>
              <a:ext cx="2072033" cy="892552"/>
            </a:xfrm>
            <a:prstGeom prst="rect">
              <a:avLst/>
            </a:prstGeom>
            <a:grpFill/>
          </p:spPr>
          <p:txBody>
            <a:bodyPr wrap="square" rtlCol="0">
              <a:spAutoFit/>
            </a:bodyPr>
            <a:lstStyle/>
            <a:p>
              <a:pPr algn="ctr"/>
              <a:r>
                <a:rPr lang="en-US" sz="3200" dirty="0">
                  <a:solidFill>
                    <a:prstClr val="black"/>
                  </a:solidFill>
                  <a:latin typeface="Calibri" panose="020F0502020204030204"/>
                </a:rPr>
                <a:t>UniNet</a:t>
              </a:r>
            </a:p>
            <a:p>
              <a:pPr algn="ctr"/>
              <a:r>
                <a:rPr lang="en-US" dirty="0">
                  <a:solidFill>
                    <a:prstClr val="black"/>
                  </a:solidFill>
                  <a:latin typeface="Calibri" panose="020F0502020204030204"/>
                </a:rPr>
                <a:t>AS4621</a:t>
              </a:r>
            </a:p>
          </p:txBody>
        </p:sp>
      </p:grpSp>
      <p:grpSp>
        <p:nvGrpSpPr>
          <p:cNvPr id="12" name="Group 11"/>
          <p:cNvGrpSpPr/>
          <p:nvPr/>
        </p:nvGrpSpPr>
        <p:grpSpPr>
          <a:xfrm>
            <a:off x="6601439" y="2743203"/>
            <a:ext cx="1987823" cy="1130531"/>
            <a:chOff x="5500556" y="2743199"/>
            <a:chExt cx="2153475" cy="1130531"/>
          </a:xfrm>
        </p:grpSpPr>
        <p:sp>
          <p:nvSpPr>
            <p:cNvPr id="8" name="Rectangle 7"/>
            <p:cNvSpPr/>
            <p:nvPr/>
          </p:nvSpPr>
          <p:spPr>
            <a:xfrm>
              <a:off x="5595245" y="2743199"/>
              <a:ext cx="2058786" cy="113053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Box 9"/>
            <p:cNvSpPr txBox="1"/>
            <p:nvPr/>
          </p:nvSpPr>
          <p:spPr>
            <a:xfrm>
              <a:off x="5500556" y="2836355"/>
              <a:ext cx="2072033" cy="892552"/>
            </a:xfrm>
            <a:prstGeom prst="rect">
              <a:avLst/>
            </a:prstGeom>
            <a:noFill/>
          </p:spPr>
          <p:txBody>
            <a:bodyPr wrap="square" rtlCol="0">
              <a:spAutoFit/>
            </a:bodyPr>
            <a:lstStyle/>
            <a:p>
              <a:pPr algn="ctr"/>
              <a:r>
                <a:rPr lang="en-US" sz="3200" dirty="0">
                  <a:solidFill>
                    <a:prstClr val="black"/>
                  </a:solidFill>
                  <a:latin typeface="Calibri" panose="020F0502020204030204"/>
                </a:rPr>
                <a:t>ThaiREN</a:t>
              </a:r>
            </a:p>
            <a:p>
              <a:pPr algn="ctr"/>
              <a:r>
                <a:rPr lang="en-US" dirty="0">
                  <a:solidFill>
                    <a:prstClr val="black"/>
                  </a:solidFill>
                  <a:latin typeface="Calibri" panose="020F0502020204030204"/>
                </a:rPr>
                <a:t>AS24475</a:t>
              </a:r>
            </a:p>
          </p:txBody>
        </p:sp>
      </p:grpSp>
      <p:sp>
        <p:nvSpPr>
          <p:cNvPr id="16" name="Rectangle 15"/>
          <p:cNvSpPr/>
          <p:nvPr/>
        </p:nvSpPr>
        <p:spPr>
          <a:xfrm>
            <a:off x="2659175" y="465513"/>
            <a:ext cx="1197032" cy="59851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ectangle 16"/>
          <p:cNvSpPr/>
          <p:nvPr/>
        </p:nvSpPr>
        <p:spPr>
          <a:xfrm>
            <a:off x="4153102" y="465513"/>
            <a:ext cx="1197032" cy="5985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1" name="Straight Connector 20"/>
          <p:cNvCxnSpPr/>
          <p:nvPr/>
        </p:nvCxnSpPr>
        <p:spPr>
          <a:xfrm flipH="1">
            <a:off x="3277071" y="1064029"/>
            <a:ext cx="1" cy="1679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4746782" y="1064029"/>
            <a:ext cx="1" cy="1679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4772887" y="3883618"/>
            <a:ext cx="1" cy="1679170"/>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236150" y="5104013"/>
            <a:ext cx="1197032" cy="59851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TextBox 24"/>
          <p:cNvSpPr txBox="1"/>
          <p:nvPr/>
        </p:nvSpPr>
        <p:spPr>
          <a:xfrm>
            <a:off x="2766046" y="451720"/>
            <a:ext cx="983288" cy="584775"/>
          </a:xfrm>
          <a:prstGeom prst="rect">
            <a:avLst/>
          </a:prstGeom>
          <a:noFill/>
        </p:spPr>
        <p:txBody>
          <a:bodyPr wrap="square" rtlCol="0">
            <a:spAutoFit/>
          </a:bodyPr>
          <a:lstStyle/>
          <a:p>
            <a:pPr algn="ctr"/>
            <a:r>
              <a:rPr lang="en-US" dirty="0">
                <a:solidFill>
                  <a:prstClr val="black"/>
                </a:solidFill>
                <a:latin typeface="Calibri" panose="020F0502020204030204"/>
              </a:rPr>
              <a:t>CAT-IIG</a:t>
            </a:r>
          </a:p>
          <a:p>
            <a:pPr algn="ctr"/>
            <a:r>
              <a:rPr lang="en-US" sz="1400" dirty="0">
                <a:solidFill>
                  <a:prstClr val="black"/>
                </a:solidFill>
                <a:latin typeface="Calibri" panose="020F0502020204030204"/>
              </a:rPr>
              <a:t>AS4651</a:t>
            </a:r>
          </a:p>
        </p:txBody>
      </p:sp>
      <p:sp>
        <p:nvSpPr>
          <p:cNvPr id="26" name="TextBox 25"/>
          <p:cNvSpPr txBox="1"/>
          <p:nvPr/>
        </p:nvSpPr>
        <p:spPr>
          <a:xfrm>
            <a:off x="4320241" y="441610"/>
            <a:ext cx="983288" cy="584775"/>
          </a:xfrm>
          <a:prstGeom prst="rect">
            <a:avLst/>
          </a:prstGeom>
          <a:noFill/>
        </p:spPr>
        <p:txBody>
          <a:bodyPr wrap="square" rtlCol="0">
            <a:spAutoFit/>
          </a:bodyPr>
          <a:lstStyle/>
          <a:p>
            <a:pPr algn="ctr"/>
            <a:r>
              <a:rPr lang="en-US" dirty="0">
                <a:solidFill>
                  <a:prstClr val="black"/>
                </a:solidFill>
                <a:latin typeface="Calibri" panose="020F0502020204030204"/>
              </a:rPr>
              <a:t>CAT-NIX</a:t>
            </a:r>
          </a:p>
          <a:p>
            <a:pPr algn="ctr"/>
            <a:r>
              <a:rPr lang="en-US" sz="1400" dirty="0">
                <a:solidFill>
                  <a:prstClr val="black"/>
                </a:solidFill>
                <a:latin typeface="Calibri" panose="020F0502020204030204"/>
              </a:rPr>
              <a:t>AS4652</a:t>
            </a:r>
          </a:p>
        </p:txBody>
      </p:sp>
      <p:sp>
        <p:nvSpPr>
          <p:cNvPr id="27" name="TextBox 26"/>
          <p:cNvSpPr txBox="1"/>
          <p:nvPr/>
        </p:nvSpPr>
        <p:spPr>
          <a:xfrm>
            <a:off x="4458377" y="5110887"/>
            <a:ext cx="797230" cy="800219"/>
          </a:xfrm>
          <a:prstGeom prst="rect">
            <a:avLst/>
          </a:prstGeom>
          <a:noFill/>
        </p:spPr>
        <p:txBody>
          <a:bodyPr wrap="square" rtlCol="0">
            <a:spAutoFit/>
          </a:bodyPr>
          <a:lstStyle/>
          <a:p>
            <a:r>
              <a:rPr lang="en-US" dirty="0">
                <a:solidFill>
                  <a:prstClr val="black"/>
                </a:solidFill>
                <a:latin typeface="Calibri" panose="020F0502020204030204"/>
              </a:rPr>
              <a:t>BKNIX</a:t>
            </a:r>
          </a:p>
          <a:p>
            <a:r>
              <a:rPr lang="en-US" sz="1400" dirty="0">
                <a:solidFill>
                  <a:prstClr val="black"/>
                </a:solidFill>
                <a:latin typeface="Calibri" panose="020F0502020204030204"/>
              </a:rPr>
              <a:t>AS63529</a:t>
            </a:r>
          </a:p>
        </p:txBody>
      </p:sp>
      <p:sp>
        <p:nvSpPr>
          <p:cNvPr id="28" name="Rectangle 27"/>
          <p:cNvSpPr/>
          <p:nvPr/>
        </p:nvSpPr>
        <p:spPr>
          <a:xfrm>
            <a:off x="2766046" y="5104013"/>
            <a:ext cx="1197032" cy="598516"/>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TextBox 29"/>
          <p:cNvSpPr txBox="1"/>
          <p:nvPr/>
        </p:nvSpPr>
        <p:spPr>
          <a:xfrm>
            <a:off x="2943598" y="5131553"/>
            <a:ext cx="867557" cy="1077218"/>
          </a:xfrm>
          <a:prstGeom prst="rect">
            <a:avLst/>
          </a:prstGeom>
          <a:noFill/>
        </p:spPr>
        <p:txBody>
          <a:bodyPr wrap="square" rtlCol="0">
            <a:spAutoFit/>
          </a:bodyPr>
          <a:lstStyle/>
          <a:p>
            <a:r>
              <a:rPr lang="en-US" dirty="0">
                <a:solidFill>
                  <a:prstClr val="black"/>
                </a:solidFill>
                <a:latin typeface="Calibri" panose="020F0502020204030204"/>
              </a:rPr>
              <a:t>Sym-IIG</a:t>
            </a:r>
            <a:endParaRPr lang="th-TH" dirty="0">
              <a:solidFill>
                <a:prstClr val="black"/>
              </a:solidFill>
              <a:latin typeface="Calibri" panose="020F0502020204030204"/>
              <a:cs typeface="Cordia New"/>
            </a:endParaRPr>
          </a:p>
          <a:p>
            <a:r>
              <a:rPr lang="en-US" sz="1400" dirty="0">
                <a:solidFill>
                  <a:prstClr val="black"/>
                </a:solidFill>
                <a:latin typeface="Calibri" panose="020F0502020204030204"/>
              </a:rPr>
              <a:t>AS132876</a:t>
            </a:r>
          </a:p>
        </p:txBody>
      </p:sp>
      <p:sp>
        <p:nvSpPr>
          <p:cNvPr id="31" name="Rectangle 30"/>
          <p:cNvSpPr/>
          <p:nvPr/>
        </p:nvSpPr>
        <p:spPr>
          <a:xfrm>
            <a:off x="6572866" y="5098415"/>
            <a:ext cx="1197032" cy="59851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33" name="Straight Connector 32"/>
          <p:cNvCxnSpPr>
            <a:endCxn id="31" idx="0"/>
          </p:cNvCxnSpPr>
          <p:nvPr/>
        </p:nvCxnSpPr>
        <p:spPr>
          <a:xfrm flipH="1">
            <a:off x="7171383" y="3883622"/>
            <a:ext cx="11557" cy="1214797"/>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601436" y="5086132"/>
            <a:ext cx="1168460" cy="584775"/>
          </a:xfrm>
          <a:prstGeom prst="rect">
            <a:avLst/>
          </a:prstGeom>
          <a:noFill/>
        </p:spPr>
        <p:txBody>
          <a:bodyPr wrap="square" rtlCol="0">
            <a:spAutoFit/>
          </a:bodyPr>
          <a:lstStyle/>
          <a:p>
            <a:pPr algn="ctr"/>
            <a:r>
              <a:rPr lang="en-US" dirty="0">
                <a:solidFill>
                  <a:prstClr val="black"/>
                </a:solidFill>
                <a:latin typeface="Calibri" panose="020F0502020204030204"/>
              </a:rPr>
              <a:t>ThaiSARN</a:t>
            </a:r>
          </a:p>
          <a:p>
            <a:pPr algn="ctr"/>
            <a:r>
              <a:rPr lang="en-US" sz="1400" dirty="0">
                <a:solidFill>
                  <a:prstClr val="black"/>
                </a:solidFill>
                <a:latin typeface="Calibri" panose="020F0502020204030204"/>
              </a:rPr>
              <a:t>AS3836</a:t>
            </a:r>
          </a:p>
        </p:txBody>
      </p:sp>
      <p:sp>
        <p:nvSpPr>
          <p:cNvPr id="39" name="Rectangle 38"/>
          <p:cNvSpPr/>
          <p:nvPr/>
        </p:nvSpPr>
        <p:spPr>
          <a:xfrm>
            <a:off x="6601438" y="465513"/>
            <a:ext cx="1197032" cy="5985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0" name="Rectangle 39"/>
          <p:cNvSpPr/>
          <p:nvPr/>
        </p:nvSpPr>
        <p:spPr>
          <a:xfrm>
            <a:off x="8027551" y="469429"/>
            <a:ext cx="1197032" cy="5985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4" name="Group 53"/>
          <p:cNvGrpSpPr/>
          <p:nvPr/>
        </p:nvGrpSpPr>
        <p:grpSpPr>
          <a:xfrm>
            <a:off x="6058587" y="1206289"/>
            <a:ext cx="1051103" cy="598516"/>
            <a:chOff x="2040213" y="1407025"/>
            <a:chExt cx="1138695" cy="598516"/>
          </a:xfrm>
        </p:grpSpPr>
        <p:sp>
          <p:nvSpPr>
            <p:cNvPr id="42" name="Rectangle 41"/>
            <p:cNvSpPr/>
            <p:nvPr/>
          </p:nvSpPr>
          <p:spPr>
            <a:xfrm>
              <a:off x="2046859" y="1407025"/>
              <a:ext cx="1132049" cy="5985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3" name="TextBox 42"/>
            <p:cNvSpPr txBox="1"/>
            <p:nvPr/>
          </p:nvSpPr>
          <p:spPr>
            <a:xfrm>
              <a:off x="2040213" y="1413895"/>
              <a:ext cx="1065229" cy="584775"/>
            </a:xfrm>
            <a:prstGeom prst="rect">
              <a:avLst/>
            </a:prstGeom>
            <a:noFill/>
          </p:spPr>
          <p:txBody>
            <a:bodyPr wrap="square" rtlCol="0">
              <a:spAutoFit/>
            </a:bodyPr>
            <a:lstStyle/>
            <a:p>
              <a:pPr algn="ctr"/>
              <a:r>
                <a:rPr lang="en-US" dirty="0">
                  <a:solidFill>
                    <a:prstClr val="black"/>
                  </a:solidFill>
                  <a:latin typeface="Calibri" panose="020F0502020204030204"/>
                </a:rPr>
                <a:t>LERNet</a:t>
              </a:r>
            </a:p>
            <a:p>
              <a:pPr algn="ctr"/>
              <a:r>
                <a:rPr lang="en-US" sz="1400" dirty="0">
                  <a:solidFill>
                    <a:prstClr val="black"/>
                  </a:solidFill>
                  <a:latin typeface="Calibri" panose="020F0502020204030204"/>
                </a:rPr>
                <a:t>AS4652</a:t>
              </a:r>
            </a:p>
          </p:txBody>
        </p:sp>
      </p:grpSp>
      <p:cxnSp>
        <p:nvCxnSpPr>
          <p:cNvPr id="47" name="Straight Connector 46"/>
          <p:cNvCxnSpPr/>
          <p:nvPr/>
        </p:nvCxnSpPr>
        <p:spPr>
          <a:xfrm>
            <a:off x="7199950" y="1076931"/>
            <a:ext cx="2" cy="169561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341318" y="1078308"/>
            <a:ext cx="2" cy="1695611"/>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6708308" y="456010"/>
            <a:ext cx="1061591" cy="815608"/>
          </a:xfrm>
          <a:prstGeom prst="rect">
            <a:avLst/>
          </a:prstGeom>
          <a:noFill/>
        </p:spPr>
        <p:txBody>
          <a:bodyPr wrap="square" rtlCol="0">
            <a:spAutoFit/>
          </a:bodyPr>
          <a:lstStyle/>
          <a:p>
            <a:pPr algn="ctr"/>
            <a:r>
              <a:rPr lang="en-US" dirty="0">
                <a:solidFill>
                  <a:prstClr val="black"/>
                </a:solidFill>
                <a:latin typeface="Calibri" panose="020F0502020204030204"/>
              </a:rPr>
              <a:t>JGN/APAN</a:t>
            </a:r>
          </a:p>
          <a:p>
            <a:pPr algn="ctr"/>
            <a:r>
              <a:rPr lang="en-US" sz="1100" dirty="0">
                <a:solidFill>
                  <a:prstClr val="black"/>
                </a:solidFill>
                <a:latin typeface="Calibri" panose="020F0502020204030204"/>
              </a:rPr>
              <a:t>AS7660</a:t>
            </a:r>
          </a:p>
        </p:txBody>
      </p:sp>
      <p:sp>
        <p:nvSpPr>
          <p:cNvPr id="53" name="TextBox 52"/>
          <p:cNvSpPr txBox="1"/>
          <p:nvPr/>
        </p:nvSpPr>
        <p:spPr>
          <a:xfrm>
            <a:off x="8095053" y="459074"/>
            <a:ext cx="1061591" cy="538609"/>
          </a:xfrm>
          <a:prstGeom prst="rect">
            <a:avLst/>
          </a:prstGeom>
          <a:noFill/>
        </p:spPr>
        <p:txBody>
          <a:bodyPr wrap="square" rtlCol="0">
            <a:spAutoFit/>
          </a:bodyPr>
          <a:lstStyle/>
          <a:p>
            <a:pPr algn="ctr"/>
            <a:r>
              <a:rPr lang="en-US" dirty="0">
                <a:solidFill>
                  <a:prstClr val="black"/>
                </a:solidFill>
                <a:latin typeface="Calibri" panose="020F0502020204030204"/>
              </a:rPr>
              <a:t>TEIN-SG</a:t>
            </a:r>
          </a:p>
          <a:p>
            <a:pPr algn="ctr"/>
            <a:r>
              <a:rPr lang="en-US" sz="1100" dirty="0">
                <a:solidFill>
                  <a:prstClr val="black"/>
                </a:solidFill>
                <a:latin typeface="Calibri" panose="020F0502020204030204"/>
              </a:rPr>
              <a:t>AS24490</a:t>
            </a:r>
          </a:p>
        </p:txBody>
      </p:sp>
      <p:sp>
        <p:nvSpPr>
          <p:cNvPr id="57" name="TextBox 56"/>
          <p:cNvSpPr txBox="1"/>
          <p:nvPr/>
        </p:nvSpPr>
        <p:spPr>
          <a:xfrm rot="16200000">
            <a:off x="2788681" y="1648732"/>
            <a:ext cx="735290" cy="261610"/>
          </a:xfrm>
          <a:prstGeom prst="rect">
            <a:avLst/>
          </a:prstGeom>
          <a:noFill/>
        </p:spPr>
        <p:txBody>
          <a:bodyPr wrap="square" rtlCol="0">
            <a:spAutoFit/>
          </a:bodyPr>
          <a:lstStyle/>
          <a:p>
            <a:r>
              <a:rPr lang="en-US" sz="1100" dirty="0">
                <a:solidFill>
                  <a:prstClr val="black"/>
                </a:solidFill>
                <a:latin typeface="Calibri" panose="020F0502020204030204"/>
              </a:rPr>
              <a:t>80 Gbps</a:t>
            </a:r>
            <a:endParaRPr lang="en-US" dirty="0">
              <a:solidFill>
                <a:prstClr val="black"/>
              </a:solidFill>
              <a:latin typeface="Calibri" panose="020F0502020204030204"/>
            </a:endParaRPr>
          </a:p>
        </p:txBody>
      </p:sp>
      <p:sp>
        <p:nvSpPr>
          <p:cNvPr id="58" name="TextBox 57"/>
          <p:cNvSpPr txBox="1"/>
          <p:nvPr/>
        </p:nvSpPr>
        <p:spPr>
          <a:xfrm rot="16200000">
            <a:off x="2762283" y="4248946"/>
            <a:ext cx="735290" cy="261610"/>
          </a:xfrm>
          <a:prstGeom prst="rect">
            <a:avLst/>
          </a:prstGeom>
          <a:noFill/>
        </p:spPr>
        <p:txBody>
          <a:bodyPr wrap="square" rtlCol="0">
            <a:spAutoFit/>
          </a:bodyPr>
          <a:lstStyle/>
          <a:p>
            <a:r>
              <a:rPr lang="en-US" sz="1100" dirty="0">
                <a:solidFill>
                  <a:prstClr val="black"/>
                </a:solidFill>
                <a:latin typeface="Calibri" panose="020F0502020204030204"/>
              </a:rPr>
              <a:t>10 Gbps</a:t>
            </a:r>
            <a:endParaRPr lang="en-US" dirty="0">
              <a:solidFill>
                <a:prstClr val="black"/>
              </a:solidFill>
              <a:latin typeface="Calibri" panose="020F0502020204030204"/>
            </a:endParaRPr>
          </a:p>
        </p:txBody>
      </p:sp>
      <p:sp>
        <p:nvSpPr>
          <p:cNvPr id="60" name="TextBox 59"/>
          <p:cNvSpPr txBox="1"/>
          <p:nvPr/>
        </p:nvSpPr>
        <p:spPr>
          <a:xfrm rot="16200000">
            <a:off x="4306010" y="4257523"/>
            <a:ext cx="735290" cy="261610"/>
          </a:xfrm>
          <a:prstGeom prst="rect">
            <a:avLst/>
          </a:prstGeom>
          <a:noFill/>
        </p:spPr>
        <p:txBody>
          <a:bodyPr wrap="square" rtlCol="0">
            <a:spAutoFit/>
          </a:bodyPr>
          <a:lstStyle/>
          <a:p>
            <a:r>
              <a:rPr lang="en-US" sz="1100" dirty="0">
                <a:solidFill>
                  <a:prstClr val="black"/>
                </a:solidFill>
                <a:latin typeface="Calibri" panose="020F0502020204030204"/>
              </a:rPr>
              <a:t>20 Gbps</a:t>
            </a:r>
            <a:endParaRPr lang="en-US" dirty="0">
              <a:solidFill>
                <a:prstClr val="black"/>
              </a:solidFill>
              <a:latin typeface="Calibri" panose="020F0502020204030204"/>
            </a:endParaRPr>
          </a:p>
        </p:txBody>
      </p:sp>
      <p:sp>
        <p:nvSpPr>
          <p:cNvPr id="61" name="TextBox 60"/>
          <p:cNvSpPr txBox="1"/>
          <p:nvPr/>
        </p:nvSpPr>
        <p:spPr>
          <a:xfrm rot="16200000">
            <a:off x="4301028" y="1703083"/>
            <a:ext cx="735290" cy="261610"/>
          </a:xfrm>
          <a:prstGeom prst="rect">
            <a:avLst/>
          </a:prstGeom>
          <a:noFill/>
        </p:spPr>
        <p:txBody>
          <a:bodyPr wrap="square" rtlCol="0">
            <a:spAutoFit/>
          </a:bodyPr>
          <a:lstStyle/>
          <a:p>
            <a:r>
              <a:rPr lang="en-US" sz="1100" dirty="0">
                <a:solidFill>
                  <a:prstClr val="black"/>
                </a:solidFill>
                <a:latin typeface="Calibri" panose="020F0502020204030204"/>
              </a:rPr>
              <a:t>40 Gbps</a:t>
            </a:r>
            <a:endParaRPr lang="en-US" dirty="0">
              <a:solidFill>
                <a:prstClr val="black"/>
              </a:solidFill>
              <a:latin typeface="Calibri" panose="020F0502020204030204"/>
            </a:endParaRPr>
          </a:p>
        </p:txBody>
      </p:sp>
      <p:sp>
        <p:nvSpPr>
          <p:cNvPr id="62" name="TextBox 61"/>
          <p:cNvSpPr txBox="1"/>
          <p:nvPr/>
        </p:nvSpPr>
        <p:spPr>
          <a:xfrm rot="16200000">
            <a:off x="4945725" y="1852459"/>
            <a:ext cx="874742" cy="261610"/>
          </a:xfrm>
          <a:prstGeom prst="rect">
            <a:avLst/>
          </a:prstGeom>
          <a:noFill/>
        </p:spPr>
        <p:txBody>
          <a:bodyPr wrap="square" rtlCol="0">
            <a:spAutoFit/>
          </a:bodyPr>
          <a:lstStyle/>
          <a:p>
            <a:r>
              <a:rPr lang="en-US" sz="1100">
                <a:solidFill>
                  <a:prstClr val="black"/>
                </a:solidFill>
                <a:latin typeface="Calibri" panose="020F0502020204030204"/>
              </a:rPr>
              <a:t>100 </a:t>
            </a:r>
            <a:r>
              <a:rPr lang="en-US" sz="1100" dirty="0">
                <a:solidFill>
                  <a:prstClr val="black"/>
                </a:solidFill>
                <a:latin typeface="Calibri" panose="020F0502020204030204"/>
              </a:rPr>
              <a:t>M</a:t>
            </a:r>
            <a:r>
              <a:rPr lang="en-US" sz="1100">
                <a:solidFill>
                  <a:prstClr val="black"/>
                </a:solidFill>
                <a:latin typeface="Calibri" panose="020F0502020204030204"/>
              </a:rPr>
              <a:t>bps</a:t>
            </a:r>
            <a:endParaRPr lang="en-US" dirty="0">
              <a:solidFill>
                <a:prstClr val="black"/>
              </a:solidFill>
              <a:latin typeface="Calibri" panose="020F0502020204030204"/>
            </a:endParaRPr>
          </a:p>
        </p:txBody>
      </p:sp>
      <p:sp>
        <p:nvSpPr>
          <p:cNvPr id="63" name="TextBox 62"/>
          <p:cNvSpPr txBox="1"/>
          <p:nvPr/>
        </p:nvSpPr>
        <p:spPr>
          <a:xfrm>
            <a:off x="5946276" y="3069664"/>
            <a:ext cx="678729" cy="261610"/>
          </a:xfrm>
          <a:prstGeom prst="rect">
            <a:avLst/>
          </a:prstGeom>
          <a:noFill/>
        </p:spPr>
        <p:txBody>
          <a:bodyPr wrap="square" rtlCol="0">
            <a:spAutoFit/>
          </a:bodyPr>
          <a:lstStyle/>
          <a:p>
            <a:r>
              <a:rPr lang="en-US" sz="1100" dirty="0">
                <a:solidFill>
                  <a:prstClr val="black"/>
                </a:solidFill>
                <a:latin typeface="Calibri" panose="020F0502020204030204"/>
              </a:rPr>
              <a:t>3 Gbps</a:t>
            </a:r>
            <a:endParaRPr lang="en-US" dirty="0">
              <a:solidFill>
                <a:prstClr val="black"/>
              </a:solidFill>
              <a:latin typeface="Calibri" panose="020F0502020204030204"/>
            </a:endParaRPr>
          </a:p>
        </p:txBody>
      </p:sp>
      <p:sp>
        <p:nvSpPr>
          <p:cNvPr id="64" name="TextBox 63"/>
          <p:cNvSpPr txBox="1"/>
          <p:nvPr/>
        </p:nvSpPr>
        <p:spPr>
          <a:xfrm rot="16200000">
            <a:off x="6711562" y="4245334"/>
            <a:ext cx="735290" cy="261610"/>
          </a:xfrm>
          <a:prstGeom prst="rect">
            <a:avLst/>
          </a:prstGeom>
          <a:noFill/>
        </p:spPr>
        <p:txBody>
          <a:bodyPr wrap="square" rtlCol="0">
            <a:spAutoFit/>
          </a:bodyPr>
          <a:lstStyle/>
          <a:p>
            <a:r>
              <a:rPr lang="en-US" sz="1100" dirty="0">
                <a:solidFill>
                  <a:prstClr val="black"/>
                </a:solidFill>
                <a:latin typeface="Calibri" panose="020F0502020204030204"/>
              </a:rPr>
              <a:t>1 Gbps</a:t>
            </a:r>
            <a:endParaRPr lang="en-US" dirty="0">
              <a:solidFill>
                <a:prstClr val="black"/>
              </a:solidFill>
              <a:latin typeface="Calibri" panose="020F0502020204030204"/>
            </a:endParaRPr>
          </a:p>
        </p:txBody>
      </p:sp>
      <p:sp>
        <p:nvSpPr>
          <p:cNvPr id="65" name="TextBox 64"/>
          <p:cNvSpPr txBox="1"/>
          <p:nvPr/>
        </p:nvSpPr>
        <p:spPr>
          <a:xfrm rot="16200000">
            <a:off x="6941957" y="1665946"/>
            <a:ext cx="735290" cy="261610"/>
          </a:xfrm>
          <a:prstGeom prst="rect">
            <a:avLst/>
          </a:prstGeom>
          <a:noFill/>
        </p:spPr>
        <p:txBody>
          <a:bodyPr wrap="square" rtlCol="0">
            <a:spAutoFit/>
          </a:bodyPr>
          <a:lstStyle/>
          <a:p>
            <a:r>
              <a:rPr lang="en-US" sz="1100" dirty="0">
                <a:solidFill>
                  <a:prstClr val="black"/>
                </a:solidFill>
                <a:latin typeface="Calibri" panose="020F0502020204030204"/>
              </a:rPr>
              <a:t>1 Gbps</a:t>
            </a:r>
            <a:endParaRPr lang="en-US" dirty="0">
              <a:solidFill>
                <a:prstClr val="black"/>
              </a:solidFill>
              <a:latin typeface="Calibri" panose="020F0502020204030204"/>
            </a:endParaRPr>
          </a:p>
        </p:txBody>
      </p:sp>
      <p:sp>
        <p:nvSpPr>
          <p:cNvPr id="66" name="TextBox 65"/>
          <p:cNvSpPr txBox="1"/>
          <p:nvPr/>
        </p:nvSpPr>
        <p:spPr>
          <a:xfrm rot="16200000">
            <a:off x="8038970" y="1704165"/>
            <a:ext cx="811731" cy="261610"/>
          </a:xfrm>
          <a:prstGeom prst="rect">
            <a:avLst/>
          </a:prstGeom>
          <a:noFill/>
        </p:spPr>
        <p:txBody>
          <a:bodyPr wrap="square" rtlCol="0">
            <a:spAutoFit/>
          </a:bodyPr>
          <a:lstStyle/>
          <a:p>
            <a:r>
              <a:rPr lang="en-US" sz="1100" dirty="0">
                <a:solidFill>
                  <a:prstClr val="black"/>
                </a:solidFill>
                <a:latin typeface="Calibri" panose="020F0502020204030204"/>
              </a:rPr>
              <a:t>600 Mbps</a:t>
            </a:r>
            <a:endParaRPr lang="en-US" dirty="0">
              <a:solidFill>
                <a:prstClr val="black"/>
              </a:solidFill>
              <a:latin typeface="Calibri" panose="020F0502020204030204"/>
            </a:endParaRPr>
          </a:p>
        </p:txBody>
      </p:sp>
      <p:sp>
        <p:nvSpPr>
          <p:cNvPr id="67" name="TextBox 66"/>
          <p:cNvSpPr txBox="1"/>
          <p:nvPr/>
        </p:nvSpPr>
        <p:spPr>
          <a:xfrm>
            <a:off x="3963079" y="5905133"/>
            <a:ext cx="4195171" cy="369332"/>
          </a:xfrm>
          <a:prstGeom prst="rect">
            <a:avLst/>
          </a:prstGeom>
          <a:noFill/>
        </p:spPr>
        <p:txBody>
          <a:bodyPr wrap="square" rtlCol="0">
            <a:spAutoFit/>
          </a:bodyPr>
          <a:lstStyle/>
          <a:p>
            <a:r>
              <a:rPr lang="en-US" b="1" dirty="0">
                <a:solidFill>
                  <a:prstClr val="black"/>
                </a:solidFill>
                <a:latin typeface="TH SarabunPSK" charset="0"/>
                <a:ea typeface="TH SarabunPSK" charset="0"/>
                <a:cs typeface="TH SarabunPSK" charset="0"/>
              </a:rPr>
              <a:t>UniNet/ThaiREN International Peering </a:t>
            </a:r>
          </a:p>
        </p:txBody>
      </p:sp>
      <p:pic>
        <p:nvPicPr>
          <p:cNvPr id="46" name="Picture 45"/>
          <p:cNvPicPr>
            <a:picLocks noChangeAspect="1"/>
          </p:cNvPicPr>
          <p:nvPr/>
        </p:nvPicPr>
        <p:blipFill>
          <a:blip r:embed="rId2"/>
          <a:stretch>
            <a:fillRect/>
          </a:stretch>
        </p:blipFill>
        <p:spPr>
          <a:xfrm>
            <a:off x="9558989" y="60960"/>
            <a:ext cx="1052740" cy="480196"/>
          </a:xfrm>
          <a:prstGeom prst="rect">
            <a:avLst/>
          </a:prstGeom>
        </p:spPr>
      </p:pic>
      <p:sp>
        <p:nvSpPr>
          <p:cNvPr id="48" name="Rectangle 47"/>
          <p:cNvSpPr/>
          <p:nvPr/>
        </p:nvSpPr>
        <p:spPr>
          <a:xfrm>
            <a:off x="9285000" y="1235372"/>
            <a:ext cx="1197032" cy="59851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9" name="TextBox 48"/>
          <p:cNvSpPr txBox="1"/>
          <p:nvPr/>
        </p:nvSpPr>
        <p:spPr>
          <a:xfrm>
            <a:off x="9352720" y="1222802"/>
            <a:ext cx="1061591" cy="538609"/>
          </a:xfrm>
          <a:prstGeom prst="rect">
            <a:avLst/>
          </a:prstGeom>
          <a:noFill/>
        </p:spPr>
        <p:txBody>
          <a:bodyPr wrap="square" rtlCol="0">
            <a:spAutoFit/>
          </a:bodyPr>
          <a:lstStyle/>
          <a:p>
            <a:pPr algn="ctr"/>
            <a:r>
              <a:rPr lang="en-US" dirty="0">
                <a:solidFill>
                  <a:prstClr val="black"/>
                </a:solidFill>
                <a:latin typeface="Calibri" panose="020F0502020204030204"/>
              </a:rPr>
              <a:t>TEIN-HK</a:t>
            </a:r>
          </a:p>
          <a:p>
            <a:pPr algn="ctr"/>
            <a:r>
              <a:rPr lang="en-US" sz="1100" dirty="0">
                <a:solidFill>
                  <a:prstClr val="black"/>
                </a:solidFill>
                <a:latin typeface="Calibri" panose="020F0502020204030204"/>
              </a:rPr>
              <a:t>AS24489</a:t>
            </a:r>
          </a:p>
        </p:txBody>
      </p:sp>
      <p:cxnSp>
        <p:nvCxnSpPr>
          <p:cNvPr id="3" name="Elbow Connector 2"/>
          <p:cNvCxnSpPr>
            <a:stCxn id="48" idx="2"/>
            <a:endCxn id="8" idx="3"/>
          </p:cNvCxnSpPr>
          <p:nvPr/>
        </p:nvCxnSpPr>
        <p:spPr>
          <a:xfrm rot="5400000">
            <a:off x="8499102" y="1924051"/>
            <a:ext cx="1474577" cy="129425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012485" y="3096221"/>
            <a:ext cx="580917" cy="261610"/>
          </a:xfrm>
          <a:prstGeom prst="rect">
            <a:avLst/>
          </a:prstGeom>
          <a:noFill/>
        </p:spPr>
        <p:txBody>
          <a:bodyPr wrap="square" rtlCol="0">
            <a:spAutoFit/>
          </a:bodyPr>
          <a:lstStyle/>
          <a:p>
            <a:r>
              <a:rPr lang="en-US" sz="1100" dirty="0">
                <a:solidFill>
                  <a:prstClr val="black"/>
                </a:solidFill>
                <a:latin typeface="Calibri" panose="020F0502020204030204"/>
              </a:rPr>
              <a:t>1 Gbps</a:t>
            </a:r>
            <a:endParaRPr lang="en-US" dirty="0">
              <a:solidFill>
                <a:prstClr val="black"/>
              </a:solidFill>
              <a:latin typeface="Calibri" panose="020F0502020204030204"/>
            </a:endParaRPr>
          </a:p>
        </p:txBody>
      </p:sp>
      <p:sp>
        <p:nvSpPr>
          <p:cNvPr id="2" name="AutoShape 2" descr="cat telecom thailand에 대한 이미지 검색결과"/>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cat telecom thailand에 대한 이미지 검색결과"/>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3713" y="1116718"/>
            <a:ext cx="1101293" cy="624772"/>
          </a:xfrm>
          <a:prstGeom prst="rect">
            <a:avLst/>
          </a:prstGeom>
        </p:spPr>
      </p:pic>
    </p:spTree>
    <p:extLst>
      <p:ext uri="{BB962C8B-B14F-4D97-AF65-F5344CB8AC3E}">
        <p14:creationId xmlns:p14="http://schemas.microsoft.com/office/powerpoint/2010/main" val="3021435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rc 54"/>
          <p:cNvSpPr/>
          <p:nvPr/>
        </p:nvSpPr>
        <p:spPr>
          <a:xfrm rot="5400000" flipH="1">
            <a:off x="6890406" y="296703"/>
            <a:ext cx="888968" cy="2245638"/>
          </a:xfrm>
          <a:prstGeom prst="arc">
            <a:avLst>
              <a:gd name="adj1" fmla="val 16201931"/>
              <a:gd name="adj2" fmla="val 5309380"/>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sz="1950">
              <a:solidFill>
                <a:prstClr val="black"/>
              </a:solidFill>
            </a:endParaRPr>
          </a:p>
        </p:txBody>
      </p:sp>
      <p:sp>
        <p:nvSpPr>
          <p:cNvPr id="54" name="Arc 53"/>
          <p:cNvSpPr/>
          <p:nvPr/>
        </p:nvSpPr>
        <p:spPr>
          <a:xfrm rot="10800000" flipH="1">
            <a:off x="8552983" y="1808760"/>
            <a:ext cx="675092" cy="896916"/>
          </a:xfrm>
          <a:prstGeom prst="arc">
            <a:avLst>
              <a:gd name="adj1" fmla="val 16201931"/>
              <a:gd name="adj2" fmla="val 5309380"/>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sz="1300">
              <a:solidFill>
                <a:prstClr val="black"/>
              </a:solidFill>
            </a:endParaRPr>
          </a:p>
        </p:txBody>
      </p:sp>
      <p:cxnSp>
        <p:nvCxnSpPr>
          <p:cNvPr id="39" name="Straight Connector 38"/>
          <p:cNvCxnSpPr/>
          <p:nvPr/>
        </p:nvCxnSpPr>
        <p:spPr>
          <a:xfrm>
            <a:off x="3572870" y="3117596"/>
            <a:ext cx="2208850" cy="918011"/>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3572871" y="4434130"/>
            <a:ext cx="2228166" cy="89977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6193466" y="4394867"/>
            <a:ext cx="2215236" cy="92042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3572872" y="4218141"/>
            <a:ext cx="4835831" cy="2301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3585803" y="5572047"/>
            <a:ext cx="4835831" cy="2301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4" idx="1"/>
          </p:cNvCxnSpPr>
          <p:nvPr/>
        </p:nvCxnSpPr>
        <p:spPr>
          <a:xfrm flipH="1" flipV="1">
            <a:off x="3580801" y="1635710"/>
            <a:ext cx="4835828" cy="19162"/>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2" idx="2"/>
          </p:cNvCxnSpPr>
          <p:nvPr/>
        </p:nvCxnSpPr>
        <p:spPr>
          <a:xfrm>
            <a:off x="3320250" y="1898213"/>
            <a:ext cx="2079" cy="336183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8" idx="2"/>
            <a:endCxn id="4" idx="0"/>
          </p:cNvCxnSpPr>
          <p:nvPr/>
        </p:nvCxnSpPr>
        <p:spPr>
          <a:xfrm>
            <a:off x="8672178" y="1898213"/>
            <a:ext cx="0" cy="336183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5" name="Rectangle 26"/>
          <p:cNvSpPr txBox="1">
            <a:spLocks noChangeArrowheads="1"/>
          </p:cNvSpPr>
          <p:nvPr/>
        </p:nvSpPr>
        <p:spPr>
          <a:xfrm>
            <a:off x="3530195" y="68182"/>
            <a:ext cx="5199484" cy="681038"/>
          </a:xfrm>
          <a:prstGeom prst="rect">
            <a:avLst/>
          </a:prstGeom>
        </p:spPr>
        <p:txBody>
          <a:bodyPr vert="horz" lIns="89154" tIns="49530" rIns="89154" bIns="49530" rtlCol="0" anchor="b" anchorCtr="0">
            <a:noAutofit/>
          </a:bodyPr>
          <a:lstStyle/>
          <a:p>
            <a:pPr>
              <a:lnSpc>
                <a:spcPts val="3467"/>
              </a:lnSpc>
              <a:buClr>
                <a:prstClr val="black"/>
              </a:buClr>
            </a:pPr>
            <a:r>
              <a:rPr lang="en-US" sz="3467" dirty="0">
                <a:solidFill>
                  <a:prstClr val="black"/>
                </a:solidFill>
                <a:latin typeface="Calibri" panose="020F0502020204030204"/>
              </a:rPr>
              <a:t>Traffic flow with MPLS-TE</a:t>
            </a:r>
          </a:p>
        </p:txBody>
      </p:sp>
      <p:pic>
        <p:nvPicPr>
          <p:cNvPr id="4"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1629" y="5260044"/>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1629" y="3943232"/>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1627" y="2636972"/>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1629" y="1333687"/>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698" y="5260044"/>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698" y="3943232"/>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696" y="2636972"/>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698" y="1333687"/>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662" y="5260044"/>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662" y="3943232"/>
            <a:ext cx="521101" cy="56452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0" descr="C:\Users\ecoffey\AppData\Local\Temp\Rar$DRa0.591\30033_Device_generic_gateway_unknown_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662" y="1333687"/>
            <a:ext cx="521101" cy="5645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54690" y="5445017"/>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NKM</a:t>
            </a:r>
            <a:endParaRPr lang="th-TH" sz="1300" dirty="0">
              <a:solidFill>
                <a:prstClr val="black"/>
              </a:solidFill>
              <a:latin typeface="Calibri" panose="020F0502020204030204"/>
              <a:cs typeface="Cordia New"/>
            </a:endParaRPr>
          </a:p>
        </p:txBody>
      </p:sp>
      <p:sp>
        <p:nvSpPr>
          <p:cNvPr id="17" name="TextBox 16"/>
          <p:cNvSpPr txBox="1"/>
          <p:nvPr/>
        </p:nvSpPr>
        <p:spPr>
          <a:xfrm>
            <a:off x="3059696" y="4119509"/>
            <a:ext cx="526104" cy="258982"/>
          </a:xfrm>
          <a:prstGeom prst="rect">
            <a:avLst/>
          </a:prstGeom>
          <a:solidFill>
            <a:schemeClr val="accent4">
              <a:lumMod val="20000"/>
              <a:lumOff val="80000"/>
              <a:alpha val="65000"/>
            </a:schemeClr>
          </a:solidFill>
        </p:spPr>
        <p:txBody>
          <a:bodyPr wrap="square" rtlCol="0">
            <a:spAutoFit/>
          </a:bodyPr>
          <a:lstStyle/>
          <a:p>
            <a:r>
              <a:rPr lang="en-US" sz="1083" dirty="0">
                <a:solidFill>
                  <a:prstClr val="black"/>
                </a:solidFill>
                <a:latin typeface="Calibri" panose="020F0502020204030204"/>
              </a:rPr>
              <a:t>SPI_1</a:t>
            </a:r>
            <a:endParaRPr lang="th-TH" sz="1083" dirty="0">
              <a:solidFill>
                <a:prstClr val="black"/>
              </a:solidFill>
              <a:latin typeface="Calibri" panose="020F0502020204030204"/>
              <a:cs typeface="Cordia New"/>
            </a:endParaRPr>
          </a:p>
        </p:txBody>
      </p:sp>
      <p:sp>
        <p:nvSpPr>
          <p:cNvPr id="18" name="TextBox 17"/>
          <p:cNvSpPr txBox="1"/>
          <p:nvPr/>
        </p:nvSpPr>
        <p:spPr>
          <a:xfrm>
            <a:off x="3059696" y="2817510"/>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NKN</a:t>
            </a:r>
            <a:endParaRPr lang="th-TH" sz="1300" dirty="0">
              <a:solidFill>
                <a:prstClr val="black"/>
              </a:solidFill>
              <a:latin typeface="Calibri" panose="020F0502020204030204"/>
              <a:cs typeface="Cordia New"/>
            </a:endParaRPr>
          </a:p>
        </p:txBody>
      </p:sp>
      <p:sp>
        <p:nvSpPr>
          <p:cNvPr id="19" name="TextBox 18"/>
          <p:cNvSpPr txBox="1"/>
          <p:nvPr/>
        </p:nvSpPr>
        <p:spPr>
          <a:xfrm>
            <a:off x="3054690" y="1508678"/>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KPT</a:t>
            </a:r>
            <a:endParaRPr lang="th-TH" sz="1300" dirty="0">
              <a:solidFill>
                <a:prstClr val="black"/>
              </a:solidFill>
              <a:latin typeface="Calibri" panose="020F0502020204030204"/>
              <a:cs typeface="Cordia New"/>
            </a:endParaRPr>
          </a:p>
        </p:txBody>
      </p:sp>
      <p:sp>
        <p:nvSpPr>
          <p:cNvPr id="21" name="TextBox 20"/>
          <p:cNvSpPr txBox="1"/>
          <p:nvPr/>
        </p:nvSpPr>
        <p:spPr>
          <a:xfrm>
            <a:off x="8416629" y="5445017"/>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BKN</a:t>
            </a:r>
            <a:endParaRPr lang="th-TH" sz="1300" dirty="0">
              <a:solidFill>
                <a:prstClr val="black"/>
              </a:solidFill>
              <a:latin typeface="Calibri" panose="020F0502020204030204"/>
              <a:cs typeface="Cordia New"/>
            </a:endParaRPr>
          </a:p>
        </p:txBody>
      </p:sp>
      <p:sp>
        <p:nvSpPr>
          <p:cNvPr id="22" name="TextBox 21"/>
          <p:cNvSpPr txBox="1"/>
          <p:nvPr/>
        </p:nvSpPr>
        <p:spPr>
          <a:xfrm>
            <a:off x="8421634" y="4119508"/>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PTI</a:t>
            </a:r>
            <a:endParaRPr lang="th-TH" sz="1300" dirty="0">
              <a:solidFill>
                <a:prstClr val="black"/>
              </a:solidFill>
              <a:latin typeface="Calibri" panose="020F0502020204030204"/>
              <a:cs typeface="Cordia New"/>
            </a:endParaRPr>
          </a:p>
        </p:txBody>
      </p:sp>
      <p:sp>
        <p:nvSpPr>
          <p:cNvPr id="23" name="TextBox 22"/>
          <p:cNvSpPr txBox="1"/>
          <p:nvPr/>
        </p:nvSpPr>
        <p:spPr>
          <a:xfrm>
            <a:off x="8421634" y="2817515"/>
            <a:ext cx="526104" cy="275781"/>
          </a:xfrm>
          <a:prstGeom prst="rect">
            <a:avLst/>
          </a:prstGeom>
          <a:solidFill>
            <a:schemeClr val="accent4">
              <a:lumMod val="20000"/>
              <a:lumOff val="80000"/>
              <a:alpha val="65000"/>
            </a:schemeClr>
          </a:solidFill>
        </p:spPr>
        <p:txBody>
          <a:bodyPr wrap="square" rtlCol="0">
            <a:spAutoFit/>
          </a:bodyPr>
          <a:lstStyle/>
          <a:p>
            <a:r>
              <a:rPr lang="en-US" sz="1192" dirty="0">
                <a:solidFill>
                  <a:prstClr val="black"/>
                </a:solidFill>
                <a:latin typeface="Calibri" panose="020F0502020204030204"/>
              </a:rPr>
              <a:t>NRM</a:t>
            </a:r>
            <a:endParaRPr lang="th-TH" sz="1192" dirty="0">
              <a:solidFill>
                <a:prstClr val="black"/>
              </a:solidFill>
              <a:latin typeface="Calibri" panose="020F0502020204030204"/>
              <a:cs typeface="Cordia New"/>
            </a:endParaRPr>
          </a:p>
        </p:txBody>
      </p:sp>
      <p:sp>
        <p:nvSpPr>
          <p:cNvPr id="24" name="TextBox 23"/>
          <p:cNvSpPr txBox="1"/>
          <p:nvPr/>
        </p:nvSpPr>
        <p:spPr>
          <a:xfrm>
            <a:off x="8416629" y="1508678"/>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KKN</a:t>
            </a:r>
            <a:endParaRPr lang="th-TH" sz="1300" dirty="0">
              <a:solidFill>
                <a:prstClr val="black"/>
              </a:solidFill>
              <a:latin typeface="Calibri" panose="020F0502020204030204"/>
              <a:cs typeface="Cordia New"/>
            </a:endParaRPr>
          </a:p>
        </p:txBody>
      </p:sp>
      <p:sp>
        <p:nvSpPr>
          <p:cNvPr id="25" name="TextBox 24"/>
          <p:cNvSpPr txBox="1"/>
          <p:nvPr/>
        </p:nvSpPr>
        <p:spPr>
          <a:xfrm>
            <a:off x="5728153" y="5445017"/>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SLA</a:t>
            </a:r>
            <a:endParaRPr lang="th-TH" sz="1300" dirty="0">
              <a:solidFill>
                <a:prstClr val="black"/>
              </a:solidFill>
              <a:latin typeface="Calibri" panose="020F0502020204030204"/>
              <a:cs typeface="Cordia New"/>
            </a:endParaRPr>
          </a:p>
        </p:txBody>
      </p:sp>
      <p:sp>
        <p:nvSpPr>
          <p:cNvPr id="26" name="TextBox 25"/>
          <p:cNvSpPr txBox="1"/>
          <p:nvPr/>
        </p:nvSpPr>
        <p:spPr>
          <a:xfrm>
            <a:off x="5733158" y="4119512"/>
            <a:ext cx="526104" cy="225767"/>
          </a:xfrm>
          <a:prstGeom prst="rect">
            <a:avLst/>
          </a:prstGeom>
          <a:solidFill>
            <a:schemeClr val="accent4">
              <a:lumMod val="20000"/>
              <a:lumOff val="80000"/>
              <a:alpha val="65000"/>
            </a:schemeClr>
          </a:solidFill>
        </p:spPr>
        <p:txBody>
          <a:bodyPr wrap="square" rtlCol="0">
            <a:spAutoFit/>
          </a:bodyPr>
          <a:lstStyle/>
          <a:p>
            <a:r>
              <a:rPr lang="en-US" sz="867" dirty="0">
                <a:solidFill>
                  <a:prstClr val="black"/>
                </a:solidFill>
                <a:latin typeface="Calibri" panose="020F0502020204030204"/>
              </a:rPr>
              <a:t>AYA_1</a:t>
            </a:r>
            <a:endParaRPr lang="th-TH" sz="867" dirty="0">
              <a:solidFill>
                <a:prstClr val="black"/>
              </a:solidFill>
              <a:latin typeface="Calibri" panose="020F0502020204030204"/>
              <a:cs typeface="Cordia New"/>
            </a:endParaRPr>
          </a:p>
        </p:txBody>
      </p:sp>
      <p:sp>
        <p:nvSpPr>
          <p:cNvPr id="28" name="TextBox 27"/>
          <p:cNvSpPr txBox="1"/>
          <p:nvPr/>
        </p:nvSpPr>
        <p:spPr>
          <a:xfrm>
            <a:off x="5728153" y="1508678"/>
            <a:ext cx="526104" cy="292388"/>
          </a:xfrm>
          <a:prstGeom prst="rect">
            <a:avLst/>
          </a:prstGeom>
          <a:solidFill>
            <a:schemeClr val="accent4">
              <a:lumMod val="20000"/>
              <a:lumOff val="80000"/>
              <a:alpha val="65000"/>
            </a:schemeClr>
          </a:solidFill>
        </p:spPr>
        <p:txBody>
          <a:bodyPr wrap="square" rtlCol="0">
            <a:spAutoFit/>
          </a:bodyPr>
          <a:lstStyle/>
          <a:p>
            <a:r>
              <a:rPr lang="en-US" sz="1300" dirty="0">
                <a:solidFill>
                  <a:prstClr val="black"/>
                </a:solidFill>
                <a:latin typeface="Calibri" panose="020F0502020204030204"/>
              </a:rPr>
              <a:t>PNL</a:t>
            </a:r>
            <a:endParaRPr lang="th-TH" sz="1300" dirty="0">
              <a:solidFill>
                <a:prstClr val="black"/>
              </a:solidFill>
              <a:latin typeface="Calibri" panose="020F0502020204030204"/>
              <a:cs typeface="Cordia New"/>
            </a:endParaRPr>
          </a:p>
        </p:txBody>
      </p:sp>
      <p:cxnSp>
        <p:nvCxnSpPr>
          <p:cNvPr id="42" name="Straight Connector 41"/>
          <p:cNvCxnSpPr/>
          <p:nvPr/>
        </p:nvCxnSpPr>
        <p:spPr>
          <a:xfrm flipH="1">
            <a:off x="3557858" y="1825272"/>
            <a:ext cx="2184186" cy="850097"/>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14" idx="0"/>
          </p:cNvCxnSpPr>
          <p:nvPr/>
        </p:nvCxnSpPr>
        <p:spPr>
          <a:xfrm>
            <a:off x="5989806" y="1898216"/>
            <a:ext cx="6409" cy="2045019"/>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rot="10800000" flipH="1">
            <a:off x="8456213" y="3143715"/>
            <a:ext cx="820586" cy="2163558"/>
          </a:xfrm>
          <a:prstGeom prst="arc">
            <a:avLst>
              <a:gd name="adj1" fmla="val 16201931"/>
              <a:gd name="adj2" fmla="val 5309380"/>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th-TH" sz="1300">
              <a:solidFill>
                <a:prstClr val="black"/>
              </a:solidFill>
            </a:endParaRPr>
          </a:p>
        </p:txBody>
      </p:sp>
      <p:sp>
        <p:nvSpPr>
          <p:cNvPr id="57" name="TextBox 56"/>
          <p:cNvSpPr txBox="1"/>
          <p:nvPr/>
        </p:nvSpPr>
        <p:spPr>
          <a:xfrm>
            <a:off x="8323943" y="4700804"/>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58" name="TextBox 57"/>
          <p:cNvSpPr txBox="1"/>
          <p:nvPr/>
        </p:nvSpPr>
        <p:spPr>
          <a:xfrm>
            <a:off x="8323943" y="3426957"/>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59" name="TextBox 58"/>
          <p:cNvSpPr txBox="1"/>
          <p:nvPr/>
        </p:nvSpPr>
        <p:spPr>
          <a:xfrm>
            <a:off x="8323943" y="2109830"/>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0" name="TextBox 59"/>
          <p:cNvSpPr txBox="1"/>
          <p:nvPr/>
        </p:nvSpPr>
        <p:spPr>
          <a:xfrm>
            <a:off x="9228074" y="2108217"/>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1</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1" name="TextBox 60"/>
          <p:cNvSpPr txBox="1"/>
          <p:nvPr/>
        </p:nvSpPr>
        <p:spPr>
          <a:xfrm>
            <a:off x="7148690" y="5231642"/>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3</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2" name="TextBox 61"/>
          <p:cNvSpPr txBox="1"/>
          <p:nvPr/>
        </p:nvSpPr>
        <p:spPr>
          <a:xfrm>
            <a:off x="4469452" y="5627568"/>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3</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3" name="TextBox 62"/>
          <p:cNvSpPr txBox="1"/>
          <p:nvPr/>
        </p:nvSpPr>
        <p:spPr>
          <a:xfrm>
            <a:off x="2961330" y="4717192"/>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4</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4" name="TextBox 63"/>
          <p:cNvSpPr txBox="1"/>
          <p:nvPr/>
        </p:nvSpPr>
        <p:spPr>
          <a:xfrm>
            <a:off x="2946426" y="3407361"/>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6</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5" name="TextBox 64"/>
          <p:cNvSpPr txBox="1"/>
          <p:nvPr/>
        </p:nvSpPr>
        <p:spPr>
          <a:xfrm>
            <a:off x="4463040" y="2321772"/>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6" name="TextBox 65"/>
          <p:cNvSpPr txBox="1"/>
          <p:nvPr/>
        </p:nvSpPr>
        <p:spPr>
          <a:xfrm>
            <a:off x="7231213" y="1684299"/>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7" name="TextBox 66"/>
          <p:cNvSpPr txBox="1"/>
          <p:nvPr/>
        </p:nvSpPr>
        <p:spPr>
          <a:xfrm>
            <a:off x="7231213" y="975473"/>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1</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8" name="TextBox 67"/>
          <p:cNvSpPr txBox="1"/>
          <p:nvPr/>
        </p:nvSpPr>
        <p:spPr>
          <a:xfrm>
            <a:off x="9228074" y="4015380"/>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1</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69" name="TextBox 68"/>
          <p:cNvSpPr txBox="1"/>
          <p:nvPr/>
        </p:nvSpPr>
        <p:spPr>
          <a:xfrm>
            <a:off x="7224918" y="3877219"/>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0" name="TextBox 69"/>
          <p:cNvSpPr txBox="1"/>
          <p:nvPr/>
        </p:nvSpPr>
        <p:spPr>
          <a:xfrm>
            <a:off x="7231213" y="4521657"/>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1</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1" name="TextBox 70"/>
          <p:cNvSpPr txBox="1"/>
          <p:nvPr/>
        </p:nvSpPr>
        <p:spPr>
          <a:xfrm>
            <a:off x="4463040" y="3175200"/>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2" name="TextBox 71"/>
          <p:cNvSpPr txBox="1"/>
          <p:nvPr/>
        </p:nvSpPr>
        <p:spPr>
          <a:xfrm>
            <a:off x="4439826" y="3891481"/>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3" name="TextBox 72"/>
          <p:cNvSpPr txBox="1"/>
          <p:nvPr/>
        </p:nvSpPr>
        <p:spPr>
          <a:xfrm>
            <a:off x="4435017" y="4550479"/>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4" name="TextBox 73"/>
          <p:cNvSpPr txBox="1"/>
          <p:nvPr/>
        </p:nvSpPr>
        <p:spPr>
          <a:xfrm>
            <a:off x="5989802" y="2752524"/>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1</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5" name="TextBox 74"/>
          <p:cNvSpPr txBox="1"/>
          <p:nvPr/>
        </p:nvSpPr>
        <p:spPr>
          <a:xfrm>
            <a:off x="2946426" y="2115944"/>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76" name="TextBox 75"/>
          <p:cNvSpPr txBox="1"/>
          <p:nvPr/>
        </p:nvSpPr>
        <p:spPr>
          <a:xfrm>
            <a:off x="4456628" y="1296219"/>
            <a:ext cx="377026" cy="325795"/>
          </a:xfrm>
          <a:prstGeom prst="rect">
            <a:avLst/>
          </a:prstGeom>
          <a:noFill/>
        </p:spPr>
        <p:txBody>
          <a:bodyPr wrap="none" rtlCol="0">
            <a:spAutoFit/>
          </a:bodyPr>
          <a:lstStyle/>
          <a:p>
            <a:r>
              <a:rPr lang="en-US" sz="1517" dirty="0">
                <a:solidFill>
                  <a:prstClr val="black"/>
                </a:solidFill>
                <a:latin typeface="Times New Roman" panose="02020603050405020304" pitchFamily="18" charset="0"/>
                <a:cs typeface="Times New Roman" panose="02020603050405020304" pitchFamily="18" charset="0"/>
              </a:rPr>
              <a:t>5</a:t>
            </a:r>
            <a:r>
              <a:rPr lang="el-GR" sz="1517" dirty="0">
                <a:solidFill>
                  <a:prstClr val="black"/>
                </a:solidFill>
                <a:latin typeface="Times New Roman" panose="02020603050405020304" pitchFamily="18" charset="0"/>
                <a:cs typeface="Times New Roman" panose="02020603050405020304" pitchFamily="18" charset="0"/>
              </a:rPr>
              <a:t>λ</a:t>
            </a:r>
            <a:endParaRPr lang="th-TH" sz="1517" dirty="0">
              <a:solidFill>
                <a:prstClr val="black"/>
              </a:solidFill>
              <a:latin typeface="Times New Roman" panose="02020603050405020304" pitchFamily="18" charset="0"/>
              <a:cs typeface="Cordia New"/>
            </a:endParaRPr>
          </a:p>
        </p:txBody>
      </p:sp>
      <p:sp>
        <p:nvSpPr>
          <p:cNvPr id="85" name="Up Arrow 84"/>
          <p:cNvSpPr/>
          <p:nvPr/>
        </p:nvSpPr>
        <p:spPr>
          <a:xfrm>
            <a:off x="5632720" y="3079072"/>
            <a:ext cx="716973" cy="652132"/>
          </a:xfrm>
          <a:prstGeom prst="upArrow">
            <a:avLst/>
          </a:prstGeom>
          <a:solidFill>
            <a:schemeClr val="bg1"/>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ysClr val="windowText" lastClr="000000"/>
                </a:solidFill>
              </a:rPr>
              <a:t>10</a:t>
            </a:r>
            <a:endParaRPr lang="en-US" sz="1083" dirty="0">
              <a:solidFill>
                <a:sysClr val="windowText" lastClr="000000"/>
              </a:solidFill>
            </a:endParaRPr>
          </a:p>
          <a:p>
            <a:pPr algn="ctr"/>
            <a:r>
              <a:rPr lang="en-US" sz="1083" dirty="0">
                <a:solidFill>
                  <a:sysClr val="windowText" lastClr="000000"/>
                </a:solidFill>
              </a:rPr>
              <a:t>Gb</a:t>
            </a:r>
            <a:endParaRPr lang="th-TH" sz="1083" dirty="0">
              <a:solidFill>
                <a:sysClr val="windowText" lastClr="000000"/>
              </a:solidFill>
            </a:endParaRPr>
          </a:p>
        </p:txBody>
      </p:sp>
      <p:sp>
        <p:nvSpPr>
          <p:cNvPr id="29" name="Freeform 28"/>
          <p:cNvSpPr/>
          <p:nvPr/>
        </p:nvSpPr>
        <p:spPr>
          <a:xfrm>
            <a:off x="7928353" y="2844773"/>
            <a:ext cx="515995" cy="2458489"/>
          </a:xfrm>
          <a:custGeom>
            <a:avLst/>
            <a:gdLst>
              <a:gd name="connsiteX0" fmla="*/ 405362 w 687994"/>
              <a:gd name="connsiteY0" fmla="*/ 0 h 3025833"/>
              <a:gd name="connsiteX1" fmla="*/ 6351 w 687994"/>
              <a:gd name="connsiteY1" fmla="*/ 1330036 h 3025833"/>
              <a:gd name="connsiteX2" fmla="*/ 687994 w 687994"/>
              <a:gd name="connsiteY2" fmla="*/ 3025833 h 3025833"/>
              <a:gd name="connsiteX3" fmla="*/ 687994 w 687994"/>
              <a:gd name="connsiteY3" fmla="*/ 3025833 h 3025833"/>
            </a:gdLst>
            <a:ahLst/>
            <a:cxnLst>
              <a:cxn ang="0">
                <a:pos x="connsiteX0" y="connsiteY0"/>
              </a:cxn>
              <a:cxn ang="0">
                <a:pos x="connsiteX1" y="connsiteY1"/>
              </a:cxn>
              <a:cxn ang="0">
                <a:pos x="connsiteX2" y="connsiteY2"/>
              </a:cxn>
              <a:cxn ang="0">
                <a:pos x="connsiteX3" y="connsiteY3"/>
              </a:cxn>
            </a:cxnLst>
            <a:rect l="l" t="t" r="r" b="b"/>
            <a:pathLst>
              <a:path w="687994" h="3025833">
                <a:moveTo>
                  <a:pt x="405362" y="0"/>
                </a:moveTo>
                <a:cubicBezTo>
                  <a:pt x="182304" y="412865"/>
                  <a:pt x="-40754" y="825731"/>
                  <a:pt x="6351" y="1330036"/>
                </a:cubicBezTo>
                <a:cubicBezTo>
                  <a:pt x="53456" y="1834341"/>
                  <a:pt x="687994" y="3025833"/>
                  <a:pt x="687994" y="3025833"/>
                </a:cubicBezTo>
                <a:lnTo>
                  <a:pt x="687994" y="3025833"/>
                </a:ln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40" name="Freeform 39"/>
          <p:cNvSpPr/>
          <p:nvPr/>
        </p:nvSpPr>
        <p:spPr>
          <a:xfrm>
            <a:off x="3793065" y="2034184"/>
            <a:ext cx="4302146" cy="3404158"/>
          </a:xfrm>
          <a:custGeom>
            <a:avLst/>
            <a:gdLst>
              <a:gd name="connsiteX0" fmla="*/ 5736195 w 5736195"/>
              <a:gd name="connsiteY0" fmla="*/ 848017 h 4189733"/>
              <a:gd name="connsiteX1" fmla="*/ 3591511 w 5736195"/>
              <a:gd name="connsiteY1" fmla="*/ 119 h 4189733"/>
              <a:gd name="connsiteX2" fmla="*/ 632180 w 5736195"/>
              <a:gd name="connsiteY2" fmla="*/ 897893 h 4189733"/>
              <a:gd name="connsiteX3" fmla="*/ 2510856 w 5736195"/>
              <a:gd name="connsiteY3" fmla="*/ 2128177 h 4189733"/>
              <a:gd name="connsiteX4" fmla="*/ 413 w 5736195"/>
              <a:gd name="connsiteY4" fmla="*/ 3591217 h 4189733"/>
              <a:gd name="connsiteX5" fmla="*/ 2294725 w 5736195"/>
              <a:gd name="connsiteY5" fmla="*/ 4189733 h 4189733"/>
              <a:gd name="connsiteX6" fmla="*/ 2294725 w 5736195"/>
              <a:gd name="connsiteY6" fmla="*/ 4189733 h 418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36195" h="4189733">
                <a:moveTo>
                  <a:pt x="5736195" y="848017"/>
                </a:moveTo>
                <a:cubicBezTo>
                  <a:pt x="5089187" y="419911"/>
                  <a:pt x="4442180" y="-8194"/>
                  <a:pt x="3591511" y="119"/>
                </a:cubicBezTo>
                <a:cubicBezTo>
                  <a:pt x="2740842" y="8432"/>
                  <a:pt x="812289" y="543217"/>
                  <a:pt x="632180" y="897893"/>
                </a:cubicBezTo>
                <a:cubicBezTo>
                  <a:pt x="452071" y="1252569"/>
                  <a:pt x="2616150" y="1679290"/>
                  <a:pt x="2510856" y="2128177"/>
                </a:cubicBezTo>
                <a:cubicBezTo>
                  <a:pt x="2405561" y="2577064"/>
                  <a:pt x="36435" y="3247624"/>
                  <a:pt x="413" y="3591217"/>
                </a:cubicBezTo>
                <a:cubicBezTo>
                  <a:pt x="-35609" y="3934810"/>
                  <a:pt x="2294725" y="4189733"/>
                  <a:pt x="2294725" y="4189733"/>
                </a:cubicBezTo>
                <a:lnTo>
                  <a:pt x="2294725" y="4189733"/>
                </a:ln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44" name="Striped Right Arrow 43"/>
          <p:cNvSpPr/>
          <p:nvPr/>
        </p:nvSpPr>
        <p:spPr>
          <a:xfrm rot="661400">
            <a:off x="6310746" y="5749618"/>
            <a:ext cx="630013" cy="22052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84" name="Striped Right Arrow 83"/>
          <p:cNvSpPr/>
          <p:nvPr/>
        </p:nvSpPr>
        <p:spPr>
          <a:xfrm rot="9432238">
            <a:off x="7749072" y="5710957"/>
            <a:ext cx="474642" cy="244164"/>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45" name="TextBox 44"/>
          <p:cNvSpPr txBox="1"/>
          <p:nvPr/>
        </p:nvSpPr>
        <p:spPr>
          <a:xfrm>
            <a:off x="6766577" y="5936038"/>
            <a:ext cx="1335237" cy="317459"/>
          </a:xfrm>
          <a:prstGeom prst="rect">
            <a:avLst/>
          </a:prstGeom>
          <a:noFill/>
        </p:spPr>
        <p:txBody>
          <a:bodyPr wrap="none" rtlCol="0">
            <a:spAutoFit/>
          </a:bodyPr>
          <a:lstStyle/>
          <a:p>
            <a:r>
              <a:rPr lang="en-US" sz="1463">
                <a:solidFill>
                  <a:prstClr val="black"/>
                </a:solidFill>
                <a:latin typeface="Calibri" panose="020F0502020204030204"/>
              </a:rPr>
              <a:t>REN NETWORK</a:t>
            </a:r>
          </a:p>
        </p:txBody>
      </p:sp>
      <p:sp>
        <p:nvSpPr>
          <p:cNvPr id="87" name="TextBox 86"/>
          <p:cNvSpPr txBox="1"/>
          <p:nvPr/>
        </p:nvSpPr>
        <p:spPr>
          <a:xfrm>
            <a:off x="6504974" y="2157021"/>
            <a:ext cx="846707" cy="317459"/>
          </a:xfrm>
          <a:prstGeom prst="rect">
            <a:avLst/>
          </a:prstGeom>
          <a:noFill/>
        </p:spPr>
        <p:txBody>
          <a:bodyPr wrap="none" rtlCol="0">
            <a:spAutoFit/>
          </a:bodyPr>
          <a:lstStyle/>
          <a:p>
            <a:r>
              <a:rPr lang="en-US" sz="1463" dirty="0">
                <a:solidFill>
                  <a:prstClr val="black"/>
                </a:solidFill>
                <a:latin typeface="Calibri" panose="020F0502020204030204"/>
              </a:rPr>
              <a:t>MPLS-TE</a:t>
            </a:r>
          </a:p>
        </p:txBody>
      </p:sp>
      <p:sp>
        <p:nvSpPr>
          <p:cNvPr id="88" name="TextBox 87"/>
          <p:cNvSpPr txBox="1"/>
          <p:nvPr/>
        </p:nvSpPr>
        <p:spPr>
          <a:xfrm rot="16024333">
            <a:off x="7332551" y="3444040"/>
            <a:ext cx="846707" cy="317459"/>
          </a:xfrm>
          <a:prstGeom prst="rect">
            <a:avLst/>
          </a:prstGeom>
          <a:noFill/>
        </p:spPr>
        <p:txBody>
          <a:bodyPr wrap="none" rtlCol="0">
            <a:spAutoFit/>
          </a:bodyPr>
          <a:lstStyle/>
          <a:p>
            <a:r>
              <a:rPr lang="en-US" sz="1463">
                <a:solidFill>
                  <a:prstClr val="black"/>
                </a:solidFill>
                <a:latin typeface="Calibri" panose="020F0502020204030204"/>
              </a:rPr>
              <a:t>MPLS-TE</a:t>
            </a:r>
            <a:endParaRPr lang="en-US" sz="1463" dirty="0">
              <a:solidFill>
                <a:prstClr val="black"/>
              </a:solidFill>
              <a:latin typeface="Calibri" panose="020F0502020204030204"/>
            </a:endParaRPr>
          </a:p>
        </p:txBody>
      </p:sp>
      <p:pic>
        <p:nvPicPr>
          <p:cNvPr id="89" name="Picture 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99368" y="74664"/>
            <a:ext cx="1076575" cy="548666"/>
          </a:xfrm>
          <a:prstGeom prst="rect">
            <a:avLst/>
          </a:prstGeom>
        </p:spPr>
      </p:pic>
    </p:spTree>
    <p:extLst>
      <p:ext uri="{BB962C8B-B14F-4D97-AF65-F5344CB8AC3E}">
        <p14:creationId xmlns:p14="http://schemas.microsoft.com/office/powerpoint/2010/main" val="533159615"/>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867152" y="5806297"/>
            <a:ext cx="3086100" cy="296664"/>
          </a:xfrm>
        </p:spPr>
        <p:txBody>
          <a:bodyPr/>
          <a:lstStyle/>
          <a:p>
            <a:r>
              <a:rPr lang="en-US">
                <a:solidFill>
                  <a:prstClr val="black">
                    <a:tint val="75000"/>
                  </a:prstClr>
                </a:solidFill>
              </a:rPr>
              <a:t>www.uni.net.th , www.ThaiREN.net.th</a:t>
            </a:r>
          </a:p>
        </p:txBody>
      </p:sp>
      <p:sp>
        <p:nvSpPr>
          <p:cNvPr id="5" name="Slide Number Placeholder 4"/>
          <p:cNvSpPr>
            <a:spLocks noGrp="1"/>
          </p:cNvSpPr>
          <p:nvPr>
            <p:ph type="sldNum" sz="quarter" idx="12"/>
          </p:nvPr>
        </p:nvSpPr>
        <p:spPr/>
        <p:txBody>
          <a:bodyPr/>
          <a:lstStyle/>
          <a:p>
            <a:fld id="{FDCD8D11-5EC8-594D-8FEB-094AF3848A8B}" type="slidenum">
              <a:rPr lang="en-US" smtClean="0">
                <a:solidFill>
                  <a:prstClr val="black">
                    <a:tint val="75000"/>
                  </a:prstClr>
                </a:solidFill>
              </a:rPr>
              <a:pPr/>
              <a:t>28</a:t>
            </a:fld>
            <a:endParaRPr lang="en-US" dirty="0">
              <a:solidFill>
                <a:prstClr val="black">
                  <a:tint val="75000"/>
                </a:prstClr>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8483" y="667919"/>
            <a:ext cx="1076575" cy="548666"/>
          </a:xfrm>
          <a:prstGeom prst="rect">
            <a:avLst/>
          </a:prstGeom>
        </p:spPr>
      </p:pic>
      <p:pic>
        <p:nvPicPr>
          <p:cNvPr id="11" name="Picture 10"/>
          <p:cNvPicPr>
            <a:picLocks noChangeAspect="1"/>
          </p:cNvPicPr>
          <p:nvPr/>
        </p:nvPicPr>
        <p:blipFill>
          <a:blip r:embed="rId3"/>
          <a:stretch>
            <a:fillRect/>
          </a:stretch>
        </p:blipFill>
        <p:spPr>
          <a:xfrm>
            <a:off x="1724028" y="1216585"/>
            <a:ext cx="4991934" cy="4945712"/>
          </a:xfrm>
          <a:prstGeom prst="rect">
            <a:avLst/>
          </a:prstGeom>
        </p:spPr>
      </p:pic>
      <p:sp>
        <p:nvSpPr>
          <p:cNvPr id="18" name="Freeform 17"/>
          <p:cNvSpPr/>
          <p:nvPr/>
        </p:nvSpPr>
        <p:spPr>
          <a:xfrm>
            <a:off x="3407979" y="3553785"/>
            <a:ext cx="547860" cy="1938502"/>
          </a:xfrm>
          <a:custGeom>
            <a:avLst/>
            <a:gdLst>
              <a:gd name="connsiteX0" fmla="*/ 0 w 730480"/>
              <a:gd name="connsiteY0" fmla="*/ 0 h 2385848"/>
              <a:gd name="connsiteX1" fmla="*/ 641131 w 730480"/>
              <a:gd name="connsiteY1" fmla="*/ 861848 h 2385848"/>
              <a:gd name="connsiteX2" fmla="*/ 725214 w 730480"/>
              <a:gd name="connsiteY2" fmla="*/ 2385848 h 2385848"/>
              <a:gd name="connsiteX3" fmla="*/ 725214 w 730480"/>
              <a:gd name="connsiteY3" fmla="*/ 2385848 h 2385848"/>
            </a:gdLst>
            <a:ahLst/>
            <a:cxnLst>
              <a:cxn ang="0">
                <a:pos x="connsiteX0" y="connsiteY0"/>
              </a:cxn>
              <a:cxn ang="0">
                <a:pos x="connsiteX1" y="connsiteY1"/>
              </a:cxn>
              <a:cxn ang="0">
                <a:pos x="connsiteX2" y="connsiteY2"/>
              </a:cxn>
              <a:cxn ang="0">
                <a:pos x="connsiteX3" y="connsiteY3"/>
              </a:cxn>
            </a:cxnLst>
            <a:rect l="l" t="t" r="r" b="b"/>
            <a:pathLst>
              <a:path w="730480" h="2385848">
                <a:moveTo>
                  <a:pt x="0" y="0"/>
                </a:moveTo>
                <a:cubicBezTo>
                  <a:pt x="260131" y="232103"/>
                  <a:pt x="520262" y="464207"/>
                  <a:pt x="641131" y="861848"/>
                </a:cubicBezTo>
                <a:cubicBezTo>
                  <a:pt x="762000" y="1259489"/>
                  <a:pt x="725214" y="2385848"/>
                  <a:pt x="725214" y="2385848"/>
                </a:cubicBezTo>
                <a:lnTo>
                  <a:pt x="725214" y="2385848"/>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15" name="Oval 14"/>
          <p:cNvSpPr/>
          <p:nvPr/>
        </p:nvSpPr>
        <p:spPr>
          <a:xfrm>
            <a:off x="3811970" y="5387502"/>
            <a:ext cx="220718" cy="245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19" name="Freeform 18"/>
          <p:cNvSpPr/>
          <p:nvPr/>
        </p:nvSpPr>
        <p:spPr>
          <a:xfrm>
            <a:off x="3392215" y="1862933"/>
            <a:ext cx="1915510" cy="1788294"/>
          </a:xfrm>
          <a:custGeom>
            <a:avLst/>
            <a:gdLst>
              <a:gd name="connsiteX0" fmla="*/ 0 w 2554014"/>
              <a:gd name="connsiteY0" fmla="*/ 2091559 h 2200977"/>
              <a:gd name="connsiteX1" fmla="*/ 1923393 w 2554014"/>
              <a:gd name="connsiteY1" fmla="*/ 1965435 h 2200977"/>
              <a:gd name="connsiteX2" fmla="*/ 2554014 w 2554014"/>
              <a:gd name="connsiteY2" fmla="*/ 0 h 2200977"/>
              <a:gd name="connsiteX3" fmla="*/ 2554014 w 2554014"/>
              <a:gd name="connsiteY3" fmla="*/ 0 h 2200977"/>
            </a:gdLst>
            <a:ahLst/>
            <a:cxnLst>
              <a:cxn ang="0">
                <a:pos x="connsiteX0" y="connsiteY0"/>
              </a:cxn>
              <a:cxn ang="0">
                <a:pos x="connsiteX1" y="connsiteY1"/>
              </a:cxn>
              <a:cxn ang="0">
                <a:pos x="connsiteX2" y="connsiteY2"/>
              </a:cxn>
              <a:cxn ang="0">
                <a:pos x="connsiteX3" y="connsiteY3"/>
              </a:cxn>
            </a:cxnLst>
            <a:rect l="l" t="t" r="r" b="b"/>
            <a:pathLst>
              <a:path w="2554014" h="2200977">
                <a:moveTo>
                  <a:pt x="0" y="2091559"/>
                </a:moveTo>
                <a:cubicBezTo>
                  <a:pt x="748862" y="2202793"/>
                  <a:pt x="1497724" y="2314028"/>
                  <a:pt x="1923393" y="1965435"/>
                </a:cubicBezTo>
                <a:cubicBezTo>
                  <a:pt x="2349062" y="1616842"/>
                  <a:pt x="2554014" y="0"/>
                  <a:pt x="2554014" y="0"/>
                </a:cubicBezTo>
                <a:lnTo>
                  <a:pt x="2554014" y="0"/>
                </a:ln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12" name="Oval 11"/>
          <p:cNvSpPr/>
          <p:nvPr/>
        </p:nvSpPr>
        <p:spPr>
          <a:xfrm>
            <a:off x="3273973" y="3402033"/>
            <a:ext cx="220718" cy="245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16" name="Oval 15"/>
          <p:cNvSpPr/>
          <p:nvPr/>
        </p:nvSpPr>
        <p:spPr>
          <a:xfrm>
            <a:off x="5189483" y="1677022"/>
            <a:ext cx="220718" cy="245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20" name="TextBox 19"/>
          <p:cNvSpPr txBox="1"/>
          <p:nvPr/>
        </p:nvSpPr>
        <p:spPr>
          <a:xfrm>
            <a:off x="6888088" y="1412777"/>
            <a:ext cx="3717684" cy="4924425"/>
          </a:xfrm>
          <a:prstGeom prst="rect">
            <a:avLst/>
          </a:prstGeom>
          <a:noFill/>
        </p:spPr>
        <p:txBody>
          <a:bodyPr wrap="none" rtlCol="0">
            <a:spAutoFit/>
          </a:bodyPr>
          <a:lstStyle/>
          <a:p>
            <a:pPr marL="232172" indent="-232172">
              <a:buFont typeface="Arial" charset="0"/>
              <a:buChar char="•"/>
            </a:pPr>
            <a:r>
              <a:rPr lang="en-US" sz="3200" b="1" dirty="0">
                <a:solidFill>
                  <a:srgbClr val="00B050"/>
                </a:solidFill>
                <a:latin typeface="TH SarabunPSK" charset="0"/>
                <a:ea typeface="TH SarabunPSK" charset="0"/>
                <a:cs typeface="TH SarabunPSK" charset="0"/>
              </a:rPr>
              <a:t>Link </a:t>
            </a:r>
            <a:r>
              <a:rPr lang="en-US" sz="3200" b="1" dirty="0" err="1">
                <a:solidFill>
                  <a:srgbClr val="00B050"/>
                </a:solidFill>
                <a:latin typeface="TH SarabunPSK" charset="0"/>
                <a:ea typeface="TH SarabunPSK" charset="0"/>
                <a:cs typeface="TH SarabunPSK" charset="0"/>
              </a:rPr>
              <a:t>ThaiREN</a:t>
            </a:r>
            <a:r>
              <a:rPr lang="en-US" sz="3200" b="1" dirty="0">
                <a:solidFill>
                  <a:srgbClr val="00B050"/>
                </a:solidFill>
                <a:latin typeface="TH SarabunPSK" charset="0"/>
                <a:ea typeface="TH SarabunPSK" charset="0"/>
                <a:cs typeface="TH SarabunPSK" charset="0"/>
              </a:rPr>
              <a:t> to </a:t>
            </a:r>
          </a:p>
          <a:p>
            <a:r>
              <a:rPr lang="en-US" sz="3200" b="1" dirty="0">
                <a:solidFill>
                  <a:srgbClr val="00B050"/>
                </a:solidFill>
                <a:latin typeface="TH SarabunPSK" charset="0"/>
                <a:ea typeface="TH SarabunPSK" charset="0"/>
                <a:cs typeface="TH SarabunPSK" charset="0"/>
              </a:rPr>
              <a:t>  Singapore POP  </a:t>
            </a:r>
            <a:r>
              <a:rPr lang="th-TH" sz="3200" b="1" dirty="0">
                <a:solidFill>
                  <a:srgbClr val="00B050"/>
                </a:solidFill>
                <a:latin typeface="TH SarabunPSK" charset="0"/>
                <a:ea typeface="TH SarabunPSK" charset="0"/>
                <a:cs typeface="TH SarabunPSK" charset="0"/>
              </a:rPr>
              <a:t> </a:t>
            </a:r>
          </a:p>
          <a:p>
            <a:r>
              <a:rPr lang="th-TH" sz="3200" b="1" dirty="0">
                <a:solidFill>
                  <a:srgbClr val="00B050"/>
                </a:solidFill>
                <a:latin typeface="TH SarabunPSK" charset="0"/>
                <a:ea typeface="TH SarabunPSK" charset="0"/>
                <a:cs typeface="TH SarabunPSK" charset="0"/>
              </a:rPr>
              <a:t>    </a:t>
            </a:r>
            <a:r>
              <a:rPr lang="en-US" sz="3200" b="1" dirty="0">
                <a:solidFill>
                  <a:srgbClr val="00B050"/>
                </a:solidFill>
                <a:latin typeface="TH SarabunPSK" charset="0"/>
                <a:ea typeface="TH SarabunPSK" charset="0"/>
                <a:cs typeface="TH SarabunPSK" charset="0"/>
              </a:rPr>
              <a:t>Bandwidth : 622 Mbps </a:t>
            </a:r>
            <a:endParaRPr lang="th-TH" sz="3200" b="1" dirty="0">
              <a:solidFill>
                <a:srgbClr val="00B050"/>
              </a:solidFill>
              <a:latin typeface="TH SarabunPSK" charset="0"/>
              <a:ea typeface="TH SarabunPSK" charset="0"/>
              <a:cs typeface="TH SarabunPSK" charset="0"/>
            </a:endParaRPr>
          </a:p>
          <a:p>
            <a:pPr marL="232172" indent="-232172">
              <a:buFont typeface="Arial" charset="0"/>
              <a:buChar char="•"/>
            </a:pPr>
            <a:r>
              <a:rPr lang="en-US" sz="3200" b="1" dirty="0">
                <a:solidFill>
                  <a:srgbClr val="0070C0"/>
                </a:solidFill>
                <a:latin typeface="TH SarabunPSK" charset="0"/>
                <a:ea typeface="TH SarabunPSK" charset="0"/>
                <a:cs typeface="TH SarabunPSK" charset="0"/>
              </a:rPr>
              <a:t>Link </a:t>
            </a:r>
            <a:r>
              <a:rPr lang="en-US" sz="3200" b="1" dirty="0" err="1">
                <a:solidFill>
                  <a:srgbClr val="0070C0"/>
                </a:solidFill>
                <a:latin typeface="TH SarabunPSK" charset="0"/>
                <a:ea typeface="TH SarabunPSK" charset="0"/>
                <a:cs typeface="TH SarabunPSK" charset="0"/>
              </a:rPr>
              <a:t>ThaiREN</a:t>
            </a:r>
            <a:r>
              <a:rPr lang="en-US" sz="3200" b="1" dirty="0">
                <a:solidFill>
                  <a:srgbClr val="0070C0"/>
                </a:solidFill>
                <a:latin typeface="TH SarabunPSK" charset="0"/>
                <a:ea typeface="TH SarabunPSK" charset="0"/>
                <a:cs typeface="TH SarabunPSK" charset="0"/>
              </a:rPr>
              <a:t> </a:t>
            </a:r>
          </a:p>
          <a:p>
            <a:r>
              <a:rPr lang="en-US" sz="3200" b="1" dirty="0">
                <a:solidFill>
                  <a:srgbClr val="0070C0"/>
                </a:solidFill>
                <a:latin typeface="TH SarabunPSK" charset="0"/>
                <a:ea typeface="TH SarabunPSK" charset="0"/>
                <a:cs typeface="TH SarabunPSK" charset="0"/>
              </a:rPr>
              <a:t>  Hong Kong POP</a:t>
            </a:r>
            <a:r>
              <a:rPr lang="th-TH" sz="3200" b="1" dirty="0">
                <a:solidFill>
                  <a:srgbClr val="0070C0"/>
                </a:solidFill>
                <a:latin typeface="TH SarabunPSK" charset="0"/>
                <a:ea typeface="TH SarabunPSK" charset="0"/>
                <a:cs typeface="TH SarabunPSK" charset="0"/>
              </a:rPr>
              <a:t> </a:t>
            </a:r>
            <a:endParaRPr lang="en-US" sz="3200" b="1" dirty="0">
              <a:solidFill>
                <a:srgbClr val="0070C0"/>
              </a:solidFill>
              <a:latin typeface="TH SarabunPSK" charset="0"/>
              <a:ea typeface="TH SarabunPSK" charset="0"/>
              <a:cs typeface="TH SarabunPSK" charset="0"/>
            </a:endParaRPr>
          </a:p>
          <a:p>
            <a:r>
              <a:rPr lang="en-US" sz="3200" b="1" dirty="0">
                <a:solidFill>
                  <a:srgbClr val="0070C0"/>
                </a:solidFill>
                <a:latin typeface="TH SarabunPSK" charset="0"/>
                <a:ea typeface="TH SarabunPSK" charset="0"/>
                <a:cs typeface="TH SarabunPSK" charset="0"/>
              </a:rPr>
              <a:t>    Bandwidth : 1000 Mbps</a:t>
            </a:r>
            <a:r>
              <a:rPr lang="en-US" sz="3200" b="1" dirty="0">
                <a:solidFill>
                  <a:schemeClr val="accent4">
                    <a:lumMod val="50000"/>
                  </a:schemeClr>
                </a:solidFill>
                <a:latin typeface="TH SarabunPSK" charset="0"/>
                <a:ea typeface="TH SarabunPSK" charset="0"/>
                <a:cs typeface="TH SarabunPSK" charset="0"/>
              </a:rPr>
              <a:t> </a:t>
            </a:r>
          </a:p>
          <a:p>
            <a:r>
              <a:rPr lang="en-US" sz="3600" b="1" dirty="0">
                <a:solidFill>
                  <a:prstClr val="black"/>
                </a:solidFill>
                <a:latin typeface="TH SarabunPSK" charset="0"/>
                <a:ea typeface="TH SarabunPSK" charset="0"/>
                <a:cs typeface="TH SarabunPSK" charset="0"/>
              </a:rPr>
              <a:t>==================</a:t>
            </a:r>
          </a:p>
          <a:p>
            <a:r>
              <a:rPr lang="en-US" sz="3200" b="1" dirty="0">
                <a:solidFill>
                  <a:prstClr val="black"/>
                </a:solidFill>
                <a:latin typeface="TH SarabunPSK" charset="0"/>
                <a:ea typeface="TH SarabunPSK" charset="0"/>
                <a:cs typeface="TH SarabunPSK" charset="0"/>
              </a:rPr>
              <a:t>Connectivity LHCONE</a:t>
            </a:r>
          </a:p>
          <a:p>
            <a:pPr marL="571500" indent="-571500">
              <a:buFont typeface="Wingdings" panose="05000000000000000000" pitchFamily="2" charset="2"/>
              <a:buChar char="§"/>
            </a:pPr>
            <a:r>
              <a:rPr lang="en-US" b="1" dirty="0">
                <a:solidFill>
                  <a:prstClr val="black"/>
                </a:solidFill>
                <a:latin typeface="TH SarabunPSK" charset="0"/>
                <a:ea typeface="TH SarabunPSK" charset="0"/>
                <a:cs typeface="TH SarabunPSK" charset="0"/>
              </a:rPr>
              <a:t>L3-VPN @ Singapore POP</a:t>
            </a:r>
          </a:p>
          <a:p>
            <a:pPr marL="571500" indent="-571500">
              <a:buFont typeface="Wingdings" panose="05000000000000000000" pitchFamily="2" charset="2"/>
              <a:buChar char="§"/>
            </a:pPr>
            <a:r>
              <a:rPr lang="en-US" b="1" dirty="0">
                <a:solidFill>
                  <a:prstClr val="black"/>
                </a:solidFill>
                <a:latin typeface="TH SarabunPSK" charset="0"/>
                <a:ea typeface="TH SarabunPSK" charset="0"/>
                <a:cs typeface="TH SarabunPSK" charset="0"/>
              </a:rPr>
              <a:t>L3-VPN @ Hong Kong POP</a:t>
            </a:r>
          </a:p>
          <a:p>
            <a:endParaRPr lang="en-US" dirty="0">
              <a:solidFill>
                <a:prstClr val="black"/>
              </a:solidFill>
              <a:latin typeface="TH SarabunPSK" charset="0"/>
              <a:ea typeface="TH SarabunPSK" charset="0"/>
              <a:cs typeface="TH SarabunPSK" charset="0"/>
            </a:endParaRPr>
          </a:p>
        </p:txBody>
      </p:sp>
    </p:spTree>
    <p:extLst>
      <p:ext uri="{BB962C8B-B14F-4D97-AF65-F5344CB8AC3E}">
        <p14:creationId xmlns:p14="http://schemas.microsoft.com/office/powerpoint/2010/main" val="3378592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5600" y="1391489"/>
            <a:ext cx="7311961" cy="5182696"/>
          </a:xfrm>
          <a:prstGeom prst="rect">
            <a:avLst/>
          </a:prstGeom>
        </p:spPr>
      </p:pic>
      <p:sp>
        <p:nvSpPr>
          <p:cNvPr id="4" name="Oval 3"/>
          <p:cNvSpPr/>
          <p:nvPr/>
        </p:nvSpPr>
        <p:spPr>
          <a:xfrm>
            <a:off x="7680177" y="2636913"/>
            <a:ext cx="1008112" cy="432048"/>
          </a:xfrm>
          <a:prstGeom prst="ellipse">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5" name="Oval 4"/>
          <p:cNvSpPr/>
          <p:nvPr/>
        </p:nvSpPr>
        <p:spPr>
          <a:xfrm>
            <a:off x="3071664" y="4711378"/>
            <a:ext cx="1129414" cy="454275"/>
          </a:xfrm>
          <a:prstGeom prst="ellipse">
            <a:avLst/>
          </a:prstGeom>
          <a:solidFill>
            <a:srgbClr val="FFC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6" name="TextBox 5"/>
          <p:cNvSpPr txBox="1"/>
          <p:nvPr/>
        </p:nvSpPr>
        <p:spPr>
          <a:xfrm>
            <a:off x="1587194" y="5741623"/>
            <a:ext cx="1221232" cy="317459"/>
          </a:xfrm>
          <a:prstGeom prst="rect">
            <a:avLst/>
          </a:prstGeom>
          <a:noFill/>
        </p:spPr>
        <p:txBody>
          <a:bodyPr wrap="none" rtlCol="0">
            <a:spAutoFit/>
          </a:bodyPr>
          <a:lstStyle/>
          <a:p>
            <a:r>
              <a:rPr lang="en-US" sz="1463" dirty="0">
                <a:solidFill>
                  <a:prstClr val="black"/>
                </a:solidFill>
                <a:latin typeface="Calibri" panose="020F0502020204030204"/>
              </a:rPr>
              <a:t>NEW </a:t>
            </a:r>
            <a:r>
              <a:rPr lang="en-US" sz="1463">
                <a:solidFill>
                  <a:prstClr val="black"/>
                </a:solidFill>
                <a:latin typeface="Calibri" panose="020F0502020204030204"/>
              </a:rPr>
              <a:t>Peering </a:t>
            </a:r>
            <a:endParaRPr lang="en-US" sz="1463" dirty="0">
              <a:solidFill>
                <a:prstClr val="black"/>
              </a:solidFill>
              <a:latin typeface="Calibri" panose="020F0502020204030204"/>
            </a:endParaRPr>
          </a:p>
        </p:txBody>
      </p:sp>
      <p:sp>
        <p:nvSpPr>
          <p:cNvPr id="7" name="Oval 6"/>
          <p:cNvSpPr/>
          <p:nvPr/>
        </p:nvSpPr>
        <p:spPr>
          <a:xfrm>
            <a:off x="1622795" y="5306087"/>
            <a:ext cx="964506" cy="333852"/>
          </a:xfrm>
          <a:prstGeom prst="ellipse">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8" name="Oval 7"/>
          <p:cNvSpPr/>
          <p:nvPr/>
        </p:nvSpPr>
        <p:spPr>
          <a:xfrm>
            <a:off x="1626380" y="4604663"/>
            <a:ext cx="964506" cy="333852"/>
          </a:xfrm>
          <a:prstGeom prst="ellipse">
            <a:avLst/>
          </a:prstGeom>
          <a:solidFill>
            <a:srgbClr val="FFC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9" name="TextBox 8"/>
          <p:cNvSpPr txBox="1"/>
          <p:nvPr/>
        </p:nvSpPr>
        <p:spPr>
          <a:xfrm>
            <a:off x="1596236" y="4972264"/>
            <a:ext cx="1105816" cy="317459"/>
          </a:xfrm>
          <a:prstGeom prst="rect">
            <a:avLst/>
          </a:prstGeom>
          <a:noFill/>
        </p:spPr>
        <p:txBody>
          <a:bodyPr wrap="none" rtlCol="0">
            <a:spAutoFit/>
          </a:bodyPr>
          <a:lstStyle/>
          <a:p>
            <a:r>
              <a:rPr lang="en-US" sz="1463">
                <a:solidFill>
                  <a:prstClr val="black"/>
                </a:solidFill>
                <a:latin typeface="Calibri" panose="020F0502020204030204"/>
              </a:rPr>
              <a:t>Old </a:t>
            </a:r>
            <a:r>
              <a:rPr lang="en-US" sz="1463" dirty="0">
                <a:solidFill>
                  <a:prstClr val="black"/>
                </a:solidFill>
                <a:latin typeface="Calibri" panose="020F0502020204030204"/>
              </a:rPr>
              <a:t>Peering </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80377" y="688250"/>
            <a:ext cx="1076575" cy="548666"/>
          </a:xfrm>
          <a:prstGeom prst="rect">
            <a:avLst/>
          </a:prstGeom>
        </p:spPr>
      </p:pic>
    </p:spTree>
    <p:extLst>
      <p:ext uri="{BB962C8B-B14F-4D97-AF65-F5344CB8AC3E}">
        <p14:creationId xmlns:p14="http://schemas.microsoft.com/office/powerpoint/2010/main" val="3353981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804D9A5D-36BE-F940-4FA5-F423277F97D3}"/>
              </a:ext>
            </a:extLst>
          </p:cNvPr>
          <p:cNvGrpSpPr/>
          <p:nvPr/>
        </p:nvGrpSpPr>
        <p:grpSpPr>
          <a:xfrm>
            <a:off x="1066155" y="2779776"/>
            <a:ext cx="5221869" cy="3834145"/>
            <a:chOff x="372616" y="1615948"/>
            <a:chExt cx="5700716" cy="4318410"/>
          </a:xfrm>
        </p:grpSpPr>
        <p:grpSp>
          <p:nvGrpSpPr>
            <p:cNvPr id="4" name="Group 9">
              <a:extLst>
                <a:ext uri="{FF2B5EF4-FFF2-40B4-BE49-F238E27FC236}">
                  <a16:creationId xmlns:a16="http://schemas.microsoft.com/office/drawing/2014/main" id="{F862EB3F-4DC8-C6DD-FCE8-ABB3220588C9}"/>
                </a:ext>
              </a:extLst>
            </p:cNvPr>
            <p:cNvGrpSpPr>
              <a:grpSpLocks/>
            </p:cNvGrpSpPr>
            <p:nvPr/>
          </p:nvGrpSpPr>
          <p:grpSpPr bwMode="auto">
            <a:xfrm>
              <a:off x="372616" y="1615948"/>
              <a:ext cx="4965337" cy="2470150"/>
              <a:chOff x="6095999" y="365125"/>
              <a:chExt cx="4940498" cy="2455403"/>
            </a:xfrm>
          </p:grpSpPr>
          <p:pic>
            <p:nvPicPr>
              <p:cNvPr id="5" name="Picture 4">
                <a:extLst>
                  <a:ext uri="{FF2B5EF4-FFF2-40B4-BE49-F238E27FC236}">
                    <a16:creationId xmlns:a16="http://schemas.microsoft.com/office/drawing/2014/main" id="{F44B6CA2-5713-902A-F96C-933A19E5F9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1799" b="11047"/>
              <a:stretch>
                <a:fillRect/>
              </a:stretch>
            </p:blipFill>
            <p:spPr bwMode="auto">
              <a:xfrm>
                <a:off x="6095999" y="365125"/>
                <a:ext cx="4940498" cy="2455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1">
                <a:extLst>
                  <a:ext uri="{FF2B5EF4-FFF2-40B4-BE49-F238E27FC236}">
                    <a16:creationId xmlns:a16="http://schemas.microsoft.com/office/drawing/2014/main" id="{AF98D728-A53C-A764-1DA1-7F8942FE3FA4}"/>
                  </a:ext>
                </a:extLst>
              </p:cNvPr>
              <p:cNvSpPr txBox="1">
                <a:spLocks noChangeArrowheads="1"/>
              </p:cNvSpPr>
              <p:nvPr/>
            </p:nvSpPr>
            <p:spPr bwMode="auto">
              <a:xfrm>
                <a:off x="7686613" y="372192"/>
                <a:ext cx="2523293" cy="4134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dirty="0" err="1">
                    <a:solidFill>
                      <a:schemeClr val="accent1">
                        <a:lumMod val="50000"/>
                      </a:schemeClr>
                    </a:solidFill>
                  </a:rPr>
                  <a:t>Experimental</a:t>
                </a:r>
                <a:r>
                  <a:rPr lang="th-TH" altLang="th-TH" sz="1800" dirty="0">
                    <a:solidFill>
                      <a:schemeClr val="accent1">
                        <a:lumMod val="50000"/>
                      </a:schemeClr>
                    </a:solidFill>
                  </a:rPr>
                  <a:t> </a:t>
                </a:r>
                <a:r>
                  <a:rPr lang="th-TH" altLang="th-TH" sz="1800" dirty="0" err="1">
                    <a:solidFill>
                      <a:schemeClr val="accent1">
                        <a:lumMod val="50000"/>
                      </a:schemeClr>
                    </a:solidFill>
                  </a:rPr>
                  <a:t>setup</a:t>
                </a:r>
                <a:endParaRPr lang="th-TH" altLang="th-TH" sz="1800" dirty="0">
                  <a:solidFill>
                    <a:schemeClr val="accent1">
                      <a:lumMod val="50000"/>
                    </a:schemeClr>
                  </a:solidFill>
                </a:endParaRPr>
              </a:p>
            </p:txBody>
          </p:sp>
        </p:grpSp>
        <p:grpSp>
          <p:nvGrpSpPr>
            <p:cNvPr id="7" name="Group 25">
              <a:extLst>
                <a:ext uri="{FF2B5EF4-FFF2-40B4-BE49-F238E27FC236}">
                  <a16:creationId xmlns:a16="http://schemas.microsoft.com/office/drawing/2014/main" id="{C11C9304-0DF0-B59A-4373-D9B36B170E19}"/>
                </a:ext>
              </a:extLst>
            </p:cNvPr>
            <p:cNvGrpSpPr>
              <a:grpSpLocks/>
            </p:cNvGrpSpPr>
            <p:nvPr/>
          </p:nvGrpSpPr>
          <p:grpSpPr bwMode="auto">
            <a:xfrm>
              <a:off x="1769068" y="3413959"/>
              <a:ext cx="4304264" cy="2520399"/>
              <a:chOff x="6099849" y="3358729"/>
              <a:chExt cx="5605324" cy="3283434"/>
            </a:xfrm>
          </p:grpSpPr>
          <p:pic>
            <p:nvPicPr>
              <p:cNvPr id="8" name="Picture 2">
                <a:extLst>
                  <a:ext uri="{FF2B5EF4-FFF2-40B4-BE49-F238E27FC236}">
                    <a16:creationId xmlns:a16="http://schemas.microsoft.com/office/drawing/2014/main" id="{E294FC0F-C791-BBBD-2D8C-3B8EDD5DFF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9849" y="3358729"/>
                <a:ext cx="5600474" cy="3283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27">
                <a:extLst>
                  <a:ext uri="{FF2B5EF4-FFF2-40B4-BE49-F238E27FC236}">
                    <a16:creationId xmlns:a16="http://schemas.microsoft.com/office/drawing/2014/main" id="{33B19E48-BC8B-54DA-5556-E74094953387}"/>
                  </a:ext>
                </a:extLst>
              </p:cNvPr>
              <p:cNvSpPr txBox="1">
                <a:spLocks noChangeArrowheads="1"/>
              </p:cNvSpPr>
              <p:nvPr/>
            </p:nvSpPr>
            <p:spPr bwMode="auto">
              <a:xfrm>
                <a:off x="6474089" y="3365766"/>
                <a:ext cx="2057294" cy="5419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dirty="0">
                    <a:solidFill>
                      <a:schemeClr val="accent1">
                        <a:lumMod val="50000"/>
                      </a:schemeClr>
                    </a:solidFill>
                  </a:rPr>
                  <a:t>DAQ </a:t>
                </a:r>
                <a:r>
                  <a:rPr lang="th-TH" altLang="th-TH" sz="1800" dirty="0" err="1">
                    <a:solidFill>
                      <a:schemeClr val="accent1">
                        <a:lumMod val="50000"/>
                      </a:schemeClr>
                    </a:solidFill>
                  </a:rPr>
                  <a:t>board</a:t>
                </a:r>
                <a:endParaRPr lang="th-TH" altLang="th-TH" sz="1800" dirty="0">
                  <a:solidFill>
                    <a:schemeClr val="accent1">
                      <a:lumMod val="50000"/>
                    </a:schemeClr>
                  </a:solidFill>
                </a:endParaRPr>
              </a:p>
            </p:txBody>
          </p:sp>
          <p:sp>
            <p:nvSpPr>
              <p:cNvPr id="10" name="TextBox 28">
                <a:extLst>
                  <a:ext uri="{FF2B5EF4-FFF2-40B4-BE49-F238E27FC236}">
                    <a16:creationId xmlns:a16="http://schemas.microsoft.com/office/drawing/2014/main" id="{B4C7E260-2461-BD4D-8241-EE64AB154529}"/>
                  </a:ext>
                </a:extLst>
              </p:cNvPr>
              <p:cNvSpPr txBox="1">
                <a:spLocks noChangeArrowheads="1"/>
              </p:cNvSpPr>
              <p:nvPr/>
            </p:nvSpPr>
            <p:spPr bwMode="auto">
              <a:xfrm>
                <a:off x="8342016" y="6060723"/>
                <a:ext cx="1862429" cy="5419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dirty="0" err="1">
                    <a:solidFill>
                      <a:schemeClr val="accent1">
                        <a:lumMod val="50000"/>
                      </a:schemeClr>
                    </a:solidFill>
                  </a:rPr>
                  <a:t>Proximity</a:t>
                </a:r>
                <a:endParaRPr lang="th-TH" altLang="th-TH" sz="1800" dirty="0">
                  <a:solidFill>
                    <a:schemeClr val="accent1">
                      <a:lumMod val="50000"/>
                    </a:schemeClr>
                  </a:solidFill>
                </a:endParaRPr>
              </a:p>
            </p:txBody>
          </p:sp>
          <p:sp>
            <p:nvSpPr>
              <p:cNvPr id="11" name="TextBox 29">
                <a:extLst>
                  <a:ext uri="{FF2B5EF4-FFF2-40B4-BE49-F238E27FC236}">
                    <a16:creationId xmlns:a16="http://schemas.microsoft.com/office/drawing/2014/main" id="{8B87127C-E8D1-ADB6-EEC0-9041DB3D109A}"/>
                  </a:ext>
                </a:extLst>
              </p:cNvPr>
              <p:cNvSpPr txBox="1">
                <a:spLocks noChangeArrowheads="1"/>
              </p:cNvSpPr>
              <p:nvPr/>
            </p:nvSpPr>
            <p:spPr bwMode="auto">
              <a:xfrm>
                <a:off x="9842741" y="3838599"/>
                <a:ext cx="1862432" cy="5419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dirty="0">
                    <a:solidFill>
                      <a:schemeClr val="accent1">
                        <a:lumMod val="50000"/>
                      </a:schemeClr>
                    </a:solidFill>
                  </a:rPr>
                  <a:t>APTS </a:t>
                </a:r>
                <a:r>
                  <a:rPr lang="th-TH" altLang="th-TH" sz="1800" dirty="0" err="1">
                    <a:solidFill>
                      <a:schemeClr val="accent1">
                        <a:lumMod val="50000"/>
                      </a:schemeClr>
                    </a:solidFill>
                  </a:rPr>
                  <a:t>chip</a:t>
                </a:r>
                <a:endParaRPr lang="th-TH" altLang="th-TH" sz="1800" dirty="0">
                  <a:solidFill>
                    <a:schemeClr val="accent1">
                      <a:lumMod val="50000"/>
                    </a:schemeClr>
                  </a:solidFill>
                </a:endParaRPr>
              </a:p>
            </p:txBody>
          </p:sp>
        </p:grpSp>
        <p:sp>
          <p:nvSpPr>
            <p:cNvPr id="12" name="Oval 11">
              <a:extLst>
                <a:ext uri="{FF2B5EF4-FFF2-40B4-BE49-F238E27FC236}">
                  <a16:creationId xmlns:a16="http://schemas.microsoft.com/office/drawing/2014/main" id="{79A54BA5-1860-3329-6696-B73B77F68421}"/>
                </a:ext>
              </a:extLst>
            </p:cNvPr>
            <p:cNvSpPr/>
            <p:nvPr/>
          </p:nvSpPr>
          <p:spPr>
            <a:xfrm>
              <a:off x="1182241" y="2227136"/>
              <a:ext cx="914400" cy="914400"/>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TH" sz="1400">
                <a:solidFill>
                  <a:schemeClr val="accent1">
                    <a:lumMod val="50000"/>
                  </a:schemeClr>
                </a:solidFill>
              </a:endParaRPr>
            </a:p>
          </p:txBody>
        </p:sp>
        <p:cxnSp>
          <p:nvCxnSpPr>
            <p:cNvPr id="13" name="Straight Connector 12">
              <a:extLst>
                <a:ext uri="{FF2B5EF4-FFF2-40B4-BE49-F238E27FC236}">
                  <a16:creationId xmlns:a16="http://schemas.microsoft.com/office/drawing/2014/main" id="{76D5E15B-ABDB-F677-BD5A-CCE56B6F568D}"/>
                </a:ext>
              </a:extLst>
            </p:cNvPr>
            <p:cNvCxnSpPr>
              <a:cxnSpLocks/>
            </p:cNvCxnSpPr>
            <p:nvPr/>
          </p:nvCxnSpPr>
          <p:spPr>
            <a:xfrm>
              <a:off x="1971228" y="2376361"/>
              <a:ext cx="4098380" cy="1037597"/>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A34EBF9-D0CE-8C21-ECE0-955E5CDF43DD}"/>
                </a:ext>
              </a:extLst>
            </p:cNvPr>
            <p:cNvCxnSpPr>
              <a:cxnSpLocks/>
            </p:cNvCxnSpPr>
            <p:nvPr/>
          </p:nvCxnSpPr>
          <p:spPr>
            <a:xfrm>
              <a:off x="1182241" y="2852611"/>
              <a:ext cx="566737" cy="1306512"/>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pic>
        <p:nvPicPr>
          <p:cNvPr id="15" name="Google Shape;191;p35">
            <a:extLst>
              <a:ext uri="{FF2B5EF4-FFF2-40B4-BE49-F238E27FC236}">
                <a16:creationId xmlns:a16="http://schemas.microsoft.com/office/drawing/2014/main" id="{4BC08112-24E6-CC75-A67D-67CAC9D8E5F1}"/>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7993" y="311808"/>
            <a:ext cx="3012537"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oogle Shape;146;p19">
            <a:extLst>
              <a:ext uri="{FF2B5EF4-FFF2-40B4-BE49-F238E27FC236}">
                <a16:creationId xmlns:a16="http://schemas.microsoft.com/office/drawing/2014/main" id="{3679EEF7-73A0-F8F3-E336-FA4C389E5FBF}"/>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68886" y="4407297"/>
            <a:ext cx="3012538"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Google Shape;68;p15">
            <a:extLst>
              <a:ext uri="{FF2B5EF4-FFF2-40B4-BE49-F238E27FC236}">
                <a16:creationId xmlns:a16="http://schemas.microsoft.com/office/drawing/2014/main" id="{DCD097EF-85DE-F0ED-F8F0-265FB511FC4F}"/>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l="46619" t="14653" r="4321" b="18217"/>
          <a:stretch>
            <a:fillRect/>
          </a:stretch>
        </p:blipFill>
        <p:spPr bwMode="auto">
          <a:xfrm>
            <a:off x="8378338" y="2335516"/>
            <a:ext cx="3403600"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5E265622-BD75-5714-6480-583D29E59CE9}"/>
              </a:ext>
            </a:extLst>
          </p:cNvPr>
          <p:cNvSpPr txBox="1">
            <a:spLocks noChangeArrowheads="1"/>
          </p:cNvSpPr>
          <p:nvPr/>
        </p:nvSpPr>
        <p:spPr bwMode="auto">
          <a:xfrm flipH="1">
            <a:off x="579813" y="1017624"/>
            <a:ext cx="6467700" cy="1938992"/>
          </a:xfrm>
          <a:prstGeom prst="rect">
            <a:avLst/>
          </a:prstGeom>
          <a:noFill/>
          <a:ln>
            <a:noFill/>
          </a:ln>
        </p:spPr>
        <p:txBody>
          <a:bodyPr wrap="square">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cs typeface="TH SarabunPSK" panose="020B0500040200020003" pitchFamily="34" charset="-34"/>
              </a:rPr>
              <a:t>APTS chip was delivered to Synchrotron Light Research Institute</a:t>
            </a:r>
          </a:p>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ea typeface="Cordia New" panose="020B0304020202020204" pitchFamily="34" charset="-34"/>
                <a:cs typeface="TH SarabunPSK" panose="020B0500040200020003" pitchFamily="34" charset="-34"/>
              </a:rPr>
              <a:t>Experiment setup similar to CERN setup</a:t>
            </a:r>
          </a:p>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ea typeface="Cordia New" panose="020B0304020202020204" pitchFamily="34" charset="-34"/>
                <a:cs typeface="TH SarabunPSK" panose="020B0500040200020003" pitchFamily="34" charset="-34"/>
              </a:rPr>
              <a:t>Laboratory chip test</a:t>
            </a:r>
          </a:p>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ea typeface="Cordia New" panose="020B0304020202020204" pitchFamily="34" charset="-34"/>
                <a:cs typeface="TH SarabunPSK" panose="020B0500040200020003" pitchFamily="34" charset="-34"/>
              </a:rPr>
              <a:t>Radiation source chip test with Sr-90 (Low number of particle)</a:t>
            </a:r>
          </a:p>
          <a:p>
            <a:pPr eaLnBrk="1" hangingPunct="1">
              <a:lnSpc>
                <a:spcPct val="100000"/>
              </a:lnSpc>
              <a:spcBef>
                <a:spcPct val="0"/>
              </a:spcBef>
            </a:pPr>
            <a:endParaRPr lang="en-US" altLang="th-TH" sz="2400" dirty="0">
              <a:solidFill>
                <a:schemeClr val="accent1">
                  <a:lumMod val="50000"/>
                </a:schemeClr>
              </a:solidFill>
              <a:latin typeface="TH SarabunPSK" panose="020B0500040200020003" pitchFamily="34" charset="-34"/>
              <a:ea typeface="Cordia New" panose="020B0304020202020204" pitchFamily="34" charset="-34"/>
              <a:cs typeface="TH SarabunPSK" panose="020B0500040200020003" pitchFamily="34" charset="-34"/>
            </a:endParaRPr>
          </a:p>
        </p:txBody>
      </p:sp>
      <p:sp>
        <p:nvSpPr>
          <p:cNvPr id="19" name="TextBox 20">
            <a:extLst>
              <a:ext uri="{FF2B5EF4-FFF2-40B4-BE49-F238E27FC236}">
                <a16:creationId xmlns:a16="http://schemas.microsoft.com/office/drawing/2014/main" id="{B0322D72-56AF-7DA0-E2C6-E5F9E4DB2CDE}"/>
              </a:ext>
            </a:extLst>
          </p:cNvPr>
          <p:cNvSpPr txBox="1">
            <a:spLocks noChangeArrowheads="1"/>
          </p:cNvSpPr>
          <p:nvPr/>
        </p:nvSpPr>
        <p:spPr bwMode="auto">
          <a:xfrm>
            <a:off x="8347294" y="1126131"/>
            <a:ext cx="141128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FontTx/>
              <a:buNone/>
            </a:pPr>
            <a:r>
              <a:rPr lang="th-TH" altLang="th-TH" sz="1400" dirty="0" err="1">
                <a:solidFill>
                  <a:schemeClr val="accent1">
                    <a:lumMod val="50000"/>
                  </a:schemeClr>
                </a:solidFill>
              </a:rPr>
              <a:t>Threshold</a:t>
            </a:r>
            <a:r>
              <a:rPr lang="th-TH" altLang="th-TH" sz="1400" dirty="0">
                <a:solidFill>
                  <a:schemeClr val="accent1">
                    <a:lumMod val="50000"/>
                  </a:schemeClr>
                </a:solidFill>
              </a:rPr>
              <a:t> </a:t>
            </a:r>
            <a:r>
              <a:rPr lang="th-TH" altLang="th-TH" sz="1400" dirty="0" err="1">
                <a:solidFill>
                  <a:schemeClr val="accent1">
                    <a:lumMod val="50000"/>
                  </a:schemeClr>
                </a:solidFill>
              </a:rPr>
              <a:t>scand</a:t>
            </a:r>
            <a:endParaRPr lang="th-TH" altLang="th-TH" sz="1400" dirty="0">
              <a:solidFill>
                <a:schemeClr val="accent1">
                  <a:lumMod val="50000"/>
                </a:schemeClr>
              </a:solidFill>
            </a:endParaRPr>
          </a:p>
        </p:txBody>
      </p:sp>
      <p:sp>
        <p:nvSpPr>
          <p:cNvPr id="20" name="TextBox 21">
            <a:extLst>
              <a:ext uri="{FF2B5EF4-FFF2-40B4-BE49-F238E27FC236}">
                <a16:creationId xmlns:a16="http://schemas.microsoft.com/office/drawing/2014/main" id="{CD0C7FFA-8112-0D06-D4FD-9805192A6F8C}"/>
              </a:ext>
            </a:extLst>
          </p:cNvPr>
          <p:cNvSpPr txBox="1">
            <a:spLocks noChangeArrowheads="1"/>
          </p:cNvSpPr>
          <p:nvPr/>
        </p:nvSpPr>
        <p:spPr bwMode="auto">
          <a:xfrm>
            <a:off x="9822838" y="3299157"/>
            <a:ext cx="1031114"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FontTx/>
              <a:buNone/>
            </a:pPr>
            <a:r>
              <a:rPr lang="en-US" altLang="th-TH" sz="1400" dirty="0">
                <a:solidFill>
                  <a:schemeClr val="accent1">
                    <a:lumMod val="50000"/>
                  </a:schemeClr>
                </a:solidFill>
              </a:rPr>
              <a:t>T</a:t>
            </a:r>
            <a:r>
              <a:rPr lang="th-TH" altLang="th-TH" sz="1400" dirty="0" err="1">
                <a:solidFill>
                  <a:schemeClr val="accent1">
                    <a:lumMod val="50000"/>
                  </a:schemeClr>
                </a:solidFill>
              </a:rPr>
              <a:t>est</a:t>
            </a:r>
            <a:r>
              <a:rPr lang="th-TH" altLang="th-TH" sz="1400" dirty="0">
                <a:solidFill>
                  <a:schemeClr val="accent1">
                    <a:lumMod val="50000"/>
                  </a:schemeClr>
                </a:solidFill>
              </a:rPr>
              <a:t> </a:t>
            </a:r>
            <a:r>
              <a:rPr lang="th-TH" altLang="th-TH" sz="1400" dirty="0" err="1">
                <a:solidFill>
                  <a:schemeClr val="accent1">
                    <a:lumMod val="50000"/>
                  </a:schemeClr>
                </a:solidFill>
              </a:rPr>
              <a:t>pulsing</a:t>
            </a:r>
            <a:endParaRPr lang="th-TH" altLang="th-TH" sz="1400" dirty="0">
              <a:solidFill>
                <a:schemeClr val="accent1">
                  <a:lumMod val="50000"/>
                </a:schemeClr>
              </a:solidFill>
            </a:endParaRPr>
          </a:p>
        </p:txBody>
      </p:sp>
      <p:sp>
        <p:nvSpPr>
          <p:cNvPr id="21" name="TextBox 22">
            <a:extLst>
              <a:ext uri="{FF2B5EF4-FFF2-40B4-BE49-F238E27FC236}">
                <a16:creationId xmlns:a16="http://schemas.microsoft.com/office/drawing/2014/main" id="{EA4C0A71-A744-967B-A9DE-84EECA67463B}"/>
              </a:ext>
            </a:extLst>
          </p:cNvPr>
          <p:cNvSpPr txBox="1">
            <a:spLocks noChangeArrowheads="1"/>
          </p:cNvSpPr>
          <p:nvPr/>
        </p:nvSpPr>
        <p:spPr bwMode="auto">
          <a:xfrm>
            <a:off x="8247195" y="4962827"/>
            <a:ext cx="1411288"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400" dirty="0" err="1">
                <a:solidFill>
                  <a:schemeClr val="accent1">
                    <a:lumMod val="50000"/>
                  </a:schemeClr>
                </a:solidFill>
              </a:rPr>
              <a:t>Source</a:t>
            </a:r>
            <a:r>
              <a:rPr lang="th-TH" altLang="th-TH" sz="1400" dirty="0">
                <a:solidFill>
                  <a:schemeClr val="accent1">
                    <a:lumMod val="50000"/>
                  </a:schemeClr>
                </a:solidFill>
              </a:rPr>
              <a:t> </a:t>
            </a:r>
            <a:r>
              <a:rPr lang="th-TH" altLang="th-TH" sz="1400" dirty="0" err="1">
                <a:solidFill>
                  <a:schemeClr val="accent1">
                    <a:lumMod val="50000"/>
                  </a:schemeClr>
                </a:solidFill>
              </a:rPr>
              <a:t>scan</a:t>
            </a:r>
            <a:r>
              <a:rPr lang="th-TH" altLang="th-TH" sz="1400" dirty="0">
                <a:solidFill>
                  <a:schemeClr val="accent1">
                    <a:lumMod val="50000"/>
                  </a:schemeClr>
                </a:solidFill>
              </a:rPr>
              <a:t> (</a:t>
            </a:r>
            <a:r>
              <a:rPr lang="th-TH" altLang="th-TH" sz="1400" dirty="0" err="1">
                <a:solidFill>
                  <a:schemeClr val="accent1">
                    <a:lumMod val="50000"/>
                  </a:schemeClr>
                </a:solidFill>
              </a:rPr>
              <a:t>without</a:t>
            </a:r>
            <a:r>
              <a:rPr lang="th-TH" altLang="th-TH" sz="1400" dirty="0">
                <a:solidFill>
                  <a:schemeClr val="accent1">
                    <a:lumMod val="50000"/>
                  </a:schemeClr>
                </a:solidFill>
              </a:rPr>
              <a:t> </a:t>
            </a:r>
            <a:r>
              <a:rPr lang="th-TH" altLang="th-TH" sz="1400" dirty="0" err="1">
                <a:solidFill>
                  <a:schemeClr val="accent1">
                    <a:lumMod val="50000"/>
                  </a:schemeClr>
                </a:solidFill>
              </a:rPr>
              <a:t>source</a:t>
            </a:r>
            <a:r>
              <a:rPr lang="th-TH" altLang="th-TH" sz="1400" dirty="0">
                <a:solidFill>
                  <a:schemeClr val="accent1">
                    <a:lumMod val="50000"/>
                  </a:schemeClr>
                </a:solidFill>
              </a:rPr>
              <a:t>)</a:t>
            </a:r>
          </a:p>
        </p:txBody>
      </p:sp>
      <p:sp>
        <p:nvSpPr>
          <p:cNvPr id="22" name="TextBox 2">
            <a:extLst>
              <a:ext uri="{FF2B5EF4-FFF2-40B4-BE49-F238E27FC236}">
                <a16:creationId xmlns:a16="http://schemas.microsoft.com/office/drawing/2014/main" id="{80B2C44C-727E-9A0A-9682-073B2EF2C358}"/>
              </a:ext>
            </a:extLst>
          </p:cNvPr>
          <p:cNvSpPr txBox="1"/>
          <p:nvPr/>
        </p:nvSpPr>
        <p:spPr>
          <a:xfrm>
            <a:off x="8334508" y="5799725"/>
            <a:ext cx="1323975" cy="307975"/>
          </a:xfrm>
          <a:prstGeom prst="rect">
            <a:avLst/>
          </a:prstGeom>
          <a:solidFill>
            <a:schemeClr val="bg1"/>
          </a:solidFill>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eaLnBrk="1" fontAlgn="auto" hangingPunct="1">
              <a:spcBef>
                <a:spcPts val="0"/>
              </a:spcBef>
              <a:spcAft>
                <a:spcPts val="0"/>
              </a:spcAft>
              <a:defRPr/>
            </a:pPr>
            <a:r>
              <a:rPr lang="en-TH" sz="1400" dirty="0">
                <a:solidFill>
                  <a:schemeClr val="accent1">
                    <a:lumMod val="50000"/>
                  </a:schemeClr>
                </a:solidFill>
              </a:rPr>
              <a:t>background</a:t>
            </a:r>
          </a:p>
        </p:txBody>
      </p:sp>
      <p:sp>
        <p:nvSpPr>
          <p:cNvPr id="23" name="Oval 22">
            <a:extLst>
              <a:ext uri="{FF2B5EF4-FFF2-40B4-BE49-F238E27FC236}">
                <a16:creationId xmlns:a16="http://schemas.microsoft.com/office/drawing/2014/main" id="{7C5D32F3-DFA2-D595-85B9-00F2CD34D562}"/>
              </a:ext>
            </a:extLst>
          </p:cNvPr>
          <p:cNvSpPr/>
          <p:nvPr/>
        </p:nvSpPr>
        <p:spPr>
          <a:xfrm>
            <a:off x="7590764" y="5539090"/>
            <a:ext cx="947738" cy="94773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eaLnBrk="1" fontAlgn="auto" hangingPunct="1">
              <a:spcBef>
                <a:spcPts val="0"/>
              </a:spcBef>
              <a:spcAft>
                <a:spcPts val="0"/>
              </a:spcAft>
              <a:defRPr/>
            </a:pPr>
            <a:endParaRPr lang="en-TH" sz="1800">
              <a:solidFill>
                <a:schemeClr val="accent1">
                  <a:lumMod val="50000"/>
                </a:schemeClr>
              </a:solidFill>
            </a:endParaRPr>
          </a:p>
        </p:txBody>
      </p:sp>
      <p:sp>
        <p:nvSpPr>
          <p:cNvPr id="26" name="TextBox 25">
            <a:extLst>
              <a:ext uri="{FF2B5EF4-FFF2-40B4-BE49-F238E27FC236}">
                <a16:creationId xmlns:a16="http://schemas.microsoft.com/office/drawing/2014/main" id="{091EE06B-44C7-3C89-1C67-B78FD61D9599}"/>
              </a:ext>
            </a:extLst>
          </p:cNvPr>
          <p:cNvSpPr txBox="1">
            <a:spLocks noChangeArrowheads="1"/>
          </p:cNvSpPr>
          <p:nvPr/>
        </p:nvSpPr>
        <p:spPr bwMode="auto">
          <a:xfrm flipH="1">
            <a:off x="0" y="160020"/>
            <a:ext cx="762889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FontTx/>
              <a:buNone/>
            </a:pPr>
            <a:r>
              <a:rPr lang="en-US"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rPr>
              <a:t>Thailand duty to ALICE</a:t>
            </a:r>
            <a:endParaRPr lang="th-TH"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endParaRPr>
          </a:p>
        </p:txBody>
      </p:sp>
      <p:sp>
        <p:nvSpPr>
          <p:cNvPr id="29" name="Slide Number Placeholder 8">
            <a:extLst>
              <a:ext uri="{FF2B5EF4-FFF2-40B4-BE49-F238E27FC236}">
                <a16:creationId xmlns:a16="http://schemas.microsoft.com/office/drawing/2014/main" id="{DAD64D04-DF61-87D8-7C17-7085DA067877}"/>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3</a:t>
            </a:fld>
            <a:endParaRPr lang="en-TH" sz="2400" dirty="0"/>
          </a:p>
        </p:txBody>
      </p:sp>
    </p:spTree>
    <p:extLst>
      <p:ext uri="{BB962C8B-B14F-4D97-AF65-F5344CB8AC3E}">
        <p14:creationId xmlns:p14="http://schemas.microsoft.com/office/powerpoint/2010/main" val="2168453813"/>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9537" y="745581"/>
            <a:ext cx="7394171" cy="5232504"/>
          </a:xfrm>
          <a:prstGeom prst="rect">
            <a:avLst/>
          </a:prstGeom>
        </p:spPr>
      </p:pic>
      <p:sp>
        <p:nvSpPr>
          <p:cNvPr id="4" name="Oval 3"/>
          <p:cNvSpPr/>
          <p:nvPr/>
        </p:nvSpPr>
        <p:spPr>
          <a:xfrm>
            <a:off x="7320136" y="4005064"/>
            <a:ext cx="1152128" cy="864096"/>
          </a:xfrm>
          <a:prstGeom prst="ellipse">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prstClr val="white"/>
              </a:solidFill>
            </a:endParaRPr>
          </a:p>
        </p:txBody>
      </p:sp>
      <p:sp>
        <p:nvSpPr>
          <p:cNvPr id="5" name="Rectangle 4"/>
          <p:cNvSpPr/>
          <p:nvPr/>
        </p:nvSpPr>
        <p:spPr>
          <a:xfrm>
            <a:off x="6744072" y="5445225"/>
            <a:ext cx="3795082" cy="1200329"/>
          </a:xfrm>
          <a:prstGeom prst="rect">
            <a:avLst/>
          </a:prstGeom>
        </p:spPr>
        <p:txBody>
          <a:bodyPr wrap="square">
            <a:spAutoFit/>
          </a:bodyPr>
          <a:lstStyle/>
          <a:p>
            <a:pPr marL="278606" indent="-278606">
              <a:buFont typeface="Arial" charset="0"/>
              <a:buChar char="•"/>
            </a:pPr>
            <a:r>
              <a:rPr lang="en-US" sz="2400" b="1" dirty="0">
                <a:solidFill>
                  <a:prstClr val="black"/>
                </a:solidFill>
                <a:latin typeface="TH SarabunPSK" charset="0"/>
                <a:ea typeface="TH SarabunPSK" charset="0"/>
                <a:cs typeface="TH SarabunPSK" charset="0"/>
              </a:rPr>
              <a:t>Connecting to </a:t>
            </a:r>
            <a:r>
              <a:rPr lang="th-TH" sz="2400" b="1" dirty="0">
                <a:solidFill>
                  <a:prstClr val="black"/>
                </a:solidFill>
                <a:latin typeface="TH SarabunPSK" charset="0"/>
                <a:ea typeface="TH SarabunPSK" charset="0"/>
                <a:cs typeface="TH SarabunPSK" charset="0"/>
              </a:rPr>
              <a:t> </a:t>
            </a:r>
            <a:r>
              <a:rPr lang="en-US" sz="2400" b="1" dirty="0">
                <a:solidFill>
                  <a:prstClr val="black"/>
                </a:solidFill>
                <a:latin typeface="TH SarabunPSK" charset="0"/>
                <a:ea typeface="TH SarabunPSK" charset="0"/>
                <a:cs typeface="TH SarabunPSK" charset="0"/>
              </a:rPr>
              <a:t>LHCONE with </a:t>
            </a:r>
          </a:p>
          <a:p>
            <a:pPr marL="650081" lvl="1" indent="-278606">
              <a:buFont typeface="Arial" charset="0"/>
              <a:buChar char="•"/>
            </a:pPr>
            <a:r>
              <a:rPr lang="en-US" sz="2400" b="1" dirty="0">
                <a:solidFill>
                  <a:prstClr val="black"/>
                </a:solidFill>
                <a:latin typeface="TH SarabunPSK" charset="0"/>
                <a:ea typeface="TH SarabunPSK" charset="0"/>
                <a:cs typeface="TH SarabunPSK" charset="0"/>
              </a:rPr>
              <a:t>L3-VPN @ Singapore POP</a:t>
            </a:r>
          </a:p>
          <a:p>
            <a:pPr marL="650081" lvl="1" indent="-278606">
              <a:buFont typeface="Arial" charset="0"/>
              <a:buChar char="•"/>
            </a:pPr>
            <a:r>
              <a:rPr lang="en-US" sz="2400" b="1" dirty="0">
                <a:solidFill>
                  <a:prstClr val="black"/>
                </a:solidFill>
                <a:latin typeface="TH SarabunPSK" charset="0"/>
                <a:ea typeface="TH SarabunPSK" charset="0"/>
                <a:cs typeface="TH SarabunPSK" charset="0"/>
              </a:rPr>
              <a:t>L3-VPN @ Hong Kong POP</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8483" y="667919"/>
            <a:ext cx="1076575" cy="548666"/>
          </a:xfrm>
          <a:prstGeom prst="rect">
            <a:avLst/>
          </a:prstGeom>
        </p:spPr>
      </p:pic>
    </p:spTree>
    <p:extLst>
      <p:ext uri="{BB962C8B-B14F-4D97-AF65-F5344CB8AC3E}">
        <p14:creationId xmlns:p14="http://schemas.microsoft.com/office/powerpoint/2010/main" val="405980403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solidFill>
                  <a:prstClr val="black">
                    <a:tint val="75000"/>
                  </a:prstClr>
                </a:solidFill>
              </a:rPr>
              <a:t>www.uni.net.th , www.ThaiREN.net.th</a:t>
            </a:r>
          </a:p>
        </p:txBody>
      </p:sp>
      <p:sp>
        <p:nvSpPr>
          <p:cNvPr id="5" name="Slide Number Placeholder 4"/>
          <p:cNvSpPr>
            <a:spLocks noGrp="1"/>
          </p:cNvSpPr>
          <p:nvPr>
            <p:ph type="sldNum" sz="quarter" idx="12"/>
          </p:nvPr>
        </p:nvSpPr>
        <p:spPr/>
        <p:txBody>
          <a:bodyPr/>
          <a:lstStyle/>
          <a:p>
            <a:fld id="{FDCD8D11-5EC8-594D-8FEB-094AF3848A8B}" type="slidenum">
              <a:rPr lang="en-US" smtClean="0">
                <a:solidFill>
                  <a:prstClr val="black">
                    <a:tint val="75000"/>
                  </a:prstClr>
                </a:solidFill>
              </a:rPr>
              <a:pPr/>
              <a:t>31</a:t>
            </a:fld>
            <a:endParaRPr lang="en-US">
              <a:solidFill>
                <a:prstClr val="black">
                  <a:tint val="75000"/>
                </a:prstClr>
              </a:solidFill>
            </a:endParaRPr>
          </a:p>
        </p:txBody>
      </p:sp>
      <p:sp>
        <p:nvSpPr>
          <p:cNvPr id="8" name="TextBox 7"/>
          <p:cNvSpPr txBox="1"/>
          <p:nvPr/>
        </p:nvSpPr>
        <p:spPr>
          <a:xfrm>
            <a:off x="2806125" y="26804"/>
            <a:ext cx="4975167" cy="892552"/>
          </a:xfrm>
          <a:prstGeom prst="rect">
            <a:avLst/>
          </a:prstGeom>
          <a:noFill/>
        </p:spPr>
        <p:txBody>
          <a:bodyPr wrap="square" rtlCol="0">
            <a:spAutoFit/>
          </a:bodyPr>
          <a:lstStyle/>
          <a:p>
            <a:r>
              <a:rPr lang="en-US" sz="2600" dirty="0">
                <a:solidFill>
                  <a:prstClr val="black"/>
                </a:solidFill>
                <a:latin typeface="Calibri" panose="020F0502020204030204"/>
              </a:rPr>
              <a:t>PerfsoNAR Performance Measurement </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0734" y="26802"/>
            <a:ext cx="1076575" cy="548666"/>
          </a:xfrm>
          <a:prstGeom prst="rect">
            <a:avLst/>
          </a:prstGeom>
        </p:spPr>
      </p:pic>
      <p:grpSp>
        <p:nvGrpSpPr>
          <p:cNvPr id="10" name="Group 9"/>
          <p:cNvGrpSpPr/>
          <p:nvPr/>
        </p:nvGrpSpPr>
        <p:grpSpPr>
          <a:xfrm>
            <a:off x="2679187" y="575468"/>
            <a:ext cx="6881546" cy="6113068"/>
            <a:chOff x="275858" y="642937"/>
            <a:chExt cx="4822708" cy="5067806"/>
          </a:xfrm>
        </p:grpSpPr>
        <p:pic>
          <p:nvPicPr>
            <p:cNvPr id="11" name="Picture 10"/>
            <p:cNvPicPr>
              <a:picLocks noChangeAspect="1"/>
            </p:cNvPicPr>
            <p:nvPr/>
          </p:nvPicPr>
          <p:blipFill>
            <a:blip r:embed="rId3"/>
            <a:stretch>
              <a:fillRect/>
            </a:stretch>
          </p:blipFill>
          <p:spPr>
            <a:xfrm>
              <a:off x="275858" y="642937"/>
              <a:ext cx="4822708" cy="2778167"/>
            </a:xfrm>
            <a:prstGeom prst="rect">
              <a:avLst/>
            </a:prstGeom>
          </p:spPr>
        </p:pic>
        <p:pic>
          <p:nvPicPr>
            <p:cNvPr id="12" name="Picture 11"/>
            <p:cNvPicPr>
              <a:picLocks noChangeAspect="1"/>
            </p:cNvPicPr>
            <p:nvPr/>
          </p:nvPicPr>
          <p:blipFill>
            <a:blip r:embed="rId4"/>
            <a:stretch>
              <a:fillRect/>
            </a:stretch>
          </p:blipFill>
          <p:spPr>
            <a:xfrm>
              <a:off x="275858" y="3421104"/>
              <a:ext cx="4822708" cy="2289639"/>
            </a:xfrm>
            <a:prstGeom prst="rect">
              <a:avLst/>
            </a:prstGeom>
          </p:spPr>
        </p:pic>
      </p:grpSp>
    </p:spTree>
    <p:extLst>
      <p:ext uri="{BB962C8B-B14F-4D97-AF65-F5344CB8AC3E}">
        <p14:creationId xmlns:p14="http://schemas.microsoft.com/office/powerpoint/2010/main" val="2832897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Future Network Infrastructure of Thailand </a:t>
            </a:r>
          </a:p>
        </p:txBody>
      </p:sp>
      <p:sp>
        <p:nvSpPr>
          <p:cNvPr id="3" name="Content Placeholder 2"/>
          <p:cNvSpPr>
            <a:spLocks noGrp="1"/>
          </p:cNvSpPr>
          <p:nvPr>
            <p:ph idx="1"/>
          </p:nvPr>
        </p:nvSpPr>
        <p:spPr>
          <a:xfrm>
            <a:off x="1991546" y="1340771"/>
            <a:ext cx="8226425" cy="5254625"/>
          </a:xfrm>
        </p:spPr>
        <p:txBody>
          <a:bodyPr/>
          <a:lstStyle/>
          <a:p>
            <a:r>
              <a:rPr lang="en-US" sz="1800" b="1" dirty="0"/>
              <a:t>1) Asia-Africa-Europe 1</a:t>
            </a:r>
            <a:r>
              <a:rPr lang="en-US" sz="1800" dirty="0"/>
              <a:t> (</a:t>
            </a:r>
            <a:r>
              <a:rPr lang="en-US" sz="1800" b="1" dirty="0"/>
              <a:t>AAE-1</a:t>
            </a:r>
            <a:r>
              <a:rPr lang="en-US" sz="1800" dirty="0"/>
              <a:t>) is a 25,000km submarine cable from South East Asia to Europe across Egypt, connecting Hong Kong, Vietnam, Cambodia, Malaysia, Singapore, Thailand, India, Pakistan, Oman, UAE, Qatar, Yemen, Djibouti, Saudi Arabia, Egypt, Greece, Italy and France.</a:t>
            </a: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567609" y="2636912"/>
            <a:ext cx="6840760" cy="3960440"/>
          </a:xfrm>
          <a:prstGeom prst="rect">
            <a:avLst/>
          </a:prstGeom>
        </p:spPr>
      </p:pic>
      <p:sp>
        <p:nvSpPr>
          <p:cNvPr id="5" name="Rectangle 4"/>
          <p:cNvSpPr/>
          <p:nvPr/>
        </p:nvSpPr>
        <p:spPr>
          <a:xfrm>
            <a:off x="1775520" y="6573105"/>
            <a:ext cx="8892480" cy="261610"/>
          </a:xfrm>
          <a:prstGeom prst="rect">
            <a:avLst/>
          </a:prstGeom>
        </p:spPr>
        <p:txBody>
          <a:bodyPr wrap="square">
            <a:spAutoFit/>
          </a:bodyPr>
          <a:lstStyle/>
          <a:p>
            <a:r>
              <a:rPr lang="en-US" sz="1100" dirty="0"/>
              <a:t>https://www.submarinenetworks.com/en/systems/asia-europe-africa/aae-1/aae-1-consortium-selects-xtera-for-equipping-terrestrial-segments</a:t>
            </a:r>
          </a:p>
        </p:txBody>
      </p:sp>
    </p:spTree>
    <p:extLst>
      <p:ext uri="{BB962C8B-B14F-4D97-AF65-F5344CB8AC3E}">
        <p14:creationId xmlns:p14="http://schemas.microsoft.com/office/powerpoint/2010/main" val="19953938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a:t>AAE-1 cable system has been finally launched for service as of June 23</a:t>
            </a:r>
            <a:r>
              <a:rPr lang="en-US" sz="2000" baseline="30000" dirty="0"/>
              <a:t>rd</a:t>
            </a:r>
            <a:r>
              <a:rPr lang="en-US" sz="2000" dirty="0"/>
              <a:t>, 2017</a:t>
            </a:r>
          </a:p>
          <a:p>
            <a:r>
              <a:rPr lang="en-US" sz="2000" dirty="0"/>
              <a:t>Crossing of the Thailand peninsula to minimize the latency for the landing sites situated east of Thailand. </a:t>
            </a:r>
          </a:p>
          <a:p>
            <a:endParaRPr lang="en-US" sz="2000" dirty="0"/>
          </a:p>
          <a:p>
            <a:r>
              <a:rPr lang="en-US" sz="2000" dirty="0"/>
              <a:t>Main party in Thailand is </a:t>
            </a:r>
          </a:p>
          <a:p>
            <a:endParaRPr lang="en-US" sz="2000" dirty="0"/>
          </a:p>
        </p:txBody>
      </p:sp>
      <p:pic>
        <p:nvPicPr>
          <p:cNvPr id="24582" name="Picture 6" descr="TOT pcl 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1904" y="3346619"/>
            <a:ext cx="2857500" cy="90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6438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22241"/>
            <a:ext cx="10515600" cy="4351338"/>
          </a:xfrm>
        </p:spPr>
        <p:txBody>
          <a:bodyPr/>
          <a:lstStyle/>
          <a:p>
            <a:r>
              <a:rPr lang="en-US" sz="2000" dirty="0"/>
              <a:t>2) The Southeast Asia-Middle East-Western Europe (SEA-ME-WE 5) submarine cable system has been successfully connected to its landing station at Catania in Sicily  total 20,000 km</a:t>
            </a:r>
          </a:p>
          <a:p>
            <a:endParaRPr lang="en-US" dirty="0"/>
          </a:p>
        </p:txBody>
      </p:sp>
      <p:pic>
        <p:nvPicPr>
          <p:cNvPr id="4" name="Picture 3" descr="http://www.thefinancialexpress-bd.com/assets/images/news_images/2016/02/02/seamewe5_13555.jpg"/>
          <p:cNvPicPr/>
          <p:nvPr/>
        </p:nvPicPr>
        <p:blipFill>
          <a:blip r:embed="rId2">
            <a:extLst>
              <a:ext uri="{28A0092B-C50C-407E-A947-70E740481C1C}">
                <a14:useLocalDpi xmlns:a14="http://schemas.microsoft.com/office/drawing/2010/main" val="0"/>
              </a:ext>
            </a:extLst>
          </a:blip>
          <a:srcRect/>
          <a:stretch>
            <a:fillRect/>
          </a:stretch>
        </p:blipFill>
        <p:spPr bwMode="auto">
          <a:xfrm>
            <a:off x="2423592" y="2135359"/>
            <a:ext cx="7344816" cy="3600400"/>
          </a:xfrm>
          <a:prstGeom prst="rect">
            <a:avLst/>
          </a:prstGeom>
          <a:noFill/>
          <a:ln>
            <a:noFill/>
          </a:ln>
        </p:spPr>
      </p:pic>
      <p:sp>
        <p:nvSpPr>
          <p:cNvPr id="6" name="Rectangle 5"/>
          <p:cNvSpPr/>
          <p:nvPr/>
        </p:nvSpPr>
        <p:spPr>
          <a:xfrm>
            <a:off x="4007769" y="6381331"/>
            <a:ext cx="4824536" cy="307777"/>
          </a:xfrm>
          <a:prstGeom prst="rect">
            <a:avLst/>
          </a:prstGeom>
        </p:spPr>
        <p:txBody>
          <a:bodyPr wrap="square">
            <a:spAutoFit/>
          </a:bodyPr>
          <a:lstStyle/>
          <a:p>
            <a:r>
              <a:rPr lang="en-US" sz="1400" dirty="0">
                <a:solidFill>
                  <a:schemeClr val="tx2"/>
                </a:solidFill>
              </a:rPr>
              <a:t>http://www.thefinancialexpress-bd.com/2016/02/02/13555</a:t>
            </a:r>
          </a:p>
        </p:txBody>
      </p:sp>
    </p:spTree>
    <p:extLst>
      <p:ext uri="{BB962C8B-B14F-4D97-AF65-F5344CB8AC3E}">
        <p14:creationId xmlns:p14="http://schemas.microsoft.com/office/powerpoint/2010/main" val="42339615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40887"/>
            <a:ext cx="10515600" cy="4351338"/>
          </a:xfrm>
        </p:spPr>
        <p:txBody>
          <a:bodyPr/>
          <a:lstStyle/>
          <a:p>
            <a:pPr marL="0" indent="0">
              <a:buNone/>
            </a:pPr>
            <a:r>
              <a:rPr lang="en-US" sz="2000" dirty="0"/>
              <a:t>3) Southeast Asia - Japan Cable System (SJC) </a:t>
            </a:r>
          </a:p>
          <a:p>
            <a:pPr marL="0" indent="0">
              <a:buNone/>
            </a:pPr>
            <a:r>
              <a:rPr lang="en-US" sz="1600" dirty="0"/>
              <a:t>Cable length: 8,900km  </a:t>
            </a:r>
            <a:r>
              <a:rPr lang="en-US" sz="1600" dirty="0" err="1"/>
              <a:t>Chikura</a:t>
            </a:r>
            <a:r>
              <a:rPr lang="en-US" sz="1600" dirty="0"/>
              <a:t>, Japan ; Chung </a:t>
            </a:r>
            <a:r>
              <a:rPr lang="en-US" sz="1600" dirty="0" err="1"/>
              <a:t>Hom</a:t>
            </a:r>
            <a:r>
              <a:rPr lang="en-US" sz="1600" dirty="0"/>
              <a:t> </a:t>
            </a:r>
            <a:r>
              <a:rPr lang="en-US" sz="1600" dirty="0" err="1"/>
              <a:t>Kok</a:t>
            </a:r>
            <a:r>
              <a:rPr lang="en-US" sz="1600" dirty="0"/>
              <a:t>, Hong Kong ; </a:t>
            </a:r>
            <a:r>
              <a:rPr lang="en-US" sz="1600" dirty="0" err="1"/>
              <a:t>Nasugbu</a:t>
            </a:r>
            <a:r>
              <a:rPr lang="en-US" sz="1600" dirty="0"/>
              <a:t>,</a:t>
            </a:r>
            <a:br>
              <a:rPr lang="en-US" sz="1600" dirty="0"/>
            </a:br>
            <a:r>
              <a:rPr lang="en-US" sz="1600" dirty="0"/>
              <a:t>Philippines ; Shantou, China ; Songkhla, Thailand ; </a:t>
            </a:r>
            <a:r>
              <a:rPr lang="en-US" sz="1600" dirty="0" err="1"/>
              <a:t>Telisai</a:t>
            </a:r>
            <a:r>
              <a:rPr lang="en-US" sz="1600" dirty="0"/>
              <a:t>, Brunei ; Tuas, Singapore</a:t>
            </a:r>
          </a:p>
          <a:p>
            <a:endParaRPr lang="en-US" dirty="0"/>
          </a:p>
        </p:txBody>
      </p:sp>
      <p:pic>
        <p:nvPicPr>
          <p:cNvPr id="4" name="Picture 3" descr="http://1.bp.blogspot.com/_F8MQ-8DbBQc/SM2IgtT3UUI/AAAAAAAAAoo/jSStMXJuGX4/s400/sjc.gif"/>
          <p:cNvPicPr/>
          <p:nvPr/>
        </p:nvPicPr>
        <p:blipFill>
          <a:blip r:embed="rId2">
            <a:extLst>
              <a:ext uri="{28A0092B-C50C-407E-A947-70E740481C1C}">
                <a14:useLocalDpi xmlns:a14="http://schemas.microsoft.com/office/drawing/2010/main" val="0"/>
              </a:ext>
            </a:extLst>
          </a:blip>
          <a:srcRect/>
          <a:stretch>
            <a:fillRect/>
          </a:stretch>
        </p:blipFill>
        <p:spPr bwMode="auto">
          <a:xfrm>
            <a:off x="3719736" y="2030621"/>
            <a:ext cx="4752528" cy="3456384"/>
          </a:xfrm>
          <a:prstGeom prst="rect">
            <a:avLst/>
          </a:prstGeom>
          <a:noFill/>
          <a:ln>
            <a:noFill/>
          </a:ln>
        </p:spPr>
      </p:pic>
      <p:sp>
        <p:nvSpPr>
          <p:cNvPr id="5" name="Rectangle 4"/>
          <p:cNvSpPr/>
          <p:nvPr/>
        </p:nvSpPr>
        <p:spPr>
          <a:xfrm>
            <a:off x="3287688" y="5573672"/>
            <a:ext cx="6192688" cy="646331"/>
          </a:xfrm>
          <a:prstGeom prst="rect">
            <a:avLst/>
          </a:prstGeom>
        </p:spPr>
        <p:txBody>
          <a:bodyPr wrap="square">
            <a:spAutoFit/>
          </a:bodyPr>
          <a:lstStyle/>
          <a:p>
            <a:r>
              <a:rPr lang="en-US" sz="1200" dirty="0">
                <a:solidFill>
                  <a:schemeClr val="tx2"/>
                </a:solidFill>
              </a:rPr>
              <a:t>Southeast-</a:t>
            </a:r>
            <a:r>
              <a:rPr lang="en-US" sz="1200" dirty="0" err="1">
                <a:solidFill>
                  <a:schemeClr val="tx2"/>
                </a:solidFill>
              </a:rPr>
              <a:t>asia</a:t>
            </a:r>
            <a:r>
              <a:rPr lang="en-US" sz="1200" dirty="0">
                <a:solidFill>
                  <a:schemeClr val="tx2"/>
                </a:solidFill>
              </a:rPr>
              <a:t> Japan Cable (SJC) Plan (Source/Courtesy </a:t>
            </a:r>
            <a:r>
              <a:rPr lang="en-US" sz="1200" dirty="0" err="1">
                <a:solidFill>
                  <a:schemeClr val="tx2"/>
                </a:solidFill>
              </a:rPr>
              <a:t>Telegeography</a:t>
            </a:r>
            <a:r>
              <a:rPr lang="en-US" sz="1200" dirty="0">
                <a:solidFill>
                  <a:schemeClr val="tx2"/>
                </a:solidFill>
              </a:rPr>
              <a:t>)</a:t>
            </a:r>
          </a:p>
          <a:p>
            <a:r>
              <a:rPr lang="en-US" sz="1200" dirty="0">
                <a:solidFill>
                  <a:schemeClr val="tx2"/>
                </a:solidFill>
              </a:rPr>
              <a:t>http://soft-brain.blogspot.com/2008/09/</a:t>
            </a:r>
          </a:p>
          <a:p>
            <a:endParaRPr lang="en-US" sz="1200" dirty="0">
              <a:solidFill>
                <a:schemeClr val="tx2"/>
              </a:solidFill>
            </a:endParaRPr>
          </a:p>
        </p:txBody>
      </p:sp>
    </p:spTree>
    <p:extLst>
      <p:ext uri="{BB962C8B-B14F-4D97-AF65-F5344CB8AC3E}">
        <p14:creationId xmlns:p14="http://schemas.microsoft.com/office/powerpoint/2010/main" val="4235599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13" descr="A group of people sitting at a table with laptops&#10;&#10;Description automatically generated with low confidence">
            <a:extLst>
              <a:ext uri="{FF2B5EF4-FFF2-40B4-BE49-F238E27FC236}">
                <a16:creationId xmlns:a16="http://schemas.microsoft.com/office/drawing/2014/main" id="{6D5D05C2-D9C8-F386-8C2D-1506072FC6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489" t="26509" r="3828" b="25836"/>
          <a:stretch>
            <a:fillRect/>
          </a:stretch>
        </p:blipFill>
        <p:spPr bwMode="auto">
          <a:xfrm>
            <a:off x="4107946" y="1307445"/>
            <a:ext cx="3098007" cy="217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1ABCE0DC-8B4D-90D1-603E-D3C580CD1663}"/>
              </a:ext>
            </a:extLst>
          </p:cNvPr>
          <p:cNvSpPr txBox="1">
            <a:spLocks noChangeArrowheads="1"/>
          </p:cNvSpPr>
          <p:nvPr/>
        </p:nvSpPr>
        <p:spPr bwMode="auto">
          <a:xfrm flipH="1">
            <a:off x="845344" y="892995"/>
            <a:ext cx="560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pPr>
            <a:r>
              <a:rPr lang="en-US" altLang="th-TH" sz="2400" dirty="0">
                <a:solidFill>
                  <a:schemeClr val="accent1">
                    <a:lumMod val="50000"/>
                  </a:schemeClr>
                </a:solidFill>
                <a:latin typeface="TH SarabunPSK" panose="020B0500040200020003" pitchFamily="34" charset="-34"/>
                <a:cs typeface="TH SarabunPSK" panose="020B0500040200020003" pitchFamily="34" charset="-34"/>
              </a:rPr>
              <a:t>Role run manager at ALICE </a:t>
            </a:r>
          </a:p>
        </p:txBody>
      </p:sp>
      <p:pic>
        <p:nvPicPr>
          <p:cNvPr id="34824" name="Picture 11">
            <a:extLst>
              <a:ext uri="{FF2B5EF4-FFF2-40B4-BE49-F238E27FC236}">
                <a16:creationId xmlns:a16="http://schemas.microsoft.com/office/drawing/2014/main" id="{F621EFE0-D6EC-46EE-27D7-B9FF7F3DE3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19872"/>
          <a:stretch>
            <a:fillRect/>
          </a:stretch>
        </p:blipFill>
        <p:spPr bwMode="auto">
          <a:xfrm>
            <a:off x="1133602" y="1307445"/>
            <a:ext cx="3619500"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a:extLst>
              <a:ext uri="{FF2B5EF4-FFF2-40B4-BE49-F238E27FC236}">
                <a16:creationId xmlns:a16="http://schemas.microsoft.com/office/drawing/2014/main" id="{69071322-C51C-6EC4-A078-83ACF6936059}"/>
              </a:ext>
            </a:extLst>
          </p:cNvPr>
          <p:cNvSpPr txBox="1">
            <a:spLocks noChangeArrowheads="1"/>
          </p:cNvSpPr>
          <p:nvPr/>
        </p:nvSpPr>
        <p:spPr bwMode="auto">
          <a:xfrm flipH="1">
            <a:off x="845344" y="3729070"/>
            <a:ext cx="5600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nSpc>
                <a:spcPct val="100000"/>
              </a:lnSpc>
              <a:spcBef>
                <a:spcPct val="0"/>
              </a:spcBef>
            </a:pPr>
            <a:r>
              <a:rPr lang="en-US" altLang="th-TH" sz="2400" dirty="0">
                <a:solidFill>
                  <a:schemeClr val="accent1">
                    <a:lumMod val="50000"/>
                  </a:schemeClr>
                </a:solidFill>
                <a:latin typeface="TH SarabunPSK" panose="020B0500040200020003" pitchFamily="34" charset="-34"/>
                <a:cs typeface="TH SarabunPSK" panose="020B0500040200020003" pitchFamily="34" charset="-34"/>
              </a:rPr>
              <a:t>Service Task For Ph.D. Student at ALICE</a:t>
            </a:r>
          </a:p>
        </p:txBody>
      </p:sp>
      <p:pic>
        <p:nvPicPr>
          <p:cNvPr id="23" name="Picture 24">
            <a:extLst>
              <a:ext uri="{FF2B5EF4-FFF2-40B4-BE49-F238E27FC236}">
                <a16:creationId xmlns:a16="http://schemas.microsoft.com/office/drawing/2014/main" id="{AF17CB87-78EF-D930-F248-C973819C6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3602" y="4096305"/>
            <a:ext cx="1906125" cy="2450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 descr="Image">
            <a:extLst>
              <a:ext uri="{FF2B5EF4-FFF2-40B4-BE49-F238E27FC236}">
                <a16:creationId xmlns:a16="http://schemas.microsoft.com/office/drawing/2014/main" id="{0422F648-06EF-BC21-9C81-ABE9B37C28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9727" y="4086510"/>
            <a:ext cx="1850689" cy="246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25" name="Picture 26">
            <a:extLst>
              <a:ext uri="{FF2B5EF4-FFF2-40B4-BE49-F238E27FC236}">
                <a16:creationId xmlns:a16="http://schemas.microsoft.com/office/drawing/2014/main" id="{491E3144-6EF5-0348-AE37-748C19496F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4873" y="4079419"/>
            <a:ext cx="3992625" cy="246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9">
            <a:extLst>
              <a:ext uri="{FF2B5EF4-FFF2-40B4-BE49-F238E27FC236}">
                <a16:creationId xmlns:a16="http://schemas.microsoft.com/office/drawing/2014/main" id="{CF0877FF-9338-8666-4F4D-81F18E2260FF}"/>
              </a:ext>
            </a:extLst>
          </p:cNvPr>
          <p:cNvSpPr txBox="1">
            <a:spLocks noChangeArrowheads="1"/>
          </p:cNvSpPr>
          <p:nvPr/>
        </p:nvSpPr>
        <p:spPr bwMode="auto">
          <a:xfrm>
            <a:off x="9152273" y="3959902"/>
            <a:ext cx="27559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SzPct val="80000"/>
              <a:buFont typeface="Courier New" panose="02070309020205020404" pitchFamily="49" charset="0"/>
              <a:buChar char="o"/>
            </a:pP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The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physicist</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have</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to</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full</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fill</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ALICE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service</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task</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in</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order</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to</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be</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allow</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for</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publishing</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 </a:t>
            </a:r>
            <a:r>
              <a:rPr lang="th-TH" altLang="th-TH" sz="2000" dirty="0" err="1">
                <a:solidFill>
                  <a:schemeClr val="accent1">
                    <a:lumMod val="50000"/>
                  </a:schemeClr>
                </a:solidFill>
                <a:latin typeface="TH SarabunPSK" panose="020B0500040200020003" pitchFamily="34" charset="-34"/>
                <a:cs typeface="TH SarabunPSK" panose="020B0500040200020003" pitchFamily="34" charset="-34"/>
              </a:rPr>
              <a:t>publication</a:t>
            </a: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a:t>
            </a:r>
          </a:p>
          <a:p>
            <a:pPr eaLnBrk="1" hangingPunct="1">
              <a:lnSpc>
                <a:spcPct val="100000"/>
              </a:lnSpc>
              <a:spcBef>
                <a:spcPct val="0"/>
              </a:spcBef>
              <a:buSzPct val="80000"/>
              <a:buFont typeface="Courier New" panose="02070309020205020404" pitchFamily="49" charset="0"/>
              <a:buChar char="o"/>
            </a:pPr>
            <a:r>
              <a:rPr lang="th-TH" altLang="th-TH" sz="2000" dirty="0">
                <a:solidFill>
                  <a:schemeClr val="accent1">
                    <a:lumMod val="50000"/>
                  </a:schemeClr>
                </a:solidFill>
                <a:latin typeface="TH SarabunPSK" panose="020B0500040200020003" pitchFamily="34" charset="-34"/>
                <a:cs typeface="TH SarabunPSK" panose="020B0500040200020003" pitchFamily="34" charset="-34"/>
              </a:rPr>
              <a:t>Dr. </a:t>
            </a:r>
            <a:r>
              <a:rPr lang="en-US" altLang="th-TH" sz="2000" dirty="0">
                <a:solidFill>
                  <a:schemeClr val="accent1">
                    <a:lumMod val="50000"/>
                  </a:schemeClr>
                </a:solidFill>
                <a:latin typeface="TH SarabunPSK" panose="020B0500040200020003" pitchFamily="34" charset="-34"/>
                <a:cs typeface="TH SarabunPSK" panose="020B0500040200020003" pitchFamily="34" charset="-34"/>
              </a:rPr>
              <a:t>Anastasia </a:t>
            </a:r>
            <a:r>
              <a:rPr lang="en-US" altLang="th-TH" sz="2000" dirty="0" err="1">
                <a:solidFill>
                  <a:schemeClr val="accent1">
                    <a:lumMod val="50000"/>
                  </a:schemeClr>
                </a:solidFill>
                <a:latin typeface="TH SarabunPSK" panose="020B0500040200020003" pitchFamily="34" charset="-34"/>
                <a:cs typeface="TH SarabunPSK" panose="020B0500040200020003" pitchFamily="34" charset="-34"/>
              </a:rPr>
              <a:t>Berdnikova</a:t>
            </a:r>
            <a:r>
              <a:rPr lang="en-US" altLang="th-TH" sz="2000" dirty="0">
                <a:solidFill>
                  <a:schemeClr val="accent1">
                    <a:lumMod val="50000"/>
                  </a:schemeClr>
                </a:solidFill>
                <a:latin typeface="TH SarabunPSK" panose="020B0500040200020003" pitchFamily="34" charset="-34"/>
                <a:cs typeface="TH SarabunPSK" panose="020B0500040200020003" pitchFamily="34" charset="-34"/>
              </a:rPr>
              <a:t>, the ALICE TRD coordinator, assigned me duty to replace damaged PSU during stopped beam.</a:t>
            </a:r>
            <a:endParaRPr lang="th-TH" altLang="th-TH" sz="2000" dirty="0">
              <a:solidFill>
                <a:schemeClr val="accent1">
                  <a:lumMod val="50000"/>
                </a:schemeClr>
              </a:solidFill>
              <a:latin typeface="TH SarabunPSK" panose="020B0500040200020003" pitchFamily="34" charset="-34"/>
              <a:cs typeface="TH SarabunPSK" panose="020B0500040200020003" pitchFamily="34" charset="-34"/>
            </a:endParaRPr>
          </a:p>
        </p:txBody>
      </p:sp>
      <p:pic>
        <p:nvPicPr>
          <p:cNvPr id="27" name="Picture 7" descr="A person and person standing in front of screens&#10;&#10;Description automatically generated with medium confidence">
            <a:extLst>
              <a:ext uri="{FF2B5EF4-FFF2-40B4-BE49-F238E27FC236}">
                <a16:creationId xmlns:a16="http://schemas.microsoft.com/office/drawing/2014/main" id="{DF55AE61-4EC8-A5D2-E94A-9BFC6E602F7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05953" y="1307445"/>
            <a:ext cx="1630278"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9">
            <a:extLst>
              <a:ext uri="{FF2B5EF4-FFF2-40B4-BE49-F238E27FC236}">
                <a16:creationId xmlns:a16="http://schemas.microsoft.com/office/drawing/2014/main" id="{8B405AA7-4C21-B6A6-8A8E-E028AB69F93F}"/>
              </a:ext>
            </a:extLst>
          </p:cNvPr>
          <p:cNvSpPr txBox="1">
            <a:spLocks noChangeArrowheads="1"/>
          </p:cNvSpPr>
          <p:nvPr/>
        </p:nvSpPr>
        <p:spPr bwMode="auto">
          <a:xfrm>
            <a:off x="9152273" y="1273155"/>
            <a:ext cx="27559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SzPct val="80000"/>
              <a:buFont typeface="Courier New" panose="02070309020205020404" pitchFamily="49" charset="0"/>
              <a:buChar char="o"/>
            </a:pPr>
            <a:r>
              <a:rPr lang="en-US" altLang="th-TH" sz="2000" dirty="0">
                <a:solidFill>
                  <a:schemeClr val="accent1">
                    <a:lumMod val="50000"/>
                  </a:schemeClr>
                </a:solidFill>
                <a:latin typeface="TH SarabunPSK" panose="020B0500040200020003" pitchFamily="34" charset="-34"/>
                <a:cs typeface="TH SarabunPSK" panose="020B0500040200020003" pitchFamily="34" charset="-34"/>
              </a:rPr>
              <a:t>Run manager under RUN3, coordinated central system tests for consolidation and performances during machine development 1</a:t>
            </a:r>
            <a:endParaRPr lang="th-TH" altLang="th-TH" sz="2000" dirty="0">
              <a:solidFill>
                <a:schemeClr val="accent1">
                  <a:lumMod val="50000"/>
                </a:schemeClr>
              </a:solidFill>
              <a:latin typeface="TH SarabunPSK" panose="020B0500040200020003" pitchFamily="34" charset="-34"/>
              <a:cs typeface="TH SarabunPSK" panose="020B0500040200020003" pitchFamily="34" charset="-34"/>
            </a:endParaRPr>
          </a:p>
        </p:txBody>
      </p:sp>
      <p:sp>
        <p:nvSpPr>
          <p:cNvPr id="2" name="TextBox 1">
            <a:extLst>
              <a:ext uri="{FF2B5EF4-FFF2-40B4-BE49-F238E27FC236}">
                <a16:creationId xmlns:a16="http://schemas.microsoft.com/office/drawing/2014/main" id="{42617F2E-CFA2-45B5-D887-C1710396C701}"/>
              </a:ext>
            </a:extLst>
          </p:cNvPr>
          <p:cNvSpPr txBox="1">
            <a:spLocks noChangeArrowheads="1"/>
          </p:cNvSpPr>
          <p:nvPr/>
        </p:nvSpPr>
        <p:spPr bwMode="auto">
          <a:xfrm flipH="1">
            <a:off x="0" y="0"/>
            <a:ext cx="762889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eaLnBrk="1" hangingPunct="1">
              <a:lnSpc>
                <a:spcPct val="100000"/>
              </a:lnSpc>
              <a:spcBef>
                <a:spcPct val="0"/>
              </a:spcBef>
              <a:buFontTx/>
              <a:buNone/>
            </a:pPr>
            <a:r>
              <a:rPr lang="en-US"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rPr>
              <a:t>Thailand duty to ALICE</a:t>
            </a:r>
            <a:endParaRPr lang="th-TH" altLang="th-TH" sz="4400" b="1" dirty="0">
              <a:solidFill>
                <a:schemeClr val="accent1">
                  <a:lumMod val="50000"/>
                </a:schemeClr>
              </a:solidFill>
              <a:latin typeface="TH SarabunPSK" panose="020B0500040200020003" pitchFamily="34" charset="-34"/>
              <a:ea typeface="Tahoma" panose="020B0604030504040204" pitchFamily="34" charset="0"/>
              <a:cs typeface="TH SarabunPSK" panose="020B0500040200020003" pitchFamily="34" charset="-34"/>
            </a:endParaRPr>
          </a:p>
        </p:txBody>
      </p:sp>
      <p:sp>
        <p:nvSpPr>
          <p:cNvPr id="4" name="Slide Number Placeholder 8">
            <a:extLst>
              <a:ext uri="{FF2B5EF4-FFF2-40B4-BE49-F238E27FC236}">
                <a16:creationId xmlns:a16="http://schemas.microsoft.com/office/drawing/2014/main" id="{6E2CC225-1937-E737-914B-06B77E377B9F}"/>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4</a:t>
            </a:fld>
            <a:endParaRPr lang="en-TH" sz="2400" dirty="0"/>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onte Carlo Simulation of   and   in Proton-Proton Collisions at √s = 13 TeV with ALICE at the LHC">
            <a:extLst>
              <a:ext uri="{FF2B5EF4-FFF2-40B4-BE49-F238E27FC236}">
                <a16:creationId xmlns:a16="http://schemas.microsoft.com/office/drawing/2014/main" id="{A715DC1D-00F1-838E-71F8-366403A58D1F}"/>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32722" y="154746"/>
            <a:ext cx="9989303" cy="1103602"/>
          </a:xfrm>
          <a:prstGeom prst="rect">
            <a:avLst/>
          </a:prstGeom>
        </p:spPr>
      </p:pic>
      <p:sp>
        <p:nvSpPr>
          <p:cNvPr id="5" name="Rounded Rectangle">
            <a:extLst>
              <a:ext uri="{FF2B5EF4-FFF2-40B4-BE49-F238E27FC236}">
                <a16:creationId xmlns:a16="http://schemas.microsoft.com/office/drawing/2014/main" id="{08535048-3E18-352F-CEEB-4D838668DB03}"/>
              </a:ext>
            </a:extLst>
          </p:cNvPr>
          <p:cNvSpPr/>
          <p:nvPr/>
        </p:nvSpPr>
        <p:spPr bwMode="auto">
          <a:xfrm>
            <a:off x="458090" y="3715986"/>
            <a:ext cx="2840435" cy="1607714"/>
          </a:xfrm>
          <a:prstGeom prst="roundRect">
            <a:avLst>
              <a:gd name="adj" fmla="val 13195"/>
            </a:avLst>
          </a:prstGeom>
          <a:solidFill>
            <a:schemeClr val="accent1">
              <a:hueOff val="114395"/>
              <a:lumOff val="-24975"/>
            </a:schemeClr>
          </a:solidFill>
          <a:ln w="3175">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6" name="Rounded Rectangle">
            <a:extLst>
              <a:ext uri="{FF2B5EF4-FFF2-40B4-BE49-F238E27FC236}">
                <a16:creationId xmlns:a16="http://schemas.microsoft.com/office/drawing/2014/main" id="{6C40A275-CFA7-81F9-9354-51E201F4FE51}"/>
              </a:ext>
            </a:extLst>
          </p:cNvPr>
          <p:cNvSpPr/>
          <p:nvPr/>
        </p:nvSpPr>
        <p:spPr bwMode="auto">
          <a:xfrm>
            <a:off x="484676" y="1284127"/>
            <a:ext cx="2785864" cy="2785865"/>
          </a:xfrm>
          <a:prstGeom prst="roundRect">
            <a:avLst>
              <a:gd name="adj" fmla="val 7613"/>
            </a:avLst>
          </a:prstGeom>
          <a:solidFill>
            <a:srgbClr val="FFFFFF"/>
          </a:solidFill>
          <a:ln w="63500">
            <a:solidFill>
              <a:schemeClr val="accent1">
                <a:hueOff val="114395"/>
                <a:lumOff val="-24975"/>
              </a:schemeClr>
            </a:solidFill>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7" name="Rounded Rectangle">
            <a:extLst>
              <a:ext uri="{FF2B5EF4-FFF2-40B4-BE49-F238E27FC236}">
                <a16:creationId xmlns:a16="http://schemas.microsoft.com/office/drawing/2014/main" id="{A87A5487-B5E7-E0AF-DB09-52B1FCF28852}"/>
              </a:ext>
            </a:extLst>
          </p:cNvPr>
          <p:cNvSpPr/>
          <p:nvPr/>
        </p:nvSpPr>
        <p:spPr bwMode="auto">
          <a:xfrm>
            <a:off x="3582568" y="3715986"/>
            <a:ext cx="2840435" cy="1607714"/>
          </a:xfrm>
          <a:prstGeom prst="roundRect">
            <a:avLst>
              <a:gd name="adj" fmla="val 13195"/>
            </a:avLst>
          </a:prstGeom>
          <a:solidFill>
            <a:srgbClr val="1B275B"/>
          </a:solidFill>
          <a:ln w="3175">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8" name="Rounded Rectangle">
            <a:extLst>
              <a:ext uri="{FF2B5EF4-FFF2-40B4-BE49-F238E27FC236}">
                <a16:creationId xmlns:a16="http://schemas.microsoft.com/office/drawing/2014/main" id="{A9FB3BAE-9C20-8049-650A-D489A3DEA788}"/>
              </a:ext>
            </a:extLst>
          </p:cNvPr>
          <p:cNvSpPr/>
          <p:nvPr/>
        </p:nvSpPr>
        <p:spPr bwMode="auto">
          <a:xfrm>
            <a:off x="3609153" y="1284127"/>
            <a:ext cx="2787263" cy="2785865"/>
          </a:xfrm>
          <a:prstGeom prst="roundRect">
            <a:avLst>
              <a:gd name="adj" fmla="val 7613"/>
            </a:avLst>
          </a:prstGeom>
          <a:solidFill>
            <a:srgbClr val="FFFFFF"/>
          </a:solidFill>
          <a:ln w="63500">
            <a:solidFill>
              <a:srgbClr val="1B275B"/>
            </a:solidFill>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9" name="Rounded Rectangle">
            <a:extLst>
              <a:ext uri="{FF2B5EF4-FFF2-40B4-BE49-F238E27FC236}">
                <a16:creationId xmlns:a16="http://schemas.microsoft.com/office/drawing/2014/main" id="{79175413-D6F1-8127-05A8-D86273067A43}"/>
              </a:ext>
            </a:extLst>
          </p:cNvPr>
          <p:cNvSpPr/>
          <p:nvPr/>
        </p:nvSpPr>
        <p:spPr bwMode="auto">
          <a:xfrm>
            <a:off x="6678224" y="3405601"/>
            <a:ext cx="2925219" cy="1918099"/>
          </a:xfrm>
          <a:prstGeom prst="roundRect">
            <a:avLst>
              <a:gd name="adj" fmla="val 13195"/>
            </a:avLst>
          </a:prstGeom>
          <a:solidFill>
            <a:srgbClr val="4A4E9B"/>
          </a:solidFill>
          <a:ln w="3175">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10" name="Rounded Rectangle">
            <a:extLst>
              <a:ext uri="{FF2B5EF4-FFF2-40B4-BE49-F238E27FC236}">
                <a16:creationId xmlns:a16="http://schemas.microsoft.com/office/drawing/2014/main" id="{076578BA-0D0D-FF17-7FF9-F2E760C406BC}"/>
              </a:ext>
            </a:extLst>
          </p:cNvPr>
          <p:cNvSpPr/>
          <p:nvPr/>
        </p:nvSpPr>
        <p:spPr bwMode="auto">
          <a:xfrm>
            <a:off x="6707044" y="1284128"/>
            <a:ext cx="2862824" cy="2693516"/>
          </a:xfrm>
          <a:prstGeom prst="roundRect">
            <a:avLst>
              <a:gd name="adj" fmla="val 7613"/>
            </a:avLst>
          </a:prstGeom>
          <a:solidFill>
            <a:srgbClr val="FFFFFF"/>
          </a:solidFill>
          <a:ln w="63500">
            <a:solidFill>
              <a:srgbClr val="4A4E9B"/>
            </a:solidFill>
            <a:miter lim="400000"/>
          </a:ln>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pic>
        <p:nvPicPr>
          <p:cNvPr id="11" name="schematics_charmonium_production.pdf" descr="schematics_charmonium_production.pdf">
            <a:extLst>
              <a:ext uri="{FF2B5EF4-FFF2-40B4-BE49-F238E27FC236}">
                <a16:creationId xmlns:a16="http://schemas.microsoft.com/office/drawing/2014/main" id="{20A86584-0EAE-0547-032E-CEB2DAC11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385" t="6619" r="8466" b="10695"/>
          <a:stretch>
            <a:fillRect/>
          </a:stretch>
        </p:blipFill>
        <p:spPr bwMode="auto">
          <a:xfrm>
            <a:off x="634490" y="1598109"/>
            <a:ext cx="2486972" cy="2158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grpSp>
        <p:nvGrpSpPr>
          <p:cNvPr id="12" name="Group">
            <a:extLst>
              <a:ext uri="{FF2B5EF4-FFF2-40B4-BE49-F238E27FC236}">
                <a16:creationId xmlns:a16="http://schemas.microsoft.com/office/drawing/2014/main" id="{9BF10DC0-8911-7625-6073-1D90F7D44833}"/>
              </a:ext>
            </a:extLst>
          </p:cNvPr>
          <p:cNvGrpSpPr>
            <a:grpSpLocks/>
          </p:cNvGrpSpPr>
          <p:nvPr/>
        </p:nvGrpSpPr>
        <p:grpSpPr bwMode="auto">
          <a:xfrm>
            <a:off x="3777185" y="1469017"/>
            <a:ext cx="2488496" cy="2391147"/>
            <a:chOff x="0" y="0"/>
            <a:chExt cx="3145776" cy="3022411"/>
          </a:xfrm>
        </p:grpSpPr>
        <p:sp>
          <p:nvSpPr>
            <p:cNvPr id="17" name="Circle">
              <a:extLst>
                <a:ext uri="{FF2B5EF4-FFF2-40B4-BE49-F238E27FC236}">
                  <a16:creationId xmlns:a16="http://schemas.microsoft.com/office/drawing/2014/main" id="{DCEEFCC3-CF76-0B1F-11A8-712A5406FB30}"/>
                </a:ext>
              </a:extLst>
            </p:cNvPr>
            <p:cNvSpPr/>
            <p:nvPr/>
          </p:nvSpPr>
          <p:spPr>
            <a:xfrm>
              <a:off x="901933" y="1985925"/>
              <a:ext cx="79597" cy="77820"/>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18" name="Circle">
              <a:extLst>
                <a:ext uri="{FF2B5EF4-FFF2-40B4-BE49-F238E27FC236}">
                  <a16:creationId xmlns:a16="http://schemas.microsoft.com/office/drawing/2014/main" id="{98B0A01D-C11A-F351-617F-2AA754A6115F}"/>
                </a:ext>
              </a:extLst>
            </p:cNvPr>
            <p:cNvSpPr/>
            <p:nvPr/>
          </p:nvSpPr>
          <p:spPr>
            <a:xfrm>
              <a:off x="1011598" y="2054901"/>
              <a:ext cx="79597" cy="79589"/>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19" name="Circle">
              <a:extLst>
                <a:ext uri="{FF2B5EF4-FFF2-40B4-BE49-F238E27FC236}">
                  <a16:creationId xmlns:a16="http://schemas.microsoft.com/office/drawing/2014/main" id="{1C3CB62E-C49B-2FE9-E4FF-7C4C9E2B382B}"/>
                </a:ext>
              </a:extLst>
            </p:cNvPr>
            <p:cNvSpPr/>
            <p:nvPr/>
          </p:nvSpPr>
          <p:spPr>
            <a:xfrm>
              <a:off x="1262769" y="1282012"/>
              <a:ext cx="79597" cy="79588"/>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20" name="Circle">
              <a:extLst>
                <a:ext uri="{FF2B5EF4-FFF2-40B4-BE49-F238E27FC236}">
                  <a16:creationId xmlns:a16="http://schemas.microsoft.com/office/drawing/2014/main" id="{9D9B3361-3270-DA49-B644-4B7CD64681A5}"/>
                </a:ext>
              </a:extLst>
            </p:cNvPr>
            <p:cNvSpPr/>
            <p:nvPr/>
          </p:nvSpPr>
          <p:spPr>
            <a:xfrm>
              <a:off x="1512170" y="1430576"/>
              <a:ext cx="77827" cy="79588"/>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21" name="Circle">
              <a:extLst>
                <a:ext uri="{FF2B5EF4-FFF2-40B4-BE49-F238E27FC236}">
                  <a16:creationId xmlns:a16="http://schemas.microsoft.com/office/drawing/2014/main" id="{1FBD4870-FF53-F98B-10E4-F32508954B40}"/>
                </a:ext>
              </a:extLst>
            </p:cNvPr>
            <p:cNvSpPr/>
            <p:nvPr/>
          </p:nvSpPr>
          <p:spPr>
            <a:xfrm>
              <a:off x="1521014" y="525040"/>
              <a:ext cx="79597" cy="79588"/>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22" name="Circle">
              <a:extLst>
                <a:ext uri="{FF2B5EF4-FFF2-40B4-BE49-F238E27FC236}">
                  <a16:creationId xmlns:a16="http://schemas.microsoft.com/office/drawing/2014/main" id="{380ED097-957C-DF5E-E336-0779CFDA98B4}"/>
                </a:ext>
              </a:extLst>
            </p:cNvPr>
            <p:cNvSpPr/>
            <p:nvPr/>
          </p:nvSpPr>
          <p:spPr>
            <a:xfrm>
              <a:off x="2087031" y="887607"/>
              <a:ext cx="79597" cy="79589"/>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grpSp>
          <p:nvGrpSpPr>
            <p:cNvPr id="23" name="Group">
              <a:extLst>
                <a:ext uri="{FF2B5EF4-FFF2-40B4-BE49-F238E27FC236}">
                  <a16:creationId xmlns:a16="http://schemas.microsoft.com/office/drawing/2014/main" id="{A42BE487-39DA-6D80-A9A6-C40EE2ACDEFE}"/>
                </a:ext>
              </a:extLst>
            </p:cNvPr>
            <p:cNvGrpSpPr>
              <a:grpSpLocks/>
            </p:cNvGrpSpPr>
            <p:nvPr/>
          </p:nvGrpSpPr>
          <p:grpSpPr bwMode="auto">
            <a:xfrm>
              <a:off x="585790" y="341787"/>
              <a:ext cx="2352763" cy="2352762"/>
              <a:chOff x="0" y="0"/>
              <a:chExt cx="2352761" cy="2352761"/>
            </a:xfrm>
          </p:grpSpPr>
          <p:sp>
            <p:nvSpPr>
              <p:cNvPr id="40" name="Shape">
                <a:extLst>
                  <a:ext uri="{FF2B5EF4-FFF2-40B4-BE49-F238E27FC236}">
                    <a16:creationId xmlns:a16="http://schemas.microsoft.com/office/drawing/2014/main" id="{EE9DBA6A-59BC-CB38-E7DF-5BA620ED1B03}"/>
                  </a:ext>
                </a:extLst>
              </p:cNvPr>
              <p:cNvSpPr/>
              <p:nvPr/>
            </p:nvSpPr>
            <p:spPr>
              <a:xfrm>
                <a:off x="-472" y="1569855"/>
                <a:ext cx="769428" cy="7835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879"/>
                    </a:lnTo>
                    <a:cubicBezTo>
                      <a:pt x="5268" y="982"/>
                      <a:pt x="10513" y="2964"/>
                      <a:pt x="14533" y="6911"/>
                    </a:cubicBezTo>
                    <a:cubicBezTo>
                      <a:pt x="18661" y="10965"/>
                      <a:pt x="20718" y="16288"/>
                      <a:pt x="20718" y="21600"/>
                    </a:cubicBezTo>
                    <a:lnTo>
                      <a:pt x="21600" y="21600"/>
                    </a:lnTo>
                    <a:cubicBezTo>
                      <a:pt x="21600" y="16062"/>
                      <a:pt x="19457" y="10515"/>
                      <a:pt x="15153" y="6289"/>
                    </a:cubicBezTo>
                    <a:cubicBezTo>
                      <a:pt x="10962" y="2174"/>
                      <a:pt x="5492" y="108"/>
                      <a:pt x="0" y="0"/>
                    </a:cubicBezTo>
                    <a:close/>
                  </a:path>
                </a:pathLst>
              </a:cu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41" name="Shape">
                <a:extLst>
                  <a:ext uri="{FF2B5EF4-FFF2-40B4-BE49-F238E27FC236}">
                    <a16:creationId xmlns:a16="http://schemas.microsoft.com/office/drawing/2014/main" id="{BC1C890B-19BC-A8F9-E3E4-26BAF80199F9}"/>
                  </a:ext>
                </a:extLst>
              </p:cNvPr>
              <p:cNvSpPr/>
              <p:nvPr/>
            </p:nvSpPr>
            <p:spPr>
              <a:xfrm>
                <a:off x="-472" y="-684"/>
                <a:ext cx="2357813" cy="23540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88"/>
                    </a:lnTo>
                    <a:cubicBezTo>
                      <a:pt x="5454" y="288"/>
                      <a:pt x="10909" y="2368"/>
                      <a:pt x="15070" y="6530"/>
                    </a:cubicBezTo>
                    <a:cubicBezTo>
                      <a:pt x="19232" y="10691"/>
                      <a:pt x="21312" y="16146"/>
                      <a:pt x="21312" y="21600"/>
                    </a:cubicBezTo>
                    <a:lnTo>
                      <a:pt x="21600" y="21600"/>
                    </a:lnTo>
                    <a:cubicBezTo>
                      <a:pt x="21600" y="16072"/>
                      <a:pt x="19491" y="10545"/>
                      <a:pt x="15273" y="6327"/>
                    </a:cubicBezTo>
                    <a:cubicBezTo>
                      <a:pt x="11055" y="2109"/>
                      <a:pt x="5528" y="0"/>
                      <a:pt x="0" y="0"/>
                    </a:cubicBezTo>
                    <a:close/>
                  </a:path>
                </a:pathLst>
              </a:cu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42" name="Shape">
                <a:extLst>
                  <a:ext uri="{FF2B5EF4-FFF2-40B4-BE49-F238E27FC236}">
                    <a16:creationId xmlns:a16="http://schemas.microsoft.com/office/drawing/2014/main" id="{7D70B915-0946-8F37-8DE5-C33E26F7FE28}"/>
                  </a:ext>
                </a:extLst>
              </p:cNvPr>
              <p:cNvSpPr/>
              <p:nvPr/>
            </p:nvSpPr>
            <p:spPr>
              <a:xfrm>
                <a:off x="-472" y="784586"/>
                <a:ext cx="1568927" cy="15687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32"/>
                    </a:lnTo>
                    <a:cubicBezTo>
                      <a:pt x="5417" y="432"/>
                      <a:pt x="10838" y="2495"/>
                      <a:pt x="14972" y="6629"/>
                    </a:cubicBezTo>
                    <a:cubicBezTo>
                      <a:pt x="19105" y="10762"/>
                      <a:pt x="21168" y="16183"/>
                      <a:pt x="21168" y="21600"/>
                    </a:cubicBezTo>
                    <a:lnTo>
                      <a:pt x="21600" y="21600"/>
                    </a:lnTo>
                    <a:cubicBezTo>
                      <a:pt x="21600" y="16072"/>
                      <a:pt x="19493" y="10542"/>
                      <a:pt x="15275" y="6325"/>
                    </a:cubicBezTo>
                    <a:cubicBezTo>
                      <a:pt x="11058" y="2107"/>
                      <a:pt x="5528" y="0"/>
                      <a:pt x="0" y="0"/>
                    </a:cubicBezTo>
                    <a:close/>
                  </a:path>
                </a:pathLst>
              </a:cu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grpSp>
        <p:sp>
          <p:nvSpPr>
            <p:cNvPr id="24" name="Circle">
              <a:extLst>
                <a:ext uri="{FF2B5EF4-FFF2-40B4-BE49-F238E27FC236}">
                  <a16:creationId xmlns:a16="http://schemas.microsoft.com/office/drawing/2014/main" id="{E36DCC7E-87E7-18E2-AD1F-E3146D2C62A6}"/>
                </a:ext>
              </a:extLst>
            </p:cNvPr>
            <p:cNvSpPr/>
            <p:nvPr/>
          </p:nvSpPr>
          <p:spPr>
            <a:xfrm>
              <a:off x="546404" y="2654465"/>
              <a:ext cx="79596" cy="79588"/>
            </a:xfrm>
            <a:prstGeom prst="ellipse">
              <a:avLst/>
            </a:prstGeom>
            <a:solidFill>
              <a:schemeClr val="accent5">
                <a:hueOff val="-82419"/>
                <a:satOff val="-9513"/>
                <a:lumOff val="-16343"/>
              </a:schemeClr>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grpSp>
          <p:nvGrpSpPr>
            <p:cNvPr id="25" name="Group">
              <a:extLst>
                <a:ext uri="{FF2B5EF4-FFF2-40B4-BE49-F238E27FC236}">
                  <a16:creationId xmlns:a16="http://schemas.microsoft.com/office/drawing/2014/main" id="{13432DB2-B914-5C23-5661-5E59F8B428F9}"/>
                </a:ext>
              </a:extLst>
            </p:cNvPr>
            <p:cNvGrpSpPr>
              <a:grpSpLocks/>
            </p:cNvGrpSpPr>
            <p:nvPr/>
          </p:nvGrpSpPr>
          <p:grpSpPr bwMode="auto">
            <a:xfrm rot="1968607">
              <a:off x="814022" y="129955"/>
              <a:ext cx="992305" cy="2886147"/>
              <a:chOff x="0" y="0"/>
              <a:chExt cx="992304" cy="2886145"/>
            </a:xfrm>
          </p:grpSpPr>
          <p:sp>
            <p:nvSpPr>
              <p:cNvPr id="34" name="Line">
                <a:extLst>
                  <a:ext uri="{FF2B5EF4-FFF2-40B4-BE49-F238E27FC236}">
                    <a16:creationId xmlns:a16="http://schemas.microsoft.com/office/drawing/2014/main" id="{72E103FA-8C90-4DD2-1989-B5513DB790CC}"/>
                  </a:ext>
                </a:extLst>
              </p:cNvPr>
              <p:cNvSpPr/>
              <p:nvPr/>
            </p:nvSpPr>
            <p:spPr>
              <a:xfrm flipV="1">
                <a:off x="493419" y="2285788"/>
                <a:ext cx="0" cy="491678"/>
              </a:xfrm>
              <a:prstGeom prst="line">
                <a:avLst/>
              </a:prstGeom>
              <a:noFill/>
              <a:ln w="12700" cap="flat">
                <a:solidFill>
                  <a:srgbClr val="000000"/>
                </a:solidFill>
                <a:prstDash val="solid"/>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5" name="Line">
                <a:extLst>
                  <a:ext uri="{FF2B5EF4-FFF2-40B4-BE49-F238E27FC236}">
                    <a16:creationId xmlns:a16="http://schemas.microsoft.com/office/drawing/2014/main" id="{0B0BEEEC-5FAE-859C-7FA5-57FDE5018FEE}"/>
                  </a:ext>
                </a:extLst>
              </p:cNvPr>
              <p:cNvSpPr/>
              <p:nvPr/>
            </p:nvSpPr>
            <p:spPr>
              <a:xfrm rot="16579488">
                <a:off x="-411504" y="1047521"/>
                <a:ext cx="2320436" cy="231712"/>
              </a:xfrm>
              <a:custGeom>
                <a:avLst/>
                <a:gdLst/>
                <a:ahLst/>
                <a:cxnLst>
                  <a:cxn ang="0">
                    <a:pos x="wd2" y="hd2"/>
                  </a:cxn>
                  <a:cxn ang="5400000">
                    <a:pos x="wd2" y="hd2"/>
                  </a:cxn>
                  <a:cxn ang="10800000">
                    <a:pos x="wd2" y="hd2"/>
                  </a:cxn>
                  <a:cxn ang="16200000">
                    <a:pos x="wd2" y="hd2"/>
                  </a:cxn>
                </a:cxnLst>
                <a:rect l="0" t="0" r="r" b="b"/>
                <a:pathLst>
                  <a:path w="21600" h="20435" extrusionOk="0">
                    <a:moveTo>
                      <a:pt x="0" y="4175"/>
                    </a:moveTo>
                    <a:cubicBezTo>
                      <a:pt x="3578" y="-262"/>
                      <a:pt x="7194" y="-1165"/>
                      <a:pt x="10792" y="1479"/>
                    </a:cubicBezTo>
                    <a:cubicBezTo>
                      <a:pt x="14454" y="4171"/>
                      <a:pt x="18077" y="10524"/>
                      <a:pt x="21600" y="20435"/>
                    </a:cubicBezTo>
                  </a:path>
                </a:pathLst>
              </a:custGeom>
              <a:noFill/>
              <a:ln w="12700" cap="flat">
                <a:solidFill>
                  <a:schemeClr val="accent5">
                    <a:lumOff val="-29866"/>
                  </a:schemeClr>
                </a:solidFill>
                <a:prstDash val="solid"/>
                <a:miter lim="400000"/>
                <a:tailEnd type="triangle" w="med" len="med"/>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6" name="Line">
                <a:extLst>
                  <a:ext uri="{FF2B5EF4-FFF2-40B4-BE49-F238E27FC236}">
                    <a16:creationId xmlns:a16="http://schemas.microsoft.com/office/drawing/2014/main" id="{58FA359F-5E60-6639-7B2D-F2A7F27782F6}"/>
                  </a:ext>
                </a:extLst>
              </p:cNvPr>
              <p:cNvSpPr/>
              <p:nvPr/>
            </p:nvSpPr>
            <p:spPr>
              <a:xfrm rot="5022001" flipH="1">
                <a:off x="-923443" y="1045938"/>
                <a:ext cx="2320436" cy="229944"/>
              </a:xfrm>
              <a:custGeom>
                <a:avLst/>
                <a:gdLst/>
                <a:ahLst/>
                <a:cxnLst>
                  <a:cxn ang="0">
                    <a:pos x="wd2" y="hd2"/>
                  </a:cxn>
                  <a:cxn ang="5400000">
                    <a:pos x="wd2" y="hd2"/>
                  </a:cxn>
                  <a:cxn ang="10800000">
                    <a:pos x="wd2" y="hd2"/>
                  </a:cxn>
                  <a:cxn ang="16200000">
                    <a:pos x="wd2" y="hd2"/>
                  </a:cxn>
                </a:cxnLst>
                <a:rect l="0" t="0" r="r" b="b"/>
                <a:pathLst>
                  <a:path w="21600" h="20435" extrusionOk="0">
                    <a:moveTo>
                      <a:pt x="0" y="4175"/>
                    </a:moveTo>
                    <a:cubicBezTo>
                      <a:pt x="3578" y="-262"/>
                      <a:pt x="7194" y="-1165"/>
                      <a:pt x="10792" y="1479"/>
                    </a:cubicBezTo>
                    <a:cubicBezTo>
                      <a:pt x="14454" y="4171"/>
                      <a:pt x="18077" y="10524"/>
                      <a:pt x="21600" y="20435"/>
                    </a:cubicBezTo>
                  </a:path>
                </a:pathLst>
              </a:custGeom>
              <a:noFill/>
              <a:ln w="12700" cap="flat">
                <a:solidFill>
                  <a:schemeClr val="accent1">
                    <a:hueOff val="114395"/>
                    <a:lumOff val="-24975"/>
                  </a:schemeClr>
                </a:solidFill>
                <a:prstDash val="solid"/>
                <a:miter lim="400000"/>
                <a:tailEnd type="triangle" w="med" len="med"/>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7" name="Line">
                <a:extLst>
                  <a:ext uri="{FF2B5EF4-FFF2-40B4-BE49-F238E27FC236}">
                    <a16:creationId xmlns:a16="http://schemas.microsoft.com/office/drawing/2014/main" id="{9CFF4EFE-CC41-361A-30B2-E6BC8E74E29E}"/>
                  </a:ext>
                </a:extLst>
              </p:cNvPr>
              <p:cNvSpPr/>
              <p:nvPr/>
            </p:nvSpPr>
            <p:spPr>
              <a:xfrm rot="4730213">
                <a:off x="302393" y="2579130"/>
                <a:ext cx="590721" cy="22994"/>
              </a:xfrm>
              <a:custGeom>
                <a:avLst/>
                <a:gdLst/>
                <a:ahLst/>
                <a:cxnLst>
                  <a:cxn ang="0">
                    <a:pos x="wd2" y="hd2"/>
                  </a:cxn>
                  <a:cxn ang="5400000">
                    <a:pos x="wd2" y="hd2"/>
                  </a:cxn>
                  <a:cxn ang="10800000">
                    <a:pos x="wd2" y="hd2"/>
                  </a:cxn>
                  <a:cxn ang="16200000">
                    <a:pos x="wd2" y="hd2"/>
                  </a:cxn>
                </a:cxnLst>
                <a:rect l="0" t="0" r="r" b="b"/>
                <a:pathLst>
                  <a:path w="21600" h="17850" extrusionOk="0">
                    <a:moveTo>
                      <a:pt x="0" y="0"/>
                    </a:moveTo>
                    <a:cubicBezTo>
                      <a:pt x="5352" y="16537"/>
                      <a:pt x="10762" y="21600"/>
                      <a:pt x="16157" y="15120"/>
                    </a:cubicBezTo>
                    <a:cubicBezTo>
                      <a:pt x="17976" y="12935"/>
                      <a:pt x="19791" y="9439"/>
                      <a:pt x="21600" y="4637"/>
                    </a:cubicBezTo>
                  </a:path>
                </a:pathLst>
              </a:custGeom>
              <a:noFill/>
              <a:ln w="12700" cap="flat">
                <a:solidFill>
                  <a:schemeClr val="accent5">
                    <a:lumOff val="-29866"/>
                  </a:schemeClr>
                </a:solidFill>
                <a:prstDash val="sysDot"/>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8" name="Line">
                <a:extLst>
                  <a:ext uri="{FF2B5EF4-FFF2-40B4-BE49-F238E27FC236}">
                    <a16:creationId xmlns:a16="http://schemas.microsoft.com/office/drawing/2014/main" id="{1AD68E69-B17D-7D32-8228-F3EAC449BC2C}"/>
                  </a:ext>
                </a:extLst>
              </p:cNvPr>
              <p:cNvSpPr/>
              <p:nvPr/>
            </p:nvSpPr>
            <p:spPr>
              <a:xfrm rot="16872001" flipH="1">
                <a:off x="89202" y="2580665"/>
                <a:ext cx="590721" cy="21226"/>
              </a:xfrm>
              <a:custGeom>
                <a:avLst/>
                <a:gdLst/>
                <a:ahLst/>
                <a:cxnLst>
                  <a:cxn ang="0">
                    <a:pos x="wd2" y="hd2"/>
                  </a:cxn>
                  <a:cxn ang="5400000">
                    <a:pos x="wd2" y="hd2"/>
                  </a:cxn>
                  <a:cxn ang="10800000">
                    <a:pos x="wd2" y="hd2"/>
                  </a:cxn>
                  <a:cxn ang="16200000">
                    <a:pos x="wd2" y="hd2"/>
                  </a:cxn>
                </a:cxnLst>
                <a:rect l="0" t="0" r="r" b="b"/>
                <a:pathLst>
                  <a:path w="21600" h="17850" extrusionOk="0">
                    <a:moveTo>
                      <a:pt x="0" y="0"/>
                    </a:moveTo>
                    <a:cubicBezTo>
                      <a:pt x="5352" y="16537"/>
                      <a:pt x="10762" y="21600"/>
                      <a:pt x="16157" y="15120"/>
                    </a:cubicBezTo>
                    <a:cubicBezTo>
                      <a:pt x="17976" y="12935"/>
                      <a:pt x="19791" y="9439"/>
                      <a:pt x="21600" y="4637"/>
                    </a:cubicBezTo>
                  </a:path>
                </a:pathLst>
              </a:custGeom>
              <a:noFill/>
              <a:ln w="12700" cap="flat">
                <a:solidFill>
                  <a:schemeClr val="accent1">
                    <a:hueOff val="114395"/>
                    <a:lumOff val="-24975"/>
                  </a:schemeClr>
                </a:solidFill>
                <a:prstDash val="sysDot"/>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9" name="Circle">
                <a:extLst>
                  <a:ext uri="{FF2B5EF4-FFF2-40B4-BE49-F238E27FC236}">
                    <a16:creationId xmlns:a16="http://schemas.microsoft.com/office/drawing/2014/main" id="{9112F87A-F45E-7A27-FCEC-28DC9AA2BD1D}"/>
                  </a:ext>
                </a:extLst>
              </p:cNvPr>
              <p:cNvSpPr/>
              <p:nvPr/>
            </p:nvSpPr>
            <p:spPr>
              <a:xfrm rot="21600000">
                <a:off x="449547" y="2261930"/>
                <a:ext cx="79597" cy="79588"/>
              </a:xfrm>
              <a:prstGeom prst="ellipse">
                <a:avLst/>
              </a:prstGeom>
              <a:solidFill>
                <a:srgbClr val="000000"/>
              </a:solidFill>
              <a:ln w="3175" cap="flat">
                <a:noFill/>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grpSp>
        <p:sp>
          <p:nvSpPr>
            <p:cNvPr id="26" name="Equation">
              <a:extLst>
                <a:ext uri="{FF2B5EF4-FFF2-40B4-BE49-F238E27FC236}">
                  <a16:creationId xmlns:a16="http://schemas.microsoft.com/office/drawing/2014/main" id="{9624261F-929E-557D-09C6-EDFA16998F3A}"/>
                </a:ext>
              </a:extLst>
            </p:cNvPr>
            <p:cNvSpPr txBox="1">
              <a:spLocks noRot="1" noChangeAspect="1" noMove="1" noResize="1" noEditPoints="1" noAdjustHandles="1" noChangeArrowheads="1" noChangeShapeType="1" noTextEdit="1"/>
            </p:cNvSpPr>
            <p:nvPr/>
          </p:nvSpPr>
          <p:spPr>
            <a:xfrm>
              <a:off x="2509113" y="604998"/>
              <a:ext cx="182933" cy="277045"/>
            </a:xfrm>
            <a:prstGeom prst="rect">
              <a:avLst/>
            </a:prstGeom>
            <a:blipFill>
              <a:blip r:embed="rId4"/>
              <a:stretch>
                <a:fillRect l="-14286" r="-14286"/>
              </a:stretch>
            </a:blipFill>
            <a:ln w="12700" cap="flat">
              <a:noFill/>
              <a:miter lim="400000"/>
            </a:ln>
            <a:effectLst/>
          </p:spPr>
          <p:txBody>
            <a:bodyPr/>
            <a:lstStyle/>
            <a:p>
              <a:pPr>
                <a:defRPr/>
              </a:pPr>
              <a:r>
                <a:rPr lang="en-TH" sz="1800">
                  <a:noFill/>
                  <a:cs typeface="+mn-cs"/>
                </a:rPr>
                <a:t> </a:t>
              </a:r>
            </a:p>
          </p:txBody>
        </p:sp>
        <p:sp>
          <p:nvSpPr>
            <p:cNvPr id="27" name="Equation">
              <a:extLst>
                <a:ext uri="{FF2B5EF4-FFF2-40B4-BE49-F238E27FC236}">
                  <a16:creationId xmlns:a16="http://schemas.microsoft.com/office/drawing/2014/main" id="{E6FF444C-7D9B-763C-4014-1EBDB2BDF822}"/>
                </a:ext>
              </a:extLst>
            </p:cNvPr>
            <p:cNvSpPr txBox="1">
              <a:spLocks noRot="1" noChangeAspect="1" noMove="1" noResize="1" noEditPoints="1" noAdjustHandles="1" noChangeArrowheads="1" noChangeShapeType="1" noTextEdit="1"/>
            </p:cNvSpPr>
            <p:nvPr/>
          </p:nvSpPr>
          <p:spPr>
            <a:xfrm>
              <a:off x="1468723" y="0"/>
              <a:ext cx="182933" cy="277045"/>
            </a:xfrm>
            <a:prstGeom prst="rect">
              <a:avLst/>
            </a:prstGeom>
            <a:blipFill>
              <a:blip r:embed="rId5"/>
              <a:stretch>
                <a:fillRect l="-14286" r="-14286"/>
              </a:stretch>
            </a:blipFill>
            <a:ln w="12700" cap="flat">
              <a:noFill/>
              <a:miter lim="400000"/>
            </a:ln>
            <a:effectLst/>
          </p:spPr>
          <p:txBody>
            <a:bodyPr/>
            <a:lstStyle/>
            <a:p>
              <a:pPr>
                <a:defRPr/>
              </a:pPr>
              <a:r>
                <a:rPr lang="en-TH" sz="1800">
                  <a:noFill/>
                  <a:cs typeface="+mn-cs"/>
                </a:rPr>
                <a:t> </a:t>
              </a:r>
            </a:p>
          </p:txBody>
        </p:sp>
        <p:sp>
          <p:nvSpPr>
            <p:cNvPr id="28" name="Equation">
              <a:extLst>
                <a:ext uri="{FF2B5EF4-FFF2-40B4-BE49-F238E27FC236}">
                  <a16:creationId xmlns:a16="http://schemas.microsoft.com/office/drawing/2014/main" id="{1260985C-1805-1108-E195-3B8EB2E6499A}"/>
                </a:ext>
              </a:extLst>
            </p:cNvPr>
            <p:cNvSpPr txBox="1">
              <a:spLocks noRot="1" noChangeAspect="1" noMove="1" noResize="1" noEditPoints="1" noAdjustHandles="1" noChangeArrowheads="1" noChangeShapeType="1" noTextEdit="1"/>
            </p:cNvSpPr>
            <p:nvPr/>
          </p:nvSpPr>
          <p:spPr>
            <a:xfrm>
              <a:off x="0" y="2268976"/>
              <a:ext cx="692612" cy="184757"/>
            </a:xfrm>
            <a:prstGeom prst="rect">
              <a:avLst/>
            </a:prstGeom>
            <a:blipFill>
              <a:blip r:embed="rId6"/>
              <a:stretch>
                <a:fillRect b="-7143"/>
              </a:stretch>
            </a:blipFill>
            <a:ln w="12700" cap="flat">
              <a:noFill/>
              <a:miter lim="400000"/>
            </a:ln>
            <a:effectLst/>
          </p:spPr>
          <p:txBody>
            <a:bodyPr/>
            <a:lstStyle/>
            <a:p>
              <a:pPr>
                <a:defRPr/>
              </a:pPr>
              <a:r>
                <a:rPr lang="en-TH" sz="1800">
                  <a:noFill/>
                  <a:cs typeface="+mn-cs"/>
                </a:rPr>
                <a:t> </a:t>
              </a:r>
            </a:p>
          </p:txBody>
        </p:sp>
        <p:sp>
          <p:nvSpPr>
            <p:cNvPr id="29" name="Line">
              <a:extLst>
                <a:ext uri="{FF2B5EF4-FFF2-40B4-BE49-F238E27FC236}">
                  <a16:creationId xmlns:a16="http://schemas.microsoft.com/office/drawing/2014/main" id="{26961950-6812-B6A7-5336-A3AF0FD13C04}"/>
                </a:ext>
              </a:extLst>
            </p:cNvPr>
            <p:cNvSpPr/>
            <p:nvPr/>
          </p:nvSpPr>
          <p:spPr>
            <a:xfrm>
              <a:off x="576473" y="2700450"/>
              <a:ext cx="129123" cy="53059"/>
            </a:xfrm>
            <a:prstGeom prst="line">
              <a:avLst/>
            </a:prstGeom>
            <a:noFill/>
            <a:ln w="12700" cap="flat">
              <a:solidFill>
                <a:schemeClr val="accent5">
                  <a:lumOff val="-29866"/>
                </a:schemeClr>
              </a:solidFill>
              <a:prstDash val="solid"/>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0" name="Line">
              <a:extLst>
                <a:ext uri="{FF2B5EF4-FFF2-40B4-BE49-F238E27FC236}">
                  <a16:creationId xmlns:a16="http://schemas.microsoft.com/office/drawing/2014/main" id="{DD70B17B-573B-A746-863B-88C890D9EBCD}"/>
                </a:ext>
              </a:extLst>
            </p:cNvPr>
            <p:cNvSpPr/>
            <p:nvPr/>
          </p:nvSpPr>
          <p:spPr>
            <a:xfrm>
              <a:off x="488033" y="2608481"/>
              <a:ext cx="88440" cy="91969"/>
            </a:xfrm>
            <a:prstGeom prst="line">
              <a:avLst/>
            </a:prstGeom>
            <a:noFill/>
            <a:ln w="12700" cap="flat">
              <a:solidFill>
                <a:schemeClr val="accent1">
                  <a:hueOff val="114395"/>
                  <a:lumOff val="-24975"/>
                </a:schemeClr>
              </a:solidFill>
              <a:prstDash val="solid"/>
              <a:miter lim="400000"/>
            </a:ln>
            <a:effectLst/>
          </p:spPr>
          <p:txBody>
            <a:bodyPr lIns="26789" tIns="26789" rIns="26789" bIns="26789" anchor="ctr"/>
            <a:lstStyle/>
            <a:p>
              <a:pPr defTabSz="410751" eaLnBrk="1" fontAlgn="auto" hangingPunct="1">
                <a:spcBef>
                  <a:spcPts val="0"/>
                </a:spcBef>
                <a:spcAft>
                  <a:spcPts val="0"/>
                </a:spcAft>
                <a:defRPr sz="2000">
                  <a:solidFill>
                    <a:srgbClr val="FFFFFF"/>
                  </a:solidFill>
                  <a:latin typeface="Helvetica Neue Medium"/>
                  <a:ea typeface="Helvetica Neue Medium"/>
                  <a:cs typeface="Helvetica Neue Medium"/>
                  <a:sym typeface="Helvetica Neue Medium"/>
                </a:defRPr>
              </a:pPr>
              <a:endParaRPr sz="1406">
                <a:solidFill>
                  <a:srgbClr val="FFFFFF"/>
                </a:solidFill>
                <a:latin typeface="Helvetica Neue Medium"/>
                <a:ea typeface="Helvetica Neue Medium"/>
                <a:cs typeface="Helvetica Neue Medium"/>
                <a:sym typeface="Helvetica Neue Medium"/>
              </a:endParaRPr>
            </a:p>
          </p:txBody>
        </p:sp>
        <p:sp>
          <p:nvSpPr>
            <p:cNvPr id="31" name="Equation">
              <a:extLst>
                <a:ext uri="{FF2B5EF4-FFF2-40B4-BE49-F238E27FC236}">
                  <a16:creationId xmlns:a16="http://schemas.microsoft.com/office/drawing/2014/main" id="{B872F5F5-EE91-C5FD-E72C-B788ECBEF981}"/>
                </a:ext>
              </a:extLst>
            </p:cNvPr>
            <p:cNvSpPr txBox="1">
              <a:spLocks noRot="1" noChangeAspect="1" noMove="1" noResize="1" noEditPoints="1" noAdjustHandles="1" noChangeArrowheads="1" noChangeShapeType="1" noTextEdit="1"/>
            </p:cNvSpPr>
            <p:nvPr/>
          </p:nvSpPr>
          <p:spPr>
            <a:xfrm>
              <a:off x="1175050" y="2791510"/>
              <a:ext cx="336594" cy="230901"/>
            </a:xfrm>
            <a:prstGeom prst="rect">
              <a:avLst/>
            </a:prstGeom>
            <a:blipFill>
              <a:blip r:embed="rId7"/>
              <a:stretch>
                <a:fillRect/>
              </a:stretch>
            </a:blipFill>
            <a:ln w="12700" cap="flat">
              <a:noFill/>
              <a:miter lim="400000"/>
            </a:ln>
            <a:effectLst/>
          </p:spPr>
          <p:txBody>
            <a:bodyPr/>
            <a:lstStyle/>
            <a:p>
              <a:pPr>
                <a:defRPr/>
              </a:pPr>
              <a:r>
                <a:rPr lang="en-TH" sz="1800">
                  <a:noFill/>
                  <a:cs typeface="+mn-cs"/>
                </a:rPr>
                <a:t> </a:t>
              </a:r>
            </a:p>
          </p:txBody>
        </p:sp>
        <p:sp>
          <p:nvSpPr>
            <p:cNvPr id="32" name="Equation">
              <a:extLst>
                <a:ext uri="{FF2B5EF4-FFF2-40B4-BE49-F238E27FC236}">
                  <a16:creationId xmlns:a16="http://schemas.microsoft.com/office/drawing/2014/main" id="{4B582872-541F-D50B-7BCE-EF3605111783}"/>
                </a:ext>
              </a:extLst>
            </p:cNvPr>
            <p:cNvSpPr txBox="1">
              <a:spLocks noRot="1" noChangeAspect="1" noMove="1" noResize="1" noEditPoints="1" noAdjustHandles="1" noChangeArrowheads="1" noChangeShapeType="1" noTextEdit="1"/>
            </p:cNvSpPr>
            <p:nvPr/>
          </p:nvSpPr>
          <p:spPr>
            <a:xfrm>
              <a:off x="1959637" y="2791510"/>
              <a:ext cx="398332" cy="230901"/>
            </a:xfrm>
            <a:prstGeom prst="rect">
              <a:avLst/>
            </a:prstGeom>
            <a:blipFill>
              <a:blip r:embed="rId8"/>
              <a:stretch>
                <a:fillRect/>
              </a:stretch>
            </a:blipFill>
            <a:ln w="12700" cap="flat">
              <a:noFill/>
              <a:miter lim="400000"/>
            </a:ln>
            <a:effectLst/>
          </p:spPr>
          <p:txBody>
            <a:bodyPr/>
            <a:lstStyle/>
            <a:p>
              <a:pPr>
                <a:defRPr/>
              </a:pPr>
              <a:r>
                <a:rPr lang="en-TH" sz="1800">
                  <a:noFill/>
                  <a:cs typeface="+mn-cs"/>
                </a:rPr>
                <a:t> </a:t>
              </a:r>
            </a:p>
          </p:txBody>
        </p:sp>
        <p:sp>
          <p:nvSpPr>
            <p:cNvPr id="33" name="Equation">
              <a:extLst>
                <a:ext uri="{FF2B5EF4-FFF2-40B4-BE49-F238E27FC236}">
                  <a16:creationId xmlns:a16="http://schemas.microsoft.com/office/drawing/2014/main" id="{84628DB3-5599-F4D0-93C8-8E92BF21FF3B}"/>
                </a:ext>
              </a:extLst>
            </p:cNvPr>
            <p:cNvSpPr txBox="1">
              <a:spLocks noRot="1" noChangeAspect="1" noMove="1" noResize="1" noEditPoints="1" noAdjustHandles="1" noChangeArrowheads="1" noChangeShapeType="1" noTextEdit="1"/>
            </p:cNvSpPr>
            <p:nvPr/>
          </p:nvSpPr>
          <p:spPr>
            <a:xfrm>
              <a:off x="2732490" y="2791510"/>
              <a:ext cx="413286" cy="230901"/>
            </a:xfrm>
            <a:prstGeom prst="rect">
              <a:avLst/>
            </a:prstGeom>
            <a:blipFill>
              <a:blip r:embed="rId9"/>
              <a:stretch>
                <a:fillRect/>
              </a:stretch>
            </a:blipFill>
            <a:ln w="12700" cap="flat">
              <a:noFill/>
              <a:miter lim="400000"/>
            </a:ln>
            <a:effectLst/>
          </p:spPr>
          <p:txBody>
            <a:bodyPr/>
            <a:lstStyle/>
            <a:p>
              <a:pPr>
                <a:defRPr/>
              </a:pPr>
              <a:r>
                <a:rPr lang="en-TH" sz="1800">
                  <a:noFill/>
                  <a:cs typeface="+mn-cs"/>
                </a:rPr>
                <a:t> </a:t>
              </a:r>
            </a:p>
          </p:txBody>
        </p:sp>
      </p:grpSp>
      <p:pic>
        <p:nvPicPr>
          <p:cNvPr id="13" name="Measure inclusive production of charmonia especially charmed eta meson ( ) from   collision at   TeV in ALICE run 2 experiment.">
            <a:extLst>
              <a:ext uri="{FF2B5EF4-FFF2-40B4-BE49-F238E27FC236}">
                <a16:creationId xmlns:a16="http://schemas.microsoft.com/office/drawing/2014/main" id="{5CE0E8B1-D80E-25BB-C9BF-A52BCA395B3A}"/>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864" y="3853111"/>
            <a:ext cx="2840435" cy="1607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he invariant mass spectroscopy is used for investigating charmonium decaying to proton-antiproton pairs which is the channel decaying by most of charmonia species.">
            <a:extLst>
              <a:ext uri="{FF2B5EF4-FFF2-40B4-BE49-F238E27FC236}">
                <a16:creationId xmlns:a16="http://schemas.microsoft.com/office/drawing/2014/main" id="{294D49A9-084F-EE71-2BC4-7E0E3B1923CD}"/>
              </a:ext>
            </a:extLst>
          </p:cNvPr>
          <p:cNvSpPr txBox="1"/>
          <p:nvPr/>
        </p:nvSpPr>
        <p:spPr bwMode="auto">
          <a:xfrm>
            <a:off x="3659526" y="3977643"/>
            <a:ext cx="2686520" cy="1358650"/>
          </a:xfrm>
          <a:prstGeom prst="rect">
            <a:avLst/>
          </a:prstGeom>
          <a:ln w="3175">
            <a:miter lim="400000"/>
          </a:ln>
        </p:spPr>
        <p:txBody>
          <a:bodyPr lIns="26789" tIns="26789" rIns="26789" bIns="26789" anchor="ctr">
            <a:spAutoFit/>
          </a:bodyPr>
          <a:lstStyle/>
          <a:p>
            <a:pPr algn="just" eaLnBrk="1" fontAlgn="auto" hangingPunct="1">
              <a:lnSpc>
                <a:spcPct val="120000"/>
              </a:lnSpc>
              <a:spcBef>
                <a:spcPts val="914"/>
              </a:spcBef>
              <a:spcAft>
                <a:spcPts val="0"/>
              </a:spcAft>
              <a:defRPr spc="-14">
                <a:solidFill>
                  <a:srgbClr val="FFFFFF"/>
                </a:solidFill>
              </a:defRPr>
            </a:pPr>
            <a:r>
              <a:rPr sz="1400" spc="-14" dirty="0">
                <a:solidFill>
                  <a:srgbClr val="FFFFFF"/>
                </a:solidFill>
                <a:latin typeface="+mn-lt"/>
                <a:cs typeface="+mn-cs"/>
              </a:rPr>
              <a:t>The </a:t>
            </a:r>
            <a:r>
              <a:rPr sz="1400" b="1" spc="-14" dirty="0">
                <a:solidFill>
                  <a:srgbClr val="5CBFB9"/>
                </a:solidFill>
                <a:latin typeface="+mn-lt"/>
                <a:cs typeface="+mn-cs"/>
              </a:rPr>
              <a:t>invariant mass spectroscopy</a:t>
            </a:r>
            <a:r>
              <a:rPr sz="1400" spc="-14" dirty="0">
                <a:solidFill>
                  <a:srgbClr val="FFFFFF"/>
                </a:solidFill>
                <a:latin typeface="+mn-lt"/>
                <a:cs typeface="+mn-cs"/>
              </a:rPr>
              <a:t> is used for investigating </a:t>
            </a:r>
            <a:r>
              <a:rPr sz="1400" b="1" spc="-14" dirty="0">
                <a:solidFill>
                  <a:schemeClr val="accent5"/>
                </a:solidFill>
                <a:latin typeface="+mn-lt"/>
                <a:cs typeface="+mn-cs"/>
              </a:rPr>
              <a:t>charmonium decaying to proton-antiproton pairs</a:t>
            </a:r>
            <a:r>
              <a:rPr sz="1400" spc="-14" dirty="0">
                <a:solidFill>
                  <a:srgbClr val="FFFFFF"/>
                </a:solidFill>
                <a:latin typeface="+mn-lt"/>
                <a:cs typeface="+mn-cs"/>
              </a:rPr>
              <a:t> which is the channel decaying by most of </a:t>
            </a:r>
            <a:r>
              <a:rPr sz="1400" spc="-14" dirty="0" err="1">
                <a:solidFill>
                  <a:srgbClr val="FFFFFF"/>
                </a:solidFill>
                <a:latin typeface="+mn-lt"/>
                <a:cs typeface="+mn-cs"/>
              </a:rPr>
              <a:t>charmonia</a:t>
            </a:r>
            <a:r>
              <a:rPr sz="1400" spc="-14" dirty="0">
                <a:solidFill>
                  <a:srgbClr val="FFFFFF"/>
                </a:solidFill>
                <a:latin typeface="+mn-lt"/>
                <a:cs typeface="+mn-cs"/>
              </a:rPr>
              <a:t> species.</a:t>
            </a:r>
          </a:p>
        </p:txBody>
      </p:sp>
      <p:sp>
        <p:nvSpPr>
          <p:cNvPr id="15" name="To utilize machine learning and Monte Carlo simulation techniques to reduce the background and increase the efficiency of measurement.">
            <a:extLst>
              <a:ext uri="{FF2B5EF4-FFF2-40B4-BE49-F238E27FC236}">
                <a16:creationId xmlns:a16="http://schemas.microsoft.com/office/drawing/2014/main" id="{AEE13A10-71FC-8115-B96B-162B587EE426}"/>
              </a:ext>
            </a:extLst>
          </p:cNvPr>
          <p:cNvSpPr txBox="1"/>
          <p:nvPr/>
        </p:nvSpPr>
        <p:spPr bwMode="auto">
          <a:xfrm>
            <a:off x="6784004" y="4069737"/>
            <a:ext cx="2785864" cy="1070918"/>
          </a:xfrm>
          <a:prstGeom prst="rect">
            <a:avLst/>
          </a:prstGeom>
          <a:ln w="3175">
            <a:miter lim="400000"/>
          </a:ln>
        </p:spPr>
        <p:txBody>
          <a:bodyPr wrap="square" lIns="26789" tIns="26789" rIns="26789" bIns="26789" anchor="ctr">
            <a:spAutoFit/>
          </a:bodyPr>
          <a:lstStyle/>
          <a:p>
            <a:pPr algn="just" eaLnBrk="1" fontAlgn="auto" hangingPunct="1">
              <a:lnSpc>
                <a:spcPct val="120000"/>
              </a:lnSpc>
              <a:spcBef>
                <a:spcPts val="914"/>
              </a:spcBef>
              <a:spcAft>
                <a:spcPts val="0"/>
              </a:spcAft>
              <a:defRPr sz="1500" spc="-14">
                <a:solidFill>
                  <a:srgbClr val="FFFFFF"/>
                </a:solidFill>
              </a:defRPr>
            </a:pPr>
            <a:r>
              <a:rPr sz="1400" spc="-14" dirty="0">
                <a:solidFill>
                  <a:srgbClr val="FFFFFF"/>
                </a:solidFill>
                <a:latin typeface="+mn-lt"/>
                <a:cs typeface="+mn-cs"/>
              </a:rPr>
              <a:t>To utilize </a:t>
            </a:r>
            <a:r>
              <a:rPr sz="1400" b="1" spc="-14" dirty="0">
                <a:solidFill>
                  <a:schemeClr val="accent5"/>
                </a:solidFill>
                <a:latin typeface="+mn-lt"/>
                <a:cs typeface="+mn-cs"/>
              </a:rPr>
              <a:t>machine learning and Monte Carlo simulation</a:t>
            </a:r>
            <a:r>
              <a:rPr sz="1400" spc="-14" dirty="0">
                <a:solidFill>
                  <a:srgbClr val="FFFFFF"/>
                </a:solidFill>
                <a:latin typeface="+mn-lt"/>
                <a:cs typeface="+mn-cs"/>
              </a:rPr>
              <a:t> techniques to reduce the background and increase the efficiency of measurement.</a:t>
            </a:r>
          </a:p>
        </p:txBody>
      </p:sp>
      <p:pic>
        <p:nvPicPr>
          <p:cNvPr id="16" name="30424915207.png" descr="30424915207.png">
            <a:extLst>
              <a:ext uri="{FF2B5EF4-FFF2-40B4-BE49-F238E27FC236}">
                <a16:creationId xmlns:a16="http://schemas.microsoft.com/office/drawing/2014/main" id="{E6B5B4EE-7AE6-389B-FC0A-D0CE5600822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935786" y="1485723"/>
            <a:ext cx="2451202" cy="245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sp>
        <p:nvSpPr>
          <p:cNvPr id="44" name="Slide Number Placeholder 8">
            <a:extLst>
              <a:ext uri="{FF2B5EF4-FFF2-40B4-BE49-F238E27FC236}">
                <a16:creationId xmlns:a16="http://schemas.microsoft.com/office/drawing/2014/main" id="{60FF1A01-D9A0-EEAE-67F8-3CF0A346868C}"/>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5</a:t>
            </a:fld>
            <a:endParaRPr lang="en-TH" sz="2400" dirty="0"/>
          </a:p>
        </p:txBody>
      </p:sp>
      <p:sp>
        <p:nvSpPr>
          <p:cNvPr id="52" name="Oval 51">
            <a:extLst>
              <a:ext uri="{FF2B5EF4-FFF2-40B4-BE49-F238E27FC236}">
                <a16:creationId xmlns:a16="http://schemas.microsoft.com/office/drawing/2014/main" id="{15D8A7C1-C66A-2A7E-AD1E-34545FD3D1EE}"/>
              </a:ext>
            </a:extLst>
          </p:cNvPr>
          <p:cNvSpPr/>
          <p:nvPr/>
        </p:nvSpPr>
        <p:spPr>
          <a:xfrm>
            <a:off x="10345247" y="3232635"/>
            <a:ext cx="997786" cy="1016678"/>
          </a:xfrm>
          <a:prstGeom prst="ellipse">
            <a:avLst/>
          </a:prstGeom>
          <a:solidFill>
            <a:srgbClr val="0068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H"/>
          </a:p>
        </p:txBody>
      </p:sp>
      <p:pic>
        <p:nvPicPr>
          <p:cNvPr id="46" name="Image" descr="Image">
            <a:extLst>
              <a:ext uri="{FF2B5EF4-FFF2-40B4-BE49-F238E27FC236}">
                <a16:creationId xmlns:a16="http://schemas.microsoft.com/office/drawing/2014/main" id="{1ECE0E87-73D7-94CF-18AA-7BE73767928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17026" t="27505" r="14151" b="29672"/>
          <a:stretch>
            <a:fillRect/>
          </a:stretch>
        </p:blipFill>
        <p:spPr bwMode="auto">
          <a:xfrm>
            <a:off x="10123392" y="4496644"/>
            <a:ext cx="1393246" cy="866945"/>
          </a:xfrm>
          <a:prstGeom prst="rect">
            <a:avLst/>
          </a:prstGeom>
          <a:noFill/>
          <a:ln>
            <a:noFill/>
          </a:ln>
          <a:effectLst>
            <a:outerShdw rotWithShape="0">
              <a:srgbClr val="FFFFFF">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47" name="Image" descr="Image">
            <a:extLst>
              <a:ext uri="{FF2B5EF4-FFF2-40B4-BE49-F238E27FC236}">
                <a16:creationId xmlns:a16="http://schemas.microsoft.com/office/drawing/2014/main" id="{7DE26AFB-D91B-1383-E434-95070D05DFD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139731" y="1377518"/>
            <a:ext cx="1493344" cy="813937"/>
          </a:xfrm>
          <a:prstGeom prst="rect">
            <a:avLst/>
          </a:prstGeom>
          <a:noFill/>
          <a:ln>
            <a:noFill/>
          </a:ln>
          <a:effectLst>
            <a:outerShdw rotWithShape="0">
              <a:srgbClr val="FFFFFF">
                <a:alpha val="2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48" name="Image" descr="Image">
            <a:extLst>
              <a:ext uri="{FF2B5EF4-FFF2-40B4-BE49-F238E27FC236}">
                <a16:creationId xmlns:a16="http://schemas.microsoft.com/office/drawing/2014/main" id="{BF183034-5300-97DA-3E5C-0F0C0C9BAFB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396046" y="3290691"/>
            <a:ext cx="900029" cy="896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49" name="Image" descr="Image">
            <a:extLst>
              <a:ext uri="{FF2B5EF4-FFF2-40B4-BE49-F238E27FC236}">
                <a16:creationId xmlns:a16="http://schemas.microsoft.com/office/drawing/2014/main" id="{1E398164-6795-A59D-708E-36F608F435F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484103" y="253386"/>
            <a:ext cx="762148" cy="102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pic>
        <p:nvPicPr>
          <p:cNvPr id="50" name="Image" descr="Image">
            <a:extLst>
              <a:ext uri="{FF2B5EF4-FFF2-40B4-BE49-F238E27FC236}">
                <a16:creationId xmlns:a16="http://schemas.microsoft.com/office/drawing/2014/main" id="{1311B0F3-2486-8425-7EA8-F3F1D57152B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832185" y="2222668"/>
            <a:ext cx="2112757" cy="896121"/>
          </a:xfrm>
          <a:prstGeom prst="rect">
            <a:avLst/>
          </a:prstGeom>
          <a:noFill/>
          <a:ln>
            <a:noFill/>
          </a:ln>
          <a:effectLst>
            <a:outerShdw rotWithShape="0">
              <a:srgbClr val="FFFFFF">
                <a:alpha val="30365"/>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sp>
        <p:nvSpPr>
          <p:cNvPr id="54" name="Tawanchat Simantathammakul 1…">
            <a:extLst>
              <a:ext uri="{FF2B5EF4-FFF2-40B4-BE49-F238E27FC236}">
                <a16:creationId xmlns:a16="http://schemas.microsoft.com/office/drawing/2014/main" id="{E0D3DAAE-50DF-FEA1-BF57-C11A5108EDA2}"/>
              </a:ext>
            </a:extLst>
          </p:cNvPr>
          <p:cNvSpPr txBox="1">
            <a:spLocks noChangeArrowheads="1"/>
          </p:cNvSpPr>
          <p:nvPr/>
        </p:nvSpPr>
        <p:spPr>
          <a:xfrm>
            <a:off x="661075" y="5795733"/>
            <a:ext cx="2948078" cy="762346"/>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263525">
              <a:lnSpc>
                <a:spcPct val="80000"/>
              </a:lnSpc>
              <a:spcBef>
                <a:spcPct val="0"/>
              </a:spcBef>
              <a:buNone/>
            </a:pPr>
            <a:r>
              <a:rPr lang="th-TH" altLang="th-TH" sz="1600" dirty="0" err="1"/>
              <a:t>Tawanchat</a:t>
            </a:r>
            <a:r>
              <a:rPr lang="th-TH" altLang="th-TH" sz="1600" dirty="0"/>
              <a:t> </a:t>
            </a:r>
            <a:r>
              <a:rPr lang="th-TH" altLang="th-TH" sz="1600" dirty="0" err="1"/>
              <a:t>Simantathammakul</a:t>
            </a:r>
            <a:r>
              <a:rPr lang="th-TH" altLang="th-TH" sz="1600" dirty="0"/>
              <a:t> </a:t>
            </a:r>
            <a:r>
              <a:rPr lang="th-TH" altLang="th-TH" sz="1600" baseline="32000" dirty="0"/>
              <a:t>1</a:t>
            </a:r>
            <a:endParaRPr lang="th-TH" altLang="th-TH" sz="1600" dirty="0"/>
          </a:p>
          <a:p>
            <a:pPr marL="0" indent="0" defTabSz="263525">
              <a:lnSpc>
                <a:spcPct val="80000"/>
              </a:lnSpc>
              <a:spcBef>
                <a:spcPct val="0"/>
              </a:spcBef>
              <a:buNone/>
            </a:pPr>
            <a:r>
              <a:rPr lang="th-TH" altLang="th-TH" sz="1600" dirty="0" err="1"/>
              <a:t>Asst</a:t>
            </a:r>
            <a:r>
              <a:rPr lang="th-TH" altLang="th-TH" sz="1600" dirty="0"/>
              <a:t>. </a:t>
            </a:r>
            <a:r>
              <a:rPr lang="th-TH" altLang="th-TH" sz="1600" dirty="0" err="1"/>
              <a:t>Prof</a:t>
            </a:r>
            <a:r>
              <a:rPr lang="th-TH" altLang="th-TH" sz="1600" dirty="0"/>
              <a:t>. Dr. </a:t>
            </a:r>
            <a:r>
              <a:rPr lang="th-TH" altLang="th-TH" sz="1600" dirty="0" err="1"/>
              <a:t>CHINORAT</a:t>
            </a:r>
            <a:r>
              <a:rPr lang="th-TH" altLang="th-TH" sz="1600" dirty="0"/>
              <a:t> </a:t>
            </a:r>
            <a:r>
              <a:rPr lang="th-TH" altLang="th-TH" sz="1600" dirty="0" err="1"/>
              <a:t>KOBDAJ</a:t>
            </a:r>
            <a:r>
              <a:rPr lang="th-TH" altLang="th-TH" sz="1600" dirty="0"/>
              <a:t> </a:t>
            </a:r>
            <a:r>
              <a:rPr lang="th-TH" altLang="th-TH" sz="1600" baseline="32000" dirty="0"/>
              <a:t>1</a:t>
            </a:r>
          </a:p>
          <a:p>
            <a:pPr marL="0" indent="0" defTabSz="263525">
              <a:lnSpc>
                <a:spcPct val="80000"/>
              </a:lnSpc>
              <a:spcBef>
                <a:spcPct val="0"/>
              </a:spcBef>
              <a:buNone/>
            </a:pPr>
            <a:r>
              <a:rPr lang="th-TH" altLang="th-TH" sz="1600" dirty="0"/>
              <a:t>Dr. </a:t>
            </a:r>
            <a:r>
              <a:rPr lang="th-TH" altLang="th-TH" sz="1600" dirty="0" err="1"/>
              <a:t>BENJAMIN</a:t>
            </a:r>
            <a:r>
              <a:rPr lang="th-TH" altLang="th-TH" sz="1600" dirty="0"/>
              <a:t> </a:t>
            </a:r>
            <a:r>
              <a:rPr lang="th-TH" altLang="th-TH" sz="1600" dirty="0" err="1"/>
              <a:t>DÖNIGUS</a:t>
            </a:r>
            <a:r>
              <a:rPr lang="th-TH" altLang="th-TH" sz="1600" dirty="0"/>
              <a:t> </a:t>
            </a:r>
            <a:r>
              <a:rPr lang="th-TH" altLang="th-TH" sz="1600" baseline="32000" dirty="0"/>
              <a:t>2</a:t>
            </a:r>
          </a:p>
          <a:p>
            <a:pPr marL="0" indent="0" defTabSz="263525">
              <a:lnSpc>
                <a:spcPct val="80000"/>
              </a:lnSpc>
              <a:spcBef>
                <a:spcPct val="0"/>
              </a:spcBef>
              <a:buNone/>
            </a:pPr>
            <a:r>
              <a:rPr lang="th-TH" altLang="th-TH" sz="1600" dirty="0" err="1"/>
              <a:t>Omsap</a:t>
            </a:r>
            <a:r>
              <a:rPr lang="th-TH" altLang="th-TH" sz="1600" dirty="0"/>
              <a:t> </a:t>
            </a:r>
            <a:r>
              <a:rPr lang="th-TH" altLang="th-TH" sz="1600" dirty="0" err="1"/>
              <a:t>Jaroonrak</a:t>
            </a:r>
            <a:r>
              <a:rPr lang="th-TH" altLang="th-TH" sz="1600" dirty="0"/>
              <a:t> </a:t>
            </a:r>
            <a:r>
              <a:rPr lang="th-TH" altLang="th-TH" sz="1600" baseline="32000" dirty="0"/>
              <a:t>1</a:t>
            </a:r>
            <a:br>
              <a:rPr lang="th-TH" altLang="th-TH" sz="1600" dirty="0"/>
            </a:br>
            <a:br>
              <a:rPr lang="th-TH" altLang="th-TH" sz="1600" dirty="0"/>
            </a:br>
            <a:endParaRPr lang="th-TH" altLang="th-TH" sz="1600" dirty="0"/>
          </a:p>
        </p:txBody>
      </p:sp>
      <p:sp>
        <p:nvSpPr>
          <p:cNvPr id="56" name="TextBox 55">
            <a:extLst>
              <a:ext uri="{FF2B5EF4-FFF2-40B4-BE49-F238E27FC236}">
                <a16:creationId xmlns:a16="http://schemas.microsoft.com/office/drawing/2014/main" id="{8C54CF11-66E4-94BC-227C-3141F8A38D79}"/>
              </a:ext>
            </a:extLst>
          </p:cNvPr>
          <p:cNvSpPr txBox="1"/>
          <p:nvPr/>
        </p:nvSpPr>
        <p:spPr>
          <a:xfrm>
            <a:off x="3609153" y="5867898"/>
            <a:ext cx="8427714" cy="770980"/>
          </a:xfrm>
          <a:prstGeom prst="rect">
            <a:avLst/>
          </a:prstGeom>
          <a:noFill/>
        </p:spPr>
        <p:txBody>
          <a:bodyPr wrap="square">
            <a:spAutoFit/>
          </a:bodyPr>
          <a:lstStyle/>
          <a:p>
            <a:pPr marL="0" indent="0" defTabSz="263525">
              <a:lnSpc>
                <a:spcPct val="80000"/>
              </a:lnSpc>
              <a:spcBef>
                <a:spcPct val="0"/>
              </a:spcBef>
              <a:buNone/>
            </a:pPr>
            <a:r>
              <a:rPr lang="th-TH" altLang="th-TH" baseline="32000" dirty="0"/>
              <a:t>1 </a:t>
            </a:r>
            <a:r>
              <a:rPr lang="th-TH" altLang="th-TH" dirty="0" err="1"/>
              <a:t>Suranaree</a:t>
            </a:r>
            <a:r>
              <a:rPr lang="th-TH" altLang="th-TH" dirty="0"/>
              <a:t> </a:t>
            </a:r>
            <a:r>
              <a:rPr lang="th-TH" altLang="th-TH" dirty="0" err="1"/>
              <a:t>University</a:t>
            </a:r>
            <a:r>
              <a:rPr lang="th-TH" altLang="th-TH" dirty="0"/>
              <a:t> of Technology, </a:t>
            </a:r>
            <a:r>
              <a:rPr lang="th-TH" altLang="th-TH" dirty="0" err="1"/>
              <a:t>School</a:t>
            </a:r>
            <a:r>
              <a:rPr lang="th-TH" altLang="th-TH" dirty="0"/>
              <a:t> of </a:t>
            </a:r>
            <a:r>
              <a:rPr lang="th-TH" altLang="th-TH" dirty="0" err="1"/>
              <a:t>Physics</a:t>
            </a:r>
            <a:r>
              <a:rPr lang="th-TH" altLang="th-TH" dirty="0"/>
              <a:t>, </a:t>
            </a:r>
            <a:r>
              <a:rPr lang="th-TH" altLang="th-TH" dirty="0" err="1"/>
              <a:t>Institute</a:t>
            </a:r>
            <a:r>
              <a:rPr lang="th-TH" altLang="th-TH" dirty="0"/>
              <a:t> of </a:t>
            </a:r>
            <a:r>
              <a:rPr lang="th-TH" altLang="th-TH" dirty="0" err="1"/>
              <a:t>Science</a:t>
            </a:r>
            <a:r>
              <a:rPr lang="th-TH" altLang="th-TH" dirty="0"/>
              <a:t>, </a:t>
            </a:r>
            <a:r>
              <a:rPr lang="th-TH" altLang="th-TH" dirty="0" err="1"/>
              <a:t>Thailand</a:t>
            </a:r>
            <a:endParaRPr lang="th-TH" altLang="th-TH" dirty="0"/>
          </a:p>
          <a:p>
            <a:pPr marL="0" indent="0" defTabSz="263525">
              <a:lnSpc>
                <a:spcPct val="80000"/>
              </a:lnSpc>
              <a:spcBef>
                <a:spcPct val="0"/>
              </a:spcBef>
              <a:buNone/>
            </a:pPr>
            <a:endParaRPr lang="th-TH" altLang="th-TH" dirty="0"/>
          </a:p>
          <a:p>
            <a:pPr marL="0" indent="0" defTabSz="263525">
              <a:lnSpc>
                <a:spcPct val="80000"/>
              </a:lnSpc>
              <a:spcBef>
                <a:spcPct val="0"/>
              </a:spcBef>
              <a:buNone/>
            </a:pPr>
            <a:r>
              <a:rPr lang="th-TH" altLang="th-TH" baseline="32000" dirty="0"/>
              <a:t>2 </a:t>
            </a:r>
            <a:r>
              <a:rPr lang="th-TH" altLang="th-TH" dirty="0" err="1"/>
              <a:t>Goethe</a:t>
            </a:r>
            <a:r>
              <a:rPr lang="th-TH" altLang="th-TH" dirty="0"/>
              <a:t> </a:t>
            </a:r>
            <a:r>
              <a:rPr lang="th-TH" altLang="th-TH" dirty="0" err="1"/>
              <a:t>University</a:t>
            </a:r>
            <a:r>
              <a:rPr lang="th-TH" altLang="th-TH" dirty="0"/>
              <a:t>, </a:t>
            </a:r>
            <a:r>
              <a:rPr lang="th-TH" altLang="th-TH" dirty="0" err="1"/>
              <a:t>Physics</a:t>
            </a:r>
            <a:r>
              <a:rPr lang="th-TH" altLang="th-TH" dirty="0"/>
              <a:t> </a:t>
            </a:r>
            <a:r>
              <a:rPr lang="th-TH" altLang="th-TH" dirty="0" err="1"/>
              <a:t>Department</a:t>
            </a:r>
            <a:r>
              <a:rPr lang="th-TH" altLang="th-TH" dirty="0"/>
              <a:t>, </a:t>
            </a:r>
            <a:r>
              <a:rPr lang="th-TH" altLang="th-TH" dirty="0" err="1"/>
              <a:t>Frankfurt</a:t>
            </a:r>
            <a:r>
              <a:rPr lang="th-TH" altLang="th-TH" dirty="0"/>
              <a:t>, </a:t>
            </a:r>
            <a:r>
              <a:rPr lang="th-TH" altLang="th-TH" dirty="0" err="1"/>
              <a:t>Germany</a:t>
            </a:r>
            <a:endParaRPr lang="th-TH" altLang="th-TH" dirty="0"/>
          </a:p>
        </p:txBody>
      </p:sp>
    </p:spTree>
    <p:extLst>
      <p:ext uri="{BB962C8B-B14F-4D97-AF65-F5344CB8AC3E}">
        <p14:creationId xmlns:p14="http://schemas.microsoft.com/office/powerpoint/2010/main" val="344366042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onte Carlo Simulation of   and   in Proton-Proton Collisions at √s = 13 TeV with ALICE at the LHC">
            <a:extLst>
              <a:ext uri="{FF2B5EF4-FFF2-40B4-BE49-F238E27FC236}">
                <a16:creationId xmlns:a16="http://schemas.microsoft.com/office/drawing/2014/main" id="{580C9E8E-B7A6-E86C-20F6-689128BF6B52}"/>
              </a:ext>
            </a:extLst>
          </p:cNvPr>
          <p:cNvSpPr txBox="1">
            <a:spLocks/>
          </p:cNvSpPr>
          <p:nvPr/>
        </p:nvSpPr>
        <p:spPr>
          <a:xfrm>
            <a:off x="531813" y="384175"/>
            <a:ext cx="10987087" cy="908050"/>
          </a:xfrm>
          <a:prstGeom prst="rect">
            <a:avLst/>
          </a:prstGeom>
        </p:spPr>
        <p:txBody>
          <a:bodyPr rtlCol="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58328">
              <a:defRPr sz="3132" spc="-62"/>
            </a:pPr>
            <a:r>
              <a:rPr lang="en-US" sz="4000" b="1" spc="-46">
                <a:solidFill>
                  <a:srgbClr val="07396C"/>
                </a:solidFill>
              </a:rPr>
              <a:t>Multivariate selection using machine learning</a:t>
            </a:r>
            <a:endParaRPr lang="en-US" sz="4000" b="1" spc="-62" dirty="0">
              <a:solidFill>
                <a:srgbClr val="07396C"/>
              </a:solidFill>
            </a:endParaRPr>
          </a:p>
        </p:txBody>
      </p:sp>
      <p:grpSp>
        <p:nvGrpSpPr>
          <p:cNvPr id="3" name="Group">
            <a:extLst>
              <a:ext uri="{FF2B5EF4-FFF2-40B4-BE49-F238E27FC236}">
                <a16:creationId xmlns:a16="http://schemas.microsoft.com/office/drawing/2014/main" id="{1EFF1780-B011-65FE-91C6-3E345D640AED}"/>
              </a:ext>
            </a:extLst>
          </p:cNvPr>
          <p:cNvGrpSpPr>
            <a:grpSpLocks/>
          </p:cNvGrpSpPr>
          <p:nvPr/>
        </p:nvGrpSpPr>
        <p:grpSpPr bwMode="auto">
          <a:xfrm>
            <a:off x="708025" y="1404938"/>
            <a:ext cx="5410200" cy="4948237"/>
            <a:chOff x="-1" y="-2371"/>
            <a:chExt cx="5409512" cy="4948875"/>
          </a:xfrm>
        </p:grpSpPr>
        <p:sp>
          <p:nvSpPr>
            <p:cNvPr id="4" name="Real data*">
              <a:extLst>
                <a:ext uri="{FF2B5EF4-FFF2-40B4-BE49-F238E27FC236}">
                  <a16:creationId xmlns:a16="http://schemas.microsoft.com/office/drawing/2014/main" id="{60CE9F56-5893-491B-0BD5-9FCCF75B2B6B}"/>
                </a:ext>
              </a:extLst>
            </p:cNvPr>
            <p:cNvSpPr txBox="1">
              <a:spLocks noChangeArrowheads="1"/>
            </p:cNvSpPr>
            <p:nvPr/>
          </p:nvSpPr>
          <p:spPr bwMode="auto">
            <a:xfrm>
              <a:off x="694444" y="-2371"/>
              <a:ext cx="1060226" cy="353943"/>
            </a:xfrm>
            <a:prstGeom prst="rect">
              <a:avLst/>
            </a:prstGeom>
            <a:solidFill>
              <a:srgbClr val="C3DAEC"/>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Real data*</a:t>
              </a:r>
            </a:p>
          </p:txBody>
        </p:sp>
        <p:sp>
          <p:nvSpPr>
            <p:cNvPr id="5" name="MC data">
              <a:extLst>
                <a:ext uri="{FF2B5EF4-FFF2-40B4-BE49-F238E27FC236}">
                  <a16:creationId xmlns:a16="http://schemas.microsoft.com/office/drawing/2014/main" id="{A5625316-B2BD-CF1D-D4A1-5283F1B79C95}"/>
                </a:ext>
              </a:extLst>
            </p:cNvPr>
            <p:cNvSpPr txBox="1">
              <a:spLocks noChangeArrowheads="1"/>
            </p:cNvSpPr>
            <p:nvPr/>
          </p:nvSpPr>
          <p:spPr bwMode="auto">
            <a:xfrm>
              <a:off x="4099089" y="-2371"/>
              <a:ext cx="865493" cy="353943"/>
            </a:xfrm>
            <a:prstGeom prst="rect">
              <a:avLst/>
            </a:prstGeom>
            <a:solidFill>
              <a:srgbClr val="FFDEBC"/>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MC data</a:t>
              </a:r>
            </a:p>
          </p:txBody>
        </p:sp>
        <p:sp>
          <p:nvSpPr>
            <p:cNvPr id="6" name="Real Background (Only side-band)">
              <a:extLst>
                <a:ext uri="{FF2B5EF4-FFF2-40B4-BE49-F238E27FC236}">
                  <a16:creationId xmlns:a16="http://schemas.microsoft.com/office/drawing/2014/main" id="{5D4FDFCA-6618-4744-1072-598E8A83257C}"/>
                </a:ext>
              </a:extLst>
            </p:cNvPr>
            <p:cNvSpPr txBox="1">
              <a:spLocks noChangeArrowheads="1"/>
            </p:cNvSpPr>
            <p:nvPr/>
          </p:nvSpPr>
          <p:spPr bwMode="auto">
            <a:xfrm>
              <a:off x="404493" y="843392"/>
              <a:ext cx="1640128" cy="630942"/>
            </a:xfrm>
            <a:prstGeom prst="rect">
              <a:avLst/>
            </a:prstGeom>
            <a:solidFill>
              <a:srgbClr val="C3DAEC"/>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Real Background</a:t>
              </a:r>
              <a:br>
                <a:rPr lang="th-TH" altLang="th-TH" sz="1800"/>
              </a:br>
              <a:r>
                <a:rPr lang="th-TH" altLang="th-TH" sz="1800"/>
                <a:t>(Only side-band)</a:t>
              </a:r>
            </a:p>
          </p:txBody>
        </p:sp>
        <p:sp>
          <p:nvSpPr>
            <p:cNvPr id="7" name="MC Prompt Signal">
              <a:extLst>
                <a:ext uri="{FF2B5EF4-FFF2-40B4-BE49-F238E27FC236}">
                  <a16:creationId xmlns:a16="http://schemas.microsoft.com/office/drawing/2014/main" id="{BD514743-AE74-C678-EE31-5A68EFE26FC1}"/>
                </a:ext>
              </a:extLst>
            </p:cNvPr>
            <p:cNvSpPr txBox="1">
              <a:spLocks noChangeArrowheads="1"/>
            </p:cNvSpPr>
            <p:nvPr/>
          </p:nvSpPr>
          <p:spPr bwMode="auto">
            <a:xfrm>
              <a:off x="3654159" y="870895"/>
              <a:ext cx="1755352" cy="353943"/>
            </a:xfrm>
            <a:prstGeom prst="rect">
              <a:avLst/>
            </a:prstGeom>
            <a:solidFill>
              <a:srgbClr val="FFDEBC"/>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MC Prompt Signal</a:t>
              </a:r>
            </a:p>
          </p:txBody>
        </p:sp>
        <p:sp>
          <p:nvSpPr>
            <p:cNvPr id="8" name="Training and testing sets">
              <a:extLst>
                <a:ext uri="{FF2B5EF4-FFF2-40B4-BE49-F238E27FC236}">
                  <a16:creationId xmlns:a16="http://schemas.microsoft.com/office/drawing/2014/main" id="{769EA5E1-2A9C-7355-0C8D-5B657948CDF3}"/>
                </a:ext>
              </a:extLst>
            </p:cNvPr>
            <p:cNvSpPr txBox="1">
              <a:spLocks noChangeArrowheads="1"/>
            </p:cNvSpPr>
            <p:nvPr/>
          </p:nvSpPr>
          <p:spPr bwMode="auto">
            <a:xfrm>
              <a:off x="1745676" y="1744162"/>
              <a:ext cx="2340705" cy="353943"/>
            </a:xfrm>
            <a:prstGeom prst="rect">
              <a:avLst/>
            </a:prstGeom>
            <a:solidFill>
              <a:srgbClr val="C9FFCD"/>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Training and testing sets</a:t>
              </a:r>
            </a:p>
          </p:txBody>
        </p:sp>
        <p:sp>
          <p:nvSpPr>
            <p:cNvPr id="9" name="Tuning hyper parameters using Optuna optimization">
              <a:extLst>
                <a:ext uri="{FF2B5EF4-FFF2-40B4-BE49-F238E27FC236}">
                  <a16:creationId xmlns:a16="http://schemas.microsoft.com/office/drawing/2014/main" id="{1FAB9D33-10B9-F3A4-9218-2F51A94477D0}"/>
                </a:ext>
              </a:extLst>
            </p:cNvPr>
            <p:cNvSpPr txBox="1">
              <a:spLocks noChangeArrowheads="1"/>
            </p:cNvSpPr>
            <p:nvPr/>
          </p:nvSpPr>
          <p:spPr bwMode="auto">
            <a:xfrm>
              <a:off x="1608780" y="2593228"/>
              <a:ext cx="2614498" cy="630942"/>
            </a:xfrm>
            <a:prstGeom prst="rect">
              <a:avLst/>
            </a:prstGeom>
            <a:solidFill>
              <a:srgbClr val="C9FFCD"/>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Tuning hyper parameters</a:t>
              </a:r>
              <a:br>
                <a:rPr lang="th-TH" altLang="th-TH" sz="1800"/>
              </a:br>
              <a:r>
                <a:rPr lang="th-TH" altLang="th-TH" sz="1800"/>
                <a:t>using Optuna optimization </a:t>
              </a:r>
            </a:p>
          </p:txBody>
        </p:sp>
        <p:sp>
          <p:nvSpPr>
            <p:cNvPr id="10" name="Training and Testing the model">
              <a:extLst>
                <a:ext uri="{FF2B5EF4-FFF2-40B4-BE49-F238E27FC236}">
                  <a16:creationId xmlns:a16="http://schemas.microsoft.com/office/drawing/2014/main" id="{3EAAD6A2-D229-C05D-27FC-2AEF70AF8C5F}"/>
                </a:ext>
              </a:extLst>
            </p:cNvPr>
            <p:cNvSpPr txBox="1">
              <a:spLocks noChangeArrowheads="1"/>
            </p:cNvSpPr>
            <p:nvPr/>
          </p:nvSpPr>
          <p:spPr bwMode="auto">
            <a:xfrm>
              <a:off x="1440689" y="3719295"/>
              <a:ext cx="2950679" cy="353943"/>
            </a:xfrm>
            <a:prstGeom prst="rect">
              <a:avLst/>
            </a:prstGeom>
            <a:solidFill>
              <a:srgbClr val="C9FFCD"/>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Training and Testing the model</a:t>
              </a:r>
            </a:p>
          </p:txBody>
        </p:sp>
        <p:sp>
          <p:nvSpPr>
            <p:cNvPr id="11" name="Apply the model to the data">
              <a:extLst>
                <a:ext uri="{FF2B5EF4-FFF2-40B4-BE49-F238E27FC236}">
                  <a16:creationId xmlns:a16="http://schemas.microsoft.com/office/drawing/2014/main" id="{CE828F0C-A2B0-165F-9AF7-1E9A8B1645F6}"/>
                </a:ext>
              </a:extLst>
            </p:cNvPr>
            <p:cNvSpPr txBox="1">
              <a:spLocks noChangeArrowheads="1"/>
            </p:cNvSpPr>
            <p:nvPr/>
          </p:nvSpPr>
          <p:spPr bwMode="auto">
            <a:xfrm>
              <a:off x="1560273" y="4592561"/>
              <a:ext cx="2711511" cy="353943"/>
            </a:xfrm>
            <a:prstGeom prst="rect">
              <a:avLst/>
            </a:prstGeom>
            <a:solidFill>
              <a:srgbClr val="C9FFCD"/>
            </a:solidFill>
            <a:ln>
              <a:noFill/>
            </a:ln>
            <a:extLs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Apply the model to the data</a:t>
              </a:r>
            </a:p>
          </p:txBody>
        </p:sp>
        <p:sp>
          <p:nvSpPr>
            <p:cNvPr id="12" name="Line">
              <a:extLst>
                <a:ext uri="{FF2B5EF4-FFF2-40B4-BE49-F238E27FC236}">
                  <a16:creationId xmlns:a16="http://schemas.microsoft.com/office/drawing/2014/main" id="{239E64E6-43C6-B5FF-AE84-75A4DF630BA4}"/>
                </a:ext>
              </a:extLst>
            </p:cNvPr>
            <p:cNvSpPr>
              <a:spLocks noChangeShapeType="1"/>
            </p:cNvSpPr>
            <p:nvPr/>
          </p:nvSpPr>
          <p:spPr bwMode="auto">
            <a:xfrm>
              <a:off x="1225693" y="396286"/>
              <a:ext cx="1" cy="429894"/>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3" name="Line">
              <a:extLst>
                <a:ext uri="{FF2B5EF4-FFF2-40B4-BE49-F238E27FC236}">
                  <a16:creationId xmlns:a16="http://schemas.microsoft.com/office/drawing/2014/main" id="{DF5BE5A0-0804-D8EF-8AC8-792C16B7605D}"/>
                </a:ext>
              </a:extLst>
            </p:cNvPr>
            <p:cNvSpPr>
              <a:spLocks noChangeShapeType="1"/>
            </p:cNvSpPr>
            <p:nvPr/>
          </p:nvSpPr>
          <p:spPr bwMode="auto">
            <a:xfrm>
              <a:off x="4531836" y="396286"/>
              <a:ext cx="1" cy="429894"/>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4" name="Line">
              <a:extLst>
                <a:ext uri="{FF2B5EF4-FFF2-40B4-BE49-F238E27FC236}">
                  <a16:creationId xmlns:a16="http://schemas.microsoft.com/office/drawing/2014/main" id="{9A65838D-26AC-5B26-A116-B82D1D527E04}"/>
                </a:ext>
              </a:extLst>
            </p:cNvPr>
            <p:cNvSpPr>
              <a:spLocks noChangeShapeType="1"/>
            </p:cNvSpPr>
            <p:nvPr/>
          </p:nvSpPr>
          <p:spPr bwMode="auto">
            <a:xfrm flipH="1">
              <a:off x="3642693" y="1212771"/>
              <a:ext cx="889144" cy="495453"/>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5" name="Line">
              <a:extLst>
                <a:ext uri="{FF2B5EF4-FFF2-40B4-BE49-F238E27FC236}">
                  <a16:creationId xmlns:a16="http://schemas.microsoft.com/office/drawing/2014/main" id="{7E4C06A9-B548-A30A-ED4E-A1B1E6402017}"/>
                </a:ext>
              </a:extLst>
            </p:cNvPr>
            <p:cNvSpPr>
              <a:spLocks noChangeShapeType="1"/>
            </p:cNvSpPr>
            <p:nvPr/>
          </p:nvSpPr>
          <p:spPr bwMode="auto">
            <a:xfrm>
              <a:off x="1223634" y="1498187"/>
              <a:ext cx="967051" cy="195180"/>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6" name="Line">
              <a:extLst>
                <a:ext uri="{FF2B5EF4-FFF2-40B4-BE49-F238E27FC236}">
                  <a16:creationId xmlns:a16="http://schemas.microsoft.com/office/drawing/2014/main" id="{C1F91E08-EAB9-FD1E-F36E-F95A20E3E3AC}"/>
                </a:ext>
              </a:extLst>
            </p:cNvPr>
            <p:cNvSpPr>
              <a:spLocks noChangeShapeType="1"/>
            </p:cNvSpPr>
            <p:nvPr/>
          </p:nvSpPr>
          <p:spPr bwMode="auto">
            <a:xfrm>
              <a:off x="2920535" y="2134041"/>
              <a:ext cx="1" cy="429893"/>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7" name="Line">
              <a:extLst>
                <a:ext uri="{FF2B5EF4-FFF2-40B4-BE49-F238E27FC236}">
                  <a16:creationId xmlns:a16="http://schemas.microsoft.com/office/drawing/2014/main" id="{9EFE6EFE-3549-6BA0-4717-1B56F5FD2943}"/>
                </a:ext>
              </a:extLst>
            </p:cNvPr>
            <p:cNvSpPr>
              <a:spLocks noChangeShapeType="1"/>
            </p:cNvSpPr>
            <p:nvPr/>
          </p:nvSpPr>
          <p:spPr bwMode="auto">
            <a:xfrm>
              <a:off x="2920535" y="3244685"/>
              <a:ext cx="1" cy="429894"/>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8" name="Line">
              <a:extLst>
                <a:ext uri="{FF2B5EF4-FFF2-40B4-BE49-F238E27FC236}">
                  <a16:creationId xmlns:a16="http://schemas.microsoft.com/office/drawing/2014/main" id="{345FA022-C862-E7C9-E4A9-6B0AE8191ABB}"/>
                </a:ext>
              </a:extLst>
            </p:cNvPr>
            <p:cNvSpPr>
              <a:spLocks noChangeShapeType="1"/>
            </p:cNvSpPr>
            <p:nvPr/>
          </p:nvSpPr>
          <p:spPr bwMode="auto">
            <a:xfrm>
              <a:off x="2920535" y="4117952"/>
              <a:ext cx="1" cy="429893"/>
            </a:xfrm>
            <a:prstGeom prst="line">
              <a:avLst/>
            </a:prstGeom>
            <a:noFill/>
            <a:ln w="12700">
              <a:solidFill>
                <a:srgbClr val="000000"/>
              </a:solidFill>
              <a:miter lim="400000"/>
              <a:headEnd/>
              <a:tailEnd type="triangle" w="med" len="med"/>
            </a:ln>
            <a:extLst>
              <a:ext uri="{909E8E84-426E-40DD-AFC4-6F175D3DCCD1}">
                <a14:hiddenFill xmlns:a14="http://schemas.microsoft.com/office/drawing/2010/main">
                  <a:noFill/>
                </a14:hiddenFill>
              </a:ext>
            </a:extLst>
          </p:spPr>
          <p:txBody>
            <a:bodyPr lIns="38100" tIns="38100" rIns="38100" bIns="38100" anchor="ctr"/>
            <a:lstStyle/>
            <a:p>
              <a:endParaRPr lang="th-TH"/>
            </a:p>
          </p:txBody>
        </p:sp>
        <p:sp>
          <p:nvSpPr>
            <p:cNvPr id="19" name="Line">
              <a:extLst>
                <a:ext uri="{FF2B5EF4-FFF2-40B4-BE49-F238E27FC236}">
                  <a16:creationId xmlns:a16="http://schemas.microsoft.com/office/drawing/2014/main" id="{38DFDA37-6C48-2DA3-D68B-9D90411D3723}"/>
                </a:ext>
              </a:extLst>
            </p:cNvPr>
            <p:cNvSpPr>
              <a:spLocks/>
            </p:cNvSpPr>
            <p:nvPr/>
          </p:nvSpPr>
          <p:spPr bwMode="auto">
            <a:xfrm rot="5400000">
              <a:off x="-1538677" y="1753026"/>
              <a:ext cx="4549632" cy="1472279"/>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8" y="12884"/>
                  </a:moveTo>
                  <a:lnTo>
                    <a:pt x="0" y="21600"/>
                  </a:lnTo>
                  <a:lnTo>
                    <a:pt x="21600" y="21563"/>
                  </a:lnTo>
                  <a:lnTo>
                    <a:pt x="21583" y="0"/>
                  </a:lnTo>
                </a:path>
              </a:pathLst>
            </a:custGeom>
            <a:noFill/>
            <a:ln w="12700" cap="flat">
              <a:solidFill>
                <a:srgbClr val="000000"/>
              </a:solidFill>
              <a:prstDash val="solid"/>
              <a:miter lim="400000"/>
              <a:headEnd/>
              <a:tailEnd type="triangle" w="med" len="med"/>
            </a:ln>
            <a:extLst>
              <a:ext uri="{909E8E84-426E-40DD-AFC4-6F175D3DCCD1}">
                <a14:hiddenFill xmlns:a14="http://schemas.microsoft.com/office/drawing/2010/main">
                  <a:solidFill>
                    <a:srgbClr val="FFFFFF"/>
                  </a:solidFill>
                </a14:hiddenFill>
              </a:ext>
            </a:extLst>
          </p:spPr>
          <p:txBody>
            <a:bodyPr lIns="38100" tIns="38100" rIns="38100" bIns="38100" anchor="ctr"/>
            <a:lstStyle/>
            <a:p>
              <a:endParaRPr lang="th-TH"/>
            </a:p>
          </p:txBody>
        </p:sp>
        <p:sp>
          <p:nvSpPr>
            <p:cNvPr id="20" name="Full spectrum">
              <a:extLst>
                <a:ext uri="{FF2B5EF4-FFF2-40B4-BE49-F238E27FC236}">
                  <a16:creationId xmlns:a16="http://schemas.microsoft.com/office/drawing/2014/main" id="{3E3DC5EE-CEB3-F7EC-6E9E-E669F51D508A}"/>
                </a:ext>
              </a:extLst>
            </p:cNvPr>
            <p:cNvSpPr txBox="1">
              <a:spLocks noChangeArrowheads="1"/>
            </p:cNvSpPr>
            <p:nvPr/>
          </p:nvSpPr>
          <p:spPr bwMode="auto">
            <a:xfrm>
              <a:off x="17881" y="4430672"/>
              <a:ext cx="135133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txBody>
            <a:bodyPr wrap="none" lIns="38100" tIns="38100" rIns="38100" bIns="3810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cs typeface="Cordia New" panose="020B0304020202020204" pitchFamily="34" charset="-34"/>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cs typeface="Cordia New" panose="020B0304020202020204" pitchFamily="34" charset="-34"/>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cs typeface="Cordia New" panose="020B0304020202020204" pitchFamily="34" charset="-34"/>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cs typeface="Cordia New" panose="020B0304020202020204" pitchFamily="34" charset="-34"/>
                </a:defRPr>
              </a:lvl9pPr>
            </a:lstStyle>
            <a:p>
              <a:pPr algn="ctr" eaLnBrk="1" hangingPunct="1">
                <a:lnSpc>
                  <a:spcPct val="100000"/>
                </a:lnSpc>
                <a:spcBef>
                  <a:spcPct val="0"/>
                </a:spcBef>
                <a:buFontTx/>
                <a:buNone/>
              </a:pPr>
              <a:r>
                <a:rPr lang="th-TH" altLang="th-TH" sz="1800"/>
                <a:t>Full spectrum</a:t>
              </a:r>
            </a:p>
          </p:txBody>
        </p:sp>
      </p:grpSp>
      <p:grpSp>
        <p:nvGrpSpPr>
          <p:cNvPr id="21" name="Group">
            <a:extLst>
              <a:ext uri="{FF2B5EF4-FFF2-40B4-BE49-F238E27FC236}">
                <a16:creationId xmlns:a16="http://schemas.microsoft.com/office/drawing/2014/main" id="{867D3C73-FA5A-FB35-24A6-8770C7F6E7FB}"/>
              </a:ext>
            </a:extLst>
          </p:cNvPr>
          <p:cNvGrpSpPr>
            <a:grpSpLocks noChangeAspect="1"/>
          </p:cNvGrpSpPr>
          <p:nvPr/>
        </p:nvGrpSpPr>
        <p:grpSpPr bwMode="auto">
          <a:xfrm>
            <a:off x="6445250" y="1460500"/>
            <a:ext cx="5373688" cy="3890963"/>
            <a:chOff x="0" y="0"/>
            <a:chExt cx="6265816" cy="4536166"/>
          </a:xfrm>
        </p:grpSpPr>
        <p:pic>
          <p:nvPicPr>
            <p:cNvPr id="22" name="Unknown-4.png" descr="Unknown-4.png">
              <a:extLst>
                <a:ext uri="{FF2B5EF4-FFF2-40B4-BE49-F238E27FC236}">
                  <a16:creationId xmlns:a16="http://schemas.microsoft.com/office/drawing/2014/main" id="{BB2AC6C9-E65F-278F-AE13-B3B6B4F3E1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6497" r="7190"/>
            <a:stretch>
              <a:fillRect/>
            </a:stretch>
          </p:blipFill>
          <p:spPr bwMode="auto">
            <a:xfrm>
              <a:off x="-1" y="0"/>
              <a:ext cx="6265818" cy="4536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400000"/>
                  <a:headEnd/>
                  <a:tailEnd/>
                </a14:hiddenLine>
              </a:ext>
            </a:extLst>
          </p:spPr>
        </p:pic>
        <p:sp>
          <p:nvSpPr>
            <p:cNvPr id="23" name="Rectangle">
              <a:extLst>
                <a:ext uri="{FF2B5EF4-FFF2-40B4-BE49-F238E27FC236}">
                  <a16:creationId xmlns:a16="http://schemas.microsoft.com/office/drawing/2014/main" id="{20A2C346-1B6C-B0FA-C695-C697CD3A7EB0}"/>
                </a:ext>
              </a:extLst>
            </p:cNvPr>
            <p:cNvSpPr txBox="1">
              <a:spLocks noRot="1" noChangeAspect="1" noMove="1" noResize="1" noEditPoints="1" noAdjustHandles="1" noChangeArrowheads="1" noChangeShapeType="1" noTextEdit="1"/>
            </p:cNvSpPr>
            <p:nvPr/>
          </p:nvSpPr>
          <p:spPr>
            <a:xfrm>
              <a:off x="4788748" y="4177288"/>
              <a:ext cx="1185836" cy="274791"/>
            </a:xfrm>
            <a:prstGeom prst="rect">
              <a:avLst/>
            </a:prstGeom>
            <a:blipFill>
              <a:blip r:embed="rId3"/>
              <a:stretch>
                <a:fillRect t="-30000" b="-65000"/>
              </a:stretch>
            </a:blipFill>
            <a:ln w="3175" cap="flat">
              <a:noFill/>
              <a:miter lim="400000"/>
            </a:ln>
            <a:effectLst/>
          </p:spPr>
          <p:txBody>
            <a:bodyPr/>
            <a:lstStyle/>
            <a:p>
              <a:pPr>
                <a:defRPr/>
              </a:pPr>
              <a:r>
                <a:rPr lang="en-TH" sz="1800">
                  <a:noFill/>
                  <a:cs typeface="+mn-cs"/>
                </a:rPr>
                <a:t> </a:t>
              </a:r>
            </a:p>
          </p:txBody>
        </p:sp>
      </p:grpSp>
      <p:pic>
        <p:nvPicPr>
          <p:cNvPr id="24" name="Fitted Invariant mass spectrum (red), polynomial background (blue),   signal (green), and   signal (black)">
            <a:extLst>
              <a:ext uri="{FF2B5EF4-FFF2-40B4-BE49-F238E27FC236}">
                <a16:creationId xmlns:a16="http://schemas.microsoft.com/office/drawing/2014/main" id="{4B862554-E7DC-97B3-7E1C-2AAAFDD6C720}"/>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5054600"/>
            <a:ext cx="5435600"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Slide Number Placeholder 8">
            <a:extLst>
              <a:ext uri="{FF2B5EF4-FFF2-40B4-BE49-F238E27FC236}">
                <a16:creationId xmlns:a16="http://schemas.microsoft.com/office/drawing/2014/main" id="{1665A282-D2B0-0D29-92B2-388114548C85}"/>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6</a:t>
            </a:fld>
            <a:endParaRPr lang="en-TH" sz="2400" dirty="0"/>
          </a:p>
        </p:txBody>
      </p:sp>
    </p:spTree>
    <p:extLst>
      <p:ext uri="{BB962C8B-B14F-4D97-AF65-F5344CB8AC3E}">
        <p14:creationId xmlns:p14="http://schemas.microsoft.com/office/powerpoint/2010/main" val="335901887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onte Carlo Simulation of   and   in Proton-Proton Collisions at √s = 13 TeV with ALICE at the LHC">
            <a:extLst>
              <a:ext uri="{FF2B5EF4-FFF2-40B4-BE49-F238E27FC236}">
                <a16:creationId xmlns:a16="http://schemas.microsoft.com/office/drawing/2014/main" id="{97642C88-2794-E5D4-CF5A-3F4A19B884BE}"/>
              </a:ext>
            </a:extLst>
          </p:cNvPr>
          <p:cNvSpPr txBox="1">
            <a:spLocks/>
          </p:cNvSpPr>
          <p:nvPr/>
        </p:nvSpPr>
        <p:spPr>
          <a:xfrm>
            <a:off x="531813" y="384175"/>
            <a:ext cx="10987087" cy="908050"/>
          </a:xfrm>
          <a:prstGeom prst="rect">
            <a:avLst/>
          </a:prstGeom>
        </p:spPr>
        <p:txBody>
          <a:bodyPr rtlCol="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58328">
              <a:defRPr sz="3132" spc="-62"/>
            </a:pPr>
            <a:r>
              <a:rPr lang="en-US" sz="4000" b="1" spc="-62" dirty="0">
                <a:solidFill>
                  <a:srgbClr val="004D80"/>
                </a:solidFill>
              </a:rPr>
              <a:t>Research Plan</a:t>
            </a:r>
          </a:p>
        </p:txBody>
      </p:sp>
      <p:graphicFrame>
        <p:nvGraphicFramePr>
          <p:cNvPr id="3" name="Table 2">
            <a:extLst>
              <a:ext uri="{FF2B5EF4-FFF2-40B4-BE49-F238E27FC236}">
                <a16:creationId xmlns:a16="http://schemas.microsoft.com/office/drawing/2014/main" id="{6878152B-570C-E43C-E2E4-A65DF30D6D34}"/>
              </a:ext>
            </a:extLst>
          </p:cNvPr>
          <p:cNvGraphicFramePr>
            <a:graphicFrameLocks noGrp="1"/>
          </p:cNvGraphicFramePr>
          <p:nvPr>
            <p:extLst>
              <p:ext uri="{D42A27DB-BD31-4B8C-83A1-F6EECF244321}">
                <p14:modId xmlns:p14="http://schemas.microsoft.com/office/powerpoint/2010/main" val="841771306"/>
              </p:ext>
            </p:extLst>
          </p:nvPr>
        </p:nvGraphicFramePr>
        <p:xfrm>
          <a:off x="1036638" y="1292225"/>
          <a:ext cx="10364787" cy="5067302"/>
        </p:xfrm>
        <a:graphic>
          <a:graphicData uri="http://schemas.openxmlformats.org/drawingml/2006/table">
            <a:tbl>
              <a:tblPr/>
              <a:tblGrid>
                <a:gridCol w="1973262">
                  <a:extLst>
                    <a:ext uri="{9D8B030D-6E8A-4147-A177-3AD203B41FA5}">
                      <a16:colId xmlns:a16="http://schemas.microsoft.com/office/drawing/2014/main" val="20000"/>
                    </a:ext>
                  </a:extLst>
                </a:gridCol>
                <a:gridCol w="369888">
                  <a:extLst>
                    <a:ext uri="{9D8B030D-6E8A-4147-A177-3AD203B41FA5}">
                      <a16:colId xmlns:a16="http://schemas.microsoft.com/office/drawing/2014/main" val="20001"/>
                    </a:ext>
                  </a:extLst>
                </a:gridCol>
                <a:gridCol w="371475">
                  <a:extLst>
                    <a:ext uri="{9D8B030D-6E8A-4147-A177-3AD203B41FA5}">
                      <a16:colId xmlns:a16="http://schemas.microsoft.com/office/drawing/2014/main" val="20002"/>
                    </a:ext>
                  </a:extLst>
                </a:gridCol>
                <a:gridCol w="369887">
                  <a:extLst>
                    <a:ext uri="{9D8B030D-6E8A-4147-A177-3AD203B41FA5}">
                      <a16:colId xmlns:a16="http://schemas.microsoft.com/office/drawing/2014/main" val="20003"/>
                    </a:ext>
                  </a:extLst>
                </a:gridCol>
                <a:gridCol w="371475">
                  <a:extLst>
                    <a:ext uri="{9D8B030D-6E8A-4147-A177-3AD203B41FA5}">
                      <a16:colId xmlns:a16="http://schemas.microsoft.com/office/drawing/2014/main" val="20004"/>
                    </a:ext>
                  </a:extLst>
                </a:gridCol>
                <a:gridCol w="369888">
                  <a:extLst>
                    <a:ext uri="{9D8B030D-6E8A-4147-A177-3AD203B41FA5}">
                      <a16:colId xmlns:a16="http://schemas.microsoft.com/office/drawing/2014/main" val="20005"/>
                    </a:ext>
                  </a:extLst>
                </a:gridCol>
                <a:gridCol w="371475">
                  <a:extLst>
                    <a:ext uri="{9D8B030D-6E8A-4147-A177-3AD203B41FA5}">
                      <a16:colId xmlns:a16="http://schemas.microsoft.com/office/drawing/2014/main" val="20006"/>
                    </a:ext>
                  </a:extLst>
                </a:gridCol>
                <a:gridCol w="369887">
                  <a:extLst>
                    <a:ext uri="{9D8B030D-6E8A-4147-A177-3AD203B41FA5}">
                      <a16:colId xmlns:a16="http://schemas.microsoft.com/office/drawing/2014/main" val="20007"/>
                    </a:ext>
                  </a:extLst>
                </a:gridCol>
                <a:gridCol w="369888">
                  <a:extLst>
                    <a:ext uri="{9D8B030D-6E8A-4147-A177-3AD203B41FA5}">
                      <a16:colId xmlns:a16="http://schemas.microsoft.com/office/drawing/2014/main" val="20008"/>
                    </a:ext>
                  </a:extLst>
                </a:gridCol>
                <a:gridCol w="371475">
                  <a:extLst>
                    <a:ext uri="{9D8B030D-6E8A-4147-A177-3AD203B41FA5}">
                      <a16:colId xmlns:a16="http://schemas.microsoft.com/office/drawing/2014/main" val="20009"/>
                    </a:ext>
                  </a:extLst>
                </a:gridCol>
                <a:gridCol w="369887">
                  <a:extLst>
                    <a:ext uri="{9D8B030D-6E8A-4147-A177-3AD203B41FA5}">
                      <a16:colId xmlns:a16="http://schemas.microsoft.com/office/drawing/2014/main" val="20010"/>
                    </a:ext>
                  </a:extLst>
                </a:gridCol>
                <a:gridCol w="371475">
                  <a:extLst>
                    <a:ext uri="{9D8B030D-6E8A-4147-A177-3AD203B41FA5}">
                      <a16:colId xmlns:a16="http://schemas.microsoft.com/office/drawing/2014/main" val="20011"/>
                    </a:ext>
                  </a:extLst>
                </a:gridCol>
                <a:gridCol w="369888">
                  <a:extLst>
                    <a:ext uri="{9D8B030D-6E8A-4147-A177-3AD203B41FA5}">
                      <a16:colId xmlns:a16="http://schemas.microsoft.com/office/drawing/2014/main" val="20012"/>
                    </a:ext>
                  </a:extLst>
                </a:gridCol>
                <a:gridCol w="1973262">
                  <a:extLst>
                    <a:ext uri="{9D8B030D-6E8A-4147-A177-3AD203B41FA5}">
                      <a16:colId xmlns:a16="http://schemas.microsoft.com/office/drawing/2014/main" val="20013"/>
                    </a:ext>
                  </a:extLst>
                </a:gridCol>
                <a:gridCol w="1971675">
                  <a:extLst>
                    <a:ext uri="{9D8B030D-6E8A-4147-A177-3AD203B41FA5}">
                      <a16:colId xmlns:a16="http://schemas.microsoft.com/office/drawing/2014/main" val="20014"/>
                    </a:ext>
                  </a:extLst>
                </a:gridCol>
              </a:tblGrid>
              <a:tr h="358775">
                <a:tc rowSpan="2">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1" i="0" u="none" strike="noStrike" cap="none" normalizeH="0" baseline="0" dirty="0">
                          <a:ln>
                            <a:noFill/>
                          </a:ln>
                          <a:solidFill>
                            <a:srgbClr val="FFFFFF"/>
                          </a:solidFill>
                          <a:effectLst/>
                          <a:latin typeface="Helvetica Neue" pitchFamily="2" charset="0"/>
                        </a:rPr>
                        <a:t>Activities</a:t>
                      </a:r>
                      <a:endParaRPr kumimoji="0" lang="en-US" altLang="th-TH" sz="1100" b="0" i="0" u="none" strike="noStrike" cap="none" normalizeH="0" baseline="0" dirty="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gridSpan="12">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1" i="0" u="none" strike="noStrike" cap="none" normalizeH="0" baseline="0" dirty="0">
                          <a:ln>
                            <a:noFill/>
                          </a:ln>
                          <a:solidFill>
                            <a:srgbClr val="FFFFFF"/>
                          </a:solidFill>
                          <a:effectLst/>
                          <a:latin typeface="Helvetica Neue" pitchFamily="2" charset="0"/>
                        </a:rPr>
                        <a:t>Months</a:t>
                      </a:r>
                      <a:endParaRPr kumimoji="0" lang="en-US" altLang="th-TH" sz="1100" b="0" i="0" u="none" strike="noStrike" cap="none" normalizeH="0" baseline="0" dirty="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rowSpan="2">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1" i="0" u="none" strike="noStrike" cap="none" normalizeH="0" baseline="0">
                          <a:ln>
                            <a:noFill/>
                          </a:ln>
                          <a:solidFill>
                            <a:srgbClr val="FFFFFF"/>
                          </a:solidFill>
                          <a:effectLst/>
                          <a:latin typeface="Helvetica Neue" pitchFamily="2" charset="0"/>
                        </a:rPr>
                        <a:t>Expected output</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rowSpan="2">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1" i="0" u="none" strike="noStrike" cap="none" normalizeH="0" baseline="0">
                          <a:ln>
                            <a:noFill/>
                          </a:ln>
                          <a:solidFill>
                            <a:srgbClr val="FFFFFF"/>
                          </a:solidFill>
                          <a:effectLst/>
                          <a:latin typeface="Helvetica Neue" pitchFamily="2" charset="0"/>
                        </a:rPr>
                        <a:t>Annotation</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extLst>
                  <a:ext uri="{0D108BD9-81ED-4DB2-BD59-A6C34878D82A}">
                    <a16:rowId xmlns:a16="http://schemas.microsoft.com/office/drawing/2014/main" val="10000"/>
                  </a:ext>
                </a:extLst>
              </a:tr>
              <a:tr h="280988">
                <a:tc vMerge="1">
                  <a:txBody>
                    <a:bodyPr/>
                    <a:lstStyle/>
                    <a:p>
                      <a:endParaRPr lang="th-TH"/>
                    </a:p>
                  </a:txBody>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1</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2</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3</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4</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5</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6</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7</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8</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9</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10</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11</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1" i="0" u="none" strike="noStrike" cap="none" normalizeH="0" baseline="0">
                          <a:ln>
                            <a:noFill/>
                          </a:ln>
                          <a:solidFill>
                            <a:srgbClr val="FFFFFF"/>
                          </a:solidFill>
                          <a:effectLst/>
                          <a:latin typeface="Helvetica Neue" pitchFamily="2" charset="0"/>
                        </a:rPr>
                        <a:t>12</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A6C"/>
                    </a:solidFill>
                  </a:tcPr>
                </a:tc>
                <a:tc vMerge="1">
                  <a:txBody>
                    <a:bodyPr/>
                    <a:lstStyle/>
                    <a:p>
                      <a:endParaRPr lang="th-TH"/>
                    </a:p>
                  </a:txBody>
                  <a:tcPr/>
                </a:tc>
                <a:tc vMerge="1">
                  <a:txBody>
                    <a:bodyPr/>
                    <a:lstStyle/>
                    <a:p>
                      <a:endParaRPr lang="th-TH"/>
                    </a:p>
                  </a:txBody>
                  <a:tcPr/>
                </a:tc>
                <a:extLst>
                  <a:ext uri="{0D108BD9-81ED-4DB2-BD59-A6C34878D82A}">
                    <a16:rowId xmlns:a16="http://schemas.microsoft.com/office/drawing/2014/main" val="10001"/>
                  </a:ext>
                </a:extLst>
              </a:tr>
              <a:tr h="1023937">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dirty="0">
                          <a:ln>
                            <a:noFill/>
                          </a:ln>
                          <a:solidFill>
                            <a:srgbClr val="000000"/>
                          </a:solidFill>
                          <a:effectLst/>
                          <a:latin typeface="Helvetica Neue" pitchFamily="2" charset="0"/>
                        </a:rPr>
                        <a:t>1) Study the </a:t>
                      </a:r>
                      <a:r>
                        <a:rPr kumimoji="0" lang="en-US" altLang="th-TH" sz="1100" b="0" i="0" u="none" strike="noStrike" cap="none" normalizeH="0" baseline="0" dirty="0" err="1">
                          <a:ln>
                            <a:noFill/>
                          </a:ln>
                          <a:solidFill>
                            <a:srgbClr val="000000"/>
                          </a:solidFill>
                          <a:effectLst/>
                          <a:latin typeface="Helvetica Neue" pitchFamily="2" charset="0"/>
                        </a:rPr>
                        <a:t>ALIROOT</a:t>
                      </a:r>
                      <a:r>
                        <a:rPr kumimoji="0" lang="en-US" altLang="th-TH" sz="1100" b="0" i="0" u="none" strike="noStrike" cap="none" normalizeH="0" baseline="0" dirty="0">
                          <a:ln>
                            <a:noFill/>
                          </a:ln>
                          <a:solidFill>
                            <a:srgbClr val="000000"/>
                          </a:solidFill>
                          <a:effectLst/>
                          <a:latin typeface="Helvetica Neue" pitchFamily="2" charset="0"/>
                        </a:rPr>
                        <a:t>/</a:t>
                      </a:r>
                      <a:r>
                        <a:rPr kumimoji="0" lang="en-US" altLang="th-TH" sz="1100" b="0" i="0" u="none" strike="noStrike" cap="none" normalizeH="0" baseline="0" dirty="0" err="1">
                          <a:ln>
                            <a:noFill/>
                          </a:ln>
                          <a:solidFill>
                            <a:srgbClr val="000000"/>
                          </a:solidFill>
                          <a:effectLst/>
                          <a:latin typeface="Helvetica Neue" pitchFamily="2" charset="0"/>
                        </a:rPr>
                        <a:t>ALIPHYSICS</a:t>
                      </a:r>
                      <a:r>
                        <a:rPr kumimoji="0" lang="en-US" altLang="th-TH" sz="1100" b="0" i="0" u="none" strike="noStrike" cap="none" normalizeH="0" baseline="0" dirty="0">
                          <a:ln>
                            <a:noFill/>
                          </a:ln>
                          <a:solidFill>
                            <a:srgbClr val="000000"/>
                          </a:solidFill>
                          <a:effectLst/>
                          <a:latin typeface="Helvetica Neue" pitchFamily="2" charset="0"/>
                        </a:rPr>
                        <a:t> framework for the Charmed particle</a:t>
                      </a:r>
                      <a:endParaRPr kumimoji="0" lang="en-US" altLang="th-TH" sz="1100" b="0" i="0" u="none" strike="noStrike" cap="none" normalizeH="0" baseline="0" dirty="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dirty="0">
                          <a:ln>
                            <a:noFill/>
                          </a:ln>
                          <a:solidFill>
                            <a:srgbClr val="000000"/>
                          </a:solidFill>
                          <a:effectLst/>
                          <a:latin typeface="Helvetica Neue" pitchFamily="2" charset="0"/>
                        </a:rPr>
                        <a:t>Understand and complete the installation of ALICE software framework at SUT </a:t>
                      </a:r>
                      <a:endParaRPr kumimoji="0" lang="en-US" altLang="th-TH" sz="1100" b="0" i="0" u="none" strike="noStrike" cap="none" normalizeH="0" baseline="0" dirty="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Fully utilize AliRoot, AliPhysics, AliDPG on SUT server.</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7628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2) Perform the Monte Carlo Simulation for </a:t>
                      </a:r>
                      <a:r>
                        <a:rPr kumimoji="0" lang="el-GR" altLang="th-TH" sz="1100" b="0" i="0" u="none" strike="noStrike" cap="none" normalizeH="0" baseline="0">
                          <a:ln>
                            <a:noFill/>
                          </a:ln>
                          <a:solidFill>
                            <a:srgbClr val="000000"/>
                          </a:solidFill>
                          <a:effectLst/>
                          <a:latin typeface="Helvetica Neue" pitchFamily="2" charset="0"/>
                        </a:rPr>
                        <a:t>η</a:t>
                      </a:r>
                      <a:r>
                        <a:rPr kumimoji="0" lang="en-US" altLang="th-TH" sz="1100" b="0" i="0" u="none" strike="noStrike" cap="none" normalizeH="0" baseline="0">
                          <a:ln>
                            <a:noFill/>
                          </a:ln>
                          <a:solidFill>
                            <a:srgbClr val="000000"/>
                          </a:solidFill>
                          <a:effectLst/>
                          <a:latin typeface="Helvetica Neue" pitchFamily="2" charset="0"/>
                        </a:rPr>
                        <a:t>c and J/</a:t>
                      </a:r>
                      <a:r>
                        <a:rPr kumimoji="0" lang="el-GR" altLang="th-TH" sz="1100" b="0" i="0" u="none" strike="noStrike" cap="none" normalizeH="0" baseline="0">
                          <a:ln>
                            <a:noFill/>
                          </a:ln>
                          <a:solidFill>
                            <a:srgbClr val="000000"/>
                          </a:solidFill>
                          <a:effectLst/>
                          <a:latin typeface="Helvetica Neue" pitchFamily="2" charset="0"/>
                        </a:rPr>
                        <a:t>ψ  </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Monte Carlo simulation Data </a:t>
                      </a:r>
                      <a:r>
                        <a:rPr kumimoji="0" lang="el-GR" altLang="th-TH" sz="1100" b="0" i="0" u="none" strike="noStrike" cap="none" normalizeH="0" baseline="0">
                          <a:ln>
                            <a:noFill/>
                          </a:ln>
                          <a:solidFill>
                            <a:srgbClr val="000000"/>
                          </a:solidFill>
                          <a:effectLst/>
                          <a:latin typeface="Helvetica Neue" pitchFamily="2" charset="0"/>
                        </a:rPr>
                        <a:t>η</a:t>
                      </a:r>
                      <a:r>
                        <a:rPr kumimoji="0" lang="en-US" altLang="th-TH" sz="1100" b="0" i="0" u="none" strike="noStrike" cap="none" normalizeH="0" baseline="0">
                          <a:ln>
                            <a:noFill/>
                          </a:ln>
                          <a:solidFill>
                            <a:srgbClr val="000000"/>
                          </a:solidFill>
                          <a:effectLst/>
                          <a:latin typeface="Helvetica Neue" pitchFamily="2" charset="0"/>
                        </a:rPr>
                        <a:t>c and J/</a:t>
                      </a:r>
                      <a:r>
                        <a:rPr kumimoji="0" lang="el-GR" altLang="th-TH" sz="1100" b="0" i="0" u="none" strike="noStrike" cap="none" normalizeH="0" baseline="0">
                          <a:ln>
                            <a:noFill/>
                          </a:ln>
                          <a:solidFill>
                            <a:srgbClr val="000000"/>
                          </a:solidFill>
                          <a:effectLst/>
                          <a:latin typeface="Helvetica Neue" pitchFamily="2" charset="0"/>
                        </a:rPr>
                        <a:t>ψ </a:t>
                      </a:r>
                      <a:r>
                        <a:rPr kumimoji="0" lang="en-US" altLang="th-TH" sz="1100" b="0" i="0" u="none" strike="noStrike" cap="none" normalizeH="0" baseline="0">
                          <a:ln>
                            <a:noFill/>
                          </a:ln>
                          <a:solidFill>
                            <a:srgbClr val="000000"/>
                          </a:solidFill>
                          <a:effectLst/>
                          <a:latin typeface="Helvetica Neue" pitchFamily="2" charset="0"/>
                        </a:rPr>
                        <a:t>in the AliESDs.root format</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Data collecting and MC simulation has been done.</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628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3) Write the analysis code for the ALICE data to find </a:t>
                      </a:r>
                      <a:r>
                        <a:rPr kumimoji="0" lang="el-GR" altLang="th-TH" sz="1100" b="0" i="0" u="none" strike="noStrike" cap="none" normalizeH="0" baseline="0">
                          <a:ln>
                            <a:noFill/>
                          </a:ln>
                          <a:solidFill>
                            <a:srgbClr val="000000"/>
                          </a:solidFill>
                          <a:effectLst/>
                          <a:latin typeface="Helvetica Neue" pitchFamily="2" charset="0"/>
                        </a:rPr>
                        <a:t>η</a:t>
                      </a:r>
                      <a:r>
                        <a:rPr kumimoji="0" lang="en-US" altLang="th-TH" sz="1100" b="0" i="0" u="none" strike="noStrike" cap="none" normalizeH="0" baseline="0">
                          <a:ln>
                            <a:noFill/>
                          </a:ln>
                          <a:solidFill>
                            <a:srgbClr val="000000"/>
                          </a:solidFill>
                          <a:effectLst/>
                          <a:latin typeface="Helvetica Neue" pitchFamily="2" charset="0"/>
                        </a:rPr>
                        <a:t>c and J/</a:t>
                      </a:r>
                      <a:r>
                        <a:rPr kumimoji="0" lang="el-GR" altLang="th-TH" sz="1100" b="0" i="0" u="none" strike="noStrike" cap="none" normalizeH="0" baseline="0">
                          <a:ln>
                            <a:noFill/>
                          </a:ln>
                          <a:solidFill>
                            <a:srgbClr val="000000"/>
                          </a:solidFill>
                          <a:effectLst/>
                          <a:latin typeface="Helvetica Neue" pitchFamily="2" charset="0"/>
                        </a:rPr>
                        <a:t>ψ  </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th-TH" altLang="th-TH" sz="1100" b="0" i="0" u="none" strike="noStrike" cap="none" normalizeH="0" baseline="0">
                          <a:ln>
                            <a:noFill/>
                          </a:ln>
                          <a:solidFill>
                            <a:schemeClr val="tx1"/>
                          </a:solidFill>
                          <a:effectLst/>
                          <a:latin typeface="Helvetica" panose="020B0604020202020204" pitchFamily="34" charset="0"/>
                        </a:rPr>
                      </a:br>
                      <a:endParaRPr kumimoji="0" lang="th-TH" altLang="th-TH" sz="1100" b="0" i="0" u="none" strike="noStrike" cap="none" normalizeH="0" baseline="0">
                        <a:ln>
                          <a:noFill/>
                        </a:ln>
                        <a:solidFill>
                          <a:schemeClr val="tx1"/>
                        </a:solidFill>
                        <a:effectLst/>
                        <a:latin typeface="Helvetica" panose="020B060402020202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5E0B4"/>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Analysis code for </a:t>
                      </a:r>
                      <a:r>
                        <a:rPr kumimoji="0" lang="el-GR" altLang="th-TH" sz="1100" b="0" i="0" u="none" strike="noStrike" cap="none" normalizeH="0" baseline="0">
                          <a:ln>
                            <a:noFill/>
                          </a:ln>
                          <a:solidFill>
                            <a:srgbClr val="000000"/>
                          </a:solidFill>
                          <a:effectLst/>
                          <a:latin typeface="Helvetica Neue" pitchFamily="2" charset="0"/>
                        </a:rPr>
                        <a:t>η</a:t>
                      </a:r>
                      <a:r>
                        <a:rPr kumimoji="0" lang="en-US" altLang="th-TH" sz="1100" b="0" i="0" u="none" strike="noStrike" cap="none" normalizeH="0" baseline="0">
                          <a:ln>
                            <a:noFill/>
                          </a:ln>
                          <a:solidFill>
                            <a:srgbClr val="000000"/>
                          </a:solidFill>
                          <a:effectLst/>
                          <a:latin typeface="Helvetica Neue" pitchFamily="2" charset="0"/>
                        </a:rPr>
                        <a:t>c and J/</a:t>
                      </a:r>
                      <a:r>
                        <a:rPr kumimoji="0" lang="el-GR" altLang="th-TH" sz="1100" b="0" i="0" u="none" strike="noStrike" cap="none" normalizeH="0" baseline="0">
                          <a:ln>
                            <a:noFill/>
                          </a:ln>
                          <a:solidFill>
                            <a:srgbClr val="000000"/>
                          </a:solidFill>
                          <a:effectLst/>
                          <a:latin typeface="Helvetica Neue" pitchFamily="2" charset="0"/>
                        </a:rPr>
                        <a:t>ψ </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rgbClr val="000000"/>
                          </a:solidFill>
                          <a:effectLst/>
                          <a:latin typeface="Helvetica Neue" pitchFamily="2" charset="0"/>
                        </a:rPr>
                        <a:t>Working on optimizing model and significance scanning.</a:t>
                      </a: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98450">
                <a:tc gridSpan="15">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600" b="0" i="0" u="none" strike="noStrike" cap="none" normalizeH="0" baseline="0">
                          <a:ln>
                            <a:noFill/>
                          </a:ln>
                          <a:solidFill>
                            <a:schemeClr val="bg1"/>
                          </a:solidFill>
                          <a:effectLst/>
                          <a:latin typeface="Calibri" panose="020F0502020204030204" pitchFamily="34" charset="0"/>
                        </a:rPr>
                        <a:t>2566</a:t>
                      </a:r>
                      <a:endParaRPr kumimoji="0" lang="el-GR" altLang="th-TH" sz="1600" b="0" i="0" u="none" strike="noStrike" cap="none" normalizeH="0" baseline="0">
                        <a:ln>
                          <a:noFill/>
                        </a:ln>
                        <a:solidFill>
                          <a:schemeClr val="bg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07396C"/>
                    </a:solidFill>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tc hMerge="1">
                  <a:txBody>
                    <a:bodyPr/>
                    <a:lstStyle/>
                    <a:p>
                      <a:endParaRPr lang="th-TH"/>
                    </a:p>
                  </a:txBody>
                  <a:tcPr/>
                </a:tc>
                <a:extLst>
                  <a:ext uri="{0D108BD9-81ED-4DB2-BD59-A6C34878D82A}">
                    <a16:rowId xmlns:a16="http://schemas.microsoft.com/office/drawing/2014/main" val="10005"/>
                  </a:ext>
                </a:extLst>
              </a:tr>
              <a:tr h="77628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chemeClr val="tx1"/>
                          </a:solidFill>
                          <a:effectLst/>
                          <a:latin typeface="Calibri" panose="020F0502020204030204" pitchFamily="34" charset="0"/>
                        </a:rPr>
                        <a:t>4) Confirm the results to PWG and measure systematic uncertainty </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chemeClr val="tx1"/>
                          </a:solidFill>
                          <a:effectLst/>
                          <a:latin typeface="Calibri" panose="020F0502020204030204" pitchFamily="34" charset="0"/>
                        </a:rPr>
                        <a:t>Invariant mass spectrum of </a:t>
                      </a:r>
                      <a:r>
                        <a:rPr kumimoji="0" lang="el-GR" altLang="th-TH" sz="1100" b="0" i="0" u="none" strike="noStrike" cap="none" normalizeH="0" baseline="0">
                          <a:ln>
                            <a:noFill/>
                          </a:ln>
                          <a:solidFill>
                            <a:srgbClr val="000000"/>
                          </a:solidFill>
                          <a:effectLst/>
                          <a:latin typeface="Helvetica Neue" pitchFamily="2" charset="0"/>
                        </a:rPr>
                        <a:t>η</a:t>
                      </a:r>
                      <a:r>
                        <a:rPr kumimoji="0" lang="en-US" altLang="th-TH" sz="1100" b="0" i="0" u="none" strike="noStrike" cap="none" normalizeH="0" baseline="0">
                          <a:ln>
                            <a:noFill/>
                          </a:ln>
                          <a:solidFill>
                            <a:srgbClr val="000000"/>
                          </a:solidFill>
                          <a:effectLst/>
                          <a:latin typeface="Helvetica Neue" pitchFamily="2" charset="0"/>
                        </a:rPr>
                        <a:t>c and J/</a:t>
                      </a:r>
                      <a:r>
                        <a:rPr kumimoji="0" lang="el-GR" altLang="th-TH" sz="1100" b="0" i="0" u="none" strike="noStrike" cap="none" normalizeH="0" baseline="0">
                          <a:ln>
                            <a:noFill/>
                          </a:ln>
                          <a:solidFill>
                            <a:srgbClr val="000000"/>
                          </a:solidFill>
                          <a:effectLst/>
                          <a:latin typeface="Helvetica Neue" pitchFamily="2" charset="0"/>
                        </a:rPr>
                        <a:t>ψ </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776288">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chemeClr val="tx1"/>
                          </a:solidFill>
                          <a:effectLst/>
                          <a:latin typeface="Calibri" panose="020F0502020204030204" pitchFamily="34" charset="0"/>
                        </a:rPr>
                        <a:t>5) Prepare publication and submit to ALICE committee</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h-TH" altLang="th-TH" sz="1100" b="0" i="0" u="none" strike="noStrike" cap="none" normalizeH="0" baseline="0">
                          <a:ln>
                            <a:noFill/>
                          </a:ln>
                          <a:solidFill>
                            <a:srgbClr val="000000"/>
                          </a:solidFill>
                          <a:effectLst/>
                          <a:latin typeface="Zapf Dingbats"/>
                        </a:rPr>
                        <a:t>✔︎</a:t>
                      </a:r>
                      <a:endParaRPr kumimoji="0" lang="th-TH"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th-TH" sz="1100" b="0" i="0" u="none" strike="noStrike" cap="none" normalizeH="0" baseline="0">
                          <a:ln>
                            <a:noFill/>
                          </a:ln>
                          <a:solidFill>
                            <a:schemeClr val="tx1"/>
                          </a:solidFill>
                          <a:effectLst/>
                          <a:latin typeface="Calibri" panose="020F0502020204030204" pitchFamily="34" charset="0"/>
                        </a:rPr>
                        <a:t>1 publication</a:t>
                      </a:r>
                      <a:endParaRPr kumimoji="0" lang="el-GR" altLang="th-TH" sz="1100" b="0" i="0" u="none" strike="noStrike" cap="none" normalizeH="0" baseline="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ts val="1000"/>
                        </a:spcBef>
                        <a:buFont typeface="Arial" panose="020B0604020202020204" pitchFamily="34" charset="0"/>
                        <a:defRPr sz="24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defRPr sz="20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defRPr>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defRPr sz="1600">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th-TH" sz="1100" b="0" i="0" u="none" strike="noStrike" cap="none" normalizeH="0" baseline="0" dirty="0">
                        <a:ln>
                          <a:noFill/>
                        </a:ln>
                        <a:solidFill>
                          <a:schemeClr val="tx1"/>
                        </a:solidFill>
                        <a:effectLst/>
                        <a:latin typeface="Calibri" panose="020F0502020204030204" pitchFamily="34" charset="0"/>
                      </a:endParaRPr>
                    </a:p>
                  </a:txBody>
                  <a:tcPr marL="24054" marR="24054" marT="24054" marB="24054"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5" name="Slide Number Placeholder 8">
            <a:extLst>
              <a:ext uri="{FF2B5EF4-FFF2-40B4-BE49-F238E27FC236}">
                <a16:creationId xmlns:a16="http://schemas.microsoft.com/office/drawing/2014/main" id="{F769C9B6-7999-2657-7858-F3BA8F360E11}"/>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7</a:t>
            </a:fld>
            <a:endParaRPr lang="en-TH" sz="2400" dirty="0"/>
          </a:p>
        </p:txBody>
      </p:sp>
    </p:spTree>
    <p:extLst>
      <p:ext uri="{BB962C8B-B14F-4D97-AF65-F5344CB8AC3E}">
        <p14:creationId xmlns:p14="http://schemas.microsoft.com/office/powerpoint/2010/main" val="314831362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0" y="1"/>
            <a:ext cx="12104370" cy="742950"/>
          </a:xfrm>
        </p:spPr>
        <p:txBody>
          <a:bodyPr/>
          <a:lstStyle/>
          <a:p>
            <a:r>
              <a:rPr lang="en-TH" dirty="0"/>
              <a:t>SUT ALICE site report</a:t>
            </a:r>
          </a:p>
        </p:txBody>
      </p:sp>
      <p:pic>
        <p:nvPicPr>
          <p:cNvPr id="3" name="Picture 2">
            <a:extLst>
              <a:ext uri="{FF2B5EF4-FFF2-40B4-BE49-F238E27FC236}">
                <a16:creationId xmlns:a16="http://schemas.microsoft.com/office/drawing/2014/main" id="{72083581-49FC-211D-2C93-BFBF887823BE}"/>
              </a:ext>
            </a:extLst>
          </p:cNvPr>
          <p:cNvPicPr>
            <a:picLocks noChangeAspect="1"/>
          </p:cNvPicPr>
          <p:nvPr/>
        </p:nvPicPr>
        <p:blipFill rotWithShape="1">
          <a:blip r:embed="rId2"/>
          <a:srcRect b="17656"/>
          <a:stretch/>
        </p:blipFill>
        <p:spPr>
          <a:xfrm>
            <a:off x="43814" y="1270191"/>
            <a:ext cx="12148186" cy="5164899"/>
          </a:xfrm>
          <a:prstGeom prst="rect">
            <a:avLst/>
          </a:prstGeom>
        </p:spPr>
      </p:pic>
      <p:sp>
        <p:nvSpPr>
          <p:cNvPr id="7" name="TextBox 6">
            <a:extLst>
              <a:ext uri="{FF2B5EF4-FFF2-40B4-BE49-F238E27FC236}">
                <a16:creationId xmlns:a16="http://schemas.microsoft.com/office/drawing/2014/main" id="{641BF1BC-471F-1C6C-D21D-6E40D7B1534F}"/>
              </a:ext>
            </a:extLst>
          </p:cNvPr>
          <p:cNvSpPr txBox="1"/>
          <p:nvPr/>
        </p:nvSpPr>
        <p:spPr>
          <a:xfrm>
            <a:off x="-45719" y="6559034"/>
            <a:ext cx="6097904" cy="276999"/>
          </a:xfrm>
          <a:prstGeom prst="rect">
            <a:avLst/>
          </a:prstGeom>
          <a:noFill/>
        </p:spPr>
        <p:txBody>
          <a:bodyPr wrap="square">
            <a:spAutoFit/>
          </a:bodyPr>
          <a:lstStyle/>
          <a:p>
            <a:r>
              <a:rPr lang="en-TH" sz="1200" dirty="0"/>
              <a:t>http://alimonitor.cern.ch/map.jsp</a:t>
            </a:r>
          </a:p>
        </p:txBody>
      </p:sp>
      <p:pic>
        <p:nvPicPr>
          <p:cNvPr id="8" name="Picture 7">
            <a:extLst>
              <a:ext uri="{FF2B5EF4-FFF2-40B4-BE49-F238E27FC236}">
                <a16:creationId xmlns:a16="http://schemas.microsoft.com/office/drawing/2014/main" id="{AB8105CC-8FC8-6E81-A7E3-4107FF5B8482}"/>
              </a:ext>
            </a:extLst>
          </p:cNvPr>
          <p:cNvPicPr>
            <a:picLocks noChangeAspect="1"/>
          </p:cNvPicPr>
          <p:nvPr/>
        </p:nvPicPr>
        <p:blipFill>
          <a:blip r:embed="rId3"/>
          <a:stretch>
            <a:fillRect/>
          </a:stretch>
        </p:blipFill>
        <p:spPr>
          <a:xfrm>
            <a:off x="43814" y="872423"/>
            <a:ext cx="12104371" cy="577775"/>
          </a:xfrm>
          <a:prstGeom prst="rect">
            <a:avLst/>
          </a:prstGeom>
        </p:spPr>
      </p:pic>
      <p:sp>
        <p:nvSpPr>
          <p:cNvPr id="10" name="Slide Number Placeholder 8">
            <a:extLst>
              <a:ext uri="{FF2B5EF4-FFF2-40B4-BE49-F238E27FC236}">
                <a16:creationId xmlns:a16="http://schemas.microsoft.com/office/drawing/2014/main" id="{E7D19530-F1EA-7530-B3E4-49BD80346F05}"/>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8</a:t>
            </a:fld>
            <a:endParaRPr lang="en-TH" sz="2400" dirty="0"/>
          </a:p>
        </p:txBody>
      </p:sp>
    </p:spTree>
    <p:extLst>
      <p:ext uri="{BB962C8B-B14F-4D97-AF65-F5344CB8AC3E}">
        <p14:creationId xmlns:p14="http://schemas.microsoft.com/office/powerpoint/2010/main" val="2554553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AB2A0-D257-5C69-2284-F9B0E2CC3419}"/>
              </a:ext>
            </a:extLst>
          </p:cNvPr>
          <p:cNvSpPr>
            <a:spLocks noGrp="1"/>
          </p:cNvSpPr>
          <p:nvPr>
            <p:ph type="title"/>
          </p:nvPr>
        </p:nvSpPr>
        <p:spPr>
          <a:xfrm>
            <a:off x="0" y="1"/>
            <a:ext cx="10515600" cy="799320"/>
          </a:xfrm>
        </p:spPr>
        <p:txBody>
          <a:bodyPr/>
          <a:lstStyle/>
          <a:p>
            <a:r>
              <a:rPr lang="en-TH" dirty="0"/>
              <a:t>SUT ALICE site report</a:t>
            </a:r>
          </a:p>
        </p:txBody>
      </p:sp>
      <p:sp>
        <p:nvSpPr>
          <p:cNvPr id="5" name="TextBox 4">
            <a:extLst>
              <a:ext uri="{FF2B5EF4-FFF2-40B4-BE49-F238E27FC236}">
                <a16:creationId xmlns:a16="http://schemas.microsoft.com/office/drawing/2014/main" id="{F2227053-D55D-483D-7BE4-84579181E194}"/>
              </a:ext>
            </a:extLst>
          </p:cNvPr>
          <p:cNvSpPr txBox="1"/>
          <p:nvPr/>
        </p:nvSpPr>
        <p:spPr>
          <a:xfrm>
            <a:off x="0" y="6596390"/>
            <a:ext cx="8615362" cy="261610"/>
          </a:xfrm>
          <a:prstGeom prst="rect">
            <a:avLst/>
          </a:prstGeom>
          <a:noFill/>
        </p:spPr>
        <p:txBody>
          <a:bodyPr wrap="square">
            <a:spAutoFit/>
          </a:bodyPr>
          <a:lstStyle/>
          <a:p>
            <a:r>
              <a:rPr lang="en-US" sz="1100" dirty="0"/>
              <a:t>http://</a:t>
            </a:r>
            <a:r>
              <a:rPr lang="en-US" sz="1100" dirty="0" err="1"/>
              <a:t>alimonitor.cern.ch</a:t>
            </a:r>
            <a:r>
              <a:rPr lang="en-US" sz="1100" dirty="0"/>
              <a:t>/display</a:t>
            </a:r>
            <a:endParaRPr lang="en-TH" sz="1100" dirty="0"/>
          </a:p>
        </p:txBody>
      </p:sp>
      <p:sp>
        <p:nvSpPr>
          <p:cNvPr id="8" name="TextBox 7">
            <a:extLst>
              <a:ext uri="{FF2B5EF4-FFF2-40B4-BE49-F238E27FC236}">
                <a16:creationId xmlns:a16="http://schemas.microsoft.com/office/drawing/2014/main" id="{5B24E100-D6AF-520C-F75E-BD7595C2E05D}"/>
              </a:ext>
            </a:extLst>
          </p:cNvPr>
          <p:cNvSpPr txBox="1"/>
          <p:nvPr/>
        </p:nvSpPr>
        <p:spPr>
          <a:xfrm>
            <a:off x="5642161" y="6338546"/>
            <a:ext cx="6195774" cy="461665"/>
          </a:xfrm>
          <a:prstGeom prst="rect">
            <a:avLst/>
          </a:prstGeom>
          <a:noFill/>
        </p:spPr>
        <p:txBody>
          <a:bodyPr wrap="square" rtlCol="0">
            <a:spAutoFit/>
          </a:bodyPr>
          <a:lstStyle/>
          <a:p>
            <a:pPr algn="ctr"/>
            <a:r>
              <a:rPr lang="en-TH" sz="2400" dirty="0"/>
              <a:t>Active jobs at SUT since June 2022</a:t>
            </a:r>
          </a:p>
        </p:txBody>
      </p:sp>
      <p:pic>
        <p:nvPicPr>
          <p:cNvPr id="9" name="Picture 8">
            <a:extLst>
              <a:ext uri="{FF2B5EF4-FFF2-40B4-BE49-F238E27FC236}">
                <a16:creationId xmlns:a16="http://schemas.microsoft.com/office/drawing/2014/main" id="{23B0D574-42DC-2A90-1797-0F27535C61EE}"/>
              </a:ext>
            </a:extLst>
          </p:cNvPr>
          <p:cNvPicPr>
            <a:picLocks noChangeAspect="1"/>
          </p:cNvPicPr>
          <p:nvPr/>
        </p:nvPicPr>
        <p:blipFill rotWithShape="1">
          <a:blip r:embed="rId2"/>
          <a:srcRect b="24300"/>
          <a:stretch/>
        </p:blipFill>
        <p:spPr>
          <a:xfrm>
            <a:off x="5126182" y="2169054"/>
            <a:ext cx="7065818" cy="4169492"/>
          </a:xfrm>
          <a:prstGeom prst="rect">
            <a:avLst/>
          </a:prstGeom>
        </p:spPr>
      </p:pic>
      <p:pic>
        <p:nvPicPr>
          <p:cNvPr id="10" name="Picture 9">
            <a:extLst>
              <a:ext uri="{FF2B5EF4-FFF2-40B4-BE49-F238E27FC236}">
                <a16:creationId xmlns:a16="http://schemas.microsoft.com/office/drawing/2014/main" id="{9B0D72AB-AA38-1739-9345-6B13EACFC0B8}"/>
              </a:ext>
            </a:extLst>
          </p:cNvPr>
          <p:cNvPicPr>
            <a:picLocks noChangeAspect="1"/>
          </p:cNvPicPr>
          <p:nvPr/>
        </p:nvPicPr>
        <p:blipFill>
          <a:blip r:embed="rId3"/>
          <a:stretch>
            <a:fillRect/>
          </a:stretch>
        </p:blipFill>
        <p:spPr>
          <a:xfrm>
            <a:off x="41727" y="745942"/>
            <a:ext cx="12108363" cy="1562400"/>
          </a:xfrm>
          <a:prstGeom prst="rect">
            <a:avLst/>
          </a:prstGeom>
        </p:spPr>
      </p:pic>
      <p:sp>
        <p:nvSpPr>
          <p:cNvPr id="12" name="TextBox 11">
            <a:extLst>
              <a:ext uri="{FF2B5EF4-FFF2-40B4-BE49-F238E27FC236}">
                <a16:creationId xmlns:a16="http://schemas.microsoft.com/office/drawing/2014/main" id="{50441ABC-3712-A5E0-594F-11FC51A7BFEC}"/>
              </a:ext>
            </a:extLst>
          </p:cNvPr>
          <p:cNvSpPr txBox="1"/>
          <p:nvPr/>
        </p:nvSpPr>
        <p:spPr>
          <a:xfrm>
            <a:off x="0" y="2834639"/>
            <a:ext cx="2507225" cy="2585323"/>
          </a:xfrm>
          <a:prstGeom prst="rect">
            <a:avLst/>
          </a:prstGeom>
          <a:noFill/>
        </p:spPr>
        <p:txBody>
          <a:bodyPr wrap="none" rtlCol="0">
            <a:spAutoFit/>
          </a:bodyPr>
          <a:lstStyle/>
          <a:p>
            <a:r>
              <a:rPr lang="en-US" dirty="0"/>
              <a:t>Top Bandwidth IN at SUT</a:t>
            </a:r>
            <a:br>
              <a:rPr lang="en-US" dirty="0"/>
            </a:br>
            <a:endParaRPr lang="en-US" dirty="0"/>
          </a:p>
          <a:p>
            <a:pPr marL="342900" indent="-342900">
              <a:buFont typeface="+mj-lt"/>
              <a:buAutoNum type="arabicParenR"/>
            </a:pPr>
            <a:r>
              <a:rPr lang="en-US" dirty="0" err="1"/>
              <a:t>NECTEC</a:t>
            </a:r>
            <a:endParaRPr lang="en-US" dirty="0"/>
          </a:p>
          <a:p>
            <a:pPr marL="342900" indent="-342900">
              <a:buFont typeface="+mj-lt"/>
              <a:buAutoNum type="arabicParenR"/>
            </a:pPr>
            <a:r>
              <a:rPr lang="en-US" dirty="0" err="1"/>
              <a:t>KISTI_GSDC</a:t>
            </a:r>
            <a:endParaRPr lang="en-US" dirty="0"/>
          </a:p>
          <a:p>
            <a:pPr marL="342900" indent="-342900">
              <a:buFont typeface="+mj-lt"/>
              <a:buAutoNum type="arabicParenR"/>
            </a:pPr>
            <a:r>
              <a:rPr lang="en-US" dirty="0" err="1"/>
              <a:t>KISTI</a:t>
            </a:r>
            <a:r>
              <a:rPr lang="en-US" dirty="0"/>
              <a:t>-CREAM</a:t>
            </a:r>
          </a:p>
          <a:p>
            <a:pPr marL="342900" indent="-342900">
              <a:buFont typeface="+mj-lt"/>
              <a:buAutoNum type="arabicParenR"/>
            </a:pPr>
            <a:r>
              <a:rPr lang="en-US" dirty="0"/>
              <a:t>Hiroshima</a:t>
            </a:r>
          </a:p>
          <a:p>
            <a:pPr marL="342900" indent="-342900">
              <a:buFont typeface="+mj-lt"/>
              <a:buAutoNum type="arabicParenR"/>
            </a:pPr>
            <a:r>
              <a:rPr lang="en-US" dirty="0">
                <a:solidFill>
                  <a:srgbClr val="FF0000"/>
                </a:solidFill>
              </a:rPr>
              <a:t>Moratuwa</a:t>
            </a:r>
          </a:p>
          <a:p>
            <a:pPr marL="342900" indent="-342900">
              <a:buFont typeface="+mj-lt"/>
              <a:buAutoNum type="arabicParenR"/>
            </a:pPr>
            <a:r>
              <a:rPr lang="en-US" dirty="0"/>
              <a:t>Kolkata</a:t>
            </a:r>
            <a:br>
              <a:rPr lang="en-US" dirty="0"/>
            </a:br>
            <a:endParaRPr lang="en-TH" dirty="0"/>
          </a:p>
        </p:txBody>
      </p:sp>
      <p:sp>
        <p:nvSpPr>
          <p:cNvPr id="13" name="TextBox 12">
            <a:extLst>
              <a:ext uri="{FF2B5EF4-FFF2-40B4-BE49-F238E27FC236}">
                <a16:creationId xmlns:a16="http://schemas.microsoft.com/office/drawing/2014/main" id="{FD9148E7-D0C5-166B-87C1-E9E298C39480}"/>
              </a:ext>
            </a:extLst>
          </p:cNvPr>
          <p:cNvSpPr txBox="1"/>
          <p:nvPr/>
        </p:nvSpPr>
        <p:spPr>
          <a:xfrm>
            <a:off x="2507225" y="2834639"/>
            <a:ext cx="2712409" cy="2585323"/>
          </a:xfrm>
          <a:prstGeom prst="rect">
            <a:avLst/>
          </a:prstGeom>
          <a:noFill/>
        </p:spPr>
        <p:txBody>
          <a:bodyPr wrap="none" rtlCol="0">
            <a:spAutoFit/>
          </a:bodyPr>
          <a:lstStyle/>
          <a:p>
            <a:r>
              <a:rPr lang="en-US" dirty="0"/>
              <a:t>Top Bandwidth OUT at SUT</a:t>
            </a:r>
            <a:br>
              <a:rPr lang="en-US" dirty="0"/>
            </a:br>
            <a:endParaRPr lang="en-US" dirty="0"/>
          </a:p>
          <a:p>
            <a:pPr marL="342900" indent="-342900">
              <a:buFont typeface="+mj-lt"/>
              <a:buAutoNum type="arabicParenR"/>
            </a:pPr>
            <a:r>
              <a:rPr lang="en-US" dirty="0" err="1"/>
              <a:t>NECTEC</a:t>
            </a:r>
            <a:endParaRPr lang="en-US" dirty="0"/>
          </a:p>
          <a:p>
            <a:pPr marL="342900" indent="-342900">
              <a:buFont typeface="+mj-lt"/>
              <a:buAutoNum type="arabicParenR"/>
            </a:pPr>
            <a:r>
              <a:rPr lang="en-US" dirty="0">
                <a:solidFill>
                  <a:srgbClr val="FF0000"/>
                </a:solidFill>
              </a:rPr>
              <a:t>Moratuwa</a:t>
            </a:r>
          </a:p>
          <a:p>
            <a:pPr marL="342900" indent="-342900">
              <a:buFont typeface="+mj-lt"/>
              <a:buAutoNum type="arabicParenR"/>
            </a:pPr>
            <a:r>
              <a:rPr lang="en-US" dirty="0"/>
              <a:t>Hiroshima</a:t>
            </a:r>
          </a:p>
          <a:p>
            <a:pPr marL="342900" indent="-342900">
              <a:buFont typeface="+mj-lt"/>
              <a:buAutoNum type="arabicParenR"/>
            </a:pPr>
            <a:r>
              <a:rPr lang="en-US" dirty="0" err="1"/>
              <a:t>IPNL</a:t>
            </a:r>
            <a:endParaRPr lang="en-US" dirty="0"/>
          </a:p>
          <a:p>
            <a:pPr marL="342900" indent="-342900">
              <a:buFont typeface="+mj-lt"/>
              <a:buAutoNum type="arabicParenR"/>
            </a:pPr>
            <a:r>
              <a:rPr lang="en-US" dirty="0"/>
              <a:t>Nagasaki</a:t>
            </a:r>
          </a:p>
          <a:p>
            <a:pPr marL="342900" indent="-342900">
              <a:buFont typeface="+mj-lt"/>
              <a:buAutoNum type="arabicParenR"/>
            </a:pPr>
            <a:r>
              <a:rPr lang="en-US" dirty="0" err="1"/>
              <a:t>Legnaro</a:t>
            </a:r>
            <a:br>
              <a:rPr lang="en-US" dirty="0"/>
            </a:br>
            <a:endParaRPr lang="en-TH" dirty="0"/>
          </a:p>
        </p:txBody>
      </p:sp>
      <p:sp>
        <p:nvSpPr>
          <p:cNvPr id="15" name="Slide Number Placeholder 8">
            <a:extLst>
              <a:ext uri="{FF2B5EF4-FFF2-40B4-BE49-F238E27FC236}">
                <a16:creationId xmlns:a16="http://schemas.microsoft.com/office/drawing/2014/main" id="{011B4DB1-B61D-E873-BD6C-C9F183396929}"/>
              </a:ext>
            </a:extLst>
          </p:cNvPr>
          <p:cNvSpPr>
            <a:spLocks noGrp="1"/>
          </p:cNvSpPr>
          <p:nvPr>
            <p:ph type="sldNum" sz="quarter" idx="12"/>
          </p:nvPr>
        </p:nvSpPr>
        <p:spPr>
          <a:xfrm>
            <a:off x="9227820" y="6347489"/>
            <a:ext cx="2743200" cy="365125"/>
          </a:xfrm>
        </p:spPr>
        <p:txBody>
          <a:bodyPr/>
          <a:lstStyle/>
          <a:p>
            <a:fld id="{8D7C52FC-E3ED-1C4F-9841-9DC0F8F2E2E0}" type="slidenum">
              <a:rPr lang="en-TH" sz="2400" smtClean="0"/>
              <a:t>9</a:t>
            </a:fld>
            <a:endParaRPr lang="en-TH" sz="2400" dirty="0"/>
          </a:p>
        </p:txBody>
      </p:sp>
    </p:spTree>
    <p:extLst>
      <p:ext uri="{BB962C8B-B14F-4D97-AF65-F5344CB8AC3E}">
        <p14:creationId xmlns:p14="http://schemas.microsoft.com/office/powerpoint/2010/main" val="2354051868"/>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6402</TotalTime>
  <Words>1781</Words>
  <Application>Microsoft Macintosh PowerPoint</Application>
  <PresentationFormat>Widescreen</PresentationFormat>
  <Paragraphs>421</Paragraphs>
  <Slides>35</Slides>
  <Notes>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35</vt:i4>
      </vt:variant>
    </vt:vector>
  </HeadingPairs>
  <TitlesOfParts>
    <vt:vector size="47" baseType="lpstr">
      <vt:lpstr>Arial</vt:lpstr>
      <vt:lpstr>Calibri</vt:lpstr>
      <vt:lpstr>Calibri Light</vt:lpstr>
      <vt:lpstr>Courier New</vt:lpstr>
      <vt:lpstr>Helvetica</vt:lpstr>
      <vt:lpstr>Helvetica Neue</vt:lpstr>
      <vt:lpstr>Helvetica Neue Medium</vt:lpstr>
      <vt:lpstr>TH SarabunPSK</vt:lpstr>
      <vt:lpstr>Times New Roman</vt:lpstr>
      <vt:lpstr>Wingdings</vt:lpstr>
      <vt:lpstr>Zapf Dingbats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SUT ALICE site report</vt:lpstr>
      <vt:lpstr>SUT ALICE site report</vt:lpstr>
      <vt:lpstr>SUT ALICE site report</vt:lpstr>
      <vt:lpstr>SUT ALICE site report</vt:lpstr>
      <vt:lpstr>SUT ALICE site report</vt:lpstr>
      <vt:lpstr>PowerPoint Presentation</vt:lpstr>
      <vt:lpstr>PowerPoint Presentation</vt:lpstr>
      <vt:lpstr>PowerPoint Presentation</vt:lpstr>
      <vt:lpstr>CERN server donation</vt:lpstr>
      <vt:lpstr>Network status</vt:lpstr>
      <vt:lpstr>UniNet</vt:lpstr>
      <vt:lpstr>PowerPoint Presentation</vt:lpstr>
      <vt:lpstr>https://testbed.nict.go.jp/jgn/english/networks/index.html</vt:lpstr>
      <vt:lpstr>https://www.harnet.hk/about/jucc-harnet</vt:lpstr>
      <vt:lpstr>ThaiSC</vt:lpstr>
      <vt:lpstr>Future plan </vt:lpstr>
      <vt:lpstr>Q&amp;A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Future Network Infrastructure of Thailand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Lattawat Charoonratana</dc:creator>
  <cp:lastModifiedBy>Natthawut Laojamnongwong</cp:lastModifiedBy>
  <cp:revision>20</cp:revision>
  <dcterms:created xsi:type="dcterms:W3CDTF">2023-10-24T06:58:44Z</dcterms:created>
  <dcterms:modified xsi:type="dcterms:W3CDTF">2023-11-01T04:43:28Z</dcterms:modified>
</cp:coreProperties>
</file>