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  <p:sldMasterId id="2147483680" r:id="rId3"/>
  </p:sldMasterIdLst>
  <p:notesMasterIdLst>
    <p:notesMasterId r:id="rId14"/>
  </p:notesMasterIdLst>
  <p:handoutMasterIdLst>
    <p:handoutMasterId r:id="rId15"/>
  </p:handoutMasterIdLst>
  <p:sldIdLst>
    <p:sldId id="286" r:id="rId4"/>
    <p:sldId id="290" r:id="rId5"/>
    <p:sldId id="291" r:id="rId6"/>
    <p:sldId id="264" r:id="rId7"/>
    <p:sldId id="283" r:id="rId8"/>
    <p:sldId id="288" r:id="rId9"/>
    <p:sldId id="292" r:id="rId10"/>
    <p:sldId id="293" r:id="rId11"/>
    <p:sldId id="277" r:id="rId12"/>
    <p:sldId id="287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222" y="10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51A09-2ECE-8F31-C7D8-1F5AFFF97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1E50F0-41B2-3366-204B-F57EF56A5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0A803-EA3F-189F-D9DE-D66CC10A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0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7" r:id="rId2"/>
    <p:sldLayoutId id="2147483684" r:id="rId3"/>
    <p:sldLayoutId id="2147483685" r:id="rId4"/>
    <p:sldLayoutId id="2147483686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4" r:id="rId2"/>
    <p:sldLayoutId id="2147483679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C43B90-F1A8-5659-92D8-BA28F4816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7E971-0071-4A03-77D5-B9FAFC483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84DBE-D7D5-E5D4-049D-80C674781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76EBE-1DEF-4D60-AB89-C54E5CAF8D39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A2621-2E21-8055-6E00-C3F105995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B88FB-E1C5-5DCE-9337-298473FEC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6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1552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s://indico.cern.ch/event/1253317/contributions/5265031/attachments/2591705/4482517/Strategic-Plan-ID2-2.3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697" y="382947"/>
            <a:ext cx="5812220" cy="2002906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Status of implementation of the 2023 ISAB-G recommendations; Starting the Strategy Planning process; Ad-interim organization</a:t>
            </a:r>
            <a:br>
              <a:rPr lang="en-GB" dirty="0"/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92859" y="2782282"/>
            <a:ext cx="4367395" cy="1312287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/>
              <a:t>	</a:t>
            </a:r>
            <a:r>
              <a:rPr lang="en-GB" sz="1600" dirty="0"/>
              <a:t>November 29, 2023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ISAB-G Meeting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	Markus.Nordberg@cern.ch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50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55065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499" y="638899"/>
            <a:ext cx="6348091" cy="705332"/>
          </a:xfrm>
        </p:spPr>
        <p:txBody>
          <a:bodyPr>
            <a:normAutofit/>
          </a:bodyPr>
          <a:lstStyle/>
          <a:p>
            <a:r>
              <a:rPr lang="fr-CH" sz="2000" dirty="0">
                <a:solidFill>
                  <a:srgbClr val="00B050"/>
                </a:solidFill>
              </a:rPr>
              <a:t>STATUS </a:t>
            </a:r>
            <a:r>
              <a:rPr lang="fr-CH" sz="2000" dirty="0"/>
              <a:t>OF KEY </a:t>
            </a:r>
            <a:r>
              <a:rPr lang="fr-CH" sz="2000" dirty="0">
                <a:hlinkClick r:id="rId3"/>
              </a:rPr>
              <a:t>ISAB-G</a:t>
            </a:r>
            <a:r>
              <a:rPr lang="fr-CH" sz="2000" dirty="0"/>
              <a:t> 2023 RECOMMENDATIONS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71105" y="1325331"/>
                <a:ext cx="7567086" cy="3453493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Update current </a:t>
                </a:r>
                <a:r>
                  <a:rPr lang="en-US" sz="1400" dirty="0">
                    <a:hlinkClick r:id="rId4"/>
                  </a:rPr>
                  <a:t>Strategy Plan </a:t>
                </a:r>
                <a:r>
                  <a:rPr lang="en-US" sz="1400" dirty="0"/>
                  <a:t>(2021-2025) to extend up to 2030: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has started (see memo)</a:t>
                </a:r>
              </a:p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Continue the current sharing of administrative tasks between the basic IdeaSquare operations and the EU-funded project activities: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Ad-Interim organization in place (see below)</a:t>
                </a:r>
              </a:p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CERN management sets up modest stable long-term baseline funding that covers basic operations that cannot be funded from grants such as by the EU, and some free-running creative activities in addition to the grant-sponsored activities (e.g. ATTRACT):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not yet in place</a:t>
                </a:r>
              </a:p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IdeaSquare works together with the CERN management to explore ways to expand the building and suggests that IdeaSquare finds a significant part of the required funding for this expansion from external parties: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formal request submitted, external funding (partially) obtained</a:t>
                </a:r>
              </a:p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ISAB-G notes the success of the “Terra Forming” theme for CBIs. It recommends continuing with this theme and to further developing it: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Well in progress (WS’s in June and November)</a:t>
                </a:r>
              </a:p>
              <a:p>
                <a:pPr>
                  <a:lnSpc>
                    <a:spcPct val="120000"/>
                  </a:lnSpc>
                  <a:buAutoNum type="arabicParenR"/>
                </a:pPr>
                <a:r>
                  <a:rPr lang="en-US" sz="1400" dirty="0"/>
                  <a:t>CIJ to increase published articles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400" dirty="0"/>
                  <a:t> 20/year)… and to </a:t>
                </a:r>
                <a:r>
                  <a:rPr lang="en-US" sz="1400" dirty="0" err="1"/>
                  <a:t>organise</a:t>
                </a:r>
                <a:r>
                  <a:rPr lang="en-US" sz="1400" dirty="0"/>
                  <a:t> training, especially for young researchers: efforts underway </a:t>
                </a:r>
                <a:r>
                  <a:rPr lang="en-US" sz="1400" dirty="0">
                    <a:solidFill>
                      <a:srgbClr val="00B050"/>
                    </a:solidFill>
                  </a:rPr>
                  <a:t>(e.g. L. Valtonen)</a:t>
                </a:r>
              </a:p>
              <a:p>
                <a:pPr marL="36576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1105" y="1325331"/>
                <a:ext cx="7567086" cy="3453493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82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55065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989" y="638899"/>
            <a:ext cx="7157387" cy="705332"/>
          </a:xfrm>
        </p:spPr>
        <p:txBody>
          <a:bodyPr>
            <a:normAutofit/>
          </a:bodyPr>
          <a:lstStyle/>
          <a:p>
            <a:r>
              <a:rPr lang="fr-CH" sz="2000" dirty="0">
                <a:solidFill>
                  <a:srgbClr val="00B050"/>
                </a:solidFill>
              </a:rPr>
              <a:t>STATUS</a:t>
            </a:r>
            <a:r>
              <a:rPr lang="fr-CH" sz="2000" dirty="0"/>
              <a:t> OF KEY ISAB-G 2023 RECOMMENDATIONS (2)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325331"/>
            <a:ext cx="7567086" cy="345349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+mj-lt"/>
              <a:buAutoNum type="arabicParenR" startAt="6"/>
            </a:pPr>
            <a:r>
              <a:rPr lang="en-US" sz="1400" dirty="0"/>
              <a:t>Continuing the effort to work with the EU on ATTRACT-like activities, such as Green Village, CARAT and Women in Tech, and even to intensify the collaboration with the EU on this if possible: </a:t>
            </a:r>
            <a:r>
              <a:rPr lang="en-US" sz="1400" dirty="0">
                <a:solidFill>
                  <a:srgbClr val="00B050"/>
                </a:solidFill>
              </a:rPr>
              <a:t>Well in progress (4 submission planned by early 2024)</a:t>
            </a:r>
          </a:p>
          <a:p>
            <a:pPr>
              <a:lnSpc>
                <a:spcPct val="120000"/>
              </a:lnSpc>
              <a:buAutoNum type="arabicParenR" startAt="6"/>
            </a:pPr>
            <a:r>
              <a:rPr lang="en-US" sz="1400" dirty="0"/>
              <a:t>IdeaSquare continues to offer fast prototyping to CERN personnel, continues to host an internal open day (“Open Doors”) and continues to host high-level events to bring together experts from several different domains (e.g. NEB): </a:t>
            </a:r>
            <a:r>
              <a:rPr lang="en-US" sz="1400" dirty="0">
                <a:solidFill>
                  <a:srgbClr val="00B050"/>
                </a:solidFill>
              </a:rPr>
              <a:t>Implemented (NEB, FPGA, Arduino, 3D printers…)</a:t>
            </a:r>
          </a:p>
          <a:p>
            <a:pPr>
              <a:lnSpc>
                <a:spcPct val="120000"/>
              </a:lnSpc>
              <a:buAutoNum type="arabicParenR" startAt="6"/>
            </a:pPr>
            <a:r>
              <a:rPr lang="en-US" sz="1400" dirty="0"/>
              <a:t>IdeaSquare explores the possibility to better involve the CERN Member States, especially those from the East and South parts of Europe, e.g., by better promoting IdeaSquare in these countries: </a:t>
            </a:r>
            <a:r>
              <a:rPr lang="en-US" sz="1400" dirty="0">
                <a:solidFill>
                  <a:srgbClr val="00B050"/>
                </a:solidFill>
              </a:rPr>
              <a:t>In progress</a:t>
            </a:r>
          </a:p>
          <a:p>
            <a:pPr>
              <a:lnSpc>
                <a:spcPct val="120000"/>
              </a:lnSpc>
              <a:buAutoNum type="arabicParenR" startAt="6"/>
            </a:pPr>
            <a:r>
              <a:rPr lang="en-US" sz="1400" dirty="0"/>
              <a:t>Exploring the possibilities for a residence </a:t>
            </a:r>
            <a:r>
              <a:rPr lang="en-US" sz="1400" dirty="0" err="1"/>
              <a:t>programme</a:t>
            </a:r>
            <a:r>
              <a:rPr lang="en-US" sz="1400" dirty="0"/>
              <a:t> for deep tech innovation. The CERN </a:t>
            </a:r>
            <a:r>
              <a:rPr lang="en-US" sz="1400" dirty="0" err="1"/>
              <a:t>programmes</a:t>
            </a:r>
            <a:r>
              <a:rPr lang="en-US" sz="1400" dirty="0"/>
              <a:t> for fellowships and associateships could provide such a framework. A link could be established with the ECFA detector R&amp;D and training </a:t>
            </a:r>
            <a:r>
              <a:rPr lang="en-US" sz="1400" dirty="0" err="1"/>
              <a:t>programmes</a:t>
            </a:r>
            <a:r>
              <a:rPr lang="en-US" sz="1400" dirty="0"/>
              <a:t>: </a:t>
            </a:r>
            <a:r>
              <a:rPr lang="en-US" sz="1400" dirty="0">
                <a:solidFill>
                  <a:srgbClr val="00B050"/>
                </a:solidFill>
              </a:rPr>
              <a:t>In progress</a:t>
            </a:r>
          </a:p>
        </p:txBody>
      </p:sp>
    </p:spTree>
    <p:extLst>
      <p:ext uri="{BB962C8B-B14F-4D97-AF65-F5344CB8AC3E}">
        <p14:creationId xmlns:p14="http://schemas.microsoft.com/office/powerpoint/2010/main" val="318974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55065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989" y="638899"/>
            <a:ext cx="6327070" cy="705332"/>
          </a:xfrm>
        </p:spPr>
        <p:txBody>
          <a:bodyPr>
            <a:normAutofit/>
          </a:bodyPr>
          <a:lstStyle/>
          <a:p>
            <a:r>
              <a:rPr lang="fr-CH" sz="2000" dirty="0"/>
              <a:t>STRATEGY PLAN 2023 – 2025 UPDATE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325331"/>
            <a:ext cx="7567086" cy="345349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AutoNum type="arabicParenR"/>
            </a:pPr>
            <a:r>
              <a:rPr lang="en-US" sz="1500" dirty="0"/>
              <a:t>Key activity drivers: ATTRACT (incl. CBI), ramping up Green Village, continuing CERN-offerings (hosting R&amp;D&amp;I initiatives; tech courses/WSs and support to CERN people; Science Gateway offerings; SPARKS)</a:t>
            </a:r>
          </a:p>
          <a:p>
            <a:pPr>
              <a:lnSpc>
                <a:spcPct val="120000"/>
              </a:lnSpc>
              <a:buAutoNum type="arabicParenR"/>
            </a:pPr>
            <a:r>
              <a:rPr lang="en-US" sz="1500" dirty="0"/>
              <a:t>Key goals: Further increase/improve relevance for CERN; new Student Program in place by 2025 (“i2P”); building extension by 2025-2026  </a:t>
            </a:r>
          </a:p>
          <a:p>
            <a:pPr>
              <a:lnSpc>
                <a:spcPct val="120000"/>
              </a:lnSpc>
              <a:buAutoNum type="arabicParenR"/>
            </a:pPr>
            <a:r>
              <a:rPr lang="en-US" sz="1500" dirty="0"/>
              <a:t>Key resources: ATTRACT, budget from CERN assured for 2023, additional income needed by 2024 (see below) </a:t>
            </a:r>
          </a:p>
          <a:p>
            <a:pPr>
              <a:lnSpc>
                <a:spcPct val="120000"/>
              </a:lnSpc>
              <a:buAutoNum type="arabicParenR"/>
            </a:pPr>
            <a:r>
              <a:rPr lang="en-US" sz="1500" dirty="0"/>
              <a:t>Key challenges in 2024: Completion of ATTRACT Phase-2 Projects; ramping up ATTRACT P-1B; ramping up i2p-Pilot modules, ramping up Green Village projects (expecting EU-funding)</a:t>
            </a: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4908826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EVOLUTION</a:t>
            </a:r>
            <a:r>
              <a:rPr lang="fr-CH" sz="2000" dirty="0"/>
              <a:t> OF i2 ACTIVITIES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75B048-F552-CD46-2979-4E7F69458DEC}"/>
              </a:ext>
            </a:extLst>
          </p:cNvPr>
          <p:cNvSpPr txBox="1"/>
          <p:nvPr/>
        </p:nvSpPr>
        <p:spPr>
          <a:xfrm>
            <a:off x="493060" y="4023360"/>
            <a:ext cx="758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Since</a:t>
            </a:r>
            <a:r>
              <a:rPr lang="fr-CH" sz="1200" dirty="0"/>
              <a:t> 2015, 2100+ </a:t>
            </a:r>
            <a:r>
              <a:rPr lang="fr-CH" sz="1200" dirty="0" err="1"/>
              <a:t>students</a:t>
            </a:r>
            <a:r>
              <a:rPr lang="fr-CH" sz="1200" dirty="0"/>
              <a:t> have been </a:t>
            </a:r>
            <a:r>
              <a:rPr lang="fr-CH" sz="1200" dirty="0" err="1"/>
              <a:t>trained</a:t>
            </a:r>
            <a:r>
              <a:rPr lang="fr-CH" sz="1200" dirty="0"/>
              <a:t> by i2 (plus </a:t>
            </a:r>
            <a:r>
              <a:rPr lang="fr-CH" sz="1200" dirty="0" err="1"/>
              <a:t>another</a:t>
            </a:r>
            <a:r>
              <a:rPr lang="fr-CH" sz="1200" dirty="0"/>
              <a:t> 800 in the UK)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DF93EC-338F-721F-0147-C59011AA7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1419225"/>
            <a:ext cx="8963025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18610" y="464723"/>
            <a:ext cx="8290560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i2 UPDATED BUDGET PLAN UP to ‘25,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34E85A-6C81-14B4-B68E-35BE30043C1D}"/>
              </a:ext>
            </a:extLst>
          </p:cNvPr>
          <p:cNvSpPr txBox="1"/>
          <p:nvPr/>
        </p:nvSpPr>
        <p:spPr>
          <a:xfrm>
            <a:off x="189186" y="4401778"/>
            <a:ext cx="78196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Note: This </a:t>
            </a:r>
            <a:r>
              <a:rPr lang="fr-CH" sz="1200" u="sng" dirty="0"/>
              <a:t>draft</a:t>
            </a:r>
            <a:r>
              <a:rPr lang="fr-CH" sz="1200" dirty="0"/>
              <a:t> Plan assumes: ATTRACT ends in </a:t>
            </a:r>
            <a:r>
              <a:rPr lang="fr-CH" sz="1200" dirty="0" err="1"/>
              <a:t>early</a:t>
            </a:r>
            <a:r>
              <a:rPr lang="fr-CH" sz="1200" dirty="0"/>
              <a:t> 2025; no new EU-</a:t>
            </a:r>
            <a:r>
              <a:rPr lang="fr-CH" sz="1200" dirty="0" err="1"/>
              <a:t>income</a:t>
            </a:r>
            <a:r>
              <a:rPr lang="fr-CH" sz="1200" dirty="0"/>
              <a:t>. To </a:t>
            </a:r>
            <a:r>
              <a:rPr lang="fr-CH" sz="1200" dirty="0" err="1"/>
              <a:t>be</a:t>
            </a:r>
            <a:r>
              <a:rPr lang="fr-CH" sz="1200" dirty="0"/>
              <a:t> </a:t>
            </a:r>
            <a:r>
              <a:rPr lang="fr-CH" sz="1200" dirty="0" err="1"/>
              <a:t>updated</a:t>
            </a:r>
            <a:r>
              <a:rPr lang="fr-CH" sz="1200" dirty="0"/>
              <a:t> for </a:t>
            </a:r>
            <a:r>
              <a:rPr lang="fr-CH" sz="1200" dirty="0" err="1"/>
              <a:t>January</a:t>
            </a:r>
            <a:r>
              <a:rPr lang="fr-CH" sz="1200" dirty="0"/>
              <a:t>! 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DACD80-0D59-7AC6-7EB0-6A90925A4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6885"/>
            <a:ext cx="9144000" cy="233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14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8B8E0A-8C69-9B50-EAE4-E4364EEF7F1F}"/>
              </a:ext>
            </a:extLst>
          </p:cNvPr>
          <p:cNvSpPr txBox="1"/>
          <p:nvPr/>
        </p:nvSpPr>
        <p:spPr>
          <a:xfrm>
            <a:off x="1398983" y="65115"/>
            <a:ext cx="5992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000" dirty="0"/>
              <a:t>Ad-</a:t>
            </a:r>
            <a:r>
              <a:rPr lang="fr-CH" sz="2000" dirty="0" err="1"/>
              <a:t>Interim</a:t>
            </a:r>
            <a:r>
              <a:rPr lang="fr-CH" sz="2000" dirty="0"/>
              <a:t> IdeaSquare </a:t>
            </a:r>
            <a:r>
              <a:rPr lang="fr-CH" sz="2000" dirty="0" err="1"/>
              <a:t>Internal</a:t>
            </a:r>
            <a:r>
              <a:rPr lang="fr-CH" sz="2000" dirty="0"/>
              <a:t> </a:t>
            </a:r>
            <a:r>
              <a:rPr lang="fr-CH" sz="2000" dirty="0" err="1"/>
              <a:t>Organization</a:t>
            </a:r>
            <a:r>
              <a:rPr lang="fr-CH" sz="2000" dirty="0"/>
              <a:t> (in IPT). Effective </a:t>
            </a:r>
            <a:r>
              <a:rPr lang="fr-CH" sz="2000" dirty="0" err="1"/>
              <a:t>until</a:t>
            </a:r>
            <a:r>
              <a:rPr lang="fr-CH" sz="2000" dirty="0"/>
              <a:t> June, 2024</a:t>
            </a:r>
            <a:endParaRPr lang="en-US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08E517-0D36-EBD0-50F2-EF0A4B1963E1}"/>
              </a:ext>
            </a:extLst>
          </p:cNvPr>
          <p:cNvSpPr/>
          <p:nvPr/>
        </p:nvSpPr>
        <p:spPr>
          <a:xfrm>
            <a:off x="1632204" y="2145751"/>
            <a:ext cx="1008126" cy="33921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13" dirty="0"/>
              <a:t>R. Pennings</a:t>
            </a:r>
            <a:r>
              <a:rPr lang="fr-CH" sz="1013" dirty="0">
                <a:solidFill>
                  <a:schemeClr val="tx1"/>
                </a:solidFill>
              </a:rPr>
              <a:t> </a:t>
            </a:r>
            <a:endParaRPr lang="en-US" sz="1013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22025C-DC64-748F-E52F-CDB08D3E3458}"/>
              </a:ext>
            </a:extLst>
          </p:cNvPr>
          <p:cNvSpPr/>
          <p:nvPr/>
        </p:nvSpPr>
        <p:spPr>
          <a:xfrm>
            <a:off x="3767323" y="1436491"/>
            <a:ext cx="1008126" cy="59664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13" dirty="0">
                <a:solidFill>
                  <a:schemeClr val="tx1"/>
                </a:solidFill>
              </a:rPr>
              <a:t>P. Tello (IPT-EU-PI)</a:t>
            </a:r>
            <a:endParaRPr lang="en-US" sz="1013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B34FE7-6210-29A8-A8B9-E402B9A50A9E}"/>
              </a:ext>
            </a:extLst>
          </p:cNvPr>
          <p:cNvSpPr/>
          <p:nvPr/>
        </p:nvSpPr>
        <p:spPr>
          <a:xfrm>
            <a:off x="1632204" y="3539847"/>
            <a:ext cx="5154930" cy="66522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13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08641C-0D29-D5C3-947B-7B7BE37CF0B1}"/>
              </a:ext>
            </a:extLst>
          </p:cNvPr>
          <p:cNvSpPr/>
          <p:nvPr/>
        </p:nvSpPr>
        <p:spPr>
          <a:xfrm>
            <a:off x="1632204" y="2806897"/>
            <a:ext cx="5154930" cy="66522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13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79CD68-2AF9-0805-0EFF-95882CE0C7DD}"/>
              </a:ext>
            </a:extLst>
          </p:cNvPr>
          <p:cNvSpPr/>
          <p:nvPr/>
        </p:nvSpPr>
        <p:spPr>
          <a:xfrm>
            <a:off x="1632204" y="4275630"/>
            <a:ext cx="5154930" cy="66522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13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ED5CD8-5F9C-5B8A-29BA-D76B6436FD7D}"/>
              </a:ext>
            </a:extLst>
          </p:cNvPr>
          <p:cNvSpPr/>
          <p:nvPr/>
        </p:nvSpPr>
        <p:spPr>
          <a:xfrm>
            <a:off x="3758184" y="722101"/>
            <a:ext cx="1008126" cy="59664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13" dirty="0">
                <a:solidFill>
                  <a:schemeClr val="tx1"/>
                </a:solidFill>
              </a:rPr>
              <a:t>C. Hartley (IPT DL)</a:t>
            </a:r>
            <a:endParaRPr lang="en-US" sz="1013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E57749-A751-95EE-96CF-38CA4C16B569}"/>
              </a:ext>
            </a:extLst>
          </p:cNvPr>
          <p:cNvSpPr txBox="1"/>
          <p:nvPr/>
        </p:nvSpPr>
        <p:spPr>
          <a:xfrm>
            <a:off x="116586" y="2730030"/>
            <a:ext cx="1351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/>
              <a:t>EU-</a:t>
            </a:r>
            <a:r>
              <a:rPr lang="fr-CH" sz="1200" dirty="0" err="1"/>
              <a:t>Funded</a:t>
            </a:r>
            <a:r>
              <a:rPr lang="fr-CH" sz="1200" dirty="0"/>
              <a:t> </a:t>
            </a:r>
            <a:r>
              <a:rPr lang="fr-CH" sz="1200" dirty="0" err="1"/>
              <a:t>Activities</a:t>
            </a:r>
            <a:r>
              <a:rPr lang="fr-CH" sz="1200" dirty="0"/>
              <a:t> (ATTRACT, Green Village etc.)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C6A0C-C4A8-1829-0E7F-5225AF039B3F}"/>
              </a:ext>
            </a:extLst>
          </p:cNvPr>
          <p:cNvSpPr txBox="1"/>
          <p:nvPr/>
        </p:nvSpPr>
        <p:spPr>
          <a:xfrm>
            <a:off x="141732" y="3647923"/>
            <a:ext cx="1351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/>
              <a:t>CERN-</a:t>
            </a:r>
            <a:r>
              <a:rPr lang="fr-CH" sz="1200" dirty="0" err="1"/>
              <a:t>Funded</a:t>
            </a:r>
            <a:r>
              <a:rPr lang="fr-CH" sz="1200" dirty="0"/>
              <a:t> </a:t>
            </a:r>
            <a:r>
              <a:rPr lang="fr-CH" sz="1200" dirty="0" err="1"/>
              <a:t>Activities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CEB886-40E9-006F-1DCE-FDE66AD083D0}"/>
              </a:ext>
            </a:extLst>
          </p:cNvPr>
          <p:cNvSpPr txBox="1"/>
          <p:nvPr/>
        </p:nvSpPr>
        <p:spPr>
          <a:xfrm>
            <a:off x="173736" y="4295395"/>
            <a:ext cx="1351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/>
              <a:t>Other</a:t>
            </a:r>
            <a:r>
              <a:rPr lang="fr-CH" sz="1200" dirty="0"/>
              <a:t> </a:t>
            </a:r>
            <a:r>
              <a:rPr lang="fr-CH" sz="1200" dirty="0" err="1"/>
              <a:t>Activities</a:t>
            </a:r>
            <a:r>
              <a:rPr lang="fr-CH" sz="1200" dirty="0"/>
              <a:t> (Ext. </a:t>
            </a:r>
            <a:r>
              <a:rPr lang="fr-CH" sz="1200" dirty="0" err="1"/>
              <a:t>Funding</a:t>
            </a:r>
            <a:r>
              <a:rPr lang="fr-CH" sz="1200" dirty="0"/>
              <a:t>)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0E4F14-A027-A71A-52AD-FC8B5FBD28CC}"/>
              </a:ext>
            </a:extLst>
          </p:cNvPr>
          <p:cNvSpPr txBox="1"/>
          <p:nvPr/>
        </p:nvSpPr>
        <p:spPr>
          <a:xfrm>
            <a:off x="1789937" y="2772253"/>
            <a:ext cx="14767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Student</a:t>
            </a:r>
            <a:r>
              <a:rPr lang="fr-CH" sz="900" dirty="0"/>
              <a:t> Program (CBI)</a:t>
            </a:r>
            <a:endParaRPr lang="en-US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1F788A-AF32-34D3-7785-F35DDDEF129F}"/>
              </a:ext>
            </a:extLst>
          </p:cNvPr>
          <p:cNvSpPr txBox="1"/>
          <p:nvPr/>
        </p:nvSpPr>
        <p:spPr>
          <a:xfrm>
            <a:off x="1801368" y="2920843"/>
            <a:ext cx="12138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Comms</a:t>
            </a:r>
            <a:r>
              <a:rPr lang="fr-CH" sz="900" dirty="0"/>
              <a:t> (i2)</a:t>
            </a:r>
            <a:endParaRPr lang="en-US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EB0F71-4307-253F-B487-3379F8FF1AD2}"/>
              </a:ext>
            </a:extLst>
          </p:cNvPr>
          <p:cNvSpPr txBox="1"/>
          <p:nvPr/>
        </p:nvSpPr>
        <p:spPr>
          <a:xfrm>
            <a:off x="1805940" y="3093907"/>
            <a:ext cx="12138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CIJ Journal</a:t>
            </a:r>
            <a:endParaRPr lang="en-US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DA3F3F-7C63-8988-0753-7AF394C686CB}"/>
              </a:ext>
            </a:extLst>
          </p:cNvPr>
          <p:cNvSpPr txBox="1"/>
          <p:nvPr/>
        </p:nvSpPr>
        <p:spPr>
          <a:xfrm>
            <a:off x="1824228" y="3253255"/>
            <a:ext cx="12138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Admin, Project </a:t>
            </a:r>
            <a:r>
              <a:rPr lang="fr-CH" sz="900" dirty="0" err="1"/>
              <a:t>Mgmt</a:t>
            </a:r>
            <a:endParaRPr lang="en-US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BB1ECE-173D-E8D8-57E0-F0D2B1D61F1A}"/>
              </a:ext>
            </a:extLst>
          </p:cNvPr>
          <p:cNvSpPr txBox="1"/>
          <p:nvPr/>
        </p:nvSpPr>
        <p:spPr>
          <a:xfrm>
            <a:off x="6073902" y="3250969"/>
            <a:ext cx="6697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Admin</a:t>
            </a:r>
            <a:endParaRPr lang="en-US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B034F6-BD5D-5125-DF7C-938F55EB7C55}"/>
              </a:ext>
            </a:extLst>
          </p:cNvPr>
          <p:cNvSpPr txBox="1"/>
          <p:nvPr/>
        </p:nvSpPr>
        <p:spPr>
          <a:xfrm>
            <a:off x="1849374" y="4004539"/>
            <a:ext cx="1565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Admin (i2; incl. GRADE &amp; GV)</a:t>
            </a:r>
            <a:endParaRPr lang="en-US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F6B1A6-2A96-317D-3F8F-29E6E8832DE2}"/>
              </a:ext>
            </a:extLst>
          </p:cNvPr>
          <p:cNvSpPr txBox="1"/>
          <p:nvPr/>
        </p:nvSpPr>
        <p:spPr>
          <a:xfrm>
            <a:off x="5756020" y="3659359"/>
            <a:ext cx="11503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Student</a:t>
            </a:r>
            <a:r>
              <a:rPr lang="fr-CH" sz="900" dirty="0"/>
              <a:t> Programs</a:t>
            </a:r>
            <a:endParaRPr lang="en-US" sz="9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9D0056-9B8D-DF86-73C4-0C7DDC33B3F7}"/>
              </a:ext>
            </a:extLst>
          </p:cNvPr>
          <p:cNvSpPr txBox="1"/>
          <p:nvPr/>
        </p:nvSpPr>
        <p:spPr>
          <a:xfrm>
            <a:off x="1829472" y="3604397"/>
            <a:ext cx="1565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Events, Workshops</a:t>
            </a:r>
            <a:endParaRPr lang="en-US" sz="9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EF5135-CE91-A75C-3A90-C2C6A3936426}"/>
              </a:ext>
            </a:extLst>
          </p:cNvPr>
          <p:cNvSpPr txBox="1"/>
          <p:nvPr/>
        </p:nvSpPr>
        <p:spPr>
          <a:xfrm>
            <a:off x="1837944" y="3724705"/>
            <a:ext cx="1428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Comms</a:t>
            </a:r>
            <a:r>
              <a:rPr lang="fr-CH" sz="900" dirty="0"/>
              <a:t> (i2)</a:t>
            </a:r>
            <a:endParaRPr lang="en-US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609AAF-1B9F-CB5C-B0E7-B3E2D0F8AC3D}"/>
              </a:ext>
            </a:extLst>
          </p:cNvPr>
          <p:cNvSpPr txBox="1"/>
          <p:nvPr/>
        </p:nvSpPr>
        <p:spPr>
          <a:xfrm>
            <a:off x="1849374" y="3874237"/>
            <a:ext cx="1428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Science Gateway</a:t>
            </a:r>
            <a:endParaRPr lang="en-US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98C288-BA2D-73AA-24EC-749F2FE79252}"/>
              </a:ext>
            </a:extLst>
          </p:cNvPr>
          <p:cNvSpPr txBox="1"/>
          <p:nvPr/>
        </p:nvSpPr>
        <p:spPr>
          <a:xfrm>
            <a:off x="5766771" y="3824346"/>
            <a:ext cx="1428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Green Village </a:t>
            </a:r>
            <a:endParaRPr lang="en-US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453BF8-404B-40B1-27FB-76D461A91D8A}"/>
              </a:ext>
            </a:extLst>
          </p:cNvPr>
          <p:cNvSpPr txBox="1"/>
          <p:nvPr/>
        </p:nvSpPr>
        <p:spPr>
          <a:xfrm>
            <a:off x="1872907" y="4446411"/>
            <a:ext cx="121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Exec</a:t>
            </a:r>
            <a:r>
              <a:rPr lang="fr-CH" sz="900" dirty="0"/>
              <a:t> </a:t>
            </a:r>
            <a:r>
              <a:rPr lang="fr-CH" sz="900" dirty="0" err="1"/>
              <a:t>Mgmt</a:t>
            </a:r>
            <a:endParaRPr lang="fr-CH" sz="900" dirty="0"/>
          </a:p>
          <a:p>
            <a:r>
              <a:rPr lang="fr-CH" sz="900" dirty="0"/>
              <a:t>Admin</a:t>
            </a:r>
            <a:endParaRPr lang="en-US" sz="9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F0C010-3A28-1774-4AC2-636AB27BFA5F}"/>
              </a:ext>
            </a:extLst>
          </p:cNvPr>
          <p:cNvSpPr txBox="1"/>
          <p:nvPr/>
        </p:nvSpPr>
        <p:spPr>
          <a:xfrm>
            <a:off x="6029325" y="4466794"/>
            <a:ext cx="12138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err="1"/>
              <a:t>Exec</a:t>
            </a:r>
            <a:r>
              <a:rPr lang="fr-CH" sz="900" dirty="0"/>
              <a:t> </a:t>
            </a:r>
            <a:r>
              <a:rPr lang="fr-CH" sz="900" dirty="0" err="1"/>
              <a:t>Mgmt</a:t>
            </a:r>
            <a:endParaRPr lang="fr-CH" sz="9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C2D0AB3-3000-1772-898C-B37A2CF3E7D5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136267" y="2484962"/>
            <a:ext cx="0" cy="3219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53B170-D2A9-82DF-11A5-A45C4FF6581E}"/>
              </a:ext>
            </a:extLst>
          </p:cNvPr>
          <p:cNvCxnSpPr>
            <a:stCxn id="4" idx="2"/>
          </p:cNvCxnSpPr>
          <p:nvPr/>
        </p:nvCxnSpPr>
        <p:spPr>
          <a:xfrm>
            <a:off x="4271386" y="2033137"/>
            <a:ext cx="0" cy="2788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46F0411-DFBE-863F-5313-B1E1784ED3C6}"/>
              </a:ext>
            </a:extLst>
          </p:cNvPr>
          <p:cNvSpPr txBox="1"/>
          <p:nvPr/>
        </p:nvSpPr>
        <p:spPr>
          <a:xfrm>
            <a:off x="2763774" y="4889754"/>
            <a:ext cx="3733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050" dirty="0"/>
              <a:t>Note: This Diagram shows the supervision of </a:t>
            </a:r>
            <a:r>
              <a:rPr lang="fr-CH" sz="1050" u="sng" dirty="0"/>
              <a:t>Teams. </a:t>
            </a:r>
            <a:endParaRPr lang="en-US" sz="1050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BA4F67-4CAB-C55A-4124-A1A80F75C6BD}"/>
              </a:ext>
            </a:extLst>
          </p:cNvPr>
          <p:cNvSpPr txBox="1"/>
          <p:nvPr/>
        </p:nvSpPr>
        <p:spPr>
          <a:xfrm>
            <a:off x="6077264" y="2863017"/>
            <a:ext cx="669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Project </a:t>
            </a:r>
            <a:r>
              <a:rPr lang="fr-CH" sz="900" dirty="0" err="1"/>
              <a:t>Mgmt</a:t>
            </a:r>
            <a:endParaRPr lang="en-US" sz="9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62CC57-C5D4-4DDA-62E7-03FE150B45B5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4262416" y="1314166"/>
            <a:ext cx="8970" cy="1223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1B17932-AD69-6E0C-19CF-E65131DF4E47}"/>
              </a:ext>
            </a:extLst>
          </p:cNvPr>
          <p:cNvSpPr/>
          <p:nvPr/>
        </p:nvSpPr>
        <p:spPr>
          <a:xfrm>
            <a:off x="5700394" y="2126023"/>
            <a:ext cx="1008126" cy="33921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13" dirty="0"/>
              <a:t>P. Tello</a:t>
            </a:r>
            <a:r>
              <a:rPr lang="fr-CH" sz="1013" dirty="0">
                <a:solidFill>
                  <a:schemeClr val="tx1"/>
                </a:solidFill>
              </a:rPr>
              <a:t> </a:t>
            </a:r>
            <a:endParaRPr lang="en-US" sz="1013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57AF1A-5A68-54DE-49BF-0B686884B1B2}"/>
              </a:ext>
            </a:extLst>
          </p:cNvPr>
          <p:cNvCxnSpPr>
            <a:cxnSpLocks/>
          </p:cNvCxnSpPr>
          <p:nvPr/>
        </p:nvCxnSpPr>
        <p:spPr>
          <a:xfrm>
            <a:off x="6247474" y="2475992"/>
            <a:ext cx="0" cy="33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1DD330-4593-10E6-5EAD-84A9FB752178}"/>
              </a:ext>
            </a:extLst>
          </p:cNvPr>
          <p:cNvCxnSpPr>
            <a:stCxn id="3" idx="3"/>
            <a:endCxn id="39" idx="1"/>
          </p:cNvCxnSpPr>
          <p:nvPr/>
        </p:nvCxnSpPr>
        <p:spPr>
          <a:xfrm flipV="1">
            <a:off x="2640330" y="2295629"/>
            <a:ext cx="3060064" cy="19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53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0BFEC9-A79C-FCE1-2642-02A4F6482BC7}"/>
              </a:ext>
            </a:extLst>
          </p:cNvPr>
          <p:cNvSpPr txBox="1"/>
          <p:nvPr/>
        </p:nvSpPr>
        <p:spPr>
          <a:xfrm>
            <a:off x="1054428" y="155977"/>
            <a:ext cx="6309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AD-INTERIM SHARING OF PRIMARY TASKS AT i2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AB6B1-F498-2FE0-291B-FD1AE95B9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19"/>
            <a:ext cx="9144000" cy="387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7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282" y="449953"/>
            <a:ext cx="8087430" cy="705332"/>
          </a:xfrm>
        </p:spPr>
        <p:txBody>
          <a:bodyPr>
            <a:normAutofit/>
          </a:bodyPr>
          <a:lstStyle/>
          <a:p>
            <a:r>
              <a:rPr lang="fr-CH" sz="2000" dirty="0"/>
              <a:t>CONCLUSIONS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fr-CH" sz="1800" dirty="0"/>
              <a:t>i2 activities in 2023 have </a:t>
            </a:r>
            <a:r>
              <a:rPr lang="fr-CH" sz="1800" dirty="0" err="1"/>
              <a:t>progressed</a:t>
            </a:r>
            <a:r>
              <a:rPr lang="fr-CH" sz="1800" dirty="0"/>
              <a:t> </a:t>
            </a:r>
            <a:r>
              <a:rPr lang="fr-CH" sz="1800" dirty="0" err="1"/>
              <a:t>well</a:t>
            </a:r>
            <a:r>
              <a:rPr lang="fr-CH" sz="1800" dirty="0"/>
              <a:t> </a:t>
            </a:r>
            <a:r>
              <a:rPr lang="fr-CH" sz="1800" dirty="0" err="1"/>
              <a:t>along</a:t>
            </a:r>
            <a:r>
              <a:rPr lang="fr-CH" sz="1800" dirty="0"/>
              <a:t> the </a:t>
            </a:r>
            <a:r>
              <a:rPr lang="fr-CH" sz="1800" dirty="0" err="1"/>
              <a:t>Strategy</a:t>
            </a:r>
            <a:r>
              <a:rPr lang="fr-CH" sz="1800" dirty="0"/>
              <a:t> Plan</a:t>
            </a:r>
          </a:p>
          <a:p>
            <a:r>
              <a:rPr lang="fr-CH" sz="1800" dirty="0"/>
              <a:t>Over 2100 </a:t>
            </a:r>
            <a:r>
              <a:rPr lang="fr-CH" sz="1800" dirty="0" err="1"/>
              <a:t>students</a:t>
            </a:r>
            <a:r>
              <a:rPr lang="fr-CH" sz="1800" dirty="0"/>
              <a:t> have been </a:t>
            </a:r>
            <a:r>
              <a:rPr lang="fr-CH" sz="1800" dirty="0" err="1"/>
              <a:t>trained</a:t>
            </a:r>
            <a:r>
              <a:rPr lang="fr-CH" sz="1800" dirty="0"/>
              <a:t> </a:t>
            </a:r>
            <a:r>
              <a:rPr lang="fr-CH" sz="1800" dirty="0" err="1"/>
              <a:t>so</a:t>
            </a:r>
            <a:r>
              <a:rPr lang="fr-CH" sz="1800" dirty="0"/>
              <a:t> far by i2 personnel </a:t>
            </a:r>
          </a:p>
          <a:p>
            <a:r>
              <a:rPr lang="fr-CH" sz="1800" dirty="0" err="1"/>
              <a:t>Primary</a:t>
            </a:r>
            <a:r>
              <a:rPr lang="fr-CH" sz="1800" dirty="0"/>
              <a:t> focus </a:t>
            </a:r>
            <a:r>
              <a:rPr lang="fr-CH" sz="1800" dirty="0" err="1"/>
              <a:t>is</a:t>
            </a:r>
            <a:r>
              <a:rPr lang="fr-CH" sz="1800" dirty="0"/>
              <a:t> in 2024 in ATTRACT Phase 2, 1B and Green Village initiatives. 2024+ CERN budgets </a:t>
            </a:r>
            <a:r>
              <a:rPr lang="fr-CH" sz="1800" dirty="0" err="1"/>
              <a:t>need</a:t>
            </a:r>
            <a:r>
              <a:rPr lang="fr-CH" sz="1800" dirty="0"/>
              <a:t> </a:t>
            </a:r>
            <a:r>
              <a:rPr lang="fr-CH" sz="1800" dirty="0" err="1"/>
              <a:t>still</a:t>
            </a:r>
            <a:r>
              <a:rPr lang="fr-CH" sz="1800" dirty="0"/>
              <a:t>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secured</a:t>
            </a:r>
            <a:endParaRPr lang="fr-CH" sz="1800" dirty="0"/>
          </a:p>
          <a:p>
            <a:r>
              <a:rPr lang="fr-CH" sz="1800" dirty="0" err="1"/>
              <a:t>Increasing</a:t>
            </a:r>
            <a:r>
              <a:rPr lang="fr-CH" sz="1800" dirty="0"/>
              <a:t> activities at i2 </a:t>
            </a:r>
            <a:r>
              <a:rPr lang="fr-CH" sz="1800" dirty="0" err="1"/>
              <a:t>necessitate</a:t>
            </a:r>
            <a:r>
              <a:rPr lang="fr-CH" sz="1800" dirty="0"/>
              <a:t> to </a:t>
            </a:r>
            <a:r>
              <a:rPr lang="fr-CH" sz="1800" dirty="0" err="1"/>
              <a:t>extend</a:t>
            </a:r>
            <a:r>
              <a:rPr lang="fr-CH" sz="1800" dirty="0"/>
              <a:t> the </a:t>
            </a:r>
            <a:r>
              <a:rPr lang="fr-CH" sz="1800" dirty="0" err="1"/>
              <a:t>current</a:t>
            </a:r>
            <a:r>
              <a:rPr lang="fr-CH" sz="1800" dirty="0"/>
              <a:t> building by ca 400m</a:t>
            </a:r>
            <a:r>
              <a:rPr lang="fr-CH" sz="1800" baseline="30000" dirty="0"/>
              <a:t>2</a:t>
            </a:r>
            <a:r>
              <a:rPr lang="fr-CH" sz="1800" dirty="0"/>
              <a:t> by 2025-26. </a:t>
            </a:r>
            <a:r>
              <a:rPr lang="fr-CH" sz="1800" dirty="0" err="1"/>
              <a:t>Formal</a:t>
            </a:r>
            <a:r>
              <a:rPr lang="fr-CH" sz="1800" dirty="0"/>
              <a:t> </a:t>
            </a:r>
            <a:r>
              <a:rPr lang="fr-CH" sz="1800" dirty="0" err="1"/>
              <a:t>request</a:t>
            </a:r>
            <a:r>
              <a:rPr lang="fr-CH" sz="1800" dirty="0"/>
              <a:t> has been </a:t>
            </a:r>
            <a:r>
              <a:rPr lang="fr-CH" sz="1800" dirty="0" err="1"/>
              <a:t>submitted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5111</TotalTime>
  <Words>793</Words>
  <Application>Microsoft Office PowerPoint</Application>
  <PresentationFormat>On-screen Show (16:9)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Helvetica</vt:lpstr>
      <vt:lpstr>CERNCorporate16-9</vt:lpstr>
      <vt:lpstr>Opcion Foto</vt:lpstr>
      <vt:lpstr>Office Theme</vt:lpstr>
      <vt:lpstr>Status of implementation of the 2023 ISAB-G recommendations; Starting the Strategy Planning process; Ad-interim organization </vt:lpstr>
      <vt:lpstr>STATUS OF KEY ISAB-G 2023 RECOMMENDATIONS</vt:lpstr>
      <vt:lpstr>STATUS OF KEY ISAB-G 2023 RECOMMENDATIONS (2)</vt:lpstr>
      <vt:lpstr>STRATEGY PLAN 2023 – 2025 UPDATE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336</cp:revision>
  <dcterms:created xsi:type="dcterms:W3CDTF">2012-11-30T11:04:26Z</dcterms:created>
  <dcterms:modified xsi:type="dcterms:W3CDTF">2023-10-31T21:18:21Z</dcterms:modified>
</cp:coreProperties>
</file>