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753" r:id="rId1"/>
    <p:sldMasterId id="2147483776" r:id="rId2"/>
    <p:sldMasterId id="2147483788" r:id="rId3"/>
  </p:sldMasterIdLst>
  <p:notesMasterIdLst>
    <p:notesMasterId r:id="rId64"/>
  </p:notesMasterIdLst>
  <p:handoutMasterIdLst>
    <p:handoutMasterId r:id="rId65"/>
  </p:handoutMasterIdLst>
  <p:sldIdLst>
    <p:sldId id="492" r:id="rId4"/>
    <p:sldId id="257" r:id="rId5"/>
    <p:sldId id="324" r:id="rId6"/>
    <p:sldId id="258" r:id="rId7"/>
    <p:sldId id="350" r:id="rId8"/>
    <p:sldId id="490" r:id="rId9"/>
    <p:sldId id="380" r:id="rId10"/>
    <p:sldId id="379" r:id="rId11"/>
    <p:sldId id="368" r:id="rId12"/>
    <p:sldId id="369" r:id="rId13"/>
    <p:sldId id="370" r:id="rId14"/>
    <p:sldId id="381" r:id="rId15"/>
    <p:sldId id="372" r:id="rId16"/>
    <p:sldId id="268" r:id="rId17"/>
    <p:sldId id="325" r:id="rId18"/>
    <p:sldId id="373" r:id="rId19"/>
    <p:sldId id="270" r:id="rId20"/>
    <p:sldId id="271" r:id="rId21"/>
    <p:sldId id="375" r:id="rId22"/>
    <p:sldId id="272" r:id="rId23"/>
    <p:sldId id="273" r:id="rId24"/>
    <p:sldId id="489" r:id="rId25"/>
    <p:sldId id="278" r:id="rId26"/>
    <p:sldId id="351" r:id="rId27"/>
    <p:sldId id="352" r:id="rId28"/>
    <p:sldId id="282" r:id="rId29"/>
    <p:sldId id="283" r:id="rId30"/>
    <p:sldId id="284" r:id="rId31"/>
    <p:sldId id="491" r:id="rId32"/>
    <p:sldId id="285" r:id="rId33"/>
    <p:sldId id="286" r:id="rId34"/>
    <p:sldId id="359" r:id="rId35"/>
    <p:sldId id="493" r:id="rId36"/>
    <p:sldId id="290" r:id="rId37"/>
    <p:sldId id="291" r:id="rId38"/>
    <p:sldId id="292" r:id="rId39"/>
    <p:sldId id="356" r:id="rId40"/>
    <p:sldId id="293" r:id="rId41"/>
    <p:sldId id="298" r:id="rId42"/>
    <p:sldId id="299" r:id="rId43"/>
    <p:sldId id="300" r:id="rId44"/>
    <p:sldId id="303" r:id="rId45"/>
    <p:sldId id="362" r:id="rId46"/>
    <p:sldId id="304" r:id="rId47"/>
    <p:sldId id="361" r:id="rId48"/>
    <p:sldId id="363" r:id="rId49"/>
    <p:sldId id="364" r:id="rId50"/>
    <p:sldId id="309" r:id="rId51"/>
    <p:sldId id="365" r:id="rId52"/>
    <p:sldId id="377" r:id="rId53"/>
    <p:sldId id="382" r:id="rId54"/>
    <p:sldId id="343" r:id="rId55"/>
    <p:sldId id="366" r:id="rId56"/>
    <p:sldId id="383" r:id="rId57"/>
    <p:sldId id="346" r:id="rId58"/>
    <p:sldId id="378" r:id="rId59"/>
    <p:sldId id="395" r:id="rId60"/>
    <p:sldId id="397" r:id="rId61"/>
    <p:sldId id="367" r:id="rId62"/>
    <p:sldId id="394" r:id="rId63"/>
  </p:sldIdLst>
  <p:sldSz cx="12192000" cy="6858000"/>
  <p:notesSz cx="7104063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3674"/>
    <a:srgbClr val="D8C81C"/>
    <a:srgbClr val="149BD8"/>
    <a:srgbClr val="C2C3C2"/>
    <a:srgbClr val="14A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13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presProps" Target="presProps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viewProps" Target="view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CBED7AD1-CCA6-403F-93FD-750CF90AA1F7}" type="datetime1">
              <a:rPr lang="de-DE" smtClean="0"/>
              <a:t>22.12.2023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r>
              <a:rPr lang="de-DE"/>
              <a:t>Forschung trifft Schule - Lehrpersonenfortbildung Teilchenphysik - Meissen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540350EF-A9AE-4FD9-B3F1-50E8B0C8974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5013197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-71438" y="909638"/>
            <a:ext cx="7974013" cy="448627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Folie mittels Klicken verschieben</a:t>
            </a:r>
          </a:p>
        </p:txBody>
      </p:sp>
      <p:sp>
        <p:nvSpPr>
          <p:cNvPr id="349" name="PlaceHolder 2"/>
          <p:cNvSpPr>
            <a:spLocks noGrp="1"/>
          </p:cNvSpPr>
          <p:nvPr>
            <p:ph type="body"/>
          </p:nvPr>
        </p:nvSpPr>
        <p:spPr>
          <a:xfrm>
            <a:off x="783125" y="5684240"/>
            <a:ext cx="6264628" cy="538485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DE" sz="2200" b="0" strike="noStrike" spc="-1">
                <a:latin typeface="Arial"/>
              </a:rPr>
              <a:t>Format der Notizen mittels Klicken bearbeiten</a:t>
            </a:r>
          </a:p>
        </p:txBody>
      </p:sp>
      <p:sp>
        <p:nvSpPr>
          <p:cNvPr id="35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98390" cy="597959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DE" sz="1500" b="0" strike="noStrike" spc="-1">
                <a:latin typeface="Times New Roman"/>
              </a:rPr>
              <a:t>&lt;Kopfzeile&gt;</a:t>
            </a:r>
          </a:p>
        </p:txBody>
      </p:sp>
      <p:sp>
        <p:nvSpPr>
          <p:cNvPr id="351" name="PlaceHolder 4"/>
          <p:cNvSpPr>
            <a:spLocks noGrp="1"/>
          </p:cNvSpPr>
          <p:nvPr>
            <p:ph type="dt"/>
          </p:nvPr>
        </p:nvSpPr>
        <p:spPr>
          <a:xfrm>
            <a:off x="4432488" y="0"/>
            <a:ext cx="3398390" cy="597959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fld id="{6DFE7844-1ECA-48D8-A430-DA17F8997952}" type="datetime1">
              <a:rPr lang="de-DE" sz="1500" b="0" strike="noStrike" spc="-1" smtClean="0">
                <a:latin typeface="Times New Roman"/>
              </a:rPr>
              <a:t>22.12.2023</a:t>
            </a:fld>
            <a:endParaRPr lang="de-DE" sz="1500" b="0" strike="noStrike" spc="-1">
              <a:latin typeface="Times New Roman"/>
            </a:endParaRPr>
          </a:p>
        </p:txBody>
      </p:sp>
      <p:sp>
        <p:nvSpPr>
          <p:cNvPr id="352" name="PlaceHolder 5"/>
          <p:cNvSpPr>
            <a:spLocks noGrp="1"/>
          </p:cNvSpPr>
          <p:nvPr>
            <p:ph type="ftr"/>
          </p:nvPr>
        </p:nvSpPr>
        <p:spPr>
          <a:xfrm>
            <a:off x="0" y="11368882"/>
            <a:ext cx="3398390" cy="597959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de-DE" sz="1500" b="0" strike="noStrike" spc="-1">
                <a:latin typeface="Times New Roman"/>
              </a:rPr>
              <a:t>Forschung trifft Schule - Lehrpersonenfortbildung Teilchenphysik - Meissen</a:t>
            </a:r>
          </a:p>
        </p:txBody>
      </p:sp>
      <p:sp>
        <p:nvSpPr>
          <p:cNvPr id="353" name="PlaceHolder 6"/>
          <p:cNvSpPr>
            <a:spLocks noGrp="1"/>
          </p:cNvSpPr>
          <p:nvPr>
            <p:ph type="sldNum"/>
          </p:nvPr>
        </p:nvSpPr>
        <p:spPr>
          <a:xfrm>
            <a:off x="4432488" y="11368882"/>
            <a:ext cx="3398390" cy="597959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57118702-ACF0-40D4-B4BD-7C05CA6BBD90}" type="slidenum">
              <a:rPr lang="de-DE" sz="1500" b="0" strike="noStrike" spc="-1">
                <a:latin typeface="Times New Roman"/>
              </a:rPr>
              <a:t>‹Nr.›</a:t>
            </a:fld>
            <a:endParaRPr lang="de-DE" sz="15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71438" y="909638"/>
            <a:ext cx="7974013" cy="4486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300"/>
              <a:t>This </a:t>
            </a:r>
            <a:r>
              <a:rPr lang="de-DE" sz="1300" err="1"/>
              <a:t>view</a:t>
            </a:r>
            <a:r>
              <a:rPr lang="de-DE" sz="1300"/>
              <a:t> </a:t>
            </a:r>
            <a:r>
              <a:rPr lang="de-DE" sz="1300" err="1"/>
              <a:t>shows</a:t>
            </a:r>
            <a:r>
              <a:rPr lang="de-DE" sz="1300"/>
              <a:t> </a:t>
            </a:r>
            <a:r>
              <a:rPr lang="de-DE" sz="1300" err="1"/>
              <a:t>the</a:t>
            </a:r>
            <a:r>
              <a:rPr lang="de-DE" sz="1300"/>
              <a:t> </a:t>
            </a:r>
            <a:r>
              <a:rPr lang="de-DE" sz="1300" err="1"/>
              <a:t>entire</a:t>
            </a:r>
            <a:r>
              <a:rPr lang="de-DE" sz="1300"/>
              <a:t> </a:t>
            </a:r>
            <a:r>
              <a:rPr lang="de-DE" sz="1300" err="1"/>
              <a:t>sky</a:t>
            </a:r>
            <a:r>
              <a:rPr lang="de-DE" sz="1300"/>
              <a:t> at </a:t>
            </a:r>
            <a:r>
              <a:rPr lang="de-DE" sz="1300" err="1"/>
              <a:t>energies</a:t>
            </a:r>
            <a:r>
              <a:rPr lang="de-DE" sz="1300"/>
              <a:t> </a:t>
            </a:r>
            <a:r>
              <a:rPr lang="de-DE" sz="1300" err="1"/>
              <a:t>greater</a:t>
            </a:r>
            <a:r>
              <a:rPr lang="de-DE" sz="1300"/>
              <a:t> </a:t>
            </a:r>
            <a:r>
              <a:rPr lang="de-DE" sz="1300" err="1"/>
              <a:t>than</a:t>
            </a:r>
            <a:r>
              <a:rPr lang="de-DE" sz="1300"/>
              <a:t> 1 </a:t>
            </a:r>
            <a:r>
              <a:rPr lang="de-DE" sz="1300" err="1"/>
              <a:t>GeV</a:t>
            </a:r>
            <a:r>
              <a:rPr lang="de-DE" sz="1300"/>
              <a:t> </a:t>
            </a:r>
            <a:r>
              <a:rPr lang="de-DE" sz="1300" err="1"/>
              <a:t>based</a:t>
            </a:r>
            <a:r>
              <a:rPr lang="de-DE" sz="1300"/>
              <a:t> on </a:t>
            </a:r>
            <a:r>
              <a:rPr lang="de-DE" sz="1300" err="1"/>
              <a:t>five</a:t>
            </a:r>
            <a:r>
              <a:rPr lang="de-DE" sz="1300"/>
              <a:t> </a:t>
            </a:r>
            <a:r>
              <a:rPr lang="de-DE" sz="1300" err="1"/>
              <a:t>years</a:t>
            </a:r>
            <a:r>
              <a:rPr lang="de-DE" sz="1300"/>
              <a:t> </a:t>
            </a:r>
            <a:r>
              <a:rPr lang="de-DE" sz="1300" err="1"/>
              <a:t>of</a:t>
            </a:r>
            <a:r>
              <a:rPr lang="de-DE" sz="1300"/>
              <a:t> </a:t>
            </a:r>
            <a:r>
              <a:rPr lang="de-DE" sz="1300" err="1"/>
              <a:t>data</a:t>
            </a:r>
            <a:r>
              <a:rPr lang="de-DE" sz="1300"/>
              <a:t> </a:t>
            </a:r>
            <a:r>
              <a:rPr lang="de-DE" sz="1300" err="1"/>
              <a:t>from</a:t>
            </a:r>
            <a:r>
              <a:rPr lang="de-DE" sz="1300"/>
              <a:t> </a:t>
            </a:r>
            <a:r>
              <a:rPr lang="de-DE" sz="1300" err="1"/>
              <a:t>the</a:t>
            </a:r>
            <a:r>
              <a:rPr lang="de-DE" sz="1300"/>
              <a:t> LAT</a:t>
            </a:r>
            <a:br>
              <a:rPr lang="de-DE"/>
            </a:br>
            <a:r>
              <a:rPr lang="de-DE" sz="1300" err="1"/>
              <a:t>instrument</a:t>
            </a:r>
            <a:r>
              <a:rPr lang="de-DE" sz="1300"/>
              <a:t> on </a:t>
            </a:r>
            <a:r>
              <a:rPr lang="de-DE" sz="1300" err="1"/>
              <a:t>NASA's</a:t>
            </a:r>
            <a:r>
              <a:rPr lang="de-DE" sz="1300"/>
              <a:t> Fermi Gamma-</a:t>
            </a:r>
            <a:r>
              <a:rPr lang="de-DE" sz="1300" err="1"/>
              <a:t>ray</a:t>
            </a:r>
            <a:r>
              <a:rPr lang="de-DE" sz="1300"/>
              <a:t> Space </a:t>
            </a:r>
            <a:r>
              <a:rPr lang="de-DE" sz="1300" err="1"/>
              <a:t>Telescope</a:t>
            </a:r>
            <a:r>
              <a:rPr lang="de-DE" sz="1300"/>
              <a:t>. </a:t>
            </a:r>
            <a:r>
              <a:rPr lang="de-DE" sz="1300" err="1"/>
              <a:t>Brighter</a:t>
            </a:r>
            <a:r>
              <a:rPr lang="de-DE" sz="1300"/>
              <a:t> </a:t>
            </a:r>
            <a:r>
              <a:rPr lang="de-DE" sz="1300" err="1"/>
              <a:t>colors</a:t>
            </a:r>
            <a:r>
              <a:rPr lang="de-DE" sz="1300"/>
              <a:t> </a:t>
            </a:r>
            <a:r>
              <a:rPr lang="de-DE" sz="1300" err="1"/>
              <a:t>indicate</a:t>
            </a:r>
            <a:r>
              <a:rPr lang="de-DE" sz="1300"/>
              <a:t> </a:t>
            </a:r>
            <a:r>
              <a:rPr lang="de-DE" sz="1300" err="1"/>
              <a:t>brighter</a:t>
            </a:r>
            <a:r>
              <a:rPr lang="de-DE" sz="1300"/>
              <a:t> gamma-</a:t>
            </a:r>
            <a:r>
              <a:rPr lang="de-DE" sz="1300" err="1"/>
              <a:t>ray</a:t>
            </a:r>
            <a:r>
              <a:rPr lang="de-DE" sz="1300"/>
              <a:t> </a:t>
            </a:r>
            <a:r>
              <a:rPr lang="de-DE" sz="1300" err="1"/>
              <a:t>sources</a:t>
            </a:r>
            <a:r>
              <a:rPr lang="de-DE" sz="1300"/>
              <a:t>.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604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71438" y="909638"/>
            <a:ext cx="7974013" cy="4486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300"/>
              <a:t>This </a:t>
            </a:r>
            <a:r>
              <a:rPr lang="de-DE" sz="1300" err="1"/>
              <a:t>view</a:t>
            </a:r>
            <a:r>
              <a:rPr lang="de-DE" sz="1300"/>
              <a:t> </a:t>
            </a:r>
            <a:r>
              <a:rPr lang="de-DE" sz="1300" err="1"/>
              <a:t>shows</a:t>
            </a:r>
            <a:r>
              <a:rPr lang="de-DE" sz="1300"/>
              <a:t> </a:t>
            </a:r>
            <a:r>
              <a:rPr lang="de-DE" sz="1300" err="1"/>
              <a:t>the</a:t>
            </a:r>
            <a:r>
              <a:rPr lang="de-DE" sz="1300"/>
              <a:t> </a:t>
            </a:r>
            <a:r>
              <a:rPr lang="de-DE" sz="1300" err="1"/>
              <a:t>entire</a:t>
            </a:r>
            <a:r>
              <a:rPr lang="de-DE" sz="1300"/>
              <a:t> </a:t>
            </a:r>
            <a:r>
              <a:rPr lang="de-DE" sz="1300" err="1"/>
              <a:t>sky</a:t>
            </a:r>
            <a:r>
              <a:rPr lang="de-DE" sz="1300"/>
              <a:t> at </a:t>
            </a:r>
            <a:r>
              <a:rPr lang="de-DE" sz="1300" err="1"/>
              <a:t>energies</a:t>
            </a:r>
            <a:r>
              <a:rPr lang="de-DE" sz="1300"/>
              <a:t> </a:t>
            </a:r>
            <a:r>
              <a:rPr lang="de-DE" sz="1300" err="1"/>
              <a:t>greater</a:t>
            </a:r>
            <a:r>
              <a:rPr lang="de-DE" sz="1300"/>
              <a:t> </a:t>
            </a:r>
            <a:r>
              <a:rPr lang="de-DE" sz="1300" err="1"/>
              <a:t>than</a:t>
            </a:r>
            <a:r>
              <a:rPr lang="de-DE" sz="1300"/>
              <a:t> 1 </a:t>
            </a:r>
            <a:r>
              <a:rPr lang="de-DE" sz="1300" err="1"/>
              <a:t>GeV</a:t>
            </a:r>
            <a:r>
              <a:rPr lang="de-DE" sz="1300"/>
              <a:t> </a:t>
            </a:r>
            <a:r>
              <a:rPr lang="de-DE" sz="1300" err="1"/>
              <a:t>based</a:t>
            </a:r>
            <a:r>
              <a:rPr lang="de-DE" sz="1300"/>
              <a:t> on </a:t>
            </a:r>
            <a:r>
              <a:rPr lang="de-DE" sz="1300" err="1"/>
              <a:t>five</a:t>
            </a:r>
            <a:r>
              <a:rPr lang="de-DE" sz="1300"/>
              <a:t> </a:t>
            </a:r>
            <a:r>
              <a:rPr lang="de-DE" sz="1300" err="1"/>
              <a:t>years</a:t>
            </a:r>
            <a:r>
              <a:rPr lang="de-DE" sz="1300"/>
              <a:t> </a:t>
            </a:r>
            <a:r>
              <a:rPr lang="de-DE" sz="1300" err="1"/>
              <a:t>of</a:t>
            </a:r>
            <a:r>
              <a:rPr lang="de-DE" sz="1300"/>
              <a:t> </a:t>
            </a:r>
            <a:r>
              <a:rPr lang="de-DE" sz="1300" err="1"/>
              <a:t>data</a:t>
            </a:r>
            <a:r>
              <a:rPr lang="de-DE" sz="1300"/>
              <a:t> </a:t>
            </a:r>
            <a:r>
              <a:rPr lang="de-DE" sz="1300" err="1"/>
              <a:t>from</a:t>
            </a:r>
            <a:r>
              <a:rPr lang="de-DE" sz="1300"/>
              <a:t> </a:t>
            </a:r>
            <a:r>
              <a:rPr lang="de-DE" sz="1300" err="1"/>
              <a:t>the</a:t>
            </a:r>
            <a:r>
              <a:rPr lang="de-DE" sz="1300"/>
              <a:t> LAT</a:t>
            </a:r>
            <a:br>
              <a:rPr lang="de-DE"/>
            </a:br>
            <a:r>
              <a:rPr lang="de-DE" sz="1300" err="1"/>
              <a:t>instrument</a:t>
            </a:r>
            <a:r>
              <a:rPr lang="de-DE" sz="1300"/>
              <a:t> on </a:t>
            </a:r>
            <a:r>
              <a:rPr lang="de-DE" sz="1300" err="1"/>
              <a:t>NASA's</a:t>
            </a:r>
            <a:r>
              <a:rPr lang="de-DE" sz="1300"/>
              <a:t> Fermi Gamma-</a:t>
            </a:r>
            <a:r>
              <a:rPr lang="de-DE" sz="1300" err="1"/>
              <a:t>ray</a:t>
            </a:r>
            <a:r>
              <a:rPr lang="de-DE" sz="1300"/>
              <a:t> Space </a:t>
            </a:r>
            <a:r>
              <a:rPr lang="de-DE" sz="1300" err="1"/>
              <a:t>Telescope</a:t>
            </a:r>
            <a:r>
              <a:rPr lang="de-DE" sz="1300"/>
              <a:t>. </a:t>
            </a:r>
            <a:r>
              <a:rPr lang="de-DE" sz="1300" err="1"/>
              <a:t>Brighter</a:t>
            </a:r>
            <a:r>
              <a:rPr lang="de-DE" sz="1300"/>
              <a:t> </a:t>
            </a:r>
            <a:r>
              <a:rPr lang="de-DE" sz="1300" err="1"/>
              <a:t>colors</a:t>
            </a:r>
            <a:r>
              <a:rPr lang="de-DE" sz="1300"/>
              <a:t> </a:t>
            </a:r>
            <a:r>
              <a:rPr lang="de-DE" sz="1300" err="1"/>
              <a:t>indicate</a:t>
            </a:r>
            <a:r>
              <a:rPr lang="de-DE" sz="1300"/>
              <a:t> </a:t>
            </a:r>
            <a:r>
              <a:rPr lang="de-DE" sz="1300" err="1"/>
              <a:t>brighter</a:t>
            </a:r>
            <a:r>
              <a:rPr lang="de-DE" sz="1300"/>
              <a:t> gamma-</a:t>
            </a:r>
            <a:r>
              <a:rPr lang="de-DE" sz="1300" err="1"/>
              <a:t>ray</a:t>
            </a:r>
            <a:r>
              <a:rPr lang="de-DE" sz="1300"/>
              <a:t> </a:t>
            </a:r>
            <a:r>
              <a:rPr lang="de-DE" sz="1300" err="1"/>
              <a:t>sources</a:t>
            </a:r>
            <a:r>
              <a:rPr lang="de-DE" sz="1300"/>
              <a:t>.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0838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</p:spPr>
      </p:sp>
      <p:sp>
        <p:nvSpPr>
          <p:cNvPr id="694" name="PlaceHolder 2"/>
          <p:cNvSpPr>
            <a:spLocks noGrp="1"/>
          </p:cNvSpPr>
          <p:nvPr>
            <p:ph type="body"/>
          </p:nvPr>
        </p:nvSpPr>
        <p:spPr>
          <a:xfrm>
            <a:off x="710407" y="4925508"/>
            <a:ext cx="5682877" cy="4624111"/>
          </a:xfrm>
          <a:prstGeom prst="rect">
            <a:avLst/>
          </a:prstGeom>
        </p:spPr>
        <p:txBody>
          <a:bodyPr>
            <a:noAutofit/>
          </a:bodyPr>
          <a:lstStyle/>
          <a:p>
            <a:pPr marL="234036" indent="-234036"/>
            <a:r>
              <a:rPr lang="de-DE" sz="2200" spc="-1">
                <a:latin typeface="Arial"/>
              </a:rPr>
              <a:t>Besteht aus gel. Teilchen, die Erde aus dem Weltall erreichen</a:t>
            </a:r>
          </a:p>
          <a:p>
            <a:pPr marL="234036" indent="-234036"/>
            <a:r>
              <a:rPr lang="de-DE" sz="2200" spc="-1">
                <a:latin typeface="Arial"/>
              </a:rPr>
              <a:t>So stammen die Teilchen von der Sonne und von Quellen innerhalb und außerhalb unserer Galaxie.</a:t>
            </a:r>
          </a:p>
          <a:p>
            <a:pPr marL="234036" indent="-234036"/>
            <a:r>
              <a:rPr lang="de-DE" sz="2200" spc="-1">
                <a:latin typeface="Arial"/>
              </a:rPr>
              <a:t>Wird zwischen prim. und sek. unterschieden</a:t>
            </a:r>
          </a:p>
          <a:p>
            <a:pPr marL="234036" indent="-234036"/>
            <a:r>
              <a:rPr lang="de-DE" sz="2200" spc="-1">
                <a:latin typeface="Arial"/>
              </a:rPr>
              <a:t>Prim. ist die die auf erdatmosphäre trifft und besteht aus</a:t>
            </a:r>
          </a:p>
          <a:p>
            <a:pPr marL="234036" indent="-234036"/>
            <a:r>
              <a:rPr lang="de-DE" sz="2200" spc="-1">
                <a:latin typeface="Arial"/>
              </a:rPr>
              <a:t>Sek ensteht infolge der Wechselwirkung der prim. Mit Atomkernen der Luft</a:t>
            </a:r>
          </a:p>
          <a:p>
            <a:pPr marL="234036" indent="-234036"/>
            <a:r>
              <a:rPr lang="de-DE" sz="2200" spc="-1">
                <a:latin typeface="Arial"/>
              </a:rPr>
              <a:t>Kosmische strahlung erzeugt phänomene, die wir auch beobachten können, wie z.B. Nord-und Südpolarlichter</a:t>
            </a:r>
          </a:p>
        </p:txBody>
      </p:sp>
      <p:sp>
        <p:nvSpPr>
          <p:cNvPr id="695" name="TextShape 3"/>
          <p:cNvSpPr txBox="1"/>
          <p:nvPr/>
        </p:nvSpPr>
        <p:spPr>
          <a:xfrm>
            <a:off x="4024144" y="9721271"/>
            <a:ext cx="3078054" cy="512939"/>
          </a:xfrm>
          <a:prstGeom prst="rect">
            <a:avLst/>
          </a:prstGeom>
          <a:noFill/>
          <a:ln>
            <a:noFill/>
          </a:ln>
        </p:spPr>
        <p:txBody>
          <a:bodyPr lIns="99075" tIns="49538" rIns="99075" bIns="49538" anchor="b">
            <a:noAutofit/>
          </a:bodyPr>
          <a:lstStyle/>
          <a:p>
            <a:pPr algn="r">
              <a:lnSpc>
                <a:spcPct val="100000"/>
              </a:lnSpc>
            </a:pPr>
            <a:fld id="{ECF65D42-067C-44C9-8A10-B24CBC5A4C39}" type="slidenum">
              <a:rPr lang="de-DE" sz="1300" spc="-1">
                <a:solidFill>
                  <a:srgbClr val="000000"/>
                </a:solidFill>
                <a:latin typeface="Arial"/>
              </a:rPr>
              <a:t>18</a:t>
            </a:fld>
            <a:endParaRPr lang="de-DE" sz="1300" spc="-1">
              <a:latin typeface="Times New Roman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de-DE" sz="1500" spc="-1">
                <a:latin typeface="Times New Roman"/>
              </a:rPr>
              <a:t>Forschung trifft Schule - Lehrpersonenfortbildung Teilchenphysik - Meissen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/>
            <a:fld id="{3EE6E592-21E6-4DE3-9550-8BE24FEF80DA}" type="datetime1">
              <a:rPr lang="de-DE" sz="1500" spc="-1" smtClean="0">
                <a:latin typeface="Times New Roman"/>
              </a:rPr>
              <a:t>22.12.2023</a:t>
            </a:fld>
            <a:endParaRPr lang="de-DE" sz="1500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69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41313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16000" indent="-216000">
              <a:lnSpc>
                <a:spcPct val="100000"/>
              </a:lnSpc>
            </a:pPr>
            <a:r>
              <a:rPr lang="de-DE" sz="1200" b="0" strike="noStrike" spc="-1">
                <a:latin typeface="Arial"/>
              </a:rPr>
              <a:t>Band 3 „Kosmische Strahlung“ bietet Einblicke in das faszinierende Forschungsfeld der Astroteilchenphysik. Dabei steht die experimentelle Untersuchung von kosmischen Teilchen am Beispiel der Myonen im Vordergrund. Lehrkräfte erhalten in dem 32-seitigen Heft Hintergrundinformationen sowie Ideen und Anregungen, wie sich das Thema in den Unterricht einbinden lässt. Außerdem enthält die Broschüre Fachtexte und Experimente für Schüler/innen, die durchentsprechende Aufgaben und Lösungen sowie einem Überblick an weiterführenden Materialien zum Thema ergänzt werden. </a:t>
            </a:r>
          </a:p>
        </p:txBody>
      </p:sp>
      <p:sp>
        <p:nvSpPr>
          <p:cNvPr id="698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1FF8E499-392C-4D27-8B56-EE35E826BFD1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39</a:t>
            </a:fld>
            <a:endParaRPr lang="de-DE" sz="1200" b="0" strike="noStrike" spc="-1">
              <a:latin typeface="Times New Roman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de-DE" sz="1400" b="0" strike="noStrike" spc="-1">
                <a:latin typeface="Times New Roman"/>
              </a:rPr>
              <a:t>Forschung trifft Schule - Lehrpersonenfortbildung Teilchenphysik - Meissen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/>
            <a:fld id="{458AEE26-7390-41DA-98DE-E342706C5670}" type="datetime1">
              <a:rPr lang="de-DE" sz="1400" b="0" strike="noStrike" spc="-1" smtClean="0">
                <a:latin typeface="Times New Roman"/>
              </a:rPr>
              <a:t>22.12.2023</a:t>
            </a:fld>
            <a:endParaRPr lang="de-DE" sz="14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71438" y="909638"/>
            <a:ext cx="7974013" cy="4486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5766" indent="-185766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6249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14BCC39-A918-46B6-A2E1-F4259EB561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68" y="6242529"/>
            <a:ext cx="2637605" cy="1800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251EDA7-E8BC-427B-9A22-FCE4997DE37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800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429682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B6CCFA2B-C89B-467F-BEA3-65422DEB305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66A7778-5B9E-4F88-967E-0C434F50E13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</p:spTree>
    <p:extLst>
      <p:ext uri="{BB962C8B-B14F-4D97-AF65-F5344CB8AC3E}">
        <p14:creationId xmlns:p14="http://schemas.microsoft.com/office/powerpoint/2010/main" val="1515462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08F6AE73-43EE-4385-B938-E688DB23735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3" y="1449389"/>
            <a:ext cx="3708400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0A6CDC79-9D60-410E-8CF3-D09E58DCABE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4" y="4005263"/>
            <a:ext cx="3708400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447379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505763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313763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351118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55840" y="6580800"/>
            <a:ext cx="6084675" cy="277199"/>
          </a:xfrm>
        </p:spPr>
        <p:txBody>
          <a:bodyPr/>
          <a:lstStyle/>
          <a:p>
            <a:r>
              <a:rPr lang="de-DE"/>
              <a:t>Forschung trifft Schule | Bad Wildbad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2339539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17090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663F4C43-61DC-4E7C-9278-558C1B2010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1AF84F0D-8E93-46F5-87AD-DFF20E19EDE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/>
              <a:t>Kontakt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4493940-692F-45E4-ADDD-72F87BB56301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/>
              <a:t>	Deutsches </a:t>
            </a:r>
          </a:p>
          <a:p>
            <a:pPr>
              <a:lnSpc>
                <a:spcPct val="120000"/>
              </a:lnSpc>
            </a:pPr>
            <a:r>
              <a:rPr lang="de-DE"/>
              <a:t>Elektronen-Synchrotron</a:t>
            </a:r>
          </a:p>
          <a:p>
            <a:pPr>
              <a:lnSpc>
                <a:spcPct val="120000"/>
              </a:lnSpc>
            </a:pPr>
            <a:endParaRPr lang="de-DE"/>
          </a:p>
          <a:p>
            <a:pPr>
              <a:lnSpc>
                <a:spcPct val="120000"/>
              </a:lnSpc>
            </a:pPr>
            <a:r>
              <a:rPr lang="de-DE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DCA5B5D3-514B-46E4-8995-43141C1F39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</p:spTree>
    <p:extLst>
      <p:ext uri="{BB962C8B-B14F-4D97-AF65-F5344CB8AC3E}">
        <p14:creationId xmlns:p14="http://schemas.microsoft.com/office/powerpoint/2010/main" val="6793299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Nur Tite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639550" y="6580800"/>
            <a:ext cx="147613" cy="141896"/>
          </a:xfrm>
          <a:prstGeom prst="rect">
            <a:avLst/>
          </a:prstGeom>
          <a:ln w="12700"/>
        </p:spPr>
        <p:txBody>
          <a:bodyPr lIns="0" tIns="0" rIns="0" bIns="0" anchor="t"/>
          <a:lstStyle>
            <a:lvl1pPr algn="l">
              <a:defRPr sz="1000" b="1"/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  <p:pic>
        <p:nvPicPr>
          <p:cNvPr id="85" name="Grafik 9" descr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112" y="6614019"/>
            <a:ext cx="325553" cy="100640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Titeltext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5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chemeClr val="accent1"/>
                </a:solidFill>
              </a:defRPr>
            </a:lvl1pPr>
          </a:lstStyle>
          <a:p>
            <a:r>
              <a:t>Titeltext</a:t>
            </a:r>
          </a:p>
        </p:txBody>
      </p:sp>
      <p:sp>
        <p:nvSpPr>
          <p:cNvPr id="87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1pPr>
            <a:lvl2pPr marL="0" indent="13335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2pPr>
            <a:lvl3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3pPr>
            <a:lvl4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4pPr>
            <a:lvl5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88" name="Seite"/>
          <p:cNvSpPr txBox="1"/>
          <p:nvPr/>
        </p:nvSpPr>
        <p:spPr>
          <a:xfrm>
            <a:off x="11262999" y="6535080"/>
            <a:ext cx="489236" cy="24622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45720" bIns="45720">
            <a:spAutoFit/>
          </a:bodyPr>
          <a:lstStyle>
            <a:lvl1pPr>
              <a:defRPr sz="2000" b="1"/>
            </a:lvl1pPr>
          </a:lstStyle>
          <a:p>
            <a:r>
              <a:rPr sz="1000"/>
              <a:t>Seite</a:t>
            </a:r>
          </a:p>
        </p:txBody>
      </p:sp>
      <p:sp>
        <p:nvSpPr>
          <p:cNvPr id="89" name="Fußzeilenplatzhalter 2"/>
          <p:cNvSpPr txBox="1"/>
          <p:nvPr/>
        </p:nvSpPr>
        <p:spPr>
          <a:xfrm>
            <a:off x="791578" y="6580800"/>
            <a:ext cx="9948937" cy="15388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2000"/>
            </a:lvl1pPr>
          </a:lstStyle>
          <a:p>
            <a:r>
              <a:rPr sz="1000"/>
              <a:t>| Irdische und außerirdische Neutrinos am Südpol | Timo Karg, 21. August 2019</a:t>
            </a:r>
          </a:p>
        </p:txBody>
      </p:sp>
    </p:spTree>
    <p:extLst>
      <p:ext uri="{BB962C8B-B14F-4D97-AF65-F5344CB8AC3E}">
        <p14:creationId xmlns:p14="http://schemas.microsoft.com/office/powerpoint/2010/main" val="416004590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083DDBA-05E8-4D08-A841-6C5C3988A5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68" y="6242529"/>
            <a:ext cx="2637605" cy="18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1632797-0353-43E3-980D-B9312BD4F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7570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55840" y="6580800"/>
            <a:ext cx="6084675" cy="277199"/>
          </a:xfrm>
        </p:spPr>
        <p:txBody>
          <a:bodyPr/>
          <a:lstStyle/>
          <a:p>
            <a:r>
              <a:rPr lang="de-DE"/>
              <a:t>Forschung trifft Schule | Bad Wildbad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22905376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9867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bearbeiten </a:t>
            </a:r>
            <a:r>
              <a:rPr lang="de-DE" dirty="0" err="1"/>
              <a:t>nmbf</a:t>
            </a:r>
            <a:r>
              <a:rPr lang="de-DE" dirty="0"/>
              <a:t> </a:t>
            </a:r>
            <a:r>
              <a:rPr lang="de-DE" dirty="0" err="1"/>
              <a:t>akjbfn</a:t>
            </a:r>
            <a:r>
              <a:rPr lang="de-DE" dirty="0"/>
              <a:t> </a:t>
            </a:r>
            <a:r>
              <a:rPr lang="de-DE" dirty="0" err="1"/>
              <a:t>fojnfk</a:t>
            </a:r>
            <a:r>
              <a:rPr lang="de-DE" dirty="0"/>
              <a:t> </a:t>
            </a:r>
            <a:r>
              <a:rPr lang="de-DE" dirty="0" err="1"/>
              <a:t>fekn</a:t>
            </a:r>
            <a:r>
              <a:rPr lang="de-DE" dirty="0"/>
              <a:t> </a:t>
            </a:r>
            <a:r>
              <a:rPr lang="de-DE" dirty="0" err="1"/>
              <a:t>qefonwgkn</a:t>
            </a:r>
            <a:r>
              <a:rPr lang="de-DE" dirty="0"/>
              <a:t> </a:t>
            </a:r>
            <a:r>
              <a:rPr lang="de-DE" dirty="0" err="1"/>
              <a:t>knefk</a:t>
            </a:r>
            <a:r>
              <a:rPr lang="de-DE" dirty="0"/>
              <a:t> </a:t>
            </a:r>
            <a:r>
              <a:rPr lang="de-DE" dirty="0" err="1"/>
              <a:t>vlknvaökjgngG</a:t>
            </a:r>
            <a:r>
              <a:rPr lang="de-DE" dirty="0"/>
              <a:t> GJRK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693C69-6B5D-B343-89BF-D4921FDB02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D621EE-3415-6F4B-939D-6A0CAB098E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78312" y="6366858"/>
            <a:ext cx="819776" cy="354340"/>
          </a:xfrm>
        </p:spPr>
        <p:txBody>
          <a:bodyPr/>
          <a:lstStyle>
            <a:lvl1pPr>
              <a:defRPr sz="14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51191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737437E-4C9E-4D44-85F5-628D977B93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CF5FD0-50CA-9841-87B4-3B14391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Forschung trifft Schule |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38449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2D1D09-77AF-4746-B58D-F2EF66D80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367B71-E31D-734A-8046-EE345161C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Forschung trifft Schule |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96664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5844C35-E5A9-CF4B-A547-B4C102CABF25}"/>
              </a:ext>
            </a:extLst>
          </p:cNvPr>
          <p:cNvGrpSpPr/>
          <p:nvPr userDrawn="1"/>
        </p:nvGrpSpPr>
        <p:grpSpPr>
          <a:xfrm>
            <a:off x="3478529" y="2346667"/>
            <a:ext cx="5234941" cy="1368078"/>
            <a:chOff x="2023108" y="1748790"/>
            <a:chExt cx="5234941" cy="1368078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9FE81C44-CF2A-1D4F-80BB-DEB48D668888}"/>
                </a:ext>
              </a:extLst>
            </p:cNvPr>
            <p:cNvSpPr txBox="1"/>
            <p:nvPr userDrawn="1"/>
          </p:nvSpPr>
          <p:spPr>
            <a:xfrm flipH="1">
              <a:off x="2023108" y="1748790"/>
              <a:ext cx="5234941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80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FOLLOW US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D92C424-FB8E-9247-B252-F4F0261CC5C8}"/>
                </a:ext>
              </a:extLst>
            </p:cNvPr>
            <p:cNvSpPr txBox="1"/>
            <p:nvPr userDrawn="1"/>
          </p:nvSpPr>
          <p:spPr>
            <a:xfrm flipH="1">
              <a:off x="2160270" y="2682903"/>
              <a:ext cx="4937760" cy="433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ctr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on </a:t>
              </a:r>
              <a:r>
                <a:rPr lang="de-DE" sz="2400" b="0" i="0" dirty="0" err="1">
                  <a:solidFill>
                    <a:schemeClr val="accent4"/>
                  </a:solidFill>
                  <a:latin typeface="MetaOT-Book" panose="02000503040000020004" pitchFamily="2" charset="77"/>
                </a:rPr>
                <a:t>Social</a:t>
              </a: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 Media</a:t>
              </a: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947D3F7-4293-1D4B-A4F0-499824D36415}"/>
              </a:ext>
            </a:extLst>
          </p:cNvPr>
          <p:cNvGrpSpPr/>
          <p:nvPr userDrawn="1"/>
        </p:nvGrpSpPr>
        <p:grpSpPr>
          <a:xfrm>
            <a:off x="4504552" y="4019470"/>
            <a:ext cx="3182893" cy="629388"/>
            <a:chOff x="4282377" y="4253218"/>
            <a:chExt cx="3182893" cy="629388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8287AA7B-C1C1-6741-95FF-10C74CAA87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66612" y="4253218"/>
              <a:ext cx="629388" cy="629388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58A55E02-073B-DC44-BF32-3E62A221B8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82377" y="4253218"/>
              <a:ext cx="629388" cy="629388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B5C61A6D-2D98-354E-8F3E-0E2A689AE0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50847" y="4281835"/>
              <a:ext cx="814423" cy="573436"/>
            </a:xfrm>
            <a:prstGeom prst="rect">
              <a:avLst/>
            </a:prstGeom>
          </p:spPr>
        </p:pic>
        <p:cxnSp>
          <p:nvCxnSpPr>
            <p:cNvPr id="17" name="Gerade Verbindung 16">
              <a:extLst>
                <a:ext uri="{FF2B5EF4-FFF2-40B4-BE49-F238E27FC236}">
                  <a16:creationId xmlns:a16="http://schemas.microsoft.com/office/drawing/2014/main" id="{CCFD458F-4EB7-A547-A232-91BB9A565E71}"/>
                </a:ext>
              </a:extLst>
            </p:cNvPr>
            <p:cNvCxnSpPr/>
            <p:nvPr userDrawn="1"/>
          </p:nvCxnSpPr>
          <p:spPr>
            <a:xfrm>
              <a:off x="5168348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>
              <a:extLst>
                <a:ext uri="{FF2B5EF4-FFF2-40B4-BE49-F238E27FC236}">
                  <a16:creationId xmlns:a16="http://schemas.microsoft.com/office/drawing/2014/main" id="{C9D398EC-4D72-EA48-90D5-30C1C6ABE0CB}"/>
                </a:ext>
              </a:extLst>
            </p:cNvPr>
            <p:cNvCxnSpPr/>
            <p:nvPr userDrawn="1"/>
          </p:nvCxnSpPr>
          <p:spPr>
            <a:xfrm>
              <a:off x="6361043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42890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4511" y="979565"/>
            <a:ext cx="11135072" cy="4351338"/>
          </a:xfrm>
        </p:spPr>
        <p:txBody>
          <a:bodyPr/>
          <a:lstStyle>
            <a:lvl1pPr marL="171450" indent="-171450">
              <a:buFont typeface="Wingdings" panose="05000000000000000000" pitchFamily="2" charset="2"/>
              <a:buChar char="§"/>
              <a:defRPr sz="2000"/>
            </a:lvl1pPr>
            <a:lvl2pPr marL="514350" indent="-171450">
              <a:buFont typeface="Arial" panose="020B0604020202020204" pitchFamily="34" charset="0"/>
              <a:buChar char="•"/>
              <a:defRPr sz="1800"/>
            </a:lvl2pPr>
            <a:lvl3pPr>
              <a:defRPr sz="1200"/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523877" y="12701"/>
            <a:ext cx="11172825" cy="958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514349" y="6356352"/>
            <a:ext cx="30670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Forschung trifft Schule | Bad Wildbad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3076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3265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9696" y="6609582"/>
            <a:ext cx="5868651" cy="277199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Forschung trifft Schule | Bad Wildbad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37090665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48746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3600000" y="4516560"/>
            <a:ext cx="5148360" cy="1899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766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9539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Überschrif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4162" y="663276"/>
            <a:ext cx="10036851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8501" y="6392504"/>
            <a:ext cx="745299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94163" y="6392504"/>
            <a:ext cx="1153432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39616" y="6392504"/>
            <a:ext cx="7872875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Forschung trifft Schule |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09286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r Titel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8"/>
            <a:ext cx="10035547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10600" y="635636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295467" y="2060849"/>
            <a:ext cx="10051984" cy="3956805"/>
          </a:xfrm>
        </p:spPr>
        <p:txBody>
          <a:bodyPr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/>
              <a:t>Click to edit text 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62"/>
            <a:ext cx="1513885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83699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24703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9696" y="6609582"/>
            <a:ext cx="5868651" cy="277199"/>
          </a:xfrm>
        </p:spPr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4118684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9696" y="6603491"/>
            <a:ext cx="6084675" cy="45719"/>
          </a:xfrm>
        </p:spPr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8712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690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bearbeiten </a:t>
            </a:r>
            <a:r>
              <a:rPr lang="de-DE" dirty="0" err="1"/>
              <a:t>nmbf</a:t>
            </a:r>
            <a:r>
              <a:rPr lang="de-DE" dirty="0"/>
              <a:t> </a:t>
            </a:r>
            <a:r>
              <a:rPr lang="de-DE" dirty="0" err="1"/>
              <a:t>akjbfn</a:t>
            </a:r>
            <a:r>
              <a:rPr lang="de-DE" dirty="0"/>
              <a:t> </a:t>
            </a:r>
            <a:r>
              <a:rPr lang="de-DE" dirty="0" err="1"/>
              <a:t>fojnfk</a:t>
            </a:r>
            <a:r>
              <a:rPr lang="de-DE" dirty="0"/>
              <a:t> </a:t>
            </a:r>
            <a:r>
              <a:rPr lang="de-DE" dirty="0" err="1"/>
              <a:t>fekn</a:t>
            </a:r>
            <a:r>
              <a:rPr lang="de-DE" dirty="0"/>
              <a:t> </a:t>
            </a:r>
            <a:r>
              <a:rPr lang="de-DE" dirty="0" err="1"/>
              <a:t>qefonwgkn</a:t>
            </a:r>
            <a:r>
              <a:rPr lang="de-DE" dirty="0"/>
              <a:t> </a:t>
            </a:r>
            <a:r>
              <a:rPr lang="de-DE" dirty="0" err="1"/>
              <a:t>knefk</a:t>
            </a:r>
            <a:r>
              <a:rPr lang="de-DE" dirty="0"/>
              <a:t> </a:t>
            </a:r>
            <a:r>
              <a:rPr lang="de-DE" dirty="0" err="1"/>
              <a:t>vlknvaökjgngG</a:t>
            </a:r>
            <a:r>
              <a:rPr lang="de-DE" dirty="0"/>
              <a:t> GJRK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693C69-6B5D-B343-89BF-D4921FDB02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D621EE-3415-6F4B-939D-6A0CAB098E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78312" y="6366858"/>
            <a:ext cx="819776" cy="354340"/>
          </a:xfrm>
        </p:spPr>
        <p:txBody>
          <a:bodyPr/>
          <a:lstStyle>
            <a:lvl1pPr>
              <a:defRPr sz="14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45857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737437E-4C9E-4D44-85F5-628D977B93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CF5FD0-50CA-9841-87B4-3B14391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Forschung trifft Schule |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13299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2D1D09-77AF-4746-B58D-F2EF66D80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367B71-E31D-734A-8046-EE345161C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Forschung trifft Schule |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446453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43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69501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r Titel &amp; Tex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8"/>
            <a:ext cx="10035547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10600" y="635636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62"/>
            <a:ext cx="1513885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3605" y="6356361"/>
            <a:ext cx="5472608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295467" y="2060849"/>
            <a:ext cx="10051984" cy="3956805"/>
          </a:xfrm>
        </p:spPr>
        <p:txBody>
          <a:bodyPr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/>
              <a:t>Click to edit text 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76013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9696" y="6609582"/>
            <a:ext cx="5868651" cy="277199"/>
          </a:xfrm>
        </p:spPr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4130295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9696" y="6603491"/>
            <a:ext cx="6084675" cy="45719"/>
          </a:xfrm>
        </p:spPr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33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7688" y="6580632"/>
            <a:ext cx="6084675" cy="45719"/>
          </a:xfrm>
        </p:spPr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278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44919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F54EA2C-6BFD-4F46-A867-54F63C71C50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902DDDE-DB60-4F79-B3B6-DE84ACF391A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31203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6" Type="http://schemas.openxmlformats.org/officeDocument/2006/relationships/image" Target="../media/image7.jpg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slideLayout" Target="../slideLayouts/slideLayout37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7688" y="6580800"/>
            <a:ext cx="6084675" cy="4571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DE" sz="1000" b="1"/>
              <a:t>Seite </a:t>
            </a:r>
            <a:fld id="{0427E4B2-AC28-443E-BE04-5CD55098A90B}" type="slidenum">
              <a:rPr lang="de-DE" sz="1000" b="1" smtClean="0"/>
              <a:pPr algn="r"/>
              <a:t>‹Nr.›</a:t>
            </a:fld>
            <a:endParaRPr lang="de-DE" sz="1000" b="1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3FEED4D8-A656-4C2D-BDD3-AAA39F660070}"/>
              </a:ext>
            </a:extLst>
          </p:cNvPr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  <p:pic>
        <p:nvPicPr>
          <p:cNvPr id="7" name="Picture 2" descr="C:\Users\carolin\Desktop\Arbeit\temp\logo-tw-4c-druck.jpg">
            <a:extLst>
              <a:ext uri="{FF2B5EF4-FFF2-40B4-BE49-F238E27FC236}">
                <a16:creationId xmlns:a16="http://schemas.microsoft.com/office/drawing/2014/main" id="{387300C9-3A74-E54C-9E0C-06902FAF3E9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1770" y="6508546"/>
            <a:ext cx="936104" cy="294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D41C8B5-40C9-5D48-A0AB-7F35944AA9C7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9417" y="6572177"/>
            <a:ext cx="695392" cy="20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346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  <p:sldLayoutId id="2147483771" r:id="rId18"/>
    <p:sldLayoutId id="2147483772" r:id="rId19"/>
    <p:sldLayoutId id="2147483752" r:id="rId2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>
          <p15:clr>
            <a:srgbClr val="F26B43"/>
          </p15:clr>
        </p15:guide>
        <p15:guide id="2" pos="3885">
          <p15:clr>
            <a:srgbClr val="F26B43"/>
          </p15:clr>
        </p15:guide>
        <p15:guide id="3" pos="3795">
          <p15:clr>
            <a:srgbClr val="F26B43"/>
          </p15:clr>
        </p15:guide>
        <p15:guide id="4" pos="7423">
          <p15:clr>
            <a:srgbClr val="F26B43"/>
          </p15:clr>
        </p15:guide>
        <p15:guide id="5" pos="257">
          <p15:clr>
            <a:srgbClr val="F26B43"/>
          </p15:clr>
        </p15:guide>
        <p15:guide id="6" orient="horz" pos="4042">
          <p15:clr>
            <a:srgbClr val="F26B43"/>
          </p15:clr>
        </p15:guide>
        <p15:guide id="7" orient="horz" pos="2432">
          <p15:clr>
            <a:srgbClr val="F26B43"/>
          </p15:clr>
        </p15:guide>
        <p15:guide id="8" orient="horz" pos="2523">
          <p15:clr>
            <a:srgbClr val="F26B43"/>
          </p15:clr>
        </p15:guide>
        <p15:guide id="9" pos="2593">
          <p15:clr>
            <a:srgbClr val="F26B43"/>
          </p15:clr>
        </p15:guide>
        <p15:guide id="10" pos="2683">
          <p15:clr>
            <a:srgbClr val="F26B43"/>
          </p15:clr>
        </p15:guide>
        <p15:guide id="11" pos="4997">
          <p15:clr>
            <a:srgbClr val="F26B43"/>
          </p15:clr>
        </p15:guide>
        <p15:guide id="12" pos="508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3" y="706093"/>
            <a:ext cx="1005833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827752"/>
            <a:ext cx="10058332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 ,</a:t>
            </a:r>
            <a:r>
              <a:rPr lang="de-DE" dirty="0" err="1"/>
              <a:t>mn,mnre</a:t>
            </a:r>
            <a:r>
              <a:rPr lang="de-DE" dirty="0"/>
              <a:t> wer </a:t>
            </a:r>
            <a:r>
              <a:rPr lang="de-DE" dirty="0" err="1"/>
              <a:t>rw</a:t>
            </a:r>
            <a:r>
              <a:rPr lang="de-DE" dirty="0"/>
              <a:t> m </a:t>
            </a:r>
            <a:r>
              <a:rPr lang="de-DE" dirty="0" err="1"/>
              <a:t>ewnm</a:t>
            </a:r>
            <a:r>
              <a:rPr lang="de-DE" dirty="0"/>
              <a:t> </a:t>
            </a:r>
            <a:r>
              <a:rPr lang="de-DE" dirty="0" err="1"/>
              <a:t>fwn</a:t>
            </a:r>
            <a:r>
              <a:rPr lang="de-DE" dirty="0"/>
              <a:t> </a:t>
            </a:r>
            <a:r>
              <a:rPr lang="de-DE" dirty="0" err="1"/>
              <a:t>fwk</a:t>
            </a:r>
            <a:r>
              <a:rPr lang="de-DE" dirty="0"/>
              <a:t> </a:t>
            </a:r>
            <a:r>
              <a:rPr lang="de-DE" dirty="0" err="1"/>
              <a:t>fkj</a:t>
            </a:r>
            <a:r>
              <a:rPr lang="de-DE" dirty="0"/>
              <a:t> </a:t>
            </a:r>
            <a:r>
              <a:rPr lang="de-DE" dirty="0" err="1"/>
              <a:t>fqekj</a:t>
            </a:r>
            <a:r>
              <a:rPr lang="de-DE" dirty="0"/>
              <a:t> </a:t>
            </a:r>
            <a:r>
              <a:rPr lang="de-DE" dirty="0" err="1"/>
              <a:t>fk</a:t>
            </a:r>
            <a:r>
              <a:rPr lang="de-DE" dirty="0"/>
              <a:t> </a:t>
            </a:r>
            <a:r>
              <a:rPr lang="de-DE" dirty="0" err="1"/>
              <a:t>fk</a:t>
            </a:r>
            <a:r>
              <a:rPr lang="de-DE" dirty="0"/>
              <a:t> </a:t>
            </a:r>
            <a:r>
              <a:rPr lang="de-DE" dirty="0" err="1"/>
              <a:t>fqkj</a:t>
            </a:r>
            <a:r>
              <a:rPr lang="de-DE" dirty="0"/>
              <a:t> </a:t>
            </a:r>
            <a:r>
              <a:rPr lang="de-DE" dirty="0" err="1"/>
              <a:t>fqekj</a:t>
            </a:r>
            <a:r>
              <a:rPr lang="de-DE" dirty="0"/>
              <a:t> </a:t>
            </a:r>
            <a:r>
              <a:rPr lang="de-DE" dirty="0" err="1"/>
              <a:t>feqkj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25165" y="6372333"/>
            <a:ext cx="870892" cy="348865"/>
          </a:xfrm>
          <a:prstGeom prst="rect">
            <a:avLst/>
          </a:prstGeom>
        </p:spPr>
        <p:txBody>
          <a:bodyPr anchor="ctr"/>
          <a:lstStyle>
            <a:lvl1pPr algn="ctr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7872875" cy="348865"/>
          </a:xfrm>
          <a:prstGeom prst="rect">
            <a:avLst/>
          </a:prstGeom>
        </p:spPr>
        <p:txBody>
          <a:bodyPr anchor="ctr"/>
          <a:lstStyle>
            <a:lvl1pPr algn="l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de-DE"/>
              <a:t>Forschung trifft Schule |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0452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95" r:id="rId12"/>
    <p:sldLayoutId id="2147483796" r:id="rId13"/>
    <p:sldLayoutId id="2147483797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3" y="706093"/>
            <a:ext cx="1005833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827752"/>
            <a:ext cx="10058332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 ,</a:t>
            </a:r>
            <a:r>
              <a:rPr lang="de-DE" dirty="0" err="1"/>
              <a:t>mn,mnre</a:t>
            </a:r>
            <a:r>
              <a:rPr lang="de-DE" dirty="0"/>
              <a:t> wer </a:t>
            </a:r>
            <a:r>
              <a:rPr lang="de-DE" dirty="0" err="1"/>
              <a:t>rw</a:t>
            </a:r>
            <a:r>
              <a:rPr lang="de-DE" dirty="0"/>
              <a:t> m </a:t>
            </a:r>
            <a:r>
              <a:rPr lang="de-DE" dirty="0" err="1"/>
              <a:t>ewnm</a:t>
            </a:r>
            <a:r>
              <a:rPr lang="de-DE" dirty="0"/>
              <a:t> </a:t>
            </a:r>
            <a:r>
              <a:rPr lang="de-DE" dirty="0" err="1"/>
              <a:t>fwn</a:t>
            </a:r>
            <a:r>
              <a:rPr lang="de-DE" dirty="0"/>
              <a:t> </a:t>
            </a:r>
            <a:r>
              <a:rPr lang="de-DE" dirty="0" err="1"/>
              <a:t>fwk</a:t>
            </a:r>
            <a:r>
              <a:rPr lang="de-DE" dirty="0"/>
              <a:t> </a:t>
            </a:r>
            <a:r>
              <a:rPr lang="de-DE" dirty="0" err="1"/>
              <a:t>fkj</a:t>
            </a:r>
            <a:r>
              <a:rPr lang="de-DE" dirty="0"/>
              <a:t> </a:t>
            </a:r>
            <a:r>
              <a:rPr lang="de-DE" dirty="0" err="1"/>
              <a:t>fqekj</a:t>
            </a:r>
            <a:r>
              <a:rPr lang="de-DE" dirty="0"/>
              <a:t> </a:t>
            </a:r>
            <a:r>
              <a:rPr lang="de-DE" dirty="0" err="1"/>
              <a:t>fk</a:t>
            </a:r>
            <a:r>
              <a:rPr lang="de-DE" dirty="0"/>
              <a:t> </a:t>
            </a:r>
            <a:r>
              <a:rPr lang="de-DE" dirty="0" err="1"/>
              <a:t>fk</a:t>
            </a:r>
            <a:r>
              <a:rPr lang="de-DE" dirty="0"/>
              <a:t> </a:t>
            </a:r>
            <a:r>
              <a:rPr lang="de-DE" dirty="0" err="1"/>
              <a:t>fqkj</a:t>
            </a:r>
            <a:r>
              <a:rPr lang="de-DE" dirty="0"/>
              <a:t> </a:t>
            </a:r>
            <a:r>
              <a:rPr lang="de-DE" dirty="0" err="1"/>
              <a:t>fqekj</a:t>
            </a:r>
            <a:r>
              <a:rPr lang="de-DE" dirty="0"/>
              <a:t> </a:t>
            </a:r>
            <a:r>
              <a:rPr lang="de-DE" dirty="0" err="1"/>
              <a:t>feqkj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533" y="6092687"/>
            <a:ext cx="1093236" cy="648682"/>
          </a:xfrm>
          <a:prstGeom prst="rect">
            <a:avLst/>
          </a:prstGeom>
        </p:spPr>
        <p:txBody>
          <a:bodyPr anchor="ctr"/>
          <a:lstStyle>
            <a:lvl1pPr algn="r">
              <a:defRPr sz="3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7872875" cy="348865"/>
          </a:xfrm>
          <a:prstGeom prst="rect">
            <a:avLst/>
          </a:prstGeom>
        </p:spPr>
        <p:txBody>
          <a:bodyPr anchor="ctr"/>
          <a:lstStyle>
            <a:lvl1pPr algn="l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de-DE"/>
              <a:t>Forschung trifft Schule |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6001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o.com/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o.com/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www.slido.com/" TargetMode="External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3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8.jpeg"/><Relationship Id="rId4" Type="http://schemas.openxmlformats.org/officeDocument/2006/relationships/image" Target="../media/image6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slideLayout" Target="../slideLayouts/slideLayout33.xml"/><Relationship Id="rId1" Type="http://schemas.openxmlformats.org/officeDocument/2006/relationships/video" Target="https://www.youtube.com/embed/CCfWJlQ57Kw" TargetMode="Externa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67.png"/><Relationship Id="rId7" Type="http://schemas.openxmlformats.org/officeDocument/2006/relationships/image" Target="../media/image71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70.jpeg"/><Relationship Id="rId5" Type="http://schemas.openxmlformats.org/officeDocument/2006/relationships/image" Target="../media/image69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teilchenwelt.de/material/band3/" TargetMode="External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2.xml"/><Relationship Id="rId5" Type="http://schemas.openxmlformats.org/officeDocument/2006/relationships/hyperlink" Target="https://doi.org/10.1038/nature24647" TargetMode="External"/><Relationship Id="rId4" Type="http://schemas.openxmlformats.org/officeDocument/2006/relationships/hyperlink" Target="https://www.spektrum.de/news/kosmische-strahlung-zeigt-unbekannte-kammer/1515253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image" Target="../media/image84.jpg"/><Relationship Id="rId1" Type="http://schemas.openxmlformats.org/officeDocument/2006/relationships/slideLayout" Target="../slideLayouts/slideLayout3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hyperlink" Target="https://www.teilchenwelt.de/material/nebelkammer-bauanleitung/" TargetMode="Externa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g"/><Relationship Id="rId1" Type="http://schemas.openxmlformats.org/officeDocument/2006/relationships/slideLayout" Target="../slideLayouts/slideLayout2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g"/><Relationship Id="rId1" Type="http://schemas.openxmlformats.org/officeDocument/2006/relationships/slideLayout" Target="../slideLayouts/slideLayout2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96.jpeg"/><Relationship Id="rId4" Type="http://schemas.openxmlformats.org/officeDocument/2006/relationships/image" Target="../media/image9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5" Type="http://schemas.microsoft.com/office/2007/relationships/hdphoto" Target="../media/hdphoto1.wdp"/><Relationship Id="rId4" Type="http://schemas.openxmlformats.org/officeDocument/2006/relationships/image" Target="../media/image24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o.com/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TextShape 2"/>
          <p:cNvSpPr txBox="1"/>
          <p:nvPr/>
        </p:nvSpPr>
        <p:spPr>
          <a:xfrm>
            <a:off x="407880" y="2334960"/>
            <a:ext cx="11375640" cy="1525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de-DE" sz="3200" b="0" strike="noStrike" spc="-1"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de-DE" sz="3200" b="0" strike="noStrike" spc="-1"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de-DE" sz="3200" b="0" strike="noStrike" spc="-1">
              <a:latin typeface="Arial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6E48BB4-E9D3-1744-B0D1-6CC9DE6F79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786" y="592478"/>
            <a:ext cx="4159648" cy="2599780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314927DC-143B-4855-BB94-40E49BACC3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4200" dirty="0"/>
              <a:t>Astroteilchenphysik und </a:t>
            </a:r>
            <a:r>
              <a:rPr lang="de-DE" sz="4200" dirty="0" err="1"/>
              <a:t>Cosmic@Web</a:t>
            </a:r>
            <a:endParaRPr lang="de-DE" sz="4200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8EDBBB3B-B6A4-47B7-A4BA-59CC0089D6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4696" y="3357429"/>
            <a:ext cx="5111320" cy="109689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dirty="0"/>
              <a:t>Philipp Lindenau, Niklas Herff</a:t>
            </a:r>
            <a:endParaRPr lang="en-US" dirty="0"/>
          </a:p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dirty="0"/>
              <a:t>Forschung trifft Schule </a:t>
            </a:r>
            <a:endParaRPr lang="en-US" dirty="0"/>
          </a:p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dirty="0"/>
              <a:t>20.-22.12.2023 | Bad Wildbad</a:t>
            </a:r>
            <a:endParaRPr lang="en-US" dirty="0"/>
          </a:p>
          <a:p>
            <a:endParaRPr lang="de-DE" dirty="0"/>
          </a:p>
        </p:txBody>
      </p:sp>
      <p:pic>
        <p:nvPicPr>
          <p:cNvPr id="16" name="Grafik 8">
            <a:extLst>
              <a:ext uri="{FF2B5EF4-FFF2-40B4-BE49-F238E27FC236}">
                <a16:creationId xmlns:a16="http://schemas.microsoft.com/office/drawing/2014/main" id="{5A1999A3-A97E-4AFE-AE26-3531A30FEB0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407880" y="5080493"/>
            <a:ext cx="1176729" cy="354254"/>
          </a:xfrm>
          <a:prstGeom prst="rect">
            <a:avLst/>
          </a:prstGeom>
          <a:ln>
            <a:noFill/>
          </a:ln>
        </p:spPr>
      </p:pic>
      <p:pic>
        <p:nvPicPr>
          <p:cNvPr id="17" name="Grafik 9">
            <a:extLst>
              <a:ext uri="{FF2B5EF4-FFF2-40B4-BE49-F238E27FC236}">
                <a16:creationId xmlns:a16="http://schemas.microsoft.com/office/drawing/2014/main" id="{05732C92-0A52-4EE7-AB98-B80069F673B4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2511764" y="5048377"/>
            <a:ext cx="1271122" cy="443509"/>
          </a:xfrm>
          <a:prstGeom prst="rect">
            <a:avLst/>
          </a:prstGeom>
          <a:ln>
            <a:noFill/>
          </a:ln>
        </p:spPr>
      </p:pic>
      <p:pic>
        <p:nvPicPr>
          <p:cNvPr id="18" name="Grafik 9">
            <a:extLst>
              <a:ext uri="{FF2B5EF4-FFF2-40B4-BE49-F238E27FC236}">
                <a16:creationId xmlns:a16="http://schemas.microsoft.com/office/drawing/2014/main" id="{CAFFD2D2-7DC8-41A5-8331-BC7AE2A142AA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1805470" y="4984362"/>
            <a:ext cx="539640" cy="53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85196847-302B-4EB4-98CD-C0831680EC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5" r="-3055"/>
          <a:stretch/>
        </p:blipFill>
        <p:spPr>
          <a:xfrm>
            <a:off x="1152000" y="1360640"/>
            <a:ext cx="9022014" cy="514774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2D72BB3-AB99-7345-AB2A-0B7FBEBFB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Astroteilchenphysik – kosmische Boten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D4720FB3-1810-3749-8A7C-280BD462623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6960096" y="4437112"/>
            <a:ext cx="792088" cy="22138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6672064" y="5362060"/>
            <a:ext cx="792088" cy="22138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0056440" y="1360640"/>
            <a:ext cx="2016224" cy="3816429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de-DE" sz="2600" dirty="0">
                <a:solidFill>
                  <a:schemeClr val="bg2"/>
                </a:solidFill>
              </a:rPr>
              <a:t>Quiz</a:t>
            </a:r>
          </a:p>
          <a:p>
            <a:endParaRPr lang="de-DE" sz="2600" dirty="0">
              <a:solidFill>
                <a:schemeClr val="bg2"/>
              </a:solidFill>
            </a:endParaRPr>
          </a:p>
          <a:p>
            <a:pPr algn="ctr"/>
            <a:r>
              <a:rPr lang="de-DE" sz="2000" dirty="0">
                <a:solidFill>
                  <a:schemeClr val="bg2"/>
                </a:solidFill>
              </a:rPr>
              <a:t>Welches Teilchen passt zur </a:t>
            </a:r>
            <a:r>
              <a:rPr lang="de-DE" sz="2000" dirty="0">
                <a:solidFill>
                  <a:srgbClr val="C2C3C2"/>
                </a:solidFill>
              </a:rPr>
              <a:t>grauen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>
                <a:solidFill>
                  <a:schemeClr val="bg2"/>
                </a:solidFill>
              </a:rPr>
              <a:t>welcher Linie?</a:t>
            </a:r>
          </a:p>
          <a:p>
            <a:endParaRPr lang="de-DE" sz="2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strike="sngStrike" dirty="0">
                <a:solidFill>
                  <a:schemeClr val="bg2"/>
                </a:solidFill>
              </a:rPr>
              <a:t>Proton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dirty="0" err="1">
                <a:solidFill>
                  <a:schemeClr val="bg2"/>
                </a:solidFill>
              </a:rPr>
              <a:t>Up</a:t>
            </a:r>
            <a:r>
              <a:rPr lang="de-DE" sz="2600" dirty="0">
                <a:solidFill>
                  <a:schemeClr val="bg2"/>
                </a:solidFill>
              </a:rPr>
              <a:t>-Quark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dirty="0">
                <a:solidFill>
                  <a:schemeClr val="bg2"/>
                </a:solidFill>
              </a:rPr>
              <a:t>Photon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dirty="0">
                <a:solidFill>
                  <a:schemeClr val="bg2"/>
                </a:solidFill>
              </a:rPr>
              <a:t>Neutrino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8803562" y="242645"/>
            <a:ext cx="3162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hlinkClick r:id="rId3"/>
              </a:rPr>
              <a:t>www.slido.com</a:t>
            </a:r>
            <a:endParaRPr lang="de-DE" sz="2000" dirty="0"/>
          </a:p>
          <a:p>
            <a:pPr algn="ctr"/>
            <a:r>
              <a:rPr lang="de-DE" sz="2000" dirty="0"/>
              <a:t>#28056212</a:t>
            </a:r>
          </a:p>
          <a:p>
            <a:endParaRPr lang="de-DE" sz="1600" dirty="0" err="1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9D58E887-96FA-4067-BB49-6DEA1FAF71E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079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45FF176C-922B-49D3-9FBA-D9770A109F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5" r="-3055"/>
          <a:stretch/>
        </p:blipFill>
        <p:spPr>
          <a:xfrm>
            <a:off x="1152000" y="1360640"/>
            <a:ext cx="9022014" cy="514774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2D72BB3-AB99-7345-AB2A-0B7FBEBFB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Astroteilchenphysik – kosmische Boten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D4720FB3-1810-3749-8A7C-280BD462623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6672064" y="5362060"/>
            <a:ext cx="792088" cy="22138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0056440" y="1360640"/>
            <a:ext cx="2016224" cy="381642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de-DE" sz="2600" dirty="0">
                <a:solidFill>
                  <a:schemeClr val="bg2"/>
                </a:solidFill>
              </a:rPr>
              <a:t>Quiz</a:t>
            </a:r>
          </a:p>
          <a:p>
            <a:endParaRPr lang="de-DE" sz="2600" dirty="0">
              <a:solidFill>
                <a:schemeClr val="bg2"/>
              </a:solidFill>
            </a:endParaRPr>
          </a:p>
          <a:p>
            <a:pPr algn="ctr"/>
            <a:r>
              <a:rPr lang="de-DE" sz="2000" dirty="0">
                <a:solidFill>
                  <a:schemeClr val="bg2"/>
                </a:solidFill>
              </a:rPr>
              <a:t>Welches Teilchen passt zur </a:t>
            </a:r>
            <a:r>
              <a:rPr lang="de-DE" sz="2000" dirty="0">
                <a:solidFill>
                  <a:srgbClr val="D8C81C"/>
                </a:solidFill>
              </a:rPr>
              <a:t>gelben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>
                <a:solidFill>
                  <a:schemeClr val="bg2"/>
                </a:solidFill>
              </a:rPr>
              <a:t>welcher Linie?</a:t>
            </a:r>
          </a:p>
          <a:p>
            <a:endParaRPr lang="de-DE" sz="2600" dirty="0">
              <a:solidFill>
                <a:schemeClr val="bg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strike="sngStrike" dirty="0">
                <a:solidFill>
                  <a:schemeClr val="bg2"/>
                </a:solidFill>
              </a:rPr>
              <a:t>Proton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dirty="0" err="1">
                <a:solidFill>
                  <a:schemeClr val="bg2"/>
                </a:solidFill>
              </a:rPr>
              <a:t>Up</a:t>
            </a:r>
            <a:r>
              <a:rPr lang="de-DE" sz="2600" dirty="0">
                <a:solidFill>
                  <a:schemeClr val="bg2"/>
                </a:solidFill>
              </a:rPr>
              <a:t>-Quark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dirty="0">
                <a:solidFill>
                  <a:schemeClr val="bg2"/>
                </a:solidFill>
              </a:rPr>
              <a:t>Photon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strike="sngStrike" dirty="0">
                <a:solidFill>
                  <a:schemeClr val="bg2"/>
                </a:solidFill>
              </a:rPr>
              <a:t>Neutrino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8803562" y="242645"/>
            <a:ext cx="3162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hlinkClick r:id="rId3"/>
              </a:rPr>
              <a:t>www.slido.com</a:t>
            </a:r>
            <a:endParaRPr lang="de-DE" sz="2000" dirty="0"/>
          </a:p>
          <a:p>
            <a:pPr algn="ctr"/>
            <a:r>
              <a:rPr lang="de-DE" sz="2000" dirty="0"/>
              <a:t>#28056212</a:t>
            </a:r>
          </a:p>
          <a:p>
            <a:endParaRPr lang="de-DE" sz="1600" dirty="0" err="1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A9A66712-0FFE-4F18-85FF-49B5827FE3B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7266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D72BB3-AB99-7345-AB2A-0B7FBEBFB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Astroteilchenphysik – kosmische Boten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D4720FB3-1810-3749-8A7C-280BD462623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056440" y="1360640"/>
            <a:ext cx="2016224" cy="381642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2600" dirty="0">
                <a:solidFill>
                  <a:schemeClr val="tx2"/>
                </a:solidFill>
              </a:rPr>
              <a:t>Quiz</a:t>
            </a:r>
          </a:p>
          <a:p>
            <a:endParaRPr lang="de-DE" sz="2600" dirty="0">
              <a:solidFill>
                <a:schemeClr val="tx2"/>
              </a:solidFill>
            </a:endParaRPr>
          </a:p>
          <a:p>
            <a:pPr algn="ctr"/>
            <a:r>
              <a:rPr lang="de-DE" sz="2000" dirty="0">
                <a:solidFill>
                  <a:schemeClr val="tx2"/>
                </a:solidFill>
              </a:rPr>
              <a:t>Welches Teilchen passt zur gelben welcher Linie?</a:t>
            </a:r>
          </a:p>
          <a:p>
            <a:endParaRPr lang="de-DE" sz="2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strike="sngStrike" dirty="0">
                <a:solidFill>
                  <a:schemeClr val="bg2"/>
                </a:solidFill>
              </a:rPr>
              <a:t>Proton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dirty="0" err="1">
                <a:solidFill>
                  <a:srgbClr val="FF0000"/>
                </a:solidFill>
              </a:rPr>
              <a:t>Up</a:t>
            </a:r>
            <a:r>
              <a:rPr lang="de-DE" sz="2600" dirty="0">
                <a:solidFill>
                  <a:srgbClr val="FF0000"/>
                </a:solidFill>
              </a:rPr>
              <a:t>-Quark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strike="sngStrike" dirty="0">
                <a:solidFill>
                  <a:schemeClr val="bg2"/>
                </a:solidFill>
              </a:rPr>
              <a:t>Photon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strike="sngStrike" dirty="0">
                <a:solidFill>
                  <a:schemeClr val="bg2"/>
                </a:solidFill>
              </a:rPr>
              <a:t>Neutrino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8803562" y="242645"/>
            <a:ext cx="3162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hlinkClick r:id="rId2"/>
              </a:rPr>
              <a:t>www.slido.com</a:t>
            </a:r>
            <a:endParaRPr lang="de-DE" sz="2000" dirty="0"/>
          </a:p>
          <a:p>
            <a:pPr algn="ctr"/>
            <a:r>
              <a:rPr lang="de-DE" sz="2000" dirty="0"/>
              <a:t>#28056212</a:t>
            </a:r>
          </a:p>
          <a:p>
            <a:endParaRPr lang="de-DE" sz="1600" dirty="0" err="1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19562186-8D2B-46F4-A9CA-2459CAC763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5" r="-3055"/>
          <a:stretch/>
        </p:blipFill>
        <p:spPr>
          <a:xfrm>
            <a:off x="1152000" y="1360640"/>
            <a:ext cx="9022014" cy="5147749"/>
          </a:xfrm>
          <a:prstGeom prst="rect">
            <a:avLst/>
          </a:prstGeom>
        </p:spPr>
      </p:pic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AD24898A-E0B9-488B-9A40-95011CE4795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9753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73E62F0-0101-7F4A-86D2-F69D5BC56E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" r="-2550"/>
          <a:stretch/>
        </p:blipFill>
        <p:spPr>
          <a:xfrm>
            <a:off x="1152000" y="1360640"/>
            <a:ext cx="9022014" cy="514774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2D72BB3-AB99-7345-AB2A-0B7FBEBFB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Astroteilchenphysik – kosmische Boten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D4720FB3-1810-3749-8A7C-280BD462623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056440" y="1360640"/>
            <a:ext cx="2016224" cy="41549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de-DE" sz="2200" dirty="0">
              <a:solidFill>
                <a:schemeClr val="bg2"/>
              </a:solidFill>
            </a:endParaRPr>
          </a:p>
          <a:p>
            <a:pPr algn="ctr"/>
            <a:r>
              <a:rPr lang="de-DE" sz="2200" dirty="0">
                <a:solidFill>
                  <a:schemeClr val="bg2"/>
                </a:solidFill>
              </a:rPr>
              <a:t>Quarks bewegen sich niemals einzeln durchs Universum sondern immer mit anderen Quarks als zusammen-gesetzte Teilchen (</a:t>
            </a:r>
            <a:r>
              <a:rPr lang="de-DE" sz="2200" dirty="0" err="1">
                <a:solidFill>
                  <a:schemeClr val="bg2"/>
                </a:solidFill>
              </a:rPr>
              <a:t>Confinement</a:t>
            </a:r>
            <a:r>
              <a:rPr lang="de-DE" sz="2200" dirty="0">
                <a:solidFill>
                  <a:schemeClr val="bg2"/>
                </a:solidFill>
              </a:rPr>
              <a:t>)</a:t>
            </a:r>
          </a:p>
          <a:p>
            <a:pPr algn="ctr"/>
            <a:endParaRPr lang="de-DE" sz="2200" strike="sngStrike" dirty="0">
              <a:solidFill>
                <a:schemeClr val="bg2"/>
              </a:solidFill>
            </a:endParaRP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B957B0D-50D8-43AA-9BE8-A05F5C9C3EF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0284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" name="image.png" descr="image.png"/>
          <p:cNvPicPr/>
          <p:nvPr/>
        </p:nvPicPr>
        <p:blipFill>
          <a:blip r:embed="rId2"/>
          <a:srcRect t="1321" r="50582" b="1321"/>
          <a:stretch/>
        </p:blipFill>
        <p:spPr>
          <a:xfrm>
            <a:off x="8683800" y="4273200"/>
            <a:ext cx="1843920" cy="2239560"/>
          </a:xfrm>
          <a:prstGeom prst="rect">
            <a:avLst/>
          </a:prstGeom>
          <a:ln w="12600">
            <a:noFill/>
          </a:ln>
          <a:effectLst>
            <a:outerShdw blurRad="177800" dist="101314" dir="2700000" rotWithShape="0">
              <a:srgbClr val="000000">
                <a:alpha val="75000"/>
              </a:srgbClr>
            </a:outerShdw>
          </a:effectLst>
        </p:spPr>
      </p:pic>
      <p:pic>
        <p:nvPicPr>
          <p:cNvPr id="422" name="image.jpg" descr="image.jpg"/>
          <p:cNvPicPr/>
          <p:nvPr/>
        </p:nvPicPr>
        <p:blipFill>
          <a:blip r:embed="rId3"/>
          <a:srcRect l="10280" r="12397"/>
          <a:stretch/>
        </p:blipFill>
        <p:spPr>
          <a:xfrm>
            <a:off x="5405139" y="4360592"/>
            <a:ext cx="1866960" cy="2125440"/>
          </a:xfrm>
          <a:prstGeom prst="rect">
            <a:avLst/>
          </a:prstGeom>
          <a:ln w="12600">
            <a:noFill/>
          </a:ln>
          <a:effectLst>
            <a:outerShdw blurRad="177800" dist="101314" dir="2700000" rotWithShape="0">
              <a:srgbClr val="000000">
                <a:alpha val="75000"/>
              </a:srgbClr>
            </a:outerShdw>
          </a:effectLst>
        </p:spPr>
      </p:pic>
      <p:pic>
        <p:nvPicPr>
          <p:cNvPr id="423" name="glowing-sun-prominence_6594_600x450.jpg" descr="glowing-sun-prominence_6594_600x450.jpg"/>
          <p:cNvPicPr/>
          <p:nvPr/>
        </p:nvPicPr>
        <p:blipFill>
          <a:blip r:embed="rId4"/>
          <a:srcRect l="11893" t="8886" r="10090" b="5400"/>
          <a:stretch/>
        </p:blipFill>
        <p:spPr>
          <a:xfrm>
            <a:off x="1664280" y="1878364"/>
            <a:ext cx="2277720" cy="1874880"/>
          </a:xfrm>
          <a:prstGeom prst="rect">
            <a:avLst/>
          </a:prstGeom>
          <a:ln w="12600">
            <a:noFill/>
          </a:ln>
          <a:effectLst>
            <a:outerShdw blurRad="177800" dist="101314" dir="2700000" rotWithShape="0">
              <a:srgbClr val="000000">
                <a:alpha val="75000"/>
              </a:srgbClr>
            </a:outerShdw>
          </a:effectLst>
        </p:spPr>
      </p:pic>
      <p:pic>
        <p:nvPicPr>
          <p:cNvPr id="424" name="image.png" descr="image.png"/>
          <p:cNvPicPr/>
          <p:nvPr/>
        </p:nvPicPr>
        <p:blipFill>
          <a:blip r:embed="rId5"/>
          <a:stretch/>
        </p:blipFill>
        <p:spPr>
          <a:xfrm>
            <a:off x="5549428" y="1844016"/>
            <a:ext cx="3067200" cy="1899000"/>
          </a:xfrm>
          <a:prstGeom prst="rect">
            <a:avLst/>
          </a:prstGeom>
          <a:ln w="12600">
            <a:noFill/>
          </a:ln>
          <a:effectLst>
            <a:outerShdw blurRad="177800" dist="101314" dir="2700000" rotWithShape="0">
              <a:srgbClr val="000000">
                <a:alpha val="75000"/>
              </a:srgbClr>
            </a:outerShdw>
          </a:effectLst>
        </p:spPr>
      </p:pic>
      <p:sp>
        <p:nvSpPr>
          <p:cNvPr id="425" name="Line 6"/>
          <p:cNvSpPr/>
          <p:nvPr/>
        </p:nvSpPr>
        <p:spPr>
          <a:xfrm>
            <a:off x="7422480" y="1045080"/>
            <a:ext cx="2991520" cy="459106"/>
          </a:xfrm>
          <a:prstGeom prst="line">
            <a:avLst/>
          </a:prstGeom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Ctr="1">
            <a:noAutofit/>
          </a:bodyPr>
          <a:lstStyle/>
          <a:p>
            <a:pPr>
              <a:lnSpc>
                <a:spcPct val="100000"/>
              </a:lnSpc>
            </a:pPr>
            <a:endParaRPr lang="de-DE" sz="4000" b="0" strike="noStrike" spc="-1" dirty="0">
              <a:latin typeface="+mj-lt"/>
            </a:endParaRPr>
          </a:p>
        </p:txBody>
      </p:sp>
      <p:pic>
        <p:nvPicPr>
          <p:cNvPr id="427" name="image.png" descr="image.png"/>
          <p:cNvPicPr/>
          <p:nvPr/>
        </p:nvPicPr>
        <p:blipFill>
          <a:blip r:embed="rId6"/>
          <a:srcRect l="16023" t="8333" r="13252" b="3309"/>
          <a:stretch/>
        </p:blipFill>
        <p:spPr>
          <a:xfrm>
            <a:off x="1841382" y="4408173"/>
            <a:ext cx="2083680" cy="1964160"/>
          </a:xfrm>
          <a:prstGeom prst="rect">
            <a:avLst/>
          </a:prstGeom>
          <a:ln w="12600">
            <a:noFill/>
          </a:ln>
          <a:effectLst>
            <a:outerShdw blurRad="177800" dist="101314" dir="2700000" rotWithShape="0">
              <a:srgbClr val="000000">
                <a:alpha val="75000"/>
              </a:srgbClr>
            </a:outerShdw>
          </a:effectLst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D14F0E6C-6CF9-455C-BEA2-8B67A556A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67" y="663275"/>
            <a:ext cx="10035547" cy="972000"/>
          </a:xfrm>
        </p:spPr>
        <p:txBody>
          <a:bodyPr/>
          <a:lstStyle/>
          <a:p>
            <a:r>
              <a:rPr lang="de-DE" dirty="0"/>
              <a:t>Quellen kosmischer Teilchen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42B4310C-51F7-45AA-85AA-24353FC6AFA2}"/>
              </a:ext>
            </a:extLst>
          </p:cNvPr>
          <p:cNvSpPr txBox="1"/>
          <p:nvPr/>
        </p:nvSpPr>
        <p:spPr>
          <a:xfrm>
            <a:off x="1942380" y="1504186"/>
            <a:ext cx="1721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pc="-1" dirty="0">
                <a:latin typeface="+mj-lt"/>
              </a:rPr>
              <a:t>Sonne</a:t>
            </a:r>
            <a:endParaRPr lang="de-DE" sz="1800" b="0" strike="noStrike" spc="-1" dirty="0">
              <a:latin typeface="+mj-lt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AECD74D-58AB-461C-AE43-DEEBD4A4A39E}"/>
              </a:ext>
            </a:extLst>
          </p:cNvPr>
          <p:cNvSpPr txBox="1"/>
          <p:nvPr/>
        </p:nvSpPr>
        <p:spPr>
          <a:xfrm>
            <a:off x="8616628" y="1777407"/>
            <a:ext cx="244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strike="noStrike" spc="-1" dirty="0" err="1">
                <a:latin typeface="+mj-lt"/>
              </a:rPr>
              <a:t>Doppelsternsysteme</a:t>
            </a:r>
            <a:endParaRPr lang="de-DE" b="0" strike="noStrike" spc="-1" dirty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 dirty="0">
                <a:latin typeface="+mj-lt"/>
              </a:rPr>
              <a:t>(</a:t>
            </a:r>
            <a:r>
              <a:rPr lang="en-US" sz="1400" b="0" strike="noStrike" spc="-1" dirty="0" err="1">
                <a:latin typeface="+mj-lt"/>
              </a:rPr>
              <a:t>künstlerische</a:t>
            </a:r>
            <a:r>
              <a:rPr lang="en-US" sz="1400" b="0" strike="noStrike" spc="-1" dirty="0">
                <a:latin typeface="+mj-lt"/>
              </a:rPr>
              <a:t> </a:t>
            </a:r>
            <a:r>
              <a:rPr lang="en-US" sz="1400" b="0" strike="noStrike" spc="-1" dirty="0" err="1">
                <a:latin typeface="+mj-lt"/>
              </a:rPr>
              <a:t>Darstellung</a:t>
            </a:r>
            <a:r>
              <a:rPr lang="en-US" sz="1400" b="0" strike="noStrike" spc="-1" dirty="0">
                <a:latin typeface="+mj-lt"/>
              </a:rPr>
              <a:t>)</a:t>
            </a:r>
            <a:endParaRPr lang="de-DE" sz="1400" b="0" strike="noStrike" spc="-1" dirty="0">
              <a:latin typeface="+mj-lt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7086FD4-3A18-480F-8705-8D090D6861B3}"/>
              </a:ext>
            </a:extLst>
          </p:cNvPr>
          <p:cNvSpPr txBox="1"/>
          <p:nvPr/>
        </p:nvSpPr>
        <p:spPr>
          <a:xfrm>
            <a:off x="1537318" y="3854414"/>
            <a:ext cx="2777688" cy="962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b="0" strike="noStrike" spc="-1" dirty="0" err="1">
                <a:latin typeface="+mj-lt"/>
              </a:rPr>
              <a:t>Supernovaüberreste</a:t>
            </a:r>
            <a:endParaRPr lang="de-DE" b="0" strike="noStrike" spc="-1" dirty="0">
              <a:latin typeface="+mj-lt"/>
            </a:endParaRPr>
          </a:p>
          <a:p>
            <a:pPr algn="ctr">
              <a:lnSpc>
                <a:spcPct val="100000"/>
              </a:lnSpc>
            </a:pPr>
            <a:r>
              <a:rPr lang="en-US" sz="1400" b="0" strike="noStrike" spc="-1" dirty="0">
                <a:latin typeface="+mj-lt"/>
              </a:rPr>
              <a:t>(SN1006, </a:t>
            </a:r>
            <a:r>
              <a:rPr lang="en-US" sz="1400" b="0" strike="noStrike" spc="-1" dirty="0" err="1">
                <a:latin typeface="+mj-lt"/>
              </a:rPr>
              <a:t>optisch</a:t>
            </a:r>
            <a:r>
              <a:rPr lang="en-US" sz="1400" b="0" strike="noStrike" spc="-1" dirty="0">
                <a:latin typeface="+mj-lt"/>
              </a:rPr>
              <a:t>, Radio, </a:t>
            </a:r>
            <a:r>
              <a:rPr lang="en-US" sz="1400" b="0" strike="noStrike" spc="-1" dirty="0" err="1">
                <a:latin typeface="+mj-lt"/>
              </a:rPr>
              <a:t>Röntgen</a:t>
            </a:r>
            <a:r>
              <a:rPr lang="en-US" sz="1400" b="0" strike="noStrike" spc="-1" dirty="0">
                <a:latin typeface="+mj-lt"/>
              </a:rPr>
              <a:t>)</a:t>
            </a:r>
            <a:endParaRPr lang="de-DE" sz="1400" b="0" strike="noStrike" spc="-1" dirty="0">
              <a:latin typeface="+mj-lt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endParaRPr lang="de-DE" dirty="0">
              <a:latin typeface="+mj-lt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7269687-0F4D-4B5C-A649-6CDE36303FBB}"/>
              </a:ext>
            </a:extLst>
          </p:cNvPr>
          <p:cNvSpPr txBox="1"/>
          <p:nvPr/>
        </p:nvSpPr>
        <p:spPr>
          <a:xfrm>
            <a:off x="5082253" y="3826523"/>
            <a:ext cx="2437981" cy="90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b="0" strike="noStrike" spc="-1" dirty="0" err="1">
                <a:latin typeface="+mj-lt"/>
              </a:rPr>
              <a:t>Aktive</a:t>
            </a:r>
            <a:r>
              <a:rPr lang="en-US" b="0" strike="noStrike" spc="-1" dirty="0">
                <a:latin typeface="+mj-lt"/>
              </a:rPr>
              <a:t> </a:t>
            </a:r>
            <a:r>
              <a:rPr lang="en-US" b="0" strike="noStrike" spc="-1" dirty="0" err="1">
                <a:latin typeface="+mj-lt"/>
              </a:rPr>
              <a:t>Galaxienkerne</a:t>
            </a:r>
            <a:endParaRPr lang="de-DE" b="0" strike="noStrike" spc="-1" dirty="0">
              <a:latin typeface="+mj-lt"/>
            </a:endParaRPr>
          </a:p>
          <a:p>
            <a:pPr algn="ctr">
              <a:lnSpc>
                <a:spcPct val="100000"/>
              </a:lnSpc>
            </a:pPr>
            <a:r>
              <a:rPr lang="en-US" sz="1400" b="0" strike="noStrike" spc="-1" dirty="0">
                <a:latin typeface="+mj-lt"/>
              </a:rPr>
              <a:t>(</a:t>
            </a:r>
            <a:r>
              <a:rPr lang="en-US" sz="1400" b="0" strike="noStrike" spc="-1" dirty="0" err="1">
                <a:latin typeface="+mj-lt"/>
              </a:rPr>
              <a:t>künstlerische</a:t>
            </a:r>
            <a:r>
              <a:rPr lang="en-US" sz="1400" b="0" strike="noStrike" spc="-1" dirty="0">
                <a:latin typeface="+mj-lt"/>
              </a:rPr>
              <a:t> </a:t>
            </a:r>
            <a:r>
              <a:rPr lang="en-US" sz="1400" b="0" strike="noStrike" spc="-1" dirty="0" err="1">
                <a:latin typeface="+mj-lt"/>
              </a:rPr>
              <a:t>Darstellung</a:t>
            </a:r>
            <a:r>
              <a:rPr lang="en-US" sz="1400" b="0" strike="noStrike" spc="-1" dirty="0">
                <a:latin typeface="+mj-lt"/>
              </a:rPr>
              <a:t>)</a:t>
            </a:r>
            <a:endParaRPr lang="de-DE" sz="1400" b="0" strike="noStrike" spc="-1" dirty="0">
              <a:latin typeface="+mj-lt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endParaRPr lang="de-DE" sz="1400" dirty="0">
              <a:latin typeface="Arial Narrow" panose="020B060602020203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6439B78-4FC2-4854-9AB8-CA01B3E71620}"/>
              </a:ext>
            </a:extLst>
          </p:cNvPr>
          <p:cNvSpPr txBox="1"/>
          <p:nvPr/>
        </p:nvSpPr>
        <p:spPr>
          <a:xfrm>
            <a:off x="8622508" y="3626468"/>
            <a:ext cx="1919235" cy="1106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en-US" b="0" strike="noStrike" spc="-1" dirty="0">
                <a:latin typeface="+mj-lt"/>
              </a:rPr>
              <a:t>Gamma-Ray Bursts</a:t>
            </a:r>
            <a:br>
              <a:rPr lang="en-US" dirty="0">
                <a:latin typeface="+mj-lt"/>
              </a:rPr>
            </a:br>
            <a:r>
              <a:rPr lang="en-US" sz="1400" b="0" strike="noStrike" spc="-1" dirty="0">
                <a:latin typeface="+mj-lt"/>
              </a:rPr>
              <a:t>(GRB 080319B, </a:t>
            </a:r>
            <a:r>
              <a:rPr lang="en-US" sz="1400" b="0" strike="noStrike" spc="-1" dirty="0" err="1">
                <a:latin typeface="+mj-lt"/>
              </a:rPr>
              <a:t>Röntgen</a:t>
            </a:r>
            <a:r>
              <a:rPr lang="en-US" sz="1400" b="0" strike="noStrike" spc="-1" dirty="0">
                <a:latin typeface="+mj-lt"/>
              </a:rPr>
              <a:t>, SWIFT) </a:t>
            </a:r>
          </a:p>
          <a:p>
            <a:pPr marL="228600" indent="-228600" algn="ctr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endParaRPr lang="de-DE" dirty="0">
              <a:latin typeface="Arial Narrow" panose="020B0606020202030204" pitchFamily="34" charset="0"/>
            </a:endParaRP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E602560B-7E9C-4C56-83F0-1FF0AFD10D2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3"/>
          <p:cNvSpPr/>
          <p:nvPr/>
        </p:nvSpPr>
        <p:spPr>
          <a:xfrm>
            <a:off x="9667823" y="6181195"/>
            <a:ext cx="2086200" cy="2755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de-DE" sz="1200" b="0" strike="noStrike" spc="-1" dirty="0">
                <a:solidFill>
                  <a:srgbClr val="000000"/>
                </a:solidFill>
                <a:latin typeface="Arial"/>
              </a:rPr>
              <a:t>© Lutz Feld, RWTH</a:t>
            </a:r>
            <a:endParaRPr lang="de-DE" sz="1200" b="0" strike="noStrike" spc="-1" dirty="0">
              <a:latin typeface="Arial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036BAE8-B354-4E97-A174-E525EED612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8868" y="1339508"/>
            <a:ext cx="5080000" cy="4572000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7500325" y="1053276"/>
            <a:ext cx="465584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Energieverteilung von Kosmischer Strahlung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9189892" y="6005204"/>
            <a:ext cx="543739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</a:t>
            </a:r>
          </a:p>
        </p:txBody>
      </p:sp>
      <p:cxnSp>
        <p:nvCxnSpPr>
          <p:cNvPr id="12" name="Gerade Verbindung mit Pfeil 11"/>
          <p:cNvCxnSpPr>
            <a:cxnSpLocks/>
          </p:cNvCxnSpPr>
          <p:nvPr/>
        </p:nvCxnSpPr>
        <p:spPr>
          <a:xfrm flipV="1">
            <a:off x="9465751" y="5616826"/>
            <a:ext cx="0" cy="291667"/>
          </a:xfrm>
          <a:prstGeom prst="straightConnector1">
            <a:avLst/>
          </a:prstGeom>
          <a:ln>
            <a:solidFill>
              <a:srgbClr val="0134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 rot="16200000">
            <a:off x="6323586" y="2917700"/>
            <a:ext cx="1307557" cy="3139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Teilchenfluss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20DB850-7AE3-484E-97DF-EDE1DA622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Kosmische Strahlung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C52E1D-0466-4261-84DF-E6F87A88957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b="1" dirty="0"/>
              <a:t>Primäre Strahlung:</a:t>
            </a:r>
            <a:br>
              <a:rPr lang="de-DE" dirty="0"/>
            </a:br>
            <a:r>
              <a:rPr lang="de-DE" dirty="0"/>
              <a:t>Teilchen stammend von… </a:t>
            </a:r>
          </a:p>
          <a:p>
            <a:pPr marL="742950" lvl="1" indent="-285750"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de-DE" sz="1600" dirty="0"/>
              <a:t>Sonne (gelb)</a:t>
            </a:r>
          </a:p>
          <a:p>
            <a:pPr marL="742950" lvl="1" indent="-285750"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de-DE" sz="1600" dirty="0"/>
              <a:t>Milchstraße (blau)</a:t>
            </a:r>
          </a:p>
          <a:p>
            <a:pPr marL="742950" lvl="1" indent="-285750">
              <a:lnSpc>
                <a:spcPct val="150000"/>
              </a:lnSpc>
              <a:buFont typeface="Symbol" panose="05050102010706020507" pitchFamily="18" charset="2"/>
              <a:buChar char="-"/>
            </a:pPr>
            <a:r>
              <a:rPr lang="de-DE" sz="1600" dirty="0"/>
              <a:t>Extragalaktisch (pink)</a:t>
            </a:r>
          </a:p>
          <a:p>
            <a:pPr marL="0" indent="0">
              <a:lnSpc>
                <a:spcPct val="110000"/>
              </a:lnSpc>
              <a:spcAft>
                <a:spcPts val="1199"/>
              </a:spcAft>
              <a:buNone/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FB04DA0-92F6-4703-894F-FCEAD4A61E9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23320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205" y="1354177"/>
            <a:ext cx="7872876" cy="5050812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Kosmische Strahlung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ctr"/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B27B118-046C-40A5-8DE4-097BA7529FE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65381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6" name="Picture 2"/>
          <p:cNvPicPr/>
          <p:nvPr/>
        </p:nvPicPr>
        <p:blipFill>
          <a:blip r:embed="rId2"/>
          <a:srcRect l="47082"/>
          <a:stretch/>
        </p:blipFill>
        <p:spPr>
          <a:xfrm>
            <a:off x="7875720" y="307308"/>
            <a:ext cx="3810960" cy="5887416"/>
          </a:xfrm>
          <a:prstGeom prst="rect">
            <a:avLst/>
          </a:prstGeom>
          <a:ln>
            <a:noFill/>
          </a:ln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2782D3A0-BC00-4CE3-BF34-6CFEA3953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</p:spPr>
        <p:txBody>
          <a:bodyPr/>
          <a:lstStyle/>
          <a:p>
            <a:r>
              <a:rPr lang="de-DE" dirty="0"/>
              <a:t>Kosmische Strahlung - Teilchenschauer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3102384-0DA9-4A27-A291-543A0FE9AD0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95468" y="1772817"/>
            <a:ext cx="5477122" cy="4535487"/>
          </a:xfrm>
        </p:spPr>
        <p:txBody>
          <a:bodyPr/>
          <a:lstStyle/>
          <a:p>
            <a:r>
              <a:rPr lang="de-DE" dirty="0"/>
              <a:t>Aus Kollision von Protonen mit Atomkernen der Luft </a:t>
            </a:r>
            <a:r>
              <a:rPr lang="de-DE" dirty="0" err="1"/>
              <a:t>enstehen</a:t>
            </a:r>
            <a:r>
              <a:rPr lang="de-DE" dirty="0"/>
              <a:t> Pionen, </a:t>
            </a:r>
            <a:r>
              <a:rPr lang="de-DE" dirty="0" err="1"/>
              <a:t>Kaonen</a:t>
            </a:r>
            <a:r>
              <a:rPr lang="de-DE" dirty="0"/>
              <a:t> und Nukleonen.</a:t>
            </a:r>
          </a:p>
          <a:p>
            <a:r>
              <a:rPr lang="de-DE" dirty="0"/>
              <a:t>Diese wechselwirken weiter oder wandeln sich um.</a:t>
            </a:r>
          </a:p>
          <a:p>
            <a:r>
              <a:rPr lang="de-DE" dirty="0"/>
              <a:t>Erdoberfläche erreichen hauptsächlich Myonen und Neutrinos.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EFAE9ED-B20F-4FD3-B01A-F8D82ABF19A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17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9" name="Grafik 8"/>
          <p:cNvPicPr/>
          <p:nvPr/>
        </p:nvPicPr>
        <p:blipFill>
          <a:blip r:embed="rId3"/>
          <a:srcRect t="-31769"/>
          <a:stretch/>
        </p:blipFill>
        <p:spPr>
          <a:xfrm>
            <a:off x="-581782" y="-2250831"/>
            <a:ext cx="13355564" cy="9108831"/>
          </a:xfrm>
          <a:prstGeom prst="rect">
            <a:avLst/>
          </a:prstGeom>
          <a:ln>
            <a:noFill/>
          </a:ln>
        </p:spPr>
      </p:pic>
      <p:sp>
        <p:nvSpPr>
          <p:cNvPr id="441" name="CustomShape 2"/>
          <p:cNvSpPr/>
          <p:nvPr/>
        </p:nvSpPr>
        <p:spPr>
          <a:xfrm>
            <a:off x="640800" y="1504800"/>
            <a:ext cx="3960000" cy="1672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de-DE" sz="2400" b="0" strike="noStrike" spc="-1" dirty="0">
                <a:solidFill>
                  <a:srgbClr val="000000"/>
                </a:solidFill>
                <a:latin typeface="+mj-lt"/>
              </a:rPr>
              <a:t>ca. 1000 hochenergetische Teilchen pro Sekunde und m² erreichen äußere Erdatmosphäre</a:t>
            </a:r>
            <a:endParaRPr lang="de-DE" sz="2400" b="0" strike="noStrike" spc="-1" dirty="0">
              <a:latin typeface="+mj-lt"/>
            </a:endParaRPr>
          </a:p>
          <a:p>
            <a:pPr>
              <a:lnSpc>
                <a:spcPct val="100000"/>
              </a:lnSpc>
              <a:spcAft>
                <a:spcPts val="1001"/>
              </a:spcAft>
              <a:tabLst>
                <a:tab pos="0" algn="l"/>
              </a:tabLst>
            </a:pPr>
            <a:r>
              <a:rPr lang="de-DE" sz="2400" b="0" strike="noStrike" spc="-1" dirty="0">
                <a:solidFill>
                  <a:srgbClr val="004B7D"/>
                </a:solidFill>
                <a:latin typeface="+mj-lt"/>
              </a:rPr>
              <a:t> </a:t>
            </a:r>
            <a:endParaRPr lang="de-DE" sz="2400" b="0" strike="noStrike" spc="-1" dirty="0">
              <a:latin typeface="+mj-lt"/>
            </a:endParaRPr>
          </a:p>
        </p:txBody>
      </p:sp>
      <p:sp>
        <p:nvSpPr>
          <p:cNvPr id="442" name="CustomShape 3"/>
          <p:cNvSpPr/>
          <p:nvPr/>
        </p:nvSpPr>
        <p:spPr>
          <a:xfrm>
            <a:off x="8287560" y="2675160"/>
            <a:ext cx="3495960" cy="1005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de-DE" sz="2000" b="0" strike="noStrike" spc="-1" dirty="0">
                <a:solidFill>
                  <a:srgbClr val="000000"/>
                </a:solidFill>
                <a:latin typeface="Arial"/>
              </a:rPr>
              <a:t>bis zu 10</a:t>
            </a:r>
            <a:r>
              <a:rPr lang="de-DE" sz="2000" b="0" strike="noStrike" spc="-1" baseline="30000" dirty="0">
                <a:solidFill>
                  <a:srgbClr val="000000"/>
                </a:solidFill>
                <a:latin typeface="Arial"/>
              </a:rPr>
              <a:t>11</a:t>
            </a:r>
            <a:r>
              <a:rPr lang="de-DE" sz="2000" b="0" strike="noStrike" spc="-1" dirty="0">
                <a:solidFill>
                  <a:srgbClr val="000000"/>
                </a:solidFill>
                <a:latin typeface="Arial"/>
              </a:rPr>
              <a:t> Sekundärteilchen je Primärteilchen entstehen in Atmosphäre</a:t>
            </a:r>
            <a:endParaRPr lang="de-DE" sz="2000" b="0" strike="noStrike" spc="-1" dirty="0">
              <a:latin typeface="Arial"/>
            </a:endParaRPr>
          </a:p>
        </p:txBody>
      </p:sp>
      <p:pic>
        <p:nvPicPr>
          <p:cNvPr id="444" name="Picture 1"/>
          <p:cNvPicPr/>
          <p:nvPr/>
        </p:nvPicPr>
        <p:blipFill>
          <a:blip r:embed="rId4"/>
          <a:stretch/>
        </p:blipFill>
        <p:spPr>
          <a:xfrm>
            <a:off x="4677582" y="284445"/>
            <a:ext cx="3495960" cy="6992755"/>
          </a:xfrm>
          <a:prstGeom prst="rect">
            <a:avLst/>
          </a:prstGeom>
          <a:ln>
            <a:noFill/>
          </a:ln>
        </p:spPr>
      </p:pic>
      <p:sp>
        <p:nvSpPr>
          <p:cNvPr id="443" name="CustomShape 4"/>
          <p:cNvSpPr/>
          <p:nvPr/>
        </p:nvSpPr>
        <p:spPr>
          <a:xfrm>
            <a:off x="5906982" y="-101600"/>
            <a:ext cx="1692698" cy="49329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20000"/>
              </a:lnSpc>
              <a:spcBef>
                <a:spcPts val="519"/>
              </a:spcBef>
            </a:pPr>
            <a:r>
              <a:rPr lang="de-DE" sz="2400" b="0" strike="noStrike" spc="-1" dirty="0">
                <a:solidFill>
                  <a:srgbClr val="C00000"/>
                </a:solidFill>
                <a:latin typeface="Arial"/>
              </a:rPr>
              <a:t>Proton</a:t>
            </a:r>
            <a:endParaRPr lang="de-DE" sz="2400" b="0" strike="noStrike" spc="-1" dirty="0">
              <a:latin typeface="Arial"/>
            </a:endParaRPr>
          </a:p>
        </p:txBody>
      </p:sp>
      <p:sp>
        <p:nvSpPr>
          <p:cNvPr id="445" name="CustomShape 5"/>
          <p:cNvSpPr/>
          <p:nvPr/>
        </p:nvSpPr>
        <p:spPr>
          <a:xfrm>
            <a:off x="839520" y="4725000"/>
            <a:ext cx="3490560" cy="7064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de-DE" sz="2000" b="0" strike="noStrike" spc="-1" dirty="0">
                <a:solidFill>
                  <a:srgbClr val="000000"/>
                </a:solidFill>
                <a:latin typeface="Arial"/>
              </a:rPr>
              <a:t>ca.  1 Myon pro Minute und cm² erreicht Erdboden </a:t>
            </a:r>
            <a:endParaRPr lang="de-DE" sz="2000" b="0" strike="noStrike" spc="-1" dirty="0">
              <a:latin typeface="Arial"/>
            </a:endParaRP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E50BB2D3-4E10-4811-B73F-4797DC076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BF4C5E0-A2DD-412D-8A39-064372612B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18</a:t>
            </a:fld>
            <a:endParaRPr lang="de-DE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"/>
                            </p:stCondLst>
                            <p:childTnLst>
                              <p:par>
                                <p:cTn id="10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4294967295"/>
          </p:nvPr>
        </p:nvSpPr>
        <p:spPr>
          <a:xfrm>
            <a:off x="1087120" y="1493838"/>
            <a:ext cx="11104880" cy="4978082"/>
          </a:xfrm>
        </p:spPr>
        <p:txBody>
          <a:bodyPr>
            <a:normAutofit fontScale="92500" lnSpcReduction="10000"/>
          </a:bodyPr>
          <a:lstStyle/>
          <a:p>
            <a:r>
              <a:rPr lang="de-DE" dirty="0"/>
              <a:t>Lehrplanbezug: Magnetische Felder, Szintillation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0" indent="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None/>
            </a:pPr>
            <a:endParaRPr lang="de-DE" spc="-1" dirty="0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Entstehen (insbesondere) an den Polen der Erde, wo viele energiereiche elektrisch geladene Teilchen weit in die Atmosphäre gelangen</a:t>
            </a:r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Polarlichter</a:t>
            </a:r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087" y="1885869"/>
            <a:ext cx="5293953" cy="3478293"/>
          </a:xfrm>
        </p:spPr>
      </p:pic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ctr"/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7888127" y="5105428"/>
            <a:ext cx="1691060" cy="255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bg2"/>
                </a:solidFill>
              </a:rPr>
              <a:t>Quelle: </a:t>
            </a:r>
            <a:r>
              <a:rPr lang="de-DE" sz="1000" dirty="0" err="1">
                <a:solidFill>
                  <a:schemeClr val="bg2"/>
                </a:solidFill>
              </a:rPr>
              <a:t>Pixabay</a:t>
            </a:r>
            <a:endParaRPr lang="de-DE" sz="1000" dirty="0">
              <a:solidFill>
                <a:schemeClr val="bg2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EEB75FB-290E-4226-9D9F-3D9E9F1397C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0624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TextShape 2"/>
          <p:cNvSpPr txBox="1"/>
          <p:nvPr/>
        </p:nvSpPr>
        <p:spPr>
          <a:xfrm>
            <a:off x="335520" y="1406520"/>
            <a:ext cx="11375640" cy="3246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ctr"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en-US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5" name="CustomShape 5"/>
          <p:cNvSpPr/>
          <p:nvPr/>
        </p:nvSpPr>
        <p:spPr>
          <a:xfrm>
            <a:off x="615960" y="5042160"/>
            <a:ext cx="8640720" cy="94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800" b="1" strike="noStrike" spc="-1">
                <a:solidFill>
                  <a:srgbClr val="1A209C"/>
                </a:solidFill>
                <a:latin typeface="Amatic SC"/>
              </a:rPr>
              <a:t> </a:t>
            </a:r>
            <a:br/>
            <a:r>
              <a:rPr lang="de-DE" sz="2800" b="1" strike="noStrike" spc="-1">
                <a:solidFill>
                  <a:srgbClr val="1A209C"/>
                </a:solidFill>
                <a:latin typeface="Amatic SC"/>
              </a:rPr>
              <a:t>	</a:t>
            </a:r>
            <a:endParaRPr lang="de-DE" sz="2800" b="0" strike="noStrike" spc="-1">
              <a:latin typeface="Arial"/>
            </a:endParaRPr>
          </a:p>
        </p:txBody>
      </p:sp>
      <p:sp>
        <p:nvSpPr>
          <p:cNvPr id="366" name="CustomShape 6"/>
          <p:cNvSpPr/>
          <p:nvPr/>
        </p:nvSpPr>
        <p:spPr>
          <a:xfrm>
            <a:off x="1901821" y="4151062"/>
            <a:ext cx="5417640" cy="8910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600" u="sng" spc="-1" dirty="0">
                <a:solidFill>
                  <a:srgbClr val="000000"/>
                </a:solidFill>
              </a:rPr>
              <a:t>https://www.menti.com/2eethr7ttp</a:t>
            </a:r>
            <a:endParaRPr lang="de-DE" sz="2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2600" b="0" strike="noStrike" spc="-1" dirty="0">
              <a:latin typeface="Arial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604" y="2442857"/>
            <a:ext cx="4002988" cy="4002988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06744CF5-027E-4072-B7BE-9F76C213C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Warm-up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F337B05-BD17-4805-A606-1A8C0AD4829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ctr">
              <a:lnSpc>
                <a:spcPct val="110000"/>
              </a:lnSpc>
              <a:spcAft>
                <a:spcPts val="1199"/>
              </a:spcAft>
              <a:buNone/>
              <a:tabLst>
                <a:tab pos="0" algn="l"/>
              </a:tabLst>
            </a:pPr>
            <a:r>
              <a:rPr lang="de-DE" dirty="0"/>
              <a:t>Was fällt Euch zum Wort „Astroteilchenphysik“ ein? Welche Begriffe oder Phänomene verbinden Ihr damit?  </a:t>
            </a:r>
            <a:endParaRPr lang="en-US" dirty="0"/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56169F4-9B5E-464F-A519-B6D369BE9DC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D0346AAF-6515-4790-A43A-352B395801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Messung kosmischer Teilchen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7DB76069-34DA-4863-8253-7E3A4F48DA7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94693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8" name="Grafik 18"/>
          <p:cNvPicPr/>
          <p:nvPr/>
        </p:nvPicPr>
        <p:blipFill>
          <a:blip r:embed="rId2"/>
          <a:srcRect r="78341" b="49995"/>
          <a:stretch/>
        </p:blipFill>
        <p:spPr>
          <a:xfrm>
            <a:off x="1178191" y="1774928"/>
            <a:ext cx="3294720" cy="4266720"/>
          </a:xfrm>
          <a:prstGeom prst="rect">
            <a:avLst/>
          </a:prstGeom>
          <a:ln>
            <a:noFill/>
          </a:ln>
        </p:spPr>
      </p:pic>
      <p:pic>
        <p:nvPicPr>
          <p:cNvPr id="449" name="Grafik 11"/>
          <p:cNvPicPr/>
          <p:nvPr/>
        </p:nvPicPr>
        <p:blipFill>
          <a:blip r:embed="rId3"/>
          <a:srcRect t="49995" r="54719"/>
          <a:stretch/>
        </p:blipFill>
        <p:spPr>
          <a:xfrm>
            <a:off x="202231" y="2938218"/>
            <a:ext cx="5519520" cy="3428640"/>
          </a:xfrm>
          <a:prstGeom prst="rect">
            <a:avLst/>
          </a:prstGeom>
          <a:ln>
            <a:noFill/>
          </a:ln>
        </p:spPr>
      </p:pic>
      <p:pic>
        <p:nvPicPr>
          <p:cNvPr id="453" name="Grafik 14"/>
          <p:cNvPicPr/>
          <p:nvPr/>
        </p:nvPicPr>
        <p:blipFill>
          <a:blip r:embed="rId4"/>
          <a:srcRect l="51781" t="58586" r="16520" b="-4206"/>
          <a:stretch/>
        </p:blipFill>
        <p:spPr>
          <a:xfrm>
            <a:off x="3734191" y="2318376"/>
            <a:ext cx="4515120" cy="3655080"/>
          </a:xfrm>
          <a:prstGeom prst="rect">
            <a:avLst/>
          </a:prstGeom>
          <a:ln>
            <a:noFill/>
          </a:ln>
        </p:spPr>
      </p:pic>
      <p:pic>
        <p:nvPicPr>
          <p:cNvPr id="454" name="Grafik 16"/>
          <p:cNvPicPr/>
          <p:nvPr/>
        </p:nvPicPr>
        <p:blipFill>
          <a:blip r:embed="rId4"/>
          <a:srcRect l="32278" t="17449" r="29325" b="40546"/>
          <a:stretch/>
        </p:blipFill>
        <p:spPr>
          <a:xfrm>
            <a:off x="1191871" y="3155528"/>
            <a:ext cx="3179880" cy="1956960"/>
          </a:xfrm>
          <a:prstGeom prst="rect">
            <a:avLst/>
          </a:prstGeom>
          <a:ln>
            <a:noFill/>
          </a:ln>
        </p:spPr>
      </p:pic>
      <p:pic>
        <p:nvPicPr>
          <p:cNvPr id="455" name="Grafik 24"/>
          <p:cNvPicPr/>
          <p:nvPr/>
        </p:nvPicPr>
        <p:blipFill>
          <a:blip r:embed="rId5"/>
          <a:stretch/>
        </p:blipFill>
        <p:spPr>
          <a:xfrm>
            <a:off x="8976074" y="1148145"/>
            <a:ext cx="4202280" cy="4202280"/>
          </a:xfrm>
          <a:prstGeom prst="rect">
            <a:avLst/>
          </a:prstGeom>
          <a:ln>
            <a:noFill/>
          </a:ln>
        </p:spPr>
      </p:pic>
      <p:pic>
        <p:nvPicPr>
          <p:cNvPr id="456" name="Grafik 15"/>
          <p:cNvPicPr/>
          <p:nvPr/>
        </p:nvPicPr>
        <p:blipFill>
          <a:blip r:embed="rId3"/>
          <a:srcRect l="54565" t="53799" r="39955" b="18072"/>
          <a:stretch/>
        </p:blipFill>
        <p:spPr>
          <a:xfrm>
            <a:off x="3734191" y="3564848"/>
            <a:ext cx="398520" cy="1153440"/>
          </a:xfrm>
          <a:prstGeom prst="rect">
            <a:avLst/>
          </a:prstGeom>
          <a:ln>
            <a:noFill/>
          </a:ln>
        </p:spPr>
      </p:pic>
      <p:pic>
        <p:nvPicPr>
          <p:cNvPr id="457" name="Grafik 19"/>
          <p:cNvPicPr/>
          <p:nvPr/>
        </p:nvPicPr>
        <p:blipFill>
          <a:blip r:embed="rId6"/>
          <a:srcRect l="78341" b="54191"/>
          <a:stretch/>
        </p:blipFill>
        <p:spPr>
          <a:xfrm>
            <a:off x="7279224" y="1555987"/>
            <a:ext cx="2639160" cy="3140640"/>
          </a:xfrm>
          <a:prstGeom prst="rect">
            <a:avLst/>
          </a:prstGeom>
          <a:ln>
            <a:noFill/>
          </a:ln>
        </p:spPr>
      </p:pic>
      <p:pic>
        <p:nvPicPr>
          <p:cNvPr id="458" name="Grafik 23"/>
          <p:cNvPicPr/>
          <p:nvPr/>
        </p:nvPicPr>
        <p:blipFill>
          <a:blip r:embed="rId7"/>
          <a:srcRect l="61805" t="54191" r="23419" b="18072"/>
          <a:stretch/>
        </p:blipFill>
        <p:spPr>
          <a:xfrm>
            <a:off x="8787595" y="1780792"/>
            <a:ext cx="1800000" cy="1901160"/>
          </a:xfrm>
          <a:prstGeom prst="rect">
            <a:avLst/>
          </a:prstGeom>
          <a:ln>
            <a:noFill/>
          </a:ln>
        </p:spPr>
      </p:pic>
      <p:pic>
        <p:nvPicPr>
          <p:cNvPr id="459" name="Grafik 26"/>
          <p:cNvPicPr/>
          <p:nvPr/>
        </p:nvPicPr>
        <p:blipFill>
          <a:blip r:embed="rId7"/>
          <a:srcRect l="53537" t="82324" r="23848"/>
          <a:stretch/>
        </p:blipFill>
        <p:spPr>
          <a:xfrm>
            <a:off x="6329071" y="3352296"/>
            <a:ext cx="2755800" cy="1211040"/>
          </a:xfrm>
          <a:prstGeom prst="rect">
            <a:avLst/>
          </a:prstGeom>
          <a:ln>
            <a:noFill/>
          </a:ln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9FB29992-0190-4282-8951-A8D8A3427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b="1" strike="noStrike" spc="-1" dirty="0">
                <a:solidFill>
                  <a:schemeClr val="tx1"/>
                </a:solidFill>
                <a:latin typeface="+mj-lt"/>
              </a:rPr>
              <a:t>Messung kosmischer Strahlung</a:t>
            </a:r>
            <a:endParaRPr lang="de-DE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B65FB1C-70D5-4A51-83DF-FB0E9FEAD83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82117" y="1414208"/>
            <a:ext cx="10062245" cy="4535487"/>
          </a:xfrm>
        </p:spPr>
        <p:txBody>
          <a:bodyPr/>
          <a:lstStyle/>
          <a:p>
            <a:pPr marL="0" indent="0">
              <a:buNone/>
            </a:pPr>
            <a:r>
              <a:rPr lang="de-DE" sz="2400" b="1" strike="noStrike" spc="-1" dirty="0">
                <a:solidFill>
                  <a:srgbClr val="D8C81C"/>
                </a:solidFill>
                <a:latin typeface="Arial Narrow "/>
              </a:rPr>
              <a:t>Grundsätzlicher Aufbau eines Astroteilchen-Experimentes</a:t>
            </a:r>
            <a:endParaRPr lang="en-US" sz="2400" b="0" strike="noStrike" spc="-1" dirty="0">
              <a:solidFill>
                <a:srgbClr val="D8C81C"/>
              </a:solidFill>
              <a:latin typeface="Arial Narrow "/>
            </a:endParaRPr>
          </a:p>
          <a:p>
            <a:endParaRPr lang="de-DE" dirty="0">
              <a:solidFill>
                <a:srgbClr val="D8C81C"/>
              </a:solidFill>
              <a:latin typeface="Arial Narrow "/>
            </a:endParaRPr>
          </a:p>
          <a:p>
            <a:endParaRPr lang="de-DE" dirty="0">
              <a:solidFill>
                <a:srgbClr val="D8C81C"/>
              </a:solidFill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500A2AF-C265-4160-9EEF-E5BFD41415D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4485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TextShape 2"/>
          <p:cNvSpPr txBox="1"/>
          <p:nvPr/>
        </p:nvSpPr>
        <p:spPr>
          <a:xfrm>
            <a:off x="408180" y="1184964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65" name="Grafik 17"/>
          <p:cNvPicPr/>
          <p:nvPr/>
        </p:nvPicPr>
        <p:blipFill>
          <a:blip r:embed="rId2"/>
          <a:stretch/>
        </p:blipFill>
        <p:spPr>
          <a:xfrm>
            <a:off x="383982" y="3818684"/>
            <a:ext cx="4896360" cy="2550600"/>
          </a:xfrm>
          <a:prstGeom prst="rect">
            <a:avLst/>
          </a:prstGeom>
          <a:ln>
            <a:noFill/>
          </a:ln>
        </p:spPr>
      </p:pic>
      <p:pic>
        <p:nvPicPr>
          <p:cNvPr id="466" name="Picture 3" descr="C:\Users\carolin\Desktop\Bilder Detektor\Cosmic_2.jpg"/>
          <p:cNvPicPr/>
          <p:nvPr/>
        </p:nvPicPr>
        <p:blipFill>
          <a:blip r:embed="rId3"/>
          <a:stretch/>
        </p:blipFill>
        <p:spPr>
          <a:xfrm>
            <a:off x="5400526" y="3818684"/>
            <a:ext cx="3888000" cy="2662920"/>
          </a:xfrm>
          <a:prstGeom prst="rect">
            <a:avLst/>
          </a:prstGeom>
          <a:ln>
            <a:noFill/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8342" y="206844"/>
            <a:ext cx="2934358" cy="1956239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BA0BA505-671D-4248-9FFB-7C5A74F1D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Messung kosmischer Strahlung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E6BE515-3E8B-4B37-A597-B962738B198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dirty="0"/>
              <a:t>Anknüpfungspunkte Schulunterricht:</a:t>
            </a:r>
            <a:endParaRPr lang="en-US" dirty="0"/>
          </a:p>
          <a:p>
            <a:pPr marL="625475" lvl="2" indent="-358775">
              <a:spcBef>
                <a:spcPts val="1000"/>
              </a:spcBef>
              <a:buSzTx/>
              <a:buFont typeface="Wingdings" panose="05000000000000000000" pitchFamily="2" charset="2"/>
              <a:buChar char="§"/>
            </a:pPr>
            <a:r>
              <a:rPr lang="de-DE" sz="2200" dirty="0"/>
              <a:t>Szintillation:  Atome werden durch elektr. geladene Teilchen angeregt,</a:t>
            </a:r>
            <a:br>
              <a:rPr lang="de-DE" sz="2200" dirty="0"/>
            </a:br>
            <a:r>
              <a:rPr lang="de-DE" sz="2200" dirty="0"/>
              <a:t> Abstrahlung von Licht </a:t>
            </a:r>
            <a:endParaRPr lang="en-US" sz="2200" dirty="0"/>
          </a:p>
          <a:p>
            <a:pPr marL="625475" lvl="2" indent="-358775">
              <a:spcBef>
                <a:spcPts val="1000"/>
              </a:spcBef>
              <a:buSzTx/>
              <a:buFont typeface="Wingdings" panose="05000000000000000000" pitchFamily="2" charset="2"/>
              <a:buChar char="§"/>
            </a:pPr>
            <a:r>
              <a:rPr lang="de-DE" sz="2200" dirty="0"/>
              <a:t>Lichtleitung über Totalreflexion (im Szintillator und Lichtleitfasern)</a:t>
            </a:r>
            <a:endParaRPr lang="en-US" sz="2200" dirty="0"/>
          </a:p>
          <a:p>
            <a:pPr marL="609600" lvl="2">
              <a:spcBef>
                <a:spcPts val="1000"/>
              </a:spcBef>
              <a:buSzTx/>
            </a:pPr>
            <a:r>
              <a:rPr lang="de-DE" sz="2200" dirty="0"/>
              <a:t>Nachweis durch äußeren Photoeffekt im Sensor</a:t>
            </a:r>
            <a:endParaRPr lang="en-US" sz="2200" dirty="0"/>
          </a:p>
          <a:p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C2D6B0D-834C-487E-97D0-D23F80E05A06}"/>
              </a:ext>
            </a:extLst>
          </p:cNvPr>
          <p:cNvSpPr txBox="1"/>
          <p:nvPr/>
        </p:nvSpPr>
        <p:spPr>
          <a:xfrm>
            <a:off x="7587521" y="5300716"/>
            <a:ext cx="6096000" cy="8320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sz="1800" b="0" strike="noStrike" spc="-1" dirty="0" err="1">
                <a:solidFill>
                  <a:srgbClr val="1A209C"/>
                </a:solidFill>
                <a:latin typeface="Arial"/>
              </a:rPr>
              <a:t>CosMO</a:t>
            </a:r>
            <a:r>
              <a:rPr lang="de-DE" sz="1800" b="0" strike="noStrike" spc="-1" dirty="0">
                <a:solidFill>
                  <a:srgbClr val="1A209C"/>
                </a:solidFill>
                <a:latin typeface="Arial"/>
              </a:rPr>
              <a:t>-Detektor </a:t>
            </a:r>
          </a:p>
          <a:p>
            <a:pPr algn="ctr"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sz="1800" b="0" strike="noStrike" spc="-1" dirty="0">
                <a:solidFill>
                  <a:srgbClr val="1A209C"/>
                </a:solidFill>
                <a:latin typeface="Arial"/>
              </a:rPr>
              <a:t>von Außen und Innen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F1F4520-4662-42D9-9194-E2FC189B14C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0816F30-5C60-44AE-B602-B0430F78D37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22</a:t>
            </a:fld>
            <a:endParaRPr lang="de-DE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8" name="Grafik 6"/>
          <p:cNvPicPr/>
          <p:nvPr/>
        </p:nvPicPr>
        <p:blipFill>
          <a:blip r:embed="rId2"/>
          <a:srcRect l="1427" t="10080" r="75028" b="56473"/>
          <a:stretch/>
        </p:blipFill>
        <p:spPr>
          <a:xfrm>
            <a:off x="7680240" y="980640"/>
            <a:ext cx="2513880" cy="2232000"/>
          </a:xfrm>
          <a:prstGeom prst="rect">
            <a:avLst/>
          </a:prstGeom>
          <a:ln>
            <a:noFill/>
          </a:ln>
        </p:spPr>
      </p:pic>
      <p:pic>
        <p:nvPicPr>
          <p:cNvPr id="479" name="Grafik 2"/>
          <p:cNvPicPr/>
          <p:nvPr/>
        </p:nvPicPr>
        <p:blipFill>
          <a:blip r:embed="rId2"/>
          <a:srcRect t="58505" r="76377" b="8048"/>
          <a:stretch/>
        </p:blipFill>
        <p:spPr>
          <a:xfrm>
            <a:off x="1415520" y="3789000"/>
            <a:ext cx="2522160" cy="2232000"/>
          </a:xfrm>
          <a:prstGeom prst="rect">
            <a:avLst/>
          </a:prstGeom>
          <a:ln>
            <a:noFill/>
          </a:ln>
        </p:spPr>
      </p:pic>
      <p:sp>
        <p:nvSpPr>
          <p:cNvPr id="480" name="CustomShape 1"/>
          <p:cNvSpPr/>
          <p:nvPr/>
        </p:nvSpPr>
        <p:spPr>
          <a:xfrm>
            <a:off x="1870560" y="2784240"/>
            <a:ext cx="7860240" cy="82954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4800" b="1" dirty="0">
                <a:solidFill>
                  <a:srgbClr val="013476"/>
                </a:solidFill>
                <a:ea typeface="+mj-ea"/>
                <a:cs typeface="+mj-cs"/>
              </a:rPr>
              <a:t>Instrumente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34784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2" name="Grafik 8"/>
          <p:cNvPicPr/>
          <p:nvPr/>
        </p:nvPicPr>
        <p:blipFill>
          <a:blip r:embed="rId2"/>
          <a:stretch/>
        </p:blipFill>
        <p:spPr>
          <a:xfrm>
            <a:off x="5239080" y="1413360"/>
            <a:ext cx="2877120" cy="2159640"/>
          </a:xfrm>
          <a:prstGeom prst="rect">
            <a:avLst/>
          </a:prstGeom>
          <a:ln>
            <a:noFill/>
          </a:ln>
        </p:spPr>
      </p:pic>
      <p:sp>
        <p:nvSpPr>
          <p:cNvPr id="485" name="TextShape 3"/>
          <p:cNvSpPr txBox="1"/>
          <p:nvPr/>
        </p:nvSpPr>
        <p:spPr>
          <a:xfrm>
            <a:off x="3359520" y="6609600"/>
            <a:ext cx="5868360" cy="276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ctr"/>
            <a:endParaRPr lang="de-DE" sz="1000" dirty="0"/>
          </a:p>
        </p:txBody>
      </p:sp>
      <p:pic>
        <p:nvPicPr>
          <p:cNvPr id="486" name="Grafik 9"/>
          <p:cNvPicPr/>
          <p:nvPr/>
        </p:nvPicPr>
        <p:blipFill>
          <a:blip r:embed="rId3"/>
          <a:stretch/>
        </p:blipFill>
        <p:spPr>
          <a:xfrm>
            <a:off x="300960" y="3747240"/>
            <a:ext cx="3778560" cy="2516400"/>
          </a:xfrm>
          <a:prstGeom prst="rect">
            <a:avLst/>
          </a:prstGeom>
          <a:ln>
            <a:noFill/>
          </a:ln>
        </p:spPr>
      </p:pic>
      <p:pic>
        <p:nvPicPr>
          <p:cNvPr id="487" name="Grafik 11"/>
          <p:cNvPicPr/>
          <p:nvPr/>
        </p:nvPicPr>
        <p:blipFill>
          <a:blip r:embed="rId4"/>
          <a:stretch/>
        </p:blipFill>
        <p:spPr>
          <a:xfrm>
            <a:off x="4295880" y="3735360"/>
            <a:ext cx="3820680" cy="2542680"/>
          </a:xfrm>
          <a:prstGeom prst="rect">
            <a:avLst/>
          </a:prstGeom>
          <a:ln>
            <a:noFill/>
          </a:ln>
        </p:spPr>
      </p:pic>
      <p:pic>
        <p:nvPicPr>
          <p:cNvPr id="488" name="Grafik 13"/>
          <p:cNvPicPr/>
          <p:nvPr/>
        </p:nvPicPr>
        <p:blipFill>
          <a:blip r:embed="rId5"/>
          <a:stretch/>
        </p:blipFill>
        <p:spPr>
          <a:xfrm>
            <a:off x="300960" y="1413360"/>
            <a:ext cx="4736160" cy="2159640"/>
          </a:xfrm>
          <a:prstGeom prst="rect">
            <a:avLst/>
          </a:prstGeom>
          <a:ln>
            <a:noFill/>
          </a:ln>
        </p:spPr>
      </p:pic>
      <p:sp>
        <p:nvSpPr>
          <p:cNvPr id="489" name="CustomShape 4"/>
          <p:cNvSpPr/>
          <p:nvPr/>
        </p:nvSpPr>
        <p:spPr>
          <a:xfrm rot="16200000">
            <a:off x="2734920" y="1360440"/>
            <a:ext cx="4392000" cy="181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600" b="0" strike="noStrike" spc="-1">
                <a:solidFill>
                  <a:srgbClr val="FFFFFF"/>
                </a:solidFill>
                <a:latin typeface="Arial"/>
              </a:rPr>
              <a:t>© Steven Saffi, University of Adelaide, Australia</a:t>
            </a:r>
            <a:endParaRPr lang="de-DE" sz="600" b="0" strike="noStrike" spc="-1">
              <a:latin typeface="Arial"/>
            </a:endParaRPr>
          </a:p>
        </p:txBody>
      </p:sp>
      <p:pic>
        <p:nvPicPr>
          <p:cNvPr id="490" name="Grafik 15"/>
          <p:cNvPicPr/>
          <p:nvPr/>
        </p:nvPicPr>
        <p:blipFill>
          <a:blip r:embed="rId6"/>
          <a:stretch/>
        </p:blipFill>
        <p:spPr>
          <a:xfrm>
            <a:off x="8355240" y="1409400"/>
            <a:ext cx="3655800" cy="4874400"/>
          </a:xfrm>
          <a:prstGeom prst="rect">
            <a:avLst/>
          </a:prstGeom>
          <a:ln>
            <a:noFill/>
          </a:ln>
        </p:spPr>
      </p:pic>
      <p:sp>
        <p:nvSpPr>
          <p:cNvPr id="491" name="CustomShape 5"/>
          <p:cNvSpPr/>
          <p:nvPr/>
        </p:nvSpPr>
        <p:spPr>
          <a:xfrm rot="16200000">
            <a:off x="9691200" y="4001760"/>
            <a:ext cx="4392000" cy="181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600" b="0" strike="noStrike" spc="-1">
                <a:solidFill>
                  <a:srgbClr val="FFFFFF"/>
                </a:solidFill>
                <a:latin typeface="Arial"/>
              </a:rPr>
              <a:t>© NASA</a:t>
            </a:r>
            <a:endParaRPr lang="de-DE" sz="600" b="0" strike="noStrike" spc="-1">
              <a:latin typeface="Arial"/>
            </a:endParaRPr>
          </a:p>
        </p:txBody>
      </p:sp>
      <p:pic>
        <p:nvPicPr>
          <p:cNvPr id="492" name="Inhaltsplatzhalter 6"/>
          <p:cNvPicPr/>
          <p:nvPr/>
        </p:nvPicPr>
        <p:blipFill>
          <a:blip r:embed="rId7"/>
          <a:stretch/>
        </p:blipFill>
        <p:spPr>
          <a:xfrm>
            <a:off x="4295880" y="3742920"/>
            <a:ext cx="3816000" cy="2540880"/>
          </a:xfrm>
          <a:prstGeom prst="rect">
            <a:avLst/>
          </a:prstGeom>
          <a:ln>
            <a:noFill/>
          </a:ln>
        </p:spPr>
      </p:pic>
      <p:sp>
        <p:nvSpPr>
          <p:cNvPr id="493" name="CustomShape 6"/>
          <p:cNvSpPr/>
          <p:nvPr/>
        </p:nvSpPr>
        <p:spPr>
          <a:xfrm rot="16200000">
            <a:off x="6843600" y="4987440"/>
            <a:ext cx="2318040" cy="181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600" b="0" strike="noStrike" spc="-1">
                <a:solidFill>
                  <a:srgbClr val="FFFFFF"/>
                </a:solidFill>
                <a:latin typeface="Arial"/>
              </a:rPr>
              <a:t>© Christian Föhr/ H.E.S.S. Collaboration, 2012</a:t>
            </a:r>
            <a:endParaRPr lang="de-DE" sz="600" b="0" strike="noStrike" spc="-1">
              <a:latin typeface="Arial"/>
            </a:endParaRPr>
          </a:p>
        </p:txBody>
      </p:sp>
      <p:sp>
        <p:nvSpPr>
          <p:cNvPr id="494" name="CustomShape 7"/>
          <p:cNvSpPr/>
          <p:nvPr/>
        </p:nvSpPr>
        <p:spPr>
          <a:xfrm>
            <a:off x="5943600" y="1412640"/>
            <a:ext cx="2168280" cy="216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95" name="Grafik 7"/>
          <p:cNvPicPr/>
          <p:nvPr/>
        </p:nvPicPr>
        <p:blipFill>
          <a:blip r:embed="rId8"/>
          <a:srcRect l="6937" t="332" r="17482" b="-332"/>
          <a:stretch/>
        </p:blipFill>
        <p:spPr>
          <a:xfrm>
            <a:off x="5208840" y="1409760"/>
            <a:ext cx="2903040" cy="2171520"/>
          </a:xfrm>
          <a:prstGeom prst="rect">
            <a:avLst/>
          </a:prstGeom>
          <a:ln>
            <a:noFill/>
          </a:ln>
        </p:spPr>
      </p:pic>
      <p:sp>
        <p:nvSpPr>
          <p:cNvPr id="496" name="CustomShape 8"/>
          <p:cNvSpPr/>
          <p:nvPr/>
        </p:nvSpPr>
        <p:spPr>
          <a:xfrm rot="16200000">
            <a:off x="7253280" y="2789280"/>
            <a:ext cx="1534680" cy="181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600" b="0" strike="noStrike" spc="-1" dirty="0">
                <a:solidFill>
                  <a:srgbClr val="FFFFFF"/>
                </a:solidFill>
                <a:latin typeface="Arial"/>
              </a:rPr>
              <a:t>©  DESY/Milde Science Communication</a:t>
            </a:r>
            <a:endParaRPr lang="de-DE" sz="600" b="0" strike="noStrike" spc="-1" dirty="0">
              <a:latin typeface="Arial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296640" y="1164270"/>
            <a:ext cx="3213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Pierre </a:t>
            </a:r>
            <a:r>
              <a:rPr lang="de-DE" sz="1200" b="1" dirty="0" err="1"/>
              <a:t>Auger</a:t>
            </a:r>
            <a:r>
              <a:rPr lang="de-DE" sz="1200" b="1" dirty="0"/>
              <a:t> Observatorium (Argentinien)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5183878" y="977877"/>
            <a:ext cx="2583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CTA – Cherenkov Teleskop Array</a:t>
            </a:r>
          </a:p>
          <a:p>
            <a:r>
              <a:rPr lang="de-DE" sz="1200" b="1" dirty="0"/>
              <a:t>(Chile + La Palma, in Planung)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8355240" y="1154281"/>
            <a:ext cx="36634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Fermi Gamma-Ray Space </a:t>
            </a:r>
            <a:r>
              <a:rPr lang="de-DE" sz="1200" b="1" dirty="0" err="1"/>
              <a:t>Telescope</a:t>
            </a:r>
            <a:r>
              <a:rPr lang="de-DE" sz="1200" b="1" dirty="0"/>
              <a:t> (Weltraum)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268020" y="6238214"/>
            <a:ext cx="2568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ICE-Cube Experiment (Antarktis)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4263516" y="6242908"/>
            <a:ext cx="4100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H.E.S.S</a:t>
            </a:r>
            <a:r>
              <a:rPr lang="de-DE" sz="1200" b="1" dirty="0"/>
              <a:t>. – High </a:t>
            </a:r>
            <a:r>
              <a:rPr lang="de-DE" sz="1200" b="1" dirty="0" err="1"/>
              <a:t>Energy</a:t>
            </a:r>
            <a:r>
              <a:rPr lang="de-DE" sz="1200" b="1" dirty="0"/>
              <a:t> </a:t>
            </a:r>
            <a:r>
              <a:rPr lang="de-DE" sz="1200" b="1" dirty="0" err="1"/>
              <a:t>Sterescopic</a:t>
            </a:r>
            <a:r>
              <a:rPr lang="de-DE" sz="1200" b="1" dirty="0"/>
              <a:t> System (Namibia)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26DD1CD-AF12-43DC-9D39-19DA74472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319" y="162489"/>
            <a:ext cx="10058333" cy="1009651"/>
          </a:xfrm>
        </p:spPr>
        <p:txBody>
          <a:bodyPr/>
          <a:lstStyle/>
          <a:p>
            <a:r>
              <a:rPr lang="de-DE" dirty="0"/>
              <a:t>Weltweit verteilte Experimente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1F4537C-D468-4F62-A8AC-C48C6321E8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24</a:t>
            </a:fld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6019647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70701FEF-FD62-4D8F-B2B5-CD3DB4876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Und weltweit verteilte Arbeitsplätze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47E50ADC-41AD-D844-8CE7-0576279C799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103" y="1556792"/>
            <a:ext cx="6689016" cy="4458086"/>
          </a:xfr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15CC432-2105-6449-8DBF-0CB8A38A170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370" y="1556792"/>
            <a:ext cx="3513124" cy="4458086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66ECB15-217B-404B-8E0C-0DCD877C8FC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64575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TextShape 2"/>
          <p:cNvSpPr txBox="1"/>
          <p:nvPr/>
        </p:nvSpPr>
        <p:spPr>
          <a:xfrm>
            <a:off x="408180" y="1362573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06" name="Grafik 8"/>
          <p:cNvPicPr/>
          <p:nvPr/>
        </p:nvPicPr>
        <p:blipFill>
          <a:blip r:embed="rId2"/>
          <a:stretch/>
        </p:blipFill>
        <p:spPr>
          <a:xfrm>
            <a:off x="7404531" y="212241"/>
            <a:ext cx="3754535" cy="3123618"/>
          </a:xfrm>
          <a:prstGeom prst="rect">
            <a:avLst/>
          </a:prstGeom>
          <a:ln>
            <a:noFill/>
          </a:ln>
        </p:spPr>
      </p:pic>
      <p:pic>
        <p:nvPicPr>
          <p:cNvPr id="507" name="Grafik 10"/>
          <p:cNvPicPr/>
          <p:nvPr/>
        </p:nvPicPr>
        <p:blipFill>
          <a:blip r:embed="rId3"/>
          <a:srcRect l="2024" t="7543" r="8638" b="11552"/>
          <a:stretch/>
        </p:blipFill>
        <p:spPr>
          <a:xfrm>
            <a:off x="7421092" y="3429000"/>
            <a:ext cx="3773504" cy="3201654"/>
          </a:xfrm>
          <a:prstGeom prst="rect">
            <a:avLst/>
          </a:prstGeom>
          <a:ln>
            <a:noFill/>
          </a:ln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FF601049-5C63-4AF0-ADC5-C2EB0056D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67" y="692841"/>
            <a:ext cx="10035547" cy="972000"/>
          </a:xfrm>
        </p:spPr>
        <p:txBody>
          <a:bodyPr/>
          <a:lstStyle/>
          <a:p>
            <a:r>
              <a:rPr lang="de-DE" dirty="0"/>
              <a:t>Pierre Auger Observatorium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B39C3E7-6851-425E-B885-97CCA704100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95468" y="1772817"/>
            <a:ext cx="5630266" cy="4535487"/>
          </a:xfrm>
        </p:spPr>
        <p:txBody>
          <a:bodyPr>
            <a:normAutofit fontScale="92500" lnSpcReduction="20000"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Versuchsanlage besteht aus</a:t>
            </a: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Oberflächendetektor (1660 Stationen)</a:t>
            </a: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dem Fluoreszenzdetektor (27 Teleskope)</a:t>
            </a: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Radioantennen (150 Antennen)</a:t>
            </a: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Myonen-Detektoren </a:t>
            </a:r>
          </a:p>
          <a:p>
            <a:pPr marL="228600" lvl="1" indent="-228240">
              <a:lnSpc>
                <a:spcPct val="110000"/>
              </a:lnSpc>
              <a:spcBef>
                <a:spcPts val="1001"/>
              </a:spcBef>
              <a:spcAft>
                <a:spcPts val="1199"/>
              </a:spcAft>
              <a:buClr>
                <a:srgbClr val="CCCC00"/>
              </a:buClr>
              <a:buSzPct val="90000"/>
              <a:buFont typeface="Arial Narrow"/>
              <a:buChar char="►"/>
              <a:tabLst>
                <a:tab pos="361800" algn="l"/>
              </a:tabLst>
            </a:pPr>
            <a:r>
              <a:rPr lang="de-DE" dirty="0"/>
              <a:t>Fläche Insgesamt 3000 km2 </a:t>
            </a:r>
          </a:p>
          <a:p>
            <a:pPr marL="228600" lvl="1" indent="-228240">
              <a:lnSpc>
                <a:spcPct val="110000"/>
              </a:lnSpc>
              <a:spcBef>
                <a:spcPts val="1001"/>
              </a:spcBef>
              <a:spcAft>
                <a:spcPts val="1199"/>
              </a:spcAft>
              <a:buClr>
                <a:srgbClr val="CCCC00"/>
              </a:buClr>
              <a:buSzPct val="90000"/>
              <a:buFont typeface="Arial Narrow"/>
              <a:buChar char="►"/>
              <a:tabLst>
                <a:tab pos="361800" algn="l"/>
              </a:tabLst>
            </a:pPr>
            <a:r>
              <a:rPr lang="de-DE" dirty="0"/>
              <a:t>Lage: Argentinien, Pampa</a:t>
            </a: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(Indirekte) Messung von Protonen </a:t>
            </a:r>
            <a:br>
              <a:rPr lang="de-DE" dirty="0"/>
            </a:br>
            <a:r>
              <a:rPr lang="de-DE" dirty="0"/>
              <a:t>mit Energien von 10</a:t>
            </a:r>
            <a:r>
              <a:rPr lang="de-DE" baseline="30000" dirty="0"/>
              <a:t>17</a:t>
            </a:r>
            <a:r>
              <a:rPr lang="de-DE" dirty="0"/>
              <a:t> eV bis 10</a:t>
            </a:r>
            <a:r>
              <a:rPr lang="de-DE" baseline="30000" dirty="0"/>
              <a:t>20</a:t>
            </a:r>
            <a:r>
              <a:rPr lang="de-DE" dirty="0"/>
              <a:t> eV</a:t>
            </a: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de-DE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E4342D8-697A-4F0C-8150-4AEDE84DA60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78C22B-9DE7-44EA-899D-8682CC2BD72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76031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0" name="Grafik 10"/>
          <p:cNvPicPr/>
          <p:nvPr/>
        </p:nvPicPr>
        <p:blipFill>
          <a:blip r:embed="rId2"/>
          <a:stretch/>
        </p:blipFill>
        <p:spPr>
          <a:xfrm>
            <a:off x="1384861" y="873000"/>
            <a:ext cx="10224720" cy="5112000"/>
          </a:xfrm>
          <a:prstGeom prst="rect">
            <a:avLst/>
          </a:prstGeom>
          <a:ln>
            <a:noFill/>
          </a:ln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8626FC7-690C-4425-B376-83A93B9E0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91718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1" name="Grafik 10"/>
          <p:cNvPicPr/>
          <p:nvPr/>
        </p:nvPicPr>
        <p:blipFill>
          <a:blip r:embed="rId2"/>
          <a:stretch/>
        </p:blipFill>
        <p:spPr>
          <a:xfrm>
            <a:off x="4138668" y="2190804"/>
            <a:ext cx="5856480" cy="4003920"/>
          </a:xfrm>
          <a:prstGeom prst="rect">
            <a:avLst/>
          </a:prstGeom>
          <a:ln>
            <a:noFill/>
          </a:ln>
        </p:spPr>
      </p:pic>
      <p:sp>
        <p:nvSpPr>
          <p:cNvPr id="515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16" name="Grafik 7"/>
          <p:cNvPicPr/>
          <p:nvPr/>
        </p:nvPicPr>
        <p:blipFill>
          <a:blip r:embed="rId3"/>
          <a:stretch/>
        </p:blipFill>
        <p:spPr>
          <a:xfrm>
            <a:off x="9825172" y="487561"/>
            <a:ext cx="2265230" cy="3406485"/>
          </a:xfrm>
          <a:prstGeom prst="rect">
            <a:avLst/>
          </a:prstGeom>
          <a:ln>
            <a:noFill/>
          </a:ln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2426761F-3D7C-44F9-8B13-4DF214608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IceCube</a:t>
            </a:r>
            <a:r>
              <a:rPr lang="de-DE" dirty="0"/>
              <a:t> – Neutrinos messen am Südpol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27BEDE4-4AA8-4E9C-8D00-71152545D4B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95467" y="1772817"/>
            <a:ext cx="5054533" cy="4535487"/>
          </a:xfrm>
        </p:spPr>
        <p:txBody>
          <a:bodyPr>
            <a:normAutofit fontScale="85000" lnSpcReduction="20000"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Versuchsanlage besteht aus</a:t>
            </a: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insgesamt 5160 Sensoren</a:t>
            </a: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An 86 Kabelsträngen </a:t>
            </a: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In 1450 -2450 Metern tiefe  </a:t>
            </a:r>
          </a:p>
          <a:p>
            <a:endParaRPr lang="de-DE" dirty="0"/>
          </a:p>
          <a:p>
            <a:pPr marL="228600" lvl="1" indent="-228240">
              <a:lnSpc>
                <a:spcPct val="110000"/>
              </a:lnSpc>
              <a:spcBef>
                <a:spcPts val="1001"/>
              </a:spcBef>
              <a:spcAft>
                <a:spcPts val="1199"/>
              </a:spcAft>
              <a:buClr>
                <a:srgbClr val="CCCC00"/>
              </a:buClr>
              <a:buSzPct val="90000"/>
              <a:buFont typeface="Arial Narrow"/>
              <a:buChar char="►"/>
              <a:tabLst>
                <a:tab pos="361800" algn="l"/>
              </a:tabLst>
            </a:pPr>
            <a:r>
              <a:rPr lang="de-DE" dirty="0"/>
              <a:t>Volumen: 1 km3 </a:t>
            </a:r>
          </a:p>
          <a:p>
            <a:pPr marL="228600" lvl="1" indent="-228240">
              <a:lnSpc>
                <a:spcPct val="110000"/>
              </a:lnSpc>
              <a:spcBef>
                <a:spcPts val="1001"/>
              </a:spcBef>
              <a:spcAft>
                <a:spcPts val="1199"/>
              </a:spcAft>
              <a:buClr>
                <a:srgbClr val="CCCC00"/>
              </a:buClr>
              <a:buSzPct val="90000"/>
              <a:buFont typeface="Arial Narrow"/>
              <a:buChar char="►"/>
              <a:tabLst>
                <a:tab pos="361800" algn="l"/>
              </a:tabLst>
            </a:pPr>
            <a:r>
              <a:rPr lang="de-DE" dirty="0"/>
              <a:t>Lage: Amundsen-Scott-Südpolstation </a:t>
            </a:r>
          </a:p>
          <a:p>
            <a:pPr marL="228600" lvl="1" indent="-228240">
              <a:lnSpc>
                <a:spcPct val="110000"/>
              </a:lnSpc>
              <a:spcBef>
                <a:spcPts val="1001"/>
              </a:spcBef>
              <a:spcAft>
                <a:spcPts val="1199"/>
              </a:spcAft>
              <a:buClr>
                <a:srgbClr val="CCCC00"/>
              </a:buClr>
              <a:buSzPct val="90000"/>
              <a:buFont typeface="Arial Narrow"/>
              <a:buChar char="►"/>
              <a:tabLst>
                <a:tab pos="361800" algn="l"/>
              </a:tabLst>
            </a:pPr>
            <a:r>
              <a:rPr lang="de-DE" dirty="0"/>
              <a:t>Messung von Neutrinos</a:t>
            </a: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mit Energien von: </a:t>
            </a:r>
            <a:br>
              <a:rPr lang="de-DE" dirty="0"/>
            </a:br>
            <a:r>
              <a:rPr lang="de-DE" dirty="0"/>
              <a:t>1012 eV bis 1014 eV</a:t>
            </a:r>
          </a:p>
          <a:p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E0314DA-C963-4A0B-8C24-1010D6C5173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EC39A96-5134-4650-9FEA-E5EE3D141BB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75302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170964E8-4F01-4AD4-9A79-1ED26266F978}"/>
              </a:ext>
            </a:extLst>
          </p:cNvPr>
          <p:cNvGrpSpPr/>
          <p:nvPr/>
        </p:nvGrpSpPr>
        <p:grpSpPr>
          <a:xfrm>
            <a:off x="5010979" y="1046992"/>
            <a:ext cx="7207622" cy="5147732"/>
            <a:chOff x="3218566" y="4312255"/>
            <a:chExt cx="3675526" cy="2474712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7C39EBB1-A178-4019-B97D-9A5CD02381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8566" y="4312255"/>
              <a:ext cx="3375273" cy="2474712"/>
            </a:xfrm>
            <a:prstGeom prst="rect">
              <a:avLst/>
            </a:prstGeom>
          </p:spPr>
        </p:pic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5BB62762-3C3E-4B41-BFA3-A19243F8CB83}"/>
                </a:ext>
              </a:extLst>
            </p:cNvPr>
            <p:cNvSpPr txBox="1"/>
            <p:nvPr/>
          </p:nvSpPr>
          <p:spPr>
            <a:xfrm>
              <a:off x="5952473" y="6357328"/>
              <a:ext cx="941619" cy="162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</a:pPr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Arial Narrow" panose="020B0606020202030204" pitchFamily="34" charset="0"/>
                </a:rPr>
                <a:t>Abb.: Cristina Lagunas Gualda, https://arxiv.org/abs/1612.05093</a:t>
              </a:r>
            </a:p>
          </p:txBody>
        </p:sp>
      </p:grpSp>
      <p:sp>
        <p:nvSpPr>
          <p:cNvPr id="515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426761F-3D7C-44F9-8B13-4DF214608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IceCube</a:t>
            </a:r>
            <a:r>
              <a:rPr lang="de-DE" dirty="0"/>
              <a:t> – Neutrinos messen am Südpol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27BEDE4-4AA8-4E9C-8D00-71152545D4B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95467" y="1772817"/>
            <a:ext cx="5054533" cy="4535487"/>
          </a:xfrm>
        </p:spPr>
        <p:txBody>
          <a:bodyPr>
            <a:normAutofit fontScale="85000" lnSpcReduction="20000"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Versuchsanlage besteht aus</a:t>
            </a: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insgesamt 5160 Sensoren</a:t>
            </a: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An 86 Kabelsträngen </a:t>
            </a: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In 1450 -2450 Metern tiefe  </a:t>
            </a:r>
          </a:p>
          <a:p>
            <a:endParaRPr lang="de-DE" dirty="0"/>
          </a:p>
          <a:p>
            <a:pPr marL="228600" lvl="1" indent="-228240">
              <a:lnSpc>
                <a:spcPct val="110000"/>
              </a:lnSpc>
              <a:spcBef>
                <a:spcPts val="1001"/>
              </a:spcBef>
              <a:spcAft>
                <a:spcPts val="1199"/>
              </a:spcAft>
              <a:buClr>
                <a:srgbClr val="CCCC00"/>
              </a:buClr>
              <a:buSzPct val="90000"/>
              <a:buFont typeface="Arial Narrow"/>
              <a:buChar char="►"/>
              <a:tabLst>
                <a:tab pos="361800" algn="l"/>
              </a:tabLst>
            </a:pPr>
            <a:r>
              <a:rPr lang="de-DE" dirty="0"/>
              <a:t>Volumen: 1 km3 </a:t>
            </a:r>
          </a:p>
          <a:p>
            <a:pPr marL="228600" lvl="1" indent="-228240">
              <a:lnSpc>
                <a:spcPct val="110000"/>
              </a:lnSpc>
              <a:spcBef>
                <a:spcPts val="1001"/>
              </a:spcBef>
              <a:spcAft>
                <a:spcPts val="1199"/>
              </a:spcAft>
              <a:buClr>
                <a:srgbClr val="CCCC00"/>
              </a:buClr>
              <a:buSzPct val="90000"/>
              <a:buFont typeface="Arial Narrow"/>
              <a:buChar char="►"/>
              <a:tabLst>
                <a:tab pos="361800" algn="l"/>
              </a:tabLst>
            </a:pPr>
            <a:r>
              <a:rPr lang="de-DE" dirty="0"/>
              <a:t>Lage: Amundsen-Scott-Südpolstation </a:t>
            </a:r>
          </a:p>
          <a:p>
            <a:pPr marL="228600" lvl="1" indent="-228240">
              <a:lnSpc>
                <a:spcPct val="110000"/>
              </a:lnSpc>
              <a:spcBef>
                <a:spcPts val="1001"/>
              </a:spcBef>
              <a:spcAft>
                <a:spcPts val="1199"/>
              </a:spcAft>
              <a:buClr>
                <a:srgbClr val="CCCC00"/>
              </a:buClr>
              <a:buSzPct val="90000"/>
              <a:buFont typeface="Arial Narrow"/>
              <a:buChar char="►"/>
              <a:tabLst>
                <a:tab pos="361800" algn="l"/>
              </a:tabLst>
            </a:pPr>
            <a:r>
              <a:rPr lang="de-DE" dirty="0"/>
              <a:t>Messung von Neutrinos</a:t>
            </a:r>
          </a:p>
          <a:p>
            <a:pPr marL="628560" lvl="1" indent="-26640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mit Energien von: </a:t>
            </a:r>
            <a:br>
              <a:rPr lang="de-DE" dirty="0"/>
            </a:br>
            <a:r>
              <a:rPr lang="de-DE" dirty="0"/>
              <a:t>1012 eV bis 1014 eV</a:t>
            </a:r>
          </a:p>
          <a:p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E0314DA-C963-4A0B-8C24-1010D6C5173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2EA2F79-ADCA-4A50-B158-DC2951C9E89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6219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5773" y="2350213"/>
            <a:ext cx="5142410" cy="3307183"/>
          </a:xfrm>
          <a:prstGeom prst="rect">
            <a:avLst/>
          </a:prstGeom>
        </p:spPr>
      </p:pic>
      <p:sp>
        <p:nvSpPr>
          <p:cNvPr id="8" name="CustomShape 3"/>
          <p:cNvSpPr/>
          <p:nvPr/>
        </p:nvSpPr>
        <p:spPr>
          <a:xfrm>
            <a:off x="9749103" y="5845077"/>
            <a:ext cx="2086200" cy="2755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de-DE" sz="1200" b="0" strike="noStrike" spc="-1" dirty="0">
                <a:solidFill>
                  <a:srgbClr val="000000"/>
                </a:solidFill>
                <a:latin typeface="Arial"/>
              </a:rPr>
              <a:t>© Lutz Feld, RWTH</a:t>
            </a:r>
            <a:endParaRPr lang="de-DE" sz="1200" b="0" strike="noStrike" spc="-1" dirty="0">
              <a:latin typeface="Arial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90700C-2210-42FB-82B1-E6D3C536D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Astroteilchenphysik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C850E5-6967-45CE-88AB-892D352C9BE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95467" y="1772817"/>
            <a:ext cx="5897813" cy="4535487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/>
              <a:t>Auch Prozesse der Astrophysik lassen sich auf die </a:t>
            </a:r>
            <a:r>
              <a:rPr lang="de-DE" b="1" dirty="0"/>
              <a:t>4 fundamentalen Wechselwirkungen </a:t>
            </a:r>
            <a:r>
              <a:rPr lang="de-DE" dirty="0"/>
              <a:t>zurückführen.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/>
              <a:t>Die </a:t>
            </a:r>
            <a:r>
              <a:rPr lang="de-DE" b="1" dirty="0"/>
              <a:t>Kombination Teilchen-/Astrophysik</a:t>
            </a:r>
            <a:r>
              <a:rPr lang="de-DE" dirty="0"/>
              <a:t> ist attraktiv</a:t>
            </a:r>
          </a:p>
          <a:p>
            <a:pPr marL="742950" lvl="1" indent="-285750">
              <a:lnSpc>
                <a:spcPct val="150000"/>
              </a:lnSpc>
            </a:pPr>
            <a:r>
              <a:rPr lang="de-DE" sz="1900" dirty="0"/>
              <a:t>Verschiedene Größenordnung werden beschrieben</a:t>
            </a:r>
            <a:br>
              <a:rPr lang="de-DE" sz="1900" dirty="0"/>
            </a:br>
            <a:r>
              <a:rPr lang="de-DE" sz="1900" dirty="0"/>
              <a:t>(subnukleare vs. galaktische Dimensionen)  </a:t>
            </a:r>
          </a:p>
          <a:p>
            <a:pPr marL="742950" lvl="1" indent="-285750">
              <a:lnSpc>
                <a:spcPct val="150000"/>
              </a:lnSpc>
            </a:pPr>
            <a:r>
              <a:rPr lang="de-DE" sz="1900" dirty="0"/>
              <a:t>Viele „Science Fiction“ Begriffe</a:t>
            </a:r>
            <a:br>
              <a:rPr lang="de-DE" sz="1900" dirty="0"/>
            </a:br>
            <a:r>
              <a:rPr lang="de-DE" sz="1900" dirty="0"/>
              <a:t>(Neutronenstern, schwarzes Loch, Supernova)</a:t>
            </a:r>
          </a:p>
          <a:p>
            <a:pPr marL="742950" lvl="1" indent="-285750">
              <a:lnSpc>
                <a:spcPct val="150000"/>
              </a:lnSpc>
            </a:pPr>
            <a:r>
              <a:rPr lang="de-DE" sz="1900" dirty="0"/>
              <a:t>Philosophische Fragestellungen</a:t>
            </a:r>
            <a:br>
              <a:rPr lang="de-DE" sz="1900" dirty="0"/>
            </a:br>
            <a:r>
              <a:rPr lang="de-DE" sz="1900" dirty="0"/>
              <a:t>(Was war kurz nach dem Urknall? Warum sind wir hier?</a:t>
            </a:r>
            <a:br>
              <a:rPr lang="de-DE" sz="1900" dirty="0"/>
            </a:br>
            <a:r>
              <a:rPr lang="de-DE" sz="1900" dirty="0"/>
              <a:t>Was sind die Grundprinzipien des Universums? …)</a:t>
            </a:r>
            <a:endParaRPr lang="en-US" sz="2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B572683-A357-46E2-A701-66B32C68C35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73260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8" name="Picture 1" descr="10msec_w_noise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</p:blipFill>
        <p:spPr>
          <a:xfrm>
            <a:off x="1465146" y="1430637"/>
            <a:ext cx="6609960" cy="5009760"/>
          </a:xfrm>
          <a:prstGeom prst="rect">
            <a:avLst/>
          </a:prstGeom>
          <a:ln>
            <a:noFill/>
          </a:ln>
        </p:spPr>
      </p:pic>
      <p:sp>
        <p:nvSpPr>
          <p:cNvPr id="521" name="CustomShape 4"/>
          <p:cNvSpPr/>
          <p:nvPr/>
        </p:nvSpPr>
        <p:spPr>
          <a:xfrm>
            <a:off x="9134281" y="3355537"/>
            <a:ext cx="2196733" cy="6448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dirty="0"/>
              <a:t>Mehr zu </a:t>
            </a:r>
            <a:r>
              <a:rPr lang="de-DE" dirty="0" err="1"/>
              <a:t>IceCube</a:t>
            </a:r>
            <a:r>
              <a:rPr lang="de-DE" dirty="0"/>
              <a:t>: </a:t>
            </a:r>
            <a:br>
              <a:rPr dirty="0"/>
            </a:br>
            <a:r>
              <a:rPr lang="de-DE" dirty="0"/>
              <a:t>https://icecube.wisc.edu</a:t>
            </a:r>
          </a:p>
        </p:txBody>
      </p:sp>
      <p:pic>
        <p:nvPicPr>
          <p:cNvPr id="522" name="Grafik 7"/>
          <p:cNvPicPr/>
          <p:nvPr/>
        </p:nvPicPr>
        <p:blipFill>
          <a:blip r:embed="rId5"/>
          <a:stretch/>
        </p:blipFill>
        <p:spPr>
          <a:xfrm rot="583200">
            <a:off x="8820331" y="1088647"/>
            <a:ext cx="3040341" cy="2024767"/>
          </a:xfrm>
          <a:prstGeom prst="rect">
            <a:avLst/>
          </a:prstGeom>
          <a:ln>
            <a:noFill/>
          </a:ln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DE11D6F1-34CF-4413-BF88-3693F837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IceCube</a:t>
            </a:r>
            <a:r>
              <a:rPr lang="de-DE" dirty="0"/>
              <a:t> – 0.01 Sekunden Daten (ungefiltert)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1F170EC-CBC9-495A-B323-162A60F182C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F6A6555-912F-45C1-AD65-051B6030B03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209952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6" dur="10000" fill="hold"/>
                                        <p:tgtEl>
                                          <p:spTgt spid="5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11" restart="whenNotActive" fill="hold" nodeType="interactiveSeq">
                <p:stCondLst>
                  <p:cond evt="onClick" delay="0">
                    <p:tgtEl>
                      <p:spTgt spid="518"/>
                    </p:tgtEl>
                  </p:cond>
                </p:stCondLst>
                <p:childTnLst>
                  <p:par>
                    <p:cTn id="12" fill="hold">
                      <p:stCondLst>
                        <p:cond evt="onClick" delay="0">
                          <p:tgtEl>
                            <p:spTgt spid="518"/>
                          </p:tgtEl>
                        </p:cond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mediacall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5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6" name="Grafik 8"/>
          <p:cNvPicPr/>
          <p:nvPr/>
        </p:nvPicPr>
        <p:blipFill>
          <a:blip r:embed="rId2"/>
          <a:stretch/>
        </p:blipFill>
        <p:spPr>
          <a:xfrm>
            <a:off x="3685060" y="1403613"/>
            <a:ext cx="5256360" cy="4968720"/>
          </a:xfrm>
          <a:prstGeom prst="rect">
            <a:avLst/>
          </a:prstGeom>
          <a:ln>
            <a:noFill/>
          </a:ln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0ED8156F-FEB1-40E3-970E-E949FEA1A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IceCube</a:t>
            </a:r>
            <a:r>
              <a:rPr lang="de-DE" dirty="0"/>
              <a:t> – ein Ereignis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D986B300-58B6-474B-9B93-E1D1BB2A489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201C1D4-08B2-4669-B6A0-BC7452BF0D7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95327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CustomShape 5"/>
          <p:cNvSpPr/>
          <p:nvPr/>
        </p:nvSpPr>
        <p:spPr>
          <a:xfrm flipV="1">
            <a:off x="5239626" y="4367590"/>
            <a:ext cx="935640" cy="100764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5611"/>
            </a:avLst>
          </a:prstGeom>
          <a:solidFill>
            <a:srgbClr val="F28E00"/>
          </a:solidFill>
          <a:ln w="936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611" name="CustomShape 6"/>
          <p:cNvSpPr/>
          <p:nvPr/>
        </p:nvSpPr>
        <p:spPr>
          <a:xfrm>
            <a:off x="6096000" y="4674906"/>
            <a:ext cx="4209174" cy="9218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dirty="0"/>
              <a:t>Studium eines kosmischen Objektes durch verschiedene kosmische Boten und durch Forschende aus unterschiedlichen Disziplinen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6F4B8B8-CB81-4141-88E4-DAF571133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Aktualität und Interesse</a:t>
            </a:r>
            <a:br>
              <a:rPr lang="en-US" dirty="0"/>
            </a:b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A1453AB-3514-415D-B388-75EA234439D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95467" y="1772817"/>
            <a:ext cx="9921173" cy="3073503"/>
          </a:xfrm>
        </p:spPr>
        <p:txBody>
          <a:bodyPr>
            <a:normAutofit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Inder Vergangenheit war die Higgs-Suche und -Entdeckung öffentlichkeitswirksam und hat Interesse bei Jugendlichen und der Gesellschaft erzeugt.</a:t>
            </a:r>
            <a:endParaRPr lang="en-US" dirty="0"/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In jüngster Vergangenheit waren es eher astrophysikalische Themen: Gravitationswellen, Multimessenger-Astronomie, „Foto“ vom schwarzen Loch.</a:t>
            </a:r>
            <a:endParaRPr lang="en-US" dirty="0"/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Gerade in der Multimessenger-Astronomie sind in der Zukunft bahnbrechende Beobachtungen zu erwarten.</a:t>
            </a:r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2DFD950-8497-43B8-B387-626F75D7B44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41419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6F4B8B8-CB81-4141-88E4-DAF571133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Aktualität und Interesse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A1453AB-3514-415D-B388-75EA234439D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95467" y="1772817"/>
            <a:ext cx="10429173" cy="307350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dirty="0"/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Interesse </a:t>
            </a:r>
            <a:r>
              <a:rPr lang="en-US" dirty="0"/>
              <a:t>von </a:t>
            </a:r>
            <a:r>
              <a:rPr lang="en-US" dirty="0" err="1"/>
              <a:t>Jugendlichen</a:t>
            </a:r>
            <a:r>
              <a:rPr lang="en-US" dirty="0"/>
              <a:t> an </a:t>
            </a:r>
            <a:r>
              <a:rPr lang="en-US" dirty="0" err="1"/>
              <a:t>astrophysikalischen</a:t>
            </a:r>
            <a:r>
              <a:rPr lang="en-US" dirty="0"/>
              <a:t> </a:t>
            </a:r>
            <a:r>
              <a:rPr lang="en-US" dirty="0" err="1"/>
              <a:t>Themen</a:t>
            </a:r>
            <a:r>
              <a:rPr lang="en-US" dirty="0"/>
              <a:t> und </a:t>
            </a:r>
            <a:r>
              <a:rPr lang="en-US" dirty="0" err="1"/>
              <a:t>offenen</a:t>
            </a:r>
            <a:r>
              <a:rPr lang="en-US" dirty="0"/>
              <a:t> </a:t>
            </a:r>
            <a:r>
              <a:rPr lang="en-US" dirty="0" err="1"/>
              <a:t>Fragen</a:t>
            </a:r>
            <a:r>
              <a:rPr lang="en-US" dirty="0"/>
              <a:t>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hoch</a:t>
            </a:r>
            <a:br>
              <a:rPr lang="en-US" dirty="0"/>
            </a:br>
            <a:r>
              <a:rPr lang="en-US" sz="1900" dirty="0"/>
              <a:t>(z. B. ROSE-</a:t>
            </a:r>
            <a:r>
              <a:rPr lang="en-US" sz="1900" dirty="0" err="1"/>
              <a:t>Studie</a:t>
            </a:r>
            <a:r>
              <a:rPr lang="en-US" sz="1900" dirty="0"/>
              <a:t>, </a:t>
            </a:r>
            <a:r>
              <a:rPr lang="en-US" sz="1900" dirty="0" err="1"/>
              <a:t>siehe</a:t>
            </a:r>
            <a:r>
              <a:rPr lang="en-US" sz="1900" dirty="0"/>
              <a:t> </a:t>
            </a:r>
            <a:r>
              <a:rPr lang="en-US" sz="1900" dirty="0" err="1"/>
              <a:t>auch</a:t>
            </a:r>
            <a:r>
              <a:rPr lang="en-US" sz="1900" dirty="0"/>
              <a:t> </a:t>
            </a:r>
            <a:r>
              <a:rPr lang="de-DE" sz="1900" dirty="0"/>
              <a:t>Elster, D. (2007</a:t>
            </a:r>
            <a:r>
              <a:rPr lang="de-DE" sz="1900" i="1" dirty="0"/>
              <a:t>). In welchen Kontexten sind naturwissenschaftliche Inhalte für Jugendliche interessant. </a:t>
            </a:r>
            <a:r>
              <a:rPr lang="de-DE" sz="1900" dirty="0"/>
              <a:t>Plus Lucis, 3(2007), 2-8.)</a:t>
            </a: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Astroteilchenphysikalische Forschung scheint guter Kontext für den Schulunterricht zu sein</a:t>
            </a:r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882373B-BD6C-45C6-A6FC-BD6C6091FBE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94996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" name="Grafik 6"/>
          <p:cNvPicPr/>
          <p:nvPr/>
        </p:nvPicPr>
        <p:blipFill>
          <a:blip r:embed="rId2"/>
          <a:stretch/>
        </p:blipFill>
        <p:spPr>
          <a:xfrm>
            <a:off x="756720" y="91800"/>
            <a:ext cx="10678320" cy="6673680"/>
          </a:xfrm>
          <a:prstGeom prst="rect">
            <a:avLst/>
          </a:prstGeom>
          <a:ln>
            <a:noFill/>
          </a:ln>
        </p:spPr>
      </p:pic>
      <p:pic>
        <p:nvPicPr>
          <p:cNvPr id="543" name="Grafik 2"/>
          <p:cNvPicPr/>
          <p:nvPr/>
        </p:nvPicPr>
        <p:blipFill>
          <a:blip r:embed="rId3"/>
          <a:stretch/>
        </p:blipFill>
        <p:spPr>
          <a:xfrm>
            <a:off x="4367880" y="908640"/>
            <a:ext cx="3850200" cy="2738880"/>
          </a:xfrm>
          <a:prstGeom prst="rect">
            <a:avLst/>
          </a:prstGeom>
          <a:ln>
            <a:noFill/>
          </a:ln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0032CC-0B75-4B4D-99D9-59113F8A9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4" name="Grafik 6"/>
          <p:cNvPicPr/>
          <p:nvPr/>
        </p:nvPicPr>
        <p:blipFill>
          <a:blip r:embed="rId2"/>
          <a:stretch/>
        </p:blipFill>
        <p:spPr>
          <a:xfrm>
            <a:off x="756720" y="91800"/>
            <a:ext cx="10678320" cy="6673680"/>
          </a:xfrm>
          <a:prstGeom prst="rect">
            <a:avLst/>
          </a:prstGeom>
          <a:ln>
            <a:noFill/>
          </a:ln>
        </p:spPr>
      </p:pic>
      <p:sp>
        <p:nvSpPr>
          <p:cNvPr id="545" name="CustomShape 1"/>
          <p:cNvSpPr/>
          <p:nvPr/>
        </p:nvSpPr>
        <p:spPr>
          <a:xfrm>
            <a:off x="4045202" y="1293473"/>
            <a:ext cx="4328938" cy="206064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3200" b="1" strike="noStrike" spc="-1" dirty="0">
                <a:solidFill>
                  <a:srgbClr val="1A209C"/>
                </a:solidFill>
                <a:latin typeface="Amatic SC" pitchFamily="2" charset="0"/>
              </a:rPr>
              <a:t>Ohne Programmierkenntnisse und trotzdem mit </a:t>
            </a:r>
            <a:endParaRPr lang="de-DE" sz="3200" b="0" strike="noStrike" spc="-1" dirty="0">
              <a:latin typeface="Amatic SC" pitchFamily="2" charset="0"/>
            </a:endParaRPr>
          </a:p>
          <a:p>
            <a:pPr algn="ctr">
              <a:lnSpc>
                <a:spcPct val="100000"/>
              </a:lnSpc>
            </a:pPr>
            <a:r>
              <a:rPr lang="de-DE" sz="3200" b="1" strike="noStrike" spc="-1" dirty="0">
                <a:solidFill>
                  <a:srgbClr val="1A209C"/>
                </a:solidFill>
                <a:latin typeface="Amatic SC" pitchFamily="2" charset="0"/>
              </a:rPr>
              <a:t>den meisten essenziellen</a:t>
            </a:r>
            <a:endParaRPr lang="de-DE" sz="3200" b="0" strike="noStrike" spc="-1" dirty="0">
              <a:latin typeface="Amatic SC" pitchFamily="2" charset="0"/>
            </a:endParaRPr>
          </a:p>
          <a:p>
            <a:pPr algn="ctr">
              <a:lnSpc>
                <a:spcPct val="100000"/>
              </a:lnSpc>
            </a:pPr>
            <a:r>
              <a:rPr lang="de-DE" sz="3200" b="1" strike="noStrike" spc="-1" dirty="0">
                <a:solidFill>
                  <a:srgbClr val="1A209C"/>
                </a:solidFill>
                <a:latin typeface="Amatic SC" pitchFamily="2" charset="0"/>
              </a:rPr>
              <a:t>Möglichkeiten zur Datenanalyse</a:t>
            </a:r>
            <a:endParaRPr lang="de-DE" sz="3200" b="0" strike="noStrike" spc="-1" dirty="0">
              <a:latin typeface="Amatic SC" pitchFamily="2" charset="0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B39C3A6-1BFA-4B26-ACF2-E95D491DA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6" name="Grafik 6"/>
          <p:cNvPicPr/>
          <p:nvPr/>
        </p:nvPicPr>
        <p:blipFill>
          <a:blip r:embed="rId2"/>
          <a:stretch/>
        </p:blipFill>
        <p:spPr>
          <a:xfrm>
            <a:off x="756720" y="91800"/>
            <a:ext cx="10678320" cy="6673680"/>
          </a:xfrm>
          <a:prstGeom prst="rect">
            <a:avLst/>
          </a:prstGeom>
          <a:ln>
            <a:noFill/>
          </a:ln>
        </p:spPr>
      </p:pic>
      <p:sp>
        <p:nvSpPr>
          <p:cNvPr id="547" name="CustomShape 1"/>
          <p:cNvSpPr/>
          <p:nvPr/>
        </p:nvSpPr>
        <p:spPr>
          <a:xfrm>
            <a:off x="4062353" y="1244712"/>
            <a:ext cx="4248000" cy="206064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3200" b="1" strike="noStrike" spc="-1" dirty="0">
                <a:solidFill>
                  <a:srgbClr val="1A209C"/>
                </a:solidFill>
                <a:latin typeface="Amatic SC" pitchFamily="2" charset="0"/>
              </a:rPr>
              <a:t>Aber auch programmier-begeisterte </a:t>
            </a:r>
            <a:r>
              <a:rPr lang="de-DE" sz="3200" b="1" strike="noStrike" spc="-1" dirty="0" err="1">
                <a:solidFill>
                  <a:srgbClr val="1A209C"/>
                </a:solidFill>
                <a:latin typeface="Amatic SC" pitchFamily="2" charset="0"/>
              </a:rPr>
              <a:t>Schüler:innen</a:t>
            </a:r>
            <a:r>
              <a:rPr lang="de-DE" sz="3200" b="1" strike="noStrike" spc="-1" dirty="0">
                <a:solidFill>
                  <a:srgbClr val="1A209C"/>
                </a:solidFill>
                <a:latin typeface="Amatic SC" pitchFamily="2" charset="0"/>
              </a:rPr>
              <a:t> kommen auf Ihre Kosten, z. B. bei der Weiterentwicklung von </a:t>
            </a:r>
            <a:r>
              <a:rPr lang="de-DE" sz="3200" b="1" strike="noStrike" spc="-1" dirty="0" err="1">
                <a:solidFill>
                  <a:srgbClr val="1A209C"/>
                </a:solidFill>
                <a:latin typeface="Amatic SC" pitchFamily="2" charset="0"/>
              </a:rPr>
              <a:t>Cosmic@Web</a:t>
            </a:r>
            <a:endParaRPr lang="de-DE" sz="3200" b="0" strike="noStrike" spc="-1" dirty="0">
              <a:latin typeface="Amatic SC" pitchFamily="2" charset="0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DEB6B823-E380-4B04-9367-9482A6A0D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2B971B0-1696-3B41-A9A6-7A217A18E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ist </a:t>
            </a:r>
            <a:r>
              <a:rPr lang="de-DE" dirty="0" err="1"/>
              <a:t>Cosmic@Web</a:t>
            </a:r>
            <a:r>
              <a:rPr lang="de-DE" dirty="0"/>
              <a:t>?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D717F9EC-24DE-754C-9DE3-C5313F7EE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de-DE"/>
          </a:p>
        </p:txBody>
      </p:sp>
      <p:pic>
        <p:nvPicPr>
          <p:cNvPr id="8" name="CCfWJlQ57Kw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31459" y="800709"/>
            <a:ext cx="9729081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0448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TextShape 2"/>
          <p:cNvSpPr txBox="1"/>
          <p:nvPr/>
        </p:nvSpPr>
        <p:spPr>
          <a:xfrm>
            <a:off x="5253427" y="1688940"/>
            <a:ext cx="6284160" cy="2859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dirty="0"/>
              <a:t>Experimentelle Daten zur Untersuchung von kosmischen Teilchen, u. a.:</a:t>
            </a:r>
          </a:p>
          <a:p>
            <a:pPr marL="286110" indent="-28575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361800" algn="l"/>
              </a:tabLst>
            </a:pPr>
            <a:r>
              <a:rPr lang="de-DE" dirty="0"/>
              <a:t>Lebensdauer von Myonen</a:t>
            </a:r>
            <a:endParaRPr lang="en-US" dirty="0"/>
          </a:p>
          <a:p>
            <a:pPr marL="286110" indent="-28575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361800" algn="l"/>
              </a:tabLst>
            </a:pPr>
            <a:r>
              <a:rPr lang="de-DE" dirty="0"/>
              <a:t>Abhängigkeiten der </a:t>
            </a:r>
            <a:r>
              <a:rPr lang="de-DE" dirty="0" err="1"/>
              <a:t>Myonenrate</a:t>
            </a:r>
            <a:r>
              <a:rPr lang="de-DE" dirty="0"/>
              <a:t> von unterschiedlichen Faktoren</a:t>
            </a:r>
            <a:endParaRPr lang="en-US" dirty="0"/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52" name="Grafik 10"/>
          <p:cNvPicPr/>
          <p:nvPr/>
        </p:nvPicPr>
        <p:blipFill>
          <a:blip r:embed="rId2"/>
          <a:stretch/>
        </p:blipFill>
        <p:spPr>
          <a:xfrm>
            <a:off x="1922760" y="-3891600"/>
            <a:ext cx="1458360" cy="2060640"/>
          </a:xfrm>
          <a:prstGeom prst="rect">
            <a:avLst/>
          </a:prstGeom>
          <a:ln>
            <a:noFill/>
          </a:ln>
        </p:spPr>
      </p:pic>
      <p:pic>
        <p:nvPicPr>
          <p:cNvPr id="553" name="Grafik 12"/>
          <p:cNvPicPr/>
          <p:nvPr/>
        </p:nvPicPr>
        <p:blipFill>
          <a:blip r:embed="rId3"/>
          <a:stretch/>
        </p:blipFill>
        <p:spPr>
          <a:xfrm>
            <a:off x="216360" y="-3891600"/>
            <a:ext cx="1458360" cy="2060640"/>
          </a:xfrm>
          <a:prstGeom prst="rect">
            <a:avLst/>
          </a:prstGeom>
          <a:ln>
            <a:noFill/>
          </a:ln>
        </p:spPr>
      </p:pic>
      <p:pic>
        <p:nvPicPr>
          <p:cNvPr id="554" name="Grafik 16"/>
          <p:cNvPicPr/>
          <p:nvPr/>
        </p:nvPicPr>
        <p:blipFill>
          <a:blip r:embed="rId4"/>
          <a:stretch/>
        </p:blipFill>
        <p:spPr>
          <a:xfrm>
            <a:off x="-1487520" y="-3891600"/>
            <a:ext cx="1455840" cy="2060640"/>
          </a:xfrm>
          <a:prstGeom prst="rect">
            <a:avLst/>
          </a:prstGeom>
          <a:ln>
            <a:noFill/>
          </a:ln>
        </p:spPr>
      </p:pic>
      <p:pic>
        <p:nvPicPr>
          <p:cNvPr id="555" name="Grafik 18"/>
          <p:cNvPicPr/>
          <p:nvPr/>
        </p:nvPicPr>
        <p:blipFill>
          <a:blip r:embed="rId5"/>
          <a:stretch/>
        </p:blipFill>
        <p:spPr>
          <a:xfrm>
            <a:off x="-3193200" y="-3891600"/>
            <a:ext cx="1457640" cy="2060640"/>
          </a:xfrm>
          <a:prstGeom prst="rect">
            <a:avLst/>
          </a:prstGeom>
          <a:ln>
            <a:noFill/>
          </a:ln>
        </p:spPr>
      </p:pic>
      <p:sp>
        <p:nvSpPr>
          <p:cNvPr id="556" name="CustomShape 5"/>
          <p:cNvSpPr/>
          <p:nvPr/>
        </p:nvSpPr>
        <p:spPr>
          <a:xfrm>
            <a:off x="-3187080" y="-1717920"/>
            <a:ext cx="1106280" cy="33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600" b="0" strike="noStrike" spc="-1">
                <a:solidFill>
                  <a:srgbClr val="000000"/>
                </a:solidFill>
                <a:latin typeface="Arial"/>
              </a:rPr>
              <a:t>Polarstern</a:t>
            </a:r>
            <a:endParaRPr lang="de-DE" sz="1600" b="0" strike="noStrike" spc="-1">
              <a:latin typeface="Arial"/>
            </a:endParaRPr>
          </a:p>
        </p:txBody>
      </p:sp>
      <p:sp>
        <p:nvSpPr>
          <p:cNvPr id="557" name="CustomShape 6"/>
          <p:cNvSpPr/>
          <p:nvPr/>
        </p:nvSpPr>
        <p:spPr>
          <a:xfrm>
            <a:off x="-1561680" y="-1717920"/>
            <a:ext cx="2031120" cy="33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600" b="0" strike="noStrike" spc="-1">
                <a:solidFill>
                  <a:srgbClr val="000000"/>
                </a:solidFill>
                <a:latin typeface="Arial"/>
              </a:rPr>
              <a:t>Neumayer III Station</a:t>
            </a:r>
            <a:endParaRPr lang="de-DE" sz="1600" b="0" strike="noStrike" spc="-1">
              <a:latin typeface="Arial"/>
            </a:endParaRPr>
          </a:p>
        </p:txBody>
      </p:sp>
      <p:sp>
        <p:nvSpPr>
          <p:cNvPr id="558" name="CustomShape 7"/>
          <p:cNvSpPr/>
          <p:nvPr/>
        </p:nvSpPr>
        <p:spPr>
          <a:xfrm>
            <a:off x="784440" y="-1717920"/>
            <a:ext cx="642960" cy="33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600" b="0" strike="noStrike" spc="-1">
                <a:solidFill>
                  <a:srgbClr val="000000"/>
                </a:solidFill>
                <a:latin typeface="Arial"/>
              </a:rPr>
              <a:t>LiDO</a:t>
            </a:r>
            <a:endParaRPr lang="de-DE" sz="1600" b="0" strike="noStrike" spc="-1">
              <a:latin typeface="Arial"/>
            </a:endParaRPr>
          </a:p>
        </p:txBody>
      </p:sp>
      <p:sp>
        <p:nvSpPr>
          <p:cNvPr id="559" name="CustomShape 8"/>
          <p:cNvSpPr/>
          <p:nvPr/>
        </p:nvSpPr>
        <p:spPr>
          <a:xfrm>
            <a:off x="1883160" y="-1717920"/>
            <a:ext cx="1488600" cy="33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600" b="0" strike="noStrike" spc="-1">
                <a:solidFill>
                  <a:srgbClr val="000000"/>
                </a:solidFill>
                <a:latin typeface="Arial"/>
              </a:rPr>
              <a:t>CosMO-Mühle</a:t>
            </a:r>
            <a:endParaRPr lang="de-DE" sz="1600" b="0" strike="noStrike" spc="-1">
              <a:latin typeface="Arial"/>
            </a:endParaRPr>
          </a:p>
        </p:txBody>
      </p:sp>
      <p:pic>
        <p:nvPicPr>
          <p:cNvPr id="560" name="Grafik 24"/>
          <p:cNvPicPr/>
          <p:nvPr/>
        </p:nvPicPr>
        <p:blipFill>
          <a:blip r:embed="rId6"/>
          <a:stretch/>
        </p:blipFill>
        <p:spPr>
          <a:xfrm>
            <a:off x="2787120" y="2867760"/>
            <a:ext cx="1873080" cy="3362040"/>
          </a:xfrm>
          <a:prstGeom prst="rect">
            <a:avLst/>
          </a:prstGeom>
          <a:ln>
            <a:noFill/>
          </a:ln>
        </p:spPr>
      </p:pic>
      <p:pic>
        <p:nvPicPr>
          <p:cNvPr id="561" name="Picture 8" descr="https://physik-begreifen-zeuthen.desy.de/sites2009/site_PhyBegZ/content/e2198/e203474/e203596/e203597/schuelerexp-polarstern_ger.jpg"/>
          <p:cNvPicPr/>
          <p:nvPr/>
        </p:nvPicPr>
        <p:blipFill>
          <a:blip r:embed="rId7"/>
          <a:stretch/>
        </p:blipFill>
        <p:spPr>
          <a:xfrm>
            <a:off x="8510614" y="3934312"/>
            <a:ext cx="3409346" cy="2213723"/>
          </a:xfrm>
          <a:prstGeom prst="rect">
            <a:avLst/>
          </a:prstGeom>
          <a:ln>
            <a:noFill/>
          </a:ln>
        </p:spPr>
      </p:pic>
      <p:pic>
        <p:nvPicPr>
          <p:cNvPr id="562" name="Grafik 29"/>
          <p:cNvPicPr/>
          <p:nvPr/>
        </p:nvPicPr>
        <p:blipFill>
          <a:blip r:embed="rId8"/>
          <a:stretch/>
        </p:blipFill>
        <p:spPr>
          <a:xfrm>
            <a:off x="407880" y="1749240"/>
            <a:ext cx="1891800" cy="4465800"/>
          </a:xfrm>
          <a:prstGeom prst="rect">
            <a:avLst/>
          </a:prstGeom>
          <a:ln>
            <a:noFill/>
          </a:ln>
        </p:spPr>
      </p:pic>
      <p:pic>
        <p:nvPicPr>
          <p:cNvPr id="563" name="Picture 2"/>
          <p:cNvPicPr/>
          <p:nvPr/>
        </p:nvPicPr>
        <p:blipFill>
          <a:blip r:embed="rId9"/>
          <a:srcRect l="31978" t="22713" r="22600" b="3419"/>
          <a:stretch/>
        </p:blipFill>
        <p:spPr>
          <a:xfrm>
            <a:off x="4808053" y="3934312"/>
            <a:ext cx="3472347" cy="2258328"/>
          </a:xfrm>
          <a:prstGeom prst="rect">
            <a:avLst/>
          </a:prstGeom>
          <a:ln>
            <a:noFill/>
          </a:ln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07B5ACAE-FFAA-41CB-9B9A-036542370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Experimente bei </a:t>
            </a:r>
            <a:r>
              <a:rPr lang="de-DE" dirty="0" err="1"/>
              <a:t>Cosmic@Web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E7AF918-118A-46E5-9A5A-CFB2D2933AD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38</a:t>
            </a:fld>
            <a:endParaRPr lang="de-DE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endParaRPr lang="en-US" sz="3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9" name="TextShape 2"/>
          <p:cNvSpPr txBox="1"/>
          <p:nvPr/>
        </p:nvSpPr>
        <p:spPr>
          <a:xfrm>
            <a:off x="407880" y="1406520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93" name="Grafik 2"/>
          <p:cNvPicPr/>
          <p:nvPr/>
        </p:nvPicPr>
        <p:blipFill>
          <a:blip r:embed="rId3"/>
          <a:stretch/>
        </p:blipFill>
        <p:spPr>
          <a:xfrm>
            <a:off x="9375120" y="324720"/>
            <a:ext cx="2189880" cy="2914920"/>
          </a:xfrm>
          <a:prstGeom prst="rect">
            <a:avLst/>
          </a:prstGeom>
          <a:ln>
            <a:solidFill>
              <a:srgbClr val="3CBDA1"/>
            </a:solidFill>
          </a:ln>
        </p:spPr>
      </p:pic>
      <p:pic>
        <p:nvPicPr>
          <p:cNvPr id="594" name="Grafik 4"/>
          <p:cNvPicPr/>
          <p:nvPr/>
        </p:nvPicPr>
        <p:blipFill>
          <a:blip r:embed="rId4"/>
          <a:stretch/>
        </p:blipFill>
        <p:spPr>
          <a:xfrm>
            <a:off x="9382320" y="3257280"/>
            <a:ext cx="2189520" cy="2914920"/>
          </a:xfrm>
          <a:prstGeom prst="rect">
            <a:avLst/>
          </a:prstGeom>
          <a:ln>
            <a:solidFill>
              <a:srgbClr val="3CBDA1"/>
            </a:solidFill>
          </a:ln>
        </p:spPr>
      </p:pic>
      <p:pic>
        <p:nvPicPr>
          <p:cNvPr id="595" name="Grafik 6"/>
          <p:cNvPicPr/>
          <p:nvPr/>
        </p:nvPicPr>
        <p:blipFill>
          <a:blip r:embed="rId5"/>
          <a:stretch/>
        </p:blipFill>
        <p:spPr>
          <a:xfrm>
            <a:off x="7097400" y="3295440"/>
            <a:ext cx="2194200" cy="2920320"/>
          </a:xfrm>
          <a:prstGeom prst="rect">
            <a:avLst/>
          </a:prstGeom>
          <a:ln>
            <a:solidFill>
              <a:srgbClr val="3CBDA1"/>
            </a:solidFill>
          </a:ln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9EA0AEE3-3478-48F6-AFF5-58DBE1CAD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Unterstützendes Unterrichtsmaterial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309476A-AB41-4D9D-845F-50E53E570D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Netzwerk Teilchenwelt, Band 3: Kosmische Strahlung</a:t>
            </a:r>
            <a:endParaRPr lang="en-US" dirty="0"/>
          </a:p>
          <a:p>
            <a:pPr marL="0" indent="0">
              <a:buNone/>
            </a:pPr>
            <a:endParaRPr lang="de-DE" dirty="0"/>
          </a:p>
          <a:p>
            <a:pPr marL="361800" indent="-361440">
              <a:lnSpc>
                <a:spcPct val="100000"/>
              </a:lnSpc>
              <a:spcBef>
                <a:spcPts val="601"/>
              </a:spcBef>
              <a:spcAft>
                <a:spcPts val="1199"/>
              </a:spcAft>
              <a:buClr>
                <a:srgbClr val="00206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32 Seiten</a:t>
            </a:r>
            <a:endParaRPr lang="en-US" dirty="0"/>
          </a:p>
          <a:p>
            <a:pPr marL="361800" indent="-361440">
              <a:lnSpc>
                <a:spcPct val="100000"/>
              </a:lnSpc>
              <a:spcBef>
                <a:spcPts val="601"/>
              </a:spcBef>
              <a:spcAft>
                <a:spcPts val="1199"/>
              </a:spcAft>
              <a:buClr>
                <a:srgbClr val="00206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Fokus: Untersuchung von Myonen</a:t>
            </a:r>
            <a:endParaRPr lang="en-US" dirty="0"/>
          </a:p>
          <a:p>
            <a:pPr marL="361800" indent="-361440">
              <a:lnSpc>
                <a:spcPct val="100000"/>
              </a:lnSpc>
              <a:spcBef>
                <a:spcPts val="601"/>
              </a:spcBef>
              <a:spcAft>
                <a:spcPts val="1199"/>
              </a:spcAft>
              <a:buClr>
                <a:srgbClr val="00206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Hintergrundinfos für Lehrkräfte</a:t>
            </a:r>
            <a:endParaRPr lang="en-US" dirty="0"/>
          </a:p>
          <a:p>
            <a:pPr marL="361800" indent="-361440">
              <a:lnSpc>
                <a:spcPct val="100000"/>
              </a:lnSpc>
              <a:spcBef>
                <a:spcPts val="601"/>
              </a:spcBef>
              <a:spcAft>
                <a:spcPts val="1199"/>
              </a:spcAft>
              <a:buClr>
                <a:srgbClr val="00206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Fachtext für Schüler/innen</a:t>
            </a:r>
            <a:endParaRPr lang="en-US" dirty="0"/>
          </a:p>
          <a:p>
            <a:pPr marL="361800" indent="-361440">
              <a:lnSpc>
                <a:spcPct val="100000"/>
              </a:lnSpc>
              <a:spcBef>
                <a:spcPts val="601"/>
              </a:spcBef>
              <a:spcAft>
                <a:spcPts val="1199"/>
              </a:spcAft>
              <a:buClr>
                <a:srgbClr val="00206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Aktivitäten, Aufgaben und Lösungen</a:t>
            </a:r>
            <a:endParaRPr lang="en-US" dirty="0"/>
          </a:p>
          <a:p>
            <a:pPr marL="361800" indent="-361440">
              <a:lnSpc>
                <a:spcPct val="100000"/>
              </a:lnSpc>
              <a:spcBef>
                <a:spcPts val="601"/>
              </a:spcBef>
              <a:spcAft>
                <a:spcPts val="1199"/>
              </a:spcAft>
              <a:buClr>
                <a:srgbClr val="00206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>
                <a:hlinkClick r:id="rId6"/>
              </a:rPr>
              <a:t>https://www.teilchenwelt.de/material/band3/</a:t>
            </a:r>
            <a:endParaRPr lang="en-US" dirty="0"/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1199"/>
              </a:spcAft>
              <a:tabLst>
                <a:tab pos="361800" algn="l"/>
              </a:tabLst>
            </a:pP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F6871ED-1DD2-4125-8429-7ACAA5CD288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39</a:t>
            </a:fld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" name="Grafik 6"/>
          <p:cNvPicPr/>
          <p:nvPr/>
        </p:nvPicPr>
        <p:blipFill rotWithShape="1">
          <a:blip r:embed="rId2"/>
          <a:srcRect l="15094" r="-15094"/>
          <a:stretch/>
        </p:blipFill>
        <p:spPr>
          <a:xfrm>
            <a:off x="123689" y="1485720"/>
            <a:ext cx="10746000" cy="3047760"/>
          </a:xfrm>
          <a:prstGeom prst="rect">
            <a:avLst/>
          </a:prstGeom>
          <a:ln>
            <a:noFill/>
          </a:ln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902" y="1738694"/>
            <a:ext cx="5319867" cy="3910668"/>
          </a:xfrm>
          <a:prstGeom prst="rect">
            <a:avLst/>
          </a:prstGeom>
        </p:spPr>
      </p:pic>
      <p:sp>
        <p:nvSpPr>
          <p:cNvPr id="368" name="TextShape 2"/>
          <p:cNvSpPr txBox="1"/>
          <p:nvPr/>
        </p:nvSpPr>
        <p:spPr>
          <a:xfrm>
            <a:off x="407880" y="1382302"/>
            <a:ext cx="812652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sz="1400" u="sng" spc="-1" dirty="0">
                <a:solidFill>
                  <a:srgbClr val="000000"/>
                </a:solidFill>
                <a:latin typeface="Arial"/>
                <a:hlinkClick r:id="rId4"/>
              </a:rPr>
              <a:t>	</a:t>
            </a:r>
            <a:r>
              <a:rPr lang="de-DE" sz="1400" b="0" u="sng" strike="noStrike" spc="-1" dirty="0">
                <a:solidFill>
                  <a:srgbClr val="000000"/>
                </a:solidFill>
                <a:uFillTx/>
                <a:latin typeface="Arial"/>
                <a:hlinkClick r:id="rId4"/>
              </a:rPr>
              <a:t>https://www.spektrum.de/news/kosmische-strahlung-zeigt-unbekannte-kammer/1515253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0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47304872-9D74-4729-8F45-A6843B3D8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Astroteilchenphysik – ungeahnte Anwendungen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329169" y="5299200"/>
            <a:ext cx="68641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Genauer:</a:t>
            </a:r>
          </a:p>
          <a:p>
            <a:r>
              <a:rPr lang="en-US" sz="1200" dirty="0" err="1"/>
              <a:t>Morishima</a:t>
            </a:r>
            <a:r>
              <a:rPr lang="en-US" sz="1200" dirty="0"/>
              <a:t>, K., </a:t>
            </a:r>
            <a:r>
              <a:rPr lang="en-US" sz="1200" dirty="0" err="1"/>
              <a:t>Kuno</a:t>
            </a:r>
            <a:r>
              <a:rPr lang="en-US" sz="1200" dirty="0"/>
              <a:t>, M., </a:t>
            </a:r>
            <a:r>
              <a:rPr lang="en-US" sz="1200" dirty="0" err="1"/>
              <a:t>Nishio</a:t>
            </a:r>
            <a:r>
              <a:rPr lang="en-US" sz="1200" dirty="0"/>
              <a:t>, A. </a:t>
            </a:r>
            <a:r>
              <a:rPr lang="en-US" sz="1200" i="1" dirty="0"/>
              <a:t>et al.</a:t>
            </a:r>
            <a:r>
              <a:rPr lang="en-US" sz="1200" dirty="0"/>
              <a:t> Discovery of a big void in Khufu’s Pyramid by observation of cosmic-ray muons. </a:t>
            </a:r>
            <a:r>
              <a:rPr lang="en-US" sz="1200" i="1" dirty="0"/>
              <a:t>Nature</a:t>
            </a:r>
            <a:r>
              <a:rPr lang="en-US" sz="1200" dirty="0"/>
              <a:t> </a:t>
            </a:r>
            <a:r>
              <a:rPr lang="en-US" sz="1200" b="1" dirty="0"/>
              <a:t>552</a:t>
            </a:r>
            <a:r>
              <a:rPr lang="en-US" sz="1200" dirty="0"/>
              <a:t>, 386–390 (2017). </a:t>
            </a:r>
            <a:r>
              <a:rPr lang="en-US" sz="1200" dirty="0">
                <a:hlinkClick r:id="rId5"/>
              </a:rPr>
              <a:t>https://doi.org/10.1038/nature24647</a:t>
            </a:r>
            <a:endParaRPr lang="en-US" sz="1200" dirty="0"/>
          </a:p>
          <a:p>
            <a:endParaRPr lang="de-DE" sz="1200" dirty="0"/>
          </a:p>
          <a:p>
            <a:endParaRPr lang="de-DE" sz="1600" dirty="0" err="1"/>
          </a:p>
        </p:txBody>
      </p:sp>
      <p:sp>
        <p:nvSpPr>
          <p:cNvPr id="5" name="Textfeld 4"/>
          <p:cNvSpPr txBox="1"/>
          <p:nvPr/>
        </p:nvSpPr>
        <p:spPr>
          <a:xfrm>
            <a:off x="7891035" y="5527745"/>
            <a:ext cx="326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bg1">
                    <a:lumMod val="75000"/>
                  </a:schemeClr>
                </a:solidFill>
              </a:rPr>
              <a:t>Bild: https://www.sciencefocus.com/future-technology/how-scientists-are-using-cosmic-radiation-to-peek-inside-the-pyramids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BB8CD0A-67C3-44E9-83EC-FB2EEEA0BFA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endParaRPr lang="en-US" sz="3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7" name="TextShape 2"/>
          <p:cNvSpPr txBox="1"/>
          <p:nvPr/>
        </p:nvSpPr>
        <p:spPr>
          <a:xfrm>
            <a:off x="407880" y="1362573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9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00" name="Grafik 5"/>
          <p:cNvPicPr/>
          <p:nvPr/>
        </p:nvPicPr>
        <p:blipFill>
          <a:blip r:embed="rId2"/>
          <a:stretch/>
        </p:blipFill>
        <p:spPr>
          <a:xfrm>
            <a:off x="6629480" y="1635276"/>
            <a:ext cx="5283360" cy="4487400"/>
          </a:xfrm>
          <a:prstGeom prst="rect">
            <a:avLst/>
          </a:prstGeom>
          <a:ln>
            <a:noFill/>
          </a:ln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19C54D11-32E5-42F6-9B0A-E11DE0510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Anknüpfungspunkte an </a:t>
            </a:r>
            <a:r>
              <a:rPr lang="de-DE" dirty="0" err="1"/>
              <a:t>Curriculumsinhalte</a:t>
            </a:r>
            <a:r>
              <a:rPr lang="de-DE" dirty="0"/>
              <a:t> 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E8E0FB3-9C87-4EBB-856E-F4207AB4DD2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95467" y="1772817"/>
            <a:ext cx="5334013" cy="4535487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dirty="0"/>
              <a:t>Mit </a:t>
            </a:r>
            <a:r>
              <a:rPr lang="de-DE" dirty="0" err="1"/>
              <a:t>CoSMO</a:t>
            </a:r>
            <a:r>
              <a:rPr lang="de-DE" dirty="0"/>
              <a:t>-Detektoren aufgenommene Daten</a:t>
            </a:r>
            <a:endParaRPr lang="en-US" dirty="0"/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dirty="0"/>
              <a:t>sind auch in </a:t>
            </a:r>
            <a:r>
              <a:rPr lang="de-DE" dirty="0" err="1"/>
              <a:t>Cosmic@Web</a:t>
            </a:r>
            <a:r>
              <a:rPr lang="de-DE" dirty="0"/>
              <a:t> zugänglich.</a:t>
            </a:r>
            <a:endParaRPr lang="en-US" dirty="0"/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dirty="0"/>
              <a:t>Hier aber insbesondere zur Bestimmung der Abhängigkeit</a:t>
            </a:r>
            <a:endParaRPr lang="en-US" dirty="0"/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dirty="0"/>
              <a:t>der </a:t>
            </a:r>
            <a:r>
              <a:rPr lang="de-DE" dirty="0" err="1"/>
              <a:t>Myonenrate</a:t>
            </a:r>
            <a:r>
              <a:rPr lang="de-DE" dirty="0"/>
              <a:t> vom Einfallswinkel.</a:t>
            </a:r>
            <a:endParaRPr lang="en-US" dirty="0"/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dirty="0"/>
              <a:t>Bezug zu:</a:t>
            </a:r>
            <a:endParaRPr lang="en-US" dirty="0"/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Wechselwirkung kosmischer Strahlung mit Materie</a:t>
            </a:r>
            <a:endParaRPr lang="en-US" dirty="0"/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Anwendung: </a:t>
            </a:r>
            <a:r>
              <a:rPr lang="de-DE" dirty="0" err="1"/>
              <a:t>Myonentomografie</a:t>
            </a:r>
            <a:endParaRPr lang="en-US" dirty="0"/>
          </a:p>
          <a:p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8AE4876-8606-4EF4-82F4-06231DF3543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40</a:t>
            </a:fld>
            <a:endParaRPr lang="de-DE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endParaRPr lang="en-US" sz="3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2" name="TextShape 2"/>
          <p:cNvSpPr txBox="1"/>
          <p:nvPr/>
        </p:nvSpPr>
        <p:spPr>
          <a:xfrm>
            <a:off x="407880" y="1406520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4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05" name="Grafik 7"/>
          <p:cNvPicPr/>
          <p:nvPr/>
        </p:nvPicPr>
        <p:blipFill>
          <a:blip r:embed="rId2"/>
          <a:stretch/>
        </p:blipFill>
        <p:spPr>
          <a:xfrm>
            <a:off x="6588809" y="2725098"/>
            <a:ext cx="5400360" cy="2601360"/>
          </a:xfrm>
          <a:prstGeom prst="rect">
            <a:avLst/>
          </a:prstGeom>
          <a:ln>
            <a:noFill/>
          </a:ln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122AAED2-B70B-4977-9801-F1438DD73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Anknüpfungspunkte an </a:t>
            </a:r>
            <a:r>
              <a:rPr lang="de-DE" dirty="0" err="1"/>
              <a:t>Curriculumsinhalte</a:t>
            </a:r>
            <a:r>
              <a:rPr lang="de-DE" dirty="0"/>
              <a:t> 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53E72A0-E2DE-447F-8E2A-917F39F9D5A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95467" y="1772817"/>
            <a:ext cx="5186613" cy="4535487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dirty="0"/>
              <a:t>Bestimmung der Lebensdauer von Myonen</a:t>
            </a:r>
            <a:br>
              <a:rPr lang="de-DE" dirty="0"/>
            </a:br>
            <a:r>
              <a:rPr lang="de-DE" dirty="0"/>
              <a:t>in </a:t>
            </a:r>
            <a:r>
              <a:rPr lang="de-DE" dirty="0" err="1"/>
              <a:t>Cosmic@Web</a:t>
            </a:r>
            <a:r>
              <a:rPr lang="de-DE" dirty="0"/>
              <a:t> mit </a:t>
            </a:r>
            <a:r>
              <a:rPr lang="de-DE" dirty="0" err="1"/>
              <a:t>LiDO-Experimient</a:t>
            </a:r>
            <a:r>
              <a:rPr lang="de-DE" dirty="0"/>
              <a:t>.</a:t>
            </a:r>
            <a:br>
              <a:rPr lang="de-DE" dirty="0"/>
            </a:br>
            <a:r>
              <a:rPr lang="de-DE" dirty="0"/>
              <a:t>(Liquid </a:t>
            </a:r>
            <a:r>
              <a:rPr lang="de-DE" dirty="0" err="1"/>
              <a:t>Scintillation</a:t>
            </a:r>
            <a:r>
              <a:rPr lang="de-DE" dirty="0"/>
              <a:t> </a:t>
            </a:r>
            <a:r>
              <a:rPr lang="de-DE" dirty="0" err="1"/>
              <a:t>Muon</a:t>
            </a:r>
            <a:r>
              <a:rPr lang="de-DE" dirty="0"/>
              <a:t> Decay Observer)</a:t>
            </a: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r>
              <a:rPr lang="de-DE" dirty="0"/>
              <a:t>Bezug zu:</a:t>
            </a: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Spezielle Relativitätstheorie (Zeitdilatation)</a:t>
            </a: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Zerfallsgesetz</a:t>
            </a:r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Regressionsanalyse</a:t>
            </a:r>
          </a:p>
          <a:p>
            <a:pPr>
              <a:lnSpc>
                <a:spcPct val="110000"/>
              </a:lnSpc>
              <a:spcAft>
                <a:spcPts val="1199"/>
              </a:spcAft>
              <a:tabLst>
                <a:tab pos="0" algn="l"/>
              </a:tabLst>
            </a:pPr>
            <a:endParaRPr lang="de-DE" dirty="0"/>
          </a:p>
          <a:p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0C48828-2D08-48C7-9C6E-62F1E02990E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41</a:t>
            </a:fld>
            <a:endParaRPr lang="de-DE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TextShape 4"/>
          <p:cNvSpPr txBox="1"/>
          <p:nvPr/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20" name="Grafik 8"/>
          <p:cNvPicPr/>
          <p:nvPr/>
        </p:nvPicPr>
        <p:blipFill>
          <a:blip r:embed="rId2"/>
          <a:stretch/>
        </p:blipFill>
        <p:spPr>
          <a:xfrm>
            <a:off x="5807880" y="168120"/>
            <a:ext cx="6083280" cy="6237000"/>
          </a:xfrm>
          <a:prstGeom prst="rect">
            <a:avLst/>
          </a:prstGeom>
          <a:ln>
            <a:noFill/>
          </a:ln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0F432818-61BD-40D5-AFF1-A227D872C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874" y="3115698"/>
            <a:ext cx="10035547" cy="972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dirty="0"/>
              <a:t>https://cosmicatweb.desy.de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3D4F4E1-2B73-47B1-8897-438DE10D7B6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42</a:t>
            </a:fld>
            <a:endParaRPr lang="de-DE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Tutorial: </a:t>
            </a:r>
            <a:r>
              <a:rPr lang="de-DE" dirty="0" err="1"/>
              <a:t>Myonenmessung</a:t>
            </a:r>
            <a:r>
              <a:rPr lang="de-DE" dirty="0"/>
              <a:t> auf der Polarstern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pic>
        <p:nvPicPr>
          <p:cNvPr id="6" name="Picture 8" descr="https://physik-begreifen-zeuthen.desy.de/sites2009/site_PhyBegZ/content/e2198/e203474/e203596/e203597/schuelerexp-polarstern_ger.jpg">
            <a:extLst>
              <a:ext uri="{FF2B5EF4-FFF2-40B4-BE49-F238E27FC236}">
                <a16:creationId xmlns:a16="http://schemas.microsoft.com/office/drawing/2014/main" id="{04E9E258-6236-E246-902A-0FCD84B12D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57893" y="1577404"/>
            <a:ext cx="7337392" cy="4764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604E8C0-79C9-4B0D-BF63-6B70DBFB56D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913186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TextShape 2"/>
          <p:cNvSpPr txBox="1"/>
          <p:nvPr/>
        </p:nvSpPr>
        <p:spPr>
          <a:xfrm>
            <a:off x="407880" y="1406520"/>
            <a:ext cx="9216000" cy="2598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6" name="CustomShape 5"/>
          <p:cNvSpPr/>
          <p:nvPr/>
        </p:nvSpPr>
        <p:spPr>
          <a:xfrm>
            <a:off x="1343520" y="4768560"/>
            <a:ext cx="10152720" cy="48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2600" b="0" strike="noStrike" spc="-1">
                <a:solidFill>
                  <a:srgbClr val="000000"/>
                </a:solidFill>
                <a:latin typeface="Arial"/>
              </a:rPr>
              <a:t>I</a:t>
            </a:r>
            <a:endParaRPr lang="de-DE" sz="2600" b="0" strike="noStrike" spc="-1">
              <a:latin typeface="Arial"/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331B33AE-5F93-4DDE-9DAA-CF23A80C7E48}"/>
              </a:ext>
            </a:extLst>
          </p:cNvPr>
          <p:cNvGrpSpPr/>
          <p:nvPr/>
        </p:nvGrpSpPr>
        <p:grpSpPr>
          <a:xfrm>
            <a:off x="2577420" y="2915920"/>
            <a:ext cx="7684920" cy="3257640"/>
            <a:chOff x="2577420" y="2915920"/>
            <a:chExt cx="7684920" cy="3257640"/>
          </a:xfrm>
        </p:grpSpPr>
        <p:pic>
          <p:nvPicPr>
            <p:cNvPr id="627" name="Grafik 8"/>
            <p:cNvPicPr/>
            <p:nvPr/>
          </p:nvPicPr>
          <p:blipFill>
            <a:blip r:embed="rId2"/>
            <a:stretch/>
          </p:blipFill>
          <p:spPr>
            <a:xfrm>
              <a:off x="2577420" y="2915920"/>
              <a:ext cx="7684920" cy="3257640"/>
            </a:xfrm>
            <a:prstGeom prst="rect">
              <a:avLst/>
            </a:prstGeom>
            <a:ln>
              <a:noFill/>
            </a:ln>
          </p:spPr>
        </p:pic>
        <p:sp>
          <p:nvSpPr>
            <p:cNvPr id="628" name="CustomShape 6"/>
            <p:cNvSpPr/>
            <p:nvPr/>
          </p:nvSpPr>
          <p:spPr>
            <a:xfrm>
              <a:off x="6419880" y="4957617"/>
              <a:ext cx="647640" cy="359640"/>
            </a:xfrm>
            <a:prstGeom prst="ellipse">
              <a:avLst/>
            </a:prstGeom>
            <a:noFill/>
            <a:ln w="3816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3" name="Titel 2">
            <a:extLst>
              <a:ext uri="{FF2B5EF4-FFF2-40B4-BE49-F238E27FC236}">
                <a16:creationId xmlns:a16="http://schemas.microsoft.com/office/drawing/2014/main" id="{789C50DC-B3F2-431F-AA3C-44FD9387E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Aufgabe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86E92B8-1188-4713-87C3-19797249CB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95467" y="1772817"/>
            <a:ext cx="10683173" cy="1143103"/>
          </a:xfrm>
        </p:spPr>
        <p:txBody>
          <a:bodyPr>
            <a:normAutofit fontScale="92500" lnSpcReduction="20000"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Öffnet die Webseite </a:t>
            </a:r>
            <a:r>
              <a:rPr lang="de-DE" b="1" dirty="0"/>
              <a:t>https://cosmicatweb.desy.de </a:t>
            </a:r>
            <a:r>
              <a:rPr lang="de-DE" dirty="0"/>
              <a:t>mit Mozilla Firefox oder Google Chrome.</a:t>
            </a:r>
            <a:endParaRPr lang="en-US" dirty="0"/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Führt das Tutorial aus.</a:t>
            </a:r>
            <a:endParaRPr lang="en-US" dirty="0"/>
          </a:p>
          <a:p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44B0FB6-D9F3-43A1-8C26-E4F3BD21305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44</a:t>
            </a:fld>
            <a:endParaRPr lang="de-DE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TextShape 2"/>
          <p:cNvSpPr txBox="1"/>
          <p:nvPr/>
        </p:nvSpPr>
        <p:spPr>
          <a:xfrm>
            <a:off x="407880" y="1406520"/>
            <a:ext cx="5518440" cy="2598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1" name="CustomShape 5"/>
          <p:cNvSpPr/>
          <p:nvPr/>
        </p:nvSpPr>
        <p:spPr>
          <a:xfrm>
            <a:off x="1019640" y="4747884"/>
            <a:ext cx="10152720" cy="156820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/>
            <a:r>
              <a:rPr lang="de-DE" sz="2400" dirty="0"/>
              <a:t>Diskutiert darüber, was im Diagramm dargestellt ist und wie das Diagramm interpretiert werden kann.</a:t>
            </a:r>
            <a:endParaRPr lang="en-US" sz="2400" dirty="0"/>
          </a:p>
          <a:p>
            <a:pPr algn="ctr">
              <a:lnSpc>
                <a:spcPct val="100000"/>
              </a:lnSpc>
            </a:pPr>
            <a:r>
              <a:rPr lang="de-DE" sz="2400" b="1" dirty="0"/>
              <a:t>Formuliert eine Hypothese, wie ein für euch interessanter Aspekt der Datenverteilung erklärt werden könnte.</a:t>
            </a:r>
          </a:p>
        </p:txBody>
      </p:sp>
      <p:pic>
        <p:nvPicPr>
          <p:cNvPr id="8" name="Grafik 5"/>
          <p:cNvPicPr/>
          <p:nvPr/>
        </p:nvPicPr>
        <p:blipFill>
          <a:blip r:embed="rId2"/>
          <a:srcRect b="37421"/>
          <a:stretch/>
        </p:blipFill>
        <p:spPr>
          <a:xfrm>
            <a:off x="2879827" y="1565242"/>
            <a:ext cx="6683132" cy="2915317"/>
          </a:xfrm>
          <a:prstGeom prst="rect">
            <a:avLst/>
          </a:prstGeom>
          <a:ln>
            <a:noFill/>
          </a:ln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271A7DFA-5BC8-41BF-8F9A-16FCF66D0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Aufgabe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6DA3D3C-726A-4EEE-B24B-14863E80C59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492720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5A16D5AF-BA77-554C-8B94-A8FFC4F62397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63468" y="726758"/>
            <a:ext cx="7872875" cy="572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AC97A0B-471E-E846-984A-5F74C2E59B1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6CE061E-FAC9-CD4D-BEAC-12C9C5E4F7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8108" y="2844800"/>
            <a:ext cx="2851172" cy="3421406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D15942C-1842-42FC-B24B-D674B37485E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902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240721-1732-7441-9C53-2E0819CDB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3" y="706093"/>
            <a:ext cx="10717179" cy="1009651"/>
          </a:xfrm>
        </p:spPr>
        <p:txBody>
          <a:bodyPr/>
          <a:lstStyle/>
          <a:p>
            <a:r>
              <a:rPr lang="de-DE" dirty="0"/>
              <a:t>Zeit bzw. </a:t>
            </a:r>
            <a:r>
              <a:rPr lang="de-DE" dirty="0" err="1"/>
              <a:t>Myonenrate</a:t>
            </a:r>
            <a:r>
              <a:rPr lang="de-DE" dirty="0"/>
              <a:t> als in Abhängigkeit der Position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9E4AFC0-6949-8747-A188-6A3DE6BE7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06CCC07A-9B39-BF43-99C9-A9471C6C27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1681853"/>
            <a:ext cx="5106709" cy="471215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F30E7565-B65E-6F4E-8916-03830ADCB1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303" y="1701285"/>
            <a:ext cx="5106709" cy="471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60853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TextShape 1"/>
          <p:cNvSpPr txBox="1"/>
          <p:nvPr/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endParaRPr lang="en-US" sz="3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3" name="TextShape 2"/>
          <p:cNvSpPr txBox="1"/>
          <p:nvPr/>
        </p:nvSpPr>
        <p:spPr>
          <a:xfrm>
            <a:off x="407880" y="1406520"/>
            <a:ext cx="11375640" cy="50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18EC876-5A93-453D-9C29-357F41389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Einsatzmöglichkeiten in der Schule</a:t>
            </a:r>
            <a:br>
              <a:rPr lang="en-US" dirty="0"/>
            </a:b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DA0286E-79AC-45EE-8ABB-CBF31ED43D9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Gemeinsame Hypothesenbildung und -überprüfung im Unterrichtsgespräch bzw. Kleingruppen analog zum Vorgehen heute</a:t>
            </a:r>
            <a:endParaRPr lang="en-US" dirty="0"/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Auswertung und Vergleich verschiedener Datensätze eines Experiments durch verschiedenen Gruppen</a:t>
            </a:r>
            <a:endParaRPr lang="en-US" dirty="0"/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Bearbeitung gleicher Fragestellungen mit Daten unterschiedlicher Experimente und anschließender Vergleich</a:t>
            </a:r>
            <a:endParaRPr lang="en-US" dirty="0"/>
          </a:p>
          <a:p>
            <a:pPr marL="361800" indent="-361440">
              <a:lnSpc>
                <a:spcPct val="110000"/>
              </a:lnSpc>
              <a:spcAft>
                <a:spcPts val="1199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de-DE" dirty="0"/>
              <a:t>Umfassende Auseinandersetzung mit Fragestellungen durch einzelne </a:t>
            </a:r>
            <a:r>
              <a:rPr lang="de-DE" dirty="0" err="1"/>
              <a:t>Schüler:innen</a:t>
            </a:r>
            <a:endParaRPr lang="en-US" dirty="0"/>
          </a:p>
          <a:p>
            <a:pPr marL="0" indent="0">
              <a:lnSpc>
                <a:spcPct val="110000"/>
              </a:lnSpc>
              <a:spcAft>
                <a:spcPts val="1199"/>
              </a:spcAft>
              <a:buNone/>
              <a:tabLst>
                <a:tab pos="0" algn="l"/>
              </a:tabLst>
            </a:pP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/>
              <a:t>Unterrichtsvortrag, Besondere Lernleistung, Jugend Forscht Arbeit, …</a:t>
            </a:r>
            <a:endParaRPr lang="en-US" dirty="0"/>
          </a:p>
          <a:p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35262B1-7671-4A3C-A81A-8286EBC62C4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48</a:t>
            </a:fld>
            <a:endParaRPr lang="de-DE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Aufgabenstellung Cosmo-Mühle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Infmormiert</a:t>
            </a:r>
            <a:r>
              <a:rPr lang="de-DE" dirty="0"/>
              <a:t> euch in der „Dokumentation“ unter dem Punkt „Experimente“ über den Versuchsaufbau der </a:t>
            </a:r>
            <a:r>
              <a:rPr lang="de-DE" dirty="0" err="1"/>
              <a:t>CosMO</a:t>
            </a:r>
            <a:r>
              <a:rPr lang="de-DE" dirty="0"/>
              <a:t>-Mühle</a:t>
            </a:r>
          </a:p>
          <a:p>
            <a:r>
              <a:rPr lang="de-DE" dirty="0"/>
              <a:t>Versucht in </a:t>
            </a:r>
            <a:r>
              <a:rPr lang="de-DE" dirty="0" err="1"/>
              <a:t>Cosmic@Web</a:t>
            </a:r>
            <a:r>
              <a:rPr lang="de-DE" dirty="0"/>
              <a:t> die Auswertung der Daten analog zu eurer eigenen </a:t>
            </a:r>
            <a:r>
              <a:rPr lang="de-DE" dirty="0" err="1"/>
              <a:t>Myonenmessung</a:t>
            </a:r>
            <a:r>
              <a:rPr lang="de-DE" dirty="0"/>
              <a:t> durchzuführen. Wählte dafür einen beliebigen verfügbaren Datensatz.</a:t>
            </a:r>
          </a:p>
          <a:p>
            <a:r>
              <a:rPr lang="de-DE" dirty="0"/>
              <a:t>Entscheidet, welche Variablen ihr verwenden wollt und welcher Diagrammtyp geeignet sein könnte.</a:t>
            </a:r>
          </a:p>
          <a:p>
            <a:r>
              <a:rPr lang="de-DE" dirty="0"/>
              <a:t>Interpretiert die dargestellten Daten.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pic>
        <p:nvPicPr>
          <p:cNvPr id="9" name="Grafik 5"/>
          <p:cNvPicPr/>
          <p:nvPr/>
        </p:nvPicPr>
        <p:blipFill>
          <a:blip r:embed="rId2"/>
          <a:stretch/>
        </p:blipFill>
        <p:spPr>
          <a:xfrm>
            <a:off x="6736310" y="4180711"/>
            <a:ext cx="3022879" cy="256747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0046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AB9B66CB-A224-4632-A4E9-B01D99CB74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48" y="1230896"/>
            <a:ext cx="10058400" cy="5029200"/>
          </a:xfrm>
          <a:prstGeom prst="rect">
            <a:avLst/>
          </a:prstGeom>
        </p:spPr>
      </p:pic>
      <p:sp>
        <p:nvSpPr>
          <p:cNvPr id="7" name="Titel 6">
            <a:extLst>
              <a:ext uri="{FF2B5EF4-FFF2-40B4-BE49-F238E27FC236}">
                <a16:creationId xmlns:a16="http://schemas.microsoft.com/office/drawing/2014/main" id="{DF250D92-D810-C44E-BB99-11DAA3DBF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67" y="660050"/>
            <a:ext cx="10035547" cy="972000"/>
          </a:xfrm>
        </p:spPr>
        <p:txBody>
          <a:bodyPr>
            <a:normAutofit/>
          </a:bodyPr>
          <a:lstStyle/>
          <a:p>
            <a:r>
              <a:rPr lang="de-DE" dirty="0"/>
              <a:t>Unser Universum – Foto des nächtlichen Himmels </a:t>
            </a:r>
            <a:br>
              <a:rPr lang="de-DE" dirty="0"/>
            </a:br>
            <a:endParaRPr lang="de-DE" dirty="0"/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0E077BE2-20EC-0741-BD82-1CDA2C5DA08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9FEDAF1-3B44-4440-8ABC-6CE694D24A6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609773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Die Nebelkammer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F40C047-6D0E-43B5-8283-3071E6C7A0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223838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Nebelkammer – Meilensteine </a:t>
            </a:r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986" y="1398545"/>
            <a:ext cx="4599420" cy="4535487"/>
          </a:xfrm>
        </p:spPr>
      </p:pic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5649218" y="2344630"/>
            <a:ext cx="612212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dirty="0"/>
              <a:t>einer der ersten Teilchenspur-Detektoren überhaupt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dirty="0"/>
              <a:t>Nobelpreis Auszeichnung 1927 an </a:t>
            </a:r>
            <a:r>
              <a:rPr lang="de-DE" sz="2200" dirty="0" err="1"/>
              <a:t>C.T</a:t>
            </a:r>
            <a:r>
              <a:rPr lang="de-DE" sz="2200" dirty="0"/>
              <a:t>. Wilson für die Entwicklung der  Expansionsnebelkammer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dirty="0"/>
              <a:t>Nobelpreis 1936 an C. Anderson für Entdeckung des Positrons in einer Nebelkammer (siehe Bild)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8D252F3-4175-4714-ABEB-E740BC50D5F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2968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dirty="0"/>
          </a:p>
        </p:txBody>
      </p:sp>
      <p:pic>
        <p:nvPicPr>
          <p:cNvPr id="6" name="Picture 11" descr="C:\Users\Fabian\Dropbox\Netzwerk Teilchenwelt\Nebelkammer_final\Bilder Nebelkammer\CIMG5003.JPG">
            <a:extLst>
              <a:ext uri="{FF2B5EF4-FFF2-40B4-BE49-F238E27FC236}">
                <a16:creationId xmlns:a16="http://schemas.microsoft.com/office/drawing/2014/main" id="{B5655FA1-9F1D-414B-A0FA-3B42C3BFA6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848812" y="1422202"/>
            <a:ext cx="6962425" cy="5030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Selbstbau von Nebelkammern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A5032060-000D-4495-A31A-F80C31213F0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290376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BCA175D6-2970-48A5-9542-65DEFBAF3D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500" y="-70338"/>
            <a:ext cx="2857500" cy="28575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Nebelkammersets zum Ausleihen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9F100FE-ED00-4409-BEBA-81AE575BE60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altLang="de-DE" dirty="0"/>
              <a:t>Jedes Set beinhaltet Material für den Bau von 10 Nebelkammern:</a:t>
            </a:r>
          </a:p>
          <a:p>
            <a:endParaRPr lang="de-DE" altLang="de-DE" dirty="0"/>
          </a:p>
          <a:p>
            <a:endParaRPr lang="de-DE" sz="2800" dirty="0"/>
          </a:p>
          <a:p>
            <a:endParaRPr lang="de-DE" sz="2800" dirty="0"/>
          </a:p>
          <a:p>
            <a:endParaRPr lang="de-DE" sz="2800" dirty="0"/>
          </a:p>
          <a:p>
            <a:endParaRPr lang="de-DE" sz="2800" dirty="0"/>
          </a:p>
          <a:p>
            <a:endParaRPr lang="de-DE" sz="2800" dirty="0"/>
          </a:p>
          <a:p>
            <a:endParaRPr lang="de-DE" altLang="de-DE" sz="2800" dirty="0">
              <a:solidFill>
                <a:schemeClr val="tx2"/>
              </a:solidFill>
            </a:endParaRPr>
          </a:p>
          <a:p>
            <a:endParaRPr lang="de-DE" altLang="de-DE" dirty="0">
              <a:hlinkClick r:id="rId4"/>
            </a:endParaRPr>
          </a:p>
          <a:p>
            <a:endParaRPr lang="de-DE" altLang="de-DE" dirty="0">
              <a:hlinkClick r:id="rId4"/>
            </a:endParaRPr>
          </a:p>
          <a:p>
            <a:r>
              <a:rPr lang="de-DE" altLang="de-DE" dirty="0">
                <a:hlinkClick r:id="rId4"/>
              </a:rPr>
              <a:t>Anleitung</a:t>
            </a:r>
            <a:r>
              <a:rPr lang="de-DE" altLang="de-DE" dirty="0"/>
              <a:t> mit Kopiervorlagen, Hintergrundwissen, weiterführenden Links</a:t>
            </a:r>
          </a:p>
          <a:p>
            <a:endParaRPr lang="de-DE" sz="2800" dirty="0"/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67" y="2283230"/>
            <a:ext cx="3405089" cy="281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031" y="2488646"/>
            <a:ext cx="5696829" cy="281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165A682-B027-4F9C-8E6B-E815BF93F98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726325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0008" y="3747796"/>
            <a:ext cx="4219463" cy="2682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uppieren 3"/>
          <p:cNvGrpSpPr>
            <a:grpSpLocks/>
          </p:cNvGrpSpPr>
          <p:nvPr/>
        </p:nvGrpSpPr>
        <p:grpSpPr bwMode="auto">
          <a:xfrm>
            <a:off x="7947155" y="3812439"/>
            <a:ext cx="1116546" cy="2483905"/>
            <a:chOff x="8100248" y="2368103"/>
            <a:chExt cx="2371140" cy="2410864"/>
          </a:xfrm>
        </p:grpSpPr>
        <p:sp>
          <p:nvSpPr>
            <p:cNvPr id="6" name="Pfeil nach unten 8"/>
            <p:cNvSpPr/>
            <p:nvPr/>
          </p:nvSpPr>
          <p:spPr>
            <a:xfrm>
              <a:off x="8100248" y="2493058"/>
              <a:ext cx="144880" cy="2155763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Textfeld 2"/>
            <p:cNvSpPr txBox="1">
              <a:spLocks noChangeArrowheads="1"/>
            </p:cNvSpPr>
            <p:nvPr/>
          </p:nvSpPr>
          <p:spPr bwMode="auto">
            <a:xfrm>
              <a:off x="8275000" y="2368103"/>
              <a:ext cx="2196388" cy="35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dirty="0"/>
                <a:t>~ +20°C</a:t>
              </a:r>
            </a:p>
          </p:txBody>
        </p:sp>
        <p:sp>
          <p:nvSpPr>
            <p:cNvPr id="8" name="Textfeld 13"/>
            <p:cNvSpPr txBox="1">
              <a:spLocks noChangeArrowheads="1"/>
            </p:cNvSpPr>
            <p:nvPr/>
          </p:nvSpPr>
          <p:spPr bwMode="auto">
            <a:xfrm>
              <a:off x="8332759" y="4420495"/>
              <a:ext cx="2073837" cy="35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dirty="0"/>
                <a:t>~ -78°C</a:t>
              </a: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8332759" y="3063085"/>
              <a:ext cx="915048" cy="948562"/>
            </a:xfrm>
            <a:prstGeom prst="rect">
              <a:avLst/>
            </a:prstGeom>
            <a:noFill/>
          </p:spPr>
          <p:txBody>
            <a:bodyPr vert="vert270" wrap="square">
              <a:spAutoFit/>
            </a:bodyPr>
            <a:lstStyle/>
            <a:p>
              <a:pPr>
                <a:defRPr/>
              </a:pPr>
              <a:r>
                <a:rPr lang="de-DE" sz="1600" dirty="0"/>
                <a:t>Temperatur</a:t>
              </a:r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4810911" y="4090042"/>
            <a:ext cx="1983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Alkoholgetränkter Filz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132741" y="5992978"/>
            <a:ext cx="15111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Trockeneis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4920538" y="5252599"/>
            <a:ext cx="1615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Übersättigte Schicht</a:t>
            </a: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Funktionsweise Nebelkammer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3403961-403C-4F5D-B706-B0107C9A349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196781" y="1267343"/>
            <a:ext cx="10232918" cy="2558496"/>
          </a:xfrm>
        </p:spPr>
        <p:txBody>
          <a:bodyPr>
            <a:normAutofit fontScale="92500"/>
          </a:bodyPr>
          <a:lstStyle/>
          <a:p>
            <a:r>
              <a:rPr lang="de-DE" sz="2400" dirty="0"/>
              <a:t>Alkohol verdampft bei Raumtemperatur bis zur Sättigung des Gases</a:t>
            </a:r>
          </a:p>
          <a:p>
            <a:r>
              <a:rPr lang="de-DE" sz="2400" b="1" dirty="0"/>
              <a:t>Alkoholdampf sinkt</a:t>
            </a:r>
            <a:r>
              <a:rPr lang="de-DE" sz="2400" dirty="0"/>
              <a:t> aufgrund Gravitation nach unten </a:t>
            </a:r>
            <a:r>
              <a:rPr lang="de-DE" sz="2400" b="1" dirty="0"/>
              <a:t>und kühlt dabei ab</a:t>
            </a:r>
            <a:r>
              <a:rPr lang="de-DE" sz="2400" dirty="0"/>
              <a:t> (Trockeneis)</a:t>
            </a:r>
          </a:p>
          <a:p>
            <a:r>
              <a:rPr lang="de-DE" sz="2400" dirty="0"/>
              <a:t>Oberhalb der Metallplatte ist das </a:t>
            </a:r>
            <a:r>
              <a:rPr lang="de-DE" sz="2400" b="1" dirty="0"/>
              <a:t>Gas</a:t>
            </a:r>
            <a:r>
              <a:rPr lang="de-DE" sz="2400" dirty="0"/>
              <a:t> mit Alkohol </a:t>
            </a:r>
            <a:r>
              <a:rPr lang="de-DE" sz="2400" b="1" dirty="0"/>
              <a:t>übersättigt</a:t>
            </a:r>
          </a:p>
          <a:p>
            <a:r>
              <a:rPr lang="de-DE" sz="2400" dirty="0"/>
              <a:t>El. </a:t>
            </a:r>
            <a:r>
              <a:rPr lang="de-DE" sz="2400" b="1" dirty="0"/>
              <a:t>geladene Teilchen ionisieren</a:t>
            </a:r>
            <a:r>
              <a:rPr lang="de-DE" sz="2400" dirty="0"/>
              <a:t> Atome und erzeugen Kondensationskeime im übersättigten Medium </a:t>
            </a:r>
            <a:r>
              <a:rPr lang="de-DE" altLang="de-DE" sz="2400" dirty="0"/>
              <a:t>an diesen kondensieren Alkoholmoleküle zu </a:t>
            </a:r>
            <a:r>
              <a:rPr lang="de-DE" altLang="de-DE" sz="2400" b="1" dirty="0"/>
              <a:t>Tröpfchen</a:t>
            </a:r>
          </a:p>
          <a:p>
            <a:r>
              <a:rPr lang="de-DE" sz="2400" dirty="0"/>
              <a:t>So werden </a:t>
            </a:r>
            <a:r>
              <a:rPr lang="de-DE" sz="2400" b="1" dirty="0"/>
              <a:t>Spuren </a:t>
            </a:r>
            <a:r>
              <a:rPr lang="de-DE" sz="2400" dirty="0" err="1"/>
              <a:t>el</a:t>
            </a:r>
            <a:r>
              <a:rPr lang="de-DE" sz="2400" dirty="0"/>
              <a:t>. geladener Teilchen </a:t>
            </a:r>
            <a:r>
              <a:rPr lang="de-DE" sz="2400" b="1" dirty="0"/>
              <a:t>sichtbar</a:t>
            </a:r>
          </a:p>
          <a:p>
            <a:endParaRPr lang="de-DE" dirty="0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6AD28F4C-6F79-4F78-8E0D-602604EC48DD}"/>
              </a:ext>
            </a:extLst>
          </p:cNvPr>
          <p:cNvSpPr txBox="1"/>
          <p:nvPr/>
        </p:nvSpPr>
        <p:spPr>
          <a:xfrm>
            <a:off x="2015694" y="5236290"/>
            <a:ext cx="1998172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dirty="0">
                <a:solidFill>
                  <a:srgbClr val="002060"/>
                </a:solidFill>
                <a:latin typeface="Arial Narrow" panose="020B0606020202030204" pitchFamily="34" charset="0"/>
              </a:rPr>
              <a:t>Taschenlampe</a:t>
            </a:r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79A14F8D-4866-4EF8-A6D0-F70FC640398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272620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Experimentieren mit einer Nebelkammer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 rot="20910167">
            <a:off x="1535838" y="2343955"/>
            <a:ext cx="2545479" cy="442674"/>
          </a:xfrm>
          <a:prstGeom prst="wedgeRoundRectCallout">
            <a:avLst>
              <a:gd name="adj1" fmla="val 42740"/>
              <a:gd name="adj2" fmla="val 126298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beobachten</a:t>
            </a:r>
          </a:p>
        </p:txBody>
      </p:sp>
      <p:sp>
        <p:nvSpPr>
          <p:cNvPr id="16" name="Textfeld 15"/>
          <p:cNvSpPr txBox="1"/>
          <p:nvPr/>
        </p:nvSpPr>
        <p:spPr>
          <a:xfrm rot="287552">
            <a:off x="6530502" y="2649845"/>
            <a:ext cx="2192578" cy="442674"/>
          </a:xfrm>
          <a:prstGeom prst="wedgeRoundRectCallout">
            <a:avLst>
              <a:gd name="adj1" fmla="val -23871"/>
              <a:gd name="adj2" fmla="val 12863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zählen</a:t>
            </a:r>
          </a:p>
        </p:txBody>
      </p:sp>
      <p:sp>
        <p:nvSpPr>
          <p:cNvPr id="17" name="Textfeld 16"/>
          <p:cNvSpPr txBox="1"/>
          <p:nvPr/>
        </p:nvSpPr>
        <p:spPr>
          <a:xfrm rot="21294863">
            <a:off x="4216560" y="2231274"/>
            <a:ext cx="1936740" cy="442674"/>
          </a:xfrm>
          <a:prstGeom prst="wedgeRoundRectCallout">
            <a:avLst>
              <a:gd name="adj1" fmla="val -6757"/>
              <a:gd name="adj2" fmla="val 13013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filmen</a:t>
            </a:r>
          </a:p>
        </p:txBody>
      </p:sp>
      <p:sp>
        <p:nvSpPr>
          <p:cNvPr id="18" name="Textfeld 17"/>
          <p:cNvSpPr txBox="1"/>
          <p:nvPr/>
        </p:nvSpPr>
        <p:spPr>
          <a:xfrm rot="20245715">
            <a:off x="1327124" y="3614071"/>
            <a:ext cx="2643090" cy="442674"/>
          </a:xfrm>
          <a:prstGeom prst="wedgeRoundRectCallout">
            <a:avLst>
              <a:gd name="adj1" fmla="val -999"/>
              <a:gd name="adj2" fmla="val 92528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identifizieren</a:t>
            </a:r>
          </a:p>
        </p:txBody>
      </p:sp>
      <p:sp>
        <p:nvSpPr>
          <p:cNvPr id="19" name="Textfeld 18"/>
          <p:cNvSpPr txBox="1"/>
          <p:nvPr/>
        </p:nvSpPr>
        <p:spPr>
          <a:xfrm rot="1219629">
            <a:off x="8743902" y="2625649"/>
            <a:ext cx="2271382" cy="442674"/>
          </a:xfrm>
          <a:prstGeom prst="wedgeRoundRectCallout">
            <a:avLst>
              <a:gd name="adj1" fmla="val 2495"/>
              <a:gd name="adj2" fmla="val 11909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erzeugen</a:t>
            </a:r>
          </a:p>
        </p:txBody>
      </p:sp>
      <p:pic>
        <p:nvPicPr>
          <p:cNvPr id="30" name="Picture 2">
            <a:extLst>
              <a:ext uri="{FF2B5EF4-FFF2-40B4-BE49-F238E27FC236}">
                <a16:creationId xmlns:a16="http://schemas.microsoft.com/office/drawing/2014/main" id="{F84C4E53-A871-447A-89EC-21CCE2FDE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0008" y="3747796"/>
            <a:ext cx="4219463" cy="2682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" name="Gruppieren 3">
            <a:extLst>
              <a:ext uri="{FF2B5EF4-FFF2-40B4-BE49-F238E27FC236}">
                <a16:creationId xmlns:a16="http://schemas.microsoft.com/office/drawing/2014/main" id="{6E718E3E-08EE-4083-B446-CF5FEDEE0342}"/>
              </a:ext>
            </a:extLst>
          </p:cNvPr>
          <p:cNvGrpSpPr>
            <a:grpSpLocks/>
          </p:cNvGrpSpPr>
          <p:nvPr/>
        </p:nvGrpSpPr>
        <p:grpSpPr bwMode="auto">
          <a:xfrm>
            <a:off x="7947155" y="3812439"/>
            <a:ext cx="1116546" cy="2483905"/>
            <a:chOff x="8100248" y="2368103"/>
            <a:chExt cx="2371140" cy="2410864"/>
          </a:xfrm>
        </p:grpSpPr>
        <p:sp>
          <p:nvSpPr>
            <p:cNvPr id="32" name="Pfeil nach unten 8">
              <a:extLst>
                <a:ext uri="{FF2B5EF4-FFF2-40B4-BE49-F238E27FC236}">
                  <a16:creationId xmlns:a16="http://schemas.microsoft.com/office/drawing/2014/main" id="{85D1DEF8-05A8-4F77-8919-BC95D89E13FD}"/>
                </a:ext>
              </a:extLst>
            </p:cNvPr>
            <p:cNvSpPr/>
            <p:nvPr/>
          </p:nvSpPr>
          <p:spPr>
            <a:xfrm>
              <a:off x="8100248" y="2493058"/>
              <a:ext cx="144880" cy="2155763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" name="Textfeld 2">
              <a:extLst>
                <a:ext uri="{FF2B5EF4-FFF2-40B4-BE49-F238E27FC236}">
                  <a16:creationId xmlns:a16="http://schemas.microsoft.com/office/drawing/2014/main" id="{5F1003BA-53BC-4A67-9FC7-F0EA0133DF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75000" y="2368103"/>
              <a:ext cx="2196388" cy="35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dirty="0"/>
                <a:t>~ +20°C</a:t>
              </a:r>
            </a:p>
          </p:txBody>
        </p:sp>
        <p:sp>
          <p:nvSpPr>
            <p:cNvPr id="34" name="Textfeld 13">
              <a:extLst>
                <a:ext uri="{FF2B5EF4-FFF2-40B4-BE49-F238E27FC236}">
                  <a16:creationId xmlns:a16="http://schemas.microsoft.com/office/drawing/2014/main" id="{1485390A-1C7F-425A-B6AC-6B342B3C89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32759" y="4420495"/>
              <a:ext cx="2073837" cy="35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dirty="0"/>
                <a:t>~ -78°C</a:t>
              </a:r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106B73FD-315E-4DEA-A594-E066D80232AC}"/>
                </a:ext>
              </a:extLst>
            </p:cNvPr>
            <p:cNvSpPr txBox="1"/>
            <p:nvPr/>
          </p:nvSpPr>
          <p:spPr>
            <a:xfrm>
              <a:off x="8332759" y="3063085"/>
              <a:ext cx="915048" cy="948562"/>
            </a:xfrm>
            <a:prstGeom prst="rect">
              <a:avLst/>
            </a:prstGeom>
            <a:noFill/>
          </p:spPr>
          <p:txBody>
            <a:bodyPr vert="vert270" wrap="square">
              <a:spAutoFit/>
            </a:bodyPr>
            <a:lstStyle/>
            <a:p>
              <a:pPr>
                <a:defRPr/>
              </a:pPr>
              <a:r>
                <a:rPr lang="de-DE" sz="1600" dirty="0"/>
                <a:t>Temperatur</a:t>
              </a:r>
            </a:p>
          </p:txBody>
        </p:sp>
      </p:grpSp>
      <p:sp>
        <p:nvSpPr>
          <p:cNvPr id="36" name="Textfeld 35">
            <a:extLst>
              <a:ext uri="{FF2B5EF4-FFF2-40B4-BE49-F238E27FC236}">
                <a16:creationId xmlns:a16="http://schemas.microsoft.com/office/drawing/2014/main" id="{E432D905-1367-45F9-8986-7CA096E0D2FB}"/>
              </a:ext>
            </a:extLst>
          </p:cNvPr>
          <p:cNvSpPr txBox="1"/>
          <p:nvPr/>
        </p:nvSpPr>
        <p:spPr>
          <a:xfrm>
            <a:off x="4810911" y="4090042"/>
            <a:ext cx="1983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Alkoholgetränkter Filz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4386678B-1FE8-480F-BC2D-EC18C91BF62C}"/>
              </a:ext>
            </a:extLst>
          </p:cNvPr>
          <p:cNvSpPr txBox="1"/>
          <p:nvPr/>
        </p:nvSpPr>
        <p:spPr>
          <a:xfrm>
            <a:off x="5132741" y="5992978"/>
            <a:ext cx="15111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Trockeneis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F2F3199E-BD53-4E5B-9BA2-7BBFAD9211B0}"/>
              </a:ext>
            </a:extLst>
          </p:cNvPr>
          <p:cNvSpPr txBox="1"/>
          <p:nvPr/>
        </p:nvSpPr>
        <p:spPr>
          <a:xfrm>
            <a:off x="4920538" y="5252599"/>
            <a:ext cx="1615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Übersättigte Schicht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6B648C29-A9F4-4AD0-A07D-B12BE498F6D8}"/>
              </a:ext>
            </a:extLst>
          </p:cNvPr>
          <p:cNvSpPr txBox="1"/>
          <p:nvPr/>
        </p:nvSpPr>
        <p:spPr>
          <a:xfrm>
            <a:off x="2015694" y="5236290"/>
            <a:ext cx="1998172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dirty="0">
                <a:solidFill>
                  <a:srgbClr val="002060"/>
                </a:solidFill>
                <a:latin typeface="Arial Narrow" panose="020B0606020202030204" pitchFamily="34" charset="0"/>
              </a:rPr>
              <a:t>Taschenlampe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3B7CC69-630D-4E11-BA1E-7CF96B96AD8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405248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F1BB4719-252C-4248-B7F9-9D591022F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Und los geht‘s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DE" sz="4000" dirty="0"/>
              <a:t>UND LOS GEHT‘S!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665" y="1758074"/>
            <a:ext cx="6154712" cy="4097280"/>
          </a:xfrm>
          <a:prstGeom prst="rect">
            <a:avLst/>
          </a:prstGeom>
        </p:spPr>
      </p:pic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3D9503F-A638-440E-9562-BA7D5E96DEF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161744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F1BB4719-252C-4248-B7F9-9D591022F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Und los geht‘s – direkt nach den Sicherheitshinweisen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DE" sz="4000" dirty="0"/>
              <a:t>UND LOS GEHT‘S!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665" y="1758074"/>
            <a:ext cx="6154712" cy="4097280"/>
          </a:xfrm>
          <a:prstGeom prst="rect">
            <a:avLst/>
          </a:prstGeom>
        </p:spPr>
      </p:pic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3D9503F-A638-440E-9562-BA7D5E96DEF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793128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CFAA6155-7267-4337-8871-A58EC5C93D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Diskussion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CE3C78D3-DAFA-49B5-942B-61BAA933E41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Welche Typen von Spuren konntet ihr  beobachten?</a:t>
            </a:r>
          </a:p>
        </p:txBody>
      </p:sp>
    </p:spTree>
    <p:extLst>
      <p:ext uri="{BB962C8B-B14F-4D97-AF65-F5344CB8AC3E}">
        <p14:creationId xmlns:p14="http://schemas.microsoft.com/office/powerpoint/2010/main" val="72719073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686" y="4717655"/>
            <a:ext cx="3856458" cy="1446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97" r="4497"/>
          <a:stretch/>
        </p:blipFill>
        <p:spPr bwMode="auto">
          <a:xfrm>
            <a:off x="4868229" y="1679877"/>
            <a:ext cx="4021915" cy="1508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685" y="3229789"/>
            <a:ext cx="3856459" cy="1446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3584575" y="773114"/>
            <a:ext cx="6624638" cy="79692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de-DE" sz="3500" kern="1200" smtClean="0">
                <a:solidFill>
                  <a:schemeClr val="tx2"/>
                </a:solidFill>
                <a:latin typeface="Arial Narrow"/>
                <a:ea typeface="+mj-ea"/>
                <a:cs typeface="+mj-cs"/>
              </a:defRPr>
            </a:lvl1pPr>
          </a:lstStyle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de-DE" sz="3200" dirty="0">
              <a:solidFill>
                <a:srgbClr val="1F497D"/>
              </a:solidFill>
              <a:latin typeface="Arial Narrow" pitchFamily="32" charset="0"/>
              <a:ea typeface="+mn-ea"/>
              <a:cs typeface="Arial Unicode MS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Experimentieren mit einer Nebelkammer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1392FD-0AAF-41F3-96F8-6C2CB04CEB6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95468" y="1772817"/>
            <a:ext cx="3971014" cy="453548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1800" b="1" dirty="0"/>
              <a:t>Identifikation von Teilchenspuren</a:t>
            </a:r>
          </a:p>
          <a:p>
            <a:r>
              <a:rPr lang="de-DE" sz="1800" dirty="0">
                <a:solidFill>
                  <a:schemeClr val="tx1"/>
                </a:solidFill>
              </a:rPr>
              <a:t>Dicke, kurze Spuren </a:t>
            </a:r>
          </a:p>
          <a:p>
            <a:pPr lvl="1"/>
            <a:r>
              <a:rPr lang="de-DE" sz="1800" dirty="0">
                <a:solidFill>
                  <a:schemeClr val="tx1"/>
                </a:solidFill>
              </a:rPr>
              <a:t>α-Teilchen (Helium-Kern) </a:t>
            </a:r>
          </a:p>
          <a:p>
            <a:pPr lvl="1"/>
            <a:r>
              <a:rPr lang="de-DE" sz="1800" dirty="0">
                <a:solidFill>
                  <a:schemeClr val="tx1"/>
                </a:solidFill>
              </a:rPr>
              <a:t>aus Zerfall von Radon</a:t>
            </a:r>
          </a:p>
          <a:p>
            <a:pPr lvl="1"/>
            <a:endParaRPr lang="de-DE" sz="1800" dirty="0">
              <a:solidFill>
                <a:schemeClr val="tx1"/>
              </a:solidFill>
            </a:endParaRPr>
          </a:p>
          <a:p>
            <a:r>
              <a:rPr lang="de-DE" sz="1800" dirty="0">
                <a:solidFill>
                  <a:schemeClr val="tx1"/>
                </a:solidFill>
              </a:rPr>
              <a:t>Dünne, krumme Spuren</a:t>
            </a:r>
          </a:p>
          <a:p>
            <a:pPr lvl="1"/>
            <a:r>
              <a:rPr lang="de-DE" sz="1800" dirty="0">
                <a:solidFill>
                  <a:schemeClr val="tx1"/>
                </a:solidFill>
              </a:rPr>
              <a:t>niederenergetische Elektronen </a:t>
            </a:r>
            <a:br>
              <a:rPr lang="de-DE" sz="1800" dirty="0">
                <a:solidFill>
                  <a:schemeClr val="tx1"/>
                </a:solidFill>
              </a:rPr>
            </a:br>
            <a:r>
              <a:rPr lang="de-DE" sz="1800" dirty="0">
                <a:solidFill>
                  <a:schemeClr val="tx1"/>
                </a:solidFill>
              </a:rPr>
              <a:t>oder Positronen</a:t>
            </a:r>
          </a:p>
          <a:p>
            <a:pPr lvl="1"/>
            <a:r>
              <a:rPr lang="de-DE" sz="1800" dirty="0">
                <a:solidFill>
                  <a:schemeClr val="tx1"/>
                </a:solidFill>
              </a:rPr>
              <a:t>aus β-Strahlung oder kosmischen </a:t>
            </a:r>
            <a:br>
              <a:rPr lang="de-DE" sz="1800" dirty="0">
                <a:solidFill>
                  <a:schemeClr val="tx1"/>
                </a:solidFill>
              </a:rPr>
            </a:br>
            <a:r>
              <a:rPr lang="de-DE" sz="1800" dirty="0">
                <a:solidFill>
                  <a:schemeClr val="tx1"/>
                </a:solidFill>
              </a:rPr>
              <a:t>Strahlung</a:t>
            </a:r>
          </a:p>
          <a:p>
            <a:pPr lvl="1"/>
            <a:endParaRPr lang="de-DE" sz="1800" dirty="0">
              <a:solidFill>
                <a:schemeClr val="tx1"/>
              </a:solidFill>
            </a:endParaRPr>
          </a:p>
          <a:p>
            <a:r>
              <a:rPr lang="de-DE" sz="1800" dirty="0">
                <a:solidFill>
                  <a:schemeClr val="tx1"/>
                </a:solidFill>
              </a:rPr>
              <a:t>Dünne, lange, gerade Spuren </a:t>
            </a:r>
          </a:p>
          <a:p>
            <a:pPr lvl="1"/>
            <a:r>
              <a:rPr lang="de-DE" sz="1800" dirty="0">
                <a:solidFill>
                  <a:schemeClr val="tx1"/>
                </a:solidFill>
              </a:rPr>
              <a:t>hochenergetische e+, e- oder </a:t>
            </a:r>
            <a:br>
              <a:rPr lang="de-DE" sz="1800" dirty="0">
                <a:solidFill>
                  <a:schemeClr val="tx1"/>
                </a:solidFill>
              </a:rPr>
            </a:br>
            <a:r>
              <a:rPr lang="de-DE" sz="1800" dirty="0">
                <a:solidFill>
                  <a:schemeClr val="tx1"/>
                </a:solidFill>
              </a:rPr>
              <a:t>Myonen aus kosmischen </a:t>
            </a:r>
            <a:br>
              <a:rPr lang="de-DE" sz="1800" dirty="0">
                <a:solidFill>
                  <a:schemeClr val="tx1"/>
                </a:solidFill>
              </a:rPr>
            </a:br>
            <a:r>
              <a:rPr lang="de-DE" sz="1800" dirty="0">
                <a:solidFill>
                  <a:schemeClr val="tx1"/>
                </a:solidFill>
              </a:rPr>
              <a:t>Strahlung</a:t>
            </a:r>
          </a:p>
          <a:p>
            <a:pPr marL="355600" lvl="1" indent="0">
              <a:buFont typeface="Arial" panose="020B0604020202020204" pitchFamily="34" charset="0"/>
              <a:buNone/>
            </a:pPr>
            <a:endParaRPr lang="de-DE" dirty="0"/>
          </a:p>
          <a:p>
            <a:pPr marL="0"/>
            <a:endParaRPr lang="de-DE" sz="1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de-DE" dirty="0"/>
          </a:p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Forschung trifft Schule | Bad Wildbad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0489" y="262812"/>
            <a:ext cx="2731425" cy="1817527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A21A47BB-CDC1-4689-85B1-ED00877F5F0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9212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platzhalter 11">
            <a:extLst>
              <a:ext uri="{FF2B5EF4-FFF2-40B4-BE49-F238E27FC236}">
                <a16:creationId xmlns:a16="http://schemas.microsoft.com/office/drawing/2014/main" id="{6C3769C2-9A9F-4B47-B9E5-153EDA8FC9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481" y="1004731"/>
            <a:ext cx="11475038" cy="5329555"/>
          </a:xfrm>
          <a:prstGeom prst="rect">
            <a:avLst/>
          </a:prstGeom>
        </p:spPr>
      </p:pic>
      <p:sp>
        <p:nvSpPr>
          <p:cNvPr id="7" name="Titel 6">
            <a:extLst>
              <a:ext uri="{FF2B5EF4-FFF2-40B4-BE49-F238E27FC236}">
                <a16:creationId xmlns:a16="http://schemas.microsoft.com/office/drawing/2014/main" id="{DF250D92-D810-C44E-BB99-11DAA3DBF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67" y="660050"/>
            <a:ext cx="10987973" cy="972000"/>
          </a:xfrm>
        </p:spPr>
        <p:txBody>
          <a:bodyPr>
            <a:noAutofit/>
          </a:bodyPr>
          <a:lstStyle/>
          <a:p>
            <a:r>
              <a:rPr lang="de-DE" dirty="0"/>
              <a:t>Unser Universum im Gammabereich (Photonen, &gt;1.000.000.000 eV) </a:t>
            </a:r>
            <a:br>
              <a:rPr lang="de-DE" dirty="0"/>
            </a:br>
            <a:endParaRPr lang="de-DE" dirty="0"/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0E077BE2-20EC-0741-BD82-1CDA2C5DA08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52B8AF40-7C20-1C40-B2FC-84ABBBB9460A}"/>
              </a:ext>
            </a:extLst>
          </p:cNvPr>
          <p:cNvSpPr/>
          <p:nvPr/>
        </p:nvSpPr>
        <p:spPr>
          <a:xfrm>
            <a:off x="9482219" y="5771201"/>
            <a:ext cx="20863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1200" dirty="0"/>
              <a:t>© NASA/DOE/Fermi LAT </a:t>
            </a:r>
            <a:r>
              <a:rPr lang="de-DE" sz="1200" dirty="0" err="1"/>
              <a:t>Collaboration</a:t>
            </a:r>
            <a:endParaRPr lang="de-DE" sz="12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8FBE85F-A9BD-094D-8D9A-7B294A5C58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778" b="99556" l="6125" r="90000">
                        <a14:foregroundMark x1="10625" y1="50000" x2="6125" y2="91778"/>
                        <a14:foregroundMark x1="12074" y1="79168" x2="12262" y2="78769"/>
                        <a14:foregroundMark x1="6125" y1="91778" x2="11660" y2="80046"/>
                        <a14:foregroundMark x1="15039" y1="58332" x2="14625" y2="51111"/>
                        <a14:foregroundMark x1="14375" y1="91111" x2="23000" y2="99556"/>
                        <a14:foregroundMark x1="23000" y1="99556" x2="23125" y2="95556"/>
                        <a14:foregroundMark x1="25125" y1="9778" x2="25375" y2="10667"/>
                        <a14:backgroundMark x1="12000" y1="79556" x2="13875" y2="62667"/>
                        <a14:backgroundMark x1="13875" y1="62667" x2="13250" y2="78889"/>
                        <a14:backgroundMark x1="13250" y1="63333" x2="16000" y2="60889"/>
                        <a14:backgroundMark x1="15000" y1="58222" x2="14750" y2="58222"/>
                        <a14:backgroundMark x1="14875" y1="58222" x2="14750" y2="56000"/>
                        <a14:backgroundMark x1="15500" y1="59111" x2="14875" y2="56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0704" y="3410473"/>
            <a:ext cx="5080000" cy="2857500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D8B2282F-3F66-CB46-A38C-AC59D9D75C36}"/>
              </a:ext>
            </a:extLst>
          </p:cNvPr>
          <p:cNvSpPr/>
          <p:nvPr/>
        </p:nvSpPr>
        <p:spPr>
          <a:xfrm>
            <a:off x="1643336" y="597796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200" dirty="0"/>
              <a:t>© </a:t>
            </a:r>
            <a:r>
              <a:rPr lang="de-DE" sz="1200" dirty="0" err="1"/>
              <a:t>Hannaford</a:t>
            </a:r>
            <a:r>
              <a:rPr lang="de-DE" sz="1200" dirty="0"/>
              <a:t>, </a:t>
            </a:r>
            <a:r>
              <a:rPr lang="de-DE" sz="1200" dirty="0" err="1"/>
              <a:t>flickr.com</a:t>
            </a:r>
            <a:br>
              <a:rPr lang="de-DE" sz="1200" dirty="0"/>
            </a:br>
            <a:endParaRPr lang="de-DE" sz="12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C157337-0504-4DA1-B253-B1FDAE6CF30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815812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2649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D72BB3-AB99-7345-AB2A-0B7FBEBFB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Astroteilchenphysik – kosmische Boten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3BEAFCF-3707-294B-AF77-838EA4FCCD3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Kosmische Boten helfen die Objekte im Universum zu erforschen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D4720FB3-1810-3749-8A7C-280BD462623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73E62F0-0101-7F4A-86D2-F69D5BC56E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932" y="1360640"/>
            <a:ext cx="9022014" cy="5147749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7752184" y="2996952"/>
            <a:ext cx="792088" cy="22138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6960096" y="4437112"/>
            <a:ext cx="792088" cy="22138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6672064" y="5362060"/>
            <a:ext cx="792088" cy="22138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D76BBD9-AD2F-41A4-BDD4-B1E7CC277BE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057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Kleines Quiz </a:t>
            </a:r>
            <a:br>
              <a:rPr lang="de-DE" dirty="0"/>
            </a:br>
            <a:r>
              <a:rPr lang="de-DE" dirty="0"/>
              <a:t>via </a:t>
            </a:r>
            <a:r>
              <a:rPr lang="de-DE" dirty="0" err="1"/>
              <a:t>Slido</a:t>
            </a:r>
            <a:endParaRPr lang="de-DE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285C9415-B3F4-4A58-99B4-FB1DFA9A80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873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73E62F0-0101-7F4A-86D2-F69D5BC56E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5" r="-3055"/>
          <a:stretch/>
        </p:blipFill>
        <p:spPr>
          <a:xfrm>
            <a:off x="1152000" y="1360640"/>
            <a:ext cx="9022014" cy="514774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2D72BB3-AB99-7345-AB2A-0B7FBEBFB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Astroteilchenphysik – kosmische Boten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D4720FB3-1810-3749-8A7C-280BD462623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/>
              <a:t>Forschung trifft Schule | Bad Wildbad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10056440" y="1360640"/>
            <a:ext cx="2016224" cy="3816429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de-DE" sz="2600" dirty="0">
                <a:solidFill>
                  <a:schemeClr val="bg2"/>
                </a:solidFill>
              </a:rPr>
              <a:t>Quiz</a:t>
            </a:r>
          </a:p>
          <a:p>
            <a:endParaRPr lang="de-DE" sz="2600" dirty="0">
              <a:solidFill>
                <a:schemeClr val="bg2"/>
              </a:solidFill>
            </a:endParaRPr>
          </a:p>
          <a:p>
            <a:pPr algn="ctr"/>
            <a:r>
              <a:rPr lang="de-DE" sz="2000" dirty="0">
                <a:solidFill>
                  <a:schemeClr val="bg2"/>
                </a:solidFill>
              </a:rPr>
              <a:t>Welches Teilchen passt zur </a:t>
            </a:r>
            <a:r>
              <a:rPr lang="de-DE" sz="2000" dirty="0">
                <a:solidFill>
                  <a:srgbClr val="149BD8"/>
                </a:solidFill>
              </a:rPr>
              <a:t>blauen</a:t>
            </a:r>
            <a:r>
              <a:rPr lang="de-DE" sz="2000" dirty="0">
                <a:solidFill>
                  <a:schemeClr val="bg2"/>
                </a:solidFill>
              </a:rPr>
              <a:t> welcher Linie?</a:t>
            </a:r>
          </a:p>
          <a:p>
            <a:endParaRPr lang="de-DE" sz="2600" dirty="0">
              <a:solidFill>
                <a:schemeClr val="bg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dirty="0">
                <a:solidFill>
                  <a:schemeClr val="bg2"/>
                </a:solidFill>
              </a:rPr>
              <a:t>Proton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dirty="0" err="1">
                <a:solidFill>
                  <a:schemeClr val="bg2"/>
                </a:solidFill>
              </a:rPr>
              <a:t>Up</a:t>
            </a:r>
            <a:r>
              <a:rPr lang="de-DE" sz="2600" dirty="0">
                <a:solidFill>
                  <a:schemeClr val="bg2"/>
                </a:solidFill>
              </a:rPr>
              <a:t>-Quark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dirty="0">
                <a:solidFill>
                  <a:schemeClr val="bg2"/>
                </a:solidFill>
              </a:rPr>
              <a:t>Photon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600" dirty="0">
                <a:solidFill>
                  <a:schemeClr val="bg2"/>
                </a:solidFill>
              </a:rPr>
              <a:t>Neutrino</a:t>
            </a:r>
          </a:p>
        </p:txBody>
      </p:sp>
      <p:sp>
        <p:nvSpPr>
          <p:cNvPr id="5" name="Rechteck 4"/>
          <p:cNvSpPr/>
          <p:nvPr/>
        </p:nvSpPr>
        <p:spPr>
          <a:xfrm>
            <a:off x="7752184" y="2996952"/>
            <a:ext cx="792088" cy="22138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6960096" y="4437112"/>
            <a:ext cx="792088" cy="22138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6672064" y="5362060"/>
            <a:ext cx="792088" cy="22138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8803562" y="242645"/>
            <a:ext cx="3162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hlinkClick r:id="rId3"/>
              </a:rPr>
              <a:t>www.slido.com</a:t>
            </a:r>
            <a:endParaRPr lang="de-DE" sz="2000" dirty="0"/>
          </a:p>
          <a:p>
            <a:pPr algn="ctr"/>
            <a:r>
              <a:rPr lang="de-DE" sz="2000" dirty="0"/>
              <a:t>#28056212</a:t>
            </a:r>
          </a:p>
          <a:p>
            <a:endParaRPr lang="de-DE" sz="1600" dirty="0" err="1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6CD07D7F-DFC5-45F1-9799-034838F593E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401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_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7" id="{0B7018F8-3E54-854F-825C-861CB9C985FD}" vid="{23A3D491-2AA3-9D47-8EDD-038F8881785E}"/>
    </a:ext>
  </a:extLst>
</a:theme>
</file>

<file path=ppt/theme/theme2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3.xml><?xml version="1.0" encoding="utf-8"?>
<a:theme xmlns:a="http://schemas.openxmlformats.org/drawingml/2006/main" name="1_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</Template>
  <TotalTime>0</TotalTime>
  <Words>2253</Words>
  <Application>Microsoft Office PowerPoint</Application>
  <PresentationFormat>Breitbild</PresentationFormat>
  <Paragraphs>430</Paragraphs>
  <Slides>60</Slides>
  <Notes>5</Notes>
  <HiddenSlides>0</HiddenSlides>
  <MMClips>2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60</vt:i4>
      </vt:variant>
    </vt:vector>
  </HeadingPairs>
  <TitlesOfParts>
    <vt:vector size="72" baseType="lpstr">
      <vt:lpstr>Amatic SC</vt:lpstr>
      <vt:lpstr>Arial</vt:lpstr>
      <vt:lpstr>Arial Narrow</vt:lpstr>
      <vt:lpstr>Arial Narrow </vt:lpstr>
      <vt:lpstr>Calibri</vt:lpstr>
      <vt:lpstr>MetaOT-Book</vt:lpstr>
      <vt:lpstr>Symbol</vt:lpstr>
      <vt:lpstr>Times New Roman</vt:lpstr>
      <vt:lpstr>Wingdings</vt:lpstr>
      <vt:lpstr>1_DESY</vt:lpstr>
      <vt:lpstr>NTW</vt:lpstr>
      <vt:lpstr>1_NTW</vt:lpstr>
      <vt:lpstr>Astroteilchenphysik und Cosmic@Web</vt:lpstr>
      <vt:lpstr>Warm-up</vt:lpstr>
      <vt:lpstr>Astroteilchenphysik</vt:lpstr>
      <vt:lpstr>Astroteilchenphysik – ungeahnte Anwendungen</vt:lpstr>
      <vt:lpstr>Unser Universum – Foto des nächtlichen Himmels  </vt:lpstr>
      <vt:lpstr>Unser Universum im Gammabereich (Photonen, &gt;1.000.000.000 eV)  </vt:lpstr>
      <vt:lpstr>Astroteilchenphysik – kosmische Boten</vt:lpstr>
      <vt:lpstr>Kleines Quiz  via Slido</vt:lpstr>
      <vt:lpstr>Astroteilchenphysik – kosmische Boten</vt:lpstr>
      <vt:lpstr>Astroteilchenphysik – kosmische Boten</vt:lpstr>
      <vt:lpstr>Astroteilchenphysik – kosmische Boten</vt:lpstr>
      <vt:lpstr>Astroteilchenphysik – kosmische Boten</vt:lpstr>
      <vt:lpstr>Astroteilchenphysik – kosmische Boten</vt:lpstr>
      <vt:lpstr>Quellen kosmischer Teilchen</vt:lpstr>
      <vt:lpstr>Kosmische Strahlung</vt:lpstr>
      <vt:lpstr>Kosmische Strahlung</vt:lpstr>
      <vt:lpstr>Kosmische Strahlung - Teilchenschauer</vt:lpstr>
      <vt:lpstr>PowerPoint-Präsentation</vt:lpstr>
      <vt:lpstr>Polarlichter</vt:lpstr>
      <vt:lpstr>Messung kosmischer Teilchen</vt:lpstr>
      <vt:lpstr>Messung kosmischer Strahlung</vt:lpstr>
      <vt:lpstr>Messung kosmischer Strahlung</vt:lpstr>
      <vt:lpstr>PowerPoint-Präsentation</vt:lpstr>
      <vt:lpstr>Weltweit verteilte Experimente</vt:lpstr>
      <vt:lpstr>Und weltweit verteilte Arbeitsplätze</vt:lpstr>
      <vt:lpstr>Pierre Auger Observatorium</vt:lpstr>
      <vt:lpstr>PowerPoint-Präsentation</vt:lpstr>
      <vt:lpstr>IceCube – Neutrinos messen am Südpol</vt:lpstr>
      <vt:lpstr>IceCube – Neutrinos messen am Südpol</vt:lpstr>
      <vt:lpstr>IceCube – 0.01 Sekunden Daten (ungefiltert)</vt:lpstr>
      <vt:lpstr>IceCube – ein Ereignis</vt:lpstr>
      <vt:lpstr>Aktualität und Interesse </vt:lpstr>
      <vt:lpstr>Aktualität und Interesse</vt:lpstr>
      <vt:lpstr>PowerPoint-Präsentation</vt:lpstr>
      <vt:lpstr>PowerPoint-Präsentation</vt:lpstr>
      <vt:lpstr>PowerPoint-Präsentation</vt:lpstr>
      <vt:lpstr>Was ist Cosmic@Web?</vt:lpstr>
      <vt:lpstr>Experimente bei Cosmic@Web</vt:lpstr>
      <vt:lpstr>Unterstützendes Unterrichtsmaterial</vt:lpstr>
      <vt:lpstr>Anknüpfungspunkte an Curriculumsinhalte </vt:lpstr>
      <vt:lpstr>Anknüpfungspunkte an Curriculumsinhalte </vt:lpstr>
      <vt:lpstr>https://cosmicatweb.desy.de</vt:lpstr>
      <vt:lpstr>Tutorial: Myonenmessung auf der Polarstern</vt:lpstr>
      <vt:lpstr>Aufgabe</vt:lpstr>
      <vt:lpstr>Aufgabe</vt:lpstr>
      <vt:lpstr>PowerPoint-Präsentation</vt:lpstr>
      <vt:lpstr>Zeit bzw. Myonenrate als in Abhängigkeit der Position</vt:lpstr>
      <vt:lpstr>Einsatzmöglichkeiten in der Schule </vt:lpstr>
      <vt:lpstr>Aufgabenstellung Cosmo-Mühle</vt:lpstr>
      <vt:lpstr>Die Nebelkammer</vt:lpstr>
      <vt:lpstr>Die Nebelkammer – Meilensteine </vt:lpstr>
      <vt:lpstr>Selbstbau von Nebelkammern</vt:lpstr>
      <vt:lpstr>Nebelkammersets zum Ausleihen</vt:lpstr>
      <vt:lpstr>Funktionsweise Nebelkammer </vt:lpstr>
      <vt:lpstr>Experimentieren mit einer Nebelkammer</vt:lpstr>
      <vt:lpstr>Und los geht‘s</vt:lpstr>
      <vt:lpstr>Und los geht‘s – direkt nach den Sicherheitshinweisen</vt:lpstr>
      <vt:lpstr>Diskussion</vt:lpstr>
      <vt:lpstr>Experimentieren mit einer Nebelkammer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 Unsichtbare Erforschen</dc:title>
  <dc:subject/>
  <dc:creator>Carolin Schwerdt;Philipp Lindenau</dc:creator>
  <dc:description/>
  <cp:lastModifiedBy>Philipp Lindenau</cp:lastModifiedBy>
  <cp:revision>431</cp:revision>
  <cp:lastPrinted>2023-11-03T14:49:34Z</cp:lastPrinted>
  <dcterms:created xsi:type="dcterms:W3CDTF">2019-02-12T13:28:43Z</dcterms:created>
  <dcterms:modified xsi:type="dcterms:W3CDTF">2023-12-22T12:06:56Z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1</vt:i4>
  </property>
  <property fmtid="{D5CDD505-2E9C-101B-9397-08002B2CF9AE}" pid="7" name="Notes">
    <vt:i4>6</vt:i4>
  </property>
  <property fmtid="{D5CDD505-2E9C-101B-9397-08002B2CF9AE}" pid="8" name="PresentationFormat">
    <vt:lpwstr>Breitbild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59</vt:i4>
  </property>
</Properties>
</file>